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39"/>
  </p:notesMasterIdLst>
  <p:sldIdLst>
    <p:sldId id="298" r:id="rId2"/>
    <p:sldId id="299" r:id="rId3"/>
    <p:sldId id="257" r:id="rId4"/>
    <p:sldId id="264" r:id="rId5"/>
    <p:sldId id="265" r:id="rId6"/>
    <p:sldId id="258" r:id="rId7"/>
    <p:sldId id="266" r:id="rId8"/>
    <p:sldId id="268" r:id="rId9"/>
    <p:sldId id="269" r:id="rId10"/>
    <p:sldId id="267" r:id="rId11"/>
    <p:sldId id="270" r:id="rId12"/>
    <p:sldId id="261" r:id="rId13"/>
    <p:sldId id="259" r:id="rId14"/>
    <p:sldId id="271" r:id="rId15"/>
    <p:sldId id="279" r:id="rId16"/>
    <p:sldId id="282" r:id="rId17"/>
    <p:sldId id="283" r:id="rId18"/>
    <p:sldId id="284" r:id="rId19"/>
    <p:sldId id="272" r:id="rId20"/>
    <p:sldId id="280" r:id="rId21"/>
    <p:sldId id="281" r:id="rId22"/>
    <p:sldId id="285" r:id="rId23"/>
    <p:sldId id="286" r:id="rId24"/>
    <p:sldId id="262" r:id="rId25"/>
    <p:sldId id="287" r:id="rId26"/>
    <p:sldId id="288" r:id="rId27"/>
    <p:sldId id="260" r:id="rId28"/>
    <p:sldId id="273" r:id="rId29"/>
    <p:sldId id="275" r:id="rId30"/>
    <p:sldId id="278" r:id="rId31"/>
    <p:sldId id="274" r:id="rId32"/>
    <p:sldId id="289" r:id="rId33"/>
    <p:sldId id="291" r:id="rId34"/>
    <p:sldId id="292" r:id="rId35"/>
    <p:sldId id="293" r:id="rId36"/>
    <p:sldId id="294" r:id="rId37"/>
    <p:sldId id="30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43"/>
    <p:restoredTop sz="85034"/>
  </p:normalViewPr>
  <p:slideViewPr>
    <p:cSldViewPr snapToGrid="0" snapToObjects="1">
      <p:cViewPr varScale="1">
        <p:scale>
          <a:sx n="108" d="100"/>
          <a:sy n="108" d="100"/>
        </p:scale>
        <p:origin x="10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CC597-C715-D641-AF2D-9027D870C75F}" type="datetimeFigureOut">
              <a:rPr lang="en-US" smtClean="0"/>
              <a:t>8/29/22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5CB42-16E7-A24D-B3D6-F64B855B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66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5CB42-16E7-A24D-B3D6-F64B855B0DC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68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5CB42-16E7-A24D-B3D6-F64B855B0D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78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94A3C-C06E-EA44-8E60-567A077DCE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65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94A3C-C06E-EA44-8E60-567A077DCE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51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94A3C-C06E-EA44-8E60-567A077DCE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32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94A3C-C06E-EA44-8E60-567A077DCE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26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94A3C-C06E-EA44-8E60-567A077DCEE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13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94A3C-C06E-EA44-8E60-567A077DCE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60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94A3C-C06E-EA44-8E60-567A077DCEE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15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94A3C-C06E-EA44-8E60-567A077DCEE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120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5CB42-16E7-A24D-B3D6-F64B855B0DC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65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5CB42-16E7-A24D-B3D6-F64B855B0D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52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5CB42-16E7-A24D-B3D6-F64B855B0DC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2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5CB42-16E7-A24D-B3D6-F64B855B0D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35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94A3C-C06E-EA44-8E60-567A077DCE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37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94A3C-C06E-EA44-8E60-567A077DCE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75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5CB42-16E7-A24D-B3D6-F64B855B0D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54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94A3C-C06E-EA44-8E60-567A077DCE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83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94A3C-C06E-EA44-8E60-567A077DCE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58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5CB42-16E7-A24D-B3D6-F64B855B0D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6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8/29/22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706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8/29/22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651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8/29/22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07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8/29/22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2939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8/29/22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2369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8/29/22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49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8/29/22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84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8/29/22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05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8/29/22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32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002.05709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002.05709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http://proceedings.mlr.press/v139/radford21a/radford21a.pdf" TargetMode="Externa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proceedings.mlr.press/v139/radford21a/radford21a.pdf" TargetMode="Externa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proceedings.mlr.press/v139/radford21a/radford21a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proceedings.mlr.press/v139/radford21a/radford21a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proceedings.mlr.press/v139/radford21a/radford21a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proceedings.mlr.press/v139/radford21a/radford21a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proceedings.mlr.press/v139/radford21a/radford21a.pdf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10.0480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proceedings.mlr.press/v139/radford21a/radford21a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proceedings.mlr.press/v139/radford21a/radford21a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proceedings.mlr.press/v139/radford21a/radford21a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hyperlink" Target="https://proceedings.neurips.cc/paper/2021/file/c46489a2d5a9a9ecfc53b17610926ddd-Paper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proceedings.mlr.press/v139/radford21a/radford21a.pd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hyperlink" Target="https://arxiv.org/pdf/2109.01134.pd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7.07651.pdf" TargetMode="Externa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arxiv.org/pdf/2107.07651.pdf" TargetMode="Externa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arxiv.org/pdf/2107.07651.pdf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alesforce/ALBEF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2107.07651.pdf" TargetMode="Externa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arxiv.org/pdf/2107.07651.pdf" TargetMode="Externa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arxiv.org/pdf/2107.07651.pdf" TargetMode="Externa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7.07651.pd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arxiv.org/pdf/2107.07651.pdf" TargetMode="Externa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hyperlink" Target="https://arxiv.org/pdf/2002.05709.pdf" TargetMode="External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arxiv.org/pdf/2002.05709.pdf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rxiv.org/pdf/2002.05709.pdf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002.05709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rxiv.org/pdf/2002.05709.pdf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arxiv.org/pdf/2002.05709.pdf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B8B75-2770-7948-AFF7-3DE0EE0C92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641" y="1366068"/>
            <a:ext cx="10888717" cy="2387600"/>
          </a:xfrm>
        </p:spPr>
        <p:txBody>
          <a:bodyPr>
            <a:normAutofit/>
          </a:bodyPr>
          <a:lstStyle/>
          <a:p>
            <a:r>
              <a:rPr lang="en-US" sz="4800" dirty="0"/>
              <a:t>COMP 648: Computer Vision Seminar</a:t>
            </a:r>
            <a:br>
              <a:rPr lang="en-US" sz="4800" dirty="0"/>
            </a:br>
            <a:r>
              <a:rPr lang="en-US" sz="3800" dirty="0">
                <a:solidFill>
                  <a:schemeClr val="tx1"/>
                </a:solidFill>
              </a:rPr>
              <a:t>Contrastive Pre-training: </a:t>
            </a:r>
            <a:r>
              <a:rPr lang="en-US" sz="3800" dirty="0" err="1">
                <a:solidFill>
                  <a:schemeClr val="tx1"/>
                </a:solidFill>
              </a:rPr>
              <a:t>SimCLR</a:t>
            </a:r>
            <a:r>
              <a:rPr lang="en-US" sz="3800" dirty="0">
                <a:solidFill>
                  <a:schemeClr val="tx1"/>
                </a:solidFill>
              </a:rPr>
              <a:t>, CLIP, ALBEF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79E5F9-0E62-8749-9DA6-DAC192797E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>
                <a:latin typeface="+mj-lt"/>
              </a:rPr>
              <a:t>Ziyan</a:t>
            </a:r>
            <a:r>
              <a:rPr lang="en-US" dirty="0">
                <a:latin typeface="+mj-lt"/>
              </a:rPr>
              <a:t> Yang</a:t>
            </a:r>
          </a:p>
        </p:txBody>
      </p:sp>
    </p:spTree>
    <p:extLst>
      <p:ext uri="{BB962C8B-B14F-4D97-AF65-F5344CB8AC3E}">
        <p14:creationId xmlns:p14="http://schemas.microsoft.com/office/powerpoint/2010/main" val="1208961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B0D577-7D0A-E3F6-4A97-61624C579498}"/>
              </a:ext>
            </a:extLst>
          </p:cNvPr>
          <p:cNvSpPr txBox="1"/>
          <p:nvPr/>
        </p:nvSpPr>
        <p:spPr>
          <a:xfrm>
            <a:off x="934208" y="1452958"/>
            <a:ext cx="10070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 Simple Framework for Contrastive Learning of Visual Representations</a:t>
            </a:r>
          </a:p>
          <a:p>
            <a:r>
              <a:rPr lang="en-US" dirty="0">
                <a:latin typeface="+mj-lt"/>
              </a:rPr>
              <a:t>Paper address: </a:t>
            </a:r>
            <a:r>
              <a:rPr lang="en-US" dirty="0">
                <a:latin typeface="+mj-lt"/>
                <a:hlinkClick r:id="rId3"/>
              </a:rPr>
              <a:t>https://arxiv.org/pdf/2002.05709.pdf</a:t>
            </a:r>
            <a:endParaRPr lang="en-US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SimCLR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DFC132-26CE-A7E2-D36F-40CBDE7E70F3}"/>
              </a:ext>
            </a:extLst>
          </p:cNvPr>
          <p:cNvSpPr txBox="1"/>
          <p:nvPr/>
        </p:nvSpPr>
        <p:spPr>
          <a:xfrm>
            <a:off x="1009511" y="2023114"/>
            <a:ext cx="94911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Comparing with SOTA: </a:t>
            </a: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</p:txBody>
      </p:sp>
      <p:pic>
        <p:nvPicPr>
          <p:cNvPr id="11" name="Picture 10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B1F1F4AB-ADD1-2310-4F0E-BC27FABB6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642" y="2741399"/>
            <a:ext cx="4733633" cy="3632788"/>
          </a:xfrm>
          <a:prstGeom prst="rect">
            <a:avLst/>
          </a:prstGeom>
        </p:spPr>
      </p:pic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0D0E7087-F565-15EA-EABB-6DF25D416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9360" y="2623830"/>
            <a:ext cx="4071998" cy="36327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2F8BB4-6AD5-E078-DC28-A0451AAC9F2C}"/>
              </a:ext>
            </a:extLst>
          </p:cNvPr>
          <p:cNvSpPr txBox="1"/>
          <p:nvPr/>
        </p:nvSpPr>
        <p:spPr>
          <a:xfrm>
            <a:off x="7455391" y="6288448"/>
            <a:ext cx="231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Semi-supervised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2A6027-C2F6-2432-79F5-2A66760BDAAC}"/>
              </a:ext>
            </a:extLst>
          </p:cNvPr>
          <p:cNvSpPr txBox="1"/>
          <p:nvPr/>
        </p:nvSpPr>
        <p:spPr>
          <a:xfrm>
            <a:off x="2069528" y="6288448"/>
            <a:ext cx="231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Self-supervised </a:t>
            </a:r>
          </a:p>
        </p:txBody>
      </p:sp>
    </p:spTree>
    <p:extLst>
      <p:ext uri="{BB962C8B-B14F-4D97-AF65-F5344CB8AC3E}">
        <p14:creationId xmlns:p14="http://schemas.microsoft.com/office/powerpoint/2010/main" val="1331031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B0D577-7D0A-E3F6-4A97-61624C579498}"/>
              </a:ext>
            </a:extLst>
          </p:cNvPr>
          <p:cNvSpPr txBox="1"/>
          <p:nvPr/>
        </p:nvSpPr>
        <p:spPr>
          <a:xfrm>
            <a:off x="934208" y="1452958"/>
            <a:ext cx="10070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 Simple Framework for Contrastive Learning of Visual Representations</a:t>
            </a:r>
          </a:p>
          <a:p>
            <a:r>
              <a:rPr lang="en-US" dirty="0">
                <a:latin typeface="+mj-lt"/>
              </a:rPr>
              <a:t>Paper address: </a:t>
            </a:r>
            <a:r>
              <a:rPr lang="en-US" dirty="0">
                <a:latin typeface="+mj-lt"/>
                <a:hlinkClick r:id="rId3"/>
              </a:rPr>
              <a:t>https://arxiv.org/pdf/2002.05709.pdf</a:t>
            </a:r>
            <a:endParaRPr lang="en-US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SimCLR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DFC132-26CE-A7E2-D36F-40CBDE7E70F3}"/>
              </a:ext>
            </a:extLst>
          </p:cNvPr>
          <p:cNvSpPr txBox="1"/>
          <p:nvPr/>
        </p:nvSpPr>
        <p:spPr>
          <a:xfrm>
            <a:off x="1009511" y="2023114"/>
            <a:ext cx="94911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Comparing with SOTA: </a:t>
            </a: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2F8BB4-6AD5-E078-DC28-A0451AAC9F2C}"/>
              </a:ext>
            </a:extLst>
          </p:cNvPr>
          <p:cNvSpPr txBox="1"/>
          <p:nvPr/>
        </p:nvSpPr>
        <p:spPr>
          <a:xfrm>
            <a:off x="4812171" y="5205637"/>
            <a:ext cx="231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Transfer Learning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0D2B732-9745-0A91-5851-0D696C2AA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914" y="2881155"/>
            <a:ext cx="9248172" cy="205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07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code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1FE22E9-0220-BEC8-4C4F-54D5D8156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424" y="1150193"/>
            <a:ext cx="6398355" cy="5324747"/>
          </a:xfrm>
          <a:prstGeom prst="rect">
            <a:avLst/>
          </a:prstGeom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625D60A7-2CFE-F95E-1DDB-FC3C9C6B9E91}"/>
              </a:ext>
            </a:extLst>
          </p:cNvPr>
          <p:cNvSpPr/>
          <p:nvPr/>
        </p:nvSpPr>
        <p:spPr>
          <a:xfrm>
            <a:off x="2920935" y="1534543"/>
            <a:ext cx="6138844" cy="494397"/>
          </a:xfrm>
          <a:prstGeom prst="frame">
            <a:avLst>
              <a:gd name="adj1" fmla="val 3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5A0AF517-F728-374E-D392-5DDAA9B7F473}"/>
              </a:ext>
            </a:extLst>
          </p:cNvPr>
          <p:cNvSpPr/>
          <p:nvPr/>
        </p:nvSpPr>
        <p:spPr>
          <a:xfrm>
            <a:off x="2920935" y="2551543"/>
            <a:ext cx="5642297" cy="1736251"/>
          </a:xfrm>
          <a:prstGeom prst="frame">
            <a:avLst>
              <a:gd name="adj1" fmla="val 3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DB4CF99D-AAB8-A500-55BA-7BC4F21EE004}"/>
              </a:ext>
            </a:extLst>
          </p:cNvPr>
          <p:cNvSpPr/>
          <p:nvPr/>
        </p:nvSpPr>
        <p:spPr>
          <a:xfrm>
            <a:off x="2920935" y="4620823"/>
            <a:ext cx="6138844" cy="1736251"/>
          </a:xfrm>
          <a:prstGeom prst="frame">
            <a:avLst>
              <a:gd name="adj1" fmla="val 3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E4C719-0CCD-4555-A086-9C4EDEE551BE}"/>
              </a:ext>
            </a:extLst>
          </p:cNvPr>
          <p:cNvSpPr txBox="1"/>
          <p:nvPr/>
        </p:nvSpPr>
        <p:spPr>
          <a:xfrm>
            <a:off x="6013011" y="2136291"/>
            <a:ext cx="3173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features: [ batch*2, </a:t>
            </a:r>
            <a:r>
              <a:rPr lang="en-US" sz="1200" dirty="0" err="1"/>
              <a:t>feature_dimension</a:t>
            </a:r>
            <a:r>
              <a:rPr lang="en-US" sz="1200" dirty="0"/>
              <a:t> 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10B586-9DE3-E179-D4E9-F9DD9071F0D9}"/>
              </a:ext>
            </a:extLst>
          </p:cNvPr>
          <p:cNvSpPr txBox="1"/>
          <p:nvPr/>
        </p:nvSpPr>
        <p:spPr>
          <a:xfrm>
            <a:off x="8563232" y="3959474"/>
            <a:ext cx="3385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similarity_matrix</a:t>
            </a:r>
            <a:r>
              <a:rPr lang="en-US" sz="1200" dirty="0"/>
              <a:t>: [ batch*2, batch*2 - 1]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583CAF-8C1A-CCE5-32BA-22709F079D4E}"/>
              </a:ext>
            </a:extLst>
          </p:cNvPr>
          <p:cNvSpPr txBox="1"/>
          <p:nvPr/>
        </p:nvSpPr>
        <p:spPr>
          <a:xfrm>
            <a:off x="9018995" y="1741426"/>
            <a:ext cx="3173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features: [ batch*2, batch*2 ]</a:t>
            </a:r>
          </a:p>
        </p:txBody>
      </p:sp>
    </p:spTree>
    <p:extLst>
      <p:ext uri="{BB962C8B-B14F-4D97-AF65-F5344CB8AC3E}">
        <p14:creationId xmlns:p14="http://schemas.microsoft.com/office/powerpoint/2010/main" val="3696463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809F26-35C3-9C3D-6AF7-AF329B7DE159}"/>
              </a:ext>
            </a:extLst>
          </p:cNvPr>
          <p:cNvSpPr txBox="1"/>
          <p:nvPr/>
        </p:nvSpPr>
        <p:spPr>
          <a:xfrm>
            <a:off x="934208" y="1452958"/>
            <a:ext cx="10070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Learning Transferable Visual Models From Natural Language Supervision</a:t>
            </a:r>
          </a:p>
          <a:p>
            <a:r>
              <a:rPr lang="en-US" dirty="0">
                <a:latin typeface="+mj-lt"/>
              </a:rPr>
              <a:t>Paper address: </a:t>
            </a:r>
            <a:r>
              <a:rPr lang="en-US" dirty="0">
                <a:latin typeface="+mj-lt"/>
                <a:hlinkClick r:id="rId3"/>
              </a:rPr>
              <a:t>http://</a:t>
            </a:r>
            <a:r>
              <a:rPr lang="en-US" dirty="0" err="1">
                <a:latin typeface="+mj-lt"/>
                <a:hlinkClick r:id="rId3"/>
              </a:rPr>
              <a:t>proceedings.mlr.press</a:t>
            </a:r>
            <a:r>
              <a:rPr lang="en-US" dirty="0">
                <a:latin typeface="+mj-lt"/>
                <a:hlinkClick r:id="rId3"/>
              </a:rPr>
              <a:t>/v139/radford21a/radford21a.pdf</a:t>
            </a:r>
            <a:endParaRPr lang="en-US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9CF797-AF81-D8A8-26CA-313E71243C98}"/>
              </a:ext>
            </a:extLst>
          </p:cNvPr>
          <p:cNvSpPr txBox="1"/>
          <p:nvPr/>
        </p:nvSpPr>
        <p:spPr>
          <a:xfrm>
            <a:off x="1009511" y="2023114"/>
            <a:ext cx="1034428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Task: Image Classification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+mj-lt"/>
              </a:rPr>
              <a:t>However, previous works still need some labeled data, and can only predict results for pre-defined categories.</a:t>
            </a:r>
          </a:p>
          <a:p>
            <a:pPr marL="742950" lvl="1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742950" lvl="1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742950" lvl="1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742950" lvl="1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742950" lvl="1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742950" lvl="1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742950" lvl="1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742950" lvl="1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Goal: learn directly from natural language using contrastive learning and enable zero-shot transfer of the model to downstream tasks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F8D0B-2087-1CB6-6EF6-731967757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687" y="3861698"/>
            <a:ext cx="1400799" cy="112063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432E65-90E5-BD62-4ED3-795AE7A83E49}"/>
              </a:ext>
            </a:extLst>
          </p:cNvPr>
          <p:cNvSpPr txBox="1"/>
          <p:nvPr/>
        </p:nvSpPr>
        <p:spPr>
          <a:xfrm>
            <a:off x="1781651" y="3452398"/>
            <a:ext cx="230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+ Text Data</a:t>
            </a:r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E050C4A1-079E-A048-3591-14C8AE7ACD92}"/>
              </a:ext>
            </a:extLst>
          </p:cNvPr>
          <p:cNvSpPr/>
          <p:nvPr/>
        </p:nvSpPr>
        <p:spPr>
          <a:xfrm>
            <a:off x="1211067" y="3348094"/>
            <a:ext cx="3155099" cy="2249308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23CC5B16-49A5-4AE4-7E30-5511AAFFA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455" y="4092553"/>
            <a:ext cx="696928" cy="104684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87C8999F-5818-973E-3084-197779744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401" y="4071117"/>
            <a:ext cx="842721" cy="112362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D41C7F1D-2BD5-5B29-9C93-7786F4F53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237" y="4523242"/>
            <a:ext cx="1024615" cy="76846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7D21EDA9-A0E9-BAB6-5542-79338BF4A2A5}"/>
              </a:ext>
            </a:extLst>
          </p:cNvPr>
          <p:cNvSpPr/>
          <p:nvPr/>
        </p:nvSpPr>
        <p:spPr>
          <a:xfrm>
            <a:off x="4388909" y="4188452"/>
            <a:ext cx="441789" cy="42124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95DCA91-D15E-7B78-8E51-F21CB8F48B37}"/>
              </a:ext>
            </a:extLst>
          </p:cNvPr>
          <p:cNvSpPr/>
          <p:nvPr/>
        </p:nvSpPr>
        <p:spPr>
          <a:xfrm>
            <a:off x="4921706" y="4129432"/>
            <a:ext cx="955496" cy="539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2E94752F-BC1B-7398-23F9-87BD418F168D}"/>
              </a:ext>
            </a:extLst>
          </p:cNvPr>
          <p:cNvSpPr/>
          <p:nvPr/>
        </p:nvSpPr>
        <p:spPr>
          <a:xfrm>
            <a:off x="8351844" y="4115866"/>
            <a:ext cx="441789" cy="42124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B8391E1-1A5F-AF76-6058-94265CE6C982}"/>
              </a:ext>
            </a:extLst>
          </p:cNvPr>
          <p:cNvSpPr/>
          <p:nvPr/>
        </p:nvSpPr>
        <p:spPr>
          <a:xfrm>
            <a:off x="8998339" y="4051507"/>
            <a:ext cx="955496" cy="539279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96E2F3-27F4-D4F1-C27A-CDA27ABB473D}"/>
              </a:ext>
            </a:extLst>
          </p:cNvPr>
          <p:cNvCxnSpPr>
            <a:cxnSpLocks/>
          </p:cNvCxnSpPr>
          <p:nvPr/>
        </p:nvCxnSpPr>
        <p:spPr>
          <a:xfrm flipV="1">
            <a:off x="5412259" y="3129728"/>
            <a:ext cx="0" cy="986138"/>
          </a:xfrm>
          <a:prstGeom prst="line">
            <a:avLst/>
          </a:prstGeom>
          <a:ln w="22225">
            <a:solidFill>
              <a:schemeClr val="accent5"/>
            </a:solidFill>
            <a:prstDash val="sysDot"/>
            <a:headEnd type="diamon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C21F815-AD72-D3C9-D35E-AFB2BBDE3C6E}"/>
              </a:ext>
            </a:extLst>
          </p:cNvPr>
          <p:cNvCxnSpPr>
            <a:cxnSpLocks/>
          </p:cNvCxnSpPr>
          <p:nvPr/>
        </p:nvCxnSpPr>
        <p:spPr>
          <a:xfrm flipV="1">
            <a:off x="5412259" y="3120646"/>
            <a:ext cx="4064335" cy="9082"/>
          </a:xfrm>
          <a:prstGeom prst="line">
            <a:avLst/>
          </a:prstGeom>
          <a:ln w="22225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3D1865F-70A9-42F2-DDA2-F0449EC4A07B}"/>
              </a:ext>
            </a:extLst>
          </p:cNvPr>
          <p:cNvCxnSpPr/>
          <p:nvPr/>
        </p:nvCxnSpPr>
        <p:spPr>
          <a:xfrm flipV="1">
            <a:off x="9476087" y="3129728"/>
            <a:ext cx="0" cy="891451"/>
          </a:xfrm>
          <a:prstGeom prst="line">
            <a:avLst/>
          </a:prstGeom>
          <a:ln w="22225">
            <a:solidFill>
              <a:schemeClr val="accent5"/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94B0069-F591-A33B-B1A3-367183AE1E83}"/>
              </a:ext>
            </a:extLst>
          </p:cNvPr>
          <p:cNvSpPr txBox="1"/>
          <p:nvPr/>
        </p:nvSpPr>
        <p:spPr>
          <a:xfrm>
            <a:off x="1944852" y="5231754"/>
            <a:ext cx="1979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A dog and a frisbee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DF5FAAD-5BEB-02C3-04FF-A52AE3E0FEC7}"/>
              </a:ext>
            </a:extLst>
          </p:cNvPr>
          <p:cNvSpPr txBox="1"/>
          <p:nvPr/>
        </p:nvSpPr>
        <p:spPr>
          <a:xfrm>
            <a:off x="3220293" y="5163062"/>
            <a:ext cx="1979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A dog stands in the sea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36E602-FF2E-E127-3FD4-419248C1E4E7}"/>
              </a:ext>
            </a:extLst>
          </p:cNvPr>
          <p:cNvSpPr txBox="1"/>
          <p:nvPr/>
        </p:nvSpPr>
        <p:spPr>
          <a:xfrm>
            <a:off x="1033203" y="5037764"/>
            <a:ext cx="1979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A dog plays a frisbee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CD89032-3007-9F26-AC28-9A4F11EDA22F}"/>
              </a:ext>
            </a:extLst>
          </p:cNvPr>
          <p:cNvSpPr txBox="1"/>
          <p:nvPr/>
        </p:nvSpPr>
        <p:spPr>
          <a:xfrm>
            <a:off x="2154834" y="3685442"/>
            <a:ext cx="2381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A black and white image of a horse </a:t>
            </a:r>
          </a:p>
        </p:txBody>
      </p:sp>
      <p:pic>
        <p:nvPicPr>
          <p:cNvPr id="38" name="Picture 18">
            <a:extLst>
              <a:ext uri="{FF2B5EF4-FFF2-40B4-BE49-F238E27FC236}">
                <a16:creationId xmlns:a16="http://schemas.microsoft.com/office/drawing/2014/main" id="{C4AE3AB5-BEB9-20E4-3894-FD2191C38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205" y="3472772"/>
            <a:ext cx="864245" cy="57873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297AADC-FA39-5DF7-3D70-F31CBA53DF82}"/>
              </a:ext>
            </a:extLst>
          </p:cNvPr>
          <p:cNvSpPr txBox="1"/>
          <p:nvPr/>
        </p:nvSpPr>
        <p:spPr>
          <a:xfrm>
            <a:off x="5077600" y="4545306"/>
            <a:ext cx="45526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A photo of a {object}</a:t>
            </a:r>
          </a:p>
          <a:p>
            <a:pPr algn="ctr"/>
            <a:r>
              <a:rPr lang="en-US" sz="1200" dirty="0">
                <a:latin typeface="+mj-lt"/>
              </a:rPr>
              <a:t>Shiba </a:t>
            </a:r>
            <a:r>
              <a:rPr lang="en-US" sz="1200" dirty="0" err="1">
                <a:latin typeface="+mj-lt"/>
              </a:rPr>
              <a:t>Inu</a:t>
            </a:r>
            <a:r>
              <a:rPr lang="en-US" sz="1200" dirty="0">
                <a:latin typeface="+mj-lt"/>
              </a:rPr>
              <a:t>? Russian blue? Ragdoll? </a:t>
            </a:r>
            <a:r>
              <a:rPr lang="en-US" sz="1200" dirty="0" err="1">
                <a:latin typeface="+mj-lt"/>
              </a:rPr>
              <a:t>Samyod</a:t>
            </a:r>
            <a:r>
              <a:rPr lang="en-US" sz="1200" dirty="0">
                <a:latin typeface="+mj-lt"/>
              </a:rPr>
              <a:t>?</a:t>
            </a:r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3A8C7FAF-6D8D-D5A2-71E7-6DD98EAF3A9F}"/>
              </a:ext>
            </a:extLst>
          </p:cNvPr>
          <p:cNvSpPr/>
          <p:nvPr/>
        </p:nvSpPr>
        <p:spPr>
          <a:xfrm>
            <a:off x="10094042" y="4092553"/>
            <a:ext cx="441789" cy="42124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14A28D0-E314-3615-35D4-839DAD1C9D25}"/>
              </a:ext>
            </a:extLst>
          </p:cNvPr>
          <p:cNvSpPr txBox="1"/>
          <p:nvPr/>
        </p:nvSpPr>
        <p:spPr>
          <a:xfrm>
            <a:off x="10600330" y="4153910"/>
            <a:ext cx="1727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Ragdoll</a:t>
            </a:r>
          </a:p>
        </p:txBody>
      </p:sp>
    </p:spTree>
    <p:extLst>
      <p:ext uri="{BB962C8B-B14F-4D97-AF65-F5344CB8AC3E}">
        <p14:creationId xmlns:p14="http://schemas.microsoft.com/office/powerpoint/2010/main" val="1316162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809F26-35C3-9C3D-6AF7-AF329B7DE159}"/>
              </a:ext>
            </a:extLst>
          </p:cNvPr>
          <p:cNvSpPr txBox="1"/>
          <p:nvPr/>
        </p:nvSpPr>
        <p:spPr>
          <a:xfrm>
            <a:off x="934208" y="1452958"/>
            <a:ext cx="10070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Learning Transferable Visual Models From Natural Language Supervision</a:t>
            </a:r>
          </a:p>
          <a:p>
            <a:r>
              <a:rPr lang="en-US" dirty="0">
                <a:latin typeface="+mj-lt"/>
              </a:rPr>
              <a:t>Paper address: </a:t>
            </a:r>
            <a:r>
              <a:rPr lang="en-US" dirty="0">
                <a:latin typeface="+mj-lt"/>
                <a:hlinkClick r:id="rId2"/>
              </a:rPr>
              <a:t>http://</a:t>
            </a:r>
            <a:r>
              <a:rPr lang="en-US" dirty="0" err="1">
                <a:latin typeface="+mj-lt"/>
                <a:hlinkClick r:id="rId2"/>
              </a:rPr>
              <a:t>proceedings.mlr.press</a:t>
            </a:r>
            <a:r>
              <a:rPr lang="en-US" dirty="0">
                <a:latin typeface="+mj-lt"/>
                <a:hlinkClick r:id="rId2"/>
              </a:rPr>
              <a:t>/v139/radford21a/radford21a.pdf</a:t>
            </a:r>
            <a:endParaRPr lang="en-US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0CE46-22CC-82C9-BAF4-5ABD88C1C62A}"/>
              </a:ext>
            </a:extLst>
          </p:cNvPr>
          <p:cNvSpPr txBox="1"/>
          <p:nvPr/>
        </p:nvSpPr>
        <p:spPr>
          <a:xfrm>
            <a:off x="1009513" y="2023114"/>
            <a:ext cx="44046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Model Overview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+mj-lt"/>
              </a:rPr>
              <a:t>Training: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+mj-lt"/>
              </a:rPr>
              <a:t>Data: </a:t>
            </a:r>
            <a:r>
              <a:rPr lang="en-US" dirty="0" err="1">
                <a:latin typeface="+mj-lt"/>
              </a:rPr>
              <a:t>WebImageText</a:t>
            </a:r>
            <a:endParaRPr lang="en-US" dirty="0">
              <a:latin typeface="+mj-lt"/>
            </a:endParaRPr>
          </a:p>
          <a:p>
            <a:pPr marL="1200150" lvl="2" indent="-285750">
              <a:buFontTx/>
              <a:buChar char="-"/>
            </a:pPr>
            <a:r>
              <a:rPr lang="en-US" dirty="0">
                <a:latin typeface="+mj-lt"/>
              </a:rPr>
              <a:t>400 million (image, text) pairs</a:t>
            </a: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6146" name="Picture 2" descr="CLIP">
            <a:extLst>
              <a:ext uri="{FF2B5EF4-FFF2-40B4-BE49-F238E27FC236}">
                <a16:creationId xmlns:a16="http://schemas.microsoft.com/office/drawing/2014/main" id="{418F8890-4175-62EA-62B9-AFB120EE6C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80" b="-2189"/>
          <a:stretch/>
        </p:blipFill>
        <p:spPr bwMode="auto">
          <a:xfrm>
            <a:off x="5141800" y="2226098"/>
            <a:ext cx="6220428" cy="439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BF6617-EA77-234D-127F-A021558D953C}"/>
              </a:ext>
            </a:extLst>
          </p:cNvPr>
          <p:cNvSpPr txBox="1"/>
          <p:nvPr/>
        </p:nvSpPr>
        <p:spPr>
          <a:xfrm>
            <a:off x="7704628" y="2658976"/>
            <a:ext cx="146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Transformer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56D409-DF61-ACE3-F670-EBD3D5DD6F01}"/>
              </a:ext>
            </a:extLst>
          </p:cNvPr>
          <p:cNvSpPr txBox="1"/>
          <p:nvPr/>
        </p:nvSpPr>
        <p:spPr>
          <a:xfrm>
            <a:off x="6197025" y="5971188"/>
            <a:ext cx="3015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ResNet</a:t>
            </a:r>
            <a:endParaRPr lang="en-US" dirty="0"/>
          </a:p>
          <a:p>
            <a:r>
              <a:rPr lang="en-US" dirty="0"/>
              <a:t>Vision Transformer</a:t>
            </a:r>
          </a:p>
        </p:txBody>
      </p:sp>
    </p:spTree>
    <p:extLst>
      <p:ext uri="{BB962C8B-B14F-4D97-AF65-F5344CB8AC3E}">
        <p14:creationId xmlns:p14="http://schemas.microsoft.com/office/powerpoint/2010/main" val="2857783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809F26-35C3-9C3D-6AF7-AF329B7DE159}"/>
              </a:ext>
            </a:extLst>
          </p:cNvPr>
          <p:cNvSpPr txBox="1"/>
          <p:nvPr/>
        </p:nvSpPr>
        <p:spPr>
          <a:xfrm>
            <a:off x="934208" y="1452958"/>
            <a:ext cx="10070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Learning Transferable Visual Models From Natural Language Supervision</a:t>
            </a:r>
          </a:p>
          <a:p>
            <a:r>
              <a:rPr lang="en-US" dirty="0">
                <a:latin typeface="+mj-lt"/>
              </a:rPr>
              <a:t>Paper address: </a:t>
            </a:r>
            <a:r>
              <a:rPr lang="en-US" dirty="0">
                <a:latin typeface="+mj-lt"/>
                <a:hlinkClick r:id="rId3"/>
              </a:rPr>
              <a:t>http://</a:t>
            </a:r>
            <a:r>
              <a:rPr lang="en-US" dirty="0" err="1">
                <a:latin typeface="+mj-lt"/>
                <a:hlinkClick r:id="rId3"/>
              </a:rPr>
              <a:t>proceedings.mlr.press</a:t>
            </a:r>
            <a:r>
              <a:rPr lang="en-US" dirty="0">
                <a:latin typeface="+mj-lt"/>
                <a:hlinkClick r:id="rId3"/>
              </a:rPr>
              <a:t>/v139/radford21a/radford21a.pdf</a:t>
            </a:r>
            <a:endParaRPr lang="en-US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0CE46-22CC-82C9-BAF4-5ABD88C1C62A}"/>
              </a:ext>
            </a:extLst>
          </p:cNvPr>
          <p:cNvSpPr txBox="1"/>
          <p:nvPr/>
        </p:nvSpPr>
        <p:spPr>
          <a:xfrm>
            <a:off x="1009512" y="2023114"/>
            <a:ext cx="10248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Algorithm:</a:t>
            </a: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69300175-E718-70D5-C919-00A0AB3BF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512" y="2646744"/>
            <a:ext cx="4361217" cy="4055560"/>
          </a:xfrm>
          <a:prstGeom prst="rect">
            <a:avLst/>
          </a:prstGeom>
        </p:spPr>
      </p:pic>
      <p:pic>
        <p:nvPicPr>
          <p:cNvPr id="9" name="Picture 2" descr="CLIP">
            <a:extLst>
              <a:ext uri="{FF2B5EF4-FFF2-40B4-BE49-F238E27FC236}">
                <a16:creationId xmlns:a16="http://schemas.microsoft.com/office/drawing/2014/main" id="{5B00AC02-7AFD-7AB7-8DFF-7FA8ED7CC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4" r="48980" b="-2189"/>
          <a:stretch/>
        </p:blipFill>
        <p:spPr bwMode="auto">
          <a:xfrm>
            <a:off x="5635094" y="2664810"/>
            <a:ext cx="6220428" cy="398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8A64D6-0B38-9A42-86AE-97C52E777D32}"/>
              </a:ext>
            </a:extLst>
          </p:cNvPr>
          <p:cNvSpPr/>
          <p:nvPr/>
        </p:nvSpPr>
        <p:spPr>
          <a:xfrm>
            <a:off x="9324474" y="4211053"/>
            <a:ext cx="2531048" cy="2436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00BF5C2F-14CA-9078-04C7-95CBC9039A8A}"/>
              </a:ext>
            </a:extLst>
          </p:cNvPr>
          <p:cNvSpPr/>
          <p:nvPr/>
        </p:nvSpPr>
        <p:spPr>
          <a:xfrm>
            <a:off x="1009512" y="4168235"/>
            <a:ext cx="2732309" cy="343607"/>
          </a:xfrm>
          <a:prstGeom prst="frame">
            <a:avLst>
              <a:gd name="adj1" fmla="val 3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467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809F26-35C3-9C3D-6AF7-AF329B7DE159}"/>
              </a:ext>
            </a:extLst>
          </p:cNvPr>
          <p:cNvSpPr txBox="1"/>
          <p:nvPr/>
        </p:nvSpPr>
        <p:spPr>
          <a:xfrm>
            <a:off x="934208" y="1452958"/>
            <a:ext cx="10070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Learning Transferable Visual Models From Natural Language Supervision</a:t>
            </a:r>
          </a:p>
          <a:p>
            <a:r>
              <a:rPr lang="en-US" dirty="0">
                <a:latin typeface="+mj-lt"/>
              </a:rPr>
              <a:t>Paper address: </a:t>
            </a:r>
            <a:r>
              <a:rPr lang="en-US" dirty="0">
                <a:latin typeface="+mj-lt"/>
                <a:hlinkClick r:id="rId3"/>
              </a:rPr>
              <a:t>http://</a:t>
            </a:r>
            <a:r>
              <a:rPr lang="en-US" dirty="0" err="1">
                <a:latin typeface="+mj-lt"/>
                <a:hlinkClick r:id="rId3"/>
              </a:rPr>
              <a:t>proceedings.mlr.press</a:t>
            </a:r>
            <a:r>
              <a:rPr lang="en-US" dirty="0">
                <a:latin typeface="+mj-lt"/>
                <a:hlinkClick r:id="rId3"/>
              </a:rPr>
              <a:t>/v139/radford21a/radford21a.pdf</a:t>
            </a:r>
            <a:endParaRPr lang="en-US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0CE46-22CC-82C9-BAF4-5ABD88C1C62A}"/>
              </a:ext>
            </a:extLst>
          </p:cNvPr>
          <p:cNvSpPr txBox="1"/>
          <p:nvPr/>
        </p:nvSpPr>
        <p:spPr>
          <a:xfrm>
            <a:off x="1009512" y="2023114"/>
            <a:ext cx="10248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Algorithm:</a:t>
            </a: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69300175-E718-70D5-C919-00A0AB3BF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512" y="2646744"/>
            <a:ext cx="4361217" cy="4055560"/>
          </a:xfrm>
          <a:prstGeom prst="rect">
            <a:avLst/>
          </a:prstGeom>
        </p:spPr>
      </p:pic>
      <p:pic>
        <p:nvPicPr>
          <p:cNvPr id="9" name="Picture 2" descr="CLIP">
            <a:extLst>
              <a:ext uri="{FF2B5EF4-FFF2-40B4-BE49-F238E27FC236}">
                <a16:creationId xmlns:a16="http://schemas.microsoft.com/office/drawing/2014/main" id="{5B00AC02-7AFD-7AB7-8DFF-7FA8ED7CC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4" r="48980" b="-2189"/>
          <a:stretch/>
        </p:blipFill>
        <p:spPr bwMode="auto">
          <a:xfrm>
            <a:off x="5635094" y="2664810"/>
            <a:ext cx="6220428" cy="398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FCE7ACCB-F7D2-3A12-F7F9-ADEFD70DFF1F}"/>
              </a:ext>
            </a:extLst>
          </p:cNvPr>
          <p:cNvSpPr/>
          <p:nvPr/>
        </p:nvSpPr>
        <p:spPr>
          <a:xfrm>
            <a:off x="1009512" y="4835515"/>
            <a:ext cx="3767025" cy="867453"/>
          </a:xfrm>
          <a:prstGeom prst="frame">
            <a:avLst>
              <a:gd name="adj1" fmla="val 3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69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809F26-35C3-9C3D-6AF7-AF329B7DE159}"/>
              </a:ext>
            </a:extLst>
          </p:cNvPr>
          <p:cNvSpPr txBox="1"/>
          <p:nvPr/>
        </p:nvSpPr>
        <p:spPr>
          <a:xfrm>
            <a:off x="934208" y="1452958"/>
            <a:ext cx="10070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Learning Transferable Visual Models From Natural Language Supervision</a:t>
            </a:r>
          </a:p>
          <a:p>
            <a:r>
              <a:rPr lang="en-US" dirty="0">
                <a:latin typeface="+mj-lt"/>
              </a:rPr>
              <a:t>Paper address: </a:t>
            </a:r>
            <a:r>
              <a:rPr lang="en-US" dirty="0">
                <a:latin typeface="+mj-lt"/>
                <a:hlinkClick r:id="rId3"/>
              </a:rPr>
              <a:t>http://</a:t>
            </a:r>
            <a:r>
              <a:rPr lang="en-US" dirty="0" err="1">
                <a:latin typeface="+mj-lt"/>
                <a:hlinkClick r:id="rId3"/>
              </a:rPr>
              <a:t>proceedings.mlr.press</a:t>
            </a:r>
            <a:r>
              <a:rPr lang="en-US" dirty="0">
                <a:latin typeface="+mj-lt"/>
                <a:hlinkClick r:id="rId3"/>
              </a:rPr>
              <a:t>/v139/radford21a/radford21a.pdf</a:t>
            </a:r>
            <a:endParaRPr lang="en-US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0CE46-22CC-82C9-BAF4-5ABD88C1C62A}"/>
              </a:ext>
            </a:extLst>
          </p:cNvPr>
          <p:cNvSpPr txBox="1"/>
          <p:nvPr/>
        </p:nvSpPr>
        <p:spPr>
          <a:xfrm>
            <a:off x="1009512" y="2023114"/>
            <a:ext cx="10248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Algorithm:</a:t>
            </a: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69300175-E718-70D5-C919-00A0AB3BF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512" y="2646744"/>
            <a:ext cx="4361217" cy="4055560"/>
          </a:xfrm>
          <a:prstGeom prst="rect">
            <a:avLst/>
          </a:prstGeom>
        </p:spPr>
      </p:pic>
      <p:pic>
        <p:nvPicPr>
          <p:cNvPr id="9" name="Picture 2" descr="CLIP">
            <a:extLst>
              <a:ext uri="{FF2B5EF4-FFF2-40B4-BE49-F238E27FC236}">
                <a16:creationId xmlns:a16="http://schemas.microsoft.com/office/drawing/2014/main" id="{5B00AC02-7AFD-7AB7-8DFF-7FA8ED7CC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4" r="48980" b="-2189"/>
          <a:stretch/>
        </p:blipFill>
        <p:spPr bwMode="auto">
          <a:xfrm>
            <a:off x="5635094" y="2664810"/>
            <a:ext cx="6220428" cy="398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FCE7ACCB-F7D2-3A12-F7F9-ADEFD70DFF1F}"/>
              </a:ext>
            </a:extLst>
          </p:cNvPr>
          <p:cNvSpPr/>
          <p:nvPr/>
        </p:nvSpPr>
        <p:spPr>
          <a:xfrm>
            <a:off x="1009512" y="6148136"/>
            <a:ext cx="4361217" cy="180475"/>
          </a:xfrm>
          <a:prstGeom prst="frame">
            <a:avLst>
              <a:gd name="adj1" fmla="val 3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422C3C9D-A0C7-6596-748A-2CDE7A16190B}"/>
              </a:ext>
            </a:extLst>
          </p:cNvPr>
          <p:cNvSpPr/>
          <p:nvPr/>
        </p:nvSpPr>
        <p:spPr>
          <a:xfrm>
            <a:off x="9355418" y="4296627"/>
            <a:ext cx="2267087" cy="448514"/>
          </a:xfrm>
          <a:prstGeom prst="frame">
            <a:avLst>
              <a:gd name="adj1" fmla="val 3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040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809F26-35C3-9C3D-6AF7-AF329B7DE159}"/>
              </a:ext>
            </a:extLst>
          </p:cNvPr>
          <p:cNvSpPr txBox="1"/>
          <p:nvPr/>
        </p:nvSpPr>
        <p:spPr>
          <a:xfrm>
            <a:off x="934208" y="1452958"/>
            <a:ext cx="10070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Learning Transferable Visual Models From Natural Language Supervision</a:t>
            </a:r>
          </a:p>
          <a:p>
            <a:r>
              <a:rPr lang="en-US" dirty="0">
                <a:latin typeface="+mj-lt"/>
              </a:rPr>
              <a:t>Paper address: </a:t>
            </a:r>
            <a:r>
              <a:rPr lang="en-US" dirty="0">
                <a:latin typeface="+mj-lt"/>
                <a:hlinkClick r:id="rId3"/>
              </a:rPr>
              <a:t>http://</a:t>
            </a:r>
            <a:r>
              <a:rPr lang="en-US" dirty="0" err="1">
                <a:latin typeface="+mj-lt"/>
                <a:hlinkClick r:id="rId3"/>
              </a:rPr>
              <a:t>proceedings.mlr.press</a:t>
            </a:r>
            <a:r>
              <a:rPr lang="en-US" dirty="0">
                <a:latin typeface="+mj-lt"/>
                <a:hlinkClick r:id="rId3"/>
              </a:rPr>
              <a:t>/v139/radford21a/radford21a.pdf</a:t>
            </a:r>
            <a:endParaRPr lang="en-US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0CE46-22CC-82C9-BAF4-5ABD88C1C62A}"/>
              </a:ext>
            </a:extLst>
          </p:cNvPr>
          <p:cNvSpPr txBox="1"/>
          <p:nvPr/>
        </p:nvSpPr>
        <p:spPr>
          <a:xfrm>
            <a:off x="1009512" y="2023114"/>
            <a:ext cx="10248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Algorithm:</a:t>
            </a: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69300175-E718-70D5-C919-00A0AB3BF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512" y="2646744"/>
            <a:ext cx="4361217" cy="4055560"/>
          </a:xfrm>
          <a:prstGeom prst="rect">
            <a:avLst/>
          </a:prstGeom>
        </p:spPr>
      </p:pic>
      <p:pic>
        <p:nvPicPr>
          <p:cNvPr id="9" name="Picture 2" descr="CLIP">
            <a:extLst>
              <a:ext uri="{FF2B5EF4-FFF2-40B4-BE49-F238E27FC236}">
                <a16:creationId xmlns:a16="http://schemas.microsoft.com/office/drawing/2014/main" id="{5B00AC02-7AFD-7AB7-8DFF-7FA8ED7CC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4" r="48980" b="-2189"/>
          <a:stretch/>
        </p:blipFill>
        <p:spPr bwMode="auto">
          <a:xfrm>
            <a:off x="5635094" y="2664810"/>
            <a:ext cx="6220428" cy="398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FCE7ACCB-F7D2-3A12-F7F9-ADEFD70DFF1F}"/>
              </a:ext>
            </a:extLst>
          </p:cNvPr>
          <p:cNvSpPr/>
          <p:nvPr/>
        </p:nvSpPr>
        <p:spPr>
          <a:xfrm>
            <a:off x="1009511" y="6312400"/>
            <a:ext cx="4361217" cy="180475"/>
          </a:xfrm>
          <a:prstGeom prst="frame">
            <a:avLst>
              <a:gd name="adj1" fmla="val 3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422C3C9D-A0C7-6596-748A-2CDE7A16190B}"/>
              </a:ext>
            </a:extLst>
          </p:cNvPr>
          <p:cNvSpPr/>
          <p:nvPr/>
        </p:nvSpPr>
        <p:spPr>
          <a:xfrm>
            <a:off x="9355418" y="4296626"/>
            <a:ext cx="463285" cy="2263971"/>
          </a:xfrm>
          <a:prstGeom prst="frame">
            <a:avLst>
              <a:gd name="adj1" fmla="val 3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903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809F26-35C3-9C3D-6AF7-AF329B7DE159}"/>
              </a:ext>
            </a:extLst>
          </p:cNvPr>
          <p:cNvSpPr txBox="1"/>
          <p:nvPr/>
        </p:nvSpPr>
        <p:spPr>
          <a:xfrm>
            <a:off x="934208" y="1452958"/>
            <a:ext cx="10070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Learning Transferable Visual Models From Natural Language Supervision</a:t>
            </a:r>
          </a:p>
          <a:p>
            <a:r>
              <a:rPr lang="en-US" dirty="0">
                <a:latin typeface="+mj-lt"/>
              </a:rPr>
              <a:t>Paper address: </a:t>
            </a:r>
            <a:r>
              <a:rPr lang="en-US" dirty="0">
                <a:latin typeface="+mj-lt"/>
                <a:hlinkClick r:id="rId2"/>
              </a:rPr>
              <a:t>http://</a:t>
            </a:r>
            <a:r>
              <a:rPr lang="en-US" dirty="0" err="1">
                <a:latin typeface="+mj-lt"/>
                <a:hlinkClick r:id="rId2"/>
              </a:rPr>
              <a:t>proceedings.mlr.press</a:t>
            </a:r>
            <a:r>
              <a:rPr lang="en-US" dirty="0">
                <a:latin typeface="+mj-lt"/>
                <a:hlinkClick r:id="rId2"/>
              </a:rPr>
              <a:t>/v139/radford21a/radford21a.pdf</a:t>
            </a:r>
            <a:endParaRPr lang="en-US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0CE46-22CC-82C9-BAF4-5ABD88C1C62A}"/>
              </a:ext>
            </a:extLst>
          </p:cNvPr>
          <p:cNvSpPr txBox="1"/>
          <p:nvPr/>
        </p:nvSpPr>
        <p:spPr>
          <a:xfrm>
            <a:off x="1009512" y="2023114"/>
            <a:ext cx="41159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Model Overview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+mj-lt"/>
              </a:rPr>
              <a:t>Testing:</a:t>
            </a: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6146" name="Picture 2" descr="CLIP">
            <a:extLst>
              <a:ext uri="{FF2B5EF4-FFF2-40B4-BE49-F238E27FC236}">
                <a16:creationId xmlns:a16="http://schemas.microsoft.com/office/drawing/2014/main" id="{418F8890-4175-62EA-62B9-AFB120EE6C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3" t="786" r="-1465" b="-2975"/>
          <a:stretch/>
        </p:blipFill>
        <p:spPr bwMode="auto">
          <a:xfrm>
            <a:off x="4248133" y="2466579"/>
            <a:ext cx="6169307" cy="439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697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32B5-998A-0D3F-B96B-F0D8D5426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Pre-training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B50B8-1480-0C3E-E778-4B5DE0340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+mj-lt"/>
              </a:rPr>
              <a:t>Computer Vision:</a:t>
            </a:r>
          </a:p>
          <a:p>
            <a:pPr lvl="1"/>
            <a:r>
              <a:rPr lang="en-US" dirty="0">
                <a:latin typeface="+mj-lt"/>
              </a:rPr>
              <a:t>ImageNet</a:t>
            </a:r>
          </a:p>
          <a:p>
            <a:pPr lvl="2"/>
            <a:r>
              <a:rPr lang="en-US" sz="2400" dirty="0">
                <a:latin typeface="+mj-lt"/>
              </a:rPr>
              <a:t>Limited number of classes</a:t>
            </a:r>
          </a:p>
          <a:p>
            <a:pPr lvl="2"/>
            <a:r>
              <a:rPr lang="en-US" sz="2400" dirty="0">
                <a:latin typeface="+mj-lt"/>
              </a:rPr>
              <a:t>Expensive to get labels</a:t>
            </a:r>
          </a:p>
          <a:p>
            <a:pPr lvl="2"/>
            <a:r>
              <a:rPr lang="en-US" sz="2400" dirty="0">
                <a:latin typeface="+mj-lt"/>
              </a:rPr>
              <a:t>…</a:t>
            </a:r>
          </a:p>
          <a:p>
            <a:pPr lvl="2"/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Natural Language Processing:</a:t>
            </a:r>
          </a:p>
          <a:p>
            <a:pPr lvl="1"/>
            <a:r>
              <a:rPr lang="en-US" dirty="0">
                <a:latin typeface="+mj-lt"/>
              </a:rPr>
              <a:t>BERT: Pre-training of Deep Bidirectional Transformers for Language Understanding (</a:t>
            </a:r>
            <a:r>
              <a:rPr lang="en-US" dirty="0">
                <a:latin typeface="+mj-lt"/>
                <a:hlinkClick r:id="rId3"/>
              </a:rPr>
              <a:t>https://arxiv.org/abs/1810.04805</a:t>
            </a:r>
            <a:r>
              <a:rPr lang="en-US" dirty="0">
                <a:latin typeface="+mj-lt"/>
              </a:rPr>
              <a:t>)</a:t>
            </a:r>
          </a:p>
          <a:p>
            <a:pPr lvl="1"/>
            <a:r>
              <a:rPr lang="en-US" dirty="0">
                <a:latin typeface="+mj-lt"/>
              </a:rPr>
              <a:t>BERT is pretrained on </a:t>
            </a:r>
            <a:r>
              <a:rPr lang="en-US" dirty="0" err="1">
                <a:latin typeface="+mj-lt"/>
              </a:rPr>
              <a:t>BooksCorpus</a:t>
            </a:r>
            <a:r>
              <a:rPr lang="en-US" dirty="0">
                <a:latin typeface="+mj-lt"/>
              </a:rPr>
              <a:t> + English Wikipedia unlabeled text data</a:t>
            </a:r>
          </a:p>
          <a:p>
            <a:pPr lvl="1"/>
            <a:r>
              <a:rPr lang="en-US" dirty="0">
                <a:latin typeface="+mj-lt"/>
              </a:rPr>
              <a:t>Outperform other models on 11 NLP downstream tasks</a:t>
            </a:r>
          </a:p>
          <a:p>
            <a:pPr lvl="1"/>
            <a:endParaRPr lang="en-US" dirty="0">
              <a:latin typeface="+mj-lt"/>
            </a:endParaRPr>
          </a:p>
          <a:p>
            <a:pPr lvl="2"/>
            <a:endParaRPr lang="en-US" sz="2400" dirty="0">
              <a:latin typeface="+mj-lt"/>
            </a:endParaRPr>
          </a:p>
          <a:p>
            <a:pPr lvl="2"/>
            <a:endParaRPr lang="en-US" sz="2400" dirty="0">
              <a:latin typeface="+mj-lt"/>
            </a:endParaRPr>
          </a:p>
          <a:p>
            <a:pPr lvl="1"/>
            <a:endParaRPr lang="en-US" dirty="0">
              <a:latin typeface="+mj-lt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18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809F26-35C3-9C3D-6AF7-AF329B7DE159}"/>
              </a:ext>
            </a:extLst>
          </p:cNvPr>
          <p:cNvSpPr txBox="1"/>
          <p:nvPr/>
        </p:nvSpPr>
        <p:spPr>
          <a:xfrm>
            <a:off x="934208" y="1452958"/>
            <a:ext cx="10070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Learning Transferable Visual Models From Natural Language Supervision</a:t>
            </a:r>
          </a:p>
          <a:p>
            <a:r>
              <a:rPr lang="en-US" dirty="0">
                <a:latin typeface="+mj-lt"/>
              </a:rPr>
              <a:t>Paper address: </a:t>
            </a:r>
            <a:r>
              <a:rPr lang="en-US" dirty="0">
                <a:latin typeface="+mj-lt"/>
                <a:hlinkClick r:id="rId3"/>
              </a:rPr>
              <a:t>http://</a:t>
            </a:r>
            <a:r>
              <a:rPr lang="en-US" dirty="0" err="1">
                <a:latin typeface="+mj-lt"/>
                <a:hlinkClick r:id="rId3"/>
              </a:rPr>
              <a:t>proceedings.mlr.press</a:t>
            </a:r>
            <a:r>
              <a:rPr lang="en-US" dirty="0">
                <a:latin typeface="+mj-lt"/>
                <a:hlinkClick r:id="rId3"/>
              </a:rPr>
              <a:t>/v139/radford21a/radford21a.pdf</a:t>
            </a:r>
            <a:endParaRPr lang="en-US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0CE46-22CC-82C9-BAF4-5ABD88C1C62A}"/>
              </a:ext>
            </a:extLst>
          </p:cNvPr>
          <p:cNvSpPr txBox="1"/>
          <p:nvPr/>
        </p:nvSpPr>
        <p:spPr>
          <a:xfrm>
            <a:off x="1009512" y="2023114"/>
            <a:ext cx="10248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Results: across 27 datasets  </a:t>
            </a: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DEC86BC6-CC96-0F5F-2151-53EDFB4FD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974" y="2778521"/>
            <a:ext cx="5946174" cy="4004566"/>
          </a:xfrm>
          <a:prstGeom prst="rect">
            <a:avLst/>
          </a:prstGeom>
        </p:spPr>
      </p:pic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DD8C33EE-8165-6D1B-2A9B-DA5595763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208" y="2710439"/>
            <a:ext cx="3390707" cy="378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40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809F26-35C3-9C3D-6AF7-AF329B7DE159}"/>
              </a:ext>
            </a:extLst>
          </p:cNvPr>
          <p:cNvSpPr txBox="1"/>
          <p:nvPr/>
        </p:nvSpPr>
        <p:spPr>
          <a:xfrm>
            <a:off x="934208" y="1452958"/>
            <a:ext cx="10070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Learning Transferable Visual Models From Natural Language Supervision</a:t>
            </a:r>
          </a:p>
          <a:p>
            <a:r>
              <a:rPr lang="en-US" dirty="0">
                <a:latin typeface="+mj-lt"/>
              </a:rPr>
              <a:t>Paper address: </a:t>
            </a:r>
            <a:r>
              <a:rPr lang="en-US" dirty="0">
                <a:latin typeface="+mj-lt"/>
                <a:hlinkClick r:id="rId3"/>
              </a:rPr>
              <a:t>http://</a:t>
            </a:r>
            <a:r>
              <a:rPr lang="en-US" dirty="0" err="1">
                <a:latin typeface="+mj-lt"/>
                <a:hlinkClick r:id="rId3"/>
              </a:rPr>
              <a:t>proceedings.mlr.press</a:t>
            </a:r>
            <a:r>
              <a:rPr lang="en-US" dirty="0">
                <a:latin typeface="+mj-lt"/>
                <a:hlinkClick r:id="rId3"/>
              </a:rPr>
              <a:t>/v139/radford21a/radford21a.pdf</a:t>
            </a:r>
            <a:endParaRPr lang="en-US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0CE46-22CC-82C9-BAF4-5ABD88C1C62A}"/>
              </a:ext>
            </a:extLst>
          </p:cNvPr>
          <p:cNvSpPr txBox="1"/>
          <p:nvPr/>
        </p:nvSpPr>
        <p:spPr>
          <a:xfrm>
            <a:off x="1009512" y="2023114"/>
            <a:ext cx="10248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Results: Robustness to Natural Distribution Shift</a:t>
            </a: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1086AC6-A850-6E34-5A6B-D3DDB9980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653" y="2663620"/>
            <a:ext cx="9962147" cy="397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32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809F26-35C3-9C3D-6AF7-AF329B7DE159}"/>
              </a:ext>
            </a:extLst>
          </p:cNvPr>
          <p:cNvSpPr txBox="1"/>
          <p:nvPr/>
        </p:nvSpPr>
        <p:spPr>
          <a:xfrm>
            <a:off x="934208" y="1452958"/>
            <a:ext cx="10070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Learning Transferable Visual Models From Natural Language Supervision</a:t>
            </a:r>
          </a:p>
          <a:p>
            <a:r>
              <a:rPr lang="en-US" dirty="0">
                <a:latin typeface="+mj-lt"/>
              </a:rPr>
              <a:t>Paper address: </a:t>
            </a:r>
            <a:r>
              <a:rPr lang="en-US" dirty="0">
                <a:latin typeface="+mj-lt"/>
                <a:hlinkClick r:id="rId3"/>
              </a:rPr>
              <a:t>http://</a:t>
            </a:r>
            <a:r>
              <a:rPr lang="en-US" dirty="0" err="1">
                <a:latin typeface="+mj-lt"/>
                <a:hlinkClick r:id="rId3"/>
              </a:rPr>
              <a:t>proceedings.mlr.press</a:t>
            </a:r>
            <a:r>
              <a:rPr lang="en-US" dirty="0">
                <a:latin typeface="+mj-lt"/>
                <a:hlinkClick r:id="rId3"/>
              </a:rPr>
              <a:t>/v139/radford21a/radford21a.pdf</a:t>
            </a:r>
            <a:endParaRPr lang="en-US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0CE46-22CC-82C9-BAF4-5ABD88C1C62A}"/>
              </a:ext>
            </a:extLst>
          </p:cNvPr>
          <p:cNvSpPr txBox="1"/>
          <p:nvPr/>
        </p:nvSpPr>
        <p:spPr>
          <a:xfrm>
            <a:off x="1009512" y="2023114"/>
            <a:ext cx="102482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Limitations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+mj-lt"/>
              </a:rPr>
              <a:t>Possible solution:</a:t>
            </a:r>
          </a:p>
          <a:p>
            <a:pPr marL="1200150" lvl="2" indent="-285750">
              <a:buFontTx/>
              <a:buChar char="-"/>
            </a:pPr>
            <a:r>
              <a:rPr lang="en-US" dirty="0">
                <a:latin typeface="+mj-lt"/>
              </a:rPr>
              <a:t>Editing a Classifier by Rewriting Its Prediction Rules </a:t>
            </a:r>
            <a:r>
              <a:rPr lang="en-US" dirty="0">
                <a:latin typeface="+mj-lt"/>
                <a:hlinkClick r:id="rId4"/>
              </a:rPr>
              <a:t>https://</a:t>
            </a:r>
            <a:r>
              <a:rPr lang="en-US" dirty="0" err="1">
                <a:latin typeface="+mj-lt"/>
                <a:hlinkClick r:id="rId4"/>
              </a:rPr>
              <a:t>proceedings.neurips.cc</a:t>
            </a:r>
            <a:r>
              <a:rPr lang="en-US" dirty="0">
                <a:latin typeface="+mj-lt"/>
                <a:hlinkClick r:id="rId4"/>
              </a:rPr>
              <a:t>/paper/2021/file/c46489a2d5a9a9ecfc53b17610926ddd-Paper.pdf</a:t>
            </a: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E4B4E98-BB65-AD4D-F059-A14E0796C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9302" y="3773782"/>
            <a:ext cx="9388699" cy="271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10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809F26-35C3-9C3D-6AF7-AF329B7DE159}"/>
              </a:ext>
            </a:extLst>
          </p:cNvPr>
          <p:cNvSpPr txBox="1"/>
          <p:nvPr/>
        </p:nvSpPr>
        <p:spPr>
          <a:xfrm>
            <a:off x="934208" y="1452958"/>
            <a:ext cx="10070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Learning Transferable Visual Models From Natural Language Supervision</a:t>
            </a:r>
          </a:p>
          <a:p>
            <a:r>
              <a:rPr lang="en-US" dirty="0">
                <a:latin typeface="+mj-lt"/>
              </a:rPr>
              <a:t>Paper address: </a:t>
            </a:r>
            <a:r>
              <a:rPr lang="en-US" dirty="0">
                <a:latin typeface="+mj-lt"/>
                <a:hlinkClick r:id="rId3"/>
              </a:rPr>
              <a:t>http://</a:t>
            </a:r>
            <a:r>
              <a:rPr lang="en-US" dirty="0" err="1">
                <a:latin typeface="+mj-lt"/>
                <a:hlinkClick r:id="rId3"/>
              </a:rPr>
              <a:t>proceedings.mlr.press</a:t>
            </a:r>
            <a:r>
              <a:rPr lang="en-US" dirty="0">
                <a:latin typeface="+mj-lt"/>
                <a:hlinkClick r:id="rId3"/>
              </a:rPr>
              <a:t>/v139/radford21a/radford21a.pdf</a:t>
            </a:r>
            <a:endParaRPr lang="en-US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0CE46-22CC-82C9-BAF4-5ABD88C1C62A}"/>
              </a:ext>
            </a:extLst>
          </p:cNvPr>
          <p:cNvSpPr txBox="1"/>
          <p:nvPr/>
        </p:nvSpPr>
        <p:spPr>
          <a:xfrm>
            <a:off x="1009512" y="2023114"/>
            <a:ext cx="102482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Limitations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+mj-lt"/>
              </a:rPr>
              <a:t>Possible solution: </a:t>
            </a:r>
          </a:p>
          <a:p>
            <a:pPr marL="1200150" lvl="2" indent="-285750">
              <a:buFontTx/>
              <a:buChar char="-"/>
            </a:pPr>
            <a:r>
              <a:rPr lang="en-US" dirty="0">
                <a:latin typeface="+mj-lt"/>
              </a:rPr>
              <a:t>Learning to Prompt for Vision-Language Models </a:t>
            </a:r>
            <a:r>
              <a:rPr lang="en-US" dirty="0">
                <a:latin typeface="+mj-lt"/>
                <a:hlinkClick r:id="rId4"/>
              </a:rPr>
              <a:t>https://</a:t>
            </a:r>
            <a:r>
              <a:rPr lang="en-US" dirty="0" err="1">
                <a:latin typeface="+mj-lt"/>
                <a:hlinkClick r:id="rId4"/>
              </a:rPr>
              <a:t>arxiv.org</a:t>
            </a:r>
            <a:r>
              <a:rPr lang="en-US" dirty="0">
                <a:latin typeface="+mj-lt"/>
                <a:hlinkClick r:id="rId4"/>
              </a:rPr>
              <a:t>/pdf/2109.01134.pdf</a:t>
            </a: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59DE077E-93A1-54DD-F30D-5B838FB6B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6681" y="3387497"/>
            <a:ext cx="7186411" cy="27424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8C13376-7FC3-A9E7-AF95-44982D9947B7}"/>
              </a:ext>
            </a:extLst>
          </p:cNvPr>
          <p:cNvSpPr/>
          <p:nvPr/>
        </p:nvSpPr>
        <p:spPr>
          <a:xfrm>
            <a:off x="4726546" y="5525037"/>
            <a:ext cx="5203065" cy="875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24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code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9AA41D-53F0-6AB0-16F3-F9324D313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99" y="1409699"/>
            <a:ext cx="6322891" cy="2376689"/>
          </a:xfrm>
          <a:prstGeom prst="rect">
            <a:avLst/>
          </a:prstGeom>
        </p:spPr>
      </p:pic>
      <p:pic>
        <p:nvPicPr>
          <p:cNvPr id="11" name="Picture 10" descr="Graphical user interface, website, timeline&#10;&#10;Description automatically generated">
            <a:extLst>
              <a:ext uri="{FF2B5EF4-FFF2-40B4-BE49-F238E27FC236}">
                <a16:creationId xmlns:a16="http://schemas.microsoft.com/office/drawing/2014/main" id="{00394A9F-F641-B42A-3440-E54FEFB7E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924" y="3982416"/>
            <a:ext cx="8049296" cy="251045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6085E05-86F7-21BA-87D6-4CBFE1C01CC2}"/>
              </a:ext>
            </a:extLst>
          </p:cNvPr>
          <p:cNvSpPr/>
          <p:nvPr/>
        </p:nvSpPr>
        <p:spPr>
          <a:xfrm>
            <a:off x="2073499" y="3786388"/>
            <a:ext cx="8718997" cy="399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8C4702-EEE4-1DDA-867E-DC60AD803A82}"/>
              </a:ext>
            </a:extLst>
          </p:cNvPr>
          <p:cNvSpPr/>
          <p:nvPr/>
        </p:nvSpPr>
        <p:spPr>
          <a:xfrm>
            <a:off x="2240924" y="3906768"/>
            <a:ext cx="1818067" cy="3556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7228C7-0721-E4F2-9BFC-B8F16CC22671}"/>
              </a:ext>
            </a:extLst>
          </p:cNvPr>
          <p:cNvSpPr/>
          <p:nvPr/>
        </p:nvSpPr>
        <p:spPr>
          <a:xfrm>
            <a:off x="2240924" y="5193643"/>
            <a:ext cx="8049296" cy="2546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61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code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8C84618-9AEC-1F4B-C0F5-E4253299C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736" y="2314184"/>
            <a:ext cx="9520528" cy="4112539"/>
          </a:xfrm>
          <a:prstGeom prst="rect">
            <a:avLst/>
          </a:prstGeom>
        </p:spPr>
      </p:pic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81FF1E7D-977E-5279-6D27-FA0C107CF6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35"/>
          <a:stretch/>
        </p:blipFill>
        <p:spPr>
          <a:xfrm>
            <a:off x="1335736" y="1425540"/>
            <a:ext cx="5587748" cy="82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95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code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F9B88603-3624-5A51-20D8-BCDC03BCF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0"/>
            <a:ext cx="6880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514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ALBEF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D946AA-7630-E52E-9186-E05DCF2C7E53}"/>
              </a:ext>
            </a:extLst>
          </p:cNvPr>
          <p:cNvSpPr txBox="1"/>
          <p:nvPr/>
        </p:nvSpPr>
        <p:spPr>
          <a:xfrm>
            <a:off x="934208" y="1452958"/>
            <a:ext cx="10070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Align before Fuse: Vision and Language Representation Learning with Momentum Distillation</a:t>
            </a:r>
          </a:p>
          <a:p>
            <a:r>
              <a:rPr lang="en-US" dirty="0">
                <a:latin typeface="+mj-lt"/>
              </a:rPr>
              <a:t>Paper address: </a:t>
            </a:r>
            <a:r>
              <a:rPr lang="en-US" dirty="0">
                <a:latin typeface="+mj-lt"/>
                <a:hlinkClick r:id="rId3"/>
              </a:rPr>
              <a:t>https://</a:t>
            </a:r>
            <a:r>
              <a:rPr lang="en-US" dirty="0" err="1">
                <a:latin typeface="+mj-lt"/>
                <a:hlinkClick r:id="rId3"/>
              </a:rPr>
              <a:t>arxiv.org</a:t>
            </a:r>
            <a:r>
              <a:rPr lang="en-US" dirty="0">
                <a:latin typeface="+mj-lt"/>
                <a:hlinkClick r:id="rId3"/>
              </a:rPr>
              <a:t>/pdf/2107.07651.pdf</a:t>
            </a:r>
            <a:endParaRPr lang="en-US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6B2C49-B749-5717-8F93-783485DB4508}"/>
              </a:ext>
            </a:extLst>
          </p:cNvPr>
          <p:cNvSpPr txBox="1"/>
          <p:nvPr/>
        </p:nvSpPr>
        <p:spPr>
          <a:xfrm>
            <a:off x="1009511" y="2023114"/>
            <a:ext cx="103442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Task: Image-Text Retrieval, Visual Entailment, VQA, NLVR … </a:t>
            </a:r>
          </a:p>
          <a:p>
            <a:pPr marL="742950" lvl="1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742950" lvl="1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742950" lvl="1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742950" lvl="1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742950" lvl="1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742950" lvl="1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742950" lvl="1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742950" lvl="1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Goal: use contrastive loss to align image and text tokens and get better multimodal representations for downstream vision-language tasks 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9C8DB1B-8E66-F222-F456-5DBC07D30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570" y="3282963"/>
            <a:ext cx="1400799" cy="112063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8CCCE0A-5AB0-3B8F-386E-1A35C6E030ED}"/>
              </a:ext>
            </a:extLst>
          </p:cNvPr>
          <p:cNvSpPr txBox="1"/>
          <p:nvPr/>
        </p:nvSpPr>
        <p:spPr>
          <a:xfrm>
            <a:off x="2383534" y="2873663"/>
            <a:ext cx="230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+ Text Data</a:t>
            </a:r>
          </a:p>
        </p:txBody>
      </p:sp>
      <p:sp>
        <p:nvSpPr>
          <p:cNvPr id="27" name="Donut 26">
            <a:extLst>
              <a:ext uri="{FF2B5EF4-FFF2-40B4-BE49-F238E27FC236}">
                <a16:creationId xmlns:a16="http://schemas.microsoft.com/office/drawing/2014/main" id="{88FA4CAD-EF09-10EF-1813-5D43B65FD087}"/>
              </a:ext>
            </a:extLst>
          </p:cNvPr>
          <p:cNvSpPr/>
          <p:nvPr/>
        </p:nvSpPr>
        <p:spPr>
          <a:xfrm>
            <a:off x="1812950" y="2769359"/>
            <a:ext cx="3155099" cy="2249308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1C373037-7DCC-64E8-974C-24CF20347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38" y="3513818"/>
            <a:ext cx="696928" cy="104684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9D3BDBD6-A40E-4CB3-458B-39BDB8797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284" y="3492382"/>
            <a:ext cx="842721" cy="112362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>
            <a:extLst>
              <a:ext uri="{FF2B5EF4-FFF2-40B4-BE49-F238E27FC236}">
                <a16:creationId xmlns:a16="http://schemas.microsoft.com/office/drawing/2014/main" id="{BC50EF35-76FE-6538-DBA1-8173FBA08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120" y="3944507"/>
            <a:ext cx="1024615" cy="76846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ight Arrow 30">
            <a:extLst>
              <a:ext uri="{FF2B5EF4-FFF2-40B4-BE49-F238E27FC236}">
                <a16:creationId xmlns:a16="http://schemas.microsoft.com/office/drawing/2014/main" id="{75216FC7-B1DE-D14C-F29C-D8839E8CBC37}"/>
              </a:ext>
            </a:extLst>
          </p:cNvPr>
          <p:cNvSpPr/>
          <p:nvPr/>
        </p:nvSpPr>
        <p:spPr>
          <a:xfrm>
            <a:off x="4990792" y="3609717"/>
            <a:ext cx="441789" cy="42124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1EA6C8A-9774-B9E6-C900-4254F69D125C}"/>
              </a:ext>
            </a:extLst>
          </p:cNvPr>
          <p:cNvSpPr/>
          <p:nvPr/>
        </p:nvSpPr>
        <p:spPr>
          <a:xfrm>
            <a:off x="5523589" y="3550697"/>
            <a:ext cx="955496" cy="539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29399431-3421-8064-F811-9C484689D981}"/>
              </a:ext>
            </a:extLst>
          </p:cNvPr>
          <p:cNvSpPr/>
          <p:nvPr/>
        </p:nvSpPr>
        <p:spPr>
          <a:xfrm>
            <a:off x="9120781" y="3547931"/>
            <a:ext cx="441789" cy="42124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0D0779F-7743-1D03-EEE5-77ABF6BF640F}"/>
              </a:ext>
            </a:extLst>
          </p:cNvPr>
          <p:cNvSpPr/>
          <p:nvPr/>
        </p:nvSpPr>
        <p:spPr>
          <a:xfrm>
            <a:off x="9600222" y="3472772"/>
            <a:ext cx="955496" cy="539279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FB2848D-8849-F561-CA08-4777E29DED7F}"/>
              </a:ext>
            </a:extLst>
          </p:cNvPr>
          <p:cNvCxnSpPr>
            <a:cxnSpLocks/>
          </p:cNvCxnSpPr>
          <p:nvPr/>
        </p:nvCxnSpPr>
        <p:spPr>
          <a:xfrm flipV="1">
            <a:off x="5978553" y="2889518"/>
            <a:ext cx="0" cy="655847"/>
          </a:xfrm>
          <a:prstGeom prst="line">
            <a:avLst/>
          </a:prstGeom>
          <a:ln w="22225">
            <a:solidFill>
              <a:schemeClr val="accent5"/>
            </a:solidFill>
            <a:prstDash val="sysDot"/>
            <a:headEnd type="diamon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1E1A9CE-193D-3E6B-3DDA-63559FB122D1}"/>
              </a:ext>
            </a:extLst>
          </p:cNvPr>
          <p:cNvCxnSpPr>
            <a:cxnSpLocks/>
          </p:cNvCxnSpPr>
          <p:nvPr/>
        </p:nvCxnSpPr>
        <p:spPr>
          <a:xfrm>
            <a:off x="5978553" y="2889518"/>
            <a:ext cx="4099924" cy="0"/>
          </a:xfrm>
          <a:prstGeom prst="line">
            <a:avLst/>
          </a:prstGeom>
          <a:ln w="22225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96DFE0C-AC7C-1A7E-7956-C25D15E3F62B}"/>
              </a:ext>
            </a:extLst>
          </p:cNvPr>
          <p:cNvCxnSpPr>
            <a:cxnSpLocks/>
          </p:cNvCxnSpPr>
          <p:nvPr/>
        </p:nvCxnSpPr>
        <p:spPr>
          <a:xfrm flipV="1">
            <a:off x="10077970" y="2889518"/>
            <a:ext cx="507" cy="552926"/>
          </a:xfrm>
          <a:prstGeom prst="line">
            <a:avLst/>
          </a:prstGeom>
          <a:ln w="22225">
            <a:solidFill>
              <a:schemeClr val="accent5"/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4A63722-5CBC-5EE5-5A77-D46375969615}"/>
              </a:ext>
            </a:extLst>
          </p:cNvPr>
          <p:cNvSpPr txBox="1"/>
          <p:nvPr/>
        </p:nvSpPr>
        <p:spPr>
          <a:xfrm>
            <a:off x="2546735" y="4653019"/>
            <a:ext cx="1979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A dog plays a frisbee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9ED63D-E7AE-2C5A-3F19-43D6B32805DF}"/>
              </a:ext>
            </a:extLst>
          </p:cNvPr>
          <p:cNvSpPr txBox="1"/>
          <p:nvPr/>
        </p:nvSpPr>
        <p:spPr>
          <a:xfrm>
            <a:off x="3822176" y="4584327"/>
            <a:ext cx="1979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A dog stands in the sea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829BDF5-CD4A-7DD8-3508-2D10AAB4516A}"/>
              </a:ext>
            </a:extLst>
          </p:cNvPr>
          <p:cNvSpPr txBox="1"/>
          <p:nvPr/>
        </p:nvSpPr>
        <p:spPr>
          <a:xfrm>
            <a:off x="1635086" y="4459029"/>
            <a:ext cx="1979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A dog plays a frisbee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89E2D5C-5760-A013-127D-6488CBEA411E}"/>
              </a:ext>
            </a:extLst>
          </p:cNvPr>
          <p:cNvSpPr txBox="1"/>
          <p:nvPr/>
        </p:nvSpPr>
        <p:spPr>
          <a:xfrm>
            <a:off x="2756717" y="3106707"/>
            <a:ext cx="2381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A black and white images of a horse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E1824C2-DA1F-2AE2-D1BD-5FDB1A1E1C64}"/>
              </a:ext>
            </a:extLst>
          </p:cNvPr>
          <p:cNvSpPr/>
          <p:nvPr/>
        </p:nvSpPr>
        <p:spPr>
          <a:xfrm>
            <a:off x="6909450" y="3190927"/>
            <a:ext cx="2173679" cy="13700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Multiple downstream tasks</a:t>
            </a:r>
          </a:p>
        </p:txBody>
      </p:sp>
    </p:spTree>
    <p:extLst>
      <p:ext uri="{BB962C8B-B14F-4D97-AF65-F5344CB8AC3E}">
        <p14:creationId xmlns:p14="http://schemas.microsoft.com/office/powerpoint/2010/main" val="470939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ALBEF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0CE46-22CC-82C9-BAF4-5ABD88C1C62A}"/>
              </a:ext>
            </a:extLst>
          </p:cNvPr>
          <p:cNvSpPr txBox="1"/>
          <p:nvPr/>
        </p:nvSpPr>
        <p:spPr>
          <a:xfrm>
            <a:off x="1009512" y="2023114"/>
            <a:ext cx="41159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Model Overview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+mj-lt"/>
              </a:rPr>
              <a:t>Pretraining:</a:t>
            </a: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DF8362-36FD-EEAD-21FE-051CBB6E5E6B}"/>
              </a:ext>
            </a:extLst>
          </p:cNvPr>
          <p:cNvSpPr txBox="1"/>
          <p:nvPr/>
        </p:nvSpPr>
        <p:spPr>
          <a:xfrm>
            <a:off x="934208" y="1452958"/>
            <a:ext cx="10070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Align before Fuse: Vision and Language Representation Learning with Momentum Distillation</a:t>
            </a:r>
          </a:p>
          <a:p>
            <a:r>
              <a:rPr lang="en-US" dirty="0">
                <a:latin typeface="+mj-lt"/>
              </a:rPr>
              <a:t>Paper address: </a:t>
            </a:r>
            <a:r>
              <a:rPr lang="en-US" dirty="0">
                <a:latin typeface="+mj-lt"/>
                <a:hlinkClick r:id="rId2"/>
              </a:rPr>
              <a:t>https://</a:t>
            </a:r>
            <a:r>
              <a:rPr lang="en-US" dirty="0" err="1">
                <a:latin typeface="+mj-lt"/>
                <a:hlinkClick r:id="rId2"/>
              </a:rPr>
              <a:t>arxiv.org</a:t>
            </a:r>
            <a:r>
              <a:rPr lang="en-US" dirty="0">
                <a:latin typeface="+mj-lt"/>
                <a:hlinkClick r:id="rId2"/>
              </a:rPr>
              <a:t>/pdf/2107.07651.pdf</a:t>
            </a:r>
            <a:endParaRPr lang="en-US" dirty="0">
              <a:latin typeface="+mj-lt"/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B9F4B0A9-D126-C05B-A2E1-A587AEB82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304" y="2533483"/>
            <a:ext cx="8264324" cy="40748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4AC152-50AD-AE0D-CC1A-6EC8EDA0A0AC}"/>
              </a:ext>
            </a:extLst>
          </p:cNvPr>
          <p:cNvSpPr txBox="1"/>
          <p:nvPr/>
        </p:nvSpPr>
        <p:spPr>
          <a:xfrm>
            <a:off x="2923673" y="4475747"/>
            <a:ext cx="1407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j-lt"/>
              </a:rPr>
              <a:t>VIT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26B36A-9100-FE55-EFFA-9E4D5015EB19}"/>
              </a:ext>
            </a:extLst>
          </p:cNvPr>
          <p:cNvSpPr txBox="1"/>
          <p:nvPr/>
        </p:nvSpPr>
        <p:spPr>
          <a:xfrm>
            <a:off x="8177463" y="4570931"/>
            <a:ext cx="1407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j-lt"/>
              </a:rPr>
              <a:t>BERT</a:t>
            </a:r>
          </a:p>
        </p:txBody>
      </p:sp>
    </p:spTree>
    <p:extLst>
      <p:ext uri="{BB962C8B-B14F-4D97-AF65-F5344CB8AC3E}">
        <p14:creationId xmlns:p14="http://schemas.microsoft.com/office/powerpoint/2010/main" val="511295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ALBEF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0CE46-22CC-82C9-BAF4-5ABD88C1C62A}"/>
              </a:ext>
            </a:extLst>
          </p:cNvPr>
          <p:cNvSpPr txBox="1"/>
          <p:nvPr/>
        </p:nvSpPr>
        <p:spPr>
          <a:xfrm>
            <a:off x="1009512" y="2023114"/>
            <a:ext cx="41159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Objectives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+mj-lt"/>
              </a:rPr>
              <a:t>Pretraining:</a:t>
            </a: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DF8362-36FD-EEAD-21FE-051CBB6E5E6B}"/>
              </a:ext>
            </a:extLst>
          </p:cNvPr>
          <p:cNvSpPr txBox="1"/>
          <p:nvPr/>
        </p:nvSpPr>
        <p:spPr>
          <a:xfrm>
            <a:off x="934208" y="1452958"/>
            <a:ext cx="10070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Align before Fuse: Vision and Language Representation Learning with Momentum Distillation</a:t>
            </a:r>
          </a:p>
          <a:p>
            <a:r>
              <a:rPr lang="en-US" dirty="0">
                <a:latin typeface="+mj-lt"/>
              </a:rPr>
              <a:t>Paper address: </a:t>
            </a:r>
            <a:r>
              <a:rPr lang="en-US" dirty="0">
                <a:latin typeface="+mj-lt"/>
                <a:hlinkClick r:id="rId2"/>
              </a:rPr>
              <a:t>https://</a:t>
            </a:r>
            <a:r>
              <a:rPr lang="en-US" dirty="0" err="1">
                <a:latin typeface="+mj-lt"/>
                <a:hlinkClick r:id="rId2"/>
              </a:rPr>
              <a:t>arxiv.org</a:t>
            </a:r>
            <a:r>
              <a:rPr lang="en-US" dirty="0">
                <a:latin typeface="+mj-lt"/>
                <a:hlinkClick r:id="rId2"/>
              </a:rPr>
              <a:t>/pdf/2107.07651.pdf</a:t>
            </a:r>
            <a:endParaRPr lang="en-US" dirty="0">
              <a:latin typeface="+mj-lt"/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B9F4B0A9-D126-C05B-A2E1-A587AEB82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637655"/>
            <a:ext cx="8264324" cy="40748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82B4CD-FEA1-3B7B-1E2F-EAEBE6271D14}"/>
              </a:ext>
            </a:extLst>
          </p:cNvPr>
          <p:cNvSpPr txBox="1"/>
          <p:nvPr/>
        </p:nvSpPr>
        <p:spPr>
          <a:xfrm>
            <a:off x="3737061" y="2084504"/>
            <a:ext cx="2251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Cross entropy loss</a:t>
            </a:r>
          </a:p>
          <a:p>
            <a:pPr algn="ctr"/>
            <a:r>
              <a:rPr lang="en-US" sz="1200" dirty="0">
                <a:latin typeface="+mj-lt"/>
              </a:rPr>
              <a:t>Label: 0 or 1</a:t>
            </a:r>
          </a:p>
        </p:txBody>
      </p:sp>
      <p:sp>
        <p:nvSpPr>
          <p:cNvPr id="5" name="Donut 4">
            <a:extLst>
              <a:ext uri="{FF2B5EF4-FFF2-40B4-BE49-F238E27FC236}">
                <a16:creationId xmlns:a16="http://schemas.microsoft.com/office/drawing/2014/main" id="{5E1A4A92-A645-D01A-2B35-BDB2F98E309C}"/>
              </a:ext>
            </a:extLst>
          </p:cNvPr>
          <p:cNvSpPr/>
          <p:nvPr/>
        </p:nvSpPr>
        <p:spPr>
          <a:xfrm>
            <a:off x="4553673" y="2778521"/>
            <a:ext cx="833378" cy="650479"/>
          </a:xfrm>
          <a:prstGeom prst="donut">
            <a:avLst>
              <a:gd name="adj" fmla="val 0"/>
            </a:avLst>
          </a:prstGeom>
          <a:ln w="254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9AA045F-83A1-42F3-7C1D-CE64644287B9}"/>
              </a:ext>
            </a:extLst>
          </p:cNvPr>
          <p:cNvCxnSpPr/>
          <p:nvPr/>
        </p:nvCxnSpPr>
        <p:spPr>
          <a:xfrm flipV="1">
            <a:off x="4965539" y="2506053"/>
            <a:ext cx="0" cy="272468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onut 9">
            <a:extLst>
              <a:ext uri="{FF2B5EF4-FFF2-40B4-BE49-F238E27FC236}">
                <a16:creationId xmlns:a16="http://schemas.microsoft.com/office/drawing/2014/main" id="{BEA691AD-D6DF-1881-FA1E-8649E61BCE32}"/>
              </a:ext>
            </a:extLst>
          </p:cNvPr>
          <p:cNvSpPr/>
          <p:nvPr/>
        </p:nvSpPr>
        <p:spPr>
          <a:xfrm>
            <a:off x="5407915" y="2721016"/>
            <a:ext cx="833378" cy="650479"/>
          </a:xfrm>
          <a:prstGeom prst="donut">
            <a:avLst>
              <a:gd name="adj" fmla="val 0"/>
            </a:avLst>
          </a:prstGeom>
          <a:ln w="254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4C041A-6FE2-0C7C-6692-B63E9866F607}"/>
              </a:ext>
            </a:extLst>
          </p:cNvPr>
          <p:cNvCxnSpPr/>
          <p:nvPr/>
        </p:nvCxnSpPr>
        <p:spPr>
          <a:xfrm flipV="1">
            <a:off x="6092497" y="2508792"/>
            <a:ext cx="0" cy="272468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0508863-0EB7-6B20-607B-E8F2470D7E67}"/>
              </a:ext>
            </a:extLst>
          </p:cNvPr>
          <p:cNvSpPr txBox="1"/>
          <p:nvPr/>
        </p:nvSpPr>
        <p:spPr>
          <a:xfrm>
            <a:off x="5296745" y="2099289"/>
            <a:ext cx="2251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Cross entropy loss</a:t>
            </a:r>
          </a:p>
          <a:p>
            <a:pPr algn="ctr"/>
            <a:r>
              <a:rPr lang="en-US" sz="1200" dirty="0">
                <a:latin typeface="+mj-lt"/>
              </a:rPr>
              <a:t>Label: masked token indices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03F837-0329-0CB4-6CEA-7BC7BC0655B4}"/>
              </a:ext>
            </a:extLst>
          </p:cNvPr>
          <p:cNvSpPr txBox="1"/>
          <p:nvPr/>
        </p:nvSpPr>
        <p:spPr>
          <a:xfrm>
            <a:off x="6824756" y="1910325"/>
            <a:ext cx="2776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Contrastive loss</a:t>
            </a:r>
          </a:p>
          <a:p>
            <a:pPr algn="ctr"/>
            <a:r>
              <a:rPr lang="en-US" sz="1400" dirty="0">
                <a:latin typeface="+mj-lt"/>
              </a:rPr>
              <a:t>Label: 0 or 1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97F7367-4DB3-ACB4-1682-98CE1CDEE917}"/>
              </a:ext>
            </a:extLst>
          </p:cNvPr>
          <p:cNvCxnSpPr>
            <a:cxnSpLocks/>
          </p:cNvCxnSpPr>
          <p:nvPr/>
        </p:nvCxnSpPr>
        <p:spPr>
          <a:xfrm flipV="1">
            <a:off x="4648707" y="2442876"/>
            <a:ext cx="2955251" cy="3368737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onut 14">
            <a:extLst>
              <a:ext uri="{FF2B5EF4-FFF2-40B4-BE49-F238E27FC236}">
                <a16:creationId xmlns:a16="http://schemas.microsoft.com/office/drawing/2014/main" id="{C8E6C214-30ED-D1E9-633B-D1A6FF5382C3}"/>
              </a:ext>
            </a:extLst>
          </p:cNvPr>
          <p:cNvSpPr/>
          <p:nvPr/>
        </p:nvSpPr>
        <p:spPr>
          <a:xfrm>
            <a:off x="3073789" y="5675379"/>
            <a:ext cx="1762906" cy="650479"/>
          </a:xfrm>
          <a:prstGeom prst="donut">
            <a:avLst>
              <a:gd name="adj" fmla="val 0"/>
            </a:avLst>
          </a:prstGeom>
          <a:ln w="254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181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contrastive learning?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E85B8CE-568E-E571-DE87-003A66CE50EE}"/>
              </a:ext>
            </a:extLst>
          </p:cNvPr>
          <p:cNvCxnSpPr>
            <a:cxnSpLocks/>
          </p:cNvCxnSpPr>
          <p:nvPr/>
        </p:nvCxnSpPr>
        <p:spPr>
          <a:xfrm>
            <a:off x="8836992" y="2513219"/>
            <a:ext cx="2186608" cy="43883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E1BB03-A771-C2B4-3B66-F18B97A75B92}"/>
              </a:ext>
            </a:extLst>
          </p:cNvPr>
          <p:cNvCxnSpPr>
            <a:cxnSpLocks/>
          </p:cNvCxnSpPr>
          <p:nvPr/>
        </p:nvCxnSpPr>
        <p:spPr>
          <a:xfrm flipH="1">
            <a:off x="7510946" y="2510113"/>
            <a:ext cx="1326046" cy="7162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4162EDA-AEF7-06FD-AA9B-DCF42815C986}"/>
              </a:ext>
            </a:extLst>
          </p:cNvPr>
          <p:cNvCxnSpPr>
            <a:cxnSpLocks/>
          </p:cNvCxnSpPr>
          <p:nvPr/>
        </p:nvCxnSpPr>
        <p:spPr>
          <a:xfrm>
            <a:off x="8836992" y="2161002"/>
            <a:ext cx="2186608" cy="42930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2D689E9-BC4E-098D-D778-E4062608B5F4}"/>
              </a:ext>
            </a:extLst>
          </p:cNvPr>
          <p:cNvCxnSpPr>
            <a:cxnSpLocks/>
          </p:cNvCxnSpPr>
          <p:nvPr/>
        </p:nvCxnSpPr>
        <p:spPr>
          <a:xfrm flipH="1">
            <a:off x="7491901" y="2163486"/>
            <a:ext cx="1345091" cy="72058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C5CAAED-C1DB-E968-4ECD-148A5DE34F6F}"/>
              </a:ext>
            </a:extLst>
          </p:cNvPr>
          <p:cNvCxnSpPr>
            <a:cxnSpLocks/>
          </p:cNvCxnSpPr>
          <p:nvPr/>
        </p:nvCxnSpPr>
        <p:spPr>
          <a:xfrm>
            <a:off x="7632965" y="2602073"/>
            <a:ext cx="0" cy="248225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A0EC21C-38C4-F147-ABC5-EF817135FD11}"/>
              </a:ext>
            </a:extLst>
          </p:cNvPr>
          <p:cNvCxnSpPr>
            <a:cxnSpLocks/>
          </p:cNvCxnSpPr>
          <p:nvPr/>
        </p:nvCxnSpPr>
        <p:spPr>
          <a:xfrm>
            <a:off x="8836992" y="2844937"/>
            <a:ext cx="2186608" cy="44197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2F1E25F-FB26-FDB0-879B-363A36827677}"/>
              </a:ext>
            </a:extLst>
          </p:cNvPr>
          <p:cNvCxnSpPr>
            <a:cxnSpLocks/>
          </p:cNvCxnSpPr>
          <p:nvPr/>
        </p:nvCxnSpPr>
        <p:spPr>
          <a:xfrm flipH="1">
            <a:off x="7483617" y="2841831"/>
            <a:ext cx="1353375" cy="71520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812543-AF11-55B8-601C-E9B49EF34B28}"/>
              </a:ext>
            </a:extLst>
          </p:cNvPr>
          <p:cNvCxnSpPr>
            <a:cxnSpLocks/>
          </p:cNvCxnSpPr>
          <p:nvPr/>
        </p:nvCxnSpPr>
        <p:spPr>
          <a:xfrm>
            <a:off x="8836992" y="3171685"/>
            <a:ext cx="2186608" cy="45710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5E3F80B-8779-E4A3-993A-81D21BC4300D}"/>
              </a:ext>
            </a:extLst>
          </p:cNvPr>
          <p:cNvCxnSpPr>
            <a:cxnSpLocks/>
          </p:cNvCxnSpPr>
          <p:nvPr/>
        </p:nvCxnSpPr>
        <p:spPr>
          <a:xfrm flipH="1">
            <a:off x="7491901" y="3168579"/>
            <a:ext cx="1345091" cy="69619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044F774-14F5-E29E-49C9-099A6383EDC0}"/>
              </a:ext>
            </a:extLst>
          </p:cNvPr>
          <p:cNvCxnSpPr>
            <a:cxnSpLocks/>
          </p:cNvCxnSpPr>
          <p:nvPr/>
        </p:nvCxnSpPr>
        <p:spPr>
          <a:xfrm>
            <a:off x="8836992" y="3493466"/>
            <a:ext cx="2186608" cy="48257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FB619F2-7010-01BF-4ABD-FD7B526F06A7}"/>
              </a:ext>
            </a:extLst>
          </p:cNvPr>
          <p:cNvCxnSpPr>
            <a:cxnSpLocks/>
          </p:cNvCxnSpPr>
          <p:nvPr/>
        </p:nvCxnSpPr>
        <p:spPr>
          <a:xfrm flipH="1">
            <a:off x="7510946" y="3490360"/>
            <a:ext cx="1326046" cy="75610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BC8EA48-8E0D-D9C1-0E59-AE8F361AABC1}"/>
              </a:ext>
            </a:extLst>
          </p:cNvPr>
          <p:cNvCxnSpPr>
            <a:cxnSpLocks/>
          </p:cNvCxnSpPr>
          <p:nvPr/>
        </p:nvCxnSpPr>
        <p:spPr>
          <a:xfrm>
            <a:off x="8836992" y="3843200"/>
            <a:ext cx="2186608" cy="4522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68C732C-B45C-A0CB-34B8-1030E758B528}"/>
              </a:ext>
            </a:extLst>
          </p:cNvPr>
          <p:cNvCxnSpPr>
            <a:cxnSpLocks/>
          </p:cNvCxnSpPr>
          <p:nvPr/>
        </p:nvCxnSpPr>
        <p:spPr>
          <a:xfrm flipH="1">
            <a:off x="7498939" y="3840094"/>
            <a:ext cx="1338053" cy="76404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332BDEF-F9B8-7EC8-38A6-E9ACA5C0EACE}"/>
              </a:ext>
            </a:extLst>
          </p:cNvPr>
          <p:cNvCxnSpPr>
            <a:cxnSpLocks/>
          </p:cNvCxnSpPr>
          <p:nvPr/>
        </p:nvCxnSpPr>
        <p:spPr>
          <a:xfrm>
            <a:off x="8836992" y="4169948"/>
            <a:ext cx="2186607" cy="46046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CCE9226-5741-BBE2-F4BD-47CD950446ED}"/>
              </a:ext>
            </a:extLst>
          </p:cNvPr>
          <p:cNvCxnSpPr>
            <a:cxnSpLocks/>
          </p:cNvCxnSpPr>
          <p:nvPr/>
        </p:nvCxnSpPr>
        <p:spPr>
          <a:xfrm flipH="1">
            <a:off x="7520061" y="4172432"/>
            <a:ext cx="1316931" cy="82738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341AA12-D93C-5A55-98CC-38F31A63520B}"/>
              </a:ext>
            </a:extLst>
          </p:cNvPr>
          <p:cNvCxnSpPr>
            <a:cxnSpLocks/>
          </p:cNvCxnSpPr>
          <p:nvPr/>
        </p:nvCxnSpPr>
        <p:spPr>
          <a:xfrm flipH="1">
            <a:off x="11023600" y="2523778"/>
            <a:ext cx="109322" cy="225991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F198874-E5FE-1AB7-16C8-55C3B3718948}"/>
              </a:ext>
            </a:extLst>
          </p:cNvPr>
          <p:cNvCxnSpPr>
            <a:cxnSpLocks/>
          </p:cNvCxnSpPr>
          <p:nvPr/>
        </p:nvCxnSpPr>
        <p:spPr>
          <a:xfrm>
            <a:off x="7945783" y="2472086"/>
            <a:ext cx="0" cy="240806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F070CAF-5ED5-11DF-BFD5-96E9AA896F07}"/>
              </a:ext>
            </a:extLst>
          </p:cNvPr>
          <p:cNvCxnSpPr>
            <a:cxnSpLocks/>
          </p:cNvCxnSpPr>
          <p:nvPr/>
        </p:nvCxnSpPr>
        <p:spPr>
          <a:xfrm>
            <a:off x="8247270" y="2292075"/>
            <a:ext cx="0" cy="237544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21734B8-A485-8FFE-CA64-C7A21D6848B9}"/>
              </a:ext>
            </a:extLst>
          </p:cNvPr>
          <p:cNvCxnSpPr>
            <a:cxnSpLocks/>
          </p:cNvCxnSpPr>
          <p:nvPr/>
        </p:nvCxnSpPr>
        <p:spPr>
          <a:xfrm>
            <a:off x="8555383" y="2129942"/>
            <a:ext cx="0" cy="234253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508DF64-82A7-E38D-2470-A9F13A69A548}"/>
              </a:ext>
            </a:extLst>
          </p:cNvPr>
          <p:cNvCxnSpPr>
            <a:cxnSpLocks/>
          </p:cNvCxnSpPr>
          <p:nvPr/>
        </p:nvCxnSpPr>
        <p:spPr>
          <a:xfrm flipH="1">
            <a:off x="9009268" y="2068467"/>
            <a:ext cx="4968" cy="231248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F720B2E-E453-324C-7E64-AB1CE3F3406C}"/>
              </a:ext>
            </a:extLst>
          </p:cNvPr>
          <p:cNvCxnSpPr>
            <a:cxnSpLocks/>
          </p:cNvCxnSpPr>
          <p:nvPr/>
        </p:nvCxnSpPr>
        <p:spPr>
          <a:xfrm flipH="1">
            <a:off x="9341123" y="2194232"/>
            <a:ext cx="31758" cy="222887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574C4C7-C462-880D-3341-7C8428645A76}"/>
              </a:ext>
            </a:extLst>
          </p:cNvPr>
          <p:cNvCxnSpPr>
            <a:cxnSpLocks/>
          </p:cNvCxnSpPr>
          <p:nvPr/>
        </p:nvCxnSpPr>
        <p:spPr>
          <a:xfrm flipH="1">
            <a:off x="9686747" y="2292075"/>
            <a:ext cx="59668" cy="221949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6413381-7B25-B14C-522C-F5E2205716AA}"/>
              </a:ext>
            </a:extLst>
          </p:cNvPr>
          <p:cNvCxnSpPr>
            <a:cxnSpLocks/>
          </p:cNvCxnSpPr>
          <p:nvPr/>
        </p:nvCxnSpPr>
        <p:spPr>
          <a:xfrm flipH="1">
            <a:off x="10024717" y="2292075"/>
            <a:ext cx="124244" cy="229251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16DFD34-7303-8CDF-4CE9-2053320E342E}"/>
              </a:ext>
            </a:extLst>
          </p:cNvPr>
          <p:cNvCxnSpPr>
            <a:cxnSpLocks/>
          </p:cNvCxnSpPr>
          <p:nvPr/>
        </p:nvCxnSpPr>
        <p:spPr>
          <a:xfrm flipH="1">
            <a:off x="10316265" y="2375655"/>
            <a:ext cx="149085" cy="227540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05C3AA1-E857-7E41-F728-A80B6357AB7D}"/>
              </a:ext>
            </a:extLst>
          </p:cNvPr>
          <p:cNvCxnSpPr>
            <a:cxnSpLocks/>
          </p:cNvCxnSpPr>
          <p:nvPr/>
        </p:nvCxnSpPr>
        <p:spPr>
          <a:xfrm flipH="1">
            <a:off x="10659159" y="2447372"/>
            <a:ext cx="107677" cy="222015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7E88C4D-E8C4-DBCA-8043-30DA5653979C}"/>
              </a:ext>
            </a:extLst>
          </p:cNvPr>
          <p:cNvCxnSpPr>
            <a:cxnSpLocks/>
          </p:cNvCxnSpPr>
          <p:nvPr/>
        </p:nvCxnSpPr>
        <p:spPr>
          <a:xfrm>
            <a:off x="8550413" y="4472468"/>
            <a:ext cx="2216423" cy="45176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22C8D82-E156-940D-B381-3C4CCC3CC634}"/>
              </a:ext>
            </a:extLst>
          </p:cNvPr>
          <p:cNvCxnSpPr>
            <a:cxnSpLocks/>
          </p:cNvCxnSpPr>
          <p:nvPr/>
        </p:nvCxnSpPr>
        <p:spPr>
          <a:xfrm>
            <a:off x="8260791" y="4667522"/>
            <a:ext cx="2129254" cy="47211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3C75F4C-B345-2204-5D1E-E15B8F0300E5}"/>
              </a:ext>
            </a:extLst>
          </p:cNvPr>
          <p:cNvCxnSpPr>
            <a:cxnSpLocks/>
          </p:cNvCxnSpPr>
          <p:nvPr/>
        </p:nvCxnSpPr>
        <p:spPr>
          <a:xfrm>
            <a:off x="7944537" y="4892248"/>
            <a:ext cx="2204424" cy="45823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16D143D-FC31-F983-3081-AF0A62187DC9}"/>
              </a:ext>
            </a:extLst>
          </p:cNvPr>
          <p:cNvCxnSpPr>
            <a:cxnSpLocks/>
          </p:cNvCxnSpPr>
          <p:nvPr/>
        </p:nvCxnSpPr>
        <p:spPr>
          <a:xfrm flipH="1">
            <a:off x="7841837" y="4371522"/>
            <a:ext cx="1167429" cy="75767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A4BB213-AFA6-2022-7764-A3CA9CB2DBB1}"/>
              </a:ext>
            </a:extLst>
          </p:cNvPr>
          <p:cNvCxnSpPr>
            <a:cxnSpLocks/>
          </p:cNvCxnSpPr>
          <p:nvPr/>
        </p:nvCxnSpPr>
        <p:spPr>
          <a:xfrm>
            <a:off x="7322311" y="5023086"/>
            <a:ext cx="2468831" cy="5323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BC85311-7EDD-31E0-C942-E2C0893CFAAD}"/>
              </a:ext>
            </a:extLst>
          </p:cNvPr>
          <p:cNvCxnSpPr>
            <a:cxnSpLocks/>
          </p:cNvCxnSpPr>
          <p:nvPr/>
        </p:nvCxnSpPr>
        <p:spPr>
          <a:xfrm flipH="1">
            <a:off x="8180251" y="4426033"/>
            <a:ext cx="1159143" cy="77998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39F7EBC-8629-8E9E-1AF2-3F8A80E843FA}"/>
              </a:ext>
            </a:extLst>
          </p:cNvPr>
          <p:cNvCxnSpPr>
            <a:cxnSpLocks/>
          </p:cNvCxnSpPr>
          <p:nvPr/>
        </p:nvCxnSpPr>
        <p:spPr>
          <a:xfrm flipH="1">
            <a:off x="8545695" y="4505078"/>
            <a:ext cx="1136124" cy="75876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9B10DD2-CE9D-2E41-2E87-6887BFF82F0B}"/>
              </a:ext>
            </a:extLst>
          </p:cNvPr>
          <p:cNvCxnSpPr>
            <a:cxnSpLocks/>
          </p:cNvCxnSpPr>
          <p:nvPr/>
        </p:nvCxnSpPr>
        <p:spPr>
          <a:xfrm flipH="1">
            <a:off x="8868470" y="4569808"/>
            <a:ext cx="1164532" cy="77710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6BF9F93-AC80-5B17-FA4F-B33E12C10A61}"/>
              </a:ext>
            </a:extLst>
          </p:cNvPr>
          <p:cNvCxnSpPr>
            <a:cxnSpLocks/>
          </p:cNvCxnSpPr>
          <p:nvPr/>
        </p:nvCxnSpPr>
        <p:spPr>
          <a:xfrm flipH="1">
            <a:off x="9176570" y="4633978"/>
            <a:ext cx="1139691" cy="77473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56FA1A4-9F78-FA96-40EE-04E98C211DFC}"/>
              </a:ext>
            </a:extLst>
          </p:cNvPr>
          <p:cNvCxnSpPr>
            <a:cxnSpLocks/>
          </p:cNvCxnSpPr>
          <p:nvPr/>
        </p:nvCxnSpPr>
        <p:spPr>
          <a:xfrm flipH="1">
            <a:off x="9526306" y="4667522"/>
            <a:ext cx="1141207" cy="81884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16A67C1-AC89-45F2-582E-2EE61B5140D6}"/>
              </a:ext>
            </a:extLst>
          </p:cNvPr>
          <p:cNvCxnSpPr>
            <a:cxnSpLocks/>
          </p:cNvCxnSpPr>
          <p:nvPr/>
        </p:nvCxnSpPr>
        <p:spPr>
          <a:xfrm flipH="1">
            <a:off x="9791142" y="4780575"/>
            <a:ext cx="1222520" cy="7841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Oval 143">
            <a:extLst>
              <a:ext uri="{FF2B5EF4-FFF2-40B4-BE49-F238E27FC236}">
                <a16:creationId xmlns:a16="http://schemas.microsoft.com/office/drawing/2014/main" id="{11AAEC36-73D5-51EE-A076-61DCAE67C9B2}"/>
              </a:ext>
            </a:extLst>
          </p:cNvPr>
          <p:cNvSpPr/>
          <p:nvPr/>
        </p:nvSpPr>
        <p:spPr>
          <a:xfrm>
            <a:off x="10127727" y="3656389"/>
            <a:ext cx="111211" cy="113873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5A376028-0A21-BB2D-6C41-22680F96C4DE}"/>
              </a:ext>
            </a:extLst>
          </p:cNvPr>
          <p:cNvSpPr/>
          <p:nvPr/>
        </p:nvSpPr>
        <p:spPr>
          <a:xfrm>
            <a:off x="9962799" y="3759044"/>
            <a:ext cx="111211" cy="113873"/>
          </a:xfrm>
          <a:prstGeom prst="ellipse">
            <a:avLst/>
          </a:prstGeom>
          <a:solidFill>
            <a:schemeClr val="accent2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41D3F0E8-FCED-B7C7-FCFC-D6108DCB1A8B}"/>
              </a:ext>
            </a:extLst>
          </p:cNvPr>
          <p:cNvSpPr/>
          <p:nvPr/>
        </p:nvSpPr>
        <p:spPr>
          <a:xfrm>
            <a:off x="10100782" y="3836531"/>
            <a:ext cx="111211" cy="113873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B8FCCEAE-837D-4DDE-A237-AA3BF382EDA6}"/>
              </a:ext>
            </a:extLst>
          </p:cNvPr>
          <p:cNvSpPr/>
          <p:nvPr/>
        </p:nvSpPr>
        <p:spPr>
          <a:xfrm>
            <a:off x="10259531" y="3755622"/>
            <a:ext cx="111211" cy="113873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B73F2895-41A8-6544-F4B2-9A969157FB16}"/>
              </a:ext>
            </a:extLst>
          </p:cNvPr>
          <p:cNvSpPr/>
          <p:nvPr/>
        </p:nvSpPr>
        <p:spPr>
          <a:xfrm>
            <a:off x="10028701" y="3687257"/>
            <a:ext cx="111211" cy="113873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AE49A47C-9500-A5B1-A1DB-8620D76B07A1}"/>
              </a:ext>
            </a:extLst>
          </p:cNvPr>
          <p:cNvSpPr/>
          <p:nvPr/>
        </p:nvSpPr>
        <p:spPr>
          <a:xfrm>
            <a:off x="10014369" y="3891672"/>
            <a:ext cx="111211" cy="113873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986C6F61-55A0-8019-38CF-38B9365F7FF3}"/>
              </a:ext>
            </a:extLst>
          </p:cNvPr>
          <p:cNvSpPr/>
          <p:nvPr/>
        </p:nvSpPr>
        <p:spPr>
          <a:xfrm>
            <a:off x="10045176" y="4108511"/>
            <a:ext cx="111211" cy="113873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471F0AE1-DDF4-A38E-3099-3B83609E5DAE}"/>
              </a:ext>
            </a:extLst>
          </p:cNvPr>
          <p:cNvSpPr/>
          <p:nvPr/>
        </p:nvSpPr>
        <p:spPr>
          <a:xfrm>
            <a:off x="10203925" y="3929045"/>
            <a:ext cx="111211" cy="113873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A94D1D8A-E583-9129-D44C-881DD7FAD40A}"/>
              </a:ext>
            </a:extLst>
          </p:cNvPr>
          <p:cNvSpPr/>
          <p:nvPr/>
        </p:nvSpPr>
        <p:spPr>
          <a:xfrm>
            <a:off x="8253611" y="3166236"/>
            <a:ext cx="111211" cy="113873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DB38C3FD-5B77-D74B-3D94-23E7D9BA183E}"/>
              </a:ext>
            </a:extLst>
          </p:cNvPr>
          <p:cNvSpPr/>
          <p:nvPr/>
        </p:nvSpPr>
        <p:spPr>
          <a:xfrm>
            <a:off x="8088683" y="3268891"/>
            <a:ext cx="111211" cy="113873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9DA5EF43-9F79-7BCD-3E2B-2EFF55FC9068}"/>
              </a:ext>
            </a:extLst>
          </p:cNvPr>
          <p:cNvSpPr/>
          <p:nvPr/>
        </p:nvSpPr>
        <p:spPr>
          <a:xfrm>
            <a:off x="8226666" y="3346378"/>
            <a:ext cx="111211" cy="113873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B31CA582-F08C-DB9C-A4E3-D656538A4158}"/>
              </a:ext>
            </a:extLst>
          </p:cNvPr>
          <p:cNvSpPr/>
          <p:nvPr/>
        </p:nvSpPr>
        <p:spPr>
          <a:xfrm>
            <a:off x="8385415" y="3265469"/>
            <a:ext cx="111211" cy="113873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A1633B92-0711-671C-5F28-80C08EB33F27}"/>
              </a:ext>
            </a:extLst>
          </p:cNvPr>
          <p:cNvSpPr/>
          <p:nvPr/>
        </p:nvSpPr>
        <p:spPr>
          <a:xfrm>
            <a:off x="8154585" y="3197104"/>
            <a:ext cx="111211" cy="113873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4AA300C0-2688-D719-BD09-D50A2E0C0A91}"/>
              </a:ext>
            </a:extLst>
          </p:cNvPr>
          <p:cNvSpPr/>
          <p:nvPr/>
        </p:nvSpPr>
        <p:spPr>
          <a:xfrm>
            <a:off x="8140253" y="3401519"/>
            <a:ext cx="111211" cy="113873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19CD4E2E-1401-8273-67FF-65A047E56A56}"/>
              </a:ext>
            </a:extLst>
          </p:cNvPr>
          <p:cNvSpPr/>
          <p:nvPr/>
        </p:nvSpPr>
        <p:spPr>
          <a:xfrm>
            <a:off x="8253611" y="3228017"/>
            <a:ext cx="111211" cy="113873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C73022FB-43F0-3ED2-8B67-3BC68A23E338}"/>
              </a:ext>
            </a:extLst>
          </p:cNvPr>
          <p:cNvSpPr/>
          <p:nvPr/>
        </p:nvSpPr>
        <p:spPr>
          <a:xfrm>
            <a:off x="8329809" y="3438892"/>
            <a:ext cx="111211" cy="113873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FC96F81D-9E8A-7A32-EB43-5365D0EB0692}"/>
              </a:ext>
            </a:extLst>
          </p:cNvPr>
          <p:cNvSpPr/>
          <p:nvPr/>
        </p:nvSpPr>
        <p:spPr>
          <a:xfrm>
            <a:off x="8356583" y="3281565"/>
            <a:ext cx="111211" cy="113873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EE690151-E675-6233-8599-E25BBBF21D98}"/>
              </a:ext>
            </a:extLst>
          </p:cNvPr>
          <p:cNvSpPr/>
          <p:nvPr/>
        </p:nvSpPr>
        <p:spPr>
          <a:xfrm>
            <a:off x="8191655" y="3384220"/>
            <a:ext cx="111211" cy="113873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98587CCD-DA66-BED9-953F-B7DE37719F74}"/>
              </a:ext>
            </a:extLst>
          </p:cNvPr>
          <p:cNvSpPr/>
          <p:nvPr/>
        </p:nvSpPr>
        <p:spPr>
          <a:xfrm>
            <a:off x="8329638" y="3461707"/>
            <a:ext cx="111211" cy="113873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CAD874FD-566B-7B82-FC58-D5B22489D39D}"/>
              </a:ext>
            </a:extLst>
          </p:cNvPr>
          <p:cNvSpPr/>
          <p:nvPr/>
        </p:nvSpPr>
        <p:spPr>
          <a:xfrm>
            <a:off x="8488387" y="3380798"/>
            <a:ext cx="111211" cy="113873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9A7232CD-8D8E-9105-BA20-77E4A2715177}"/>
              </a:ext>
            </a:extLst>
          </p:cNvPr>
          <p:cNvSpPr/>
          <p:nvPr/>
        </p:nvSpPr>
        <p:spPr>
          <a:xfrm>
            <a:off x="8257557" y="3312433"/>
            <a:ext cx="111211" cy="113873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08067D9D-21A8-AD14-9130-7CF939012FFD}"/>
              </a:ext>
            </a:extLst>
          </p:cNvPr>
          <p:cNvSpPr/>
          <p:nvPr/>
        </p:nvSpPr>
        <p:spPr>
          <a:xfrm>
            <a:off x="8243225" y="3516848"/>
            <a:ext cx="111211" cy="113873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3DF5F5D0-1D6A-5EA8-974E-76AC08136897}"/>
              </a:ext>
            </a:extLst>
          </p:cNvPr>
          <p:cNvSpPr/>
          <p:nvPr/>
        </p:nvSpPr>
        <p:spPr>
          <a:xfrm>
            <a:off x="8356583" y="3343346"/>
            <a:ext cx="111211" cy="113873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598CDB89-1C18-D4F5-DC1C-5790B4ACE945}"/>
              </a:ext>
            </a:extLst>
          </p:cNvPr>
          <p:cNvSpPr/>
          <p:nvPr/>
        </p:nvSpPr>
        <p:spPr>
          <a:xfrm>
            <a:off x="8432781" y="3554221"/>
            <a:ext cx="111211" cy="113873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BE571623-9965-9A31-3F5B-D22ACE876083}"/>
              </a:ext>
            </a:extLst>
          </p:cNvPr>
          <p:cNvSpPr/>
          <p:nvPr/>
        </p:nvSpPr>
        <p:spPr>
          <a:xfrm>
            <a:off x="10230699" y="3821146"/>
            <a:ext cx="111211" cy="113873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EF1B0A0E-DAD8-496C-BFC0-02F8A216C39B}"/>
              </a:ext>
            </a:extLst>
          </p:cNvPr>
          <p:cNvSpPr/>
          <p:nvPr/>
        </p:nvSpPr>
        <p:spPr>
          <a:xfrm>
            <a:off x="9996731" y="4016440"/>
            <a:ext cx="111211" cy="113873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E0C0E1FF-421A-CFA6-2F49-65B963A8B4F2}"/>
              </a:ext>
            </a:extLst>
          </p:cNvPr>
          <p:cNvSpPr/>
          <p:nvPr/>
        </p:nvSpPr>
        <p:spPr>
          <a:xfrm>
            <a:off x="10203754" y="4001288"/>
            <a:ext cx="111211" cy="113873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3A7DEF4A-4AD6-F718-4AE3-5D178F36AFAB}"/>
              </a:ext>
            </a:extLst>
          </p:cNvPr>
          <p:cNvSpPr/>
          <p:nvPr/>
        </p:nvSpPr>
        <p:spPr>
          <a:xfrm>
            <a:off x="10362503" y="3920379"/>
            <a:ext cx="111211" cy="113873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702B28E4-244D-C98E-8898-1F7325A3E18B}"/>
              </a:ext>
            </a:extLst>
          </p:cNvPr>
          <p:cNvSpPr/>
          <p:nvPr/>
        </p:nvSpPr>
        <p:spPr>
          <a:xfrm>
            <a:off x="10142645" y="3789780"/>
            <a:ext cx="111211" cy="113873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5F6FA7A1-4126-FF1E-D215-66AF5F649D90}"/>
              </a:ext>
            </a:extLst>
          </p:cNvPr>
          <p:cNvSpPr/>
          <p:nvPr/>
        </p:nvSpPr>
        <p:spPr>
          <a:xfrm>
            <a:off x="10123316" y="4310309"/>
            <a:ext cx="111211" cy="113873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C563AE1E-9599-42E0-10F7-1343A4C3DF89}"/>
              </a:ext>
            </a:extLst>
          </p:cNvPr>
          <p:cNvSpPr/>
          <p:nvPr/>
        </p:nvSpPr>
        <p:spPr>
          <a:xfrm>
            <a:off x="10126694" y="3945866"/>
            <a:ext cx="111211" cy="113873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022C0FA9-3858-E839-235E-617BD2238028}"/>
              </a:ext>
            </a:extLst>
          </p:cNvPr>
          <p:cNvSpPr/>
          <p:nvPr/>
        </p:nvSpPr>
        <p:spPr>
          <a:xfrm>
            <a:off x="10306897" y="4093802"/>
            <a:ext cx="111211" cy="113873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4CA684FF-6DBD-21DE-1909-AF0593EE8F95}"/>
              </a:ext>
            </a:extLst>
          </p:cNvPr>
          <p:cNvSpPr/>
          <p:nvPr/>
        </p:nvSpPr>
        <p:spPr>
          <a:xfrm>
            <a:off x="9802894" y="4182591"/>
            <a:ext cx="111211" cy="113873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E866BA1E-D9ED-4391-9BC2-DE37D88B07AD}"/>
              </a:ext>
            </a:extLst>
          </p:cNvPr>
          <p:cNvSpPr txBox="1"/>
          <p:nvPr/>
        </p:nvSpPr>
        <p:spPr>
          <a:xfrm>
            <a:off x="10473714" y="3308670"/>
            <a:ext cx="1561261" cy="338554"/>
          </a:xfrm>
          <a:prstGeom prst="rect">
            <a:avLst/>
          </a:prstGeom>
          <a:solidFill>
            <a:srgbClr val="FFC3E2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positive samples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34E1717C-1444-50D3-E980-9FEFDD83D08E}"/>
              </a:ext>
            </a:extLst>
          </p:cNvPr>
          <p:cNvSpPr txBox="1"/>
          <p:nvPr/>
        </p:nvSpPr>
        <p:spPr>
          <a:xfrm>
            <a:off x="6525731" y="2777320"/>
            <a:ext cx="161646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negative samples</a:t>
            </a:r>
          </a:p>
        </p:txBody>
      </p: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4C62925D-E85B-63B4-E8CF-42FFC1F2BF19}"/>
              </a:ext>
            </a:extLst>
          </p:cNvPr>
          <p:cNvCxnSpPr>
            <a:cxnSpLocks/>
          </p:cNvCxnSpPr>
          <p:nvPr/>
        </p:nvCxnSpPr>
        <p:spPr>
          <a:xfrm>
            <a:off x="8733145" y="3546072"/>
            <a:ext cx="1210994" cy="269909"/>
          </a:xfrm>
          <a:prstGeom prst="straightConnector1">
            <a:avLst/>
          </a:prstGeom>
          <a:ln w="25400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A1ECC306-0FAE-81D6-F1BA-7745EA8A5958}"/>
              </a:ext>
            </a:extLst>
          </p:cNvPr>
          <p:cNvCxnSpPr>
            <a:cxnSpLocks/>
            <a:stCxn id="145" idx="3"/>
            <a:endCxn id="193" idx="0"/>
          </p:cNvCxnSpPr>
          <p:nvPr/>
        </p:nvCxnSpPr>
        <p:spPr>
          <a:xfrm flipH="1">
            <a:off x="9858500" y="3856241"/>
            <a:ext cx="120585" cy="326350"/>
          </a:xfrm>
          <a:prstGeom prst="straightConnector1">
            <a:avLst/>
          </a:prstGeom>
          <a:ln w="254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Oval 203">
            <a:extLst>
              <a:ext uri="{FF2B5EF4-FFF2-40B4-BE49-F238E27FC236}">
                <a16:creationId xmlns:a16="http://schemas.microsoft.com/office/drawing/2014/main" id="{8C0F7BF2-5BAC-65FA-397A-DEF334896265}"/>
              </a:ext>
            </a:extLst>
          </p:cNvPr>
          <p:cNvSpPr/>
          <p:nvPr/>
        </p:nvSpPr>
        <p:spPr>
          <a:xfrm>
            <a:off x="10201047" y="4113505"/>
            <a:ext cx="111211" cy="113873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58C936CB-F37B-BBCA-47D1-F078730233D0}"/>
              </a:ext>
            </a:extLst>
          </p:cNvPr>
          <p:cNvSpPr/>
          <p:nvPr/>
        </p:nvSpPr>
        <p:spPr>
          <a:xfrm>
            <a:off x="9999440" y="4203722"/>
            <a:ext cx="111211" cy="113873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87FE5CF2-07A1-BB88-A53D-6E31EF937FCE}"/>
              </a:ext>
            </a:extLst>
          </p:cNvPr>
          <p:cNvSpPr/>
          <p:nvPr/>
        </p:nvSpPr>
        <p:spPr>
          <a:xfrm>
            <a:off x="9926329" y="4286306"/>
            <a:ext cx="111211" cy="113873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1E2A9CD6-1C6E-B542-B9D9-AB09C5D11B1B}"/>
              </a:ext>
            </a:extLst>
          </p:cNvPr>
          <p:cNvSpPr/>
          <p:nvPr/>
        </p:nvSpPr>
        <p:spPr>
          <a:xfrm>
            <a:off x="10097828" y="4251967"/>
            <a:ext cx="111211" cy="113873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EDB8FA91-5C82-19F2-BF75-CAD2D1AD4F62}"/>
              </a:ext>
            </a:extLst>
          </p:cNvPr>
          <p:cNvSpPr/>
          <p:nvPr/>
        </p:nvSpPr>
        <p:spPr>
          <a:xfrm>
            <a:off x="10121216" y="4093552"/>
            <a:ext cx="111211" cy="113873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A5C5A1AF-6AC5-8984-8168-7C9C370DA2C0}"/>
              </a:ext>
            </a:extLst>
          </p:cNvPr>
          <p:cNvSpPr/>
          <p:nvPr/>
        </p:nvSpPr>
        <p:spPr>
          <a:xfrm>
            <a:off x="10230542" y="4271929"/>
            <a:ext cx="111211" cy="113873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59362EAE-51D9-D8FA-054D-AD89DC148290}"/>
              </a:ext>
            </a:extLst>
          </p:cNvPr>
          <p:cNvSpPr/>
          <p:nvPr/>
        </p:nvSpPr>
        <p:spPr>
          <a:xfrm>
            <a:off x="9961901" y="4140094"/>
            <a:ext cx="111211" cy="113873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737CA5B1-79C7-E8C7-EE0E-BCC7F080CAB5}"/>
              </a:ext>
            </a:extLst>
          </p:cNvPr>
          <p:cNvSpPr/>
          <p:nvPr/>
        </p:nvSpPr>
        <p:spPr>
          <a:xfrm>
            <a:off x="8406008" y="3148982"/>
            <a:ext cx="111211" cy="113873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08DD0C4A-5FB3-1A08-4CE7-D82CF93B5A8F}"/>
              </a:ext>
            </a:extLst>
          </p:cNvPr>
          <p:cNvSpPr/>
          <p:nvPr/>
        </p:nvSpPr>
        <p:spPr>
          <a:xfrm>
            <a:off x="8406011" y="3380417"/>
            <a:ext cx="111211" cy="113873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09176FD1-43EA-3F99-5E9F-F237F37EF3D6}"/>
              </a:ext>
            </a:extLst>
          </p:cNvPr>
          <p:cNvSpPr/>
          <p:nvPr/>
        </p:nvSpPr>
        <p:spPr>
          <a:xfrm>
            <a:off x="8217553" y="3539354"/>
            <a:ext cx="111211" cy="113873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6C162E34-72F1-6549-8D81-57FF58319DF1}"/>
              </a:ext>
            </a:extLst>
          </p:cNvPr>
          <p:cNvSpPr/>
          <p:nvPr/>
        </p:nvSpPr>
        <p:spPr>
          <a:xfrm>
            <a:off x="8505521" y="3462393"/>
            <a:ext cx="111211" cy="113873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FDA3213E-8F55-3492-9925-E2600C959817}"/>
              </a:ext>
            </a:extLst>
          </p:cNvPr>
          <p:cNvSpPr/>
          <p:nvPr/>
        </p:nvSpPr>
        <p:spPr>
          <a:xfrm>
            <a:off x="8344252" y="3616151"/>
            <a:ext cx="111211" cy="113873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0073C56E-FE80-5C77-6326-35E2E6F9A86B}"/>
              </a:ext>
            </a:extLst>
          </p:cNvPr>
          <p:cNvSpPr/>
          <p:nvPr/>
        </p:nvSpPr>
        <p:spPr>
          <a:xfrm>
            <a:off x="8242887" y="3447839"/>
            <a:ext cx="111211" cy="113873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A56E4BA5-890C-86AD-16E1-AB1F6597AD0E}"/>
              </a:ext>
            </a:extLst>
          </p:cNvPr>
          <p:cNvSpPr/>
          <p:nvPr/>
        </p:nvSpPr>
        <p:spPr>
          <a:xfrm>
            <a:off x="8223548" y="3707826"/>
            <a:ext cx="111211" cy="113873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8767B6A8-E842-6BAE-B7B5-8C5B9E84346B}"/>
              </a:ext>
            </a:extLst>
          </p:cNvPr>
          <p:cNvSpPr/>
          <p:nvPr/>
        </p:nvSpPr>
        <p:spPr>
          <a:xfrm>
            <a:off x="8401310" y="3731274"/>
            <a:ext cx="111211" cy="113873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4BCF709C-2B1F-A393-40DA-03A94F3AA166}"/>
              </a:ext>
            </a:extLst>
          </p:cNvPr>
          <p:cNvSpPr/>
          <p:nvPr/>
        </p:nvSpPr>
        <p:spPr>
          <a:xfrm>
            <a:off x="8395287" y="3600239"/>
            <a:ext cx="111211" cy="113873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01FB7141-549B-EFF6-39C6-9F9F091E6C46}"/>
              </a:ext>
            </a:extLst>
          </p:cNvPr>
          <p:cNvSpPr/>
          <p:nvPr/>
        </p:nvSpPr>
        <p:spPr>
          <a:xfrm>
            <a:off x="8062644" y="3628023"/>
            <a:ext cx="111211" cy="113873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EFAACB66-7D83-B8A6-8F9E-A854C0D03004}"/>
              </a:ext>
            </a:extLst>
          </p:cNvPr>
          <p:cNvSpPr/>
          <p:nvPr/>
        </p:nvSpPr>
        <p:spPr>
          <a:xfrm>
            <a:off x="8193341" y="3610062"/>
            <a:ext cx="111211" cy="113873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2EBBFD6D-D59D-3077-85D5-C44F062B13C2}"/>
              </a:ext>
            </a:extLst>
          </p:cNvPr>
          <p:cNvSpPr txBox="1"/>
          <p:nvPr/>
        </p:nvSpPr>
        <p:spPr>
          <a:xfrm rot="694810">
            <a:off x="8810386" y="3309879"/>
            <a:ext cx="102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latin typeface="Times" pitchFamily="2" charset="0"/>
              </a:rPr>
              <a:t>maximize</a:t>
            </a: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866F6AC4-C4E1-7F13-9B19-910196D27F46}"/>
              </a:ext>
            </a:extLst>
          </p:cNvPr>
          <p:cNvSpPr txBox="1"/>
          <p:nvPr/>
        </p:nvSpPr>
        <p:spPr>
          <a:xfrm rot="752818">
            <a:off x="8997303" y="3881844"/>
            <a:ext cx="930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00000"/>
                </a:solidFill>
                <a:latin typeface="Times" pitchFamily="2" charset="0"/>
              </a:rPr>
              <a:t>minimize</a:t>
            </a:r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C27E2EB5-9D5A-CF84-9E9A-C01C23C683B9}"/>
              </a:ext>
            </a:extLst>
          </p:cNvPr>
          <p:cNvSpPr/>
          <p:nvPr/>
        </p:nvSpPr>
        <p:spPr>
          <a:xfrm>
            <a:off x="8464421" y="3248775"/>
            <a:ext cx="111211" cy="113873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AE48B4A8-C931-5269-B45E-6F75EDF50838}"/>
              </a:ext>
            </a:extLst>
          </p:cNvPr>
          <p:cNvSpPr/>
          <p:nvPr/>
        </p:nvSpPr>
        <p:spPr>
          <a:xfrm>
            <a:off x="8535135" y="3612613"/>
            <a:ext cx="111211" cy="113873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4B252089-613F-7976-CE37-C41EE7FE8C7B}"/>
              </a:ext>
            </a:extLst>
          </p:cNvPr>
          <p:cNvSpPr txBox="1"/>
          <p:nvPr/>
        </p:nvSpPr>
        <p:spPr>
          <a:xfrm>
            <a:off x="1009511" y="2023114"/>
            <a:ext cx="55200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Learn from both positive and negative samples: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>
                <a:latin typeface="+mj-lt"/>
              </a:rPr>
              <a:t>For each sample</a:t>
            </a:r>
            <a:r>
              <a:rPr lang="en-US" dirty="0"/>
              <a:t>     </a:t>
            </a:r>
          </a:p>
          <a:p>
            <a:pPr marL="1200150" lvl="2" indent="-285750">
              <a:buFontTx/>
              <a:buChar char="-"/>
            </a:pPr>
            <a:r>
              <a:rPr lang="en-US" dirty="0">
                <a:latin typeface="+mj-lt"/>
              </a:rPr>
              <a:t>decrease its distance between positive samples</a:t>
            </a:r>
            <a:r>
              <a:rPr lang="en-US" dirty="0"/>
              <a:t>  </a:t>
            </a:r>
          </a:p>
          <a:p>
            <a:pPr marL="1200150" lvl="2" indent="-285750">
              <a:buFontTx/>
              <a:buChar char="-"/>
            </a:pPr>
            <a:r>
              <a:rPr lang="en-US" dirty="0">
                <a:latin typeface="+mj-lt"/>
              </a:rPr>
              <a:t>increase its distance between negative samples </a:t>
            </a:r>
          </a:p>
          <a:p>
            <a:pPr marL="1200150" lvl="2" indent="-285750">
              <a:buFontTx/>
              <a:buChar char="-"/>
            </a:pPr>
            <a:r>
              <a:rPr lang="en-US" dirty="0">
                <a:latin typeface="+mj-lt"/>
              </a:rPr>
              <a:t>Finally</a:t>
            </a:r>
            <a:r>
              <a:rPr lang="en-US" dirty="0"/>
              <a:t>, </a:t>
            </a:r>
            <a:r>
              <a:rPr lang="en-US" i="1" dirty="0">
                <a:latin typeface="Times" pitchFamily="2" charset="0"/>
              </a:rPr>
              <a:t>d ( f (</a:t>
            </a:r>
            <a:r>
              <a:rPr lang="en-US" b="1" i="1" dirty="0">
                <a:latin typeface="Times" pitchFamily="2" charset="0"/>
              </a:rPr>
              <a:t>x</a:t>
            </a:r>
            <a:r>
              <a:rPr lang="en-US" i="1" dirty="0">
                <a:latin typeface="Times" pitchFamily="2" charset="0"/>
              </a:rPr>
              <a:t>), f (    ) ) &lt;&lt; d ( f (</a:t>
            </a:r>
            <a:r>
              <a:rPr lang="en-US" b="1" i="1" dirty="0">
                <a:latin typeface="Times" pitchFamily="2" charset="0"/>
              </a:rPr>
              <a:t>x</a:t>
            </a:r>
            <a:r>
              <a:rPr lang="en-US" i="1" dirty="0">
                <a:latin typeface="Times" pitchFamily="2" charset="0"/>
              </a:rPr>
              <a:t>), f (    ) ) </a:t>
            </a:r>
          </a:p>
          <a:p>
            <a:pPr marL="1200150" lvl="2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It is not necessary to know exact labels for samples (e.g., the label of an image), we only need to know if  samples are positive or negative</a:t>
            </a: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BDB90564-93B7-3880-7FB8-29CF70E92AE0}"/>
              </a:ext>
            </a:extLst>
          </p:cNvPr>
          <p:cNvSpPr/>
          <p:nvPr/>
        </p:nvSpPr>
        <p:spPr>
          <a:xfrm>
            <a:off x="3706818" y="2709257"/>
            <a:ext cx="111211" cy="113873"/>
          </a:xfrm>
          <a:prstGeom prst="ellipse">
            <a:avLst/>
          </a:prstGeom>
          <a:solidFill>
            <a:schemeClr val="accent2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id="{EC259F50-1BBD-C63E-5AB7-28E55F1554ED}"/>
              </a:ext>
            </a:extLst>
          </p:cNvPr>
          <p:cNvSpPr/>
          <p:nvPr/>
        </p:nvSpPr>
        <p:spPr>
          <a:xfrm>
            <a:off x="3510921" y="3282334"/>
            <a:ext cx="111211" cy="113873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>
            <a:extLst>
              <a:ext uri="{FF2B5EF4-FFF2-40B4-BE49-F238E27FC236}">
                <a16:creationId xmlns:a16="http://schemas.microsoft.com/office/drawing/2014/main" id="{12B4C08F-0946-9AD0-DB69-FF2F52A2EB82}"/>
              </a:ext>
            </a:extLst>
          </p:cNvPr>
          <p:cNvSpPr/>
          <p:nvPr/>
        </p:nvSpPr>
        <p:spPr>
          <a:xfrm>
            <a:off x="3499422" y="3840065"/>
            <a:ext cx="111211" cy="113873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6" name="TextBox 235">
                <a:extLst>
                  <a:ext uri="{FF2B5EF4-FFF2-40B4-BE49-F238E27FC236}">
                    <a16:creationId xmlns:a16="http://schemas.microsoft.com/office/drawing/2014/main" id="{5B5E0F92-4550-4CA9-19EB-2D446D0A85DA}"/>
                  </a:ext>
                </a:extLst>
              </p:cNvPr>
              <p:cNvSpPr txBox="1"/>
              <p:nvPr/>
            </p:nvSpPr>
            <p:spPr>
              <a:xfrm>
                <a:off x="3179769" y="3161296"/>
                <a:ext cx="3203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36" name="TextBox 235">
                <a:extLst>
                  <a:ext uri="{FF2B5EF4-FFF2-40B4-BE49-F238E27FC236}">
                    <a16:creationId xmlns:a16="http://schemas.microsoft.com/office/drawing/2014/main" id="{5B5E0F92-4550-4CA9-19EB-2D446D0A85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9769" y="3161296"/>
                <a:ext cx="320344" cy="276999"/>
              </a:xfrm>
              <a:prstGeom prst="rect">
                <a:avLst/>
              </a:prstGeom>
              <a:blipFill>
                <a:blip r:embed="rId3"/>
                <a:stretch>
                  <a:fillRect l="-11538" r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7" name="TextBox 236">
                <a:extLst>
                  <a:ext uri="{FF2B5EF4-FFF2-40B4-BE49-F238E27FC236}">
                    <a16:creationId xmlns:a16="http://schemas.microsoft.com/office/drawing/2014/main" id="{0C470A86-DBC7-491B-F9F7-907CD6E24942}"/>
                  </a:ext>
                </a:extLst>
              </p:cNvPr>
              <p:cNvSpPr txBox="1"/>
              <p:nvPr/>
            </p:nvSpPr>
            <p:spPr>
              <a:xfrm>
                <a:off x="3153721" y="3718518"/>
                <a:ext cx="3203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37" name="TextBox 236">
                <a:extLst>
                  <a:ext uri="{FF2B5EF4-FFF2-40B4-BE49-F238E27FC236}">
                    <a16:creationId xmlns:a16="http://schemas.microsoft.com/office/drawing/2014/main" id="{0C470A86-DBC7-491B-F9F7-907CD6E24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721" y="3718518"/>
                <a:ext cx="320344" cy="276999"/>
              </a:xfrm>
              <a:prstGeom prst="rect">
                <a:avLst/>
              </a:prstGeom>
              <a:blipFill>
                <a:blip r:embed="rId4"/>
                <a:stretch>
                  <a:fillRect l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E9E06A7F-19CC-0F87-0EFC-AA370BC2A1DB}"/>
                  </a:ext>
                </a:extLst>
              </p:cNvPr>
              <p:cNvSpPr txBox="1"/>
              <p:nvPr/>
            </p:nvSpPr>
            <p:spPr>
              <a:xfrm>
                <a:off x="3441150" y="2609408"/>
                <a:ext cx="2353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E9E06A7F-19CC-0F87-0EFC-AA370BC2A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1150" y="2609408"/>
                <a:ext cx="235385" cy="276999"/>
              </a:xfrm>
              <a:prstGeom prst="rect">
                <a:avLst/>
              </a:prstGeom>
              <a:blipFill>
                <a:blip r:embed="rId5"/>
                <a:stretch>
                  <a:fillRect l="-10000" t="-13043" r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79558046-3AA5-BD77-7D57-1E929B8005DA}"/>
                  </a:ext>
                </a:extLst>
              </p:cNvPr>
              <p:cNvSpPr txBox="1"/>
              <p:nvPr/>
            </p:nvSpPr>
            <p:spPr>
              <a:xfrm>
                <a:off x="5807458" y="4010527"/>
                <a:ext cx="3203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79558046-3AA5-BD77-7D57-1E929B8005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458" y="4010527"/>
                <a:ext cx="320344" cy="276999"/>
              </a:xfrm>
              <a:prstGeom prst="rect">
                <a:avLst/>
              </a:prstGeom>
              <a:blipFill>
                <a:blip r:embed="rId4"/>
                <a:stretch>
                  <a:fillRect l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3B8F38BD-DCA7-CF69-7A08-5C699193A3D1}"/>
                  </a:ext>
                </a:extLst>
              </p:cNvPr>
              <p:cNvSpPr txBox="1"/>
              <p:nvPr/>
            </p:nvSpPr>
            <p:spPr>
              <a:xfrm>
                <a:off x="3947709" y="4004873"/>
                <a:ext cx="3203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3B8F38BD-DCA7-CF69-7A08-5C699193A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7709" y="4004873"/>
                <a:ext cx="320344" cy="276999"/>
              </a:xfrm>
              <a:prstGeom prst="rect">
                <a:avLst/>
              </a:prstGeom>
              <a:blipFill>
                <a:blip r:embed="rId6"/>
                <a:stretch>
                  <a:fillRect l="-12000" r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34807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ALBEF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0CE46-22CC-82C9-BAF4-5ABD88C1C62A}"/>
              </a:ext>
            </a:extLst>
          </p:cNvPr>
          <p:cNvSpPr txBox="1"/>
          <p:nvPr/>
        </p:nvSpPr>
        <p:spPr>
          <a:xfrm>
            <a:off x="956211" y="1046387"/>
            <a:ext cx="41159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Objectives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+mj-lt"/>
              </a:rPr>
              <a:t>Pretraining:</a:t>
            </a: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B9F4B0A9-D126-C05B-A2E1-A587AEB82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84203"/>
            <a:ext cx="8264324" cy="4074897"/>
          </a:xfrm>
          <a:prstGeom prst="rect">
            <a:avLst/>
          </a:prstGeom>
        </p:spPr>
      </p:pic>
      <p:sp>
        <p:nvSpPr>
          <p:cNvPr id="5" name="Donut 4">
            <a:extLst>
              <a:ext uri="{FF2B5EF4-FFF2-40B4-BE49-F238E27FC236}">
                <a16:creationId xmlns:a16="http://schemas.microsoft.com/office/drawing/2014/main" id="{5E1A4A92-A645-D01A-2B35-BDB2F98E309C}"/>
              </a:ext>
            </a:extLst>
          </p:cNvPr>
          <p:cNvSpPr/>
          <p:nvPr/>
        </p:nvSpPr>
        <p:spPr>
          <a:xfrm>
            <a:off x="3073789" y="5121927"/>
            <a:ext cx="1762906" cy="650479"/>
          </a:xfrm>
          <a:prstGeom prst="donut">
            <a:avLst>
              <a:gd name="adj" fmla="val 0"/>
            </a:avLst>
          </a:prstGeom>
          <a:ln w="254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0741CC7-7C27-5BCF-A515-97B051E32DCC}"/>
              </a:ext>
            </a:extLst>
          </p:cNvPr>
          <p:cNvCxnSpPr>
            <a:cxnSpLocks/>
          </p:cNvCxnSpPr>
          <p:nvPr/>
        </p:nvCxnSpPr>
        <p:spPr>
          <a:xfrm flipV="1">
            <a:off x="4648707" y="1889424"/>
            <a:ext cx="2955251" cy="3368737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085B994-C67C-7064-51F1-F54DD33F8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623" y="1260442"/>
            <a:ext cx="5955429" cy="628982"/>
          </a:xfrm>
          <a:prstGeom prst="rect">
            <a:avLst/>
          </a:prstGeom>
        </p:spPr>
      </p:pic>
      <p:sp>
        <p:nvSpPr>
          <p:cNvPr id="7" name="Donut 6">
            <a:extLst>
              <a:ext uri="{FF2B5EF4-FFF2-40B4-BE49-F238E27FC236}">
                <a16:creationId xmlns:a16="http://schemas.microsoft.com/office/drawing/2014/main" id="{2E3875A9-8936-087E-C388-9CDB5E9B187C}"/>
              </a:ext>
            </a:extLst>
          </p:cNvPr>
          <p:cNvSpPr/>
          <p:nvPr/>
        </p:nvSpPr>
        <p:spPr>
          <a:xfrm>
            <a:off x="7414922" y="3612117"/>
            <a:ext cx="1762906" cy="2565422"/>
          </a:xfrm>
          <a:prstGeom prst="donut">
            <a:avLst>
              <a:gd name="adj" fmla="val 0"/>
            </a:avLst>
          </a:prstGeom>
          <a:ln w="254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3F3EFD9-1DCC-9415-E58F-865342CDD50B}"/>
              </a:ext>
            </a:extLst>
          </p:cNvPr>
          <p:cNvCxnSpPr>
            <a:cxnSpLocks/>
          </p:cNvCxnSpPr>
          <p:nvPr/>
        </p:nvCxnSpPr>
        <p:spPr>
          <a:xfrm flipV="1">
            <a:off x="9025339" y="4054624"/>
            <a:ext cx="1221929" cy="134053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30577CC-9F96-9348-8A09-2AAF8C9AFA44}"/>
              </a:ext>
            </a:extLst>
          </p:cNvPr>
          <p:cNvSpPr txBox="1"/>
          <p:nvPr/>
        </p:nvSpPr>
        <p:spPr>
          <a:xfrm>
            <a:off x="9437321" y="3573792"/>
            <a:ext cx="2873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Momentum encoders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2B4676-B174-A09D-36B6-8B3B8291B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099" y="607266"/>
            <a:ext cx="6877806" cy="6463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FE2D12-E549-42DA-DDBC-CC4A2C6AD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968" y="164592"/>
            <a:ext cx="5156066" cy="34330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38629DE-B05E-472A-078C-5262D9E3DA37}"/>
              </a:ext>
            </a:extLst>
          </p:cNvPr>
          <p:cNvSpPr/>
          <p:nvPr/>
        </p:nvSpPr>
        <p:spPr>
          <a:xfrm>
            <a:off x="8590548" y="12032"/>
            <a:ext cx="300790" cy="607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2FCA091-1993-82AB-0CAA-8F3C31A0C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0649" y="4197210"/>
            <a:ext cx="1958888" cy="35936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F223F80-0452-090F-CF6D-84DD96F631D8}"/>
              </a:ext>
            </a:extLst>
          </p:cNvPr>
          <p:cNvSpPr/>
          <p:nvPr/>
        </p:nvSpPr>
        <p:spPr>
          <a:xfrm>
            <a:off x="10677442" y="4145753"/>
            <a:ext cx="393046" cy="607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nut 21">
            <a:extLst>
              <a:ext uri="{FF2B5EF4-FFF2-40B4-BE49-F238E27FC236}">
                <a16:creationId xmlns:a16="http://schemas.microsoft.com/office/drawing/2014/main" id="{52B2E884-82ED-7962-3BE9-213C1A564EFF}"/>
              </a:ext>
            </a:extLst>
          </p:cNvPr>
          <p:cNvSpPr/>
          <p:nvPr/>
        </p:nvSpPr>
        <p:spPr>
          <a:xfrm>
            <a:off x="10204706" y="4133105"/>
            <a:ext cx="472735" cy="455521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Donut 23">
            <a:extLst>
              <a:ext uri="{FF2B5EF4-FFF2-40B4-BE49-F238E27FC236}">
                <a16:creationId xmlns:a16="http://schemas.microsoft.com/office/drawing/2014/main" id="{433CD164-39F3-E7B5-53C7-3E2EE27305E6}"/>
              </a:ext>
            </a:extLst>
          </p:cNvPr>
          <p:cNvSpPr/>
          <p:nvPr/>
        </p:nvSpPr>
        <p:spPr>
          <a:xfrm>
            <a:off x="11392503" y="4149131"/>
            <a:ext cx="472735" cy="455521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CFE873-51B5-7304-D480-BC453FCD0DA0}"/>
              </a:ext>
            </a:extLst>
          </p:cNvPr>
          <p:cNvSpPr txBox="1"/>
          <p:nvPr/>
        </p:nvSpPr>
        <p:spPr>
          <a:xfrm>
            <a:off x="10303060" y="4752595"/>
            <a:ext cx="156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memory bank</a:t>
            </a:r>
          </a:p>
        </p:txBody>
      </p:sp>
    </p:spTree>
    <p:extLst>
      <p:ext uri="{BB962C8B-B14F-4D97-AF65-F5344CB8AC3E}">
        <p14:creationId xmlns:p14="http://schemas.microsoft.com/office/powerpoint/2010/main" val="2899490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ALBEF</a:t>
            </a: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1E22971F-1523-1EDB-7B48-D79D7D7B2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211" y="2224856"/>
            <a:ext cx="4255237" cy="44045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019E92-2066-77D6-DD63-539A2422E186}"/>
              </a:ext>
            </a:extLst>
          </p:cNvPr>
          <p:cNvSpPr txBox="1"/>
          <p:nvPr/>
        </p:nvSpPr>
        <p:spPr>
          <a:xfrm>
            <a:off x="956211" y="1046387"/>
            <a:ext cx="911682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Code for contrastive loss </a:t>
            </a:r>
            <a:r>
              <a:rPr lang="en-US" dirty="0">
                <a:latin typeface="+mj-lt"/>
                <a:hlinkClick r:id="rId3"/>
              </a:rPr>
              <a:t>https://</a:t>
            </a:r>
            <a:r>
              <a:rPr lang="en-US" dirty="0" err="1">
                <a:latin typeface="+mj-lt"/>
                <a:hlinkClick r:id="rId3"/>
              </a:rPr>
              <a:t>github.com</a:t>
            </a:r>
            <a:r>
              <a:rPr lang="en-US" dirty="0">
                <a:latin typeface="+mj-lt"/>
                <a:hlinkClick r:id="rId3"/>
              </a:rPr>
              <a:t>/salesforce/ALBEF</a:t>
            </a:r>
            <a:r>
              <a:rPr lang="en-US" dirty="0">
                <a:latin typeface="+mj-lt"/>
              </a:rPr>
              <a:t>: </a:t>
            </a: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C5A51D-20C5-CD8F-5797-9EEAD8D501A8}"/>
              </a:ext>
            </a:extLst>
          </p:cNvPr>
          <p:cNvSpPr txBox="1"/>
          <p:nvPr/>
        </p:nvSpPr>
        <p:spPr>
          <a:xfrm>
            <a:off x="2033337" y="1792705"/>
            <a:ext cx="2526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Model definition</a:t>
            </a: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4DDF6F61-7037-2A02-A912-52975D873921}"/>
              </a:ext>
            </a:extLst>
          </p:cNvPr>
          <p:cNvSpPr/>
          <p:nvPr/>
        </p:nvSpPr>
        <p:spPr>
          <a:xfrm>
            <a:off x="956211" y="2201808"/>
            <a:ext cx="4115921" cy="494397"/>
          </a:xfrm>
          <a:prstGeom prst="frame">
            <a:avLst>
              <a:gd name="adj1" fmla="val 3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91361E29-A657-0538-7EFE-96FCBD3A2C11}"/>
              </a:ext>
            </a:extLst>
          </p:cNvPr>
          <p:cNvSpPr/>
          <p:nvPr/>
        </p:nvSpPr>
        <p:spPr>
          <a:xfrm>
            <a:off x="956210" y="4327109"/>
            <a:ext cx="4115921" cy="196765"/>
          </a:xfrm>
          <a:prstGeom prst="frame">
            <a:avLst>
              <a:gd name="adj1" fmla="val 3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131C7064-1BE2-3886-6796-FF1D88664215}"/>
              </a:ext>
            </a:extLst>
          </p:cNvPr>
          <p:cNvSpPr/>
          <p:nvPr/>
        </p:nvSpPr>
        <p:spPr>
          <a:xfrm>
            <a:off x="956210" y="4715642"/>
            <a:ext cx="4115921" cy="277890"/>
          </a:xfrm>
          <a:prstGeom prst="frame">
            <a:avLst>
              <a:gd name="adj1" fmla="val 3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1F07C780-916A-AB22-DACD-75FBF9B44905}"/>
              </a:ext>
            </a:extLst>
          </p:cNvPr>
          <p:cNvSpPr/>
          <p:nvPr/>
        </p:nvSpPr>
        <p:spPr>
          <a:xfrm>
            <a:off x="956209" y="5811613"/>
            <a:ext cx="4115921" cy="814514"/>
          </a:xfrm>
          <a:prstGeom prst="frame">
            <a:avLst>
              <a:gd name="adj1" fmla="val 3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E1098EAD-1812-E474-FED5-593A99547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256" y="1887026"/>
            <a:ext cx="4548521" cy="47391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59FD753-CBBA-1FBD-32E2-2DD54874CED8}"/>
              </a:ext>
            </a:extLst>
          </p:cNvPr>
          <p:cNvSpPr txBox="1"/>
          <p:nvPr/>
        </p:nvSpPr>
        <p:spPr>
          <a:xfrm>
            <a:off x="7576619" y="1441913"/>
            <a:ext cx="2526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Forward</a:t>
            </a:r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561F02BE-9AA0-B52F-2191-7AF23AC54DAB}"/>
              </a:ext>
            </a:extLst>
          </p:cNvPr>
          <p:cNvSpPr/>
          <p:nvPr/>
        </p:nvSpPr>
        <p:spPr>
          <a:xfrm>
            <a:off x="6096000" y="1881691"/>
            <a:ext cx="4115921" cy="554148"/>
          </a:xfrm>
          <a:prstGeom prst="frame">
            <a:avLst>
              <a:gd name="adj1" fmla="val 3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F2C44675-1C95-F07E-51C4-89AB22B870EA}"/>
              </a:ext>
            </a:extLst>
          </p:cNvPr>
          <p:cNvSpPr/>
          <p:nvPr/>
        </p:nvSpPr>
        <p:spPr>
          <a:xfrm>
            <a:off x="6095999" y="2494013"/>
            <a:ext cx="4255237" cy="554148"/>
          </a:xfrm>
          <a:prstGeom prst="frame">
            <a:avLst>
              <a:gd name="adj1" fmla="val 3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191136-4E6A-9EE1-F0D0-7BB28E933247}"/>
              </a:ext>
            </a:extLst>
          </p:cNvPr>
          <p:cNvSpPr txBox="1"/>
          <p:nvPr/>
        </p:nvSpPr>
        <p:spPr>
          <a:xfrm>
            <a:off x="8743661" y="3053496"/>
            <a:ext cx="33216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+mj-lt"/>
              </a:rPr>
              <a:t>image_feat</a:t>
            </a:r>
            <a:r>
              <a:rPr lang="en-US" sz="1000" dirty="0">
                <a:latin typeface="+mj-lt"/>
              </a:rPr>
              <a:t> shape: batch, </a:t>
            </a:r>
            <a:r>
              <a:rPr lang="en-US" sz="1000" dirty="0" err="1">
                <a:latin typeface="+mj-lt"/>
              </a:rPr>
              <a:t>num_vision_tokens</a:t>
            </a:r>
            <a:r>
              <a:rPr lang="en-US" sz="1000" dirty="0">
                <a:latin typeface="+mj-lt"/>
              </a:rPr>
              <a:t>, 256</a:t>
            </a:r>
          </a:p>
          <a:p>
            <a:r>
              <a:rPr lang="en-US" sz="1000" dirty="0" err="1">
                <a:latin typeface="+mj-lt"/>
              </a:rPr>
              <a:t>text_feat</a:t>
            </a:r>
            <a:r>
              <a:rPr lang="en-US" sz="1000" dirty="0">
                <a:latin typeface="+mj-lt"/>
              </a:rPr>
              <a:t> shape: batch, </a:t>
            </a:r>
            <a:r>
              <a:rPr lang="en-US" sz="1000" dirty="0" err="1">
                <a:latin typeface="+mj-lt"/>
              </a:rPr>
              <a:t>num_text_tokens</a:t>
            </a:r>
            <a:r>
              <a:rPr lang="en-US" sz="1000" dirty="0">
                <a:latin typeface="+mj-lt"/>
              </a:rPr>
              <a:t>, 256</a:t>
            </a:r>
          </a:p>
          <a:p>
            <a:endParaRPr lang="en-US" sz="1000" dirty="0">
              <a:latin typeface="+mj-lt"/>
            </a:endParaRP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1A6D2EDD-542C-183E-FC7F-62190EB4CD0D}"/>
              </a:ext>
            </a:extLst>
          </p:cNvPr>
          <p:cNvSpPr/>
          <p:nvPr/>
        </p:nvSpPr>
        <p:spPr>
          <a:xfrm>
            <a:off x="6295897" y="4545174"/>
            <a:ext cx="3837565" cy="1070879"/>
          </a:xfrm>
          <a:prstGeom prst="frame">
            <a:avLst>
              <a:gd name="adj1" fmla="val 3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893291-C153-88F6-398C-03E7BF1152EA}"/>
              </a:ext>
            </a:extLst>
          </p:cNvPr>
          <p:cNvSpPr txBox="1"/>
          <p:nvPr/>
        </p:nvSpPr>
        <p:spPr>
          <a:xfrm>
            <a:off x="10280103" y="4930641"/>
            <a:ext cx="20465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j-lt"/>
              </a:rPr>
              <a:t>get soft labels</a:t>
            </a:r>
          </a:p>
        </p:txBody>
      </p:sp>
      <p:sp>
        <p:nvSpPr>
          <p:cNvPr id="24" name="Frame 23">
            <a:extLst>
              <a:ext uri="{FF2B5EF4-FFF2-40B4-BE49-F238E27FC236}">
                <a16:creationId xmlns:a16="http://schemas.microsoft.com/office/drawing/2014/main" id="{26F0EFB4-BE8A-559F-65C5-3E6E32DD329A}"/>
              </a:ext>
            </a:extLst>
          </p:cNvPr>
          <p:cNvSpPr/>
          <p:nvPr/>
        </p:nvSpPr>
        <p:spPr>
          <a:xfrm>
            <a:off x="6095999" y="5661255"/>
            <a:ext cx="2575960" cy="318072"/>
          </a:xfrm>
          <a:prstGeom prst="frame">
            <a:avLst>
              <a:gd name="adj1" fmla="val 3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A0D33B-E9DE-DD82-AD2C-DF6FD377E2DD}"/>
              </a:ext>
            </a:extLst>
          </p:cNvPr>
          <p:cNvSpPr txBox="1"/>
          <p:nvPr/>
        </p:nvSpPr>
        <p:spPr>
          <a:xfrm>
            <a:off x="8789696" y="5716829"/>
            <a:ext cx="20465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j-lt"/>
              </a:rPr>
              <a:t>calculate similarity</a:t>
            </a:r>
          </a:p>
        </p:txBody>
      </p:sp>
      <p:sp>
        <p:nvSpPr>
          <p:cNvPr id="26" name="Frame 25">
            <a:extLst>
              <a:ext uri="{FF2B5EF4-FFF2-40B4-BE49-F238E27FC236}">
                <a16:creationId xmlns:a16="http://schemas.microsoft.com/office/drawing/2014/main" id="{736F577D-362D-6988-0FC2-F72E5DDEA24B}"/>
              </a:ext>
            </a:extLst>
          </p:cNvPr>
          <p:cNvSpPr/>
          <p:nvPr/>
        </p:nvSpPr>
        <p:spPr>
          <a:xfrm>
            <a:off x="6095998" y="6059833"/>
            <a:ext cx="3837565" cy="566293"/>
          </a:xfrm>
          <a:prstGeom prst="frame">
            <a:avLst>
              <a:gd name="adj1" fmla="val 3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D0A25C-A20E-ED7D-E727-41E2AF333522}"/>
              </a:ext>
            </a:extLst>
          </p:cNvPr>
          <p:cNvSpPr txBox="1"/>
          <p:nvPr/>
        </p:nvSpPr>
        <p:spPr>
          <a:xfrm>
            <a:off x="10018809" y="6171478"/>
            <a:ext cx="20465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j-lt"/>
              </a:rPr>
              <a:t>calculate contrastive loss</a:t>
            </a:r>
          </a:p>
        </p:txBody>
      </p:sp>
    </p:spTree>
    <p:extLst>
      <p:ext uri="{BB962C8B-B14F-4D97-AF65-F5344CB8AC3E}">
        <p14:creationId xmlns:p14="http://schemas.microsoft.com/office/powerpoint/2010/main" val="16220120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ALBEF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0CE46-22CC-82C9-BAF4-5ABD88C1C62A}"/>
              </a:ext>
            </a:extLst>
          </p:cNvPr>
          <p:cNvSpPr txBox="1"/>
          <p:nvPr/>
        </p:nvSpPr>
        <p:spPr>
          <a:xfrm>
            <a:off x="1009512" y="2023114"/>
            <a:ext cx="999556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Pretraining: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+mj-lt"/>
              </a:rPr>
              <a:t>Data:</a:t>
            </a:r>
          </a:p>
          <a:p>
            <a:pPr marL="1200150" lvl="2" indent="-285750">
              <a:buFontTx/>
              <a:buChar char="-"/>
            </a:pPr>
            <a:r>
              <a:rPr lang="en-US" dirty="0">
                <a:latin typeface="+mj-lt"/>
              </a:rPr>
              <a:t>Conceptual Captions </a:t>
            </a:r>
          </a:p>
          <a:p>
            <a:pPr marL="1200150" lvl="2" indent="-285750">
              <a:buFontTx/>
              <a:buChar char="-"/>
            </a:pPr>
            <a:r>
              <a:rPr lang="en-US" dirty="0">
                <a:latin typeface="+mj-lt"/>
              </a:rPr>
              <a:t>SBU Captions</a:t>
            </a:r>
          </a:p>
          <a:p>
            <a:pPr marL="1200150" lvl="2" indent="-285750">
              <a:buFontTx/>
              <a:buChar char="-"/>
            </a:pPr>
            <a:r>
              <a:rPr lang="en-US" dirty="0">
                <a:latin typeface="+mj-lt"/>
              </a:rPr>
              <a:t>COCO </a:t>
            </a:r>
          </a:p>
          <a:p>
            <a:pPr marL="1200150" lvl="2" indent="-285750">
              <a:buFontTx/>
              <a:buChar char="-"/>
            </a:pPr>
            <a:r>
              <a:rPr lang="en-US" dirty="0">
                <a:latin typeface="+mj-lt"/>
              </a:rPr>
              <a:t>noisier Conceptual dataset 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+mj-lt"/>
              </a:rPr>
              <a:t>Total number of images: 14.1M </a:t>
            </a:r>
          </a:p>
          <a:p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DF8362-36FD-EEAD-21FE-051CBB6E5E6B}"/>
              </a:ext>
            </a:extLst>
          </p:cNvPr>
          <p:cNvSpPr txBox="1"/>
          <p:nvPr/>
        </p:nvSpPr>
        <p:spPr>
          <a:xfrm>
            <a:off x="934208" y="1452958"/>
            <a:ext cx="10070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Align before Fuse: Vision and Language Representation Learning with Momentum Distillation</a:t>
            </a:r>
          </a:p>
          <a:p>
            <a:r>
              <a:rPr lang="en-US" dirty="0">
                <a:latin typeface="+mj-lt"/>
              </a:rPr>
              <a:t>Paper address: </a:t>
            </a:r>
            <a:r>
              <a:rPr lang="en-US" dirty="0">
                <a:latin typeface="+mj-lt"/>
                <a:hlinkClick r:id="rId2"/>
              </a:rPr>
              <a:t>https://</a:t>
            </a:r>
            <a:r>
              <a:rPr lang="en-US" dirty="0" err="1">
                <a:latin typeface="+mj-lt"/>
                <a:hlinkClick r:id="rId2"/>
              </a:rPr>
              <a:t>arxiv.org</a:t>
            </a:r>
            <a:r>
              <a:rPr lang="en-US" dirty="0">
                <a:latin typeface="+mj-lt"/>
                <a:hlinkClick r:id="rId2"/>
              </a:rPr>
              <a:t>/pdf/2107.07651.pdf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1194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ALBEF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0CE46-22CC-82C9-BAF4-5ABD88C1C62A}"/>
              </a:ext>
            </a:extLst>
          </p:cNvPr>
          <p:cNvSpPr txBox="1"/>
          <p:nvPr/>
        </p:nvSpPr>
        <p:spPr>
          <a:xfrm>
            <a:off x="1009512" y="2023114"/>
            <a:ext cx="411592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Finetuning: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+mj-lt"/>
              </a:rPr>
              <a:t>Retrieval: use ITM score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+mj-lt"/>
              </a:rPr>
              <a:t>VQA: </a:t>
            </a: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DF8362-36FD-EEAD-21FE-051CBB6E5E6B}"/>
              </a:ext>
            </a:extLst>
          </p:cNvPr>
          <p:cNvSpPr txBox="1"/>
          <p:nvPr/>
        </p:nvSpPr>
        <p:spPr>
          <a:xfrm>
            <a:off x="934208" y="1452958"/>
            <a:ext cx="10070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Align before Fuse: Vision and Language Representation Learning with Momentum Distillation</a:t>
            </a:r>
          </a:p>
          <a:p>
            <a:r>
              <a:rPr lang="en-US" dirty="0">
                <a:latin typeface="+mj-lt"/>
              </a:rPr>
              <a:t>Paper address: </a:t>
            </a:r>
            <a:r>
              <a:rPr lang="en-US" dirty="0">
                <a:latin typeface="+mj-lt"/>
                <a:hlinkClick r:id="rId2"/>
              </a:rPr>
              <a:t>https://</a:t>
            </a:r>
            <a:r>
              <a:rPr lang="en-US" dirty="0" err="1">
                <a:latin typeface="+mj-lt"/>
                <a:hlinkClick r:id="rId2"/>
              </a:rPr>
              <a:t>arxiv.org</a:t>
            </a:r>
            <a:r>
              <a:rPr lang="en-US" dirty="0">
                <a:latin typeface="+mj-lt"/>
                <a:hlinkClick r:id="rId2"/>
              </a:rPr>
              <a:t>/pdf/2107.07651.pdf</a:t>
            </a:r>
            <a:endParaRPr lang="en-US" dirty="0">
              <a:latin typeface="+mj-lt"/>
            </a:endParaRP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A46216A0-C01B-40B6-B651-18C9E03DA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640" y="3474734"/>
            <a:ext cx="6096000" cy="256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63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ALBEF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0CE46-22CC-82C9-BAF4-5ABD88C1C62A}"/>
              </a:ext>
            </a:extLst>
          </p:cNvPr>
          <p:cNvSpPr txBox="1"/>
          <p:nvPr/>
        </p:nvSpPr>
        <p:spPr>
          <a:xfrm>
            <a:off x="1009512" y="2023114"/>
            <a:ext cx="98790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Results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+mj-lt"/>
              </a:rPr>
              <a:t>Retrieval: use ITM score</a:t>
            </a:r>
          </a:p>
          <a:p>
            <a:pPr marL="1200150" lvl="2" indent="-285750">
              <a:buFontTx/>
              <a:buChar char="-"/>
            </a:pPr>
            <a:r>
              <a:rPr lang="en-US" dirty="0">
                <a:latin typeface="+mj-lt"/>
              </a:rPr>
              <a:t>Finetuned on Flickr30K and COCO</a:t>
            </a: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DF8362-36FD-EEAD-21FE-051CBB6E5E6B}"/>
              </a:ext>
            </a:extLst>
          </p:cNvPr>
          <p:cNvSpPr txBox="1"/>
          <p:nvPr/>
        </p:nvSpPr>
        <p:spPr>
          <a:xfrm>
            <a:off x="934208" y="1452958"/>
            <a:ext cx="10070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Align before Fuse: Vision and Language Representation Learning with Momentum Distillation</a:t>
            </a:r>
          </a:p>
          <a:p>
            <a:r>
              <a:rPr lang="en-US" dirty="0">
                <a:latin typeface="+mj-lt"/>
              </a:rPr>
              <a:t>Paper address: </a:t>
            </a:r>
            <a:r>
              <a:rPr lang="en-US" dirty="0">
                <a:latin typeface="+mj-lt"/>
                <a:hlinkClick r:id="rId2"/>
              </a:rPr>
              <a:t>https://</a:t>
            </a:r>
            <a:r>
              <a:rPr lang="en-US" dirty="0" err="1">
                <a:latin typeface="+mj-lt"/>
                <a:hlinkClick r:id="rId2"/>
              </a:rPr>
              <a:t>arxiv.org</a:t>
            </a:r>
            <a:r>
              <a:rPr lang="en-US" dirty="0">
                <a:latin typeface="+mj-lt"/>
                <a:hlinkClick r:id="rId2"/>
              </a:rPr>
              <a:t>/pdf/2107.07651.pdf</a:t>
            </a:r>
            <a:endParaRPr lang="en-US" dirty="0">
              <a:latin typeface="+mj-lt"/>
            </a:endParaRP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0E635B7F-224C-289F-51EC-F8DBDCFC0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82" y="3554492"/>
            <a:ext cx="8730916" cy="216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54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ALBEF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0CE46-22CC-82C9-BAF4-5ABD88C1C62A}"/>
              </a:ext>
            </a:extLst>
          </p:cNvPr>
          <p:cNvSpPr txBox="1"/>
          <p:nvPr/>
        </p:nvSpPr>
        <p:spPr>
          <a:xfrm>
            <a:off x="1009512" y="2023114"/>
            <a:ext cx="98790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Results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+mj-lt"/>
              </a:rPr>
              <a:t>Retrieval: use ITM score</a:t>
            </a:r>
          </a:p>
          <a:p>
            <a:pPr marL="1200150" lvl="2" indent="-285750">
              <a:buFontTx/>
              <a:buChar char="-"/>
            </a:pPr>
            <a:r>
              <a:rPr lang="en-US" dirty="0">
                <a:latin typeface="+mj-lt"/>
              </a:rPr>
              <a:t>Zero-shot </a:t>
            </a: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DF8362-36FD-EEAD-21FE-051CBB6E5E6B}"/>
              </a:ext>
            </a:extLst>
          </p:cNvPr>
          <p:cNvSpPr txBox="1"/>
          <p:nvPr/>
        </p:nvSpPr>
        <p:spPr>
          <a:xfrm>
            <a:off x="934208" y="1452958"/>
            <a:ext cx="10070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Align before Fuse: Vision and Language Representation Learning with Momentum Distillation</a:t>
            </a:r>
          </a:p>
          <a:p>
            <a:r>
              <a:rPr lang="en-US" dirty="0">
                <a:latin typeface="+mj-lt"/>
              </a:rPr>
              <a:t>Paper address: </a:t>
            </a:r>
            <a:r>
              <a:rPr lang="en-US" dirty="0">
                <a:latin typeface="+mj-lt"/>
                <a:hlinkClick r:id="rId3"/>
              </a:rPr>
              <a:t>https://</a:t>
            </a:r>
            <a:r>
              <a:rPr lang="en-US" dirty="0" err="1">
                <a:latin typeface="+mj-lt"/>
                <a:hlinkClick r:id="rId3"/>
              </a:rPr>
              <a:t>arxiv.org</a:t>
            </a:r>
            <a:r>
              <a:rPr lang="en-US" dirty="0">
                <a:latin typeface="+mj-lt"/>
                <a:hlinkClick r:id="rId3"/>
              </a:rPr>
              <a:t>/pdf/2107.07651.pdf</a:t>
            </a:r>
            <a:endParaRPr lang="en-US" dirty="0">
              <a:latin typeface="+mj-lt"/>
            </a:endParaRP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AD097642-2B92-8A74-8495-D427B19D3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400" y="3501412"/>
            <a:ext cx="78232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881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ALBEF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0CE46-22CC-82C9-BAF4-5ABD88C1C62A}"/>
              </a:ext>
            </a:extLst>
          </p:cNvPr>
          <p:cNvSpPr txBox="1"/>
          <p:nvPr/>
        </p:nvSpPr>
        <p:spPr>
          <a:xfrm>
            <a:off x="1009512" y="2023114"/>
            <a:ext cx="98790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Results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+mj-lt"/>
              </a:rPr>
              <a:t>Other tasks:</a:t>
            </a: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DF8362-36FD-EEAD-21FE-051CBB6E5E6B}"/>
              </a:ext>
            </a:extLst>
          </p:cNvPr>
          <p:cNvSpPr txBox="1"/>
          <p:nvPr/>
        </p:nvSpPr>
        <p:spPr>
          <a:xfrm>
            <a:off x="934208" y="1452958"/>
            <a:ext cx="10070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Align before Fuse: Vision and Language Representation Learning with Momentum Distillation</a:t>
            </a:r>
          </a:p>
          <a:p>
            <a:r>
              <a:rPr lang="en-US" dirty="0">
                <a:latin typeface="+mj-lt"/>
              </a:rPr>
              <a:t>Paper address: </a:t>
            </a:r>
            <a:r>
              <a:rPr lang="en-US" dirty="0">
                <a:latin typeface="+mj-lt"/>
                <a:hlinkClick r:id="rId2"/>
              </a:rPr>
              <a:t>https://</a:t>
            </a:r>
            <a:r>
              <a:rPr lang="en-US" dirty="0" err="1">
                <a:latin typeface="+mj-lt"/>
                <a:hlinkClick r:id="rId2"/>
              </a:rPr>
              <a:t>arxiv.org</a:t>
            </a:r>
            <a:r>
              <a:rPr lang="en-US" dirty="0">
                <a:latin typeface="+mj-lt"/>
                <a:hlinkClick r:id="rId2"/>
              </a:rPr>
              <a:t>/pdf/2107.07651.pdf</a:t>
            </a:r>
            <a:endParaRPr lang="en-US" dirty="0">
              <a:latin typeface="+mj-lt"/>
            </a:endParaRPr>
          </a:p>
        </p:txBody>
      </p:sp>
      <p:pic>
        <p:nvPicPr>
          <p:cNvPr id="5" name="Picture 4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42FD58B1-E931-F357-EC82-C7BC728CC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595" y="2911280"/>
            <a:ext cx="7341268" cy="36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180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6EB216-0F3D-5E5C-CEA4-F4E2EDBBB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579708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DFC132-26CE-A7E2-D36F-40CBDE7E70F3}"/>
              </a:ext>
            </a:extLst>
          </p:cNvPr>
          <p:cNvSpPr txBox="1"/>
          <p:nvPr/>
        </p:nvSpPr>
        <p:spPr>
          <a:xfrm>
            <a:off x="1009511" y="2023114"/>
            <a:ext cx="103442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Task: Image Classification</a:t>
            </a: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Goal: use contrastive learning to learn better image representations for classification tasks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EE0665F3-68A3-4C9F-5C6C-82E1FCE5A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417" y="3739118"/>
            <a:ext cx="1141506" cy="91320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SimCLR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B0D577-7D0A-E3F6-4A97-61624C579498}"/>
              </a:ext>
            </a:extLst>
          </p:cNvPr>
          <p:cNvSpPr txBox="1"/>
          <p:nvPr/>
        </p:nvSpPr>
        <p:spPr>
          <a:xfrm>
            <a:off x="934208" y="1452958"/>
            <a:ext cx="10070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 Simple Framework for Contrastive Learning of Visual Representations</a:t>
            </a:r>
          </a:p>
          <a:p>
            <a:r>
              <a:rPr lang="en-US" dirty="0">
                <a:latin typeface="+mj-lt"/>
              </a:rPr>
              <a:t>Paper address: </a:t>
            </a:r>
            <a:r>
              <a:rPr lang="en-US" dirty="0">
                <a:latin typeface="+mj-lt"/>
                <a:hlinkClick r:id="rId4"/>
              </a:rPr>
              <a:t>https://arxiv.org/pdf/2002.05709.pdf</a:t>
            </a:r>
            <a:endParaRPr lang="en-US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B1A155-9891-6617-FAB4-BDD7802C49F0}"/>
              </a:ext>
            </a:extLst>
          </p:cNvPr>
          <p:cNvSpPr txBox="1"/>
          <p:nvPr/>
        </p:nvSpPr>
        <p:spPr>
          <a:xfrm>
            <a:off x="1947133" y="3320536"/>
            <a:ext cx="1624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Unlabeled Data </a:t>
            </a:r>
          </a:p>
        </p:txBody>
      </p:sp>
      <p:sp>
        <p:nvSpPr>
          <p:cNvPr id="6" name="Donut 5">
            <a:extLst>
              <a:ext uri="{FF2B5EF4-FFF2-40B4-BE49-F238E27FC236}">
                <a16:creationId xmlns:a16="http://schemas.microsoft.com/office/drawing/2014/main" id="{46FD68AE-A7F2-3A37-6BAD-DBCB4D56F88F}"/>
              </a:ext>
            </a:extLst>
          </p:cNvPr>
          <p:cNvSpPr/>
          <p:nvPr/>
        </p:nvSpPr>
        <p:spPr>
          <a:xfrm>
            <a:off x="1473797" y="3225514"/>
            <a:ext cx="2571078" cy="1904103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0089AF5-672B-B36C-3C0C-25A817226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184" y="3969973"/>
            <a:ext cx="567924" cy="85307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2ED2017-CB24-B495-BD22-E193D77F4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377" y="3772061"/>
            <a:ext cx="686730" cy="91564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19683E82-BC1A-434A-A17A-D36E49231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956" y="4239894"/>
            <a:ext cx="1005161" cy="75387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5CD81A0D-BABD-D3B6-AAF6-2246536564D2}"/>
              </a:ext>
            </a:extLst>
          </p:cNvPr>
          <p:cNvSpPr/>
          <p:nvPr/>
        </p:nvSpPr>
        <p:spPr>
          <a:xfrm>
            <a:off x="4187115" y="3966942"/>
            <a:ext cx="441789" cy="42124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EF0B79B-EF38-1A48-7CC7-B9C0020E4AE6}"/>
              </a:ext>
            </a:extLst>
          </p:cNvPr>
          <p:cNvSpPr/>
          <p:nvPr/>
        </p:nvSpPr>
        <p:spPr>
          <a:xfrm>
            <a:off x="4800067" y="3907922"/>
            <a:ext cx="955496" cy="539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712413-62FE-CDD6-3767-1CD4895496DD}"/>
              </a:ext>
            </a:extLst>
          </p:cNvPr>
          <p:cNvSpPr txBox="1"/>
          <p:nvPr/>
        </p:nvSpPr>
        <p:spPr>
          <a:xfrm>
            <a:off x="6794823" y="3300926"/>
            <a:ext cx="1624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labeled Data </a:t>
            </a:r>
          </a:p>
        </p:txBody>
      </p:sp>
      <p:sp>
        <p:nvSpPr>
          <p:cNvPr id="15" name="Donut 14">
            <a:extLst>
              <a:ext uri="{FF2B5EF4-FFF2-40B4-BE49-F238E27FC236}">
                <a16:creationId xmlns:a16="http://schemas.microsoft.com/office/drawing/2014/main" id="{1D39D679-C192-266A-E17D-B8B6679C7444}"/>
              </a:ext>
            </a:extLst>
          </p:cNvPr>
          <p:cNvSpPr/>
          <p:nvPr/>
        </p:nvSpPr>
        <p:spPr>
          <a:xfrm>
            <a:off x="6321487" y="3205904"/>
            <a:ext cx="2571078" cy="1904103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F6A9260A-073A-D6E9-F2B6-2B253556A27F}"/>
              </a:ext>
            </a:extLst>
          </p:cNvPr>
          <p:cNvSpPr/>
          <p:nvPr/>
        </p:nvSpPr>
        <p:spPr>
          <a:xfrm>
            <a:off x="9034805" y="3947332"/>
            <a:ext cx="441789" cy="42124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3F950D9-951F-D650-5F61-3A29AA530BCD}"/>
              </a:ext>
            </a:extLst>
          </p:cNvPr>
          <p:cNvSpPr/>
          <p:nvPr/>
        </p:nvSpPr>
        <p:spPr>
          <a:xfrm>
            <a:off x="9645434" y="3902536"/>
            <a:ext cx="955496" cy="539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5641AA5-33A9-8D95-6C88-77A7B0F240BD}"/>
              </a:ext>
            </a:extLst>
          </p:cNvPr>
          <p:cNvCxnSpPr>
            <a:cxnSpLocks/>
          </p:cNvCxnSpPr>
          <p:nvPr/>
        </p:nvCxnSpPr>
        <p:spPr>
          <a:xfrm flipV="1">
            <a:off x="5277815" y="3016471"/>
            <a:ext cx="0" cy="886065"/>
          </a:xfrm>
          <a:prstGeom prst="line">
            <a:avLst/>
          </a:prstGeom>
          <a:ln w="22225">
            <a:solidFill>
              <a:schemeClr val="accent5"/>
            </a:solidFill>
            <a:prstDash val="sysDot"/>
            <a:headEnd type="diamon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BB7CEAA-3ABD-9BCD-15A8-6B772967264D}"/>
              </a:ext>
            </a:extLst>
          </p:cNvPr>
          <p:cNvCxnSpPr>
            <a:cxnSpLocks/>
          </p:cNvCxnSpPr>
          <p:nvPr/>
        </p:nvCxnSpPr>
        <p:spPr>
          <a:xfrm>
            <a:off x="5277815" y="3016471"/>
            <a:ext cx="4861101" cy="0"/>
          </a:xfrm>
          <a:prstGeom prst="line">
            <a:avLst/>
          </a:prstGeom>
          <a:ln w="22225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86722FD-FE1B-1B76-C038-EFD67A56977A}"/>
              </a:ext>
            </a:extLst>
          </p:cNvPr>
          <p:cNvCxnSpPr/>
          <p:nvPr/>
        </p:nvCxnSpPr>
        <p:spPr>
          <a:xfrm flipV="1">
            <a:off x="10138916" y="3011085"/>
            <a:ext cx="0" cy="891451"/>
          </a:xfrm>
          <a:prstGeom prst="line">
            <a:avLst/>
          </a:prstGeom>
          <a:ln w="22225">
            <a:solidFill>
              <a:schemeClr val="accent5"/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>
            <a:extLst>
              <a:ext uri="{FF2B5EF4-FFF2-40B4-BE49-F238E27FC236}">
                <a16:creationId xmlns:a16="http://schemas.microsoft.com/office/drawing/2014/main" id="{2C58F30B-5E68-302B-D20B-D50445C02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412" y="3647298"/>
            <a:ext cx="935946" cy="52778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865D0341-0E3F-C7CA-7804-88FFE46C5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434" y="4303149"/>
            <a:ext cx="772309" cy="5792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E3F6C26A-4BB0-B9E6-679B-5670492F6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67" y="3669563"/>
            <a:ext cx="828151" cy="5545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B2D5B3E8-D900-34E9-95BD-E74BE19BA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886" y="4246004"/>
            <a:ext cx="864245" cy="57873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2E5D445-F8F5-84D2-EED8-678CAAF790F0}"/>
              </a:ext>
            </a:extLst>
          </p:cNvPr>
          <p:cNvSpPr txBox="1"/>
          <p:nvPr/>
        </p:nvSpPr>
        <p:spPr>
          <a:xfrm>
            <a:off x="7708365" y="3483174"/>
            <a:ext cx="1031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2"/>
                </a:solidFill>
                <a:latin typeface="+mj-lt"/>
              </a:rPr>
              <a:t>Russian blue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7C9772-7E35-4624-7140-AC68EE411A42}"/>
              </a:ext>
            </a:extLst>
          </p:cNvPr>
          <p:cNvSpPr txBox="1"/>
          <p:nvPr/>
        </p:nvSpPr>
        <p:spPr>
          <a:xfrm>
            <a:off x="7492931" y="4796857"/>
            <a:ext cx="1031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0070C0"/>
                </a:solidFill>
                <a:latin typeface="+mj-lt"/>
              </a:rPr>
              <a:t>Samyod</a:t>
            </a:r>
            <a:endParaRPr lang="en-US" sz="1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531B0D-A714-920A-B4E2-6A1E2535999B}"/>
              </a:ext>
            </a:extLst>
          </p:cNvPr>
          <p:cNvSpPr txBox="1"/>
          <p:nvPr/>
        </p:nvSpPr>
        <p:spPr>
          <a:xfrm>
            <a:off x="6713435" y="4765260"/>
            <a:ext cx="1031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2"/>
                </a:solidFill>
                <a:latin typeface="+mj-lt"/>
              </a:rPr>
              <a:t>Ragdoll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9C1B520-3E0C-14AE-7EAF-804BD90B0D00}"/>
              </a:ext>
            </a:extLst>
          </p:cNvPr>
          <p:cNvSpPr txBox="1"/>
          <p:nvPr/>
        </p:nvSpPr>
        <p:spPr>
          <a:xfrm>
            <a:off x="6488683" y="3462119"/>
            <a:ext cx="1031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70C0"/>
                </a:solidFill>
                <a:latin typeface="+mj-lt"/>
              </a:rPr>
              <a:t>Shiba </a:t>
            </a:r>
            <a:r>
              <a:rPr lang="en-US" sz="1200" b="1" dirty="0" err="1">
                <a:solidFill>
                  <a:srgbClr val="0070C0"/>
                </a:solidFill>
                <a:latin typeface="+mj-lt"/>
              </a:rPr>
              <a:t>Inu</a:t>
            </a:r>
            <a:endParaRPr lang="en-US" sz="12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6911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DFC132-26CE-A7E2-D36F-40CBDE7E70F3}"/>
              </a:ext>
            </a:extLst>
          </p:cNvPr>
          <p:cNvSpPr txBox="1"/>
          <p:nvPr/>
        </p:nvSpPr>
        <p:spPr>
          <a:xfrm>
            <a:off x="1009512" y="2023114"/>
            <a:ext cx="411592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Model Overview</a:t>
            </a: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SimCLR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B0D577-7D0A-E3F6-4A97-61624C579498}"/>
              </a:ext>
            </a:extLst>
          </p:cNvPr>
          <p:cNvSpPr txBox="1"/>
          <p:nvPr/>
        </p:nvSpPr>
        <p:spPr>
          <a:xfrm>
            <a:off x="934208" y="1452958"/>
            <a:ext cx="10070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 Simple Framework for Contrastive Learning of Visual Representations</a:t>
            </a:r>
          </a:p>
          <a:p>
            <a:r>
              <a:rPr lang="en-US" dirty="0">
                <a:latin typeface="+mj-lt"/>
              </a:rPr>
              <a:t>Paper address: </a:t>
            </a:r>
            <a:r>
              <a:rPr lang="en-US" dirty="0">
                <a:latin typeface="+mj-lt"/>
                <a:hlinkClick r:id="rId3"/>
              </a:rPr>
              <a:t>https://arxiv.org/pdf/2002.05709.pdf</a:t>
            </a:r>
            <a:endParaRPr lang="en-US" dirty="0">
              <a:latin typeface="+mj-lt"/>
            </a:endParaRPr>
          </a:p>
        </p:txBody>
      </p:sp>
      <p:pic>
        <p:nvPicPr>
          <p:cNvPr id="9" name="Picture 8" descr="A dog standing on grass&#10;&#10;Description automatically generated with medium confidence">
            <a:extLst>
              <a:ext uri="{FF2B5EF4-FFF2-40B4-BE49-F238E27FC236}">
                <a16:creationId xmlns:a16="http://schemas.microsoft.com/office/drawing/2014/main" id="{AA4F342B-1008-8327-667D-A71334629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74" y="4062348"/>
            <a:ext cx="1399525" cy="139952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C8D18C-F737-8E30-EC06-67A6397345D2}"/>
              </a:ext>
            </a:extLst>
          </p:cNvPr>
          <p:cNvCxnSpPr>
            <a:cxnSpLocks/>
          </p:cNvCxnSpPr>
          <p:nvPr/>
        </p:nvCxnSpPr>
        <p:spPr>
          <a:xfrm flipV="1">
            <a:off x="1980511" y="4032590"/>
            <a:ext cx="714787" cy="509954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953DCFE-BF7E-0738-2D74-4CC91DC964DE}"/>
              </a:ext>
            </a:extLst>
          </p:cNvPr>
          <p:cNvCxnSpPr>
            <a:cxnSpLocks/>
          </p:cNvCxnSpPr>
          <p:nvPr/>
        </p:nvCxnSpPr>
        <p:spPr>
          <a:xfrm>
            <a:off x="1998096" y="5077338"/>
            <a:ext cx="749956" cy="332426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picture containing grass, outdoor, dog, mammal&#10;&#10;Description automatically generated">
            <a:extLst>
              <a:ext uri="{FF2B5EF4-FFF2-40B4-BE49-F238E27FC236}">
                <a16:creationId xmlns:a16="http://schemas.microsoft.com/office/drawing/2014/main" id="{FE4A2720-22E2-7087-1A90-7C5F9D5DD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9597" y="3205793"/>
            <a:ext cx="1402051" cy="1399525"/>
          </a:xfrm>
          <a:prstGeom prst="rect">
            <a:avLst/>
          </a:prstGeom>
        </p:spPr>
      </p:pic>
      <p:pic>
        <p:nvPicPr>
          <p:cNvPr id="26" name="Picture 25" descr="A dog standing on grass&#10;&#10;Description automatically generated with medium confidence">
            <a:extLst>
              <a:ext uri="{FF2B5EF4-FFF2-40B4-BE49-F238E27FC236}">
                <a16:creationId xmlns:a16="http://schemas.microsoft.com/office/drawing/2014/main" id="{6DC6FF2D-73BC-1108-CB01-F32934EBF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9598" y="4825979"/>
            <a:ext cx="1406436" cy="1399525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2E6CD19-C651-60BF-E649-D0D886831B11}"/>
              </a:ext>
            </a:extLst>
          </p:cNvPr>
          <p:cNvCxnSpPr>
            <a:cxnSpLocks/>
          </p:cNvCxnSpPr>
          <p:nvPr/>
        </p:nvCxnSpPr>
        <p:spPr>
          <a:xfrm>
            <a:off x="4241648" y="3930013"/>
            <a:ext cx="637690" cy="0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638D103-B0EB-7165-9E06-C0351FC09E49}"/>
              </a:ext>
            </a:extLst>
          </p:cNvPr>
          <p:cNvCxnSpPr>
            <a:cxnSpLocks/>
          </p:cNvCxnSpPr>
          <p:nvPr/>
        </p:nvCxnSpPr>
        <p:spPr>
          <a:xfrm>
            <a:off x="4241648" y="5550729"/>
            <a:ext cx="637690" cy="0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rapezoid 34">
            <a:extLst>
              <a:ext uri="{FF2B5EF4-FFF2-40B4-BE49-F238E27FC236}">
                <a16:creationId xmlns:a16="http://schemas.microsoft.com/office/drawing/2014/main" id="{18BC9E8A-5BE8-4C8B-259C-AB51093EBC98}"/>
              </a:ext>
            </a:extLst>
          </p:cNvPr>
          <p:cNvSpPr/>
          <p:nvPr/>
        </p:nvSpPr>
        <p:spPr>
          <a:xfrm rot="5400000">
            <a:off x="4746081" y="5324643"/>
            <a:ext cx="809297" cy="45217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EFB8894-AFCC-95EF-B04F-5F2D7D875F87}"/>
              </a:ext>
            </a:extLst>
          </p:cNvPr>
          <p:cNvCxnSpPr>
            <a:cxnSpLocks/>
          </p:cNvCxnSpPr>
          <p:nvPr/>
        </p:nvCxnSpPr>
        <p:spPr>
          <a:xfrm>
            <a:off x="5487125" y="3938019"/>
            <a:ext cx="270402" cy="0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5B6DE06-34F4-AF36-6975-7D628D15572B}"/>
              </a:ext>
            </a:extLst>
          </p:cNvPr>
          <p:cNvCxnSpPr>
            <a:cxnSpLocks/>
          </p:cNvCxnSpPr>
          <p:nvPr/>
        </p:nvCxnSpPr>
        <p:spPr>
          <a:xfrm>
            <a:off x="5493813" y="5550728"/>
            <a:ext cx="270402" cy="0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689EDC4-DF3E-35ED-6EFE-5D2219F7E76F}"/>
              </a:ext>
            </a:extLst>
          </p:cNvPr>
          <p:cNvSpPr txBox="1"/>
          <p:nvPr/>
        </p:nvSpPr>
        <p:spPr>
          <a:xfrm rot="5400000">
            <a:off x="4408926" y="5381451"/>
            <a:ext cx="1399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encoder</a:t>
            </a:r>
          </a:p>
        </p:txBody>
      </p:sp>
      <p:sp>
        <p:nvSpPr>
          <p:cNvPr id="44" name="Trapezoid 43">
            <a:extLst>
              <a:ext uri="{FF2B5EF4-FFF2-40B4-BE49-F238E27FC236}">
                <a16:creationId xmlns:a16="http://schemas.microsoft.com/office/drawing/2014/main" id="{3C9F6933-C26C-F1CC-4FA1-CF7EB4C1D024}"/>
              </a:ext>
            </a:extLst>
          </p:cNvPr>
          <p:cNvSpPr/>
          <p:nvPr/>
        </p:nvSpPr>
        <p:spPr>
          <a:xfrm rot="5400000">
            <a:off x="4747308" y="3711934"/>
            <a:ext cx="809297" cy="45217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FC1D36D-97AE-F57B-18B3-088B0CE4EE34}"/>
              </a:ext>
            </a:extLst>
          </p:cNvPr>
          <p:cNvSpPr txBox="1"/>
          <p:nvPr/>
        </p:nvSpPr>
        <p:spPr>
          <a:xfrm rot="5400000">
            <a:off x="4410153" y="3768742"/>
            <a:ext cx="1399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encoder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38B9617-2AFE-70D0-661E-14312D199F8B}"/>
              </a:ext>
            </a:extLst>
          </p:cNvPr>
          <p:cNvSpPr/>
          <p:nvPr/>
        </p:nvSpPr>
        <p:spPr>
          <a:xfrm>
            <a:off x="5883589" y="3499935"/>
            <a:ext cx="178676" cy="1845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3AD9DA3-A1A1-10B7-117A-BF0E00011E91}"/>
              </a:ext>
            </a:extLst>
          </p:cNvPr>
          <p:cNvSpPr/>
          <p:nvPr/>
        </p:nvSpPr>
        <p:spPr>
          <a:xfrm>
            <a:off x="5883589" y="3684444"/>
            <a:ext cx="178676" cy="1845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0B1CC8D-AA71-7B73-E824-FCE4F30BE63D}"/>
              </a:ext>
            </a:extLst>
          </p:cNvPr>
          <p:cNvSpPr/>
          <p:nvPr/>
        </p:nvSpPr>
        <p:spPr>
          <a:xfrm>
            <a:off x="5883589" y="3868953"/>
            <a:ext cx="178676" cy="1845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3A9B7ED-0332-CC72-0552-1C7CC1AAF15F}"/>
              </a:ext>
            </a:extLst>
          </p:cNvPr>
          <p:cNvSpPr/>
          <p:nvPr/>
        </p:nvSpPr>
        <p:spPr>
          <a:xfrm>
            <a:off x="5883589" y="4048234"/>
            <a:ext cx="178676" cy="1845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142F630-02A1-C288-0CF5-04FC5F27AE31}"/>
              </a:ext>
            </a:extLst>
          </p:cNvPr>
          <p:cNvSpPr/>
          <p:nvPr/>
        </p:nvSpPr>
        <p:spPr>
          <a:xfrm>
            <a:off x="5883589" y="4232743"/>
            <a:ext cx="178676" cy="1845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D924B59-1EA8-29CE-A1EA-F5E0F4E87869}"/>
              </a:ext>
            </a:extLst>
          </p:cNvPr>
          <p:cNvSpPr/>
          <p:nvPr/>
        </p:nvSpPr>
        <p:spPr>
          <a:xfrm>
            <a:off x="5889736" y="5090285"/>
            <a:ext cx="178676" cy="1845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F1036EC-EDDF-661A-3304-808853BFC96D}"/>
              </a:ext>
            </a:extLst>
          </p:cNvPr>
          <p:cNvSpPr/>
          <p:nvPr/>
        </p:nvSpPr>
        <p:spPr>
          <a:xfrm>
            <a:off x="5889736" y="5274794"/>
            <a:ext cx="178676" cy="1845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1DFD97F-72A4-E2B8-C1E7-20845BE70022}"/>
              </a:ext>
            </a:extLst>
          </p:cNvPr>
          <p:cNvSpPr/>
          <p:nvPr/>
        </p:nvSpPr>
        <p:spPr>
          <a:xfrm>
            <a:off x="5889736" y="5459303"/>
            <a:ext cx="178676" cy="1845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95991CA-C2D7-AF0A-D040-75516B11659F}"/>
              </a:ext>
            </a:extLst>
          </p:cNvPr>
          <p:cNvSpPr/>
          <p:nvPr/>
        </p:nvSpPr>
        <p:spPr>
          <a:xfrm>
            <a:off x="5889736" y="5638584"/>
            <a:ext cx="178676" cy="1845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886EDCC-6134-44E9-79B3-F9AF918468BE}"/>
              </a:ext>
            </a:extLst>
          </p:cNvPr>
          <p:cNvSpPr/>
          <p:nvPr/>
        </p:nvSpPr>
        <p:spPr>
          <a:xfrm>
            <a:off x="5889736" y="5823093"/>
            <a:ext cx="178676" cy="1845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Trapezoid 1025">
            <a:extLst>
              <a:ext uri="{FF2B5EF4-FFF2-40B4-BE49-F238E27FC236}">
                <a16:creationId xmlns:a16="http://schemas.microsoft.com/office/drawing/2014/main" id="{C752ECCC-2417-D27B-E33C-BEC89A1FC37C}"/>
              </a:ext>
            </a:extLst>
          </p:cNvPr>
          <p:cNvSpPr/>
          <p:nvPr/>
        </p:nvSpPr>
        <p:spPr>
          <a:xfrm rot="5400000">
            <a:off x="6234091" y="3750430"/>
            <a:ext cx="996121" cy="452170"/>
          </a:xfrm>
          <a:prstGeom prst="trapezoi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A67F8BEE-7425-B210-9117-58F50CD15CA3}"/>
              </a:ext>
            </a:extLst>
          </p:cNvPr>
          <p:cNvSpPr txBox="1"/>
          <p:nvPr/>
        </p:nvSpPr>
        <p:spPr>
          <a:xfrm rot="5400000">
            <a:off x="6034563" y="3807238"/>
            <a:ext cx="1399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projector</a:t>
            </a:r>
          </a:p>
        </p:txBody>
      </p:sp>
      <p:sp>
        <p:nvSpPr>
          <p:cNvPr id="1029" name="Trapezoid 1028">
            <a:extLst>
              <a:ext uri="{FF2B5EF4-FFF2-40B4-BE49-F238E27FC236}">
                <a16:creationId xmlns:a16="http://schemas.microsoft.com/office/drawing/2014/main" id="{93CB98D5-1005-D6FB-1AAE-2A92EBF4111E}"/>
              </a:ext>
            </a:extLst>
          </p:cNvPr>
          <p:cNvSpPr/>
          <p:nvPr/>
        </p:nvSpPr>
        <p:spPr>
          <a:xfrm rot="5400000">
            <a:off x="6234092" y="5334325"/>
            <a:ext cx="996121" cy="452170"/>
          </a:xfrm>
          <a:prstGeom prst="trapezoi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F3DEB5F2-61C8-4E1D-12D3-5103009DD5E7}"/>
              </a:ext>
            </a:extLst>
          </p:cNvPr>
          <p:cNvSpPr txBox="1"/>
          <p:nvPr/>
        </p:nvSpPr>
        <p:spPr>
          <a:xfrm rot="5400000">
            <a:off x="6034564" y="5391133"/>
            <a:ext cx="1399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projector</a:t>
            </a:r>
          </a:p>
        </p:txBody>
      </p:sp>
      <p:cxnSp>
        <p:nvCxnSpPr>
          <p:cNvPr id="1033" name="Straight Arrow Connector 1032">
            <a:extLst>
              <a:ext uri="{FF2B5EF4-FFF2-40B4-BE49-F238E27FC236}">
                <a16:creationId xmlns:a16="http://schemas.microsoft.com/office/drawing/2014/main" id="{0D9CFBB1-FD74-2068-8AEE-13E3AB125CC0}"/>
              </a:ext>
            </a:extLst>
          </p:cNvPr>
          <p:cNvCxnSpPr>
            <a:cxnSpLocks/>
          </p:cNvCxnSpPr>
          <p:nvPr/>
        </p:nvCxnSpPr>
        <p:spPr>
          <a:xfrm>
            <a:off x="6145047" y="3938019"/>
            <a:ext cx="270402" cy="0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Arrow Connector 1034">
            <a:extLst>
              <a:ext uri="{FF2B5EF4-FFF2-40B4-BE49-F238E27FC236}">
                <a16:creationId xmlns:a16="http://schemas.microsoft.com/office/drawing/2014/main" id="{65BD038B-DE60-8C9F-F37C-899EDE716F55}"/>
              </a:ext>
            </a:extLst>
          </p:cNvPr>
          <p:cNvCxnSpPr>
            <a:cxnSpLocks/>
          </p:cNvCxnSpPr>
          <p:nvPr/>
        </p:nvCxnSpPr>
        <p:spPr>
          <a:xfrm>
            <a:off x="6145047" y="5550728"/>
            <a:ext cx="270402" cy="0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Straight Arrow Connector 1036">
            <a:extLst>
              <a:ext uri="{FF2B5EF4-FFF2-40B4-BE49-F238E27FC236}">
                <a16:creationId xmlns:a16="http://schemas.microsoft.com/office/drawing/2014/main" id="{EA4C458B-1767-4073-3B7F-C06B2090CE52}"/>
              </a:ext>
            </a:extLst>
          </p:cNvPr>
          <p:cNvCxnSpPr>
            <a:cxnSpLocks/>
          </p:cNvCxnSpPr>
          <p:nvPr/>
        </p:nvCxnSpPr>
        <p:spPr>
          <a:xfrm>
            <a:off x="7041366" y="3938019"/>
            <a:ext cx="270402" cy="0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Arrow Connector 1038">
            <a:extLst>
              <a:ext uri="{FF2B5EF4-FFF2-40B4-BE49-F238E27FC236}">
                <a16:creationId xmlns:a16="http://schemas.microsoft.com/office/drawing/2014/main" id="{4030AA6E-5EF9-B243-5CA9-919BA2D11166}"/>
              </a:ext>
            </a:extLst>
          </p:cNvPr>
          <p:cNvCxnSpPr>
            <a:cxnSpLocks/>
          </p:cNvCxnSpPr>
          <p:nvPr/>
        </p:nvCxnSpPr>
        <p:spPr>
          <a:xfrm>
            <a:off x="7041366" y="5550728"/>
            <a:ext cx="270402" cy="0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2C4F99CF-4942-F396-D92C-2C6187AB0FD9}"/>
              </a:ext>
            </a:extLst>
          </p:cNvPr>
          <p:cNvSpPr/>
          <p:nvPr/>
        </p:nvSpPr>
        <p:spPr>
          <a:xfrm>
            <a:off x="7412514" y="3499935"/>
            <a:ext cx="178676" cy="1845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05D4E5B-8816-FF6C-38AE-060F67C66964}"/>
              </a:ext>
            </a:extLst>
          </p:cNvPr>
          <p:cNvSpPr/>
          <p:nvPr/>
        </p:nvSpPr>
        <p:spPr>
          <a:xfrm>
            <a:off x="7412514" y="3684444"/>
            <a:ext cx="178676" cy="1845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B6E07DC4-2C60-8B6E-1F19-1D2C97852A74}"/>
              </a:ext>
            </a:extLst>
          </p:cNvPr>
          <p:cNvSpPr/>
          <p:nvPr/>
        </p:nvSpPr>
        <p:spPr>
          <a:xfrm>
            <a:off x="7412514" y="3868953"/>
            <a:ext cx="178676" cy="1845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BE8C1DFF-2970-BAE5-9C8F-9CE091CAE6EB}"/>
              </a:ext>
            </a:extLst>
          </p:cNvPr>
          <p:cNvSpPr/>
          <p:nvPr/>
        </p:nvSpPr>
        <p:spPr>
          <a:xfrm>
            <a:off x="7412514" y="4048234"/>
            <a:ext cx="178676" cy="1845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E9E2B8E1-701E-6086-E9EE-F564039DB2B1}"/>
              </a:ext>
            </a:extLst>
          </p:cNvPr>
          <p:cNvSpPr/>
          <p:nvPr/>
        </p:nvSpPr>
        <p:spPr>
          <a:xfrm>
            <a:off x="7412514" y="4232743"/>
            <a:ext cx="178676" cy="1845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7" name="Rectangle 1046">
            <a:extLst>
              <a:ext uri="{FF2B5EF4-FFF2-40B4-BE49-F238E27FC236}">
                <a16:creationId xmlns:a16="http://schemas.microsoft.com/office/drawing/2014/main" id="{99598AFD-11AB-A536-D09F-4C664A073414}"/>
              </a:ext>
            </a:extLst>
          </p:cNvPr>
          <p:cNvSpPr/>
          <p:nvPr/>
        </p:nvSpPr>
        <p:spPr>
          <a:xfrm>
            <a:off x="7418661" y="5090285"/>
            <a:ext cx="178676" cy="1845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B5756CAA-811C-2AC5-E2AA-A7BBD1FC953B}"/>
              </a:ext>
            </a:extLst>
          </p:cNvPr>
          <p:cNvSpPr/>
          <p:nvPr/>
        </p:nvSpPr>
        <p:spPr>
          <a:xfrm>
            <a:off x="7418661" y="5274794"/>
            <a:ext cx="178676" cy="1845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9" name="Rectangle 1048">
            <a:extLst>
              <a:ext uri="{FF2B5EF4-FFF2-40B4-BE49-F238E27FC236}">
                <a16:creationId xmlns:a16="http://schemas.microsoft.com/office/drawing/2014/main" id="{652E3813-9A72-E6D7-EF6E-F9EF228E9CC5}"/>
              </a:ext>
            </a:extLst>
          </p:cNvPr>
          <p:cNvSpPr/>
          <p:nvPr/>
        </p:nvSpPr>
        <p:spPr>
          <a:xfrm>
            <a:off x="7418661" y="5459303"/>
            <a:ext cx="178676" cy="1845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D85337AD-5C5A-2F2B-A556-9CD42B33780D}"/>
              </a:ext>
            </a:extLst>
          </p:cNvPr>
          <p:cNvSpPr/>
          <p:nvPr/>
        </p:nvSpPr>
        <p:spPr>
          <a:xfrm>
            <a:off x="7418661" y="5638584"/>
            <a:ext cx="178676" cy="1845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1" name="Rectangle 1050">
            <a:extLst>
              <a:ext uri="{FF2B5EF4-FFF2-40B4-BE49-F238E27FC236}">
                <a16:creationId xmlns:a16="http://schemas.microsoft.com/office/drawing/2014/main" id="{D497EE74-D7A3-91F0-7E07-F6046E3D8DB3}"/>
              </a:ext>
            </a:extLst>
          </p:cNvPr>
          <p:cNvSpPr/>
          <p:nvPr/>
        </p:nvSpPr>
        <p:spPr>
          <a:xfrm>
            <a:off x="7418661" y="5823093"/>
            <a:ext cx="178676" cy="1845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8" name="Straight Arrow Connector 1057">
            <a:extLst>
              <a:ext uri="{FF2B5EF4-FFF2-40B4-BE49-F238E27FC236}">
                <a16:creationId xmlns:a16="http://schemas.microsoft.com/office/drawing/2014/main" id="{001C748A-1AA8-B0E2-BD99-122846FB6256}"/>
              </a:ext>
            </a:extLst>
          </p:cNvPr>
          <p:cNvCxnSpPr>
            <a:cxnSpLocks/>
          </p:cNvCxnSpPr>
          <p:nvPr/>
        </p:nvCxnSpPr>
        <p:spPr>
          <a:xfrm>
            <a:off x="8433286" y="3919853"/>
            <a:ext cx="0" cy="356216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0" name="Straight Arrow Connector 1059">
            <a:extLst>
              <a:ext uri="{FF2B5EF4-FFF2-40B4-BE49-F238E27FC236}">
                <a16:creationId xmlns:a16="http://schemas.microsoft.com/office/drawing/2014/main" id="{974374E3-6798-65F9-4D56-968BDA47BB30}"/>
              </a:ext>
            </a:extLst>
          </p:cNvPr>
          <p:cNvCxnSpPr>
            <a:cxnSpLocks/>
          </p:cNvCxnSpPr>
          <p:nvPr/>
        </p:nvCxnSpPr>
        <p:spPr>
          <a:xfrm flipV="1">
            <a:off x="7696048" y="3930013"/>
            <a:ext cx="747398" cy="8006"/>
          </a:xfrm>
          <a:prstGeom prst="straightConnector1">
            <a:avLst/>
          </a:prstGeom>
          <a:ln w="254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2" name="Straight Arrow Connector 1061">
            <a:extLst>
              <a:ext uri="{FF2B5EF4-FFF2-40B4-BE49-F238E27FC236}">
                <a16:creationId xmlns:a16="http://schemas.microsoft.com/office/drawing/2014/main" id="{01AFFE33-C79F-CFB5-9069-CCF0D42F4AF1}"/>
              </a:ext>
            </a:extLst>
          </p:cNvPr>
          <p:cNvCxnSpPr>
            <a:cxnSpLocks/>
          </p:cNvCxnSpPr>
          <p:nvPr/>
        </p:nvCxnSpPr>
        <p:spPr>
          <a:xfrm flipV="1">
            <a:off x="7708478" y="5556407"/>
            <a:ext cx="747398" cy="8006"/>
          </a:xfrm>
          <a:prstGeom prst="straightConnector1">
            <a:avLst/>
          </a:prstGeom>
          <a:ln w="254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3" name="Straight Arrow Connector 1062">
            <a:extLst>
              <a:ext uri="{FF2B5EF4-FFF2-40B4-BE49-F238E27FC236}">
                <a16:creationId xmlns:a16="http://schemas.microsoft.com/office/drawing/2014/main" id="{BD9BC4ED-4558-5A4E-AF5B-EF23D30811EF}"/>
              </a:ext>
            </a:extLst>
          </p:cNvPr>
          <p:cNvCxnSpPr>
            <a:cxnSpLocks/>
          </p:cNvCxnSpPr>
          <p:nvPr/>
        </p:nvCxnSpPr>
        <p:spPr>
          <a:xfrm flipH="1" flipV="1">
            <a:off x="8433286" y="5243551"/>
            <a:ext cx="10160" cy="316859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7" name="Rounded Rectangle 1066">
            <a:extLst>
              <a:ext uri="{FF2B5EF4-FFF2-40B4-BE49-F238E27FC236}">
                <a16:creationId xmlns:a16="http://schemas.microsoft.com/office/drawing/2014/main" id="{0DDAD7CE-7279-DB37-51B4-A95DC2FAC4D7}"/>
              </a:ext>
            </a:extLst>
          </p:cNvPr>
          <p:cNvSpPr/>
          <p:nvPr/>
        </p:nvSpPr>
        <p:spPr>
          <a:xfrm>
            <a:off x="5791363" y="3373403"/>
            <a:ext cx="343350" cy="27594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9" name="Straight Arrow Connector 1068">
            <a:extLst>
              <a:ext uri="{FF2B5EF4-FFF2-40B4-BE49-F238E27FC236}">
                <a16:creationId xmlns:a16="http://schemas.microsoft.com/office/drawing/2014/main" id="{5E07C8F1-1A7A-BC39-CE3A-37952DA5044B}"/>
              </a:ext>
            </a:extLst>
          </p:cNvPr>
          <p:cNvCxnSpPr>
            <a:cxnSpLocks/>
          </p:cNvCxnSpPr>
          <p:nvPr/>
        </p:nvCxnSpPr>
        <p:spPr>
          <a:xfrm flipV="1">
            <a:off x="5963038" y="2986936"/>
            <a:ext cx="0" cy="394084"/>
          </a:xfrm>
          <a:prstGeom prst="straightConnector1">
            <a:avLst/>
          </a:prstGeom>
          <a:ln w="25400">
            <a:solidFill>
              <a:schemeClr val="tx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2" name="TextBox 1071">
            <a:extLst>
              <a:ext uri="{FF2B5EF4-FFF2-40B4-BE49-F238E27FC236}">
                <a16:creationId xmlns:a16="http://schemas.microsoft.com/office/drawing/2014/main" id="{3BE79830-2B13-873C-3510-67503D6D251A}"/>
              </a:ext>
            </a:extLst>
          </p:cNvPr>
          <p:cNvSpPr txBox="1"/>
          <p:nvPr/>
        </p:nvSpPr>
        <p:spPr>
          <a:xfrm>
            <a:off x="3778940" y="2648011"/>
            <a:ext cx="4566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Representation for downstream tasks</a:t>
            </a:r>
          </a:p>
        </p:txBody>
      </p:sp>
      <p:sp>
        <p:nvSpPr>
          <p:cNvPr id="1073" name="Rounded Rectangle 1072">
            <a:extLst>
              <a:ext uri="{FF2B5EF4-FFF2-40B4-BE49-F238E27FC236}">
                <a16:creationId xmlns:a16="http://schemas.microsoft.com/office/drawing/2014/main" id="{63DDFC6D-2290-B425-2776-8F4C63CED396}"/>
              </a:ext>
            </a:extLst>
          </p:cNvPr>
          <p:cNvSpPr/>
          <p:nvPr/>
        </p:nvSpPr>
        <p:spPr>
          <a:xfrm>
            <a:off x="8082177" y="4495500"/>
            <a:ext cx="2364783" cy="549988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Maximize Agreement</a:t>
            </a:r>
          </a:p>
        </p:txBody>
      </p:sp>
      <p:pic>
        <p:nvPicPr>
          <p:cNvPr id="1075" name="Picture 1074" descr="Text&#10;&#10;Description automatically generated">
            <a:extLst>
              <a:ext uri="{FF2B5EF4-FFF2-40B4-BE49-F238E27FC236}">
                <a16:creationId xmlns:a16="http://schemas.microsoft.com/office/drawing/2014/main" id="{4A26B228-20EC-0F4F-722E-9453A62332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8255" y="2900981"/>
            <a:ext cx="4008128" cy="665368"/>
          </a:xfrm>
          <a:prstGeom prst="rect">
            <a:avLst/>
          </a:prstGeom>
        </p:spPr>
      </p:pic>
      <p:cxnSp>
        <p:nvCxnSpPr>
          <p:cNvPr id="1076" name="Straight Arrow Connector 1075">
            <a:extLst>
              <a:ext uri="{FF2B5EF4-FFF2-40B4-BE49-F238E27FC236}">
                <a16:creationId xmlns:a16="http://schemas.microsoft.com/office/drawing/2014/main" id="{9C6FD798-FF6F-4B73-0353-671800C3D79E}"/>
              </a:ext>
            </a:extLst>
          </p:cNvPr>
          <p:cNvCxnSpPr>
            <a:cxnSpLocks/>
          </p:cNvCxnSpPr>
          <p:nvPr/>
        </p:nvCxnSpPr>
        <p:spPr>
          <a:xfrm flipV="1">
            <a:off x="9942319" y="3746405"/>
            <a:ext cx="0" cy="670847"/>
          </a:xfrm>
          <a:prstGeom prst="straightConnector1">
            <a:avLst/>
          </a:prstGeom>
          <a:ln w="25400">
            <a:solidFill>
              <a:schemeClr val="tx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9" name="Picture 1078">
            <a:extLst>
              <a:ext uri="{FF2B5EF4-FFF2-40B4-BE49-F238E27FC236}">
                <a16:creationId xmlns:a16="http://schemas.microsoft.com/office/drawing/2014/main" id="{5FFC7E95-01CD-3DAA-C1A9-43096F71B3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5876" y="2460476"/>
            <a:ext cx="2349192" cy="27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27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B0D577-7D0A-E3F6-4A97-61624C579498}"/>
              </a:ext>
            </a:extLst>
          </p:cNvPr>
          <p:cNvSpPr txBox="1"/>
          <p:nvPr/>
        </p:nvSpPr>
        <p:spPr>
          <a:xfrm>
            <a:off x="934208" y="1452958"/>
            <a:ext cx="10070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 Simple Framework for Contrastive Learning of Visual Representations</a:t>
            </a:r>
          </a:p>
          <a:p>
            <a:r>
              <a:rPr lang="en-US" dirty="0">
                <a:latin typeface="+mj-lt"/>
              </a:rPr>
              <a:t>Paper address: </a:t>
            </a:r>
            <a:r>
              <a:rPr lang="en-US" dirty="0">
                <a:latin typeface="+mj-lt"/>
                <a:hlinkClick r:id="rId2"/>
              </a:rPr>
              <a:t>https://arxiv.org/pdf/2002.05709.pdf</a:t>
            </a:r>
            <a:endParaRPr lang="en-US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SimCLR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DFC132-26CE-A7E2-D36F-40CBDE7E70F3}"/>
              </a:ext>
            </a:extLst>
          </p:cNvPr>
          <p:cNvSpPr txBox="1"/>
          <p:nvPr/>
        </p:nvSpPr>
        <p:spPr>
          <a:xfrm>
            <a:off x="1009511" y="2023114"/>
            <a:ext cx="1034428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Construct positive samples by data augmentation operators: </a:t>
            </a: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</p:txBody>
      </p:sp>
      <p:pic>
        <p:nvPicPr>
          <p:cNvPr id="7" name="Picture 6" descr="A dog standing on grass&#10;&#10;Description automatically generated with medium confidence">
            <a:extLst>
              <a:ext uri="{FF2B5EF4-FFF2-40B4-BE49-F238E27FC236}">
                <a16:creationId xmlns:a16="http://schemas.microsoft.com/office/drawing/2014/main" id="{90223581-4688-DDCB-EFC3-2430492C4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692" y="3425064"/>
            <a:ext cx="1994452" cy="1994452"/>
          </a:xfrm>
          <a:prstGeom prst="rect">
            <a:avLst/>
          </a:prstGeom>
        </p:spPr>
      </p:pic>
      <p:pic>
        <p:nvPicPr>
          <p:cNvPr id="9" name="Picture 8" descr="A collage of a dog&#10;&#10;Description automatically generated with medium confidence">
            <a:extLst>
              <a:ext uri="{FF2B5EF4-FFF2-40B4-BE49-F238E27FC236}">
                <a16:creationId xmlns:a16="http://schemas.microsoft.com/office/drawing/2014/main" id="{72775CFC-E441-891B-D438-E6F3F146A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021" y="3057487"/>
            <a:ext cx="6221896" cy="27296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CCFF8B-C1A6-FE24-912B-5AD244505F3B}"/>
              </a:ext>
            </a:extLst>
          </p:cNvPr>
          <p:cNvSpPr txBox="1"/>
          <p:nvPr/>
        </p:nvSpPr>
        <p:spPr>
          <a:xfrm>
            <a:off x="5768371" y="3109609"/>
            <a:ext cx="4967546" cy="11079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endParaRPr lang="en-US" sz="1600" dirty="0"/>
          </a:p>
          <a:p>
            <a:endParaRPr lang="en-US" dirty="0"/>
          </a:p>
          <a:p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025740-9D2F-00E0-2340-885E833961FC}"/>
              </a:ext>
            </a:extLst>
          </p:cNvPr>
          <p:cNvSpPr txBox="1"/>
          <p:nvPr/>
        </p:nvSpPr>
        <p:spPr>
          <a:xfrm>
            <a:off x="8238391" y="4448351"/>
            <a:ext cx="1230923" cy="11079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endParaRPr lang="en-US" sz="1600" dirty="0"/>
          </a:p>
          <a:p>
            <a:endParaRPr lang="en-US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88263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B0D577-7D0A-E3F6-4A97-61624C579498}"/>
              </a:ext>
            </a:extLst>
          </p:cNvPr>
          <p:cNvSpPr txBox="1"/>
          <p:nvPr/>
        </p:nvSpPr>
        <p:spPr>
          <a:xfrm>
            <a:off x="934208" y="1452958"/>
            <a:ext cx="10070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 Simple Framework for Contrastive Learning of Visual Representations</a:t>
            </a:r>
          </a:p>
          <a:p>
            <a:r>
              <a:rPr lang="en-US" dirty="0">
                <a:latin typeface="+mj-lt"/>
              </a:rPr>
              <a:t>Paper address: </a:t>
            </a:r>
            <a:r>
              <a:rPr lang="en-US" dirty="0">
                <a:latin typeface="+mj-lt"/>
                <a:hlinkClick r:id="rId3"/>
              </a:rPr>
              <a:t>https://arxiv.org/pdf/2002.05709.pdf</a:t>
            </a:r>
            <a:endParaRPr lang="en-US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SimCLR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DFC132-26CE-A7E2-D36F-40CBDE7E70F3}"/>
              </a:ext>
            </a:extLst>
          </p:cNvPr>
          <p:cNvSpPr txBox="1"/>
          <p:nvPr/>
        </p:nvSpPr>
        <p:spPr>
          <a:xfrm>
            <a:off x="1009511" y="2023114"/>
            <a:ext cx="103442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Findings: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+mj-lt"/>
              </a:rPr>
              <a:t>no single transformation suffices to learn good representations</a:t>
            </a: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</p:txBody>
      </p:sp>
      <p:pic>
        <p:nvPicPr>
          <p:cNvPr id="9" name="Picture 8" descr="A collage of a dog&#10;&#10;Description automatically generated with medium confidence">
            <a:extLst>
              <a:ext uri="{FF2B5EF4-FFF2-40B4-BE49-F238E27FC236}">
                <a16:creationId xmlns:a16="http://schemas.microsoft.com/office/drawing/2014/main" id="{72775CFC-E441-891B-D438-E6F3F146A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622" y="3408881"/>
            <a:ext cx="4765743" cy="20907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D37BEF-73E0-C634-1991-883926348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3637" y="2930417"/>
            <a:ext cx="5428066" cy="3189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B923A2-ED65-B261-855C-ABC6CA7790EF}"/>
              </a:ext>
            </a:extLst>
          </p:cNvPr>
          <p:cNvSpPr txBox="1"/>
          <p:nvPr/>
        </p:nvSpPr>
        <p:spPr>
          <a:xfrm>
            <a:off x="7129849" y="6270562"/>
            <a:ext cx="434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Linear evaluation, top-1 accuracy, ImageNet</a:t>
            </a:r>
          </a:p>
        </p:txBody>
      </p:sp>
    </p:spTree>
    <p:extLst>
      <p:ext uri="{BB962C8B-B14F-4D97-AF65-F5344CB8AC3E}">
        <p14:creationId xmlns:p14="http://schemas.microsoft.com/office/powerpoint/2010/main" val="1431732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B0D577-7D0A-E3F6-4A97-61624C579498}"/>
              </a:ext>
            </a:extLst>
          </p:cNvPr>
          <p:cNvSpPr txBox="1"/>
          <p:nvPr/>
        </p:nvSpPr>
        <p:spPr>
          <a:xfrm>
            <a:off x="934208" y="1452958"/>
            <a:ext cx="10070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 Simple Framework for Contrastive Learning of Visual Representations</a:t>
            </a:r>
          </a:p>
          <a:p>
            <a:r>
              <a:rPr lang="en-US" dirty="0">
                <a:latin typeface="+mj-lt"/>
              </a:rPr>
              <a:t>Paper address: </a:t>
            </a:r>
            <a:r>
              <a:rPr lang="en-US" dirty="0">
                <a:latin typeface="+mj-lt"/>
                <a:hlinkClick r:id="rId2"/>
              </a:rPr>
              <a:t>https://arxiv.org/pdf/2002.05709.pdf</a:t>
            </a:r>
            <a:endParaRPr lang="en-US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SimCLR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DFC132-26CE-A7E2-D36F-40CBDE7E70F3}"/>
              </a:ext>
            </a:extLst>
          </p:cNvPr>
          <p:cNvSpPr txBox="1"/>
          <p:nvPr/>
        </p:nvSpPr>
        <p:spPr>
          <a:xfrm>
            <a:off x="1009511" y="2023114"/>
            <a:ext cx="1034428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Findings: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+mj-lt"/>
              </a:rPr>
              <a:t>Contrastive learning needs stronger data augmentation than supervised learning</a:t>
            </a: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742950" lvl="1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</p:txBody>
      </p:sp>
      <p:pic>
        <p:nvPicPr>
          <p:cNvPr id="9" name="Picture 8" descr="A collage of a dog&#10;&#10;Description automatically generated with medium confidence">
            <a:extLst>
              <a:ext uri="{FF2B5EF4-FFF2-40B4-BE49-F238E27FC236}">
                <a16:creationId xmlns:a16="http://schemas.microsoft.com/office/drawing/2014/main" id="{72775CFC-E441-891B-D438-E6F3F146A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622" y="3408881"/>
            <a:ext cx="4765743" cy="2090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74B7B7-B804-2778-53C0-346A18ACF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668" y="3731367"/>
            <a:ext cx="5685092" cy="13255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072D77-F4B6-AA8E-9B6A-9B60C58FDC0B}"/>
              </a:ext>
            </a:extLst>
          </p:cNvPr>
          <p:cNvSpPr txBox="1"/>
          <p:nvPr/>
        </p:nvSpPr>
        <p:spPr>
          <a:xfrm>
            <a:off x="3821374" y="3413502"/>
            <a:ext cx="1926991" cy="9541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CDA163-29D1-EC7C-53DA-4DAA2D21A07A}"/>
              </a:ext>
            </a:extLst>
          </p:cNvPr>
          <p:cNvSpPr txBox="1"/>
          <p:nvPr/>
        </p:nvSpPr>
        <p:spPr>
          <a:xfrm>
            <a:off x="6958739" y="5253925"/>
            <a:ext cx="4231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Table1: Top-1 accuracy of unsupervised ResNet-50 using linear evaluation and supervised ResNet-50 , under varied color distortion strength </a:t>
            </a:r>
          </a:p>
        </p:txBody>
      </p:sp>
    </p:spTree>
    <p:extLst>
      <p:ext uri="{BB962C8B-B14F-4D97-AF65-F5344CB8AC3E}">
        <p14:creationId xmlns:p14="http://schemas.microsoft.com/office/powerpoint/2010/main" val="3901674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B0D577-7D0A-E3F6-4A97-61624C579498}"/>
              </a:ext>
            </a:extLst>
          </p:cNvPr>
          <p:cNvSpPr txBox="1"/>
          <p:nvPr/>
        </p:nvSpPr>
        <p:spPr>
          <a:xfrm>
            <a:off x="934208" y="1452958"/>
            <a:ext cx="10070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 Simple Framework for Contrastive Learning of Visual Representations</a:t>
            </a:r>
          </a:p>
          <a:p>
            <a:r>
              <a:rPr lang="en-US" dirty="0">
                <a:latin typeface="+mj-lt"/>
              </a:rPr>
              <a:t>Paper address: </a:t>
            </a:r>
            <a:r>
              <a:rPr lang="en-US" dirty="0">
                <a:latin typeface="+mj-lt"/>
                <a:hlinkClick r:id="rId2"/>
              </a:rPr>
              <a:t>https://arxiv.org/pdf/2002.05709.pdf</a:t>
            </a:r>
            <a:endParaRPr lang="en-US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09C70-24D1-80ED-8D70-CBFF6352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SimCLR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DFC132-26CE-A7E2-D36F-40CBDE7E70F3}"/>
              </a:ext>
            </a:extLst>
          </p:cNvPr>
          <p:cNvSpPr txBox="1"/>
          <p:nvPr/>
        </p:nvSpPr>
        <p:spPr>
          <a:xfrm>
            <a:off x="1009511" y="2023114"/>
            <a:ext cx="548388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Findings: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+mj-lt"/>
              </a:rPr>
              <a:t>Unsupervised contrastive learning benefits (more) from </a:t>
            </a:r>
            <a:r>
              <a:rPr lang="en-US" b="1" u="sng" dirty="0">
                <a:latin typeface="+mj-lt"/>
              </a:rPr>
              <a:t>bigger</a:t>
            </a:r>
            <a:r>
              <a:rPr lang="en-US" dirty="0">
                <a:latin typeface="+mj-lt"/>
              </a:rPr>
              <a:t> models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+mj-lt"/>
              </a:rPr>
              <a:t>Contrastive learning benefits (more) from </a:t>
            </a:r>
            <a:r>
              <a:rPr lang="en-US" b="1" u="sng" dirty="0">
                <a:latin typeface="+mj-lt"/>
              </a:rPr>
              <a:t>larger</a:t>
            </a:r>
            <a:r>
              <a:rPr lang="en-US" dirty="0">
                <a:latin typeface="+mj-lt"/>
              </a:rPr>
              <a:t> </a:t>
            </a:r>
            <a:r>
              <a:rPr lang="en-US" b="1" dirty="0">
                <a:latin typeface="+mj-lt"/>
              </a:rPr>
              <a:t>batch sizes </a:t>
            </a:r>
            <a:r>
              <a:rPr lang="en-US" dirty="0">
                <a:latin typeface="+mj-lt"/>
              </a:rPr>
              <a:t>and </a:t>
            </a:r>
            <a:r>
              <a:rPr lang="en-US" b="1" u="sng" dirty="0">
                <a:latin typeface="+mj-lt"/>
              </a:rPr>
              <a:t>longer</a:t>
            </a:r>
            <a:r>
              <a:rPr lang="en-US" b="1" dirty="0">
                <a:latin typeface="+mj-lt"/>
              </a:rPr>
              <a:t> training</a:t>
            </a:r>
          </a:p>
          <a:p>
            <a:pPr lvl="1"/>
            <a:endParaRPr lang="en-US" dirty="0">
              <a:latin typeface="+mj-lt"/>
            </a:endParaRPr>
          </a:p>
          <a:p>
            <a:pPr lvl="1"/>
            <a:endParaRPr lang="en-US" dirty="0">
              <a:latin typeface="+mj-lt"/>
            </a:endParaRPr>
          </a:p>
          <a:p>
            <a:pPr lvl="1"/>
            <a:r>
              <a:rPr lang="en-US" dirty="0">
                <a:latin typeface="+mj-lt"/>
              </a:rPr>
              <a:t>    </a:t>
            </a:r>
          </a:p>
          <a:p>
            <a:pPr marL="742950" lvl="1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0C706C-7DA4-CEAF-F022-81073C215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904" y="1952301"/>
            <a:ext cx="4928462" cy="45405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E51FBC-62B9-6235-44D9-EC55F88C9266}"/>
              </a:ext>
            </a:extLst>
          </p:cNvPr>
          <p:cNvSpPr txBox="1"/>
          <p:nvPr/>
        </p:nvSpPr>
        <p:spPr>
          <a:xfrm>
            <a:off x="8687529" y="1452958"/>
            <a:ext cx="2268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Top-1 accuracy ImageNet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ED30BA0-063E-61AE-7F0A-08BB9196F447}"/>
              </a:ext>
            </a:extLst>
          </p:cNvPr>
          <p:cNvCxnSpPr>
            <a:cxnSpLocks/>
          </p:cNvCxnSpPr>
          <p:nvPr/>
        </p:nvCxnSpPr>
        <p:spPr>
          <a:xfrm flipH="1" flipV="1">
            <a:off x="5980653" y="2431715"/>
            <a:ext cx="1670069" cy="139735"/>
          </a:xfrm>
          <a:prstGeom prst="straightConnector1">
            <a:avLst/>
          </a:prstGeom>
          <a:ln w="254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1250FEF-515D-B96F-3AD3-95D58E66DAEE}"/>
              </a:ext>
            </a:extLst>
          </p:cNvPr>
          <p:cNvCxnSpPr>
            <a:cxnSpLocks/>
          </p:cNvCxnSpPr>
          <p:nvPr/>
        </p:nvCxnSpPr>
        <p:spPr>
          <a:xfrm flipH="1">
            <a:off x="7170448" y="3542465"/>
            <a:ext cx="495163" cy="104137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F976299-DABC-6674-E8FA-B8C511787B9B}"/>
              </a:ext>
            </a:extLst>
          </p:cNvPr>
          <p:cNvCxnSpPr>
            <a:cxnSpLocks/>
          </p:cNvCxnSpPr>
          <p:nvPr/>
        </p:nvCxnSpPr>
        <p:spPr>
          <a:xfrm flipH="1">
            <a:off x="6686709" y="4161047"/>
            <a:ext cx="964013" cy="613457"/>
          </a:xfrm>
          <a:prstGeom prst="straightConnector1">
            <a:avLst/>
          </a:prstGeom>
          <a:ln w="254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4F62125-031B-8488-AA01-0192C1DA175E}"/>
              </a:ext>
            </a:extLst>
          </p:cNvPr>
          <p:cNvSpPr txBox="1"/>
          <p:nvPr/>
        </p:nvSpPr>
        <p:spPr>
          <a:xfrm>
            <a:off x="4897779" y="2251445"/>
            <a:ext cx="1403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Supervised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3498DC-C9B4-95EB-C3B6-A4BB3B2DF959}"/>
              </a:ext>
            </a:extLst>
          </p:cNvPr>
          <p:cNvSpPr txBox="1"/>
          <p:nvPr/>
        </p:nvSpPr>
        <p:spPr>
          <a:xfrm>
            <a:off x="5183924" y="3464935"/>
            <a:ext cx="2465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C00000"/>
                </a:solidFill>
              </a:rPr>
              <a:t>SimCLR</a:t>
            </a:r>
            <a:r>
              <a:rPr lang="en-US" sz="1600" dirty="0">
                <a:solidFill>
                  <a:srgbClr val="C00000"/>
                </a:solidFill>
              </a:rPr>
              <a:t> – 1000 epochs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85D9AB-08C8-7B53-C239-8E8ED79E1FA2}"/>
              </a:ext>
            </a:extLst>
          </p:cNvPr>
          <p:cNvSpPr txBox="1"/>
          <p:nvPr/>
        </p:nvSpPr>
        <p:spPr>
          <a:xfrm>
            <a:off x="5599425" y="4793508"/>
            <a:ext cx="2465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</a:rPr>
              <a:t>SimCLR</a:t>
            </a:r>
            <a:r>
              <a:rPr lang="en-US" sz="1600" dirty="0">
                <a:solidFill>
                  <a:schemeClr val="accent1"/>
                </a:solidFill>
              </a:rPr>
              <a:t> – 100 epochs</a:t>
            </a:r>
          </a:p>
        </p:txBody>
      </p:sp>
      <p:pic>
        <p:nvPicPr>
          <p:cNvPr id="22" name="Picture 21" descr="Chart, bar chart&#10;&#10;Description automatically generated">
            <a:extLst>
              <a:ext uri="{FF2B5EF4-FFF2-40B4-BE49-F238E27FC236}">
                <a16:creationId xmlns:a16="http://schemas.microsoft.com/office/drawing/2014/main" id="{D2F08D2F-3F5E-6276-4859-3385615E9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90" y="3731436"/>
            <a:ext cx="4587256" cy="312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93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2879</TotalTime>
  <Words>1485</Words>
  <Application>Microsoft Macintosh PowerPoint</Application>
  <PresentationFormat>Widescreen</PresentationFormat>
  <Paragraphs>501</Paragraphs>
  <Slides>37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Times</vt:lpstr>
      <vt:lpstr>Office Theme</vt:lpstr>
      <vt:lpstr>COMP 648: Computer Vision Seminar Contrastive Pre-training: SimCLR, CLIP, ALBEF</vt:lpstr>
      <vt:lpstr>Pre-training </vt:lpstr>
      <vt:lpstr>What is contrastive learning?</vt:lpstr>
      <vt:lpstr>SimCLR</vt:lpstr>
      <vt:lpstr>SimCLR</vt:lpstr>
      <vt:lpstr>SimCLR</vt:lpstr>
      <vt:lpstr>SimCLR</vt:lpstr>
      <vt:lpstr>SimCLR</vt:lpstr>
      <vt:lpstr>SimCLR</vt:lpstr>
      <vt:lpstr>SimCLR</vt:lpstr>
      <vt:lpstr>SimCLR</vt:lpstr>
      <vt:lpstr>Some code</vt:lpstr>
      <vt:lpstr>CLIP</vt:lpstr>
      <vt:lpstr>CLIP</vt:lpstr>
      <vt:lpstr>CLIP</vt:lpstr>
      <vt:lpstr>CLIP</vt:lpstr>
      <vt:lpstr>CLIP</vt:lpstr>
      <vt:lpstr>CLIP</vt:lpstr>
      <vt:lpstr>CLIP</vt:lpstr>
      <vt:lpstr>CLIP</vt:lpstr>
      <vt:lpstr>CLIP</vt:lpstr>
      <vt:lpstr>CLIP</vt:lpstr>
      <vt:lpstr>CLIP</vt:lpstr>
      <vt:lpstr>Some code</vt:lpstr>
      <vt:lpstr>Some code</vt:lpstr>
      <vt:lpstr>Some code</vt:lpstr>
      <vt:lpstr>ALBEF</vt:lpstr>
      <vt:lpstr>ALBEF</vt:lpstr>
      <vt:lpstr>ALBEF</vt:lpstr>
      <vt:lpstr>ALBEF</vt:lpstr>
      <vt:lpstr>ALBEF</vt:lpstr>
      <vt:lpstr>ALBEF</vt:lpstr>
      <vt:lpstr>ALBEF</vt:lpstr>
      <vt:lpstr>ALBEF</vt:lpstr>
      <vt:lpstr>ALBEF</vt:lpstr>
      <vt:lpstr>ALBEF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&amp; Language</dc:title>
  <dc:creator>Ordonez-Roman, Vicente (vo2m)</dc:creator>
  <cp:lastModifiedBy>Vicente Ordonez</cp:lastModifiedBy>
  <cp:revision>64</cp:revision>
  <dcterms:created xsi:type="dcterms:W3CDTF">2020-08-25T18:36:06Z</dcterms:created>
  <dcterms:modified xsi:type="dcterms:W3CDTF">2022-08-30T02:47:58Z</dcterms:modified>
</cp:coreProperties>
</file>