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sldIdLst>
    <p:sldId id="298" r:id="rId2"/>
    <p:sldId id="257" r:id="rId3"/>
    <p:sldId id="276" r:id="rId4"/>
    <p:sldId id="258" r:id="rId5"/>
    <p:sldId id="299" r:id="rId6"/>
    <p:sldId id="280" r:id="rId7"/>
    <p:sldId id="301" r:id="rId8"/>
    <p:sldId id="302" r:id="rId9"/>
    <p:sldId id="303" r:id="rId10"/>
    <p:sldId id="300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/>
    <p:restoredTop sz="94695"/>
  </p:normalViewPr>
  <p:slideViewPr>
    <p:cSldViewPr snapToGrid="0" snapToObjects="1">
      <p:cViewPr varScale="1">
        <p:scale>
          <a:sx n="124" d="100"/>
          <a:sy n="124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8/23/22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6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5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8/23/22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0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8/23/22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8/23/22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8/23/22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0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8/23/22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3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edings.mlr.press/v139/radford21a" TargetMode="External"/><Relationship Id="rId2" Type="http://schemas.openxmlformats.org/officeDocument/2006/relationships/hyperlink" Target="https://arxiv.org/abs/2002.05709?context=stat.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roceedings.neurips.cc/paper/2021/hash/505259756244493872b7709a8a01b536-Abstrac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rice/fall2022/comp648" TargetMode="External"/><Relationship Id="rId2" Type="http://schemas.openxmlformats.org/officeDocument/2006/relationships/hyperlink" Target="https://www.cs.rice.edu/~vo9/cv-semina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s.rice.edu/~vo9/cv-semina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slang.ai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rice/fall2022/comp6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8B75-2770-7948-AFF7-3DE0EE0C9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Vision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79E5F9-0E62-8749-9DA6-DAC192797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and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0896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6326-EBB0-3B9A-BDA0-817C274B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C48B3-3C07-0CAE-5736-B3123F46C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Satisfactory/Unsatisfactory</a:t>
            </a:r>
          </a:p>
          <a:p>
            <a:endParaRPr lang="en-US" dirty="0"/>
          </a:p>
          <a:p>
            <a:r>
              <a:rPr lang="en-US" dirty="0"/>
              <a:t> Satisfactory as long as you present a paper at least once throughout the semester and participate actively in discussions (soft attendance). E.g. aim for attending at least 10 out of the 14 sessions of the seminar. However, </a:t>
            </a:r>
            <a:r>
              <a:rPr lang="en-US" b="1" dirty="0"/>
              <a:t>stay home if you’re sick </a:t>
            </a:r>
            <a:r>
              <a:rPr lang="en-US" dirty="0"/>
              <a:t>overrides any other concern. I’m doing my part today but I should also be resting.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E962A-F24B-D2D6-3D79-91F0D95A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8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D9527A-0598-A542-AA09-5D421951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746E8-35ED-1F4C-BB94-E8C8EBC7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C4BAE-CE15-9292-A750-8643008AEDAF}"/>
              </a:ext>
            </a:extLst>
          </p:cNvPr>
          <p:cNvSpPr txBox="1"/>
          <p:nvPr/>
        </p:nvSpPr>
        <p:spPr>
          <a:xfrm>
            <a:off x="1425111" y="3108543"/>
            <a:ext cx="909519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Simple Framework for Contrastive Learning of Visual Representations. ICML 2020. [</a:t>
            </a:r>
            <a:r>
              <a:rPr lang="en-US" sz="2400" dirty="0">
                <a:hlinkClick r:id="rId2"/>
              </a:rPr>
              <a:t>link</a:t>
            </a:r>
            <a:r>
              <a:rPr lang="en-US" sz="2400" dirty="0"/>
              <a:t>]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Learning Transferable Visual Models From Natural Language Supervision. ICML 2021. [</a:t>
            </a:r>
            <a:r>
              <a:rPr lang="en-US" sz="2400" dirty="0">
                <a:hlinkClick r:id="rId3"/>
              </a:rPr>
              <a:t>link</a:t>
            </a:r>
            <a:r>
              <a:rPr lang="en-US" sz="2400" dirty="0"/>
              <a:t>]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Align before Fuse: Vision and Language Representation Learning with Momentum Distillation. </a:t>
            </a:r>
            <a:r>
              <a:rPr lang="en-US" sz="2400" dirty="0" err="1"/>
              <a:t>NeurIPS</a:t>
            </a:r>
            <a:r>
              <a:rPr lang="en-US" sz="2400" dirty="0"/>
              <a:t> 2021. [</a:t>
            </a:r>
            <a:r>
              <a:rPr lang="en-US" sz="2400" dirty="0">
                <a:hlinkClick r:id="rId4"/>
              </a:rPr>
              <a:t>link</a:t>
            </a:r>
            <a:r>
              <a:rPr lang="en-US" sz="2400" dirty="0"/>
              <a:t>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059F6-C6C9-50CB-255F-D55465D01C7B}"/>
              </a:ext>
            </a:extLst>
          </p:cNvPr>
          <p:cNvSpPr txBox="1"/>
          <p:nvPr/>
        </p:nvSpPr>
        <p:spPr>
          <a:xfrm>
            <a:off x="3505506" y="2476837"/>
            <a:ext cx="463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Please review the following papers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36AB1-B2B1-E63A-80CC-A0548B773A90}"/>
              </a:ext>
            </a:extLst>
          </p:cNvPr>
          <p:cNvSpPr txBox="1"/>
          <p:nvPr/>
        </p:nvSpPr>
        <p:spPr>
          <a:xfrm>
            <a:off x="2619911" y="1531304"/>
            <a:ext cx="6404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Next session: </a:t>
            </a:r>
            <a:r>
              <a:rPr lang="en-US" sz="3200" dirty="0" err="1"/>
              <a:t>Ziyan</a:t>
            </a:r>
            <a:r>
              <a:rPr lang="en-US" sz="3200" dirty="0"/>
              <a:t> will be presenting</a:t>
            </a:r>
          </a:p>
        </p:txBody>
      </p:sp>
    </p:spTree>
    <p:extLst>
      <p:ext uri="{BB962C8B-B14F-4D97-AF65-F5344CB8AC3E}">
        <p14:creationId xmlns:p14="http://schemas.microsoft.com/office/powerpoint/2010/main" val="257094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B4F186-0A96-A94B-BEB9-B0A866E2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About the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E99F-5901-5E48-82A1-D1BFCC76A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497" y="804672"/>
            <a:ext cx="5886927" cy="5230368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COMP 648: Computer Vision Seminar</a:t>
            </a:r>
          </a:p>
          <a:p>
            <a:r>
              <a:rPr lang="en-US" sz="1800" dirty="0">
                <a:solidFill>
                  <a:schemeClr val="tx2"/>
                </a:solidFill>
              </a:rPr>
              <a:t>Instructor: </a:t>
            </a:r>
            <a:r>
              <a:rPr lang="en-US" sz="1800" b="1" dirty="0">
                <a:solidFill>
                  <a:schemeClr val="tx2"/>
                </a:solidFill>
              </a:rPr>
              <a:t>Vicente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Ordóñez</a:t>
            </a:r>
            <a:r>
              <a:rPr lang="en-US" sz="1800" dirty="0">
                <a:solidFill>
                  <a:schemeClr val="tx2"/>
                </a:solidFill>
              </a:rPr>
              <a:t> (Vicente </a:t>
            </a:r>
            <a:r>
              <a:rPr lang="en-US" sz="1800" dirty="0" err="1">
                <a:solidFill>
                  <a:schemeClr val="tx2"/>
                </a:solidFill>
              </a:rPr>
              <a:t>Ordóñez</a:t>
            </a:r>
            <a:r>
              <a:rPr lang="en-US" sz="1800" dirty="0">
                <a:solidFill>
                  <a:schemeClr val="tx2"/>
                </a:solidFill>
              </a:rPr>
              <a:t> Román)</a:t>
            </a:r>
          </a:p>
          <a:p>
            <a:r>
              <a:rPr lang="en-US" sz="1800" dirty="0">
                <a:solidFill>
                  <a:schemeClr val="tx2"/>
                </a:solidFill>
              </a:rPr>
              <a:t>Website: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https://www.cs.rice.edu/~vo9/cv-seminar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Location: Zoom – Keck Hall 101</a:t>
            </a:r>
          </a:p>
          <a:p>
            <a:r>
              <a:rPr lang="en-US" sz="1800" dirty="0">
                <a:solidFill>
                  <a:schemeClr val="tx2"/>
                </a:solidFill>
              </a:rPr>
              <a:t>Times: Tuesdays from 4pm to 5:15pm Central Time</a:t>
            </a:r>
          </a:p>
          <a:p>
            <a:r>
              <a:rPr lang="en-US" sz="1800" dirty="0">
                <a:solidFill>
                  <a:schemeClr val="tx2"/>
                </a:solidFill>
              </a:rPr>
              <a:t>Office Hours: TBD</a:t>
            </a:r>
          </a:p>
          <a:p>
            <a:r>
              <a:rPr lang="en-US" sz="1800" dirty="0">
                <a:solidFill>
                  <a:schemeClr val="tx2"/>
                </a:solidFill>
              </a:rPr>
              <a:t>Discussion Forum: Piazza – Sign up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5129B-48F5-1E44-A1EF-324E02AE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8768E-E16A-5ACD-C714-FAB504046982}"/>
              </a:ext>
            </a:extLst>
          </p:cNvPr>
          <p:cNvSpPr txBox="1"/>
          <p:nvPr/>
        </p:nvSpPr>
        <p:spPr>
          <a:xfrm>
            <a:off x="5964620" y="4781472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https://piazza.com/rice/fall2022/comp648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EC51-9F5E-644C-9EC9-138EDA8D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24" y="-211165"/>
            <a:ext cx="3898556" cy="826861"/>
          </a:xfrm>
        </p:spPr>
        <p:txBody>
          <a:bodyPr>
            <a:noAutofit/>
          </a:bodyPr>
          <a:lstStyle/>
          <a:p>
            <a:r>
              <a:rPr lang="en-US" sz="1600" dirty="0">
                <a:hlinkClick r:id="rId2"/>
              </a:rPr>
              <a:t>https://www.cs.rice.edu/~vo9/cv-seminar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A3438-1669-1144-BD82-84F27EF3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F0297-4511-1218-C629-3BFE1B03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65" y="470264"/>
            <a:ext cx="9055420" cy="62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61FD-1EFC-F148-9C1A-4BE158BF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A662F1-0474-C24A-93B3-08785B74C002}"/>
              </a:ext>
            </a:extLst>
          </p:cNvPr>
          <p:cNvGrpSpPr/>
          <p:nvPr/>
        </p:nvGrpSpPr>
        <p:grpSpPr>
          <a:xfrm>
            <a:off x="2894504" y="4669700"/>
            <a:ext cx="6284458" cy="2051703"/>
            <a:chOff x="1475243" y="2498400"/>
            <a:chExt cx="6284458" cy="2051703"/>
          </a:xfrm>
        </p:grpSpPr>
        <p:sp>
          <p:nvSpPr>
            <p:cNvPr id="4" name="Shape 49">
              <a:extLst>
                <a:ext uri="{FF2B5EF4-FFF2-40B4-BE49-F238E27FC236}">
                  <a16:creationId xmlns:a16="http://schemas.microsoft.com/office/drawing/2014/main" id="{99FEB344-036E-3D40-B5B2-B1B90EC05B86}"/>
                </a:ext>
              </a:extLst>
            </p:cNvPr>
            <p:cNvSpPr/>
            <p:nvPr/>
          </p:nvSpPr>
          <p:spPr>
            <a:xfrm>
              <a:off x="1475243" y="2498400"/>
              <a:ext cx="6284458" cy="205170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BF7F">
                  <a:alpha val="62000"/>
                </a:srgbClr>
              </a:solidFill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5" name="Shape 50">
              <a:extLst>
                <a:ext uri="{FF2B5EF4-FFF2-40B4-BE49-F238E27FC236}">
                  <a16:creationId xmlns:a16="http://schemas.microsoft.com/office/drawing/2014/main" id="{414A699E-756A-9A46-953B-9173A0FACD44}"/>
                </a:ext>
              </a:extLst>
            </p:cNvPr>
            <p:cNvSpPr/>
            <p:nvPr/>
          </p:nvSpPr>
          <p:spPr>
            <a:xfrm>
              <a:off x="1575199" y="2573731"/>
              <a:ext cx="1208664" cy="492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sz="1600" dirty="0"/>
                <a:t>MS, PhD in CS,</a:t>
              </a:r>
            </a:p>
            <a:p>
              <a:pPr lvl="0"/>
              <a:r>
                <a:rPr sz="1600" dirty="0"/>
                <a:t>2009-2015</a:t>
              </a:r>
            </a:p>
          </p:txBody>
        </p:sp>
        <p:pic>
          <p:nvPicPr>
            <p:cNvPr id="6" name="pasted-image.png">
              <a:extLst>
                <a:ext uri="{FF2B5EF4-FFF2-40B4-BE49-F238E27FC236}">
                  <a16:creationId xmlns:a16="http://schemas.microsoft.com/office/drawing/2014/main" id="{E2D100CD-EFD2-3644-9BF0-276CFA9C01F9}"/>
                </a:ext>
              </a:extLst>
            </p:cNvPr>
            <p:cNvPicPr/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9391" y="2613734"/>
              <a:ext cx="2453285" cy="68023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SBU horz_2clr.jpg">
              <a:extLst>
                <a:ext uri="{FF2B5EF4-FFF2-40B4-BE49-F238E27FC236}">
                  <a16:creationId xmlns:a16="http://schemas.microsoft.com/office/drawing/2014/main" id="{E3062966-3179-5B46-87B3-D241D35A2321}"/>
                </a:ext>
              </a:extLst>
            </p:cNvPr>
            <p:cNvPicPr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8528" y="3399958"/>
              <a:ext cx="2655822" cy="448619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6E2B67-8418-F14F-AB06-A5E688BA403F}"/>
              </a:ext>
            </a:extLst>
          </p:cNvPr>
          <p:cNvGrpSpPr/>
          <p:nvPr/>
        </p:nvGrpSpPr>
        <p:grpSpPr>
          <a:xfrm>
            <a:off x="2894504" y="3948857"/>
            <a:ext cx="6284458" cy="624010"/>
            <a:chOff x="1475243" y="1560197"/>
            <a:chExt cx="6284458" cy="624010"/>
          </a:xfrm>
        </p:grpSpPr>
        <p:sp>
          <p:nvSpPr>
            <p:cNvPr id="9" name="Shape 44">
              <a:extLst>
                <a:ext uri="{FF2B5EF4-FFF2-40B4-BE49-F238E27FC236}">
                  <a16:creationId xmlns:a16="http://schemas.microsoft.com/office/drawing/2014/main" id="{03563740-EF5C-D246-9FD9-A7CAB82EF391}"/>
                </a:ext>
              </a:extLst>
            </p:cNvPr>
            <p:cNvSpPr/>
            <p:nvPr/>
          </p:nvSpPr>
          <p:spPr>
            <a:xfrm>
              <a:off x="1475243" y="1577766"/>
              <a:ext cx="6284458" cy="6064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CE88">
                  <a:alpha val="73000"/>
                </a:srgbClr>
              </a:solidFill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10" name="pasted-image.png">
              <a:extLst>
                <a:ext uri="{FF2B5EF4-FFF2-40B4-BE49-F238E27FC236}">
                  <a16:creationId xmlns:a16="http://schemas.microsoft.com/office/drawing/2014/main" id="{DA8BC7AD-69E8-6C4C-8124-25766BBD289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749391" y="1560197"/>
              <a:ext cx="3034920" cy="59855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Shape 48">
              <a:extLst>
                <a:ext uri="{FF2B5EF4-FFF2-40B4-BE49-F238E27FC236}">
                  <a16:creationId xmlns:a16="http://schemas.microsoft.com/office/drawing/2014/main" id="{630E0FCE-1860-8C46-867B-6BCE1479565E}"/>
                </a:ext>
              </a:extLst>
            </p:cNvPr>
            <p:cNvSpPr/>
            <p:nvPr/>
          </p:nvSpPr>
          <p:spPr>
            <a:xfrm>
              <a:off x="1575199" y="1577766"/>
              <a:ext cx="1735409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 lang="en-US" sz="1600" dirty="0"/>
                <a:t>Visiting </a:t>
              </a:r>
              <a:r>
                <a:rPr sz="1600" dirty="0"/>
                <a:t>Researcher</a:t>
              </a:r>
              <a:r>
                <a:rPr lang="en-US" sz="1600" dirty="0"/>
                <a:t>,</a:t>
              </a:r>
              <a:br>
                <a:rPr sz="1600" dirty="0"/>
              </a:br>
              <a:r>
                <a:rPr sz="1600" dirty="0"/>
                <a:t>2015 - 2016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C36F08-0C20-EE47-9897-6C6F388B88F3}"/>
              </a:ext>
            </a:extLst>
          </p:cNvPr>
          <p:cNvGrpSpPr/>
          <p:nvPr/>
        </p:nvGrpSpPr>
        <p:grpSpPr>
          <a:xfrm>
            <a:off x="3944172" y="5992948"/>
            <a:ext cx="4163889" cy="728527"/>
            <a:chOff x="2163223" y="3663783"/>
            <a:chExt cx="4917290" cy="860343"/>
          </a:xfrm>
        </p:grpSpPr>
        <p:pic>
          <p:nvPicPr>
            <p:cNvPr id="13" name="pasted-image.png">
              <a:extLst>
                <a:ext uri="{FF2B5EF4-FFF2-40B4-BE49-F238E27FC236}">
                  <a16:creationId xmlns:a16="http://schemas.microsoft.com/office/drawing/2014/main" id="{D917D2E2-405A-CE40-BA8D-8886206631DA}"/>
                </a:ext>
              </a:extLst>
            </p:cNvPr>
            <p:cNvPicPr/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5162" y="4115195"/>
              <a:ext cx="895351" cy="35814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pasted-image-small.png">
              <a:extLst>
                <a:ext uri="{FF2B5EF4-FFF2-40B4-BE49-F238E27FC236}">
                  <a16:creationId xmlns:a16="http://schemas.microsoft.com/office/drawing/2014/main" id="{788A22B7-68C6-6947-B14B-7A063DEF7961}"/>
                </a:ext>
              </a:extLst>
            </p:cNvPr>
            <p:cNvPicPr/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47763" y="4050729"/>
              <a:ext cx="1817001" cy="47339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F137BF-FEC8-1A4E-8635-43F7D00E2D5D}"/>
                </a:ext>
              </a:extLst>
            </p:cNvPr>
            <p:cNvGrpSpPr/>
            <p:nvPr/>
          </p:nvGrpSpPr>
          <p:grpSpPr>
            <a:xfrm>
              <a:off x="2163223" y="3663783"/>
              <a:ext cx="3254430" cy="860258"/>
              <a:chOff x="2163223" y="3663783"/>
              <a:chExt cx="3254430" cy="860258"/>
            </a:xfrm>
          </p:grpSpPr>
          <p:pic>
            <p:nvPicPr>
              <p:cNvPr id="16" name="pasted-image.png">
                <a:extLst>
                  <a:ext uri="{FF2B5EF4-FFF2-40B4-BE49-F238E27FC236}">
                    <a16:creationId xmlns:a16="http://schemas.microsoft.com/office/drawing/2014/main" id="{C635E1A4-8FA5-EF40-8B93-2A285207B887}"/>
                  </a:ext>
                </a:extLst>
              </p:cNvPr>
              <p:cNvPicPr/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63223" y="4050729"/>
                <a:ext cx="1164231" cy="473312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7" name="Shape 56">
                <a:extLst>
                  <a:ext uri="{FF2B5EF4-FFF2-40B4-BE49-F238E27FC236}">
                    <a16:creationId xmlns:a16="http://schemas.microsoft.com/office/drawing/2014/main" id="{1A1FEA62-79BE-F643-8ED9-E56328D356E7}"/>
                  </a:ext>
                </a:extLst>
              </p:cNvPr>
              <p:cNvSpPr/>
              <p:nvPr/>
            </p:nvSpPr>
            <p:spPr>
              <a:xfrm>
                <a:off x="3266019" y="3663783"/>
                <a:ext cx="2151634" cy="3998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45719" rIns="45719">
                <a:spAutoFit/>
              </a:bodyPr>
              <a:lstStyle/>
              <a:p>
                <a:pPr lvl="0"/>
                <a:r>
                  <a:rPr sz="1600" dirty="0"/>
                  <a:t>… also spent time at: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0EF3F7-A24F-0A4B-81D6-B5ED1F9CA777}"/>
              </a:ext>
            </a:extLst>
          </p:cNvPr>
          <p:cNvGrpSpPr/>
          <p:nvPr/>
        </p:nvGrpSpPr>
        <p:grpSpPr>
          <a:xfrm>
            <a:off x="2894504" y="2509629"/>
            <a:ext cx="6284458" cy="643828"/>
            <a:chOff x="1475243" y="650206"/>
            <a:chExt cx="6284458" cy="643828"/>
          </a:xfrm>
        </p:grpSpPr>
        <p:sp>
          <p:nvSpPr>
            <p:cNvPr id="19" name="Shape 57">
              <a:extLst>
                <a:ext uri="{FF2B5EF4-FFF2-40B4-BE49-F238E27FC236}">
                  <a16:creationId xmlns:a16="http://schemas.microsoft.com/office/drawing/2014/main" id="{F4F3404C-6477-534F-9406-91166D773CD4}"/>
                </a:ext>
              </a:extLst>
            </p:cNvPr>
            <p:cNvSpPr/>
            <p:nvPr/>
          </p:nvSpPr>
          <p:spPr>
            <a:xfrm>
              <a:off x="1475243" y="650206"/>
              <a:ext cx="6284458" cy="6438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CE88">
                  <a:alpha val="73000"/>
                </a:srgbClr>
              </a:solidFill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20" name="Shape 58">
              <a:extLst>
                <a:ext uri="{FF2B5EF4-FFF2-40B4-BE49-F238E27FC236}">
                  <a16:creationId xmlns:a16="http://schemas.microsoft.com/office/drawing/2014/main" id="{D9144C29-57C7-5249-9B33-5454C0FD9B18}"/>
                </a:ext>
              </a:extLst>
            </p:cNvPr>
            <p:cNvSpPr/>
            <p:nvPr/>
          </p:nvSpPr>
          <p:spPr>
            <a:xfrm>
              <a:off x="1575199" y="697631"/>
              <a:ext cx="1639873" cy="492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sz="1600" dirty="0"/>
                <a:t>Assistant Professor</a:t>
              </a:r>
              <a:r>
                <a:rPr lang="en-US" sz="1600" dirty="0"/>
                <a:t>,</a:t>
              </a:r>
              <a:br>
                <a:rPr sz="1600" dirty="0"/>
              </a:br>
              <a:r>
                <a:rPr sz="1600" dirty="0"/>
                <a:t>2016 - </a:t>
              </a:r>
              <a:r>
                <a:rPr lang="en-US" sz="1600" dirty="0"/>
                <a:t>2021</a:t>
              </a:r>
              <a:endParaRPr sz="1600" dirty="0"/>
            </a:p>
          </p:txBody>
        </p:sp>
        <p:pic>
          <p:nvPicPr>
            <p:cNvPr id="21" name="pasted-image.png">
              <a:extLst>
                <a:ext uri="{FF2B5EF4-FFF2-40B4-BE49-F238E27FC236}">
                  <a16:creationId xmlns:a16="http://schemas.microsoft.com/office/drawing/2014/main" id="{7784F217-D234-CF4E-88A5-DB22375BA1A2}"/>
                </a:ext>
              </a:extLst>
            </p:cNvPr>
            <p:cNvPicPr/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92427" y="766129"/>
              <a:ext cx="3824374" cy="401442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E2F2CA-5BD9-A546-B9D4-7DB2C64D828C}"/>
              </a:ext>
            </a:extLst>
          </p:cNvPr>
          <p:cNvGrpSpPr/>
          <p:nvPr/>
        </p:nvGrpSpPr>
        <p:grpSpPr>
          <a:xfrm>
            <a:off x="2894504" y="3240165"/>
            <a:ext cx="6284458" cy="606441"/>
            <a:chOff x="1475243" y="1577766"/>
            <a:chExt cx="6284458" cy="606441"/>
          </a:xfrm>
        </p:grpSpPr>
        <p:sp>
          <p:nvSpPr>
            <p:cNvPr id="23" name="Shape 44">
              <a:extLst>
                <a:ext uri="{FF2B5EF4-FFF2-40B4-BE49-F238E27FC236}">
                  <a16:creationId xmlns:a16="http://schemas.microsoft.com/office/drawing/2014/main" id="{DA0B5665-6654-0A46-B9F7-EA66E49C5C70}"/>
                </a:ext>
              </a:extLst>
            </p:cNvPr>
            <p:cNvSpPr/>
            <p:nvPr/>
          </p:nvSpPr>
          <p:spPr>
            <a:xfrm>
              <a:off x="1475243" y="1577766"/>
              <a:ext cx="6284458" cy="6064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CE88">
                  <a:alpha val="73000"/>
                </a:srgbClr>
              </a:solidFill>
            </a:ln>
          </p:spPr>
          <p:txBody>
            <a:bodyPr lIns="0" tIns="0" rIns="0" bIns="0" anchor="ctr"/>
            <a:lstStyle/>
            <a:p>
              <a:pPr lvl="0"/>
              <a:endParaRPr dirty="0"/>
            </a:p>
          </p:txBody>
        </p:sp>
        <p:sp>
          <p:nvSpPr>
            <p:cNvPr id="24" name="Shape 48">
              <a:extLst>
                <a:ext uri="{FF2B5EF4-FFF2-40B4-BE49-F238E27FC236}">
                  <a16:creationId xmlns:a16="http://schemas.microsoft.com/office/drawing/2014/main" id="{7D1681E7-5750-8647-9807-12A8DCFCCE9D}"/>
                </a:ext>
              </a:extLst>
            </p:cNvPr>
            <p:cNvSpPr/>
            <p:nvPr/>
          </p:nvSpPr>
          <p:spPr>
            <a:xfrm>
              <a:off x="1575199" y="1577766"/>
              <a:ext cx="1592742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/>
              <a:r>
                <a:rPr lang="en-US" sz="1600" dirty="0"/>
                <a:t>Visiting Professor,</a:t>
              </a:r>
              <a:br>
                <a:rPr lang="en-US" sz="1600" dirty="0"/>
              </a:br>
              <a:r>
                <a:rPr lang="en-US" sz="1600" dirty="0"/>
                <a:t>2019</a:t>
              </a:r>
              <a:endParaRPr sz="16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C62A9C71-32A6-764F-8EFD-BF478A27456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789" y="3333766"/>
            <a:ext cx="345654" cy="4732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4A11C6-EAE2-574F-A651-2819BAE3E1B4}"/>
              </a:ext>
            </a:extLst>
          </p:cNvPr>
          <p:cNvSpPr txBox="1"/>
          <p:nvPr/>
        </p:nvSpPr>
        <p:spPr>
          <a:xfrm>
            <a:off x="5735290" y="3310229"/>
            <a:ext cx="1929372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Adobe Research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C9D3CB7B-4D9E-954D-AA31-599895B0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3D92D3-B1C1-DC41-9D91-4839D6140512}"/>
              </a:ext>
            </a:extLst>
          </p:cNvPr>
          <p:cNvGrpSpPr/>
          <p:nvPr/>
        </p:nvGrpSpPr>
        <p:grpSpPr>
          <a:xfrm>
            <a:off x="2894504" y="1116456"/>
            <a:ext cx="6284458" cy="643828"/>
            <a:chOff x="1322843" y="-661872"/>
            <a:chExt cx="6284458" cy="643828"/>
          </a:xfrm>
        </p:grpSpPr>
        <p:sp>
          <p:nvSpPr>
            <p:cNvPr id="30" name="Shape 57">
              <a:extLst>
                <a:ext uri="{FF2B5EF4-FFF2-40B4-BE49-F238E27FC236}">
                  <a16:creationId xmlns:a16="http://schemas.microsoft.com/office/drawing/2014/main" id="{CDD6A06B-BC9E-8B44-B7D5-AD1FB4511EDF}"/>
                </a:ext>
              </a:extLst>
            </p:cNvPr>
            <p:cNvSpPr/>
            <p:nvPr/>
          </p:nvSpPr>
          <p:spPr>
            <a:xfrm>
              <a:off x="1322843" y="-661872"/>
              <a:ext cx="6284458" cy="6438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CE88">
                  <a:alpha val="73000"/>
                </a:srgbClr>
              </a:solidFill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1" name="Shape 58">
              <a:extLst>
                <a:ext uri="{FF2B5EF4-FFF2-40B4-BE49-F238E27FC236}">
                  <a16:creationId xmlns:a16="http://schemas.microsoft.com/office/drawing/2014/main" id="{FAC85C2A-1DF4-5C45-8C20-DE45A0578CDE}"/>
                </a:ext>
              </a:extLst>
            </p:cNvPr>
            <p:cNvSpPr/>
            <p:nvPr/>
          </p:nvSpPr>
          <p:spPr>
            <a:xfrm>
              <a:off x="1422799" y="-614447"/>
              <a:ext cx="1651349" cy="492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sz="1600" dirty="0"/>
                <a:t>Associate</a:t>
              </a:r>
              <a:r>
                <a:rPr sz="1600" dirty="0"/>
                <a:t> Professor</a:t>
              </a:r>
              <a:r>
                <a:rPr lang="en-US" sz="1600" dirty="0"/>
                <a:t>,</a:t>
              </a:r>
              <a:br>
                <a:rPr sz="1600" dirty="0"/>
              </a:br>
              <a:r>
                <a:rPr lang="en-US" sz="1600" dirty="0"/>
                <a:t>2021 - Present</a:t>
              </a:r>
              <a:endParaRPr sz="1600" dirty="0"/>
            </a:p>
          </p:txBody>
        </p:sp>
      </p:grpSp>
      <p:pic>
        <p:nvPicPr>
          <p:cNvPr id="33" name="Picture 4" descr="Full Formal Lockup">
            <a:extLst>
              <a:ext uri="{FF2B5EF4-FFF2-40B4-BE49-F238E27FC236}">
                <a16:creationId xmlns:a16="http://schemas.microsoft.com/office/drawing/2014/main" id="{3ED0CF69-EBA7-E847-B2EF-13346861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88" y="1133367"/>
            <a:ext cx="3104786" cy="61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D998961-F4AA-CC41-8F9D-165828478692}"/>
              </a:ext>
            </a:extLst>
          </p:cNvPr>
          <p:cNvGrpSpPr/>
          <p:nvPr/>
        </p:nvGrpSpPr>
        <p:grpSpPr>
          <a:xfrm>
            <a:off x="2894504" y="1807709"/>
            <a:ext cx="6284458" cy="643828"/>
            <a:chOff x="1475243" y="650206"/>
            <a:chExt cx="6284458" cy="643828"/>
          </a:xfrm>
        </p:grpSpPr>
        <p:sp>
          <p:nvSpPr>
            <p:cNvPr id="38" name="Shape 57">
              <a:extLst>
                <a:ext uri="{FF2B5EF4-FFF2-40B4-BE49-F238E27FC236}">
                  <a16:creationId xmlns:a16="http://schemas.microsoft.com/office/drawing/2014/main" id="{6E765659-182D-3F4A-997D-213CA470963F}"/>
                </a:ext>
              </a:extLst>
            </p:cNvPr>
            <p:cNvSpPr/>
            <p:nvPr/>
          </p:nvSpPr>
          <p:spPr>
            <a:xfrm>
              <a:off x="1475243" y="650206"/>
              <a:ext cx="6284458" cy="6438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CE88">
                  <a:alpha val="73000"/>
                </a:srgbClr>
              </a:solidFill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9" name="Shape 58">
              <a:extLst>
                <a:ext uri="{FF2B5EF4-FFF2-40B4-BE49-F238E27FC236}">
                  <a16:creationId xmlns:a16="http://schemas.microsoft.com/office/drawing/2014/main" id="{7AFDE95B-11A7-8B44-89BB-5EBD35CE9B7D}"/>
                </a:ext>
              </a:extLst>
            </p:cNvPr>
            <p:cNvSpPr/>
            <p:nvPr/>
          </p:nvSpPr>
          <p:spPr>
            <a:xfrm>
              <a:off x="1575199" y="697631"/>
              <a:ext cx="1463414" cy="4924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sz="1600" dirty="0"/>
                <a:t>Visiting Academic</a:t>
              </a:r>
              <a:br>
                <a:rPr lang="en-US" sz="1600" dirty="0"/>
              </a:br>
              <a:r>
                <a:rPr lang="en-US" sz="1600" dirty="0"/>
                <a:t>2021 - Present</a:t>
              </a:r>
              <a:endParaRPr sz="1600" dirty="0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A63D92-D269-7945-8062-28305135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89" y="1961971"/>
            <a:ext cx="2121357" cy="3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4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07D-AAE9-E645-846D-9274EF29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vis</a:t>
            </a:r>
            <a:r>
              <a:rPr lang="en-US"/>
              <a:t>ion, </a:t>
            </a:r>
            <a:r>
              <a:rPr lang="en-US" b="1"/>
              <a:t>lang</a:t>
            </a:r>
            <a:r>
              <a:rPr lang="en-US"/>
              <a:t>uage and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A1875-D07B-8449-BD0D-BBD86279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2EB71-D311-D44F-A649-790B6686B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91986"/>
            <a:ext cx="8845864" cy="5471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2E908F-75B0-0393-339C-E756454A6669}"/>
              </a:ext>
            </a:extLst>
          </p:cNvPr>
          <p:cNvSpPr txBox="1"/>
          <p:nvPr/>
        </p:nvSpPr>
        <p:spPr>
          <a:xfrm>
            <a:off x="8744607" y="693683"/>
            <a:ext cx="1681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http://vislang.ai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43EA-15AE-6A48-8596-52308D44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Pre-requisites for this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B6B82-4A7E-6C4A-BBED-BC1EDAC2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At least introductory knowledge of Deep Learning: Convolutional Neural Networks, Recurrent Neural Networks, Transformers, Generative Adversarial Networks.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 547 (Computer Vision) or COMP 646 (Deep Learning for Vision and Language) or COMP 546/ELEC 546 (Intro to Computer Vision) or COMP 576 (Intro to Deep Learning) or COMP 647 (Deep Learning) or research experience in any of these topics.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5658F-8425-014B-B528-DCE2CC2A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1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5D36-742F-CF26-CD5A-D51D786F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49303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COMP 646: Deep Learning for Vision and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3096-2746-7350-8230-2F551404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103"/>
            <a:ext cx="10515600" cy="45478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Computer Vision: Image Processing, Image Filtering</a:t>
            </a:r>
          </a:p>
          <a:p>
            <a:r>
              <a:rPr lang="en-US" dirty="0"/>
              <a:t>Deep Neural Networks, Multi-layer </a:t>
            </a:r>
            <a:r>
              <a:rPr lang="en-US" dirty="0" err="1"/>
              <a:t>Perceptrons</a:t>
            </a:r>
            <a:endParaRPr lang="en-US" dirty="0"/>
          </a:p>
          <a:p>
            <a:r>
              <a:rPr lang="en-US" dirty="0"/>
              <a:t>Convolutional Neural Networks (CNNs)</a:t>
            </a:r>
          </a:p>
          <a:p>
            <a:r>
              <a:rPr lang="en-US" dirty="0"/>
              <a:t>Recurrent Neural Networks (RNNs)</a:t>
            </a:r>
          </a:p>
          <a:p>
            <a:r>
              <a:rPr lang="en-US" dirty="0"/>
              <a:t>Transformers – Deep Muti-head Soft Attention Layers</a:t>
            </a:r>
          </a:p>
          <a:p>
            <a:r>
              <a:rPr lang="en-US" dirty="0"/>
              <a:t>Generative Adversarial Networks (GANs)</a:t>
            </a:r>
          </a:p>
          <a:p>
            <a:endParaRPr lang="en-US" dirty="0"/>
          </a:p>
          <a:p>
            <a:r>
              <a:rPr lang="en-US" dirty="0"/>
              <a:t>Optimization: Learning Rates, Learning Rate Schedules, Momentum, Stochastic Gradient Descent, Mini-batch SGD, Sampling, Data Augmentation, Regularization, Overfitting/underfitting.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973BB-FA56-896B-EBF6-AB399673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0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B2A7-6820-4501-1094-78D529D6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09" y="373402"/>
            <a:ext cx="11353801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COMP 648: Recent Advances (</a:t>
            </a:r>
            <a:r>
              <a:rPr lang="en-US" sz="4000" dirty="0"/>
              <a:t>2020/2021</a:t>
            </a:r>
            <a:r>
              <a:rPr lang="en-US" dirty="0"/>
              <a:t>/</a:t>
            </a:r>
            <a:r>
              <a:rPr lang="en-US" sz="4900" b="1" dirty="0"/>
              <a:t>2022/2023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A469-BDF4-7EA3-6015-03BE50FCC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123"/>
            <a:ext cx="10515600" cy="4526839"/>
          </a:xfrm>
        </p:spPr>
        <p:txBody>
          <a:bodyPr>
            <a:normAutofit/>
          </a:bodyPr>
          <a:lstStyle/>
          <a:p>
            <a:r>
              <a:rPr lang="en-US" dirty="0"/>
              <a:t>Contrastive Pretraining (e.g. CLIP and CLIP-derived models)</a:t>
            </a:r>
          </a:p>
          <a:p>
            <a:r>
              <a:rPr lang="en-US" dirty="0"/>
              <a:t>Self-supervised Pretraining (e.g. Masked Modeling for Images)</a:t>
            </a:r>
          </a:p>
          <a:p>
            <a:r>
              <a:rPr lang="en-US" dirty="0"/>
              <a:t>Diffusion Models (e.g. DALLE-2 – how are they replacing GANs)</a:t>
            </a:r>
          </a:p>
          <a:p>
            <a:r>
              <a:rPr lang="en-US" dirty="0"/>
              <a:t>Deep Matching (e.g. </a:t>
            </a:r>
            <a:r>
              <a:rPr lang="en-US" dirty="0" err="1"/>
              <a:t>SuperGLUE</a:t>
            </a:r>
            <a:r>
              <a:rPr lang="en-US" dirty="0"/>
              <a:t>, Reranking Transformers)</a:t>
            </a:r>
          </a:p>
          <a:p>
            <a:r>
              <a:rPr lang="en-US" dirty="0"/>
              <a:t>Pretraining for Visual Grounding/Localization (e.g. GLIP, </a:t>
            </a:r>
            <a:r>
              <a:rPr lang="en-US" dirty="0" err="1"/>
              <a:t>OwL-ViT</a:t>
            </a:r>
            <a:r>
              <a:rPr lang="en-US" dirty="0"/>
              <a:t>)</a:t>
            </a:r>
          </a:p>
          <a:p>
            <a:r>
              <a:rPr lang="en-US" dirty="0"/>
              <a:t>Universal Deep Models (e.g. DeepMind’s Flamingo, GATO)</a:t>
            </a:r>
          </a:p>
          <a:p>
            <a:r>
              <a:rPr lang="en-US" dirty="0"/>
              <a:t>Bias and Fairness concerns in Deep Learning and ML</a:t>
            </a:r>
          </a:p>
          <a:p>
            <a:r>
              <a:rPr lang="en-US" dirty="0"/>
              <a:t>Other Recent Topics of Interest…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C5CF7-4D00-CAED-4DCF-36E00A76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1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DC79-13B7-DF5E-9193-D9BDF52D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best take advantage of this seminar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D06E-A490-2B54-0EF1-C736ED3F1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papers in advance. They will be posted on the website. Especially if not familiar with a topic. </a:t>
            </a:r>
          </a:p>
          <a:p>
            <a:r>
              <a:rPr lang="en-US" dirty="0"/>
              <a:t>Ask questions in advance about papers that are going to be discussed. Use the discussion forum for this class. (Sign up here: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piazza.com</a:t>
            </a:r>
            <a:r>
              <a:rPr lang="en-US" dirty="0">
                <a:hlinkClick r:id="rId2"/>
              </a:rPr>
              <a:t>/rice/fall2022/comp648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AAC12-31CD-9963-5DD5-4E12D996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5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623</Words>
  <Application>Microsoft Macintosh PowerPoint</Application>
  <PresentationFormat>Widescreen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Computer Vision Seminar</vt:lpstr>
      <vt:lpstr>About the class</vt:lpstr>
      <vt:lpstr>https://www.cs.rice.edu/~vo9/cv-seminar</vt:lpstr>
      <vt:lpstr>My Background</vt:lpstr>
      <vt:lpstr>vision, language and learning</vt:lpstr>
      <vt:lpstr>Pre-requisites for this Seminar</vt:lpstr>
      <vt:lpstr>COMP 646: Deep Learning for Vision and Language</vt:lpstr>
      <vt:lpstr>COMP 648: Recent Advances (2020/2021/2022/2023)</vt:lpstr>
      <vt:lpstr>How to best take advantage of this seminar</vt:lpstr>
      <vt:lpstr>Grading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59</cp:revision>
  <dcterms:created xsi:type="dcterms:W3CDTF">2020-08-25T18:36:06Z</dcterms:created>
  <dcterms:modified xsi:type="dcterms:W3CDTF">2022-08-23T20:21:16Z</dcterms:modified>
</cp:coreProperties>
</file>