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9" r:id="rId2"/>
  </p:sldMasterIdLst>
  <p:notesMasterIdLst>
    <p:notesMasterId r:id="rId57"/>
  </p:notesMasterIdLst>
  <p:sldIdLst>
    <p:sldId id="256" r:id="rId3"/>
    <p:sldId id="268" r:id="rId4"/>
    <p:sldId id="499" r:id="rId5"/>
    <p:sldId id="500" r:id="rId6"/>
    <p:sldId id="501" r:id="rId7"/>
    <p:sldId id="502" r:id="rId8"/>
    <p:sldId id="503" r:id="rId9"/>
    <p:sldId id="279" r:id="rId10"/>
    <p:sldId id="505" r:id="rId11"/>
    <p:sldId id="506" r:id="rId12"/>
    <p:sldId id="507" r:id="rId13"/>
    <p:sldId id="511" r:id="rId14"/>
    <p:sldId id="512" r:id="rId15"/>
    <p:sldId id="513" r:id="rId16"/>
    <p:sldId id="291" r:id="rId17"/>
    <p:sldId id="292" r:id="rId18"/>
    <p:sldId id="293" r:id="rId19"/>
    <p:sldId id="290" r:id="rId20"/>
    <p:sldId id="577" r:id="rId21"/>
    <p:sldId id="295" r:id="rId22"/>
    <p:sldId id="296" r:id="rId23"/>
    <p:sldId id="297" r:id="rId24"/>
    <p:sldId id="578" r:id="rId25"/>
    <p:sldId id="298" r:id="rId26"/>
    <p:sldId id="514" r:id="rId27"/>
    <p:sldId id="299" r:id="rId28"/>
    <p:sldId id="301" r:id="rId29"/>
    <p:sldId id="302" r:id="rId30"/>
    <p:sldId id="529" r:id="rId31"/>
    <p:sldId id="530" r:id="rId32"/>
    <p:sldId id="534" r:id="rId33"/>
    <p:sldId id="304" r:id="rId34"/>
    <p:sldId id="305" r:id="rId35"/>
    <p:sldId id="508" r:id="rId36"/>
    <p:sldId id="509" r:id="rId37"/>
    <p:sldId id="535" r:id="rId38"/>
    <p:sldId id="566" r:id="rId39"/>
    <p:sldId id="521" r:id="rId40"/>
    <p:sldId id="522" r:id="rId41"/>
    <p:sldId id="523" r:id="rId42"/>
    <p:sldId id="580" r:id="rId43"/>
    <p:sldId id="579" r:id="rId44"/>
    <p:sldId id="516" r:id="rId45"/>
    <p:sldId id="518" r:id="rId46"/>
    <p:sldId id="519" r:id="rId47"/>
    <p:sldId id="575" r:id="rId48"/>
    <p:sldId id="567" r:id="rId49"/>
    <p:sldId id="569" r:id="rId50"/>
    <p:sldId id="570" r:id="rId51"/>
    <p:sldId id="571" r:id="rId52"/>
    <p:sldId id="572" r:id="rId53"/>
    <p:sldId id="573" r:id="rId54"/>
    <p:sldId id="574" r:id="rId55"/>
    <p:sldId id="26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9"/>
    <p:restoredTop sz="94694"/>
  </p:normalViewPr>
  <p:slideViewPr>
    <p:cSldViewPr snapToGrid="0" snapToObjects="1">
      <p:cViewPr varScale="1">
        <p:scale>
          <a:sx n="121" d="100"/>
          <a:sy n="121"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CC597-C715-D641-AF2D-9027D870C75F}"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CB42-16E7-A24D-B3D6-F64B855B0DC8}" type="slidenum">
              <a:rPr lang="en-US" smtClean="0"/>
              <a:t>‹#›</a:t>
            </a:fld>
            <a:endParaRPr lang="en-US"/>
          </a:p>
        </p:txBody>
      </p:sp>
    </p:spTree>
    <p:extLst>
      <p:ext uri="{BB962C8B-B14F-4D97-AF65-F5344CB8AC3E}">
        <p14:creationId xmlns:p14="http://schemas.microsoft.com/office/powerpoint/2010/main" val="289056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5CB42-16E7-A24D-B3D6-F64B855B0DC8}" type="slidenum">
              <a:rPr lang="en-US" smtClean="0"/>
              <a:t>0</a:t>
            </a:fld>
            <a:endParaRPr lang="en-US"/>
          </a:p>
        </p:txBody>
      </p:sp>
    </p:spTree>
    <p:extLst>
      <p:ext uri="{BB962C8B-B14F-4D97-AF65-F5344CB8AC3E}">
        <p14:creationId xmlns:p14="http://schemas.microsoft.com/office/powerpoint/2010/main" val="26953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2</a:t>
            </a:fld>
            <a:endParaRPr lang="en-US">
              <a:solidFill>
                <a:prstClr val="black"/>
              </a:solidFill>
              <a:latin typeface="Calibri"/>
              <a:ea typeface=""/>
              <a:cs typeface=""/>
            </a:endParaRPr>
          </a:p>
        </p:txBody>
      </p:sp>
    </p:spTree>
    <p:extLst>
      <p:ext uri="{BB962C8B-B14F-4D97-AF65-F5344CB8AC3E}">
        <p14:creationId xmlns:p14="http://schemas.microsoft.com/office/powerpoint/2010/main" val="12101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3</a:t>
            </a:fld>
            <a:endParaRPr lang="en-US">
              <a:solidFill>
                <a:prstClr val="black"/>
              </a:solidFill>
              <a:latin typeface="Calibri"/>
              <a:ea typeface=""/>
              <a:cs typeface=""/>
            </a:endParaRPr>
          </a:p>
        </p:txBody>
      </p:sp>
    </p:spTree>
    <p:extLst>
      <p:ext uri="{BB962C8B-B14F-4D97-AF65-F5344CB8AC3E}">
        <p14:creationId xmlns:p14="http://schemas.microsoft.com/office/powerpoint/2010/main" val="338999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4</a:t>
            </a:fld>
            <a:endParaRPr lang="en-US">
              <a:solidFill>
                <a:prstClr val="black"/>
              </a:solidFill>
              <a:latin typeface="Calibri"/>
              <a:ea typeface=""/>
              <a:cs typeface=""/>
            </a:endParaRPr>
          </a:p>
        </p:txBody>
      </p:sp>
    </p:spTree>
    <p:extLst>
      <p:ext uri="{BB962C8B-B14F-4D97-AF65-F5344CB8AC3E}">
        <p14:creationId xmlns:p14="http://schemas.microsoft.com/office/powerpoint/2010/main" val="10871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17</a:t>
            </a:fld>
            <a:endParaRPr lang="en-US"/>
          </a:p>
        </p:txBody>
      </p:sp>
    </p:spTree>
    <p:extLst>
      <p:ext uri="{BB962C8B-B14F-4D97-AF65-F5344CB8AC3E}">
        <p14:creationId xmlns:p14="http://schemas.microsoft.com/office/powerpoint/2010/main" val="13873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18</a:t>
            </a:fld>
            <a:endParaRPr lang="en-US"/>
          </a:p>
        </p:txBody>
      </p:sp>
    </p:spTree>
    <p:extLst>
      <p:ext uri="{BB962C8B-B14F-4D97-AF65-F5344CB8AC3E}">
        <p14:creationId xmlns:p14="http://schemas.microsoft.com/office/powerpoint/2010/main" val="218308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1/11/24</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212170"/>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36918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1/11/24</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asted-image.png">
            <a:extLst>
              <a:ext uri="{FF2B5EF4-FFF2-40B4-BE49-F238E27FC236}">
                <a16:creationId xmlns:a16="http://schemas.microsoft.com/office/drawing/2014/main" id="{60812B5B-29A2-1B43-8164-8914867C7AF2}"/>
              </a:ext>
            </a:extLst>
          </p:cNvPr>
          <p:cNvPicPr/>
          <p:nvPr userDrawn="1"/>
        </p:nvPicPr>
        <p:blipFill>
          <a:blip r:embed="rId2">
            <a:alphaModFix amt="10839"/>
          </a:blip>
          <a:srcRect l="11804" t="22310" b="2478"/>
          <a:stretch>
            <a:fillRect/>
          </a:stretch>
        </p:blipFill>
        <p:spPr>
          <a:xfrm>
            <a:off x="0" y="0"/>
            <a:ext cx="4680310" cy="3991254"/>
          </a:xfrm>
          <a:prstGeom prst="rect">
            <a:avLst/>
          </a:prstGeom>
          <a:ln w="12700">
            <a:miter lim="400000"/>
          </a:ln>
        </p:spPr>
      </p:pic>
    </p:spTree>
    <p:extLst>
      <p:ext uri="{BB962C8B-B14F-4D97-AF65-F5344CB8AC3E}">
        <p14:creationId xmlns:p14="http://schemas.microsoft.com/office/powerpoint/2010/main" val="13847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1/11/24</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12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1/11/24</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8236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17000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01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80653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1256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227533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1/11/24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83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21563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1/11/24</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6530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56118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45131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32657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772230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blip>
          <a:srcRect l="11804" t="22310" b="2478"/>
          <a:stretch>
            <a:fillRect/>
          </a:stretch>
        </p:blipFill>
        <p:spPr>
          <a:xfrm>
            <a:off x="-93133" y="-8368"/>
            <a:ext cx="6240413" cy="5321672"/>
          </a:xfrm>
          <a:prstGeom prst="rect">
            <a:avLst/>
          </a:prstGeom>
          <a:ln w="12700">
            <a:miter lim="400000"/>
          </a:ln>
        </p:spPr>
      </p:pic>
      <p:sp>
        <p:nvSpPr>
          <p:cNvPr id="8" name="Shape 8"/>
          <p:cNvSpPr/>
          <p:nvPr/>
        </p:nvSpPr>
        <p:spPr>
          <a:xfrm>
            <a:off x="398414" y="1804505"/>
            <a:ext cx="11497733" cy="3657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4533" dirty="0">
                <a:solidFill>
                  <a:srgbClr val="215380"/>
                </a:solidFill>
              </a:rPr>
              <a:t>CS</a:t>
            </a:r>
            <a:r>
              <a:rPr lang="en-US" sz="4533" dirty="0">
                <a:solidFill>
                  <a:srgbClr val="215380"/>
                </a:solidFill>
              </a:rPr>
              <a:t>6</a:t>
            </a:r>
            <a:r>
              <a:rPr sz="4533" dirty="0">
                <a:solidFill>
                  <a:srgbClr val="215380"/>
                </a:solidFill>
              </a:rPr>
              <a:t>501: </a:t>
            </a:r>
            <a:r>
              <a:rPr lang="en-US" sz="4533" dirty="0">
                <a:solidFill>
                  <a:srgbClr val="215380"/>
                </a:solidFill>
              </a:rPr>
              <a:t>Deep Learning for Visual Recognition</a:t>
            </a:r>
            <a:endParaRPr sz="4533" dirty="0">
              <a:solidFill>
                <a:srgbClr val="215380"/>
              </a:solidFill>
            </a:endParaRPr>
          </a:p>
        </p:txBody>
      </p:sp>
    </p:spTree>
    <p:extLst>
      <p:ext uri="{BB962C8B-B14F-4D97-AF65-F5344CB8AC3E}">
        <p14:creationId xmlns:p14="http://schemas.microsoft.com/office/powerpoint/2010/main" val="39665917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1"/>
            <a:ext cx="11480800" cy="4525963"/>
          </a:xfrm>
          <a:prstGeom prst="rect">
            <a:avLst/>
          </a:prstGeom>
        </p:spPr>
        <p:txBody>
          <a:bodyPr/>
          <a:lstStyle>
            <a:lvl1pPr algn="l">
              <a:defRPr sz="2800" b="0">
                <a:solidFill>
                  <a:schemeClr val="tx1"/>
                </a:solidFill>
                <a:latin typeface="+mn-lt"/>
              </a:defRPr>
            </a:lvl1pPr>
            <a:lvl2pPr algn="l">
              <a:defRPr sz="2000" b="0">
                <a:solidFill>
                  <a:schemeClr val="tx1"/>
                </a:solidFill>
                <a:latin typeface="+mn-lt"/>
              </a:defRPr>
            </a:lvl2pPr>
            <a:lvl3pPr algn="l">
              <a:defRPr sz="1800" b="0">
                <a:solidFill>
                  <a:schemeClr val="tx1"/>
                </a:solidFill>
                <a:latin typeface="+mj-lt"/>
              </a:defRPr>
            </a:lvl3pPr>
            <a:lvl4pPr algn="l">
              <a:defRPr sz="1467" b="0">
                <a:solidFill>
                  <a:schemeClr val="tx1"/>
                </a:solidFill>
                <a:latin typeface="+mj-lt"/>
              </a:defRPr>
            </a:lvl4pPr>
            <a:lvl5pPr algn="l">
              <a:defRPr sz="1467"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366185"/>
            <a:ext cx="10515600" cy="1325033"/>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9249368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32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1/11/24</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30463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1/11/24</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836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1/11/24</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981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1/11/24</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14441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1/11/24</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856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1/11/24</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023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0"/>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lgn="l">
              <a:defRPr sz="2667" b="0">
                <a:solidFill>
                  <a:schemeClr val="tx1"/>
                </a:solidFill>
              </a:defRPr>
            </a:lvl1pPr>
            <a:lvl2pPr algn="l">
              <a:defRPr sz="2667" b="0">
                <a:solidFill>
                  <a:schemeClr val="tx1"/>
                </a:solidFill>
              </a:defRPr>
            </a:lvl2pPr>
            <a:lvl3pPr algn="l">
              <a:defRPr sz="2667" b="0">
                <a:solidFill>
                  <a:schemeClr val="tx1"/>
                </a:solidFill>
              </a:defRPr>
            </a:lvl3pPr>
            <a:lvl4pPr algn="l">
              <a:defRPr sz="2667" b="0">
                <a:solidFill>
                  <a:schemeClr val="tx1"/>
                </a:solidFill>
              </a:defRPr>
            </a:lvl4pPr>
            <a:lvl5pPr algn="l">
              <a:defRPr sz="2667"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26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1/11/24</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06939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 id="2147483652" r:id="rId11"/>
    <p:sldLayoutId id="214748365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74DF7-AD36-F447-9F37-3665E2D3B1EA}" type="datetimeFigureOut">
              <a:rPr lang="en-US" smtClean="0"/>
              <a:t>1/11/24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39793067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1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17.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2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0.png"/><Relationship Id="rId1" Type="http://schemas.openxmlformats.org/officeDocument/2006/relationships/slideLayout" Target="../slideLayouts/slideLayout9.xml"/><Relationship Id="rId6" Type="http://schemas.openxmlformats.org/officeDocument/2006/relationships/image" Target="../media/image870.png"/><Relationship Id="rId11" Type="http://schemas.openxmlformats.org/officeDocument/2006/relationships/image" Target="../media/image92.png"/><Relationship Id="rId5" Type="http://schemas.openxmlformats.org/officeDocument/2006/relationships/image" Target="../media/image860.png"/><Relationship Id="rId10" Type="http://schemas.openxmlformats.org/officeDocument/2006/relationships/image" Target="../media/image91.png"/><Relationship Id="rId4" Type="http://schemas.openxmlformats.org/officeDocument/2006/relationships/image" Target="../media/image850.png"/><Relationship Id="rId9"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3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5.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6.png"/><Relationship Id="rId9"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26.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8.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9.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1.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0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2.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1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3.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330.png"/><Relationship Id="rId7" Type="http://schemas.openxmlformats.org/officeDocument/2006/relationships/image" Target="../media/image72.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20.png"/><Relationship Id="rId10" Type="http://schemas.openxmlformats.org/officeDocument/2006/relationships/image" Target="../media/image1400.png"/><Relationship Id="rId4" Type="http://schemas.openxmlformats.org/officeDocument/2006/relationships/image" Target="../media/image1340.png"/><Relationship Id="rId9" Type="http://schemas.openxmlformats.org/officeDocument/2006/relationships/image" Target="../media/image1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BAC-33BB-1B4D-A3E3-A3E3CE2B2F36}"/>
              </a:ext>
            </a:extLst>
          </p:cNvPr>
          <p:cNvSpPr>
            <a:spLocks noGrp="1"/>
          </p:cNvSpPr>
          <p:nvPr>
            <p:ph type="ctrTitle"/>
          </p:nvPr>
        </p:nvSpPr>
        <p:spPr/>
        <p:txBody>
          <a:bodyPr/>
          <a:lstStyle/>
          <a:p>
            <a:r>
              <a:rPr lang="en-US" dirty="0"/>
              <a:t>Deep Learning for Vision &amp; Language</a:t>
            </a:r>
          </a:p>
        </p:txBody>
      </p:sp>
      <p:sp>
        <p:nvSpPr>
          <p:cNvPr id="3" name="Subtitle 2">
            <a:extLst>
              <a:ext uri="{FF2B5EF4-FFF2-40B4-BE49-F238E27FC236}">
                <a16:creationId xmlns:a16="http://schemas.microsoft.com/office/drawing/2014/main" id="{74317520-60B9-3F43-B125-2138316230C3}"/>
              </a:ext>
            </a:extLst>
          </p:cNvPr>
          <p:cNvSpPr>
            <a:spLocks noGrp="1"/>
          </p:cNvSpPr>
          <p:nvPr>
            <p:ph type="subTitle" idx="1"/>
          </p:nvPr>
        </p:nvSpPr>
        <p:spPr>
          <a:xfrm>
            <a:off x="1524000" y="4195181"/>
            <a:ext cx="9144000" cy="1655762"/>
          </a:xfrm>
        </p:spPr>
        <p:txBody>
          <a:bodyPr/>
          <a:lstStyle/>
          <a:p>
            <a:r>
              <a:rPr lang="en-US" dirty="0"/>
              <a:t>Machine Learning I: Supervised vs Unsupervised Learning</a:t>
            </a:r>
            <a:br>
              <a:rPr lang="en-US" dirty="0"/>
            </a:br>
            <a:r>
              <a:rPr lang="en-US" dirty="0"/>
              <a:t>Linear Classifiers / Regressors</a:t>
            </a:r>
          </a:p>
        </p:txBody>
      </p:sp>
    </p:spTree>
    <p:extLst>
      <p:ext uri="{BB962C8B-B14F-4D97-AF65-F5344CB8AC3E}">
        <p14:creationId xmlns:p14="http://schemas.microsoft.com/office/powerpoint/2010/main" val="213858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For instance, Linear Regression and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96987"/>
          </a:xfrm>
        </p:spPr>
        <p:txBody>
          <a:bodyPr>
            <a:noAutofit/>
          </a:bodyPr>
          <a:lstStyle/>
          <a:p>
            <a:pPr marL="0" indent="0">
              <a:buNone/>
            </a:pPr>
            <a:endParaRPr lang="en-US" sz="2400" dirty="0"/>
          </a:p>
          <a:p>
            <a:pPr marL="0" indent="0">
              <a:buNone/>
            </a:pPr>
            <a:endParaRPr lang="en-US" sz="2400" dirty="0"/>
          </a:p>
          <a:p>
            <a:r>
              <a:rPr lang="en-US" sz="2400" dirty="0"/>
              <a:t>Note: (w, b) are the coefficients in the linear regression, and will also be referred as parameters. </a:t>
            </a:r>
            <a:br>
              <a:rPr lang="en-US" sz="2400" dirty="0"/>
            </a:br>
            <a:endParaRPr lang="en-US" sz="2400" dirty="0"/>
          </a:p>
          <a:p>
            <a:r>
              <a:rPr lang="en-US" sz="2400" dirty="0"/>
              <a:t>Also notice if </a:t>
            </a:r>
            <a:r>
              <a:rPr lang="en-US" sz="2400" i="1" dirty="0"/>
              <a:t>x</a:t>
            </a:r>
            <a:r>
              <a:rPr lang="en-US" sz="2400" dirty="0"/>
              <a:t> is a vector then </a:t>
            </a:r>
            <a:r>
              <a:rPr lang="en-US" sz="2400" i="1" dirty="0"/>
              <a:t>w</a:t>
            </a:r>
            <a:r>
              <a:rPr lang="en-US" sz="2400" dirty="0"/>
              <a:t> must also be a vector of coefficients.</a:t>
            </a:r>
          </a:p>
          <a:p>
            <a:endParaRPr lang="en-US" sz="2400" dirty="0"/>
          </a:p>
          <a:p>
            <a:r>
              <a:rPr lang="en-US" sz="2400" dirty="0"/>
              <a:t>A lot of work in Machine Learning and optimization is finding the right set of parameters (w, b) that can map any pairs of (</a:t>
            </a:r>
            <a:r>
              <a:rPr lang="en-US" sz="2400" dirty="0" err="1"/>
              <a:t>x,y</a:t>
            </a:r>
            <a:r>
              <a:rPr lang="en-US" sz="2400" dirty="0"/>
              <a:t>) values for a given problem. </a:t>
            </a:r>
          </a:p>
          <a:p>
            <a:endParaRPr lang="en-US" sz="2400" dirty="0"/>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2DDFB5-9A1F-554B-A00E-C541BFA2842B}"/>
                  </a:ext>
                </a:extLst>
              </p:cNvPr>
              <p:cNvSpPr txBox="1"/>
              <p:nvPr/>
            </p:nvSpPr>
            <p:spPr>
              <a:xfrm>
                <a:off x="4081235" y="1495171"/>
                <a:ext cx="357463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𝑦</m:t>
                      </m:r>
                      <m:r>
                        <a:rPr lang="en-US" sz="5400" i="1" smtClean="0">
                          <a:latin typeface="Cambria Math" panose="02040503050406030204" pitchFamily="18" charset="0"/>
                        </a:rPr>
                        <m:t>=</m:t>
                      </m:r>
                      <m:r>
                        <a:rPr lang="en-US" sz="5400" b="0" i="1" smtClean="0">
                          <a:latin typeface="Cambria Math" panose="02040503050406030204" pitchFamily="18" charset="0"/>
                        </a:rPr>
                        <m:t>𝑤</m:t>
                      </m:r>
                      <m:r>
                        <a:rPr lang="en-US" sz="5400" b="0" i="1" smtClean="0">
                          <a:latin typeface="Cambria Math" panose="02040503050406030204" pitchFamily="18" charset="0"/>
                          <a:ea typeface="Cambria Math" panose="02040503050406030204" pitchFamily="18" charset="0"/>
                        </a:rPr>
                        <m:t>𝑥</m:t>
                      </m:r>
                      <m:r>
                        <a:rPr lang="en-US" sz="5400" b="0" i="1" smtClean="0">
                          <a:latin typeface="Cambria Math" panose="02040503050406030204" pitchFamily="18" charset="0"/>
                          <a:ea typeface="Cambria Math" panose="02040503050406030204" pitchFamily="18" charset="0"/>
                        </a:rPr>
                        <m:t>+</m:t>
                      </m:r>
                      <m:r>
                        <a:rPr lang="en-US" sz="5400" b="0" i="1" smtClean="0">
                          <a:latin typeface="Cambria Math" panose="02040503050406030204" pitchFamily="18" charset="0"/>
                          <a:ea typeface="Cambria Math" panose="02040503050406030204" pitchFamily="18" charset="0"/>
                        </a:rPr>
                        <m:t>𝑏</m:t>
                      </m:r>
                    </m:oMath>
                  </m:oMathPara>
                </a14:m>
                <a:endParaRPr lang="en-US" sz="5400" dirty="0"/>
              </a:p>
            </p:txBody>
          </p:sp>
        </mc:Choice>
        <mc:Fallback xmlns="">
          <p:sp>
            <p:nvSpPr>
              <p:cNvPr id="6" name="TextBox 5">
                <a:extLst>
                  <a:ext uri="{FF2B5EF4-FFF2-40B4-BE49-F238E27FC236}">
                    <a16:creationId xmlns:a16="http://schemas.microsoft.com/office/drawing/2014/main" id="{AF2DDFB5-9A1F-554B-A00E-C541BFA2842B}"/>
                  </a:ext>
                </a:extLst>
              </p:cNvPr>
              <p:cNvSpPr txBox="1">
                <a:spLocks noRot="1" noChangeAspect="1" noMove="1" noResize="1" noEditPoints="1" noAdjustHandles="1" noChangeArrowheads="1" noChangeShapeType="1" noTextEdit="1"/>
              </p:cNvSpPr>
              <p:nvPr/>
            </p:nvSpPr>
            <p:spPr>
              <a:xfrm>
                <a:off x="4081235" y="1495171"/>
                <a:ext cx="3574633" cy="830997"/>
              </a:xfrm>
              <a:prstGeom prst="rect">
                <a:avLst/>
              </a:prstGeom>
              <a:blipFill>
                <a:blip r:embed="rId2"/>
                <a:stretch>
                  <a:fillRect l="-3915" r="-3915" b="-22727"/>
                </a:stretch>
              </a:blipFill>
            </p:spPr>
            <p:txBody>
              <a:bodyPr/>
              <a:lstStyle/>
              <a:p>
                <a:r>
                  <a:rPr lang="en-US">
                    <a:noFill/>
                  </a:rPr>
                  <a:t> </a:t>
                </a:r>
              </a:p>
            </p:txBody>
          </p:sp>
        </mc:Fallback>
      </mc:AlternateContent>
    </p:spTree>
    <p:extLst>
      <p:ext uri="{BB962C8B-B14F-4D97-AF65-F5344CB8AC3E}">
        <p14:creationId xmlns:p14="http://schemas.microsoft.com/office/powerpoint/2010/main" val="138796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10</a:t>
            </a:fld>
            <a:endParaRPr lang="en-US" dirty="0"/>
          </a:p>
        </p:txBody>
      </p:sp>
      <p:sp>
        <p:nvSpPr>
          <p:cNvPr id="6" name="Rectangle 5">
            <a:extLst>
              <a:ext uri="{FF2B5EF4-FFF2-40B4-BE49-F238E27FC236}">
                <a16:creationId xmlns:a16="http://schemas.microsoft.com/office/drawing/2014/main" id="{143318FE-AE65-AA4F-A92F-048FF566FFB3}"/>
              </a:ext>
            </a:extLst>
          </p:cNvPr>
          <p:cNvSpPr/>
          <p:nvPr/>
        </p:nvSpPr>
        <p:spPr>
          <a:xfrm>
            <a:off x="838200" y="1289957"/>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78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11</a:t>
            </a:fld>
            <a:endParaRPr sz="1733">
              <a:solidFill>
                <a:srgbClr val="FFFFFF"/>
              </a:solidFill>
            </a:endParaRPr>
          </a:p>
        </p:txBody>
      </p:sp>
      <p:sp>
        <p:nvSpPr>
          <p:cNvPr id="3" name="Title 2">
            <a:extLst>
              <a:ext uri="{FF2B5EF4-FFF2-40B4-BE49-F238E27FC236}">
                <a16:creationId xmlns:a16="http://schemas.microsoft.com/office/drawing/2014/main" id="{40BC0B1D-5439-244F-ADC5-B1EF585ED95C}"/>
              </a:ext>
            </a:extLst>
          </p:cNvPr>
          <p:cNvSpPr>
            <a:spLocks noGrp="1"/>
          </p:cNvSpPr>
          <p:nvPr>
            <p:ph type="title"/>
          </p:nvPr>
        </p:nvSpPr>
        <p:spPr>
          <a:xfrm>
            <a:off x="838200" y="181595"/>
            <a:ext cx="10515600" cy="826861"/>
          </a:xfrm>
        </p:spPr>
        <p:txBody>
          <a:bodyPr/>
          <a:lstStyle/>
          <a:p>
            <a:r>
              <a:rPr lang="en-US" dirty="0"/>
              <a:t>Supervised Learning – k-Nearest Neighbors</a:t>
            </a: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8221842" y="1547927"/>
            <a:ext cx="1299264"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7030A0"/>
                </a:solidFill>
                <a:latin typeface="Calibri"/>
                <a:ea typeface="Calibri"/>
                <a:cs typeface="Calibri"/>
                <a:sym typeface="Calibri"/>
              </a:rPr>
              <a:t>cat, cat, </a:t>
            </a:r>
            <a:r>
              <a:rPr lang="en-US" sz="1867" dirty="0">
                <a:solidFill>
                  <a:srgbClr val="C00000"/>
                </a:solidFill>
                <a:latin typeface="Calibri"/>
                <a:ea typeface="Calibri"/>
                <a:cs typeface="Calibri"/>
                <a:sym typeface="Calibri"/>
              </a:rPr>
              <a:t>dog</a:t>
            </a:r>
          </a:p>
        </p:txBody>
      </p:sp>
      <p:sp>
        <p:nvSpPr>
          <p:cNvPr id="36" name="Rectangle 35"/>
          <p:cNvSpPr/>
          <p:nvPr/>
        </p:nvSpPr>
        <p:spPr>
          <a:xfrm>
            <a:off x="7045809" y="1631106"/>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grpSp>
        <p:nvGrpSpPr>
          <p:cNvPr id="39" name="Group 38"/>
          <p:cNvGrpSpPr/>
          <p:nvPr/>
        </p:nvGrpSpPr>
        <p:grpSpPr>
          <a:xfrm>
            <a:off x="1369870" y="1283023"/>
            <a:ext cx="9883424" cy="3583308"/>
            <a:chOff x="1027402" y="962267"/>
            <a:chExt cx="7412568" cy="2687481"/>
          </a:xfrm>
        </p:grpSpPr>
        <p:grpSp>
          <p:nvGrpSpPr>
            <p:cNvPr id="37" name="Group 36"/>
            <p:cNvGrpSpPr/>
            <p:nvPr/>
          </p:nvGrpSpPr>
          <p:grpSpPr>
            <a:xfrm>
              <a:off x="1027402" y="1059449"/>
              <a:ext cx="4282632" cy="2590299"/>
              <a:chOff x="1027402" y="1059449"/>
              <a:chExt cx="4282632" cy="2590299"/>
            </a:xfrm>
          </p:grpSpPr>
          <p:cxnSp>
            <p:nvCxnSpPr>
              <p:cNvPr id="8" name="Straight Arrow Connector 7"/>
              <p:cNvCxnSpPr>
                <a:stCxn id="32" idx="1"/>
              </p:cNvCxnSpPr>
              <p:nvPr/>
            </p:nvCxnSpPr>
            <p:spPr>
              <a:xfrm flipH="1" flipV="1">
                <a:off x="1144602" y="1059449"/>
                <a:ext cx="4165432" cy="33588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endCxn id="2" idx="3"/>
              </p:cNvCxnSpPr>
              <p:nvPr/>
            </p:nvCxnSpPr>
            <p:spPr>
              <a:xfrm flipH="1">
                <a:off x="1027402" y="1412584"/>
                <a:ext cx="4282632" cy="77146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endCxn id="10" idx="3"/>
              </p:cNvCxnSpPr>
              <p:nvPr/>
            </p:nvCxnSpPr>
            <p:spPr>
              <a:xfrm flipH="1">
                <a:off x="1823400" y="1420052"/>
                <a:ext cx="3460956" cy="2229696"/>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2729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12</a:t>
            </a:fld>
            <a:endParaRPr sz="1733">
              <a:solidFill>
                <a:srgbClr val="FFFFFF"/>
              </a:solidFill>
            </a:endParaRP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9487480" y="2485199"/>
            <a:ext cx="1503038"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0070C0"/>
                </a:solidFill>
                <a:latin typeface="Calibri"/>
                <a:ea typeface="Calibri"/>
                <a:cs typeface="Calibri"/>
                <a:sym typeface="Calibri"/>
              </a:rPr>
              <a:t>bear</a:t>
            </a:r>
            <a:r>
              <a:rPr lang="en-US" sz="1867" dirty="0">
                <a:solidFill>
                  <a:srgbClr val="7030A0"/>
                </a:solidFill>
                <a:latin typeface="Calibri"/>
                <a:ea typeface="Calibri"/>
                <a:cs typeface="Calibri"/>
                <a:sym typeface="Calibri"/>
              </a:rPr>
              <a:t>, </a:t>
            </a:r>
            <a:r>
              <a:rPr lang="en-US" sz="1867" dirty="0">
                <a:solidFill>
                  <a:srgbClr val="C00000"/>
                </a:solidFill>
                <a:latin typeface="Calibri"/>
                <a:ea typeface="Calibri"/>
                <a:cs typeface="Calibri"/>
                <a:sym typeface="Calibri"/>
              </a:rPr>
              <a:t>dog, dog</a:t>
            </a:r>
          </a:p>
        </p:txBody>
      </p:sp>
      <p:grpSp>
        <p:nvGrpSpPr>
          <p:cNvPr id="39" name="Group 38"/>
          <p:cNvGrpSpPr/>
          <p:nvPr/>
        </p:nvGrpSpPr>
        <p:grpSpPr>
          <a:xfrm>
            <a:off x="2431201" y="1283023"/>
            <a:ext cx="8822093" cy="3583308"/>
            <a:chOff x="1823401" y="962267"/>
            <a:chExt cx="6616569" cy="2687481"/>
          </a:xfrm>
        </p:grpSpPr>
        <p:grpSp>
          <p:nvGrpSpPr>
            <p:cNvPr id="37" name="Group 36"/>
            <p:cNvGrpSpPr/>
            <p:nvPr/>
          </p:nvGrpSpPr>
          <p:grpSpPr>
            <a:xfrm>
              <a:off x="1823401" y="1722333"/>
              <a:ext cx="4375626" cy="1927415"/>
              <a:chOff x="1823401" y="1722333"/>
              <a:chExt cx="4375626" cy="1927415"/>
            </a:xfrm>
          </p:grpSpPr>
          <p:cxnSp>
            <p:nvCxnSpPr>
              <p:cNvPr id="8" name="Straight Arrow Connector 7"/>
              <p:cNvCxnSpPr>
                <a:stCxn id="40" idx="1"/>
                <a:endCxn id="11" idx="3"/>
              </p:cNvCxnSpPr>
              <p:nvPr/>
            </p:nvCxnSpPr>
            <p:spPr>
              <a:xfrm flipH="1" flipV="1">
                <a:off x="3318982" y="1722333"/>
                <a:ext cx="2880045" cy="47843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stCxn id="40" idx="1"/>
                <a:endCxn id="5" idx="3"/>
              </p:cNvCxnSpPr>
              <p:nvPr/>
            </p:nvCxnSpPr>
            <p:spPr>
              <a:xfrm flipH="1">
                <a:off x="2925559" y="2200770"/>
                <a:ext cx="3273468" cy="47259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stCxn id="40" idx="1"/>
                <a:endCxn id="10" idx="3"/>
              </p:cNvCxnSpPr>
              <p:nvPr/>
            </p:nvCxnSpPr>
            <p:spPr>
              <a:xfrm flipH="1">
                <a:off x="1823401" y="2200770"/>
                <a:ext cx="4375626" cy="1448978"/>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
        <p:nvSpPr>
          <p:cNvPr id="40" name="Rectangle 39"/>
          <p:cNvSpPr/>
          <p:nvPr/>
        </p:nvSpPr>
        <p:spPr>
          <a:xfrm>
            <a:off x="8265370" y="2688140"/>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3" name="Title 2">
            <a:extLst>
              <a:ext uri="{FF2B5EF4-FFF2-40B4-BE49-F238E27FC236}">
                <a16:creationId xmlns:a16="http://schemas.microsoft.com/office/drawing/2014/main" id="{5F562763-6454-A946-A7A9-C400C7282F20}"/>
              </a:ext>
            </a:extLst>
          </p:cNvPr>
          <p:cNvSpPr txBox="1">
            <a:spLocks/>
          </p:cNvSpPr>
          <p:nvPr/>
        </p:nvSpPr>
        <p:spPr>
          <a:xfrm>
            <a:off x="838200" y="181595"/>
            <a:ext cx="10515600" cy="826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 k-Nearest Neighbors</a:t>
            </a:r>
            <a:endParaRPr lang="en-US" dirty="0"/>
          </a:p>
        </p:txBody>
      </p:sp>
    </p:spTree>
    <p:extLst>
      <p:ext uri="{BB962C8B-B14F-4D97-AF65-F5344CB8AC3E}">
        <p14:creationId xmlns:p14="http://schemas.microsoft.com/office/powerpoint/2010/main" val="35481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13</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3643366" y="1824804"/>
            <a:ext cx="2566516"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71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2" y="3036267"/>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2" y="3036267"/>
                <a:ext cx="762453" cy="556306"/>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70" y="3036267"/>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70" y="3036267"/>
                <a:ext cx="762453" cy="553485"/>
              </a:xfrm>
              <a:prstGeom prst="rect">
                <a:avLst/>
              </a:prstGeom>
              <a:blipFill>
                <a:blip r:embed="rId8"/>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2" y="3656518"/>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2" y="3656518"/>
                <a:ext cx="762453" cy="556306"/>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70" y="3656518"/>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70" y="3656518"/>
                <a:ext cx="762453" cy="553485"/>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2" y="4292850"/>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2" y="4292850"/>
                <a:ext cx="762453" cy="556306"/>
              </a:xfrm>
              <a:prstGeom prst="rect">
                <a:avLst/>
              </a:prstGeom>
              <a:blipFill>
                <a:blip r:embed="rId21"/>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70" y="4292850"/>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70" y="4292850"/>
                <a:ext cx="762453" cy="553485"/>
              </a:xfrm>
              <a:prstGeom prst="rect">
                <a:avLst/>
              </a:prstGeom>
              <a:blipFill>
                <a:blip r:embed="rId2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2" y="4932332"/>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2" y="4932332"/>
                <a:ext cx="762453" cy="556306"/>
              </a:xfrm>
              <a:prstGeom prst="rect">
                <a:avLst/>
              </a:prstGeom>
              <a:blipFill>
                <a:blip r:embed="rId28"/>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3"/>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3"/>
                <a:ext cx="762453" cy="553485"/>
              </a:xfrm>
              <a:prstGeom prst="rect">
                <a:avLst/>
              </a:prstGeom>
              <a:blipFill>
                <a:blip r:embed="rId29"/>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2" y="5564164"/>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2" y="5564164"/>
                <a:ext cx="762453" cy="556306"/>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70" y="5564165"/>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70" y="5564165"/>
                <a:ext cx="762453" cy="553485"/>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39"/>
            <a:chOff x="1618488" y="1308810"/>
            <a:chExt cx="4705710" cy="3354629"/>
          </a:xfrm>
        </p:grpSpPr>
        <p:sp>
          <p:nvSpPr>
            <p:cNvPr id="11" name="Rectangle 10"/>
            <p:cNvSpPr/>
            <p:nvPr/>
          </p:nvSpPr>
          <p:spPr>
            <a:xfrm>
              <a:off x="1618488" y="1783079"/>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39"/>
            <a:chOff x="6423074" y="1308810"/>
            <a:chExt cx="2263726" cy="3354629"/>
          </a:xfrm>
        </p:grpSpPr>
        <p:sp>
          <p:nvSpPr>
            <p:cNvPr id="64" name="Rectangle 63"/>
            <p:cNvSpPr/>
            <p:nvPr/>
          </p:nvSpPr>
          <p:spPr>
            <a:xfrm>
              <a:off x="6423074" y="1783079"/>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Tree>
    <p:extLst>
      <p:ext uri="{BB962C8B-B14F-4D97-AF65-F5344CB8AC3E}">
        <p14:creationId xmlns:p14="http://schemas.microsoft.com/office/powerpoint/2010/main" val="699659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sp>
        <p:nvSpPr>
          <p:cNvPr id="63" name="TextBox 62"/>
          <p:cNvSpPr txBox="1"/>
          <p:nvPr/>
        </p:nvSpPr>
        <p:spPr>
          <a:xfrm>
            <a:off x="4054107"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sp>
        <p:nvSpPr>
          <p:cNvPr id="65" name="TextBox 64"/>
          <p:cNvSpPr txBox="1"/>
          <p:nvPr/>
        </p:nvSpPr>
        <p:spPr>
          <a:xfrm>
            <a:off x="8739159"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sp>
        <p:nvSpPr>
          <p:cNvPr id="52" name="Rectangle 51">
            <a:extLst>
              <a:ext uri="{FF2B5EF4-FFF2-40B4-BE49-F238E27FC236}">
                <a16:creationId xmlns:a16="http://schemas.microsoft.com/office/drawing/2014/main" id="{55E1E6A1-6475-4A4C-827F-09FD2F09D272}"/>
              </a:ext>
            </a:extLst>
          </p:cNvPr>
          <p:cNvSpPr/>
          <p:nvPr/>
        </p:nvSpPr>
        <p:spPr>
          <a:xfrm>
            <a:off x="2157984" y="2377439"/>
            <a:ext cx="6274280"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53" name="Rectangle 52">
            <a:extLst>
              <a:ext uri="{FF2B5EF4-FFF2-40B4-BE49-F238E27FC236}">
                <a16:creationId xmlns:a16="http://schemas.microsoft.com/office/drawing/2014/main" id="{8236068A-A733-214C-8965-35F038676917}"/>
              </a:ext>
            </a:extLst>
          </p:cNvPr>
          <p:cNvSpPr/>
          <p:nvPr/>
        </p:nvSpPr>
        <p:spPr>
          <a:xfrm>
            <a:off x="8564099" y="2377439"/>
            <a:ext cx="2817181"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50719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37078247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187173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1871730" cy="995657"/>
              </a:xfrm>
              <a:prstGeom prst="rect">
                <a:avLst/>
              </a:prstGeom>
              <a:blipFill>
                <a:blip r:embed="rId4"/>
                <a:stretch>
                  <a:fillRect l="-34459" t="-150000" r="-743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99" r="-4348" b="-323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3795141" cy="1262525"/>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p>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r>
                                <a:rPr lang="en-US" sz="2667" b="0"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3795141" cy="1262525"/>
              </a:xfrm>
              <a:prstGeom prst="rect">
                <a:avLst/>
              </a:prstGeom>
              <a:blipFill>
                <a:blip r:embed="rId7"/>
                <a:stretch>
                  <a:fillRect t="-100990" r="-333" b="-160396"/>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1308523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3789"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3789"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smtClean="0">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b="0" i="1">
                                  <a:solidFill>
                                    <a:srgbClr val="000000"/>
                                  </a:solidFill>
                                  <a:latin typeface="Cambria Math" panose="02040503050406030204" pitchFamily="18" charset="0"/>
                                  <a:ea typeface="Calibri"/>
                                  <a:cs typeface="Calibri"/>
                                  <a:sym typeface="Calibri"/>
                                </a:rPr>
                                <m:t>𝑗</m:t>
                              </m:r>
                              <m:r>
                                <a:rPr lang="en-US" sz="2667" b="0" i="1" smtClean="0">
                                  <a:solidFill>
                                    <a:srgbClr val="000000"/>
                                  </a:solidFill>
                                  <a:latin typeface="Cambria Math" panose="02040503050406030204" pitchFamily="18"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4"/>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55" t="-5882" r="-3879" b="-3529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491551"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cs typeface="Calibri"/>
                                          <a:sym typeface="Calibri"/>
                                        </a:rPr>
                                      </m:ctrlPr>
                                    </m:sSubPr>
                                    <m:e>
                                      <m:r>
                                        <a:rPr lang="en-US" sz="2667" i="1">
                                          <a:solidFill>
                                            <a:srgbClr val="000000"/>
                                          </a:solidFill>
                                          <a:latin typeface="Cambria Math" panose="02040503050406030204" pitchFamily="18" charset="0"/>
                                          <a:cs typeface="Calibri"/>
                                          <a:sym typeface="Calibri"/>
                                        </a:rPr>
                                        <m:t>𝑦</m:t>
                                      </m:r>
                                    </m:e>
                                    <m:sub>
                                      <m:r>
                                        <a:rPr lang="en-US" sz="2667" i="1">
                                          <a:solidFill>
                                            <a:srgbClr val="000000"/>
                                          </a:solidFill>
                                          <a:latin typeface="Cambria Math" panose="02040503050406030204" pitchFamily="18" charset="0"/>
                                          <a:cs typeface="Calibri"/>
                                          <a:sym typeface="Calibri"/>
                                        </a:rPr>
                                        <m:t>𝑗</m:t>
                                      </m:r>
                                    </m:sub>
                                  </m:sSub>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491551" cy="1308884"/>
              </a:xfrm>
              <a:prstGeom prst="rect">
                <a:avLst/>
              </a:prstGeom>
              <a:blipFill>
                <a:blip r:embed="rId7"/>
                <a:stretch>
                  <a:fillRect t="-98077" r="-282" b="-152885"/>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2782224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61B6-F59C-DB41-B0B3-AEEDFABDE46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Machine Learning</a:t>
            </a:r>
          </a:p>
        </p:txBody>
      </p:sp>
      <p:sp>
        <p:nvSpPr>
          <p:cNvPr id="3" name="Content Placeholder 2">
            <a:extLst>
              <a:ext uri="{FF2B5EF4-FFF2-40B4-BE49-F238E27FC236}">
                <a16:creationId xmlns:a16="http://schemas.microsoft.com/office/drawing/2014/main" id="{EAA7B1E9-CC29-BD4C-934E-23D813D20B29}"/>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400" kern="1200">
                <a:solidFill>
                  <a:schemeClr val="tx2"/>
                </a:solidFill>
                <a:latin typeface="+mn-lt"/>
                <a:ea typeface="+mn-ea"/>
                <a:cs typeface="+mn-cs"/>
              </a:rPr>
              <a:t>The study of algorithms that learn from data.</a:t>
            </a:r>
          </a:p>
        </p:txBody>
      </p:sp>
      <p:sp>
        <p:nvSpPr>
          <p:cNvPr id="4" name="Slide Number Placeholder 3">
            <a:extLst>
              <a:ext uri="{FF2B5EF4-FFF2-40B4-BE49-F238E27FC236}">
                <a16:creationId xmlns:a16="http://schemas.microsoft.com/office/drawing/2014/main" id="{38A37372-089A-F449-A317-49E424A2D6D4}"/>
              </a:ext>
            </a:extLst>
          </p:cNvPr>
          <p:cNvSpPr>
            <a:spLocks noGrp="1"/>
          </p:cNvSpPr>
          <p:nvPr>
            <p:ph type="sldNum" sz="quarter" idx="12"/>
          </p:nvPr>
        </p:nvSpPr>
        <p:spPr/>
        <p:txBody>
          <a:bodyPr vert="horz" lIns="91440" tIns="45720" rIns="91440" bIns="45720" rtlCol="0" anchor="ctr">
            <a:normAutofit/>
          </a:bodyPr>
          <a:lstStyle/>
          <a:p>
            <a:pPr>
              <a:spcAft>
                <a:spcPts val="600"/>
              </a:spcAft>
            </a:pPr>
            <a:fld id="{03315DE8-E84B-A141-B26C-CDB1CE99E005}" type="slidenum">
              <a:rPr lang="en-US" smtClean="0">
                <a:solidFill>
                  <a:schemeClr val="tx1">
                    <a:tint val="75000"/>
                  </a:schemeClr>
                </a:solidFill>
              </a:rPr>
              <a:pPr>
                <a:spcAft>
                  <a:spcPts val="600"/>
                </a:spcAft>
              </a:pPr>
              <a:t>1</a:t>
            </a:fld>
            <a:endParaRPr lang="en-US">
              <a:solidFill>
                <a:schemeClr val="tx1">
                  <a:tint val="75000"/>
                </a:schemeClr>
              </a:solidFill>
            </a:endParaRPr>
          </a:p>
        </p:txBody>
      </p:sp>
    </p:spTree>
    <p:extLst>
      <p:ext uri="{BB962C8B-B14F-4D97-AF65-F5344CB8AC3E}">
        <p14:creationId xmlns:p14="http://schemas.microsoft.com/office/powerpoint/2010/main" val="61151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2"/>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3"/>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4"/>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5"/>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850174"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panose="02040503050406030204" pitchFamily="18" charset="0"/>
                                                  <a:ea typeface="Calibri"/>
                                                  <a:cs typeface="Calibri"/>
                                                  <a:sym typeface="Calibri"/>
                                                </a:rPr>
                                                <m:t>𝑦</m:t>
                                              </m:r>
                                            </m:e>
                                            <m:sub>
                                              <m:r>
                                                <a:rPr lang="en-US" sz="2667" i="1">
                                                  <a:solidFill>
                                                    <a:srgbClr val="000000"/>
                                                  </a:solidFill>
                                                  <a:latin typeface="Cambria Math" charset="0"/>
                                                  <a:ea typeface="Calibri"/>
                                                  <a:cs typeface="Calibri"/>
                                                  <a:sym typeface="Calibri"/>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850174" cy="1308884"/>
              </a:xfrm>
              <a:prstGeom prst="rect">
                <a:avLst/>
              </a:prstGeom>
              <a:blipFill>
                <a:blip r:embed="rId6"/>
                <a:stretch>
                  <a:fillRect t="-98077" b="-152885"/>
                </a:stretch>
              </a:blipFill>
            </p:spPr>
            <p:txBody>
              <a:bodyPr/>
              <a:lstStyle/>
              <a:p>
                <a:r>
                  <a:rPr lang="en-US">
                    <a:noFill/>
                  </a:rPr>
                  <a:t> </a:t>
                </a:r>
              </a:p>
            </p:txBody>
          </p:sp>
        </mc:Fallback>
      </mc:AlternateContent>
      <p:grpSp>
        <p:nvGrpSpPr>
          <p:cNvPr id="43" name="Group 42"/>
          <p:cNvGrpSpPr/>
          <p:nvPr/>
        </p:nvGrpSpPr>
        <p:grpSpPr>
          <a:xfrm>
            <a:off x="1171508" y="3749040"/>
            <a:ext cx="10400207" cy="2468880"/>
            <a:chOff x="878631" y="2811780"/>
            <a:chExt cx="7800155" cy="1851660"/>
          </a:xfrm>
        </p:grpSpPr>
        <p:sp>
          <p:nvSpPr>
            <p:cNvPr id="41" name="Rectangle 40"/>
            <p:cNvSpPr/>
            <p:nvPr/>
          </p:nvSpPr>
          <p:spPr>
            <a:xfrm>
              <a:off x="878631" y="2811780"/>
              <a:ext cx="6339244"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
        <p:nvSpPr>
          <p:cNvPr id="14" name="Rectangle 13"/>
          <p:cNvSpPr/>
          <p:nvPr/>
        </p:nvSpPr>
        <p:spPr>
          <a:xfrm>
            <a:off x="4706340" y="3840480"/>
            <a:ext cx="4754531" cy="13716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1124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12" name="Rectangle 11"/>
              <p:cNvSpPr/>
              <p:nvPr/>
            </p:nvSpPr>
            <p:spPr>
              <a:xfrm>
                <a:off x="3635132" y="1408814"/>
                <a:ext cx="4784066"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rPr>
                                              </m:ctrlPr>
                                            </m:sSubPr>
                                            <m:e>
                                              <m:acc>
                                                <m:accPr>
                                                  <m:chr m:val="̂"/>
                                                  <m:ctrlPr>
                                                    <a:rPr lang="en-US" sz="2667" i="1">
                                                      <a:solidFill>
                                                        <a:srgbClr val="000000"/>
                                                      </a:solidFill>
                                                      <a:latin typeface="Cambria Math" panose="02040503050406030204" pitchFamily="18" charset="0"/>
                                                    </a:rPr>
                                                  </m:ctrlPr>
                                                </m:accPr>
                                                <m:e>
                                                  <m:r>
                                                    <a:rPr lang="en-US" sz="2667" b="0" i="1">
                                                      <a:solidFill>
                                                        <a:srgbClr val="000000"/>
                                                      </a:solidFill>
                                                      <a:latin typeface="Cambria Math" panose="02040503050406030204" pitchFamily="18" charset="0"/>
                                                    </a:rPr>
                                                    <m:t>𝑦</m:t>
                                                  </m:r>
                                                </m:e>
                                              </m:acc>
                                            </m:e>
                                            <m:sub>
                                              <m:r>
                                                <a:rPr lang="en-US" sz="2667" i="1">
                                                  <a:solidFill>
                                                    <a:srgbClr val="000000"/>
                                                  </a:solidFill>
                                                  <a:latin typeface="Cambria Math" panose="02040503050406030204" pitchFamily="18" charset="0"/>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635132" y="1408814"/>
                <a:ext cx="4784066" cy="1308884"/>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53433" y="3338463"/>
                <a:ext cx="266175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nary>
                        <m:naryPr>
                          <m:chr m:val="∑"/>
                          <m:supHide m:val="on"/>
                          <m:ctrlPr>
                            <a:rPr lang="en-US" sz="2667" i="1" smtClean="0">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oMath>
                  </m:oMathPara>
                </a14:m>
                <a:endParaRPr lang="en-US" sz="2667" dirty="0">
                  <a:solidFill>
                    <a:srgbClr val="000000"/>
                  </a:solidFill>
                  <a:ea typeface="Calibri"/>
                  <a:cs typeface="Calibri"/>
                  <a:sym typeface="Calibri"/>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53433" y="3338463"/>
                <a:ext cx="2661754" cy="995657"/>
              </a:xfrm>
              <a:prstGeom prst="rect">
                <a:avLst/>
              </a:prstGeom>
              <a:blipFill>
                <a:blip r:embed="rId3"/>
                <a:stretch>
                  <a:fillRect l="-9524" t="-153165" r="-1905" b="-20886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3EEBF0-F2B0-CC43-9402-556C3654867E}"/>
                  </a:ext>
                </a:extLst>
              </p:cNvPr>
              <p:cNvSpPr/>
              <p:nvPr/>
            </p:nvSpPr>
            <p:spPr>
              <a:xfrm>
                <a:off x="2693037" y="495488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8" name="Rectangle 7">
                <a:extLst>
                  <a:ext uri="{FF2B5EF4-FFF2-40B4-BE49-F238E27FC236}">
                    <a16:creationId xmlns:a16="http://schemas.microsoft.com/office/drawing/2014/main" id="{D03EEBF0-F2B0-CC43-9402-556C3654867E}"/>
                  </a:ext>
                </a:extLst>
              </p:cNvPr>
              <p:cNvSpPr>
                <a:spLocks noRot="1" noChangeAspect="1" noMove="1" noResize="1" noEditPoints="1" noAdjustHandles="1" noChangeArrowheads="1" noChangeShapeType="1" noTextEdit="1"/>
              </p:cNvSpPr>
              <p:nvPr/>
            </p:nvSpPr>
            <p:spPr>
              <a:xfrm>
                <a:off x="2693037" y="4954885"/>
                <a:ext cx="5774209" cy="1310872"/>
              </a:xfrm>
              <a:prstGeom prst="rect">
                <a:avLst/>
              </a:prstGeom>
              <a:blipFill>
                <a:blip r:embed="rId4"/>
                <a:stretch>
                  <a:fillRect t="-99038" b="-151923"/>
                </a:stretch>
              </a:blipFill>
            </p:spPr>
            <p:txBody>
              <a:bodyPr/>
              <a:lstStyle/>
              <a:p>
                <a:r>
                  <a:rPr lang="en-US">
                    <a:noFill/>
                  </a:rPr>
                  <a:t> </a:t>
                </a:r>
              </a:p>
            </p:txBody>
          </p:sp>
        </mc:Fallback>
      </mc:AlternateContent>
    </p:spTree>
    <p:extLst>
      <p:ext uri="{BB962C8B-B14F-4D97-AF65-F5344CB8AC3E}">
        <p14:creationId xmlns:p14="http://schemas.microsoft.com/office/powerpoint/2010/main" val="709160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7" name="TextBox 6"/>
              <p:cNvSpPr txBox="1"/>
              <p:nvPr/>
            </p:nvSpPr>
            <p:spPr>
              <a:xfrm>
                <a:off x="4029060" y="4890812"/>
                <a:ext cx="2968120"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29060" y="4890812"/>
                <a:ext cx="2968120" cy="410433"/>
              </a:xfrm>
              <a:prstGeom prst="rect">
                <a:avLst/>
              </a:prstGeom>
              <a:blipFill>
                <a:blip r:embed="rId2"/>
                <a:stretch>
                  <a:fillRect l="-1702" t="-5882" r="-2979" b="-3823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787F3F-1E4D-7444-B096-7426C823C6E4}"/>
                  </a:ext>
                </a:extLst>
              </p:cNvPr>
              <p:cNvSpPr/>
              <p:nvPr/>
            </p:nvSpPr>
            <p:spPr>
              <a:xfrm>
                <a:off x="2801321" y="155675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9" name="Rectangle 8">
                <a:extLst>
                  <a:ext uri="{FF2B5EF4-FFF2-40B4-BE49-F238E27FC236}">
                    <a16:creationId xmlns:a16="http://schemas.microsoft.com/office/drawing/2014/main" id="{F6787F3F-1E4D-7444-B096-7426C823C6E4}"/>
                  </a:ext>
                </a:extLst>
              </p:cNvPr>
              <p:cNvSpPr>
                <a:spLocks noRot="1" noChangeAspect="1" noMove="1" noResize="1" noEditPoints="1" noAdjustHandles="1" noChangeArrowheads="1" noChangeShapeType="1" noTextEdit="1"/>
              </p:cNvSpPr>
              <p:nvPr/>
            </p:nvSpPr>
            <p:spPr>
              <a:xfrm>
                <a:off x="2801321" y="1556755"/>
                <a:ext cx="5774209" cy="1310872"/>
              </a:xfrm>
              <a:prstGeom prst="rect">
                <a:avLst/>
              </a:prstGeom>
              <a:blipFill>
                <a:blip r:embed="rId3"/>
                <a:stretch>
                  <a:fillRect t="-98077" b="-152885"/>
                </a:stretch>
              </a:blipFill>
            </p:spPr>
            <p:txBody>
              <a:bodyPr/>
              <a:lstStyle/>
              <a:p>
                <a:r>
                  <a:rPr lang="en-US">
                    <a:noFill/>
                  </a:rPr>
                  <a:t> </a:t>
                </a:r>
              </a:p>
            </p:txBody>
          </p:sp>
        </mc:Fallback>
      </mc:AlternateContent>
    </p:spTree>
    <p:extLst>
      <p:ext uri="{BB962C8B-B14F-4D97-AF65-F5344CB8AC3E}">
        <p14:creationId xmlns:p14="http://schemas.microsoft.com/office/powerpoint/2010/main" val="414083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22</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How to find the minimum of a function L(W)?</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B9A186F-2A3A-E240-AEAD-7A231FF77665}"/>
                  </a:ext>
                </a:extLst>
              </p:cNvPr>
              <p:cNvSpPr/>
              <p:nvPr/>
            </p:nvSpPr>
            <p:spPr>
              <a:xfrm>
                <a:off x="7944029" y="5498647"/>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a:p>
            </p:txBody>
          </p:sp>
        </mc:Choice>
        <mc:Fallback xmlns="">
          <p:sp>
            <p:nvSpPr>
              <p:cNvPr id="6" name="Rectangle 5">
                <a:extLst>
                  <a:ext uri="{FF2B5EF4-FFF2-40B4-BE49-F238E27FC236}">
                    <a16:creationId xmlns:a16="http://schemas.microsoft.com/office/drawing/2014/main" id="{CB9A186F-2A3A-E240-AEAD-7A231FF77665}"/>
                  </a:ext>
                </a:extLst>
              </p:cNvPr>
              <p:cNvSpPr>
                <a:spLocks noRot="1" noChangeAspect="1" noMove="1" noResize="1" noEditPoints="1" noAdjustHandles="1" noChangeArrowheads="1" noChangeShapeType="1" noTextEdit="1"/>
              </p:cNvSpPr>
              <p:nvPr/>
            </p:nvSpPr>
            <p:spPr>
              <a:xfrm>
                <a:off x="7944029" y="5498647"/>
                <a:ext cx="490262" cy="461665"/>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3F737F-7BC4-224C-A172-75F88763861D}"/>
              </a:ext>
            </a:extLst>
          </p:cNvPr>
          <p:cNvGrpSpPr/>
          <p:nvPr/>
        </p:nvGrpSpPr>
        <p:grpSpPr>
          <a:xfrm>
            <a:off x="2468276" y="2715464"/>
            <a:ext cx="8750576" cy="2585748"/>
            <a:chOff x="2468276" y="2715464"/>
            <a:chExt cx="8750576" cy="2585748"/>
          </a:xfrm>
        </p:grpSpPr>
        <p:cxnSp>
          <p:nvCxnSpPr>
            <p:cNvPr id="23" name="Straight Connector 22"/>
            <p:cNvCxnSpPr>
              <a:cxnSpLocks/>
            </p:cNvCxnSpPr>
            <p:nvPr/>
          </p:nvCxnSpPr>
          <p:spPr>
            <a:xfrm flipV="1">
              <a:off x="2468276" y="5301211"/>
              <a:ext cx="2968424" cy="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A4FE306-18C3-344A-BC6D-471CE043ECDB}"/>
                    </a:ext>
                  </a:extLst>
                </p:cNvPr>
                <p:cNvSpPr/>
                <p:nvPr/>
              </p:nvSpPr>
              <p:spPr>
                <a:xfrm>
                  <a:off x="9069738" y="2715464"/>
                  <a:ext cx="2149114" cy="1048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m:t>
                            </m:r>
                            <m:r>
                              <a:rPr lang="en-US" sz="3200" i="1">
                                <a:latin typeface="Cambria Math" charset="0"/>
                              </a:rPr>
                              <m:t>𝐿</m:t>
                            </m:r>
                            <m:d>
                              <m:dPr>
                                <m:ctrlPr>
                                  <a:rPr lang="en-US" sz="3200" i="1">
                                    <a:latin typeface="Cambria Math" panose="02040503050406030204" pitchFamily="18" charset="0"/>
                                  </a:rPr>
                                </m:ctrlPr>
                              </m:dPr>
                              <m:e>
                                <m:r>
                                  <a:rPr lang="en-US" sz="3200" i="1">
                                    <a:latin typeface="Cambria Math" charset="0"/>
                                  </a:rPr>
                                  <m:t>𝑤</m:t>
                                </m:r>
                              </m:e>
                            </m:d>
                          </m:num>
                          <m:den>
                            <m:r>
                              <a:rPr lang="en-US" sz="3200" i="1">
                                <a:solidFill>
                                  <a:srgbClr val="000000"/>
                                </a:solidFill>
                                <a:latin typeface="Cambria Math" panose="02040503050406030204" pitchFamily="18" charset="0"/>
                                <a:ea typeface="Cambria Math" panose="02040503050406030204" pitchFamily="18" charset="0"/>
                              </a:rPr>
                              <m:t>𝜕</m:t>
                            </m:r>
                            <m:r>
                              <a:rPr lang="en-US" sz="3200" b="0" i="1">
                                <a:solidFill>
                                  <a:srgbClr val="000000"/>
                                </a:solidFill>
                                <a:latin typeface="Cambria Math" panose="02040503050406030204" pitchFamily="18" charset="0"/>
                                <a:ea typeface="Cambria Math" panose="02040503050406030204" pitchFamily="18" charset="0"/>
                              </a:rPr>
                              <m:t>𝑤</m:t>
                            </m:r>
                          </m:den>
                        </m:f>
                        <m:r>
                          <a:rPr lang="en-US" sz="3200" b="0" i="1">
                            <a:solidFill>
                              <a:srgbClr val="000000"/>
                            </a:solidFill>
                            <a:latin typeface="Cambria Math" panose="02040503050406030204" pitchFamily="18" charset="0"/>
                            <a:ea typeface="Cambria Math" panose="02040503050406030204" pitchFamily="18" charset="0"/>
                          </a:rPr>
                          <m:t>=0</m:t>
                        </m:r>
                      </m:oMath>
                    </m:oMathPara>
                  </a14:m>
                  <a:endParaRPr lang="en-US" sz="3200" dirty="0"/>
                </a:p>
              </p:txBody>
            </p:sp>
          </mc:Choice>
          <mc:Fallback xmlns="">
            <p:sp>
              <p:nvSpPr>
                <p:cNvPr id="7" name="Rectangle 6">
                  <a:extLst>
                    <a:ext uri="{FF2B5EF4-FFF2-40B4-BE49-F238E27FC236}">
                      <a16:creationId xmlns:a16="http://schemas.microsoft.com/office/drawing/2014/main" id="{AA4FE306-18C3-344A-BC6D-471CE043ECDB}"/>
                    </a:ext>
                  </a:extLst>
                </p:cNvPr>
                <p:cNvSpPr>
                  <a:spLocks noRot="1" noChangeAspect="1" noMove="1" noResize="1" noEditPoints="1" noAdjustHandles="1" noChangeArrowheads="1" noChangeShapeType="1" noTextEdit="1"/>
                </p:cNvSpPr>
                <p:nvPr/>
              </p:nvSpPr>
              <p:spPr>
                <a:xfrm>
                  <a:off x="9069738" y="2715464"/>
                  <a:ext cx="2149114" cy="1048044"/>
                </a:xfrm>
                <a:prstGeom prst="rect">
                  <a:avLst/>
                </a:prstGeom>
                <a:blipFill>
                  <a:blip r:embed="rId4"/>
                  <a:stretch>
                    <a:fillRect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 name="Rectangle 2"/>
              <p:cNvSpPr/>
              <p:nvPr/>
            </p:nvSpPr>
            <p:spPr>
              <a:xfrm>
                <a:off x="2546353" y="1417640"/>
                <a:ext cx="5836983" cy="794064"/>
              </a:xfrm>
              <a:prstGeom prst="rect">
                <a:avLst/>
              </a:prstGeom>
            </p:spPr>
            <p:txBody>
              <a:bodyPr wrap="none">
                <a:spAutoFit/>
              </a:bodyPr>
              <a:lstStyle/>
              <a:p>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nary>
                      <m:naryPr>
                        <m:chr m:val="∑"/>
                        <m:ctrlPr>
                          <a:rPr lang="is-IS" sz="2400" i="1">
                            <a:solidFill>
                              <a:srgbClr val="000000"/>
                            </a:solidFill>
                            <a:latin typeface="Cambria Math" panose="02040503050406030204" pitchFamily="18" charset="0"/>
                          </a:rPr>
                        </m:ctrlPr>
                      </m:naryPr>
                      <m:sub>
                        <m:r>
                          <m:rPr>
                            <m:brk m:alnAt="23"/>
                          </m:rPr>
                          <a:rPr lang="en-US" sz="2400" i="1">
                            <a:solidFill>
                              <a:srgbClr val="000000"/>
                            </a:solidFill>
                            <a:latin typeface="Cambria Math" charset="0"/>
                          </a:rPr>
                          <m:t>𝑑</m:t>
                        </m:r>
                        <m:r>
                          <a:rPr lang="en-US" sz="2400" i="1">
                            <a:solidFill>
                              <a:srgbClr val="000000"/>
                            </a:solidFill>
                            <a:latin typeface="Cambria Math" charset="0"/>
                          </a:rPr>
                          <m:t>=1</m:t>
                        </m:r>
                      </m:sub>
                      <m:sup>
                        <m:r>
                          <a:rPr lang="en-US" sz="2400" i="1">
                            <a:solidFill>
                              <a:srgbClr val="000000"/>
                            </a:solidFill>
                            <a:latin typeface="Cambria Math" charset="0"/>
                          </a:rPr>
                          <m:t>|</m:t>
                        </m:r>
                        <m:r>
                          <a:rPr lang="en-US" sz="2400" i="1">
                            <a:solidFill>
                              <a:srgbClr val="000000"/>
                            </a:solidFill>
                            <a:latin typeface="Cambria Math" charset="0"/>
                          </a:rPr>
                          <m:t>𝐷</m:t>
                        </m:r>
                        <m:r>
                          <a:rPr lang="en-US" sz="2400" i="1">
                            <a:solidFill>
                              <a:srgbClr val="000000"/>
                            </a:solidFill>
                            <a:latin typeface="Cambria Math" charset="0"/>
                          </a:rPr>
                          <m:t>|</m:t>
                        </m:r>
                      </m:sup>
                      <m:e>
                        <m:nary>
                          <m:naryPr>
                            <m:chr m:val="∑"/>
                            <m:supHide m:val="on"/>
                            <m:ctrlPr>
                              <a:rPr lang="en-US" sz="2400" i="1">
                                <a:solidFill>
                                  <a:srgbClr val="000000"/>
                                </a:solidFill>
                                <a:latin typeface="Cambria Math" panose="02040503050406030204" pitchFamily="18" charset="0"/>
                              </a:rPr>
                            </m:ctrlPr>
                          </m:naryPr>
                          <m:sub>
                            <m:r>
                              <m:rPr>
                                <m:brk m:alnAt="7"/>
                              </m:rPr>
                              <a:rPr lang="en-US" sz="2400" i="1">
                                <a:solidFill>
                                  <a:srgbClr val="000000"/>
                                </a:solidFill>
                                <a:latin typeface="Cambria Math" panose="02040503050406030204" pitchFamily="18" charset="0"/>
                              </a:rPr>
                              <m:t>𝑗</m:t>
                            </m:r>
                          </m:sub>
                          <m:sup/>
                          <m:e>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nary>
                                      <m:naryPr>
                                        <m:chr m:val="∑"/>
                                        <m:supHide m:val="on"/>
                                        <m:ctrlPr>
                                          <a:rPr lang="en-US" sz="2400" i="1">
                                            <a:solidFill>
                                              <a:srgbClr val="000000"/>
                                            </a:solidFill>
                                            <a:latin typeface="Cambria Math" panose="02040503050406030204" pitchFamily="18" charset="0"/>
                                            <a:ea typeface="Calibri"/>
                                            <a:cs typeface="Calibri"/>
                                            <a:sym typeface="Calibri"/>
                                          </a:rPr>
                                        </m:ctrlPr>
                                      </m:naryPr>
                                      <m:sub>
                                        <m:r>
                                          <a:rPr lang="en-US" sz="2400" i="1">
                                            <a:solidFill>
                                              <a:srgbClr val="000000"/>
                                            </a:solidFill>
                                            <a:latin typeface="Cambria Math" charset="0"/>
                                            <a:ea typeface="Calibri"/>
                                            <a:cs typeface="Calibri"/>
                                            <a:sym typeface="Calibri"/>
                                          </a:rPr>
                                          <m:t>𝑖</m:t>
                                        </m:r>
                                      </m:sub>
                                      <m:sup/>
                                      <m:e>
                                        <m:sSub>
                                          <m:sSubPr>
                                            <m:ctrlPr>
                                              <a:rPr lang="en-US" sz="2400" i="1">
                                                <a:solidFill>
                                                  <a:srgbClr val="000000"/>
                                                </a:solidFill>
                                                <a:latin typeface="Cambria Math" panose="02040503050406030204" pitchFamily="18" charset="0"/>
                                                <a:ea typeface="Calibri"/>
                                                <a:cs typeface="Calibri"/>
                                                <a:sym typeface="Calibri"/>
                                              </a:rPr>
                                            </m:ctrlPr>
                                          </m:sSubPr>
                                          <m:e>
                                            <m:r>
                                              <a:rPr lang="en-US" sz="2400" i="1">
                                                <a:solidFill>
                                                  <a:srgbClr val="000000"/>
                                                </a:solidFill>
                                                <a:latin typeface="Cambria Math" charset="0"/>
                                                <a:ea typeface="Calibri"/>
                                                <a:cs typeface="Calibri"/>
                                                <a:sym typeface="Calibri"/>
                                              </a:rPr>
                                              <m:t>𝑤</m:t>
                                            </m:r>
                                          </m:e>
                                          <m:sub>
                                            <m:r>
                                              <a:rPr lang="en-US" sz="2400" i="1">
                                                <a:solidFill>
                                                  <a:srgbClr val="000000"/>
                                                </a:solidFill>
                                                <a:latin typeface="Cambria Math" charset="0"/>
                                                <a:ea typeface="Calibri"/>
                                                <a:cs typeface="Calibri"/>
                                                <a:sym typeface="Calibri"/>
                                              </a:rPr>
                                              <m:t>𝑗𝑖</m:t>
                                            </m:r>
                                          </m:sub>
                                        </m:sSub>
                                        <m:sSubSup>
                                          <m:sSubSupPr>
                                            <m:ctrlPr>
                                              <a:rPr lang="en-US" sz="2400" i="1">
                                                <a:solidFill>
                                                  <a:srgbClr val="000000"/>
                                                </a:solidFill>
                                                <a:latin typeface="Cambria Math" panose="02040503050406030204" pitchFamily="18" charset="0"/>
                                                <a:ea typeface="Calibri"/>
                                                <a:cs typeface="Calibri"/>
                                                <a:sym typeface="Calibri"/>
                                              </a:rPr>
                                            </m:ctrlPr>
                                          </m:sSubSupPr>
                                          <m:e>
                                            <m:r>
                                              <a:rPr lang="en-US" sz="2400" i="1">
                                                <a:solidFill>
                                                  <a:srgbClr val="000000"/>
                                                </a:solidFill>
                                                <a:latin typeface="Cambria Math" charset="0"/>
                                                <a:ea typeface="Calibri"/>
                                                <a:cs typeface="Calibri"/>
                                                <a:sym typeface="Calibri"/>
                                              </a:rPr>
                                              <m:t>𝑥</m:t>
                                            </m:r>
                                          </m:e>
                                          <m:sub>
                                            <m:r>
                                              <a:rPr lang="en-US" sz="2400" i="1">
                                                <a:solidFill>
                                                  <a:srgbClr val="000000"/>
                                                </a:solidFill>
                                                <a:latin typeface="Cambria Math" charset="0"/>
                                                <a:ea typeface="Calibri"/>
                                                <a:cs typeface="Calibri"/>
                                                <a:sym typeface="Calibri"/>
                                              </a:rPr>
                                              <m:t>𝑖</m:t>
                                            </m:r>
                                          </m:sub>
                                          <m:sup>
                                            <m:r>
                                              <a:rPr lang="en-US" sz="2400" i="1">
                                                <a:solidFill>
                                                  <a:srgbClr val="000000"/>
                                                </a:solidFill>
                                                <a:latin typeface="Cambria Math" charset="0"/>
                                              </a:rPr>
                                              <m:t>(</m:t>
                                            </m:r>
                                            <m:r>
                                              <a:rPr lang="en-US" sz="2400" i="1">
                                                <a:solidFill>
                                                  <a:srgbClr val="000000"/>
                                                </a:solidFill>
                                                <a:latin typeface="Cambria Math" charset="0"/>
                                              </a:rPr>
                                              <m:t>𝑑</m:t>
                                            </m:r>
                                            <m:r>
                                              <a:rPr lang="en-US" sz="2400" i="1">
                                                <a:solidFill>
                                                  <a:srgbClr val="000000"/>
                                                </a:solidFill>
                                                <a:latin typeface="Cambria Math" charset="0"/>
                                              </a:rPr>
                                              <m:t>)</m:t>
                                            </m:r>
                                          </m:sup>
                                        </m:sSubSup>
                                      </m:e>
                                    </m:nary>
                                    <m:r>
                                      <a:rPr lang="en-US" sz="2400" i="1">
                                        <a:solidFill>
                                          <a:srgbClr val="000000"/>
                                        </a:solidFill>
                                        <a:latin typeface="Cambria Math"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𝑦</m:t>
                                        </m:r>
                                      </m:e>
                                      <m: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charset="0"/>
                                              </a:rPr>
                                              <m:t>𝑑</m:t>
                                            </m:r>
                                          </m:e>
                                        </m:d>
                                      </m:sup>
                                    </m:sSup>
                                  </m:e>
                                </m:d>
                              </m:e>
                              <m:sup>
                                <m:r>
                                  <a:rPr lang="en-US" sz="2400" i="1">
                                    <a:solidFill>
                                      <a:srgbClr val="000000"/>
                                    </a:solidFill>
                                    <a:latin typeface="Cambria Math" charset="0"/>
                                  </a:rPr>
                                  <m:t>2</m:t>
                                </m:r>
                              </m:sup>
                            </m:sSup>
                          </m:e>
                        </m:nary>
                      </m:e>
                    </m:nary>
                  </m:oMath>
                </a14:m>
                <a:r>
                  <a:rPr lang="en-US"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46353" y="1417640"/>
                <a:ext cx="5836983" cy="794064"/>
              </a:xfrm>
              <a:prstGeom prst="rect">
                <a:avLst/>
              </a:prstGeom>
              <a:blipFill>
                <a:blip r:embed="rId2"/>
                <a:stretch>
                  <a:fillRect t="-53125" r="-652" b="-9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35517" y="3040675"/>
                <a:ext cx="1731693" cy="9000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r>
                        <a:rPr lang="en-US" sz="2400" b="0" i="1">
                          <a:solidFill>
                            <a:srgbClr val="000000"/>
                          </a:solidFill>
                          <a:latin typeface="Cambria Math" panose="02040503050406030204" pitchFamily="18" charset="0"/>
                        </a:rPr>
                        <m:t>0</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5035517" y="3040675"/>
                <a:ext cx="1731693" cy="900055"/>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6510" y="5218702"/>
                <a:ext cx="26617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rPr>
                        <m:t>𝑊</m:t>
                      </m:r>
                      <m:r>
                        <a:rPr lang="en-US" sz="2400" i="1">
                          <a:solidFill>
                            <a:srgbClr val="000000"/>
                          </a:solidFill>
                          <a:latin typeface="Cambria Math"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m:t>
                          </m:r>
                          <m:r>
                            <a:rPr lang="en-US" sz="2400" i="1">
                              <a:solidFill>
                                <a:srgbClr val="000000"/>
                              </a:solidFill>
                              <a:latin typeface="Cambria Math" charset="0"/>
                            </a:rPr>
                            <m:t>𝑋</m:t>
                          </m:r>
                        </m:e>
                        <m:sup>
                          <m:r>
                            <a:rPr lang="en-US" sz="2400" i="1">
                              <a:solidFill>
                                <a:srgbClr val="000000"/>
                              </a:solidFill>
                              <a:latin typeface="Cambria Math" charset="0"/>
                            </a:rPr>
                            <m:t>𝑇</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r>
                            <a:rPr lang="en-US" sz="2400" i="1">
                              <a:solidFill>
                                <a:srgbClr val="000000"/>
                              </a:solidFill>
                              <a:latin typeface="Cambria Math" charset="0"/>
                            </a:rPr>
                            <m:t>)</m:t>
                          </m:r>
                        </m:e>
                        <m:sup>
                          <m:r>
                            <a:rPr lang="en-US" sz="2400" i="1">
                              <a:solidFill>
                                <a:srgbClr val="000000"/>
                              </a:solidFill>
                              <a:latin typeface="Cambria Math" charset="0"/>
                            </a:rPr>
                            <m:t>−1</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e>
                        <m:sup>
                          <m:r>
                            <a:rPr lang="en-US" sz="2400" i="1">
                              <a:solidFill>
                                <a:srgbClr val="000000"/>
                              </a:solidFill>
                              <a:latin typeface="Cambria Math" charset="0"/>
                            </a:rPr>
                            <m:t>𝑇</m:t>
                          </m:r>
                        </m:sup>
                      </m:sSup>
                      <m:r>
                        <a:rPr lang="en-US" sz="2400" i="1">
                          <a:solidFill>
                            <a:srgbClr val="000000"/>
                          </a:solidFill>
                          <a:latin typeface="Cambria Math" charset="0"/>
                        </a:rPr>
                        <m:t>𝑌</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766510" y="5218702"/>
                <a:ext cx="2661754" cy="461665"/>
              </a:xfrm>
              <a:prstGeom prst="rect">
                <a:avLst/>
              </a:prstGeom>
              <a:blipFill>
                <a:blip r:embed="rId4"/>
                <a:stretch>
                  <a:fillRect b="-16216"/>
                </a:stretch>
              </a:blipFill>
            </p:spPr>
            <p:txBody>
              <a:bodyPr/>
              <a:lstStyle/>
              <a:p>
                <a:r>
                  <a:rPr lang="en-US">
                    <a:noFill/>
                  </a:rPr>
                  <a:t> </a:t>
                </a:r>
              </a:p>
            </p:txBody>
          </p:sp>
        </mc:Fallback>
      </mc:AlternateContent>
      <p:sp>
        <p:nvSpPr>
          <p:cNvPr id="11" name="TextBox 10"/>
          <p:cNvSpPr txBox="1"/>
          <p:nvPr/>
        </p:nvSpPr>
        <p:spPr>
          <a:xfrm>
            <a:off x="5989176" y="4208910"/>
            <a:ext cx="453327" cy="69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mr-IN" sz="3733">
                <a:solidFill>
                  <a:srgbClr val="000000"/>
                </a:solidFill>
                <a:latin typeface="Calibri"/>
                <a:ea typeface="Calibri"/>
                <a:cs typeface="Calibri"/>
                <a:sym typeface="Calibri"/>
              </a:rPr>
              <a:t>…</a:t>
            </a:r>
            <a:endParaRPr lang="en-US" sz="3733"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9913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24</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838200" y="4377085"/>
            <a:ext cx="3040464"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68522" y="2841701"/>
            <a:ext cx="560602" cy="692465"/>
            <a:chOff x="4750274" y="1746844"/>
            <a:chExt cx="420451" cy="519349"/>
          </a:xfrm>
        </p:grpSpPr>
        <p:sp>
          <p:nvSpPr>
            <p:cNvPr id="6" name="Oval 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Rectangle 6"/>
                <p:cNvSpPr/>
                <p:nvPr/>
              </p:nvSpPr>
              <p:spPr>
                <a:xfrm>
                  <a:off x="4750274" y="1783752"/>
                  <a:ext cx="42045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750274" y="1783752"/>
                  <a:ext cx="420451" cy="346249"/>
                </a:xfrm>
                <a:prstGeom prst="rect">
                  <a:avLst/>
                </a:prstGeom>
                <a:blipFill>
                  <a:blip r:embed="rId2"/>
                  <a:stretch>
                    <a:fillRect/>
                  </a:stretch>
                </a:blipFill>
              </p:spPr>
              <p:txBody>
                <a:bodyPr/>
                <a:lstStyle/>
                <a:p>
                  <a:r>
                    <a:rPr lang="en-US">
                      <a:noFill/>
                    </a:rPr>
                    <a:t> </a:t>
                  </a:r>
                </a:p>
              </p:txBody>
            </p:sp>
          </mc:Fallback>
        </mc:AlternateContent>
      </p:grpSp>
      <p:grpSp>
        <p:nvGrpSpPr>
          <p:cNvPr id="8" name="Group 7"/>
          <p:cNvGrpSpPr/>
          <p:nvPr/>
        </p:nvGrpSpPr>
        <p:grpSpPr>
          <a:xfrm>
            <a:off x="9191440" y="4018137"/>
            <a:ext cx="567720" cy="692465"/>
            <a:chOff x="4750274" y="1746844"/>
            <a:chExt cx="425790" cy="519349"/>
          </a:xfrm>
        </p:grpSpPr>
        <p:sp>
          <p:nvSpPr>
            <p:cNvPr id="9" name="Oval 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750274" y="1783753"/>
                  <a:ext cx="42579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2</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750274" y="1783753"/>
                  <a:ext cx="425790" cy="346249"/>
                </a:xfrm>
                <a:prstGeom prst="rect">
                  <a:avLst/>
                </a:prstGeom>
                <a:blipFill>
                  <a:blip r:embed="rId3"/>
                  <a:stretch>
                    <a:fillRect b="-2778"/>
                  </a:stretch>
                </a:blipFill>
              </p:spPr>
              <p:txBody>
                <a:bodyPr/>
                <a:lstStyle/>
                <a:p>
                  <a:r>
                    <a:rPr lang="en-US">
                      <a:noFill/>
                    </a:rPr>
                    <a:t> </a:t>
                  </a:r>
                </a:p>
              </p:txBody>
            </p:sp>
          </mc:Fallback>
        </mc:AlternateContent>
      </p:grpSp>
      <p:grpSp>
        <p:nvGrpSpPr>
          <p:cNvPr id="29" name="Group 28"/>
          <p:cNvGrpSpPr/>
          <p:nvPr/>
        </p:nvGrpSpPr>
        <p:grpSpPr>
          <a:xfrm>
            <a:off x="1966293" y="2333191"/>
            <a:ext cx="549573" cy="692465"/>
            <a:chOff x="4750274" y="1746844"/>
            <a:chExt cx="412180" cy="519349"/>
          </a:xfrm>
        </p:grpSpPr>
        <p:sp>
          <p:nvSpPr>
            <p:cNvPr id="30" name="Oval 29"/>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4750274" y="1783752"/>
                  <a:ext cx="41218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1</m:t>
                            </m:r>
                          </m:sub>
                        </m:sSub>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750274" y="1783752"/>
                  <a:ext cx="412180" cy="346249"/>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1959199" y="2985402"/>
            <a:ext cx="556691" cy="692465"/>
            <a:chOff x="4750274" y="1746844"/>
            <a:chExt cx="417518" cy="519349"/>
          </a:xfrm>
        </p:grpSpPr>
        <p:sp>
          <p:nvSpPr>
            <p:cNvPr id="33" name="Oval 32"/>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 name="Rectangle 33"/>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5"/>
                  <a:stretch>
                    <a:fillRect b="-2778"/>
                  </a:stretch>
                </a:blipFill>
              </p:spPr>
              <p:txBody>
                <a:bodyPr/>
                <a:lstStyle/>
                <a:p>
                  <a:r>
                    <a:rPr lang="en-US">
                      <a:noFill/>
                    </a:rPr>
                    <a:t> </a:t>
                  </a:r>
                </a:p>
              </p:txBody>
            </p:sp>
          </mc:Fallback>
        </mc:AlternateContent>
      </p:grpSp>
      <p:grpSp>
        <p:nvGrpSpPr>
          <p:cNvPr id="35" name="Group 34"/>
          <p:cNvGrpSpPr/>
          <p:nvPr/>
        </p:nvGrpSpPr>
        <p:grpSpPr>
          <a:xfrm>
            <a:off x="1959199" y="3637613"/>
            <a:ext cx="556691" cy="692465"/>
            <a:chOff x="4750274" y="1746844"/>
            <a:chExt cx="417518" cy="519349"/>
          </a:xfrm>
        </p:grpSpPr>
        <p:sp>
          <p:nvSpPr>
            <p:cNvPr id="36" name="Oval 3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 name="Rectangle 36"/>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6"/>
                  <a:stretch>
                    <a:fillRect b="-2778"/>
                  </a:stretch>
                </a:blipFill>
              </p:spPr>
              <p:txBody>
                <a:bodyPr/>
                <a:lstStyle/>
                <a:p>
                  <a:r>
                    <a:rPr lang="en-US">
                      <a:noFill/>
                    </a:rPr>
                    <a:t> </a:t>
                  </a:r>
                </a:p>
              </p:txBody>
            </p:sp>
          </mc:Fallback>
        </mc:AlternateContent>
      </p:grpSp>
      <p:grpSp>
        <p:nvGrpSpPr>
          <p:cNvPr id="38" name="Group 37"/>
          <p:cNvGrpSpPr/>
          <p:nvPr/>
        </p:nvGrpSpPr>
        <p:grpSpPr>
          <a:xfrm>
            <a:off x="1959199" y="4289822"/>
            <a:ext cx="556691" cy="692465"/>
            <a:chOff x="4750274" y="1746844"/>
            <a:chExt cx="417518" cy="519349"/>
          </a:xfrm>
        </p:grpSpPr>
        <p:sp>
          <p:nvSpPr>
            <p:cNvPr id="39" name="Oval 3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4</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7"/>
                  <a:stretch>
                    <a:fillRect/>
                  </a:stretch>
                </a:blipFill>
              </p:spPr>
              <p:txBody>
                <a:bodyPr/>
                <a:lstStyle/>
                <a:p>
                  <a:r>
                    <a:rPr lang="en-US">
                      <a:noFill/>
                    </a:rPr>
                    <a:t> </a:t>
                  </a:r>
                </a:p>
              </p:txBody>
            </p:sp>
          </mc:Fallback>
        </mc:AlternateContent>
      </p:grpSp>
      <p:grpSp>
        <p:nvGrpSpPr>
          <p:cNvPr id="41" name="Group 40"/>
          <p:cNvGrpSpPr/>
          <p:nvPr/>
        </p:nvGrpSpPr>
        <p:grpSpPr>
          <a:xfrm>
            <a:off x="5487603" y="2802531"/>
            <a:ext cx="773960" cy="787716"/>
            <a:chOff x="6870151" y="1255733"/>
            <a:chExt cx="580470" cy="590787"/>
          </a:xfrm>
        </p:grpSpPr>
        <p:sp>
          <p:nvSpPr>
            <p:cNvPr id="42" name="Oval 41"/>
            <p:cNvSpPr/>
            <p:nvPr/>
          </p:nvSpPr>
          <p:spPr>
            <a:xfrm>
              <a:off x="6870151" y="1286088"/>
              <a:ext cx="580470" cy="519349"/>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3" name="Rectangle 42"/>
                <p:cNvSpPr/>
                <p:nvPr/>
              </p:nvSpPr>
              <p:spPr>
                <a:xfrm>
                  <a:off x="6971751" y="1255733"/>
                  <a:ext cx="370557" cy="590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43" name="Rectangle 42"/>
                <p:cNvSpPr>
                  <a:spLocks noRot="1" noChangeAspect="1" noMove="1" noResize="1" noEditPoints="1" noAdjustHandles="1" noChangeArrowheads="1" noChangeShapeType="1" noTextEdit="1"/>
                </p:cNvSpPr>
                <p:nvPr/>
              </p:nvSpPr>
              <p:spPr>
                <a:xfrm>
                  <a:off x="6971751" y="1255733"/>
                  <a:ext cx="370557" cy="590787"/>
                </a:xfrm>
                <a:prstGeom prst="rect">
                  <a:avLst/>
                </a:prstGeom>
                <a:blipFill>
                  <a:blip r:embed="rId8"/>
                  <a:stretch>
                    <a:fillRect l="-166667" t="-129032" r="-105128" b="-177419"/>
                  </a:stretch>
                </a:blipFill>
              </p:spPr>
              <p:txBody>
                <a:bodyPr/>
                <a:lstStyle/>
                <a:p>
                  <a:r>
                    <a:rPr lang="en-US">
                      <a:noFill/>
                    </a:rPr>
                    <a:t> </a:t>
                  </a:r>
                </a:p>
              </p:txBody>
            </p:sp>
          </mc:Fallback>
        </mc:AlternateContent>
      </p:grpSp>
      <p:cxnSp>
        <p:nvCxnSpPr>
          <p:cNvPr id="44" name="Straight Arrow Connector 43"/>
          <p:cNvCxnSpPr>
            <a:stCxn id="31" idx="3"/>
            <a:endCxn id="42" idx="2"/>
          </p:cNvCxnSpPr>
          <p:nvPr/>
        </p:nvCxnSpPr>
        <p:spPr>
          <a:xfrm>
            <a:off x="2515866" y="2613235"/>
            <a:ext cx="2971737" cy="57600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a:stCxn id="34" idx="3"/>
            <a:endCxn id="53" idx="2"/>
          </p:cNvCxnSpPr>
          <p:nvPr/>
        </p:nvCxnSpPr>
        <p:spPr>
          <a:xfrm>
            <a:off x="2515890" y="3265447"/>
            <a:ext cx="3005969" cy="1106876"/>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6" name="Straight Arrow Connector 45"/>
          <p:cNvCxnSpPr>
            <a:stCxn id="40" idx="3"/>
            <a:endCxn id="42" idx="2"/>
          </p:cNvCxnSpPr>
          <p:nvPr/>
        </p:nvCxnSpPr>
        <p:spPr>
          <a:xfrm flipV="1">
            <a:off x="2515890" y="3189237"/>
            <a:ext cx="2971713" cy="138063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a:stCxn id="37" idx="3"/>
            <a:endCxn id="53" idx="2"/>
          </p:cNvCxnSpPr>
          <p:nvPr/>
        </p:nvCxnSpPr>
        <p:spPr>
          <a:xfrm>
            <a:off x="2515890" y="3917658"/>
            <a:ext cx="3005969" cy="45466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53" name="Oval 52"/>
          <p:cNvSpPr/>
          <p:nvPr/>
        </p:nvSpPr>
        <p:spPr>
          <a:xfrm>
            <a:off x="5521859" y="4026090"/>
            <a:ext cx="773960" cy="692465"/>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Rectangle 53"/>
              <p:cNvSpPr/>
              <p:nvPr/>
            </p:nvSpPr>
            <p:spPr>
              <a:xfrm>
                <a:off x="5657326" y="3985616"/>
                <a:ext cx="494076" cy="787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54" name="Rectangle 53"/>
              <p:cNvSpPr>
                <a:spLocks noRot="1" noChangeAspect="1" noMove="1" noResize="1" noEditPoints="1" noAdjustHandles="1" noChangeArrowheads="1" noChangeShapeType="1" noTextEdit="1"/>
              </p:cNvSpPr>
              <p:nvPr/>
            </p:nvSpPr>
            <p:spPr>
              <a:xfrm>
                <a:off x="5657326" y="3985616"/>
                <a:ext cx="494076" cy="787716"/>
              </a:xfrm>
              <a:prstGeom prst="rect">
                <a:avLst/>
              </a:prstGeom>
              <a:blipFill>
                <a:blip r:embed="rId9"/>
                <a:stretch>
                  <a:fillRect l="-166667" t="-129032" r="-105128" b="-177419"/>
                </a:stretch>
              </a:blipFill>
            </p:spPr>
            <p:txBody>
              <a:bodyPr/>
              <a:lstStyle/>
              <a:p>
                <a:r>
                  <a:rPr lang="en-US">
                    <a:noFill/>
                  </a:rPr>
                  <a:t> </a:t>
                </a:r>
              </a:p>
            </p:txBody>
          </p:sp>
        </mc:Fallback>
      </mc:AlternateContent>
      <p:cxnSp>
        <p:nvCxnSpPr>
          <p:cNvPr id="56" name="Straight Arrow Connector 55"/>
          <p:cNvCxnSpPr/>
          <p:nvPr/>
        </p:nvCxnSpPr>
        <p:spPr>
          <a:xfrm>
            <a:off x="6573138" y="4372321"/>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a:stCxn id="34" idx="3"/>
            <a:endCxn id="42" idx="2"/>
          </p:cNvCxnSpPr>
          <p:nvPr/>
        </p:nvCxnSpPr>
        <p:spPr>
          <a:xfrm flipV="1">
            <a:off x="2515890" y="3189237"/>
            <a:ext cx="2971713" cy="762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a:stCxn id="37" idx="3"/>
            <a:endCxn id="42" idx="2"/>
          </p:cNvCxnSpPr>
          <p:nvPr/>
        </p:nvCxnSpPr>
        <p:spPr>
          <a:xfrm flipV="1">
            <a:off x="2515890" y="3189237"/>
            <a:ext cx="2971713" cy="72842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3" name="Straight Arrow Connector 72"/>
          <p:cNvCxnSpPr>
            <a:stCxn id="31" idx="3"/>
            <a:endCxn id="53" idx="2"/>
          </p:cNvCxnSpPr>
          <p:nvPr/>
        </p:nvCxnSpPr>
        <p:spPr>
          <a:xfrm>
            <a:off x="2515866" y="2613235"/>
            <a:ext cx="3005993" cy="175908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4" name="Straight Arrow Connector 73"/>
          <p:cNvCxnSpPr>
            <a:stCxn id="40" idx="3"/>
            <a:endCxn id="53" idx="2"/>
          </p:cNvCxnSpPr>
          <p:nvPr/>
        </p:nvCxnSpPr>
        <p:spPr>
          <a:xfrm flipV="1">
            <a:off x="2515890" y="4372323"/>
            <a:ext cx="3005969" cy="19754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p:grpSp>
        <p:nvGrpSpPr>
          <p:cNvPr id="95" name="Group 94"/>
          <p:cNvGrpSpPr/>
          <p:nvPr/>
        </p:nvGrpSpPr>
        <p:grpSpPr>
          <a:xfrm>
            <a:off x="1944447" y="4942033"/>
            <a:ext cx="556691" cy="692465"/>
            <a:chOff x="4750274" y="1746844"/>
            <a:chExt cx="417518" cy="519349"/>
          </a:xfrm>
        </p:grpSpPr>
        <p:sp>
          <p:nvSpPr>
            <p:cNvPr id="96" name="Oval 9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Rectangle 96"/>
                <p:cNvSpPr/>
                <p:nvPr/>
              </p:nvSpPr>
              <p:spPr>
                <a:xfrm>
                  <a:off x="4750274" y="1783752"/>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5</m:t>
                            </m:r>
                          </m:sub>
                        </m:sSub>
                      </m:oMath>
                    </m:oMathPara>
                  </a14:m>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4750274" y="1783752"/>
                  <a:ext cx="417518" cy="346249"/>
                </a:xfrm>
                <a:prstGeom prst="rect">
                  <a:avLst/>
                </a:prstGeom>
                <a:blipFill>
                  <a:blip r:embed="rId10"/>
                  <a:stretch>
                    <a:fillRect b="-2778"/>
                  </a:stretch>
                </a:blipFill>
              </p:spPr>
              <p:txBody>
                <a:bodyPr/>
                <a:lstStyle/>
                <a:p>
                  <a:r>
                    <a:rPr lang="en-US">
                      <a:noFill/>
                    </a:rPr>
                    <a:t> </a:t>
                  </a:r>
                </a:p>
              </p:txBody>
            </p:sp>
          </mc:Fallback>
        </mc:AlternateContent>
      </p:grpSp>
      <p:cxnSp>
        <p:nvCxnSpPr>
          <p:cNvPr id="99" name="Straight Arrow Connector 98"/>
          <p:cNvCxnSpPr/>
          <p:nvPr/>
        </p:nvCxnSpPr>
        <p:spPr>
          <a:xfrm>
            <a:off x="6585205" y="3181910"/>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120" name="Straight Arrow Connector 119"/>
          <p:cNvCxnSpPr>
            <a:stCxn id="97" idx="3"/>
            <a:endCxn id="42" idx="2"/>
          </p:cNvCxnSpPr>
          <p:nvPr/>
        </p:nvCxnSpPr>
        <p:spPr>
          <a:xfrm flipV="1">
            <a:off x="2501138" y="3189237"/>
            <a:ext cx="2986465" cy="203284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a:stCxn id="97" idx="3"/>
            <a:endCxn id="53" idx="2"/>
          </p:cNvCxnSpPr>
          <p:nvPr/>
        </p:nvCxnSpPr>
        <p:spPr>
          <a:xfrm flipV="1">
            <a:off x="2501138" y="4372323"/>
            <a:ext cx="3020721" cy="84975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6" name="TextBox 125"/>
              <p:cNvSpPr txBox="1"/>
              <p:nvPr/>
            </p:nvSpPr>
            <p:spPr>
              <a:xfrm>
                <a:off x="6261563" y="5713147"/>
                <a:ext cx="4053738" cy="443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oMath>
                </a14:m>
                <a:r>
                  <a:rPr lang="en-US" sz="2667" dirty="0">
                    <a:solidFill>
                      <a:srgbClr val="000000"/>
                    </a:solidFill>
                    <a:ea typeface="Calibri"/>
                    <a:cs typeface="Calibri"/>
                    <a:sym typeface="Calibri"/>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6261563" y="5713147"/>
                <a:ext cx="4053738" cy="443135"/>
              </a:xfrm>
              <a:prstGeom prst="rect">
                <a:avLst/>
              </a:prstGeom>
              <a:blipFill>
                <a:blip r:embed="rId11"/>
                <a:stretch>
                  <a:fillRect l="-1875" t="-162857" r="-4062" b="-237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384855" y="2252329"/>
                <a:ext cx="15852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𝑊</m:t>
                          </m:r>
                          <m:r>
                            <a:rPr lang="en-US" sz="2400" i="1">
                              <a:solidFill>
                                <a:srgbClr val="000000"/>
                              </a:solidFill>
                              <a:latin typeface="Cambria Math" charset="0"/>
                            </a:rPr>
                            <m:t>=[</m:t>
                          </m:r>
                          <m:r>
                            <a:rPr lang="en-US" sz="2400" i="1">
                              <a:solidFill>
                                <a:srgbClr val="000000"/>
                              </a:solidFill>
                              <a:latin typeface="Cambria Math" charset="0"/>
                            </a:rPr>
                            <m:t>𝑤</m:t>
                          </m:r>
                        </m:e>
                        <m:sub>
                          <m:r>
                            <a:rPr lang="en-US" sz="2400" i="1">
                              <a:solidFill>
                                <a:srgbClr val="000000"/>
                              </a:solidFill>
                              <a:latin typeface="Cambria Math" charset="0"/>
                            </a:rPr>
                            <m:t>𝑗𝑖</m:t>
                          </m:r>
                        </m:sub>
                      </m:sSub>
                      <m:r>
                        <a:rPr lang="en-US" sz="2400" i="1">
                          <a:solidFill>
                            <a:srgbClr val="000000"/>
                          </a:solidFill>
                          <a:latin typeface="Cambria Math" charset="0"/>
                        </a:rPr>
                        <m:t>]</m:t>
                      </m:r>
                    </m:oMath>
                  </m:oMathPara>
                </a14:m>
                <a:endParaRPr lang="en-US" sz="2400" dirty="0"/>
              </a:p>
            </p:txBody>
          </p:sp>
        </mc:Choice>
        <mc:Fallback xmlns="">
          <p:sp>
            <p:nvSpPr>
              <p:cNvPr id="127" name="Rectangle 126"/>
              <p:cNvSpPr>
                <a:spLocks noRot="1" noChangeAspect="1" noMove="1" noResize="1" noEditPoints="1" noAdjustHandles="1" noChangeArrowheads="1" noChangeShapeType="1" noTextEdit="1"/>
              </p:cNvSpPr>
              <p:nvPr/>
            </p:nvSpPr>
            <p:spPr>
              <a:xfrm>
                <a:off x="3384855" y="2252329"/>
                <a:ext cx="1585242" cy="491417"/>
              </a:xfrm>
              <a:prstGeom prst="rect">
                <a:avLst/>
              </a:prstGeom>
              <a:blipFill>
                <a:blip r:embed="rId12"/>
                <a:stretch>
                  <a:fillRect r="-800" b="-12821"/>
                </a:stretch>
              </a:blipFill>
            </p:spPr>
            <p:txBody>
              <a:bodyPr/>
              <a:lstStyle/>
              <a:p>
                <a:r>
                  <a:rPr lang="en-US">
                    <a:noFill/>
                  </a:rPr>
                  <a:t> </a:t>
                </a:r>
              </a:p>
            </p:txBody>
          </p:sp>
        </mc:Fallback>
      </mc:AlternateContent>
      <p:grpSp>
        <p:nvGrpSpPr>
          <p:cNvPr id="48" name="Group 47"/>
          <p:cNvGrpSpPr/>
          <p:nvPr/>
        </p:nvGrpSpPr>
        <p:grpSpPr>
          <a:xfrm>
            <a:off x="7534762" y="2888803"/>
            <a:ext cx="430381" cy="692465"/>
            <a:chOff x="6155416" y="584514"/>
            <a:chExt cx="422743" cy="680175"/>
          </a:xfrm>
        </p:grpSpPr>
        <p:sp>
          <p:nvSpPr>
            <p:cNvPr id="49" name="Oval 48"/>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0" name="Curved Connector 49"/>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grpSp>
        <p:nvGrpSpPr>
          <p:cNvPr id="52" name="Group 51"/>
          <p:cNvGrpSpPr/>
          <p:nvPr/>
        </p:nvGrpSpPr>
        <p:grpSpPr>
          <a:xfrm>
            <a:off x="7557686" y="3992802"/>
            <a:ext cx="430381" cy="692465"/>
            <a:chOff x="6155416" y="584514"/>
            <a:chExt cx="422743" cy="680175"/>
          </a:xfrm>
        </p:grpSpPr>
        <p:sp>
          <p:nvSpPr>
            <p:cNvPr id="55" name="Oval 54"/>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7" name="Curved Connector 56"/>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a:off x="8332223" y="4326492"/>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a:off x="8344291" y="3136081"/>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1BB1D25-1EB7-644D-90A8-1679D2D22FF9}"/>
                  </a:ext>
                </a:extLst>
              </p:cNvPr>
              <p:cNvSpPr txBox="1"/>
              <p:nvPr/>
            </p:nvSpPr>
            <p:spPr>
              <a:xfrm>
                <a:off x="9311650" y="321123"/>
                <a:ext cx="227075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m:oMathPara>
                </a14:m>
                <a:endParaRPr lang="en-US" dirty="0"/>
              </a:p>
            </p:txBody>
          </p:sp>
        </mc:Choice>
        <mc:Fallback xmlns="">
          <p:sp>
            <p:nvSpPr>
              <p:cNvPr id="51" name="TextBox 50">
                <a:extLst>
                  <a:ext uri="{FF2B5EF4-FFF2-40B4-BE49-F238E27FC236}">
                    <a16:creationId xmlns:a16="http://schemas.microsoft.com/office/drawing/2014/main" id="{81BB1D25-1EB7-644D-90A8-1679D2D22FF9}"/>
                  </a:ext>
                </a:extLst>
              </p:cNvPr>
              <p:cNvSpPr txBox="1">
                <a:spLocks noRot="1" noChangeAspect="1" noMove="1" noResize="1" noEditPoints="1" noAdjustHandles="1" noChangeArrowheads="1" noChangeShapeType="1" noTextEdit="1"/>
              </p:cNvSpPr>
              <p:nvPr/>
            </p:nvSpPr>
            <p:spPr>
              <a:xfrm>
                <a:off x="9311650" y="321123"/>
                <a:ext cx="2270750" cy="525016"/>
              </a:xfrm>
              <a:prstGeom prst="rect">
                <a:avLst/>
              </a:prstGeom>
              <a:blipFill>
                <a:blip r:embed="rId13"/>
                <a:stretch>
                  <a:fillRect l="-3352" t="-4878" b="-12195"/>
                </a:stretch>
              </a:blipFill>
            </p:spPr>
            <p:txBody>
              <a:bodyPr/>
              <a:lstStyle/>
              <a:p>
                <a:r>
                  <a:rPr lang="en-US">
                    <a:noFill/>
                  </a:rPr>
                  <a:t> </a:t>
                </a:r>
              </a:p>
            </p:txBody>
          </p:sp>
        </mc:Fallback>
      </mc:AlternateContent>
    </p:spTree>
    <p:extLst>
      <p:ext uri="{BB962C8B-B14F-4D97-AF65-F5344CB8AC3E}">
        <p14:creationId xmlns:p14="http://schemas.microsoft.com/office/powerpoint/2010/main" val="3383493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mc:AlternateContent xmlns:mc="http://schemas.openxmlformats.org/markup-compatibility/2006" xmlns:a14="http://schemas.microsoft.com/office/drawing/2010/main">
        <mc:Choice Requires="a14">
          <p:sp>
            <p:nvSpPr>
              <p:cNvPr id="51" name="Rectangle 50"/>
              <p:cNvSpPr/>
              <p:nvPr/>
            </p:nvSpPr>
            <p:spPr>
              <a:xfrm>
                <a:off x="3635132" y="1408814"/>
                <a:ext cx="4463594" cy="1262525"/>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𝑎</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3635132" y="1408814"/>
                <a:ext cx="4463594" cy="1262525"/>
              </a:xfrm>
              <a:prstGeom prst="rect">
                <a:avLst/>
              </a:prstGeom>
              <a:blipFill>
                <a:blip r:embed="rId2"/>
                <a:stretch>
                  <a:fillRect t="-102000" b="-16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67821" y="3338463"/>
                <a:ext cx="487409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oMath>
                  </m:oMathPara>
                </a14:m>
                <a:endParaRPr lang="en-US" sz="2667" dirty="0">
                  <a:solidFill>
                    <a:srgbClr val="000000"/>
                  </a:solidFill>
                  <a:ea typeface="Calibri"/>
                  <a:cs typeface="Calibri"/>
                  <a:sym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67821" y="3338463"/>
                <a:ext cx="4874090" cy="995657"/>
              </a:xfrm>
              <a:prstGeom prst="rect">
                <a:avLst/>
              </a:prstGeom>
              <a:blipFill>
                <a:blip r:embed="rId3"/>
                <a:stretch>
                  <a:fillRect l="-522" t="-155128" r="-2089" b="-21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111319" y="4855086"/>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4855086"/>
                <a:ext cx="7763664" cy="1310872"/>
              </a:xfrm>
              <a:prstGeom prst="rect">
                <a:avLst/>
              </a:prstGeom>
              <a:blipFill>
                <a:blip r:embed="rId4"/>
                <a:stretch>
                  <a:fillRect t="-99038" b="-15288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BDAC907-B5E6-AB41-8CE7-9DBB0365D59D}"/>
              </a:ext>
            </a:extLst>
          </p:cNvPr>
          <p:cNvGrpSpPr/>
          <p:nvPr/>
        </p:nvGrpSpPr>
        <p:grpSpPr>
          <a:xfrm>
            <a:off x="7787241" y="3368286"/>
            <a:ext cx="3668422" cy="691249"/>
            <a:chOff x="7787241" y="3368286"/>
            <a:chExt cx="3668422" cy="691249"/>
          </a:xfrm>
        </p:grpSpPr>
        <p:grpSp>
          <p:nvGrpSpPr>
            <p:cNvPr id="6" name="Group 5">
              <a:extLst>
                <a:ext uri="{FF2B5EF4-FFF2-40B4-BE49-F238E27FC236}">
                  <a16:creationId xmlns:a16="http://schemas.microsoft.com/office/drawing/2014/main" id="{CDD73360-5636-4A49-A71D-ADE86490222A}"/>
                </a:ext>
              </a:extLst>
            </p:cNvPr>
            <p:cNvGrpSpPr/>
            <p:nvPr/>
          </p:nvGrpSpPr>
          <p:grpSpPr>
            <a:xfrm>
              <a:off x="7787241" y="3429001"/>
              <a:ext cx="1979755" cy="630534"/>
              <a:chOff x="6852746" y="2007477"/>
              <a:chExt cx="1979755" cy="630534"/>
            </a:xfrm>
          </p:grpSpPr>
          <p:sp>
            <p:nvSpPr>
              <p:cNvPr id="7" name="Rectangle 6">
                <a:extLst>
                  <a:ext uri="{FF2B5EF4-FFF2-40B4-BE49-F238E27FC236}">
                    <a16:creationId xmlns:a16="http://schemas.microsoft.com/office/drawing/2014/main" id="{8FBE7161-4801-8E47-AA89-5D9819A49C1A}"/>
                  </a:ext>
                </a:extLst>
              </p:cNvPr>
              <p:cNvSpPr/>
              <p:nvPr/>
            </p:nvSpPr>
            <p:spPr>
              <a:xfrm>
                <a:off x="6852746" y="2007477"/>
                <a:ext cx="432310" cy="630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0D8BA8-5A01-C649-B86B-40DAFC0E4B3A}"/>
                  </a:ext>
                </a:extLst>
              </p:cNvPr>
              <p:cNvCxnSpPr>
                <a:cxnSpLocks/>
                <a:endCxn id="60" idx="3"/>
              </p:cNvCxnSpPr>
              <p:nvPr/>
            </p:nvCxnSpPr>
            <p:spPr>
              <a:xfrm flipH="1">
                <a:off x="7447608" y="2217421"/>
                <a:ext cx="1384893" cy="197347"/>
              </a:xfrm>
              <a:prstGeom prst="straightConnector1">
                <a:avLst/>
              </a:pr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a:extLst>
                <a:ext uri="{FF2B5EF4-FFF2-40B4-BE49-F238E27FC236}">
                  <a16:creationId xmlns:a16="http://schemas.microsoft.com/office/drawing/2014/main" id="{716E762D-AF6A-1B47-91CB-F3C188B02BA2}"/>
                </a:ext>
              </a:extLst>
            </p:cNvPr>
            <p:cNvSpPr txBox="1"/>
            <p:nvPr/>
          </p:nvSpPr>
          <p:spPr>
            <a:xfrm>
              <a:off x="9766996" y="3368286"/>
              <a:ext cx="1688667" cy="369332"/>
            </a:xfrm>
            <a:prstGeom prst="rect">
              <a:avLst/>
            </a:prstGeom>
            <a:noFill/>
          </p:spPr>
          <p:txBody>
            <a:bodyPr wrap="none" rtlCol="0">
              <a:spAutoFit/>
            </a:bodyPr>
            <a:lstStyle/>
            <a:p>
              <a:r>
                <a:rPr lang="en-US" dirty="0">
                  <a:solidFill>
                    <a:srgbClr val="FF0000"/>
                  </a:solidFill>
                </a:rPr>
                <a:t>Bias parameters</a:t>
              </a:r>
            </a:p>
          </p:txBody>
        </p:sp>
      </p:grpSp>
    </p:spTree>
    <p:extLst>
      <p:ext uri="{BB962C8B-B14F-4D97-AF65-F5344CB8AC3E}">
        <p14:creationId xmlns:p14="http://schemas.microsoft.com/office/powerpoint/2010/main" val="240865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t>Neural Network with One Layer</a:t>
            </a:r>
          </a:p>
        </p:txBody>
      </p:sp>
      <mc:AlternateContent xmlns:mc="http://schemas.openxmlformats.org/markup-compatibility/2006" xmlns:a14="http://schemas.microsoft.com/office/drawing/2010/main">
        <mc:Choice Requires="a14">
          <p:sp>
            <p:nvSpPr>
              <p:cNvPr id="61" name="Rectangle 60"/>
              <p:cNvSpPr/>
              <p:nvPr/>
            </p:nvSpPr>
            <p:spPr>
              <a:xfrm>
                <a:off x="2111319" y="1417640"/>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1417640"/>
                <a:ext cx="7763664" cy="1310872"/>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07383" y="3130301"/>
                <a:ext cx="1660263" cy="95359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f>
                        <m:fPr>
                          <m:ctrlPr>
                            <a:rPr lang="en-US" sz="2667"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m:t>
                          </m:r>
                          <m:r>
                            <a:rPr lang="en-US" sz="2667" b="0" i="1" smtClean="0">
                              <a:solidFill>
                                <a:srgbClr val="000000"/>
                              </a:solidFill>
                              <a:latin typeface="Cambria Math" panose="02040503050406030204" pitchFamily="18" charset="0"/>
                            </a:rPr>
                            <m:t>𝐿</m:t>
                          </m:r>
                        </m:num>
                        <m:den>
                          <m:r>
                            <a:rPr lang="en-US" sz="2800" i="1">
                              <a:solidFill>
                                <a:srgbClr val="000000"/>
                              </a:solidFill>
                              <a:latin typeface="Cambria Math" panose="02040503050406030204" pitchFamily="18" charset="0"/>
                              <a:ea typeface="Cambria Math" panose="02040503050406030204" pitchFamily="18" charset="0"/>
                            </a:rPr>
                            <m:t>𝜕</m:t>
                          </m:r>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𝑢𝑣</m:t>
                              </m:r>
                            </m:sub>
                          </m:sSub>
                        </m:den>
                      </m:f>
                      <m:r>
                        <a:rPr lang="en-US" sz="2667" b="0" i="1" smtClean="0">
                          <a:solidFill>
                            <a:srgbClr val="000000"/>
                          </a:solidFill>
                          <a:latin typeface="Cambria Math" panose="02040503050406030204" pitchFamily="18" charset="0"/>
                        </a:rPr>
                        <m:t>=0</m:t>
                      </m:r>
                    </m:oMath>
                  </m:oMathPara>
                </a14:m>
                <a:endParaRPr lang="en-US" sz="2667"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607383" y="3130301"/>
                <a:ext cx="1660263" cy="953594"/>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7418" y="4518899"/>
                <a:ext cx="10353940"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000" dirty="0">
                    <a:solidFill>
                      <a:srgbClr val="FF0000"/>
                    </a:solidFill>
                    <a:latin typeface="Calibri"/>
                    <a:ea typeface="Calibri"/>
                    <a:cs typeface="Calibri"/>
                    <a:sym typeface="Calibri"/>
                  </a:rPr>
                  <a:t>(1) We can compute this derivative but often there will be no</a:t>
                </a:r>
              </a:p>
              <a:p>
                <a:pPr defTabSz="609585" latinLnBrk="1" hangingPunct="0"/>
                <a:r>
                  <a:rPr lang="en-US" sz="2000" dirty="0">
                    <a:solidFill>
                      <a:srgbClr val="FF0000"/>
                    </a:solidFill>
                    <a:latin typeface="Calibri"/>
                    <a:ea typeface="Calibri"/>
                    <a:cs typeface="Calibri"/>
                    <a:sym typeface="Calibri"/>
                  </a:rPr>
                  <a:t> closed-form solution for W when dL/</a:t>
                </a:r>
                <a:r>
                  <a:rPr lang="en-US" sz="2000" dirty="0" err="1">
                    <a:solidFill>
                      <a:srgbClr val="FF0000"/>
                    </a:solidFill>
                    <a:latin typeface="Calibri"/>
                    <a:ea typeface="Calibri"/>
                    <a:cs typeface="Calibri"/>
                    <a:sym typeface="Calibri"/>
                  </a:rPr>
                  <a:t>dw</a:t>
                </a:r>
                <a:r>
                  <a:rPr lang="en-US" sz="2000" dirty="0">
                    <a:solidFill>
                      <a:srgbClr val="FF0000"/>
                    </a:solidFill>
                    <a:latin typeface="Calibri"/>
                    <a:ea typeface="Calibri"/>
                    <a:cs typeface="Calibri"/>
                    <a:sym typeface="Calibri"/>
                  </a:rPr>
                  <a:t> = 0 </a:t>
                </a:r>
              </a:p>
              <a:p>
                <a:pPr defTabSz="609585" latinLnBrk="1" hangingPunct="0"/>
                <a:endParaRPr lang="en-US" sz="2000" dirty="0">
                  <a:solidFill>
                    <a:srgbClr val="FF0000"/>
                  </a:solidFill>
                  <a:latin typeface="Calibri"/>
                  <a:ea typeface="Calibri"/>
                  <a:cs typeface="Calibri"/>
                  <a:sym typeface="Calibri"/>
                </a:endParaRPr>
              </a:p>
              <a:p>
                <a:pPr defTabSz="609585" latinLnBrk="1" hangingPunct="0"/>
                <a:r>
                  <a:rPr lang="en-US" sz="2000" dirty="0">
                    <a:solidFill>
                      <a:srgbClr val="FF0000"/>
                    </a:solidFill>
                    <a:latin typeface="Calibri"/>
                    <a:ea typeface="Calibri"/>
                    <a:cs typeface="Calibri"/>
                    <a:sym typeface="Calibri"/>
                  </a:rPr>
                  <a:t>(2) Also, even for linear regression where the solution was </a:t>
                </a:r>
                <a14:m>
                  <m:oMath xmlns:m="http://schemas.openxmlformats.org/officeDocument/2006/math">
                    <m:r>
                      <a:rPr lang="en-US" sz="2000" i="1">
                        <a:solidFill>
                          <a:srgbClr val="FF0000"/>
                        </a:solidFill>
                        <a:latin typeface="Cambria Math" charset="0"/>
                      </a:rPr>
                      <m:t>𝑊</m:t>
                    </m:r>
                    <m:r>
                      <a:rPr lang="en-US" sz="2000" i="1">
                        <a:solidFill>
                          <a:srgbClr val="FF0000"/>
                        </a:solidFill>
                        <a:latin typeface="Cambria Math"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e>
                      <m:sup>
                        <m:r>
                          <a:rPr lang="en-US" sz="2000" i="1">
                            <a:solidFill>
                              <a:srgbClr val="FF0000"/>
                            </a:solidFill>
                            <a:latin typeface="Cambria Math" charset="0"/>
                          </a:rPr>
                          <m:t>𝑇</m:t>
                        </m:r>
                      </m:sup>
                    </m:sSup>
                    <m:r>
                      <a:rPr lang="en-US" sz="2000" i="1">
                        <a:solidFill>
                          <a:srgbClr val="FF0000"/>
                        </a:solidFill>
                        <a:latin typeface="Cambria Math" charset="0"/>
                      </a:rPr>
                      <m:t>𝑌</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this</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expression</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might</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be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expensive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infeasible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think</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of</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oMath>
                </a14:m>
                <a:r>
                  <a:rPr lang="en-US" sz="2000" dirty="0">
                    <a:solidFill>
                      <a:srgbClr val="FF0000"/>
                    </a:solidFill>
                  </a:rPr>
                  <a:t> for a very large </a:t>
                </a:r>
              </a:p>
              <a:p>
                <a:pPr defTabSz="609585" latinLnBrk="1" hangingPunct="0"/>
                <a:r>
                  <a:rPr lang="en-US" sz="2000" dirty="0">
                    <a:solidFill>
                      <a:srgbClr val="FF0000"/>
                    </a:solidFill>
                  </a:rPr>
                  <a:t>dataset with a million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oMath>
                </a14:m>
                <a:endParaRPr lang="en-US" sz="2000" dirty="0">
                  <a:solidFill>
                    <a:srgbClr val="FF0000"/>
                  </a:solidFill>
                </a:endParaRPr>
              </a:p>
              <a:p>
                <a:pPr defTabSz="609585" latinLnBrk="1" hangingPunct="0"/>
                <a:endParaRPr lang="en-US" sz="2000" dirty="0">
                  <a:solidFill>
                    <a:srgbClr val="FF0000"/>
                  </a:solidFill>
                  <a:latin typeface="Calibri"/>
                  <a:ea typeface="Calibri"/>
                  <a:cs typeface="Calibri"/>
                  <a:sym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7418" y="4518899"/>
                <a:ext cx="10353940" cy="2277545"/>
              </a:xfrm>
              <a:prstGeom prst="rect">
                <a:avLst/>
              </a:prstGeom>
              <a:blipFill>
                <a:blip r:embed="rId4"/>
                <a:stretch>
                  <a:fillRect l="-982" t="-5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82936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28</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sp>
        <p:nvSpPr>
          <p:cNvPr id="16" name="TextBox 15"/>
          <p:cNvSpPr txBox="1"/>
          <p:nvPr/>
        </p:nvSpPr>
        <p:spPr>
          <a:xfrm>
            <a:off x="7818121" y="1325881"/>
            <a:ext cx="3886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1. Start with a random value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of</a:t>
            </a:r>
            <a:r>
              <a:rPr lang="en-US" sz="2400" dirty="0">
                <a:solidFill>
                  <a:srgbClr val="000000"/>
                </a:solidFill>
              </a:rPr>
              <a:t> w (e.g. w = 12)</a:t>
            </a:r>
          </a:p>
        </p:txBody>
      </p:sp>
      <p:grpSp>
        <p:nvGrpSpPr>
          <p:cNvPr id="21" name="Group 20"/>
          <p:cNvGrpSpPr/>
          <p:nvPr/>
        </p:nvGrpSpPr>
        <p:grpSpPr>
          <a:xfrm>
            <a:off x="5142765" y="3718560"/>
            <a:ext cx="807591" cy="2440306"/>
            <a:chOff x="3857072" y="2788920"/>
            <a:chExt cx="605693" cy="1830230"/>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w=12</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cxnSp>
        <p:nvCxnSpPr>
          <p:cNvPr id="23" name="Straight Connector 22"/>
          <p:cNvCxnSpPr/>
          <p:nvPr/>
        </p:nvCxnSpPr>
        <p:spPr>
          <a:xfrm flipV="1">
            <a:off x="4541520" y="2691133"/>
            <a:ext cx="1813560" cy="2353307"/>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5208495"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7063611" y="2007997"/>
            <a:ext cx="4584399" cy="4590395"/>
            <a:chOff x="7063611" y="2007997"/>
            <a:chExt cx="4584398" cy="4590394"/>
          </a:xfrm>
        </p:grpSpPr>
        <p:pic>
          <p:nvPicPr>
            <p:cNvPr id="56" name="Picture 55"/>
            <p:cNvPicPr>
              <a:picLocks noChangeAspect="1"/>
            </p:cNvPicPr>
            <p:nvPr/>
          </p:nvPicPr>
          <p:blipFill rotWithShape="1">
            <a:blip r:embed="rId3"/>
            <a:srcRect l="66061" t="50119"/>
            <a:stretch/>
          </p:blipFill>
          <p:spPr>
            <a:xfrm>
              <a:off x="7063611" y="3440066"/>
              <a:ext cx="925494" cy="930179"/>
            </a:xfrm>
            <a:prstGeom prst="rect">
              <a:avLst/>
            </a:prstGeom>
          </p:spPr>
        </p:pic>
        <p:pic>
          <p:nvPicPr>
            <p:cNvPr id="57" name="Picture 56"/>
            <p:cNvPicPr>
              <a:picLocks noChangeAspect="1"/>
            </p:cNvPicPr>
            <p:nvPr/>
          </p:nvPicPr>
          <p:blipFill rotWithShape="1">
            <a:blip r:embed="rId3"/>
            <a:srcRect r="67363" b="48929"/>
            <a:stretch/>
          </p:blipFill>
          <p:spPr>
            <a:xfrm>
              <a:off x="7079873" y="2007997"/>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8661977" y="3109708"/>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10668000" y="4389119"/>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8952103" y="2076832"/>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7545919" y="4467803"/>
              <a:ext cx="917446" cy="941432"/>
            </a:xfrm>
            <a:prstGeom prst="rect">
              <a:avLst/>
            </a:prstGeom>
          </p:spPr>
        </p:pic>
        <p:pic>
          <p:nvPicPr>
            <p:cNvPr id="62" name="Picture 61"/>
            <p:cNvPicPr>
              <a:picLocks noChangeAspect="1"/>
            </p:cNvPicPr>
            <p:nvPr/>
          </p:nvPicPr>
          <p:blipFill rotWithShape="1">
            <a:blip r:embed="rId5"/>
            <a:srcRect l="50297" t="50927" r="33001" b="1980"/>
            <a:stretch/>
          </p:blipFill>
          <p:spPr>
            <a:xfrm>
              <a:off x="10301046" y="2669857"/>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9012885" y="4471007"/>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393515" y="5578836"/>
              <a:ext cx="1001293" cy="1019555"/>
            </a:xfrm>
            <a:prstGeom prst="rect">
              <a:avLst/>
            </a:prstGeom>
          </p:spPr>
        </p:pic>
      </p:grpSp>
    </p:spTree>
    <p:extLst>
      <p:ext uri="{BB962C8B-B14F-4D97-AF65-F5344CB8AC3E}">
        <p14:creationId xmlns:p14="http://schemas.microsoft.com/office/powerpoint/2010/main" val="40336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29</a:t>
            </a:fld>
            <a:endParaRPr sz="1733">
              <a:solidFill>
                <a:srgbClr val="FFFFFF"/>
              </a:solidFill>
            </a:endParaRPr>
          </a:p>
        </p:txBody>
      </p:sp>
      <p:sp>
        <p:nvSpPr>
          <p:cNvPr id="22" name="Title 1">
            <a:extLst>
              <a:ext uri="{FF2B5EF4-FFF2-40B4-BE49-F238E27FC236}">
                <a16:creationId xmlns:a16="http://schemas.microsoft.com/office/drawing/2014/main" id="{977C8226-7A57-7744-82C6-2C422AB16E4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803899" y="4129178"/>
            <a:ext cx="807591" cy="1992655"/>
            <a:chOff x="3857072" y="2788920"/>
            <a:chExt cx="605693" cy="1940435"/>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479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w=10</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7911" y="3042187"/>
            <a:ext cx="1819024" cy="2260984"/>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60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30</a:t>
            </a:fld>
            <a:endParaRPr sz="1733">
              <a:solidFill>
                <a:srgbClr val="FFFFFF"/>
              </a:solidFill>
            </a:endParaRPr>
          </a:p>
        </p:txBody>
      </p:sp>
      <p:sp>
        <p:nvSpPr>
          <p:cNvPr id="18" name="Title 1">
            <a:extLst>
              <a:ext uri="{FF2B5EF4-FFF2-40B4-BE49-F238E27FC236}">
                <a16:creationId xmlns:a16="http://schemas.microsoft.com/office/drawing/2014/main" id="{30543487-7125-5548-9173-3109556732C2}"/>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228364" y="4835470"/>
            <a:ext cx="652100" cy="1291632"/>
            <a:chOff x="3857072" y="2788920"/>
            <a:chExt cx="489075" cy="2361064"/>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19"/>
              <a:ext cx="489075" cy="900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w=8</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577620" y="3895242"/>
            <a:ext cx="2110681" cy="197954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0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Gradient Descent</a:t>
            </a:r>
          </a:p>
        </p:txBody>
      </p:sp>
      <mc:AlternateContent xmlns:mc="http://schemas.openxmlformats.org/markup-compatibility/2006" xmlns:a14="http://schemas.microsoft.com/office/drawing/2010/main">
        <mc:Choice Requires="a14">
          <p:sp>
            <p:nvSpPr>
              <p:cNvPr id="4" name="Rectangle 3"/>
              <p:cNvSpPr/>
              <p:nvPr/>
            </p:nvSpPr>
            <p:spPr>
              <a:xfrm>
                <a:off x="7097499" y="1580019"/>
                <a:ext cx="3018519"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097499" y="1580019"/>
                <a:ext cx="3018519" cy="1100558"/>
              </a:xfrm>
              <a:prstGeom prst="rect">
                <a:avLst/>
              </a:prstGeom>
              <a:blipFill>
                <a:blip r:embed="rId2"/>
                <a:stretch>
                  <a:fillRect t="-108046" b="-163218"/>
                </a:stretch>
              </a:blipFill>
            </p:spPr>
            <p:txBody>
              <a:bodyPr/>
              <a:lstStyle/>
              <a:p>
                <a:r>
                  <a:rPr lang="en-US">
                    <a:noFill/>
                  </a:rPr>
                  <a:t> </a:t>
                </a:r>
              </a:p>
            </p:txBody>
          </p:sp>
        </mc:Fallback>
      </mc:AlternateContent>
      <p:grpSp>
        <p:nvGrpSpPr>
          <p:cNvPr id="5" name="Group 4"/>
          <p:cNvGrpSpPr/>
          <p:nvPr/>
        </p:nvGrpSpPr>
        <p:grpSpPr>
          <a:xfrm>
            <a:off x="1223909" y="1491985"/>
            <a:ext cx="8988525" cy="4667059"/>
            <a:chOff x="917931" y="1118989"/>
            <a:chExt cx="6741394" cy="3500294"/>
          </a:xfrm>
        </p:grpSpPr>
        <mc:AlternateContent xmlns:mc="http://schemas.openxmlformats.org/markup-compatibility/2006" xmlns:a14="http://schemas.microsoft.com/office/drawing/2010/main">
          <mc:Choice Requires="a14">
            <p:sp>
              <p:nvSpPr>
                <p:cNvPr id="6" name="TextBox 5"/>
                <p:cNvSpPr txBox="1"/>
                <p:nvPr/>
              </p:nvSpPr>
              <p:spPr>
                <a:xfrm>
                  <a:off x="917931" y="1118989"/>
                  <a:ext cx="90399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7931" y="1118989"/>
                  <a:ext cx="903998" cy="276999"/>
                </a:xfrm>
                <a:prstGeom prst="rect">
                  <a:avLst/>
                </a:prstGeom>
                <a:blipFill>
                  <a:blip r:embed="rId3"/>
                  <a:stretch>
                    <a:fillRect l="-6316" r="-5263" b="-10345"/>
                  </a:stretch>
                </a:blipFill>
                <a:ln w="12700" cap="flat">
                  <a:noFill/>
                  <a:miter lim="400000"/>
                </a:ln>
                <a:effectLst/>
              </p:spPr>
              <p:txBody>
                <a:bodyPr/>
                <a:lstStyle/>
                <a:p>
                  <a:r>
                    <a:rPr lang="en-US">
                      <a:noFill/>
                    </a:rPr>
                    <a:t> </a:t>
                  </a:r>
                </a:p>
              </p:txBody>
            </p:sp>
          </mc:Fallback>
        </mc:AlternateContent>
        <p:sp>
          <p:nvSpPr>
            <p:cNvPr id="7" name="TextBox 6"/>
            <p:cNvSpPr txBox="1"/>
            <p:nvPr/>
          </p:nvSpPr>
          <p:spPr>
            <a:xfrm>
              <a:off x="917931" y="1994463"/>
              <a:ext cx="24885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8" name="Rectangle 7"/>
            <p:cNvSpPr/>
            <p:nvPr/>
          </p:nvSpPr>
          <p:spPr>
            <a:xfrm>
              <a:off x="917931" y="427303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9" name="TextBox 8"/>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10" name="Rectangle 9"/>
                <p:cNvSpPr/>
                <p:nvPr/>
              </p:nvSpPr>
              <p:spPr>
                <a:xfrm>
                  <a:off x="2448888" y="2449308"/>
                  <a:ext cx="146025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48888" y="2449308"/>
                  <a:ext cx="1460255" cy="346249"/>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9136" y="2445924"/>
                  <a:ext cx="141283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569136" y="2445924"/>
                  <a:ext cx="1412838" cy="346249"/>
                </a:xfrm>
                <a:prstGeom prst="rect">
                  <a:avLst/>
                </a:prstGeom>
                <a:blipFill>
                  <a:blip r:embed="rId5"/>
                  <a:stretch>
                    <a:fillRect b="-16216"/>
                  </a:stretch>
                </a:blipFill>
              </p:spPr>
              <p:txBody>
                <a:bodyPr/>
                <a:lstStyle/>
                <a:p>
                  <a:r>
                    <a:rPr lang="en-US">
                      <a:noFill/>
                    </a:rPr>
                    <a:t> </a:t>
                  </a:r>
                </a:p>
              </p:txBody>
            </p:sp>
          </mc:Fallback>
        </mc:AlternateContent>
        <p:sp>
          <p:nvSpPr>
            <p:cNvPr id="12" name="TextBox 11"/>
            <p:cNvSpPr txBox="1"/>
            <p:nvPr/>
          </p:nvSpPr>
          <p:spPr>
            <a:xfrm>
              <a:off x="1243757" y="24459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13" name="TextBox 12"/>
            <p:cNvSpPr txBox="1"/>
            <p:nvPr/>
          </p:nvSpPr>
          <p:spPr>
            <a:xfrm>
              <a:off x="3990535" y="24459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14" name="Rectangle 13"/>
            <p:cNvSpPr/>
            <p:nvPr/>
          </p:nvSpPr>
          <p:spPr>
            <a:xfrm>
              <a:off x="1197589" y="292191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15" name="Rectangle 14"/>
            <p:cNvSpPr/>
            <p:nvPr/>
          </p:nvSpPr>
          <p:spPr>
            <a:xfrm>
              <a:off x="1191403" y="336835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16" name="Rectangle 15"/>
                <p:cNvSpPr/>
                <p:nvPr/>
              </p:nvSpPr>
              <p:spPr>
                <a:xfrm>
                  <a:off x="2426869" y="2924765"/>
                  <a:ext cx="261388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26869" y="2924765"/>
                  <a:ext cx="2613889" cy="346249"/>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6869" y="3368358"/>
                  <a:ext cx="24716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426869" y="3368358"/>
                  <a:ext cx="2471639" cy="346249"/>
                </a:xfrm>
                <a:prstGeom prst="rect">
                  <a:avLst/>
                </a:prstGeom>
                <a:blipFill>
                  <a:blip r:embed="rId7"/>
                  <a:stretch>
                    <a:fillRect b="-22222"/>
                  </a:stretch>
                </a:blipFill>
              </p:spPr>
              <p:txBody>
                <a:bodyPr/>
                <a:lstStyle/>
                <a:p>
                  <a:r>
                    <a:rPr lang="en-US">
                      <a:noFill/>
                    </a:rPr>
                    <a:t> </a:t>
                  </a:r>
                </a:p>
              </p:txBody>
            </p:sp>
          </mc:Fallback>
        </mc:AlternateContent>
        <p:sp>
          <p:nvSpPr>
            <p:cNvPr id="18" name="Rectangle 17"/>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19" name="Rectangle 18"/>
                <p:cNvSpPr/>
                <p:nvPr/>
              </p:nvSpPr>
              <p:spPr>
                <a:xfrm>
                  <a:off x="1874988" y="3877982"/>
                  <a:ext cx="90284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74988" y="3877982"/>
                  <a:ext cx="902843" cy="346249"/>
                </a:xfrm>
                <a:prstGeom prst="rect">
                  <a:avLst/>
                </a:prstGeom>
                <a:blipFill>
                  <a:blip r:embed="rId8"/>
                  <a:stretch>
                    <a:fillRect r="-1053" b="-16667"/>
                  </a:stretch>
                </a:blipFill>
              </p:spPr>
              <p:txBody>
                <a:bodyPr/>
                <a:lstStyle/>
                <a:p>
                  <a:r>
                    <a:rPr lang="en-US">
                      <a:noFill/>
                    </a:rPr>
                    <a:t> </a:t>
                  </a:r>
                </a:p>
              </p:txBody>
            </p:sp>
          </mc:Fallback>
        </mc:AlternateContent>
        <p:sp>
          <p:nvSpPr>
            <p:cNvPr id="20" name="Rectangle 19"/>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p:grpSp>
        <p:nvGrpSpPr>
          <p:cNvPr id="21" name="Group 20"/>
          <p:cNvGrpSpPr/>
          <p:nvPr/>
        </p:nvGrpSpPr>
        <p:grpSpPr>
          <a:xfrm>
            <a:off x="8900161" y="1048242"/>
            <a:ext cx="2112316" cy="673879"/>
            <a:chOff x="6675120" y="786181"/>
            <a:chExt cx="1584237" cy="505409"/>
          </a:xfrm>
        </p:grpSpPr>
        <p:cxnSp>
          <p:nvCxnSpPr>
            <p:cNvPr id="22" name="Straight Arrow Connector 21"/>
            <p:cNvCxnSpPr/>
            <p:nvPr/>
          </p:nvCxnSpPr>
          <p:spPr>
            <a:xfrm flipH="1">
              <a:off x="6675120" y="1005840"/>
              <a:ext cx="560070" cy="285750"/>
            </a:xfrm>
            <a:prstGeom prst="straightConnector1">
              <a:avLst/>
            </a:prstGeom>
            <a:noFill/>
            <a:ln w="25400" cap="flat">
              <a:solidFill>
                <a:srgbClr val="FF0000"/>
              </a:solidFill>
              <a:prstDash val="solid"/>
              <a:bevel/>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7236241" y="786181"/>
              <a:ext cx="10231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expensive</a:t>
              </a:r>
            </a:p>
          </p:txBody>
        </p:sp>
      </p:grpSp>
    </p:spTree>
    <p:extLst>
      <p:ext uri="{BB962C8B-B14F-4D97-AF65-F5344CB8AC3E}">
        <p14:creationId xmlns:p14="http://schemas.microsoft.com/office/powerpoint/2010/main" val="366175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Stochastic Gradient Descent (mini-batch) </a:t>
            </a:r>
          </a:p>
        </p:txBody>
      </p:sp>
      <p:grpSp>
        <p:nvGrpSpPr>
          <p:cNvPr id="21" name="Group 20"/>
          <p:cNvGrpSpPr/>
          <p:nvPr/>
        </p:nvGrpSpPr>
        <p:grpSpPr>
          <a:xfrm>
            <a:off x="1223907" y="1491986"/>
            <a:ext cx="8988527" cy="4948805"/>
            <a:chOff x="917930" y="1118989"/>
            <a:chExt cx="6741395" cy="3711604"/>
          </a:xfrm>
        </p:grpSpPr>
        <mc:AlternateContent xmlns:mc="http://schemas.openxmlformats.org/markup-compatibility/2006" xmlns:a14="http://schemas.microsoft.com/office/drawing/2010/main">
          <mc:Choice Requires="a14">
            <p:sp>
              <p:nvSpPr>
                <p:cNvPr id="22" name="TextBox 21"/>
                <p:cNvSpPr txBox="1"/>
                <p:nvPr/>
              </p:nvSpPr>
              <p:spPr>
                <a:xfrm>
                  <a:off x="917931" y="1118989"/>
                  <a:ext cx="903997"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7931" y="1118989"/>
                  <a:ext cx="903997" cy="276999"/>
                </a:xfrm>
                <a:prstGeom prst="rect">
                  <a:avLst/>
                </a:prstGeom>
                <a:blipFill>
                  <a:blip r:embed="rId2"/>
                  <a:stretch>
                    <a:fillRect l="-6316" r="-5263" b="-10345"/>
                  </a:stretch>
                </a:blipFill>
                <a:ln w="12700" cap="flat">
                  <a:noFill/>
                  <a:miter lim="400000"/>
                </a:ln>
                <a:effectLst/>
              </p:spPr>
              <p:txBody>
                <a:bodyPr/>
                <a:lstStyle/>
                <a:p>
                  <a:r>
                    <a:rPr lang="en-US">
                      <a:noFill/>
                    </a:rPr>
                    <a:t> </a:t>
                  </a:r>
                </a:p>
              </p:txBody>
            </p:sp>
          </mc:Fallback>
        </mc:AlternateContent>
        <p:sp>
          <p:nvSpPr>
            <p:cNvPr id="23" name="TextBox 22"/>
            <p:cNvSpPr txBox="1"/>
            <p:nvPr/>
          </p:nvSpPr>
          <p:spPr>
            <a:xfrm>
              <a:off x="917931" y="1994463"/>
              <a:ext cx="24885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24" name="Rectangle 23"/>
            <p:cNvSpPr/>
            <p:nvPr/>
          </p:nvSpPr>
          <p:spPr>
            <a:xfrm>
              <a:off x="917930" y="448434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25" name="TextBox 24"/>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26" name="Rectangle 25"/>
                <p:cNvSpPr/>
                <p:nvPr/>
              </p:nvSpPr>
              <p:spPr>
                <a:xfrm>
                  <a:off x="2448888" y="2677908"/>
                  <a:ext cx="1591156"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448888" y="2677908"/>
                  <a:ext cx="1591156" cy="346249"/>
                </a:xfrm>
                <a:prstGeom prst="rect">
                  <a:avLst/>
                </a:prstGeom>
                <a:blipFill>
                  <a:blip r:embed="rId3"/>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9136" y="2674524"/>
                  <a:ext cx="15437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4569136" y="2674524"/>
                  <a:ext cx="1543739" cy="346249"/>
                </a:xfrm>
                <a:prstGeom prst="rect">
                  <a:avLst/>
                </a:prstGeom>
                <a:blipFill>
                  <a:blip r:embed="rId4"/>
                  <a:stretch>
                    <a:fillRect b="-16216"/>
                  </a:stretch>
                </a:blipFill>
              </p:spPr>
              <p:txBody>
                <a:bodyPr/>
                <a:lstStyle/>
                <a:p>
                  <a:r>
                    <a:rPr lang="en-US">
                      <a:noFill/>
                    </a:rPr>
                    <a:t> </a:t>
                  </a:r>
                </a:p>
              </p:txBody>
            </p:sp>
          </mc:Fallback>
        </mc:AlternateContent>
        <p:sp>
          <p:nvSpPr>
            <p:cNvPr id="28" name="TextBox 27"/>
            <p:cNvSpPr txBox="1"/>
            <p:nvPr/>
          </p:nvSpPr>
          <p:spPr>
            <a:xfrm>
              <a:off x="1243757" y="26745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29" name="TextBox 28"/>
            <p:cNvSpPr txBox="1"/>
            <p:nvPr/>
          </p:nvSpPr>
          <p:spPr>
            <a:xfrm>
              <a:off x="3990535" y="26745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30" name="Rectangle 29"/>
            <p:cNvSpPr/>
            <p:nvPr/>
          </p:nvSpPr>
          <p:spPr>
            <a:xfrm>
              <a:off x="1197589" y="301335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31" name="Rectangle 30"/>
            <p:cNvSpPr/>
            <p:nvPr/>
          </p:nvSpPr>
          <p:spPr>
            <a:xfrm>
              <a:off x="1191403" y="345979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32" name="Rectangle 31"/>
                <p:cNvSpPr/>
                <p:nvPr/>
              </p:nvSpPr>
              <p:spPr>
                <a:xfrm>
                  <a:off x="2426869" y="3016205"/>
                  <a:ext cx="256719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426869" y="3016205"/>
                  <a:ext cx="2567193" cy="346249"/>
                </a:xfrm>
                <a:prstGeom prst="rect">
                  <a:avLst/>
                </a:prstGeom>
                <a:blipFill>
                  <a:blip r:embed="rId5"/>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26869" y="3459798"/>
                  <a:ext cx="242494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2426869" y="3459798"/>
                  <a:ext cx="2424942" cy="346249"/>
                </a:xfrm>
                <a:prstGeom prst="rect">
                  <a:avLst/>
                </a:prstGeom>
                <a:blipFill>
                  <a:blip r:embed="rId6"/>
                  <a:stretch>
                    <a:fillRect b="-22222"/>
                  </a:stretch>
                </a:blipFill>
              </p:spPr>
              <p:txBody>
                <a:bodyPr/>
                <a:lstStyle/>
                <a:p>
                  <a:r>
                    <a:rPr lang="en-US">
                      <a:noFill/>
                    </a:rPr>
                    <a:t> </a:t>
                  </a:r>
                </a:p>
              </p:txBody>
            </p:sp>
          </mc:Fallback>
        </mc:AlternateContent>
        <p:sp>
          <p:nvSpPr>
            <p:cNvPr id="34" name="Rectangle 33"/>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35" name="Rectangle 34"/>
                <p:cNvSpPr/>
                <p:nvPr/>
              </p:nvSpPr>
              <p:spPr>
                <a:xfrm>
                  <a:off x="1874988" y="3877982"/>
                  <a:ext cx="102643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874988" y="3877982"/>
                  <a:ext cx="1026435" cy="346249"/>
                </a:xfrm>
                <a:prstGeom prst="rect">
                  <a:avLst/>
                </a:prstGeom>
                <a:blipFill>
                  <a:blip r:embed="rId7"/>
                  <a:stretch>
                    <a:fillRect r="-926" b="-16667"/>
                  </a:stretch>
                </a:blipFill>
              </p:spPr>
              <p:txBody>
                <a:bodyPr/>
                <a:lstStyle/>
                <a:p>
                  <a:r>
                    <a:rPr lang="en-US">
                      <a:noFill/>
                    </a:rPr>
                    <a:t> </a:t>
                  </a:r>
                </a:p>
              </p:txBody>
            </p:sp>
          </mc:Fallback>
        </mc:AlternateContent>
        <p:sp>
          <p:nvSpPr>
            <p:cNvPr id="36" name="Rectangle 35"/>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mc:AlternateContent xmlns:mc="http://schemas.openxmlformats.org/markup-compatibility/2006" xmlns:a14="http://schemas.microsoft.com/office/drawing/2010/main">
        <mc:Choice Requires="a14">
          <p:sp>
            <p:nvSpPr>
              <p:cNvPr id="37" name="Rectangle 36"/>
              <p:cNvSpPr/>
              <p:nvPr/>
            </p:nvSpPr>
            <p:spPr>
              <a:xfrm>
                <a:off x="7097500" y="1580019"/>
                <a:ext cx="3183307"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𝐵</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097500" y="1580019"/>
                <a:ext cx="3183307" cy="1130822"/>
              </a:xfrm>
              <a:prstGeom prst="rect">
                <a:avLst/>
              </a:prstGeom>
              <a:blipFill>
                <a:blip r:embed="rId8"/>
                <a:stretch>
                  <a:fillRect t="-103371" b="-15955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2B55974-ECCE-FD43-BA2A-D401C201126D}"/>
              </a:ext>
            </a:extLst>
          </p:cNvPr>
          <p:cNvSpPr txBox="1"/>
          <p:nvPr/>
        </p:nvSpPr>
        <p:spPr>
          <a:xfrm>
            <a:off x="1249019" y="3134417"/>
            <a:ext cx="33767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latin typeface="Calibri"/>
                <a:ea typeface="Calibri"/>
                <a:cs typeface="Calibri"/>
                <a:sym typeface="Calibri"/>
              </a:rPr>
              <a:t>for </a:t>
            </a:r>
            <a:r>
              <a:rPr lang="en-US" sz="2400" dirty="0">
                <a:solidFill>
                  <a:srgbClr val="000000"/>
                </a:solidFill>
              </a:rPr>
              <a:t>b = 0, </a:t>
            </a:r>
            <a:r>
              <a:rPr lang="en-US" sz="2400" dirty="0" err="1">
                <a:solidFill>
                  <a:srgbClr val="000000"/>
                </a:solidFill>
              </a:rPr>
              <a:t>num_batches</a:t>
            </a:r>
            <a:r>
              <a:rPr lang="en-US" sz="2400" dirty="0">
                <a:solidFill>
                  <a:srgbClr val="000000"/>
                </a:solidFill>
              </a:rPr>
              <a:t> </a:t>
            </a:r>
            <a:r>
              <a:rPr lang="en-US" sz="2400" b="1" dirty="0">
                <a:solidFill>
                  <a:srgbClr val="0070C0"/>
                </a:solidFill>
              </a:rPr>
              <a:t>do</a:t>
            </a:r>
            <a:endParaRPr kumimoji="0" lang="en-US" sz="2400" b="1" i="0" u="none" strike="noStrike" cap="none" spc="0" normalizeH="0" baseline="0" dirty="0">
              <a:ln>
                <a:noFill/>
              </a:ln>
              <a:solidFill>
                <a:srgbClr val="0070C0"/>
              </a:solidFill>
              <a:effectLst/>
              <a:uFillTx/>
              <a:sym typeface="Calibri"/>
            </a:endParaRPr>
          </a:p>
        </p:txBody>
      </p:sp>
      <p:sp>
        <p:nvSpPr>
          <p:cNvPr id="38" name="Rectangle 37">
            <a:extLst>
              <a:ext uri="{FF2B5EF4-FFF2-40B4-BE49-F238E27FC236}">
                <a16:creationId xmlns:a16="http://schemas.microsoft.com/office/drawing/2014/main" id="{7B079216-D9EF-7140-B015-6934535B3CD8}"/>
              </a:ext>
            </a:extLst>
          </p:cNvPr>
          <p:cNvSpPr/>
          <p:nvPr/>
        </p:nvSpPr>
        <p:spPr>
          <a:xfrm>
            <a:off x="1215623" y="5632308"/>
            <a:ext cx="670376" cy="461665"/>
          </a:xfrm>
          <a:prstGeom prst="rect">
            <a:avLst/>
          </a:prstGeom>
        </p:spPr>
        <p:txBody>
          <a:bodyPr wrap="none">
            <a:spAutoFit/>
          </a:bodyPr>
          <a:lstStyle/>
          <a:p>
            <a:r>
              <a:rPr lang="en-US" sz="2400" b="1" dirty="0">
                <a:solidFill>
                  <a:srgbClr val="0070C0"/>
                </a:solidFill>
              </a:rPr>
              <a:t>end</a:t>
            </a:r>
            <a:endParaRPr lang="en-US" sz="2400" dirty="0"/>
          </a:p>
        </p:txBody>
      </p:sp>
    </p:spTree>
    <p:extLst>
      <p:ext uri="{BB962C8B-B14F-4D97-AF65-F5344CB8AC3E}">
        <p14:creationId xmlns:p14="http://schemas.microsoft.com/office/powerpoint/2010/main" val="6525269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In this class we will mostly rely on…</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classifiers</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33</a:t>
            </a:fld>
            <a:endParaRPr lang="en-US" dirty="0"/>
          </a:p>
        </p:txBody>
      </p:sp>
      <p:sp>
        <p:nvSpPr>
          <p:cNvPr id="6" name="Rectangle 5">
            <a:extLst>
              <a:ext uri="{FF2B5EF4-FFF2-40B4-BE49-F238E27FC236}">
                <a16:creationId xmlns:a16="http://schemas.microsoft.com/office/drawing/2014/main" id="{93DE7331-B1B5-8049-AC97-AFA13DB0A351}"/>
              </a:ext>
            </a:extLst>
          </p:cNvPr>
          <p:cNvSpPr/>
          <p:nvPr/>
        </p:nvSpPr>
        <p:spPr>
          <a:xfrm>
            <a:off x="838199" y="1824804"/>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190636-9787-6844-975A-9FAF5439CD14}"/>
              </a:ext>
            </a:extLst>
          </p:cNvPr>
          <p:cNvSpPr/>
          <p:nvPr/>
        </p:nvSpPr>
        <p:spPr>
          <a:xfrm>
            <a:off x="838199" y="4377883"/>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96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p:txBody>
          <a:bodyPr/>
          <a:lstStyle/>
          <a:p>
            <a:r>
              <a:rPr lang="en-US" dirty="0"/>
              <a:t>Decisions Trees</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34</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a:xfrm>
            <a:off x="838200" y="1289957"/>
            <a:ext cx="2980174" cy="4887006"/>
          </a:xfrm>
        </p:spPr>
        <p:txBody>
          <a:bodyPr/>
          <a:lstStyle/>
          <a:p>
            <a:r>
              <a:rPr lang="en-US" dirty="0"/>
              <a:t>Decisions Trees are great because they are often interpretable.</a:t>
            </a:r>
          </a:p>
          <a:p>
            <a:r>
              <a:rPr lang="en-US" dirty="0"/>
              <a:t>However, they usually deal better with categorical data – not input pixel data.</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35</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Regression vs Classification</a:t>
            </a:r>
          </a:p>
        </p:txBody>
      </p:sp>
      <p:sp>
        <p:nvSpPr>
          <p:cNvPr id="5" name="Content Placeholder 2"/>
          <p:cNvSpPr txBox="1">
            <a:spLocks/>
          </p:cNvSpPr>
          <p:nvPr/>
        </p:nvSpPr>
        <p:spPr>
          <a:xfrm>
            <a:off x="609600" y="1451790"/>
            <a:ext cx="4998720" cy="4107049"/>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Regression</a:t>
            </a:r>
          </a:p>
          <a:p>
            <a:pPr marL="457189" indent="-457189">
              <a:buFont typeface="Arial" panose="020B0604020202020204" pitchFamily="34" charset="0"/>
              <a:buChar char="•"/>
            </a:pPr>
            <a:r>
              <a:rPr lang="en-US" sz="2800" dirty="0"/>
              <a:t>Labels are continuous variables – e.g. distance.</a:t>
            </a:r>
          </a:p>
          <a:p>
            <a:pPr marL="457189" indent="-457189">
              <a:buFont typeface="Arial" panose="020B0604020202020204" pitchFamily="34" charset="0"/>
              <a:buChar char="•"/>
            </a:pPr>
            <a:r>
              <a:rPr lang="en-US" sz="2800" dirty="0"/>
              <a:t>Losses: Distance-based losses, e.g. sum of distances to true values.</a:t>
            </a:r>
          </a:p>
          <a:p>
            <a:pPr marL="457189" indent="-457189">
              <a:buFont typeface="Arial" panose="020B0604020202020204" pitchFamily="34" charset="0"/>
              <a:buChar char="•"/>
            </a:pPr>
            <a:r>
              <a:rPr lang="en-US" sz="2800" dirty="0"/>
              <a:t>Evaluation: Mean distances, correlation coefficients, etc.</a:t>
            </a:r>
          </a:p>
          <a:p>
            <a:r>
              <a:rPr lang="en-US" sz="2800" dirty="0"/>
              <a:t> </a:t>
            </a:r>
          </a:p>
        </p:txBody>
      </p:sp>
      <p:sp>
        <p:nvSpPr>
          <p:cNvPr id="6" name="Content Placeholder 2">
            <a:extLst>
              <a:ext uri="{FF2B5EF4-FFF2-40B4-BE49-F238E27FC236}">
                <a16:creationId xmlns:a16="http://schemas.microsoft.com/office/drawing/2014/main" id="{B597FCDF-20CE-9543-B567-576DA41FF29C}"/>
              </a:ext>
            </a:extLst>
          </p:cNvPr>
          <p:cNvSpPr txBox="1">
            <a:spLocks/>
          </p:cNvSpPr>
          <p:nvPr/>
        </p:nvSpPr>
        <p:spPr>
          <a:xfrm>
            <a:off x="6490789" y="1451789"/>
            <a:ext cx="5445759" cy="4853216"/>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Classification</a:t>
            </a:r>
          </a:p>
          <a:p>
            <a:pPr marL="457189" indent="-457189">
              <a:buFont typeface="Arial" panose="020B0604020202020204" pitchFamily="34" charset="0"/>
              <a:buChar char="•"/>
            </a:pPr>
            <a:r>
              <a:rPr lang="en-US" sz="2800" dirty="0"/>
              <a:t>Labels are discrete variables (1 out of K categories)</a:t>
            </a:r>
          </a:p>
          <a:p>
            <a:pPr marL="457189" indent="-457189">
              <a:buFont typeface="Arial" panose="020B0604020202020204" pitchFamily="34" charset="0"/>
              <a:buChar char="•"/>
            </a:pPr>
            <a:r>
              <a:rPr lang="en-US" sz="2800" dirty="0"/>
              <a:t>Losses: Cross-entropy loss, margin losses, logistic regression (binary cross entropy)</a:t>
            </a:r>
          </a:p>
          <a:p>
            <a:pPr marL="457189" indent="-457189">
              <a:buFont typeface="Arial" panose="020B0604020202020204" pitchFamily="34" charset="0"/>
              <a:buChar char="•"/>
            </a:pPr>
            <a:r>
              <a:rPr lang="en-US" sz="2800" dirty="0"/>
              <a:t>Evaluation: Classification accuracy, etc.</a:t>
            </a:r>
          </a:p>
          <a:p>
            <a:r>
              <a:rPr lang="en-US" sz="2800" dirty="0"/>
              <a:t> </a:t>
            </a:r>
          </a:p>
        </p:txBody>
      </p:sp>
    </p:spTree>
    <p:extLst>
      <p:ext uri="{BB962C8B-B14F-4D97-AF65-F5344CB8AC3E}">
        <p14:creationId xmlns:p14="http://schemas.microsoft.com/office/powerpoint/2010/main" val="32091030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37</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61294" y="5243305"/>
            <a:ext cx="591020" cy="620241"/>
          </a:xfrm>
          <a:prstGeom prst="rect">
            <a:avLst/>
          </a:prstGeom>
        </p:spPr>
      </p:pic>
      <p:pic>
        <p:nvPicPr>
          <p:cNvPr id="14" name="Picture 13"/>
          <p:cNvPicPr>
            <a:picLocks noChangeAspect="1"/>
          </p:cNvPicPr>
          <p:nvPr/>
        </p:nvPicPr>
        <p:blipFill rotWithShape="1">
          <a:blip r:embed="rId6"/>
          <a:srcRect l="19942" t="1719" r="60416" b="52437"/>
          <a:stretch/>
        </p:blipFill>
        <p:spPr>
          <a:xfrm>
            <a:off x="7648921" y="3093032"/>
            <a:ext cx="620547" cy="590181"/>
          </a:xfrm>
          <a:prstGeom prst="rect">
            <a:avLst/>
          </a:prstGeom>
        </p:spPr>
      </p:pic>
      <p:pic>
        <p:nvPicPr>
          <p:cNvPr id="17" name="Picture 16"/>
          <p:cNvPicPr>
            <a:picLocks noChangeAspect="1"/>
          </p:cNvPicPr>
          <p:nvPr/>
        </p:nvPicPr>
        <p:blipFill rotWithShape="1">
          <a:blip r:embed="rId7"/>
          <a:srcRect l="35385" t="1" r="33346" b="70730"/>
          <a:stretch/>
        </p:blipFill>
        <p:spPr>
          <a:xfrm>
            <a:off x="7690785" y="2423904"/>
            <a:ext cx="578684" cy="547213"/>
          </a:xfrm>
          <a:prstGeom prst="rect">
            <a:avLst/>
          </a:prstGeom>
        </p:spPr>
      </p:pic>
      <p:pic>
        <p:nvPicPr>
          <p:cNvPr id="32" name="Picture 31"/>
          <p:cNvPicPr>
            <a:picLocks noChangeAspect="1"/>
          </p:cNvPicPr>
          <p:nvPr/>
        </p:nvPicPr>
        <p:blipFill rotWithShape="1">
          <a:blip r:embed="rId7"/>
          <a:srcRect l="33689" t="65490" r="33345" b="1873"/>
          <a:stretch/>
        </p:blipFill>
        <p:spPr>
          <a:xfrm>
            <a:off x="7677265" y="1723197"/>
            <a:ext cx="578683" cy="578793"/>
          </a:xfrm>
          <a:prstGeom prst="rect">
            <a:avLst/>
          </a:prstGeom>
        </p:spPr>
      </p:pic>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sp>
        <p:nvSpPr>
          <p:cNvPr id="8" name="Rectangle 7"/>
          <p:cNvSpPr/>
          <p:nvPr/>
        </p:nvSpPr>
        <p:spPr>
          <a:xfrm>
            <a:off x="7587077" y="1121165"/>
            <a:ext cx="1306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Test Data</a:t>
            </a:r>
          </a:p>
        </p:txBody>
      </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
        <p:nvSpPr>
          <p:cNvPr id="41" name="TextBox 40"/>
          <p:cNvSpPr txBox="1"/>
          <p:nvPr/>
        </p:nvSpPr>
        <p:spPr>
          <a:xfrm>
            <a:off x="7884374"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162706423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38</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43" name="Group 42"/>
          <p:cNvGrpSpPr/>
          <p:nvPr/>
        </p:nvGrpSpPr>
        <p:grpSpPr>
          <a:xfrm>
            <a:off x="716802" y="1817735"/>
            <a:ext cx="4384293" cy="4102560"/>
            <a:chOff x="537601" y="1363301"/>
            <a:chExt cx="3288220" cy="3076920"/>
          </a:xfrm>
        </p:grpSpPr>
        <mc:AlternateContent xmlns:mc="http://schemas.openxmlformats.org/markup-compatibility/2006" xmlns:a14="http://schemas.microsoft.com/office/drawing/2010/main">
          <mc:Choice Requires="a14">
            <p:sp>
              <p:nvSpPr>
                <p:cNvPr id="39" name="TextBox 38"/>
                <p:cNvSpPr txBox="1"/>
                <p:nvPr/>
              </p:nvSpPr>
              <p:spPr>
                <a:xfrm>
                  <a:off x="2700839" y="4165539"/>
                  <a:ext cx="111939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700839" y="4165539"/>
                  <a:ext cx="1119392" cy="246173"/>
                </a:xfrm>
                <a:prstGeom prst="rect">
                  <a:avLst/>
                </a:prstGeom>
                <a:blipFill>
                  <a:blip r:embed="rId5"/>
                  <a:stretch>
                    <a:fillRect l="-4202" t="-7407" r="-588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707966" y="236654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707966" y="2366541"/>
                  <a:ext cx="1117855" cy="246173"/>
                </a:xfrm>
                <a:prstGeom prst="rect">
                  <a:avLst/>
                </a:prstGeom>
                <a:blipFill>
                  <a:blip r:embed="rId6"/>
                  <a:stretch>
                    <a:fillRect l="-4237" t="-7407" r="-593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704753" y="186492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704753" y="1864921"/>
                  <a:ext cx="1117855" cy="246173"/>
                </a:xfrm>
                <a:prstGeom prst="rect">
                  <a:avLst/>
                </a:prstGeom>
                <a:blipFill>
                  <a:blip r:embed="rId7"/>
                  <a:stretch>
                    <a:fillRect l="-4237" t="-7407" r="-593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700839" y="1363301"/>
                  <a:ext cx="11130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700839" y="1363301"/>
                  <a:ext cx="1113093" cy="246173"/>
                </a:xfrm>
                <a:prstGeom prst="rect">
                  <a:avLst/>
                </a:prstGeom>
                <a:blipFill>
                  <a:blip r:embed="rId8"/>
                  <a:stretch>
                    <a:fillRect l="-4237" t="-7692" r="-5932"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7266" y="1368274"/>
                  <a:ext cx="1432267"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17266" y="1368274"/>
                  <a:ext cx="1432267" cy="246173"/>
                </a:xfrm>
                <a:prstGeom prst="rect">
                  <a:avLst/>
                </a:prstGeom>
                <a:blipFill>
                  <a:blip r:embed="rId9"/>
                  <a:stretch>
                    <a:fillRect l="-1316" t="-7407" r="-4605"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40328" y="1868393"/>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40328" y="1868393"/>
                  <a:ext cx="1554010" cy="246173"/>
                </a:xfrm>
                <a:prstGeom prst="rect">
                  <a:avLst/>
                </a:prstGeom>
                <a:blipFill>
                  <a:blip r:embed="rId10"/>
                  <a:stretch>
                    <a:fillRect t="-7407" r="-61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7601" y="2368512"/>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7601" y="2368512"/>
                  <a:ext cx="1554010" cy="246173"/>
                </a:xfrm>
                <a:prstGeom prst="rect">
                  <a:avLst/>
                </a:prstGeom>
                <a:blipFill>
                  <a:blip r:embed="rId11"/>
                  <a:stretch>
                    <a:fillRect t="-7407" r="-61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37601" y="4194048"/>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37601" y="4194048"/>
                  <a:ext cx="1554010" cy="246173"/>
                </a:xfrm>
                <a:prstGeom prst="rect">
                  <a:avLst/>
                </a:prstGeom>
                <a:blipFill>
                  <a:blip r:embed="rId12"/>
                  <a:stretch>
                    <a:fillRect t="-7407" r="-1220" b="-33333"/>
                  </a:stretch>
                </a:blipFill>
                <a:ln w="12700" cap="flat">
                  <a:noFill/>
                  <a:miter lim="400000"/>
                </a:ln>
                <a:effectLst/>
              </p:spPr>
              <p:txBody>
                <a:bodyPr/>
                <a:lstStyle/>
                <a:p>
                  <a:r>
                    <a:rPr lang="en-US">
                      <a:noFill/>
                    </a:rPr>
                    <a:t> </a:t>
                  </a:r>
                </a:p>
              </p:txBody>
            </p:sp>
          </mc:Fallback>
        </mc:AlternateContent>
      </p:gr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230272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6600865" y="3152095"/>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6691474" y="1998514"/>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753526" y="2741944"/>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9871361" y="3092263"/>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814917" y="2000624"/>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845750" y="235329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7417999" y="5314796"/>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8393516" y="4593196"/>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828196" y="5599160"/>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007723" y="3885247"/>
            <a:ext cx="2315317" cy="909763"/>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9311377" y="3909953"/>
            <a:ext cx="1648873" cy="1404843"/>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50" name="Title 1">
            <a:extLst>
              <a:ext uri="{FF2B5EF4-FFF2-40B4-BE49-F238E27FC236}">
                <a16:creationId xmlns:a16="http://schemas.microsoft.com/office/drawing/2014/main" id="{3684315E-BDDA-CF4B-9C8E-8BD1AC7B2CCD}"/>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vs Unsupervised Learning</a:t>
            </a:r>
            <a:endParaRPr lang="en-US" dirty="0"/>
          </a:p>
        </p:txBody>
      </p:sp>
    </p:spTree>
    <p:extLst>
      <p:ext uri="{BB962C8B-B14F-4D97-AF65-F5344CB8AC3E}">
        <p14:creationId xmlns:p14="http://schemas.microsoft.com/office/powerpoint/2010/main" val="1275980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39</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4" name="Group 3"/>
          <p:cNvGrpSpPr/>
          <p:nvPr/>
        </p:nvGrpSpPr>
        <p:grpSpPr>
          <a:xfrm>
            <a:off x="6997717" y="1374763"/>
            <a:ext cx="4056878" cy="1597828"/>
            <a:chOff x="5248288" y="1031072"/>
            <a:chExt cx="3042659" cy="1198371"/>
          </a:xfrm>
        </p:grpSpPr>
        <mc:AlternateContent xmlns:mc="http://schemas.openxmlformats.org/markup-compatibility/2006" xmlns:a14="http://schemas.microsoft.com/office/drawing/2010/main">
          <mc:Choice Requires="a14">
            <p:sp>
              <p:nvSpPr>
                <p:cNvPr id="23" name="TextBox 22"/>
                <p:cNvSpPr txBox="1"/>
                <p:nvPr/>
              </p:nvSpPr>
              <p:spPr>
                <a:xfrm>
                  <a:off x="6053639" y="1860111"/>
                  <a:ext cx="1741823"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3200" i="1" kern="0">
                                <a:solidFill>
                                  <a:srgbClr val="000000"/>
                                </a:solidFill>
                                <a:latin typeface="Cambria Math" panose="02040503050406030204" pitchFamily="18" charset="0"/>
                                <a:ea typeface="Calibri"/>
                                <a:cs typeface="Calibri"/>
                                <a:sym typeface="Calibri"/>
                              </a:rPr>
                            </m:ctrlPr>
                          </m:accPr>
                          <m:e>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𝑦</m:t>
                                </m:r>
                              </m:e>
                              <m:sub>
                                <m:r>
                                  <a:rPr lang="en-US" sz="3200" i="1" kern="0">
                                    <a:solidFill>
                                      <a:srgbClr val="000000"/>
                                    </a:solidFill>
                                    <a:latin typeface="Cambria Math" charset="0"/>
                                    <a:ea typeface="Calibri"/>
                                    <a:cs typeface="Calibri"/>
                                    <a:sym typeface="Calibri"/>
                                  </a:rPr>
                                  <m:t>𝑖</m:t>
                                </m:r>
                              </m:sub>
                            </m:sSub>
                          </m:e>
                        </m:acc>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libri"/>
                            <a:cs typeface="Calibri"/>
                            <a:sym typeface="Calibri"/>
                          </a:rPr>
                          <m:t>𝑓</m:t>
                        </m:r>
                        <m:r>
                          <a:rPr lang="en-US" sz="3200" i="1" kern="0">
                            <a:solidFill>
                              <a:srgbClr val="000000"/>
                            </a:solidFill>
                            <a:latin typeface="Cambria Math" charset="0"/>
                            <a:ea typeface="Calibri"/>
                            <a:cs typeface="Calibri"/>
                            <a:sym typeface="Calibri"/>
                          </a:rPr>
                          <m:t>(</m:t>
                        </m:r>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𝑥</m:t>
                            </m:r>
                          </m:e>
                          <m:sub>
                            <m:r>
                              <a:rPr lang="en-US" sz="3200" i="1" kern="0">
                                <a:solidFill>
                                  <a:srgbClr val="000000"/>
                                </a:solidFill>
                                <a:latin typeface="Cambria Math" charset="0"/>
                                <a:ea typeface="Calibri"/>
                                <a:cs typeface="Calibri"/>
                                <a:sym typeface="Calibri"/>
                              </a:rPr>
                              <m:t>𝑖</m:t>
                            </m:r>
                          </m:sub>
                        </m:sSub>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mbria Math" charset="0"/>
                            <a:cs typeface="Cambria Math" charset="0"/>
                            <a:sym typeface="Calibri"/>
                          </a:rPr>
                          <m:t>𝜃</m:t>
                        </m:r>
                        <m:r>
                          <a:rPr lang="en-US" sz="3200" i="1" kern="0">
                            <a:solidFill>
                              <a:srgbClr val="000000"/>
                            </a:solidFill>
                            <a:latin typeface="Cambria Math" charset="0"/>
                            <a:ea typeface="Calibri"/>
                            <a:cs typeface="Calibri"/>
                            <a:sym typeface="Calibri"/>
                          </a:rPr>
                          <m:t>)</m:t>
                        </m:r>
                      </m:oMath>
                    </m:oMathPara>
                  </a14:m>
                  <a:endParaRPr lang="en-US" sz="3200" kern="0" dirty="0">
                    <a:solidFill>
                      <a:srgbClr val="000000"/>
                    </a:solidFill>
                    <a:latin typeface="Calibri"/>
                    <a:ea typeface="Calibri"/>
                    <a:cs typeface="Calibri"/>
                    <a:sym typeface="Calibri"/>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53639" y="1860111"/>
                  <a:ext cx="1741823" cy="369332"/>
                </a:xfrm>
                <a:prstGeom prst="rect">
                  <a:avLst/>
                </a:prstGeom>
                <a:blipFill>
                  <a:blip r:embed="rId10"/>
                  <a:stretch>
                    <a:fillRect l="-3804" t="-20000" r="-5435" b="-32500"/>
                  </a:stretch>
                </a:blipFill>
                <a:ln w="12700" cap="flat">
                  <a:noFill/>
                  <a:miter lim="400000"/>
                </a:ln>
                <a:effectLst/>
              </p:spPr>
              <p:txBody>
                <a:bodyPr/>
                <a:lstStyle/>
                <a:p>
                  <a:r>
                    <a:rPr lang="en-US">
                      <a:noFill/>
                    </a:rPr>
                    <a:t> </a:t>
                  </a:r>
                </a:p>
              </p:txBody>
            </p:sp>
          </mc:Fallback>
        </mc:AlternateContent>
        <p:sp>
          <p:nvSpPr>
            <p:cNvPr id="2" name="TextBox 1"/>
            <p:cNvSpPr txBox="1"/>
            <p:nvPr/>
          </p:nvSpPr>
          <p:spPr>
            <a:xfrm>
              <a:off x="5248288" y="1031072"/>
              <a:ext cx="304265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a function that</a:t>
              </a:r>
            </a:p>
            <a:p>
              <a:pPr defTabSz="609585" latinLnBrk="1" hangingPunct="0"/>
              <a:r>
                <a:rPr lang="en-US" sz="2400" kern="0" dirty="0">
                  <a:solidFill>
                    <a:srgbClr val="000000"/>
                  </a:solidFill>
                  <a:latin typeface="Calibri"/>
                  <a:cs typeface="Calibri"/>
                  <a:sym typeface="Calibri"/>
                </a:rPr>
                <a:t>maps </a:t>
              </a:r>
              <a:r>
                <a:rPr lang="en-US" sz="2400" i="1" kern="0" dirty="0">
                  <a:solidFill>
                    <a:srgbClr val="000000"/>
                  </a:solidFill>
                  <a:latin typeface="Calibri"/>
                  <a:cs typeface="Calibri"/>
                  <a:sym typeface="Calibri"/>
                </a:rPr>
                <a:t>x</a:t>
              </a:r>
              <a:r>
                <a:rPr lang="en-US" sz="2400" kern="0" dirty="0">
                  <a:solidFill>
                    <a:srgbClr val="000000"/>
                  </a:solidFill>
                  <a:latin typeface="Calibri"/>
                  <a:cs typeface="Calibri"/>
                  <a:sym typeface="Calibri"/>
                </a:rPr>
                <a:t> and </a:t>
              </a:r>
              <a:r>
                <a:rPr lang="en-US" sz="2400" i="1" kern="0" dirty="0">
                  <a:solidFill>
                    <a:srgbClr val="000000"/>
                  </a:solidFill>
                  <a:latin typeface="Calibri"/>
                  <a:cs typeface="Calibri"/>
                  <a:sym typeface="Calibri"/>
                </a:rPr>
                <a:t>y</a:t>
              </a:r>
              <a:r>
                <a:rPr lang="en-US" sz="2400" kern="0" dirty="0">
                  <a:solidFill>
                    <a:srgbClr val="000000"/>
                  </a:solidFill>
                  <a:latin typeface="Calibri"/>
                  <a:cs typeface="Calibri"/>
                  <a:sym typeface="Calibri"/>
                </a:rPr>
                <a:t> for any of them.</a:t>
              </a:r>
              <a:endParaRPr lang="en-US" sz="2400" kern="0" dirty="0">
                <a:solidFill>
                  <a:srgbClr val="000000"/>
                </a:solidFill>
                <a:latin typeface="Calibri"/>
                <a:ea typeface="Calibri"/>
                <a:cs typeface="Calibri"/>
                <a:sym typeface="Calibri"/>
              </a:endParaRPr>
            </a:p>
          </p:txBody>
        </p:sp>
      </p:grpSp>
      <p:grpSp>
        <p:nvGrpSpPr>
          <p:cNvPr id="14" name="Group 13"/>
          <p:cNvGrpSpPr/>
          <p:nvPr/>
        </p:nvGrpSpPr>
        <p:grpSpPr>
          <a:xfrm>
            <a:off x="6997718" y="3485800"/>
            <a:ext cx="4502513" cy="2784799"/>
            <a:chOff x="5248288" y="2714726"/>
            <a:chExt cx="3376885" cy="2088599"/>
          </a:xfrm>
        </p:grpSpPr>
        <p:sp>
          <p:nvSpPr>
            <p:cNvPr id="26" name="TextBox 25"/>
            <p:cNvSpPr txBox="1"/>
            <p:nvPr/>
          </p:nvSpPr>
          <p:spPr>
            <a:xfrm>
              <a:off x="5248288" y="2714726"/>
              <a:ext cx="33768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How do we ”learn” the parameters</a:t>
              </a:r>
            </a:p>
            <a:p>
              <a:pPr defTabSz="609585" latinLnBrk="1" hangingPunct="0"/>
              <a:r>
                <a:rPr lang="en-US" sz="2400" kern="0" dirty="0">
                  <a:solidFill>
                    <a:srgbClr val="000000"/>
                  </a:solidFill>
                  <a:latin typeface="Calibri"/>
                  <a:cs typeface="Calibri"/>
                  <a:sym typeface="Calibri"/>
                </a:rPr>
                <a:t>of this function?</a:t>
              </a:r>
              <a:endParaRPr lang="en-US" sz="2400" kern="0" dirty="0">
                <a:solidFill>
                  <a:srgbClr val="000000"/>
                </a:solidFill>
                <a:latin typeface="Calibri"/>
                <a:ea typeface="Calibri"/>
                <a:cs typeface="Calibri"/>
                <a:sym typeface="Calibri"/>
              </a:endParaRPr>
            </a:p>
          </p:txBody>
        </p:sp>
        <p:sp>
          <p:nvSpPr>
            <p:cNvPr id="29" name="TextBox 28"/>
            <p:cNvSpPr txBox="1"/>
            <p:nvPr/>
          </p:nvSpPr>
          <p:spPr>
            <a:xfrm>
              <a:off x="5409389" y="3266768"/>
              <a:ext cx="314364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choose ones that makes the </a:t>
              </a:r>
            </a:p>
            <a:p>
              <a:pPr defTabSz="609585" latinLnBrk="1" hangingPunct="0"/>
              <a:r>
                <a:rPr lang="en-US" sz="2400" kern="0" dirty="0">
                  <a:solidFill>
                    <a:srgbClr val="000000"/>
                  </a:solidFill>
                  <a:latin typeface="Calibri"/>
                  <a:cs typeface="Calibri"/>
                  <a:sym typeface="Calibri"/>
                </a:rPr>
                <a:t>following quantity small:</a:t>
              </a:r>
              <a:r>
                <a:rPr lang="en-US" sz="2400" kern="0" dirty="0">
                  <a:solidFill>
                    <a:srgbClr val="000000"/>
                  </a:solidFill>
                  <a:latin typeface="Calibri"/>
                  <a:ea typeface="Calibri"/>
                  <a:cs typeface="Calibri"/>
                  <a:sym typeface="Calibri"/>
                </a:rPr>
                <a:t> </a:t>
              </a:r>
            </a:p>
          </p:txBody>
        </p:sp>
        <mc:AlternateContent xmlns:mc="http://schemas.openxmlformats.org/markup-compatibility/2006" xmlns:a14="http://schemas.microsoft.com/office/drawing/2010/main">
          <mc:Choice Requires="a14">
            <p:sp>
              <p:nvSpPr>
                <p:cNvPr id="31" name="TextBox 30"/>
                <p:cNvSpPr txBox="1"/>
                <p:nvPr/>
              </p:nvSpPr>
              <p:spPr>
                <a:xfrm>
                  <a:off x="5982790" y="3963239"/>
                  <a:ext cx="1811325" cy="840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nary>
                          <m:naryPr>
                            <m:chr m:val="∑"/>
                            <m:ctrlPr>
                              <a:rPr lang="en-US" sz="2667" i="1" kern="0">
                                <a:solidFill>
                                  <a:srgbClr val="000000"/>
                                </a:solidFill>
                                <a:latin typeface="Cambria Math" panose="02040503050406030204" pitchFamily="18" charset="0"/>
                                <a:sym typeface="Calibri"/>
                              </a:rPr>
                            </m:ctrlPr>
                          </m:naryPr>
                          <m:sub>
                            <m:r>
                              <m:rPr>
                                <m:brk m:alnAt="23"/>
                              </m:rPr>
                              <a:rPr lang="en-US" sz="2667" i="1" kern="0">
                                <a:solidFill>
                                  <a:srgbClr val="000000"/>
                                </a:solidFill>
                                <a:latin typeface="Cambria Math" charset="0"/>
                                <a:sym typeface="Calibri"/>
                              </a:rPr>
                              <m:t>𝑖</m:t>
                            </m:r>
                            <m:r>
                              <a:rPr lang="en-US" sz="2667" i="1" kern="0">
                                <a:solidFill>
                                  <a:srgbClr val="000000"/>
                                </a:solidFill>
                                <a:latin typeface="Cambria Math" charset="0"/>
                                <a:sym typeface="Calibri"/>
                              </a:rPr>
                              <m:t>=1</m:t>
                            </m:r>
                          </m:sub>
                          <m:sup>
                            <m:r>
                              <a:rPr lang="en-US" sz="2667" i="1" kern="0">
                                <a:solidFill>
                                  <a:srgbClr val="000000"/>
                                </a:solidFill>
                                <a:latin typeface="Cambria Math" charset="0"/>
                                <a:sym typeface="Calibri"/>
                              </a:rPr>
                              <m:t>𝑛</m:t>
                            </m:r>
                          </m:sup>
                          <m:e>
                            <m:r>
                              <a:rPr lang="en-US" sz="2667" i="1" kern="0">
                                <a:solidFill>
                                  <a:srgbClr val="000000"/>
                                </a:solidFill>
                                <a:latin typeface="Cambria Math" charset="0"/>
                                <a:sym typeface="Calibri"/>
                              </a:rPr>
                              <m:t>𝐶𝑜𝑠𝑡</m:t>
                            </m:r>
                            <m:r>
                              <a:rPr lang="en-US" sz="2667" i="1" kern="0">
                                <a:solidFill>
                                  <a:srgbClr val="000000"/>
                                </a:solidFill>
                                <a:latin typeface="Cambria Math" charset="0"/>
                                <a:sym typeface="Calibri"/>
                              </a:rPr>
                              <m:t>(</m:t>
                            </m:r>
                            <m:acc>
                              <m:accPr>
                                <m:chr m:val="̂"/>
                                <m:ctrlPr>
                                  <a:rPr lang="en-US" sz="2667" i="1" kern="0">
                                    <a:solidFill>
                                      <a:srgbClr val="000000"/>
                                    </a:solidFill>
                                    <a:latin typeface="Cambria Math" panose="02040503050406030204" pitchFamily="18" charset="0"/>
                                    <a:sym typeface="Calibri"/>
                                  </a:rPr>
                                </m:ctrlPr>
                              </m:accPr>
                              <m:e>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e>
                            </m:acc>
                            <m:r>
                              <a:rPr lang="en-US" sz="2667" i="1" kern="0">
                                <a:solidFill>
                                  <a:srgbClr val="000000"/>
                                </a:solidFill>
                                <a:latin typeface="Cambria Math" charset="0"/>
                                <a:sym typeface="Calibri"/>
                              </a:rPr>
                              <m:t>, </m:t>
                            </m:r>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r>
                              <a:rPr lang="en-US" sz="2667" i="1" kern="0">
                                <a:solidFill>
                                  <a:srgbClr val="000000"/>
                                </a:solidFill>
                                <a:latin typeface="Cambria Math" charset="0"/>
                                <a:sym typeface="Calibri"/>
                              </a:rPr>
                              <m:t>)</m:t>
                            </m:r>
                          </m:e>
                        </m:nary>
                      </m:oMath>
                    </m:oMathPara>
                  </a14:m>
                  <a:endParaRPr lang="en-US" sz="2667" kern="0" dirty="0">
                    <a:solidFill>
                      <a:srgbClr val="000000"/>
                    </a:solidFill>
                    <a:latin typeface="Calibri"/>
                    <a:cs typeface="Calibri"/>
                    <a:sym typeface="Calibri"/>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82790" y="3963239"/>
                  <a:ext cx="1811325" cy="840086"/>
                </a:xfrm>
                <a:prstGeom prst="rect">
                  <a:avLst/>
                </a:prstGeom>
                <a:blipFill>
                  <a:blip r:embed="rId11"/>
                  <a:stretch>
                    <a:fillRect l="-49738" t="-123596" r="-1571" b="-186517"/>
                  </a:stretch>
                </a:blipFill>
                <a:ln w="12700" cap="flat">
                  <a:noFill/>
                  <a:miter lim="400000"/>
                </a:ln>
                <a:effectLst/>
              </p:spPr>
              <p:txBody>
                <a:bodyPr/>
                <a:lstStyle/>
                <a:p>
                  <a:r>
                    <a:rPr lang="en-US">
                      <a:noFill/>
                    </a:rPr>
                    <a:t> </a:t>
                  </a:r>
                </a:p>
              </p:txBody>
            </p:sp>
          </mc:Fallback>
        </mc:AlternateContent>
      </p:gr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13" name="Group 12"/>
          <p:cNvGrpSpPr/>
          <p:nvPr/>
        </p:nvGrpSpPr>
        <p:grpSpPr>
          <a:xfrm>
            <a:off x="5342016" y="1613606"/>
            <a:ext cx="1119217" cy="4324799"/>
            <a:chOff x="4006511" y="1210204"/>
            <a:chExt cx="839413" cy="3243599"/>
          </a:xfrm>
        </p:grpSpPr>
        <p:grpSp>
          <p:nvGrpSpPr>
            <p:cNvPr id="41" name="Group 40"/>
            <p:cNvGrpSpPr/>
            <p:nvPr/>
          </p:nvGrpSpPr>
          <p:grpSpPr>
            <a:xfrm>
              <a:off x="4015971" y="1571799"/>
              <a:ext cx="712729" cy="2882004"/>
              <a:chOff x="3075302" y="1571799"/>
              <a:chExt cx="712729" cy="2882004"/>
            </a:xfrm>
          </p:grpSpPr>
          <p:sp>
            <p:nvSpPr>
              <p:cNvPr id="42" name="TextBox 4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p:sp>
            <p:nvSpPr>
              <p:cNvPr id="44" name="TextBox 43"/>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2</a:t>
                </a:r>
              </a:p>
            </p:txBody>
          </p:sp>
          <p:sp>
            <p:nvSpPr>
              <p:cNvPr id="45" name="TextBox 44"/>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46" name="TextBox 45"/>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mc:AlternateContent xmlns:mc="http://schemas.openxmlformats.org/markup-compatibility/2006" xmlns:a14="http://schemas.microsoft.com/office/drawing/2010/main">
            <mc:Choice Requires="a14">
              <p:sp>
                <p:nvSpPr>
                  <p:cNvPr id="47" name="TextBox 4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2"/>
                    <a:stretch>
                      <a:fillRect l="-10000" t="-18519"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3"/>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4"/>
                    <a:stretch>
                      <a:fillRect l="-8000" t="-18519" r="-4000"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5"/>
                    <a:stretch>
                      <a:fillRect l="-10204" t="-23077" r="-4082" b="-26923"/>
                    </a:stretch>
                  </a:blipFill>
                  <a:ln w="12700" cap="flat">
                    <a:noFill/>
                    <a:miter lim="400000"/>
                  </a:ln>
                  <a:effectLst/>
                </p:spPr>
                <p:txBody>
                  <a:bodyPr/>
                  <a:lstStyle/>
                  <a:p>
                    <a:r>
                      <a:rPr lang="en-US">
                        <a:noFill/>
                      </a:rPr>
                      <a:t> </a:t>
                    </a:r>
                  </a:p>
                </p:txBody>
              </p:sp>
            </mc:Fallback>
          </mc:AlternateContent>
        </p:grpSp>
        <p:sp>
          <p:nvSpPr>
            <p:cNvPr id="11" name="Rectangle 10"/>
            <p:cNvSpPr/>
            <p:nvPr/>
          </p:nvSpPr>
          <p:spPr>
            <a:xfrm>
              <a:off x="4006511" y="1210204"/>
              <a:ext cx="839413" cy="253915"/>
            </a:xfrm>
            <a:prstGeom prst="rect">
              <a:avLst/>
            </a:prstGeom>
          </p:spPr>
          <p:txBody>
            <a:bodyPr wrap="none">
              <a:spAutoFit/>
            </a:bodyPr>
            <a:lstStyle/>
            <a:p>
              <a:pPr defTabSz="609585"/>
              <a:r>
                <a:rPr lang="en-US" sz="1600" kern="0">
                  <a:solidFill>
                    <a:srgbClr val="7030A0"/>
                  </a:solidFill>
                  <a:latin typeface="Calibri"/>
                  <a:cs typeface="Calibri"/>
                  <a:sym typeface="Calibri"/>
                </a:rPr>
                <a:t>predictions</a:t>
              </a:r>
              <a:endParaRPr lang="en-US" sz="1600" kern="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1331050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C931-C826-E247-9799-2E2E62E85643}"/>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DE23E528-4E31-F345-AC82-A32467B1B6DF}"/>
              </a:ext>
            </a:extLst>
          </p:cNvPr>
          <p:cNvSpPr>
            <a:spLocks noGrp="1"/>
          </p:cNvSpPr>
          <p:nvPr>
            <p:ph idx="1"/>
          </p:nvPr>
        </p:nvSpPr>
        <p:spPr/>
        <p:txBody>
          <a:bodyPr/>
          <a:lstStyle/>
          <a:p>
            <a:r>
              <a:rPr lang="en-US"/>
              <a:t>How to choose the right batch size B?</a:t>
            </a:r>
          </a:p>
          <a:p>
            <a:r>
              <a:rPr lang="en-US"/>
              <a:t>How to choose the right learning rate lambda?</a:t>
            </a:r>
          </a:p>
          <a:p>
            <a:r>
              <a:rPr lang="en-US"/>
              <a:t>How to choose the right loss function, e.g. is least squares good enough?</a:t>
            </a:r>
          </a:p>
          <a:p>
            <a:r>
              <a:rPr lang="en-US"/>
              <a:t>How to choose the right function/classifier, e.g. linear, quadratic, neural network with 1 layer, 2 layers, etc?</a:t>
            </a:r>
          </a:p>
        </p:txBody>
      </p:sp>
    </p:spTree>
    <p:extLst>
      <p:ext uri="{BB962C8B-B14F-4D97-AF65-F5344CB8AC3E}">
        <p14:creationId xmlns:p14="http://schemas.microsoft.com/office/powerpoint/2010/main" val="3990672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7050952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3" name="Rectangle 2">
            <a:extLst>
              <a:ext uri="{FF2B5EF4-FFF2-40B4-BE49-F238E27FC236}">
                <a16:creationId xmlns:a16="http://schemas.microsoft.com/office/drawing/2014/main" id="{5BD5433F-AC48-EB49-843F-1EEE549EED28}"/>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4" name="Rectangle 3">
            <a:extLst>
              <a:ext uri="{FF2B5EF4-FFF2-40B4-BE49-F238E27FC236}">
                <a16:creationId xmlns:a16="http://schemas.microsoft.com/office/drawing/2014/main" id="{8D924DA5-3281-BB46-A710-1D54C3CF9A2D}"/>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5" name="Rectangle 4">
            <a:extLst>
              <a:ext uri="{FF2B5EF4-FFF2-40B4-BE49-F238E27FC236}">
                <a16:creationId xmlns:a16="http://schemas.microsoft.com/office/drawing/2014/main" id="{212FBC38-EC6F-DC4F-AC80-8B786B775E0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223586803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488197" y="1121166"/>
            <a:ext cx="9082007"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2479730" y="6157993"/>
            <a:ext cx="3423373" cy="461665"/>
          </a:xfrm>
          <a:prstGeom prst="rect">
            <a:avLst/>
          </a:prstGeom>
          <a:noFill/>
        </p:spPr>
        <p:txBody>
          <a:bodyPr wrap="none" rtlCol="0">
            <a:spAutoFit/>
          </a:bodyPr>
          <a:lstStyle/>
          <a:p>
            <a:r>
              <a:rPr lang="en-US" sz="2400" dirty="0"/>
              <a:t>Used during development</a:t>
            </a:r>
          </a:p>
        </p:txBody>
      </p:sp>
      <p:sp>
        <p:nvSpPr>
          <p:cNvPr id="8" name="Rectangle 7">
            <a:extLst>
              <a:ext uri="{FF2B5EF4-FFF2-40B4-BE49-F238E27FC236}">
                <a16:creationId xmlns:a16="http://schemas.microsoft.com/office/drawing/2014/main" id="{89A1E6DA-6F63-FB46-9827-13FAC49D6FB4}"/>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2E2496FD-1377-3641-A631-C0CBCE0F50E3}"/>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BAABACE7-3CD8-EC4B-98F1-94F7AC423C2D}"/>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333757396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9526291" y="1121166"/>
            <a:ext cx="1932123"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774916" y="5564015"/>
            <a:ext cx="11189776" cy="1200329"/>
          </a:xfrm>
          <a:prstGeom prst="rect">
            <a:avLst/>
          </a:prstGeom>
          <a:noFill/>
        </p:spPr>
        <p:txBody>
          <a:bodyPr wrap="square" rtlCol="0">
            <a:spAutoFit/>
          </a:bodyPr>
          <a:lstStyle/>
          <a:p>
            <a:r>
              <a:rPr lang="en-US" sz="2400" dirty="0"/>
              <a:t>Only to be used for evaluating the model at the very end of development and any changes to the model after running it on the test set, could be influenced by what you saw happened on the test set, which would invalidate any future evaluation.</a:t>
            </a:r>
          </a:p>
        </p:txBody>
      </p:sp>
      <p:sp>
        <p:nvSpPr>
          <p:cNvPr id="8" name="Rectangle 7">
            <a:extLst>
              <a:ext uri="{FF2B5EF4-FFF2-40B4-BE49-F238E27FC236}">
                <a16:creationId xmlns:a16="http://schemas.microsoft.com/office/drawing/2014/main" id="{5FDF1E21-09E4-CB4B-9CE4-75D4F8C6AC67}"/>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1F3BF931-A856-5445-BEB5-EBD95E4AF9EE}"/>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7B20803F-EB34-AF4A-AD1D-7D33E1E943A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18148891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138-1B4C-1B40-8EF5-F87680EF602E}"/>
              </a:ext>
            </a:extLst>
          </p:cNvPr>
          <p:cNvSpPr>
            <a:spLocks noGrp="1"/>
          </p:cNvSpPr>
          <p:nvPr>
            <p:ph type="title"/>
          </p:nvPr>
        </p:nvSpPr>
        <p:spPr/>
        <p:txBody>
          <a:bodyPr/>
          <a:lstStyle/>
          <a:p>
            <a:r>
              <a:rPr lang="en-US" dirty="0"/>
              <a:t>How to pick the right model?</a:t>
            </a:r>
          </a:p>
        </p:txBody>
      </p:sp>
      <p:sp>
        <p:nvSpPr>
          <p:cNvPr id="3" name="Text Placeholder 2">
            <a:extLst>
              <a:ext uri="{FF2B5EF4-FFF2-40B4-BE49-F238E27FC236}">
                <a16:creationId xmlns:a16="http://schemas.microsoft.com/office/drawing/2014/main" id="{1139B248-235E-CD42-9E11-3E741292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4B532-34E6-2B40-94B5-3818C0D2F194}"/>
              </a:ext>
            </a:extLst>
          </p:cNvPr>
          <p:cNvSpPr>
            <a:spLocks noGrp="1"/>
          </p:cNvSpPr>
          <p:nvPr>
            <p:ph type="sldNum" sz="quarter" idx="12"/>
          </p:nvPr>
        </p:nvSpPr>
        <p:spPr/>
        <p:txBody>
          <a:bodyPr/>
          <a:lstStyle/>
          <a:p>
            <a:fld id="{03315DE8-E84B-A141-B26C-CDB1CE99E005}" type="slidenum">
              <a:rPr lang="en-US" smtClean="0"/>
              <a:t>45</a:t>
            </a:fld>
            <a:endParaRPr lang="en-US"/>
          </a:p>
        </p:txBody>
      </p:sp>
    </p:spTree>
    <p:extLst>
      <p:ext uri="{BB962C8B-B14F-4D97-AF65-F5344CB8AC3E}">
        <p14:creationId xmlns:p14="http://schemas.microsoft.com/office/powerpoint/2010/main" val="1043792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Tree>
    <p:extLst>
      <p:ext uri="{BB962C8B-B14F-4D97-AF65-F5344CB8AC3E}">
        <p14:creationId xmlns:p14="http://schemas.microsoft.com/office/powerpoint/2010/main" val="18775629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502154D-BC2B-6742-A7DD-632BE21D2B8C}"/>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FE324-9DE9-1A42-9A3C-70243A2CD08D}"/>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A24FE324-9DE9-1A42-9A3C-70243A2CD08D}"/>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74998741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9C2FCF-B4D9-3D49-AEB5-2D561BE5A13A}"/>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08E968-8CF5-6442-977A-9ED0144EEF96}"/>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5D08E968-8CF5-6442-977A-9ED0144EEF96}"/>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6480050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9161099" y="5316511"/>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10295592" y="3625082"/>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962682" y="2752952"/>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6835697" y="1975145"/>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296360" y="2343811"/>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412858" y="245374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6804031" y="4141168"/>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7836316" y="4268179"/>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6980983" y="5326952"/>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84131" y="3648397"/>
            <a:ext cx="2738909" cy="236851"/>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583553" y="3909954"/>
            <a:ext cx="727825" cy="2445575"/>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9323040" y="3885247"/>
            <a:ext cx="2175021" cy="1550715"/>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76931" y="3378453"/>
            <a:ext cx="3350597"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Classification</a:t>
            </a:r>
            <a:endParaRPr lang="en-US" sz="4400" dirty="0">
              <a:solidFill>
                <a:prstClr val="black"/>
              </a:solidFill>
              <a:latin typeface="Helvetica Neue Light"/>
              <a:ea typeface=""/>
              <a:cs typeface="Helvetica Neue Light"/>
            </a:endParaRPr>
          </a:p>
        </p:txBody>
      </p:sp>
      <p:sp>
        <p:nvSpPr>
          <p:cNvPr id="55" name="TextBox 54"/>
          <p:cNvSpPr txBox="1"/>
          <p:nvPr/>
        </p:nvSpPr>
        <p:spPr>
          <a:xfrm>
            <a:off x="7862404" y="3376060"/>
            <a:ext cx="2619628"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Clustering</a:t>
            </a:r>
            <a:endParaRPr lang="en-US" sz="4400" dirty="0">
              <a:solidFill>
                <a:prstClr val="black"/>
              </a:solidFill>
              <a:latin typeface="Helvetica Neue Light"/>
              <a:ea typeface=""/>
              <a:cs typeface="Helvetica Neue Light"/>
            </a:endParaRPr>
          </a:p>
        </p:txBody>
      </p:sp>
      <p:sp>
        <p:nvSpPr>
          <p:cNvPr id="53" name="Title 1">
            <a:extLst>
              <a:ext uri="{FF2B5EF4-FFF2-40B4-BE49-F238E27FC236}">
                <a16:creationId xmlns:a16="http://schemas.microsoft.com/office/drawing/2014/main" id="{C2D407F8-8BAD-DF46-A5F7-4D7852CF1D61}"/>
              </a:ext>
            </a:extLst>
          </p:cNvPr>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spTree>
    <p:extLst>
      <p:ext uri="{BB962C8B-B14F-4D97-AF65-F5344CB8AC3E}">
        <p14:creationId xmlns:p14="http://schemas.microsoft.com/office/powerpoint/2010/main" val="31912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81921-32F8-5148-892E-00E3C47B1639}"/>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7C6C11-A6CF-7B4E-90E3-DBD4C7B97C95}"/>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29" name="TextBox 28">
                <a:extLst>
                  <a:ext uri="{FF2B5EF4-FFF2-40B4-BE49-F238E27FC236}">
                    <a16:creationId xmlns:a16="http://schemas.microsoft.com/office/drawing/2014/main" id="{287C6C11-A6CF-7B4E-90E3-DBD4C7B97C95}"/>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583660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Quadratic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216146" y="6141552"/>
                <a:ext cx="276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216146" y="6141552"/>
                <a:ext cx="2760115" cy="369332"/>
              </a:xfrm>
              <a:prstGeom prst="rect">
                <a:avLst/>
              </a:prstGeom>
              <a:blipFill>
                <a:blip r:embed="rId12"/>
                <a:stretch>
                  <a:fillRect l="-2304" t="-13793" r="-184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95947639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n-polynomial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1626375" y="6044477"/>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2838672" y="6098013"/>
                <a:ext cx="3402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𝑛</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2838672" y="6098013"/>
                <a:ext cx="3402342" cy="369332"/>
              </a:xfrm>
              <a:prstGeom prst="rect">
                <a:avLst/>
              </a:prstGeom>
              <a:blipFill>
                <a:blip r:embed="rId12"/>
                <a:stretch>
                  <a:fillRect l="-1493" t="-17241" r="-149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35576540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A287-048D-3443-A74A-A150740081B3}"/>
              </a:ext>
            </a:extLst>
          </p:cNvPr>
          <p:cNvSpPr>
            <a:spLocks noGrp="1"/>
          </p:cNvSpPr>
          <p:nvPr>
            <p:ph type="title"/>
          </p:nvPr>
        </p:nvSpPr>
        <p:spPr>
          <a:xfrm>
            <a:off x="848532" y="34651"/>
            <a:ext cx="10515600" cy="1325563"/>
          </a:xfrm>
        </p:spPr>
        <p:txBody>
          <a:bodyPr/>
          <a:lstStyle/>
          <a:p>
            <a:r>
              <a:rPr lang="en-US" dirty="0">
                <a:solidFill>
                  <a:schemeClr val="accent1"/>
                </a:solidFill>
              </a:rPr>
              <a:t>Overfitting </a:t>
            </a:r>
          </a:p>
        </p:txBody>
      </p:sp>
      <p:sp>
        <p:nvSpPr>
          <p:cNvPr id="4" name="TextBox 3">
            <a:extLst>
              <a:ext uri="{FF2B5EF4-FFF2-40B4-BE49-F238E27FC236}">
                <a16:creationId xmlns:a16="http://schemas.microsoft.com/office/drawing/2014/main" id="{08143DF0-1634-6348-94F0-77071880617A}"/>
              </a:ext>
            </a:extLst>
          </p:cNvPr>
          <p:cNvSpPr txBox="1"/>
          <p:nvPr/>
        </p:nvSpPr>
        <p:spPr>
          <a:xfrm>
            <a:off x="9550671" y="7745773"/>
            <a:ext cx="5282659" cy="666977"/>
          </a:xfrm>
          <a:prstGeom prst="rect">
            <a:avLst/>
          </a:prstGeom>
          <a:noFill/>
        </p:spPr>
        <p:txBody>
          <a:bodyPr wrap="square" rtlCol="0">
            <a:spAutoFit/>
          </a:bodyPr>
          <a:lstStyle/>
          <a:p>
            <a:r>
              <a:rPr lang="en-US" sz="1867" dirty="0">
                <a:latin typeface="Helvetica Neue Light"/>
                <a:cs typeface="Helvetica Neue Light"/>
              </a:rPr>
              <a:t>Credit: C. Bishop. Pattern Recognition and Mach. Learning.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93F4CF-1B8A-1549-83F7-717654DCD155}"/>
                  </a:ext>
                </a:extLst>
              </p:cNvPr>
              <p:cNvSpPr/>
              <p:nvPr/>
            </p:nvSpPr>
            <p:spPr>
              <a:xfrm>
                <a:off x="708073" y="4575426"/>
                <a:ext cx="2625063"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high</a:t>
                </a:r>
              </a:p>
            </p:txBody>
          </p:sp>
        </mc:Choice>
        <mc:Fallback xmlns="">
          <p:sp>
            <p:nvSpPr>
              <p:cNvPr id="5" name="Rectangle 4">
                <a:extLst>
                  <a:ext uri="{FF2B5EF4-FFF2-40B4-BE49-F238E27FC236}">
                    <a16:creationId xmlns:a16="http://schemas.microsoft.com/office/drawing/2014/main" id="{7193F4CF-1B8A-1549-83F7-717654DCD155}"/>
                  </a:ext>
                </a:extLst>
              </p:cNvPr>
              <p:cNvSpPr>
                <a:spLocks noRot="1" noChangeAspect="1" noMove="1" noResize="1" noEditPoints="1" noAdjustHandles="1" noChangeArrowheads="1" noChangeShapeType="1" noTextEdit="1"/>
              </p:cNvSpPr>
              <p:nvPr/>
            </p:nvSpPr>
            <p:spPr>
              <a:xfrm>
                <a:off x="708073" y="4575426"/>
                <a:ext cx="2625063" cy="502766"/>
              </a:xfrm>
              <a:prstGeom prst="rect">
                <a:avLst/>
              </a:prstGeom>
              <a:blipFill>
                <a:blip r:embed="rId2"/>
                <a:stretch>
                  <a:fillRect l="-966"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618ED-96A6-FD46-9FF7-15FF496DF127}"/>
                  </a:ext>
                </a:extLst>
              </p:cNvPr>
              <p:cNvSpPr/>
              <p:nvPr/>
            </p:nvSpPr>
            <p:spPr>
              <a:xfrm>
                <a:off x="5090246" y="4575426"/>
                <a:ext cx="2873884"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low</a:t>
                </a:r>
              </a:p>
            </p:txBody>
          </p:sp>
        </mc:Choice>
        <mc:Fallback xmlns="">
          <p:sp>
            <p:nvSpPr>
              <p:cNvPr id="6" name="Rectangle 5">
                <a:extLst>
                  <a:ext uri="{FF2B5EF4-FFF2-40B4-BE49-F238E27FC236}">
                    <a16:creationId xmlns:a16="http://schemas.microsoft.com/office/drawing/2014/main" id="{1E4618ED-96A6-FD46-9FF7-15FF496DF127}"/>
                  </a:ext>
                </a:extLst>
              </p:cNvPr>
              <p:cNvSpPr>
                <a:spLocks noRot="1" noChangeAspect="1" noMove="1" noResize="1" noEditPoints="1" noAdjustHandles="1" noChangeArrowheads="1" noChangeShapeType="1" noTextEdit="1"/>
              </p:cNvSpPr>
              <p:nvPr/>
            </p:nvSpPr>
            <p:spPr>
              <a:xfrm>
                <a:off x="5090246" y="4575426"/>
                <a:ext cx="2873884" cy="502766"/>
              </a:xfrm>
              <a:prstGeom prst="rect">
                <a:avLst/>
              </a:prstGeom>
              <a:blipFill>
                <a:blip r:embed="rId3"/>
                <a:stretch>
                  <a:fillRect l="-885"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6A3865D-E654-F34B-8F03-4308DDBD1539}"/>
                  </a:ext>
                </a:extLst>
              </p:cNvPr>
              <p:cNvSpPr/>
              <p:nvPr/>
            </p:nvSpPr>
            <p:spPr>
              <a:xfrm>
                <a:off x="8813395" y="4575426"/>
                <a:ext cx="2640517"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zero!</a:t>
                </a:r>
              </a:p>
            </p:txBody>
          </p:sp>
        </mc:Choice>
        <mc:Fallback xmlns="">
          <p:sp>
            <p:nvSpPr>
              <p:cNvPr id="7" name="Rectangle 6">
                <a:extLst>
                  <a:ext uri="{FF2B5EF4-FFF2-40B4-BE49-F238E27FC236}">
                    <a16:creationId xmlns:a16="http://schemas.microsoft.com/office/drawing/2014/main" id="{B6A3865D-E654-F34B-8F03-4308DDBD1539}"/>
                  </a:ext>
                </a:extLst>
              </p:cNvPr>
              <p:cNvSpPr>
                <a:spLocks noRot="1" noChangeAspect="1" noMove="1" noResize="1" noEditPoints="1" noAdjustHandles="1" noChangeArrowheads="1" noChangeShapeType="1" noTextEdit="1"/>
              </p:cNvSpPr>
              <p:nvPr/>
            </p:nvSpPr>
            <p:spPr>
              <a:xfrm>
                <a:off x="8813395" y="4575426"/>
                <a:ext cx="2640517" cy="502766"/>
              </a:xfrm>
              <a:prstGeom prst="rect">
                <a:avLst/>
              </a:prstGeom>
              <a:blipFill>
                <a:blip r:embed="rId4"/>
                <a:stretch>
                  <a:fillRect l="-966" t="-12821" b="-3333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10D4D77-001B-5046-B86F-92A42D7755B0}"/>
              </a:ext>
            </a:extLst>
          </p:cNvPr>
          <p:cNvGrpSpPr/>
          <p:nvPr/>
        </p:nvGrpSpPr>
        <p:grpSpPr>
          <a:xfrm>
            <a:off x="961428" y="5244048"/>
            <a:ext cx="9749107" cy="527182"/>
            <a:chOff x="-200889" y="4410674"/>
            <a:chExt cx="8810497" cy="476425"/>
          </a:xfrm>
        </p:grpSpPr>
        <p:sp>
          <p:nvSpPr>
            <p:cNvPr id="9" name="TextBox 8">
              <a:extLst>
                <a:ext uri="{FF2B5EF4-FFF2-40B4-BE49-F238E27FC236}">
                  <a16:creationId xmlns:a16="http://schemas.microsoft.com/office/drawing/2014/main" id="{862A0954-1237-3343-92F9-65A6E2AA4336}"/>
                </a:ext>
              </a:extLst>
            </p:cNvPr>
            <p:cNvSpPr txBox="1"/>
            <p:nvPr/>
          </p:nvSpPr>
          <p:spPr>
            <a:xfrm>
              <a:off x="7098354" y="4410674"/>
              <a:ext cx="1511254" cy="454360"/>
            </a:xfrm>
            <a:prstGeom prst="rect">
              <a:avLst/>
            </a:prstGeom>
            <a:noFill/>
          </p:spPr>
          <p:txBody>
            <a:bodyPr wrap="none" rtlCol="0">
              <a:spAutoFit/>
            </a:bodyPr>
            <a:lstStyle/>
            <a:p>
              <a:r>
                <a:rPr lang="en-US" sz="2667" dirty="0">
                  <a:latin typeface="Helvetica Neue Light"/>
                  <a:cs typeface="Helvetica Neue Light"/>
                </a:rPr>
                <a:t>Overfitting</a:t>
              </a:r>
              <a:endParaRPr lang="en-US" sz="3733" dirty="0">
                <a:latin typeface="Helvetica Neue Light"/>
                <a:cs typeface="Helvetica Neue Light"/>
              </a:endParaRPr>
            </a:p>
          </p:txBody>
        </p:sp>
        <p:sp>
          <p:nvSpPr>
            <p:cNvPr id="10" name="TextBox 9">
              <a:extLst>
                <a:ext uri="{FF2B5EF4-FFF2-40B4-BE49-F238E27FC236}">
                  <a16:creationId xmlns:a16="http://schemas.microsoft.com/office/drawing/2014/main" id="{3A75CFCA-64F8-3549-8A91-2196833631D0}"/>
                </a:ext>
              </a:extLst>
            </p:cNvPr>
            <p:cNvSpPr txBox="1"/>
            <p:nvPr/>
          </p:nvSpPr>
          <p:spPr>
            <a:xfrm>
              <a:off x="-200889" y="4432739"/>
              <a:ext cx="1693787" cy="454360"/>
            </a:xfrm>
            <a:prstGeom prst="rect">
              <a:avLst/>
            </a:prstGeom>
            <a:noFill/>
          </p:spPr>
          <p:txBody>
            <a:bodyPr wrap="none" rtlCol="0">
              <a:spAutoFit/>
            </a:bodyPr>
            <a:lstStyle/>
            <a:p>
              <a:r>
                <a:rPr lang="en-US" sz="2667" dirty="0" err="1">
                  <a:latin typeface="Helvetica Neue Light"/>
                  <a:cs typeface="Helvetica Neue Light"/>
                </a:rPr>
                <a:t>Underfitting</a:t>
              </a:r>
              <a:endParaRPr lang="en-US" sz="2667" dirty="0">
                <a:latin typeface="Helvetica Neue Light"/>
                <a:cs typeface="Helvetica Neue Light"/>
              </a:endParaRPr>
            </a:p>
          </p:txBody>
        </p:sp>
      </p:grpSp>
      <p:grpSp>
        <p:nvGrpSpPr>
          <p:cNvPr id="11" name="Group 10">
            <a:extLst>
              <a:ext uri="{FF2B5EF4-FFF2-40B4-BE49-F238E27FC236}">
                <a16:creationId xmlns:a16="http://schemas.microsoft.com/office/drawing/2014/main" id="{AC89054B-4C77-9148-81C9-6805B8B66D62}"/>
              </a:ext>
            </a:extLst>
          </p:cNvPr>
          <p:cNvGrpSpPr/>
          <p:nvPr/>
        </p:nvGrpSpPr>
        <p:grpSpPr>
          <a:xfrm>
            <a:off x="1102494" y="5773282"/>
            <a:ext cx="9834654" cy="502768"/>
            <a:chOff x="-166278" y="4900782"/>
            <a:chExt cx="8887803" cy="454361"/>
          </a:xfrm>
        </p:grpSpPr>
        <p:sp>
          <p:nvSpPr>
            <p:cNvPr id="12" name="TextBox 11">
              <a:extLst>
                <a:ext uri="{FF2B5EF4-FFF2-40B4-BE49-F238E27FC236}">
                  <a16:creationId xmlns:a16="http://schemas.microsoft.com/office/drawing/2014/main" id="{F8A58A7F-B1B7-D744-9295-32C7D744091A}"/>
                </a:ext>
              </a:extLst>
            </p:cNvPr>
            <p:cNvSpPr txBox="1"/>
            <p:nvPr/>
          </p:nvSpPr>
          <p:spPr>
            <a:xfrm>
              <a:off x="-166278" y="4900782"/>
              <a:ext cx="1437371" cy="454360"/>
            </a:xfrm>
            <a:prstGeom prst="rect">
              <a:avLst/>
            </a:prstGeom>
            <a:noFill/>
          </p:spPr>
          <p:txBody>
            <a:bodyPr wrap="none" rtlCol="0">
              <a:spAutoFit/>
            </a:bodyPr>
            <a:lstStyle/>
            <a:p>
              <a:r>
                <a:rPr lang="en-US" sz="2667" dirty="0">
                  <a:latin typeface="Helvetica Neue Light"/>
                  <a:cs typeface="Helvetica Neue Light"/>
                </a:rPr>
                <a:t>High Bias</a:t>
              </a:r>
            </a:p>
          </p:txBody>
        </p:sp>
        <p:sp>
          <p:nvSpPr>
            <p:cNvPr id="13" name="TextBox 12">
              <a:extLst>
                <a:ext uri="{FF2B5EF4-FFF2-40B4-BE49-F238E27FC236}">
                  <a16:creationId xmlns:a16="http://schemas.microsoft.com/office/drawing/2014/main" id="{D27DB0BB-1007-794F-BA45-2B628D1D0E31}"/>
                </a:ext>
              </a:extLst>
            </p:cNvPr>
            <p:cNvSpPr txBox="1"/>
            <p:nvPr/>
          </p:nvSpPr>
          <p:spPr>
            <a:xfrm>
              <a:off x="6726010" y="4900783"/>
              <a:ext cx="1995515" cy="454360"/>
            </a:xfrm>
            <a:prstGeom prst="rect">
              <a:avLst/>
            </a:prstGeom>
            <a:noFill/>
          </p:spPr>
          <p:txBody>
            <a:bodyPr wrap="none" rtlCol="0">
              <a:spAutoFit/>
            </a:bodyPr>
            <a:lstStyle/>
            <a:p>
              <a:r>
                <a:rPr lang="en-US" sz="2667" dirty="0">
                  <a:latin typeface="Helvetica Neue Light"/>
                  <a:cs typeface="Helvetica Neue Light"/>
                </a:rPr>
                <a:t>High Variance</a:t>
              </a:r>
            </a:p>
          </p:txBody>
        </p:sp>
      </p:grpSp>
      <p:grpSp>
        <p:nvGrpSpPr>
          <p:cNvPr id="14" name="Group 13">
            <a:extLst>
              <a:ext uri="{FF2B5EF4-FFF2-40B4-BE49-F238E27FC236}">
                <a16:creationId xmlns:a16="http://schemas.microsoft.com/office/drawing/2014/main" id="{C026F0AD-A9FA-5846-A2D8-781C092AB63F}"/>
              </a:ext>
            </a:extLst>
          </p:cNvPr>
          <p:cNvGrpSpPr/>
          <p:nvPr/>
        </p:nvGrpSpPr>
        <p:grpSpPr>
          <a:xfrm>
            <a:off x="256465" y="1171339"/>
            <a:ext cx="3924137" cy="3372464"/>
            <a:chOff x="304800" y="1182265"/>
            <a:chExt cx="3766903" cy="3237335"/>
          </a:xfrm>
        </p:grpSpPr>
        <p:pic>
          <p:nvPicPr>
            <p:cNvPr id="15" name="Picture 14">
              <a:extLst>
                <a:ext uri="{FF2B5EF4-FFF2-40B4-BE49-F238E27FC236}">
                  <a16:creationId xmlns:a16="http://schemas.microsoft.com/office/drawing/2014/main" id="{F0413EAD-C035-D441-96F4-F907DCC55EFB}"/>
                </a:ext>
              </a:extLst>
            </p:cNvPr>
            <p:cNvPicPr>
              <a:picLocks noChangeAspect="1"/>
            </p:cNvPicPr>
            <p:nvPr/>
          </p:nvPicPr>
          <p:blipFill>
            <a:blip r:embed="rId5"/>
            <a:stretch>
              <a:fillRect/>
            </a:stretch>
          </p:blipFill>
          <p:spPr>
            <a:xfrm>
              <a:off x="304800" y="1600200"/>
              <a:ext cx="3766903"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202D97-F039-DF49-ACD5-4C60804F24C5}"/>
                    </a:ext>
                  </a:extLst>
                </p:cNvPr>
                <p:cNvSpPr txBox="1"/>
                <p:nvPr/>
              </p:nvSpPr>
              <p:spPr>
                <a:xfrm>
                  <a:off x="1527888" y="1182265"/>
                  <a:ext cx="1378494" cy="443167"/>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linear</a:t>
                  </a:r>
                </a:p>
              </p:txBody>
            </p:sp>
          </mc:Choice>
          <mc:Fallback xmlns="">
            <p:sp>
              <p:nvSpPr>
                <p:cNvPr id="16" name="TextBox 15">
                  <a:extLst>
                    <a:ext uri="{FF2B5EF4-FFF2-40B4-BE49-F238E27FC236}">
                      <a16:creationId xmlns:a16="http://schemas.microsoft.com/office/drawing/2014/main" id="{90202D97-F039-DF49-ACD5-4C60804F24C5}"/>
                    </a:ext>
                  </a:extLst>
                </p:cNvPr>
                <p:cNvSpPr txBox="1">
                  <a:spLocks noRot="1" noChangeAspect="1" noMove="1" noResize="1" noEditPoints="1" noAdjustHandles="1" noChangeArrowheads="1" noChangeShapeType="1" noTextEdit="1"/>
                </p:cNvSpPr>
                <p:nvPr/>
              </p:nvSpPr>
              <p:spPr>
                <a:xfrm>
                  <a:off x="1527888" y="1182265"/>
                  <a:ext cx="1378494" cy="443167"/>
                </a:xfrm>
                <a:prstGeom prst="rect">
                  <a:avLst/>
                </a:prstGeom>
                <a:blipFill>
                  <a:blip r:embed="rId6"/>
                  <a:stretch>
                    <a:fillRect l="-3540" t="-13889" r="-6195" b="-27778"/>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C4E535F9-EC82-624A-9EBB-6E34C42CA513}"/>
              </a:ext>
            </a:extLst>
          </p:cNvPr>
          <p:cNvGrpSpPr/>
          <p:nvPr/>
        </p:nvGrpSpPr>
        <p:grpSpPr>
          <a:xfrm>
            <a:off x="4402518" y="1171339"/>
            <a:ext cx="3783527" cy="3248016"/>
            <a:chOff x="4253142" y="1202204"/>
            <a:chExt cx="3747858" cy="3217396"/>
          </a:xfrm>
        </p:grpSpPr>
        <p:pic>
          <p:nvPicPr>
            <p:cNvPr id="18" name="Picture 17">
              <a:extLst>
                <a:ext uri="{FF2B5EF4-FFF2-40B4-BE49-F238E27FC236}">
                  <a16:creationId xmlns:a16="http://schemas.microsoft.com/office/drawing/2014/main" id="{7B34A471-CC5A-A54C-84C1-92C538022332}"/>
                </a:ext>
              </a:extLst>
            </p:cNvPr>
            <p:cNvPicPr>
              <a:picLocks noChangeAspect="1"/>
            </p:cNvPicPr>
            <p:nvPr/>
          </p:nvPicPr>
          <p:blipFill>
            <a:blip r:embed="rId7"/>
            <a:stretch>
              <a:fillRect/>
            </a:stretch>
          </p:blipFill>
          <p:spPr>
            <a:xfrm>
              <a:off x="4253142" y="1705902"/>
              <a:ext cx="3747858" cy="2713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8A0413-8308-C54E-8539-2EFAC12DCF0C}"/>
                    </a:ext>
                  </a:extLst>
                </p:cNvPr>
                <p:cNvSpPr txBox="1"/>
                <p:nvPr/>
              </p:nvSpPr>
              <p:spPr>
                <a:xfrm>
                  <a:off x="5565700" y="1202204"/>
                  <a:ext cx="1444726" cy="457313"/>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cubic</a:t>
                  </a:r>
                </a:p>
              </p:txBody>
            </p:sp>
          </mc:Choice>
          <mc:Fallback xmlns="">
            <p:sp>
              <p:nvSpPr>
                <p:cNvPr id="19" name="TextBox 18">
                  <a:extLst>
                    <a:ext uri="{FF2B5EF4-FFF2-40B4-BE49-F238E27FC236}">
                      <a16:creationId xmlns:a16="http://schemas.microsoft.com/office/drawing/2014/main" id="{7B8A0413-8308-C54E-8539-2EFAC12DCF0C}"/>
                    </a:ext>
                  </a:extLst>
                </p:cNvPr>
                <p:cNvSpPr txBox="1">
                  <a:spLocks noRot="1" noChangeAspect="1" noMove="1" noResize="1" noEditPoints="1" noAdjustHandles="1" noChangeArrowheads="1" noChangeShapeType="1" noTextEdit="1"/>
                </p:cNvSpPr>
                <p:nvPr/>
              </p:nvSpPr>
              <p:spPr>
                <a:xfrm>
                  <a:off x="5565700" y="1202204"/>
                  <a:ext cx="1444726" cy="457313"/>
                </a:xfrm>
                <a:prstGeom prst="rect">
                  <a:avLst/>
                </a:prstGeom>
                <a:blipFill>
                  <a:blip r:embed="rId8"/>
                  <a:stretch>
                    <a:fillRect l="-4386" t="-13889" r="-6140" b="-2777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A7F8BB7-E0C4-C94A-A994-32A53C5BE24F}"/>
              </a:ext>
            </a:extLst>
          </p:cNvPr>
          <p:cNvGrpSpPr/>
          <p:nvPr/>
        </p:nvGrpSpPr>
        <p:grpSpPr>
          <a:xfrm>
            <a:off x="8308257" y="949840"/>
            <a:ext cx="3607125" cy="3449099"/>
            <a:chOff x="8278294" y="901269"/>
            <a:chExt cx="3685106" cy="3523663"/>
          </a:xfrm>
        </p:grpSpPr>
        <p:pic>
          <p:nvPicPr>
            <p:cNvPr id="21" name="Picture 20">
              <a:extLst>
                <a:ext uri="{FF2B5EF4-FFF2-40B4-BE49-F238E27FC236}">
                  <a16:creationId xmlns:a16="http://schemas.microsoft.com/office/drawing/2014/main" id="{E678A798-4FE8-CB47-B338-9DFAC60BC691}"/>
                </a:ext>
              </a:extLst>
            </p:cNvPr>
            <p:cNvPicPr>
              <a:picLocks noChangeAspect="1"/>
            </p:cNvPicPr>
            <p:nvPr/>
          </p:nvPicPr>
          <p:blipFill>
            <a:blip r:embed="rId9"/>
            <a:stretch>
              <a:fillRect/>
            </a:stretch>
          </p:blipFill>
          <p:spPr>
            <a:xfrm>
              <a:off x="8278294" y="1705901"/>
              <a:ext cx="3685106" cy="271903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94E762-F145-FD4D-BBF2-469D73FEAF3C}"/>
                    </a:ext>
                  </a:extLst>
                </p:cNvPr>
                <p:cNvSpPr txBox="1"/>
                <p:nvPr/>
              </p:nvSpPr>
              <p:spPr>
                <a:xfrm>
                  <a:off x="8701327" y="901269"/>
                  <a:ext cx="2883652" cy="848962"/>
                </a:xfrm>
                <a:prstGeom prst="rect">
                  <a:avLst/>
                </a:prstGeom>
                <a:noFill/>
              </p:spPr>
              <p:txBody>
                <a:bodyPr wrap="none" rtlCol="0">
                  <a:spAutoFit/>
                </a:bodyPr>
                <a:lstStyle/>
                <a:p>
                  <a:pPr algn="ctr"/>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a polynomial of </a:t>
                  </a:r>
                  <a:br>
                    <a:rPr lang="en-US" sz="2400" dirty="0">
                      <a:solidFill>
                        <a:srgbClr val="FF0000"/>
                      </a:solidFill>
                      <a:latin typeface="Helvetica Neue Light"/>
                      <a:cs typeface="Helvetica Neue Light"/>
                    </a:rPr>
                  </a:br>
                  <a:r>
                    <a:rPr lang="en-US" sz="2400" dirty="0">
                      <a:solidFill>
                        <a:srgbClr val="FF0000"/>
                      </a:solidFill>
                      <a:latin typeface="Helvetica Neue Light"/>
                      <a:cs typeface="Helvetica Neue Light"/>
                    </a:rPr>
                    <a:t>degree 9</a:t>
                  </a:r>
                </a:p>
              </p:txBody>
            </p:sp>
          </mc:Choice>
          <mc:Fallback xmlns="">
            <p:sp>
              <p:nvSpPr>
                <p:cNvPr id="22" name="TextBox 21">
                  <a:extLst>
                    <a:ext uri="{FF2B5EF4-FFF2-40B4-BE49-F238E27FC236}">
                      <a16:creationId xmlns:a16="http://schemas.microsoft.com/office/drawing/2014/main" id="{7994E762-F145-FD4D-BBF2-469D73FEAF3C}"/>
                    </a:ext>
                  </a:extLst>
                </p:cNvPr>
                <p:cNvSpPr txBox="1">
                  <a:spLocks noRot="1" noChangeAspect="1" noMove="1" noResize="1" noEditPoints="1" noAdjustHandles="1" noChangeArrowheads="1" noChangeShapeType="1" noTextEdit="1"/>
                </p:cNvSpPr>
                <p:nvPr/>
              </p:nvSpPr>
              <p:spPr>
                <a:xfrm>
                  <a:off x="8701327" y="901269"/>
                  <a:ext cx="2883652" cy="848962"/>
                </a:xfrm>
                <a:prstGeom prst="rect">
                  <a:avLst/>
                </a:prstGeom>
                <a:blipFill>
                  <a:blip r:embed="rId10"/>
                  <a:stretch>
                    <a:fillRect l="-897" t="-6061" r="-2691" b="-15152"/>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AE5E9C2-A527-834B-A24A-F00D1CC6ABF4}"/>
              </a:ext>
            </a:extLst>
          </p:cNvPr>
          <p:cNvSpPr txBox="1"/>
          <p:nvPr/>
        </p:nvSpPr>
        <p:spPr>
          <a:xfrm>
            <a:off x="6371743" y="6510282"/>
            <a:ext cx="5777351" cy="338554"/>
          </a:xfrm>
          <a:prstGeom prst="rect">
            <a:avLst/>
          </a:prstGeom>
          <a:noFill/>
        </p:spPr>
        <p:txBody>
          <a:bodyPr wrap="none" rtlCol="0">
            <a:spAutoFit/>
          </a:bodyPr>
          <a:lstStyle/>
          <a:p>
            <a:r>
              <a:rPr lang="en-US" sz="1600" dirty="0"/>
              <a:t>Christopher M. Bishop – Pattern Recognition and Machine Learning</a:t>
            </a:r>
          </a:p>
        </p:txBody>
      </p:sp>
    </p:spTree>
    <p:extLst>
      <p:ext uri="{BB962C8B-B14F-4D97-AF65-F5344CB8AC3E}">
        <p14:creationId xmlns:p14="http://schemas.microsoft.com/office/powerpoint/2010/main" val="5720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1A3A2-F571-A644-938E-D3DF1E32FAA5}"/>
              </a:ext>
            </a:extLst>
          </p:cNvPr>
          <p:cNvSpPr>
            <a:spLocks noGrp="1"/>
          </p:cNvSpPr>
          <p:nvPr>
            <p:ph type="sldNum" sz="quarter" idx="12"/>
          </p:nvPr>
        </p:nvSpPr>
        <p:spPr/>
        <p:txBody>
          <a:bodyPr/>
          <a:lstStyle/>
          <a:p>
            <a:fld id="{03315DE8-E84B-A141-B26C-CDB1CE99E005}" type="slidenum">
              <a:rPr lang="en-US" smtClean="0"/>
              <a:t>53</a:t>
            </a:fld>
            <a:endParaRPr lang="en-US"/>
          </a:p>
        </p:txBody>
      </p:sp>
      <p:sp>
        <p:nvSpPr>
          <p:cNvPr id="3" name="Title 2">
            <a:extLst>
              <a:ext uri="{FF2B5EF4-FFF2-40B4-BE49-F238E27FC236}">
                <a16:creationId xmlns:a16="http://schemas.microsoft.com/office/drawing/2014/main" id="{C506C0A3-D530-554B-A00D-E20A4C90A9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8265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83965" y="1194242"/>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cxnSp>
        <p:nvCxnSpPr>
          <p:cNvPr id="6" name="Straight Arrow Connector 5"/>
          <p:cNvCxnSpPr/>
          <p:nvPr/>
        </p:nvCxnSpPr>
        <p:spPr>
          <a:xfrm>
            <a:off x="4038601" y="1456161"/>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2"/>
          <a:srcRect r="67363" b="48929"/>
          <a:stretch/>
        </p:blipFill>
        <p:spPr>
          <a:xfrm>
            <a:off x="2431102" y="940075"/>
            <a:ext cx="964557" cy="1032175"/>
          </a:xfrm>
          <a:prstGeom prst="rect">
            <a:avLst/>
          </a:prstGeom>
        </p:spPr>
      </p:pic>
      <p:grpSp>
        <p:nvGrpSpPr>
          <p:cNvPr id="34" name="Group 33"/>
          <p:cNvGrpSpPr/>
          <p:nvPr/>
        </p:nvGrpSpPr>
        <p:grpSpPr>
          <a:xfrm>
            <a:off x="1331235" y="4035909"/>
            <a:ext cx="9566868" cy="2645671"/>
            <a:chOff x="1331234" y="4035908"/>
            <a:chExt cx="9566868" cy="2645670"/>
          </a:xfrm>
        </p:grpSpPr>
        <p:pic>
          <p:nvPicPr>
            <p:cNvPr id="20" name="Picture 19"/>
            <p:cNvPicPr>
              <a:picLocks noChangeAspect="1"/>
            </p:cNvPicPr>
            <p:nvPr/>
          </p:nvPicPr>
          <p:blipFill rotWithShape="1">
            <a:blip r:embed="rId3"/>
            <a:srcRect l="55088"/>
            <a:stretch/>
          </p:blipFill>
          <p:spPr>
            <a:xfrm>
              <a:off x="7758936" y="4035908"/>
              <a:ext cx="3139166" cy="2570647"/>
            </a:xfrm>
            <a:prstGeom prst="rect">
              <a:avLst/>
            </a:prstGeom>
          </p:spPr>
        </p:pic>
        <p:pic>
          <p:nvPicPr>
            <p:cNvPr id="22" name="Picture 21"/>
            <p:cNvPicPr>
              <a:picLocks noChangeAspect="1"/>
            </p:cNvPicPr>
            <p:nvPr/>
          </p:nvPicPr>
          <p:blipFill rotWithShape="1">
            <a:blip r:embed="rId3"/>
            <a:srcRect r="61266"/>
            <a:stretch/>
          </p:blipFill>
          <p:spPr>
            <a:xfrm>
              <a:off x="1331234" y="4110931"/>
              <a:ext cx="2707366" cy="2570647"/>
            </a:xfrm>
            <a:prstGeom prst="rect">
              <a:avLst/>
            </a:prstGeom>
          </p:spPr>
        </p:pic>
        <p:cxnSp>
          <p:nvCxnSpPr>
            <p:cNvPr id="23" name="Straight Arrow Connector 22"/>
            <p:cNvCxnSpPr/>
            <p:nvPr/>
          </p:nvCxnSpPr>
          <p:spPr>
            <a:xfrm>
              <a:off x="4038600" y="51816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92922" y="4741222"/>
              <a:ext cx="2581156"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Language Parsing</a:t>
              </a:r>
              <a:endParaRPr lang="en-US" sz="2400" dirty="0">
                <a:solidFill>
                  <a:prstClr val="black"/>
                </a:solidFill>
                <a:latin typeface="Helvetica Neue Light"/>
                <a:ea typeface=""/>
                <a:cs typeface="Helvetica Neue Light"/>
              </a:endParaRPr>
            </a:p>
          </p:txBody>
        </p:sp>
      </p:grpSp>
      <p:grpSp>
        <p:nvGrpSpPr>
          <p:cNvPr id="35" name="Group 34"/>
          <p:cNvGrpSpPr/>
          <p:nvPr/>
        </p:nvGrpSpPr>
        <p:grpSpPr>
          <a:xfrm>
            <a:off x="827707" y="2215637"/>
            <a:ext cx="9784789" cy="1298515"/>
            <a:chOff x="827706" y="2215636"/>
            <a:chExt cx="9784789" cy="1298515"/>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827706" y="2286000"/>
              <a:ext cx="2567952" cy="1228151"/>
            </a:xfrm>
            <a:prstGeom prst="rect">
              <a:avLst/>
            </a:prstGeom>
          </p:spPr>
        </p:pic>
        <p:cxnSp>
          <p:nvCxnSpPr>
            <p:cNvPr id="10" name="Straight Arrow Connector 9"/>
            <p:cNvCxnSpPr/>
            <p:nvPr/>
          </p:nvCxnSpPr>
          <p:spPr>
            <a:xfrm>
              <a:off x="4038600" y="30480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76801" y="2607623"/>
              <a:ext cx="2185214" cy="461665"/>
            </a:xfrm>
            <a:prstGeom prst="rect">
              <a:avLst/>
            </a:prstGeom>
            <a:noFill/>
          </p:spPr>
          <p:txBody>
            <a:bodyPr wrap="none" rtlCol="0">
              <a:spAutoFit/>
            </a:bodyPr>
            <a:lstStyle/>
            <a:p>
              <a:pPr algn="l" rtl="0"/>
              <a:r>
                <a:rPr lang="en-US" sz="2400" dirty="0">
                  <a:solidFill>
                    <a:prstClr val="black"/>
                  </a:solidFill>
                  <a:latin typeface="Helvetica Neue Light"/>
                  <a:ea typeface=""/>
                  <a:cs typeface="Helvetica Neue Light"/>
                </a:rPr>
                <a:t>Face Detection</a:t>
              </a:r>
            </a:p>
          </p:txBody>
        </p:sp>
      </p:grpSp>
      <p:sp>
        <p:nvSpPr>
          <p:cNvPr id="27" name="TextBox 26"/>
          <p:cNvSpPr txBox="1"/>
          <p:nvPr/>
        </p:nvSpPr>
        <p:spPr>
          <a:xfrm>
            <a:off x="4876801" y="1054613"/>
            <a:ext cx="1915909"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Classification</a:t>
            </a:r>
            <a:endParaRPr lang="en-US" sz="2400" dirty="0">
              <a:solidFill>
                <a:prstClr val="black"/>
              </a:solidFill>
              <a:latin typeface="Helvetica Neue Light"/>
              <a:ea typeface=""/>
              <a:cs typeface="Helvetica Neue Light"/>
            </a:endParaRPr>
          </a:p>
        </p:txBody>
      </p:sp>
      <p:grpSp>
        <p:nvGrpSpPr>
          <p:cNvPr id="32" name="Group 31"/>
          <p:cNvGrpSpPr/>
          <p:nvPr/>
        </p:nvGrpSpPr>
        <p:grpSpPr>
          <a:xfrm>
            <a:off x="2439277" y="5904192"/>
            <a:ext cx="6020743" cy="773417"/>
            <a:chOff x="2439275" y="5904184"/>
            <a:chExt cx="6020744" cy="773416"/>
          </a:xfrm>
        </p:grpSpPr>
        <p:sp>
          <p:nvSpPr>
            <p:cNvPr id="28" name="TextBox 27"/>
            <p:cNvSpPr txBox="1"/>
            <p:nvPr/>
          </p:nvSpPr>
          <p:spPr>
            <a:xfrm>
              <a:off x="2439275" y="5908160"/>
              <a:ext cx="5319662" cy="769440"/>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dirty="0">
                  <a:solidFill>
                    <a:prstClr val="black"/>
                  </a:solidFill>
                  <a:latin typeface="Helvetica Neue Light"/>
                  <a:ea typeface=""/>
                  <a:cs typeface="Helvetica Neue Light"/>
                </a:rPr>
                <a:t>Structured Prediction</a:t>
              </a:r>
            </a:p>
          </p:txBody>
        </p:sp>
        <p:cxnSp>
          <p:nvCxnSpPr>
            <p:cNvPr id="29" name="Straight Arrow Connector 28"/>
            <p:cNvCxnSpPr>
              <a:stCxn id="28" idx="3"/>
            </p:cNvCxnSpPr>
            <p:nvPr/>
          </p:nvCxnSpPr>
          <p:spPr>
            <a:xfrm flipV="1">
              <a:off x="7758937" y="5904184"/>
              <a:ext cx="701082" cy="388696"/>
            </a:xfrm>
            <a:prstGeom prst="straightConnector1">
              <a:avLst/>
            </a:prstGeom>
            <a:ln w="349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0" name="Title 1">
            <a:extLst>
              <a:ext uri="{FF2B5EF4-FFF2-40B4-BE49-F238E27FC236}">
                <a16:creationId xmlns:a16="http://schemas.microsoft.com/office/drawing/2014/main" id="{522D7B4E-E6AD-7646-A3CB-A5429857675A}"/>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291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6611" y="1251833"/>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pic>
        <p:nvPicPr>
          <p:cNvPr id="7" name="Picture 6"/>
          <p:cNvPicPr>
            <a:picLocks noChangeAspect="1"/>
          </p:cNvPicPr>
          <p:nvPr/>
        </p:nvPicPr>
        <p:blipFill rotWithShape="1">
          <a:blip r:embed="rId2"/>
          <a:srcRect r="67363" b="48929"/>
          <a:stretch/>
        </p:blipFill>
        <p:spPr>
          <a:xfrm>
            <a:off x="5791200" y="964405"/>
            <a:ext cx="964557" cy="103217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284865" y="1013960"/>
                <a:ext cx="3170868"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84865" y="1013960"/>
                <a:ext cx="3170868" cy="923330"/>
              </a:xfrm>
              <a:prstGeom prst="rect">
                <a:avLst/>
              </a:prstGeom>
              <a:blipFill>
                <a:blip r:embed="rId3"/>
                <a:stretch>
                  <a:fillRect l="-14800" t="-23288" r="-10000" b="-50685"/>
                </a:stretch>
              </a:blipFill>
            </p:spPr>
            <p:txBody>
              <a:bodyPr/>
              <a:lstStyle/>
              <a:p>
                <a:r>
                  <a:rPr lang="en-US">
                    <a:noFill/>
                  </a:rPr>
                  <a:t> </a:t>
                </a:r>
              </a:p>
            </p:txBody>
          </p:sp>
        </mc:Fallback>
      </mc:AlternateContent>
      <p:grpSp>
        <p:nvGrpSpPr>
          <p:cNvPr id="8" name="Group 7"/>
          <p:cNvGrpSpPr/>
          <p:nvPr/>
        </p:nvGrpSpPr>
        <p:grpSpPr>
          <a:xfrm>
            <a:off x="1470649" y="2472620"/>
            <a:ext cx="7551113" cy="1337381"/>
            <a:chOff x="1470648" y="2472619"/>
            <a:chExt cx="7551113" cy="1337381"/>
          </a:xfrm>
        </p:grpSpPr>
        <p:grpSp>
          <p:nvGrpSpPr>
            <p:cNvPr id="4" name="Group 3"/>
            <p:cNvGrpSpPr/>
            <p:nvPr/>
          </p:nvGrpSpPr>
          <p:grpSpPr>
            <a:xfrm>
              <a:off x="1470648" y="2581849"/>
              <a:ext cx="2567952" cy="1228151"/>
              <a:chOff x="8044543" y="2215636"/>
              <a:chExt cx="2567952" cy="1228151"/>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gr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5869015" y="2472619"/>
              <a:ext cx="2567952" cy="1228151"/>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321628" y="2608622"/>
                  <a:ext cx="4700133"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321628" y="2608622"/>
                  <a:ext cx="4700133" cy="923330"/>
                </a:xfrm>
                <a:prstGeom prst="rect">
                  <a:avLst/>
                </a:prstGeom>
                <a:blipFill>
                  <a:blip r:embed="rId7"/>
                  <a:stretch>
                    <a:fillRect l="-10000" t="-23611" r="-6486" b="-51389"/>
                  </a:stretch>
                </a:blipFill>
              </p:spPr>
              <p:txBody>
                <a:bodyPr/>
                <a:lstStyle/>
                <a:p>
                  <a:r>
                    <a:rPr lang="en-US">
                      <a:noFill/>
                    </a:rPr>
                    <a:t> </a:t>
                  </a:r>
                </a:p>
              </p:txBody>
            </p:sp>
          </mc:Fallback>
        </mc:AlternateContent>
      </p:grpSp>
      <p:grpSp>
        <p:nvGrpSpPr>
          <p:cNvPr id="12" name="Group 11"/>
          <p:cNvGrpSpPr/>
          <p:nvPr/>
        </p:nvGrpSpPr>
        <p:grpSpPr>
          <a:xfrm>
            <a:off x="1080358" y="3941555"/>
            <a:ext cx="7965528" cy="2667692"/>
            <a:chOff x="1080358" y="3941555"/>
            <a:chExt cx="7965526" cy="2667692"/>
          </a:xfrm>
        </p:grpSpPr>
        <p:pic>
          <p:nvPicPr>
            <p:cNvPr id="20" name="Picture 19"/>
            <p:cNvPicPr>
              <a:picLocks noChangeAspect="1"/>
            </p:cNvPicPr>
            <p:nvPr/>
          </p:nvPicPr>
          <p:blipFill rotWithShape="1">
            <a:blip r:embed="rId8"/>
            <a:srcRect l="55088"/>
            <a:stretch/>
          </p:blipFill>
          <p:spPr>
            <a:xfrm>
              <a:off x="1080358" y="3941555"/>
              <a:ext cx="3139166" cy="2570647"/>
            </a:xfrm>
            <a:prstGeom prst="rect">
              <a:avLst/>
            </a:prstGeom>
          </p:spPr>
        </p:pic>
        <p:pic>
          <p:nvPicPr>
            <p:cNvPr id="22" name="Picture 21"/>
            <p:cNvPicPr>
              <a:picLocks noChangeAspect="1"/>
            </p:cNvPicPr>
            <p:nvPr/>
          </p:nvPicPr>
          <p:blipFill rotWithShape="1">
            <a:blip r:embed="rId8"/>
            <a:srcRect r="61266"/>
            <a:stretch/>
          </p:blipFill>
          <p:spPr>
            <a:xfrm>
              <a:off x="5802086" y="4038600"/>
              <a:ext cx="2707366" cy="2570647"/>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345752" y="4654346"/>
                  <a:ext cx="4700132"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345752" y="4654346"/>
                  <a:ext cx="4700132" cy="923330"/>
                </a:xfrm>
                <a:prstGeom prst="rect">
                  <a:avLst/>
                </a:prstGeom>
                <a:blipFill>
                  <a:blip r:embed="rId7"/>
                  <a:stretch>
                    <a:fillRect l="-10000" t="-23288" r="-6486" b="-49315"/>
                  </a:stretch>
                </a:blipFill>
              </p:spPr>
              <p:txBody>
                <a:bodyPr/>
                <a:lstStyle/>
                <a:p>
                  <a:r>
                    <a:rPr lang="en-US">
                      <a:noFill/>
                    </a:rPr>
                    <a:t> </a:t>
                  </a:r>
                </a:p>
              </p:txBody>
            </p:sp>
          </mc:Fallback>
        </mc:AlternateContent>
      </p:grpSp>
      <p:sp>
        <p:nvSpPr>
          <p:cNvPr id="24" name="Title 1">
            <a:extLst>
              <a:ext uri="{FF2B5EF4-FFF2-40B4-BE49-F238E27FC236}">
                <a16:creationId xmlns:a16="http://schemas.microsoft.com/office/drawing/2014/main" id="{97F7CC9A-6D23-6646-BF57-626E86C700FE}"/>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4135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Regression: </a:t>
            </a:r>
            <a:br>
              <a:rPr lang="en-US" dirty="0"/>
            </a:br>
            <a:r>
              <a:rPr lang="en-US" dirty="0"/>
              <a:t>y is a continuous variable e.g. in some interval of values e.g. in (0, 10]</a:t>
            </a:r>
            <a:br>
              <a:rPr lang="en-US" dirty="0"/>
            </a:br>
            <a:endParaRPr lang="en-US" dirty="0"/>
          </a:p>
          <a:p>
            <a:r>
              <a:rPr lang="en-US" dirty="0"/>
              <a:t>Classification: </a:t>
            </a:r>
            <a:br>
              <a:rPr lang="en-US" dirty="0"/>
            </a:br>
            <a:r>
              <a:rPr lang="en-US" dirty="0"/>
              <a:t>y is a discrete variable e.g. could take a set of values {0, 1, 2, 3, 4}</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331144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Also notice that both y and x could be vectors – and they usually are for many problems we will study.</a:t>
            </a:r>
            <a:br>
              <a:rPr lang="en-US" dirty="0"/>
            </a:br>
            <a:endParaRPr lang="en-US" dirty="0"/>
          </a:p>
          <a:p>
            <a:r>
              <a:rPr lang="en-US" dirty="0"/>
              <a:t>Also notice that f can be any function from the simplest you can think of to the most complicated composition of functions.</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1258025047"/>
      </p:ext>
    </p:extLst>
  </p:cSld>
  <p:clrMapOvr>
    <a:masterClrMapping/>
  </p:clrMapOvr>
</p:sld>
</file>

<file path=ppt/theme/theme1.xml><?xml version="1.0" encoding="utf-8"?>
<a:theme xmlns:a="http://schemas.openxmlformats.org/drawingml/2006/main" name="lectur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lecture-template</Template>
  <TotalTime>424</TotalTime>
  <Words>2407</Words>
  <Application>Microsoft Macintosh PowerPoint</Application>
  <PresentationFormat>Widescreen</PresentationFormat>
  <Paragraphs>699</Paragraphs>
  <Slides>54</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Calibri Light</vt:lpstr>
      <vt:lpstr>Cambria Math</vt:lpstr>
      <vt:lpstr>Helvetica Neue Light</vt:lpstr>
      <vt:lpstr>lecture-template</vt:lpstr>
      <vt:lpstr>1_Office Theme</vt:lpstr>
      <vt:lpstr>Deep Learning for Vision &amp; Language</vt:lpstr>
      <vt:lpstr>Machine Learning</vt:lpstr>
      <vt:lpstr>Supervised Learning vs Unsupervised Learning</vt:lpstr>
      <vt:lpstr>PowerPoint Presentation</vt:lpstr>
      <vt:lpstr>Supervised Learning vs Unsupervised Learning</vt:lpstr>
      <vt:lpstr>PowerPoint Presentation</vt:lpstr>
      <vt:lpstr>PowerPoint Presentation</vt:lpstr>
      <vt:lpstr>Machine Learning – Regression vs Classification</vt:lpstr>
      <vt:lpstr>Machine Learning – Regression vs Classification</vt:lpstr>
      <vt:lpstr>For instance, Linear Regression and Classification</vt:lpstr>
      <vt:lpstr>ML Classifier / Regression models</vt:lpstr>
      <vt:lpstr>Supervised Learning – k-Nearest Neighbors</vt:lpstr>
      <vt:lpstr>PowerPoint Presentation</vt:lpstr>
      <vt:lpstr>ML Classifier / Regression models</vt:lpstr>
      <vt:lpstr>Linear Regression</vt:lpstr>
      <vt:lpstr>Linear Regression</vt:lpstr>
      <vt:lpstr>Linear Regression</vt:lpstr>
      <vt:lpstr>Linear Regression</vt:lpstr>
      <vt:lpstr>Linear Regression</vt:lpstr>
      <vt:lpstr>Linear Regression – Least Squares</vt:lpstr>
      <vt:lpstr>Linear Regression – Least Squares</vt:lpstr>
      <vt:lpstr>Linear Regression – Least Squares</vt:lpstr>
      <vt:lpstr>How to find the minimum of a function L(W)?</vt:lpstr>
      <vt:lpstr>Linear Regression – Least Squares</vt:lpstr>
      <vt:lpstr>ML Classifier / Regression models</vt:lpstr>
      <vt:lpstr>Neural Network with One Layer</vt:lpstr>
      <vt:lpstr>Neural Network with One Layer</vt:lpstr>
      <vt:lpstr>Neural Network with One Layer</vt:lpstr>
      <vt:lpstr>Gradient Descent</vt:lpstr>
      <vt:lpstr>Gradient Descent</vt:lpstr>
      <vt:lpstr>Gradient Descent</vt:lpstr>
      <vt:lpstr>Gradient Descent</vt:lpstr>
      <vt:lpstr>Stochastic Gradient Descent (mini-batch) </vt:lpstr>
      <vt:lpstr>In this class we will mostly rely on…</vt:lpstr>
      <vt:lpstr>Why?</vt:lpstr>
      <vt:lpstr>Why?</vt:lpstr>
      <vt:lpstr>PowerPoint Presentation</vt:lpstr>
      <vt:lpstr>PowerPoint Presentation</vt:lpstr>
      <vt:lpstr>PowerPoint Presentation</vt:lpstr>
      <vt:lpstr>PowerPoint Presentation</vt:lpstr>
      <vt:lpstr>Stochastic Gradient Descent</vt:lpstr>
      <vt:lpstr>Linear Regression</vt:lpstr>
      <vt:lpstr>PowerPoint Presentation</vt:lpstr>
      <vt:lpstr>PowerPoint Presentation</vt:lpstr>
      <vt:lpstr>PowerPoint Presentation</vt:lpstr>
      <vt:lpstr>How to pick the right model?</vt:lpstr>
      <vt:lpstr>PowerPoint Presentation</vt:lpstr>
      <vt:lpstr>PowerPoint Presentation</vt:lpstr>
      <vt:lpstr>PowerPoint Presentation</vt:lpstr>
      <vt:lpstr>PowerPoint Presentation</vt:lpstr>
      <vt:lpstr>PowerPoint Presentation</vt:lpstr>
      <vt:lpstr>PowerPoint Presentation</vt:lpstr>
      <vt:lpstr>Overfitting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Language</dc:title>
  <dc:creator>Ordonez-Roman, Vicente (vo2m)</dc:creator>
  <cp:lastModifiedBy>Vicente Ordonez</cp:lastModifiedBy>
  <cp:revision>52</cp:revision>
  <dcterms:created xsi:type="dcterms:W3CDTF">2020-08-27T13:44:04Z</dcterms:created>
  <dcterms:modified xsi:type="dcterms:W3CDTF">2024-01-11T17:06:19Z</dcterms:modified>
</cp:coreProperties>
</file>