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  <p:sldMasterId id="2147483695" r:id="rId2"/>
  </p:sldMasterIdLst>
  <p:notesMasterIdLst>
    <p:notesMasterId r:id="rId84"/>
  </p:notesMasterIdLst>
  <p:sldIdLst>
    <p:sldId id="256" r:id="rId3"/>
    <p:sldId id="257" r:id="rId4"/>
    <p:sldId id="622" r:id="rId5"/>
    <p:sldId id="504" r:id="rId6"/>
    <p:sldId id="581" r:id="rId7"/>
    <p:sldId id="582" r:id="rId8"/>
    <p:sldId id="583" r:id="rId9"/>
    <p:sldId id="617" r:id="rId10"/>
    <p:sldId id="618" r:id="rId11"/>
    <p:sldId id="619" r:id="rId12"/>
    <p:sldId id="524" r:id="rId13"/>
    <p:sldId id="525" r:id="rId14"/>
    <p:sldId id="526" r:id="rId15"/>
    <p:sldId id="527" r:id="rId16"/>
    <p:sldId id="531" r:id="rId17"/>
    <p:sldId id="620" r:id="rId18"/>
    <p:sldId id="621" r:id="rId19"/>
    <p:sldId id="539" r:id="rId20"/>
    <p:sldId id="545" r:id="rId21"/>
    <p:sldId id="544" r:id="rId22"/>
    <p:sldId id="543" r:id="rId23"/>
    <p:sldId id="546" r:id="rId24"/>
    <p:sldId id="547" r:id="rId25"/>
    <p:sldId id="548" r:id="rId26"/>
    <p:sldId id="549" r:id="rId27"/>
    <p:sldId id="550" r:id="rId28"/>
    <p:sldId id="551" r:id="rId29"/>
    <p:sldId id="542" r:id="rId30"/>
    <p:sldId id="552" r:id="rId31"/>
    <p:sldId id="540" r:id="rId32"/>
    <p:sldId id="584" r:id="rId33"/>
    <p:sldId id="557" r:id="rId34"/>
    <p:sldId id="541" r:id="rId35"/>
    <p:sldId id="559" r:id="rId36"/>
    <p:sldId id="558" r:id="rId37"/>
    <p:sldId id="331" r:id="rId38"/>
    <p:sldId id="310" r:id="rId39"/>
    <p:sldId id="311" r:id="rId40"/>
    <p:sldId id="312" r:id="rId41"/>
    <p:sldId id="313" r:id="rId42"/>
    <p:sldId id="314" r:id="rId43"/>
    <p:sldId id="318" r:id="rId44"/>
    <p:sldId id="317" r:id="rId45"/>
    <p:sldId id="319" r:id="rId46"/>
    <p:sldId id="320" r:id="rId47"/>
    <p:sldId id="321" r:id="rId48"/>
    <p:sldId id="322" r:id="rId49"/>
    <p:sldId id="323" r:id="rId50"/>
    <p:sldId id="324" r:id="rId51"/>
    <p:sldId id="315" r:id="rId52"/>
    <p:sldId id="361" r:id="rId53"/>
    <p:sldId id="325" r:id="rId54"/>
    <p:sldId id="326" r:id="rId55"/>
    <p:sldId id="327" r:id="rId56"/>
    <p:sldId id="328" r:id="rId57"/>
    <p:sldId id="316" r:id="rId58"/>
    <p:sldId id="623" r:id="rId59"/>
    <p:sldId id="358" r:id="rId60"/>
    <p:sldId id="359" r:id="rId61"/>
    <p:sldId id="360" r:id="rId62"/>
    <p:sldId id="624" r:id="rId63"/>
    <p:sldId id="625" r:id="rId64"/>
    <p:sldId id="626" r:id="rId65"/>
    <p:sldId id="627" r:id="rId66"/>
    <p:sldId id="628" r:id="rId67"/>
    <p:sldId id="629" r:id="rId68"/>
    <p:sldId id="630" r:id="rId69"/>
    <p:sldId id="578" r:id="rId70"/>
    <p:sldId id="579" r:id="rId71"/>
    <p:sldId id="580" r:id="rId72"/>
    <p:sldId id="588" r:id="rId73"/>
    <p:sldId id="589" r:id="rId74"/>
    <p:sldId id="590" r:id="rId75"/>
    <p:sldId id="591" r:id="rId76"/>
    <p:sldId id="592" r:id="rId77"/>
    <p:sldId id="595" r:id="rId78"/>
    <p:sldId id="593" r:id="rId79"/>
    <p:sldId id="596" r:id="rId80"/>
    <p:sldId id="597" r:id="rId81"/>
    <p:sldId id="599" r:id="rId82"/>
    <p:sldId id="267" r:id="rId8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43"/>
    <p:restoredTop sz="94762"/>
  </p:normalViewPr>
  <p:slideViewPr>
    <p:cSldViewPr snapToGrid="0" snapToObjects="1">
      <p:cViewPr varScale="1">
        <p:scale>
          <a:sx n="121" d="100"/>
          <a:sy n="121" d="100"/>
        </p:scale>
        <p:origin x="11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CC597-C715-D641-AF2D-9027D870C75F}" type="datetimeFigureOut">
              <a:rPr lang="en-US" smtClean="0"/>
              <a:t>1/23/24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5CB42-16E7-A24D-B3D6-F64B855B0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66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5CB42-16E7-A24D-B3D6-F64B855B0DC8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97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844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1/23/24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293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1/23/24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2369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34880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4800" y="1600201"/>
            <a:ext cx="11480800" cy="4525963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chemeClr val="tx1"/>
                </a:solidFill>
                <a:latin typeface="+mn-lt"/>
              </a:defRPr>
            </a:lvl1pPr>
            <a:lvl2pPr algn="l">
              <a:defRPr sz="2000" b="0">
                <a:solidFill>
                  <a:schemeClr val="tx1"/>
                </a:solidFill>
                <a:latin typeface="+mn-lt"/>
              </a:defRPr>
            </a:lvl2pPr>
            <a:lvl3pPr algn="l">
              <a:defRPr sz="1800" b="0">
                <a:solidFill>
                  <a:schemeClr val="tx1"/>
                </a:solidFill>
                <a:latin typeface="+mj-lt"/>
              </a:defRPr>
            </a:lvl3pPr>
            <a:lvl4pPr algn="l">
              <a:defRPr sz="1467" b="0">
                <a:solidFill>
                  <a:schemeClr val="tx1"/>
                </a:solidFill>
                <a:latin typeface="+mj-lt"/>
              </a:defRPr>
            </a:lvl4pPr>
            <a:lvl5pPr algn="l">
              <a:defRPr sz="1467" b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709080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848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527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73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1/23/24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8379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1/23/24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2714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1/23/24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9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00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1/23/24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72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1/23/24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78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3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1/23/24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367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1/23/24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8199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1/23/24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10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1/23/24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2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1/23/24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4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217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184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asted-image.png">
            <a:extLst>
              <a:ext uri="{FF2B5EF4-FFF2-40B4-BE49-F238E27FC236}">
                <a16:creationId xmlns:a16="http://schemas.microsoft.com/office/drawing/2014/main" id="{60812B5B-29A2-1B43-8164-8914867C7AF2}"/>
              </a:ext>
            </a:extLst>
          </p:cNvPr>
          <p:cNvPicPr/>
          <p:nvPr userDrawn="1"/>
        </p:nvPicPr>
        <p:blipFill>
          <a:blip r:embed="rId2">
            <a:alphaModFix amt="10839"/>
          </a:blip>
          <a:srcRect l="11804" t="22310" b="2478"/>
          <a:stretch>
            <a:fillRect/>
          </a:stretch>
        </p:blipFill>
        <p:spPr>
          <a:xfrm>
            <a:off x="0" y="0"/>
            <a:ext cx="4680310" cy="39912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470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1/23/24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9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49" r:id="rId9"/>
    <p:sldLayoutId id="2147483652" r:id="rId10"/>
    <p:sldLayoutId id="2147483654" r:id="rId11"/>
    <p:sldLayoutId id="2147483694" r:id="rId12"/>
    <p:sldLayoutId id="214748370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1/23/24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1.png"/><Relationship Id="rId13" Type="http://schemas.openxmlformats.org/officeDocument/2006/relationships/image" Target="../media/image1321.png"/><Relationship Id="rId3" Type="http://schemas.openxmlformats.org/officeDocument/2006/relationships/image" Target="../media/image1221.png"/><Relationship Id="rId7" Type="http://schemas.openxmlformats.org/officeDocument/2006/relationships/image" Target="../media/image1261.png"/><Relationship Id="rId12" Type="http://schemas.openxmlformats.org/officeDocument/2006/relationships/image" Target="../media/image1311.png"/><Relationship Id="rId2" Type="http://schemas.openxmlformats.org/officeDocument/2006/relationships/image" Target="../media/image12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1.png"/><Relationship Id="rId11" Type="http://schemas.openxmlformats.org/officeDocument/2006/relationships/image" Target="../media/image1301.png"/><Relationship Id="rId5" Type="http://schemas.openxmlformats.org/officeDocument/2006/relationships/image" Target="../media/image1241.png"/><Relationship Id="rId15" Type="http://schemas.openxmlformats.org/officeDocument/2006/relationships/image" Target="../media/image1341.png"/><Relationship Id="rId10" Type="http://schemas.openxmlformats.org/officeDocument/2006/relationships/image" Target="../media/image1291.png"/><Relationship Id="rId4" Type="http://schemas.openxmlformats.org/officeDocument/2006/relationships/image" Target="../media/image1231.png"/><Relationship Id="rId9" Type="http://schemas.openxmlformats.org/officeDocument/2006/relationships/image" Target="../media/image1281.png"/><Relationship Id="rId14" Type="http://schemas.openxmlformats.org/officeDocument/2006/relationships/image" Target="../media/image13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1.png"/><Relationship Id="rId3" Type="http://schemas.openxmlformats.org/officeDocument/2006/relationships/image" Target="../media/image1221.png"/><Relationship Id="rId7" Type="http://schemas.openxmlformats.org/officeDocument/2006/relationships/image" Target="../media/image1261.png"/><Relationship Id="rId2" Type="http://schemas.openxmlformats.org/officeDocument/2006/relationships/image" Target="../media/image12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1.png"/><Relationship Id="rId5" Type="http://schemas.openxmlformats.org/officeDocument/2006/relationships/image" Target="../media/image1241.png"/><Relationship Id="rId4" Type="http://schemas.openxmlformats.org/officeDocument/2006/relationships/image" Target="../media/image1231.png"/><Relationship Id="rId9" Type="http://schemas.openxmlformats.org/officeDocument/2006/relationships/image" Target="../media/image128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1.png"/><Relationship Id="rId13" Type="http://schemas.openxmlformats.org/officeDocument/2006/relationships/image" Target="../media/image138.png"/><Relationship Id="rId3" Type="http://schemas.openxmlformats.org/officeDocument/2006/relationships/image" Target="../media/image1221.png"/><Relationship Id="rId7" Type="http://schemas.openxmlformats.org/officeDocument/2006/relationships/image" Target="../media/image1261.png"/><Relationship Id="rId12" Type="http://schemas.openxmlformats.org/officeDocument/2006/relationships/image" Target="../media/image137.png"/><Relationship Id="rId2" Type="http://schemas.openxmlformats.org/officeDocument/2006/relationships/image" Target="../media/image12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1.png"/><Relationship Id="rId11" Type="http://schemas.openxmlformats.org/officeDocument/2006/relationships/image" Target="../media/image136.png"/><Relationship Id="rId5" Type="http://schemas.openxmlformats.org/officeDocument/2006/relationships/image" Target="../media/image1241.png"/><Relationship Id="rId10" Type="http://schemas.openxmlformats.org/officeDocument/2006/relationships/image" Target="../media/image135.png"/><Relationship Id="rId4" Type="http://schemas.openxmlformats.org/officeDocument/2006/relationships/image" Target="../media/image1231.png"/><Relationship Id="rId9" Type="http://schemas.openxmlformats.org/officeDocument/2006/relationships/image" Target="../media/image128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0.png"/><Relationship Id="rId7" Type="http://schemas.openxmlformats.org/officeDocument/2006/relationships/image" Target="../media/image199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0.png"/><Relationship Id="rId5" Type="http://schemas.openxmlformats.org/officeDocument/2006/relationships/image" Target="../media/image173.png"/><Relationship Id="rId10" Type="http://schemas.openxmlformats.org/officeDocument/2006/relationships/image" Target="../media/image22.png"/><Relationship Id="rId4" Type="http://schemas.openxmlformats.org/officeDocument/2006/relationships/image" Target="../media/image168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5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png"/><Relationship Id="rId4" Type="http://schemas.openxmlformats.org/officeDocument/2006/relationships/image" Target="../media/image1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.rice.edu/~vo9/deep-vislang/" TargetMode="Externa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6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4" Type="http://schemas.openxmlformats.org/officeDocument/2006/relationships/image" Target="../media/image2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00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4" Type="http://schemas.openxmlformats.org/officeDocument/2006/relationships/image" Target="../media/image3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0.png"/><Relationship Id="rId7" Type="http://schemas.openxmlformats.org/officeDocument/2006/relationships/image" Target="../media/image199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0.png"/><Relationship Id="rId5" Type="http://schemas.openxmlformats.org/officeDocument/2006/relationships/image" Target="../media/image173.png"/><Relationship Id="rId10" Type="http://schemas.openxmlformats.org/officeDocument/2006/relationships/image" Target="../media/image22.png"/><Relationship Id="rId4" Type="http://schemas.openxmlformats.org/officeDocument/2006/relationships/image" Target="../media/image168.png"/><Relationship Id="rId9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30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4" Type="http://schemas.openxmlformats.org/officeDocument/2006/relationships/image" Target="../media/image3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8.png"/><Relationship Id="rId7" Type="http://schemas.openxmlformats.org/officeDocument/2006/relationships/image" Target="../media/image19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.png"/><Relationship Id="rId9" Type="http://schemas.openxmlformats.org/officeDocument/2006/relationships/image" Target="../media/image19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70.png"/><Relationship Id="rId7" Type="http://schemas.openxmlformats.org/officeDocument/2006/relationships/image" Target="../media/image210.png"/><Relationship Id="rId12" Type="http://schemas.openxmlformats.org/officeDocument/2006/relationships/image" Target="../media/image36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1.png"/><Relationship Id="rId11" Type="http://schemas.openxmlformats.org/officeDocument/2006/relationships/image" Target="../media/image250.png"/><Relationship Id="rId5" Type="http://schemas.openxmlformats.org/officeDocument/2006/relationships/image" Target="../media/image190.png"/><Relationship Id="rId10" Type="http://schemas.openxmlformats.org/officeDocument/2006/relationships/image" Target="../media/image240.png"/><Relationship Id="rId4" Type="http://schemas.openxmlformats.org/officeDocument/2006/relationships/image" Target="../media/image181.png"/><Relationship Id="rId9" Type="http://schemas.openxmlformats.org/officeDocument/2006/relationships/image" Target="../media/image23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image" Target="../media/image37.tiff"/><Relationship Id="rId3" Type="http://schemas.openxmlformats.org/officeDocument/2006/relationships/image" Target="../media/image170.png"/><Relationship Id="rId7" Type="http://schemas.openxmlformats.org/officeDocument/2006/relationships/image" Target="../media/image210.png"/><Relationship Id="rId12" Type="http://schemas.openxmlformats.org/officeDocument/2006/relationships/image" Target="../media/image36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1.png"/><Relationship Id="rId11" Type="http://schemas.openxmlformats.org/officeDocument/2006/relationships/image" Target="../media/image250.png"/><Relationship Id="rId5" Type="http://schemas.openxmlformats.org/officeDocument/2006/relationships/image" Target="../media/image190.png"/><Relationship Id="rId10" Type="http://schemas.openxmlformats.org/officeDocument/2006/relationships/image" Target="../media/image240.png"/><Relationship Id="rId4" Type="http://schemas.openxmlformats.org/officeDocument/2006/relationships/image" Target="../media/image181.png"/><Relationship Id="rId9" Type="http://schemas.openxmlformats.org/officeDocument/2006/relationships/image" Target="../media/image23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70.png"/><Relationship Id="rId7" Type="http://schemas.openxmlformats.org/officeDocument/2006/relationships/image" Target="../media/image210.png"/><Relationship Id="rId12" Type="http://schemas.openxmlformats.org/officeDocument/2006/relationships/image" Target="../media/image36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1.png"/><Relationship Id="rId11" Type="http://schemas.openxmlformats.org/officeDocument/2006/relationships/image" Target="../media/image250.png"/><Relationship Id="rId5" Type="http://schemas.openxmlformats.org/officeDocument/2006/relationships/image" Target="../media/image190.png"/><Relationship Id="rId10" Type="http://schemas.openxmlformats.org/officeDocument/2006/relationships/image" Target="../media/image240.png"/><Relationship Id="rId4" Type="http://schemas.openxmlformats.org/officeDocument/2006/relationships/image" Target="../media/image181.png"/><Relationship Id="rId9" Type="http://schemas.openxmlformats.org/officeDocument/2006/relationships/image" Target="../media/image2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210.png"/><Relationship Id="rId3" Type="http://schemas.openxmlformats.org/officeDocument/2006/relationships/image" Target="../media/image530.png"/><Relationship Id="rId7" Type="http://schemas.openxmlformats.org/officeDocument/2006/relationships/image" Target="../media/image72.png"/><Relationship Id="rId12" Type="http://schemas.openxmlformats.org/officeDocument/2006/relationships/image" Target="../media/image74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11" Type="http://schemas.openxmlformats.org/officeDocument/2006/relationships/image" Target="../media/image73.png"/><Relationship Id="rId5" Type="http://schemas.openxmlformats.org/officeDocument/2006/relationships/image" Target="../media/image600.png"/><Relationship Id="rId15" Type="http://schemas.openxmlformats.org/officeDocument/2006/relationships/image" Target="../media/image76.png"/><Relationship Id="rId10" Type="http://schemas.openxmlformats.org/officeDocument/2006/relationships/image" Target="../media/image201.png"/><Relationship Id="rId4" Type="http://schemas.openxmlformats.org/officeDocument/2006/relationships/image" Target="../media/image590.png"/><Relationship Id="rId9" Type="http://schemas.openxmlformats.org/officeDocument/2006/relationships/image" Target="../media/image190.png"/><Relationship Id="rId1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5" Type="http://schemas.openxmlformats.org/officeDocument/2006/relationships/image" Target="../media/image8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8.png"/><Relationship Id="rId7" Type="http://schemas.openxmlformats.org/officeDocument/2006/relationships/image" Target="../media/image8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0.png"/><Relationship Id="rId5" Type="http://schemas.openxmlformats.org/officeDocument/2006/relationships/image" Target="../media/image880.png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00.png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0.png"/><Relationship Id="rId5" Type="http://schemas.openxmlformats.org/officeDocument/2006/relationships/image" Target="../media/image910.png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78.png"/><Relationship Id="rId7" Type="http://schemas.openxmlformats.org/officeDocument/2006/relationships/image" Target="../media/image94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0.png"/><Relationship Id="rId5" Type="http://schemas.openxmlformats.org/officeDocument/2006/relationships/image" Target="../media/image910.png"/><Relationship Id="rId10" Type="http://schemas.openxmlformats.org/officeDocument/2006/relationships/image" Target="../media/image97.png"/><Relationship Id="rId4" Type="http://schemas.openxmlformats.org/officeDocument/2006/relationships/image" Target="../media/image79.png"/><Relationship Id="rId9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0.png"/><Relationship Id="rId3" Type="http://schemas.openxmlformats.org/officeDocument/2006/relationships/image" Target="../media/image78.png"/><Relationship Id="rId7" Type="http://schemas.openxmlformats.org/officeDocument/2006/relationships/image" Target="../media/image100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97.png"/><Relationship Id="rId4" Type="http://schemas.openxmlformats.org/officeDocument/2006/relationships/image" Target="../media/image79.png"/><Relationship Id="rId9" Type="http://schemas.openxmlformats.org/officeDocument/2006/relationships/image" Target="../media/image10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210.png"/><Relationship Id="rId3" Type="http://schemas.openxmlformats.org/officeDocument/2006/relationships/image" Target="../media/image530.png"/><Relationship Id="rId7" Type="http://schemas.openxmlformats.org/officeDocument/2006/relationships/image" Target="../media/image72.png"/><Relationship Id="rId12" Type="http://schemas.openxmlformats.org/officeDocument/2006/relationships/image" Target="../media/image74.png"/><Relationship Id="rId17" Type="http://schemas.openxmlformats.org/officeDocument/2006/relationships/image" Target="../media/image1050.png"/><Relationship Id="rId2" Type="http://schemas.openxmlformats.org/officeDocument/2006/relationships/image" Target="../media/image520.png"/><Relationship Id="rId16" Type="http://schemas.openxmlformats.org/officeDocument/2006/relationships/image" Target="../media/image10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11" Type="http://schemas.openxmlformats.org/officeDocument/2006/relationships/image" Target="../media/image73.png"/><Relationship Id="rId5" Type="http://schemas.openxmlformats.org/officeDocument/2006/relationships/image" Target="../media/image600.png"/><Relationship Id="rId15" Type="http://schemas.openxmlformats.org/officeDocument/2006/relationships/image" Target="../media/image76.png"/><Relationship Id="rId10" Type="http://schemas.openxmlformats.org/officeDocument/2006/relationships/image" Target="../media/image201.png"/><Relationship Id="rId4" Type="http://schemas.openxmlformats.org/officeDocument/2006/relationships/image" Target="../media/image590.png"/><Relationship Id="rId9" Type="http://schemas.openxmlformats.org/officeDocument/2006/relationships/image" Target="../media/image190.png"/><Relationship Id="rId14" Type="http://schemas.openxmlformats.org/officeDocument/2006/relationships/image" Target="../media/image103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210.png"/><Relationship Id="rId18" Type="http://schemas.openxmlformats.org/officeDocument/2006/relationships/image" Target="../media/image1080.png"/><Relationship Id="rId3" Type="http://schemas.openxmlformats.org/officeDocument/2006/relationships/image" Target="../media/image530.png"/><Relationship Id="rId7" Type="http://schemas.openxmlformats.org/officeDocument/2006/relationships/image" Target="../media/image72.png"/><Relationship Id="rId12" Type="http://schemas.openxmlformats.org/officeDocument/2006/relationships/image" Target="../media/image74.png"/><Relationship Id="rId17" Type="http://schemas.openxmlformats.org/officeDocument/2006/relationships/image" Target="../media/image1070.png"/><Relationship Id="rId2" Type="http://schemas.openxmlformats.org/officeDocument/2006/relationships/image" Target="../media/image520.png"/><Relationship Id="rId16" Type="http://schemas.openxmlformats.org/officeDocument/2006/relationships/image" Target="../media/image1060.png"/><Relationship Id="rId20" Type="http://schemas.openxmlformats.org/officeDocument/2006/relationships/image" Target="../media/image110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11" Type="http://schemas.openxmlformats.org/officeDocument/2006/relationships/image" Target="../media/image73.png"/><Relationship Id="rId5" Type="http://schemas.openxmlformats.org/officeDocument/2006/relationships/image" Target="../media/image600.png"/><Relationship Id="rId15" Type="http://schemas.openxmlformats.org/officeDocument/2006/relationships/image" Target="../media/image76.png"/><Relationship Id="rId10" Type="http://schemas.openxmlformats.org/officeDocument/2006/relationships/image" Target="../media/image201.png"/><Relationship Id="rId19" Type="http://schemas.openxmlformats.org/officeDocument/2006/relationships/image" Target="../media/image1090.png"/><Relationship Id="rId4" Type="http://schemas.openxmlformats.org/officeDocument/2006/relationships/image" Target="../media/image590.png"/><Relationship Id="rId9" Type="http://schemas.openxmlformats.org/officeDocument/2006/relationships/image" Target="../media/image190.png"/><Relationship Id="rId1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0.png"/><Relationship Id="rId3" Type="http://schemas.openxmlformats.org/officeDocument/2006/relationships/image" Target="../media/image78.png"/><Relationship Id="rId7" Type="http://schemas.openxmlformats.org/officeDocument/2006/relationships/image" Target="../media/image1000.png"/><Relationship Id="rId12" Type="http://schemas.openxmlformats.org/officeDocument/2006/relationships/image" Target="../media/image113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png"/><Relationship Id="rId11" Type="http://schemas.openxmlformats.org/officeDocument/2006/relationships/image" Target="../media/image1120.png"/><Relationship Id="rId5" Type="http://schemas.openxmlformats.org/officeDocument/2006/relationships/image" Target="../media/image98.png"/><Relationship Id="rId10" Type="http://schemas.openxmlformats.org/officeDocument/2006/relationships/image" Target="../media/image97.png"/><Relationship Id="rId4" Type="http://schemas.openxmlformats.org/officeDocument/2006/relationships/image" Target="../media/image79.png"/><Relationship Id="rId9" Type="http://schemas.openxmlformats.org/officeDocument/2006/relationships/image" Target="../media/image111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17.png"/><Relationship Id="rId3" Type="http://schemas.openxmlformats.org/officeDocument/2006/relationships/image" Target="../media/image78.png"/><Relationship Id="rId7" Type="http://schemas.openxmlformats.org/officeDocument/2006/relationships/image" Target="../media/image1000.png"/><Relationship Id="rId12" Type="http://schemas.openxmlformats.org/officeDocument/2006/relationships/image" Target="../media/image11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0.png"/><Relationship Id="rId11" Type="http://schemas.openxmlformats.org/officeDocument/2006/relationships/image" Target="../media/image1130.png"/><Relationship Id="rId5" Type="http://schemas.openxmlformats.org/officeDocument/2006/relationships/image" Target="../media/image98.png"/><Relationship Id="rId10" Type="http://schemas.openxmlformats.org/officeDocument/2006/relationships/image" Target="../media/image1120.png"/><Relationship Id="rId4" Type="http://schemas.openxmlformats.org/officeDocument/2006/relationships/image" Target="../media/image79.png"/><Relationship Id="rId9" Type="http://schemas.openxmlformats.org/officeDocument/2006/relationships/image" Target="../media/image11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17.png"/><Relationship Id="rId3" Type="http://schemas.openxmlformats.org/officeDocument/2006/relationships/image" Target="../media/image78.png"/><Relationship Id="rId7" Type="http://schemas.openxmlformats.org/officeDocument/2006/relationships/image" Target="../media/image1000.png"/><Relationship Id="rId12" Type="http://schemas.openxmlformats.org/officeDocument/2006/relationships/image" Target="../media/image11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0.png"/><Relationship Id="rId11" Type="http://schemas.openxmlformats.org/officeDocument/2006/relationships/image" Target="../media/image1130.png"/><Relationship Id="rId5" Type="http://schemas.openxmlformats.org/officeDocument/2006/relationships/image" Target="../media/image98.png"/><Relationship Id="rId10" Type="http://schemas.openxmlformats.org/officeDocument/2006/relationships/image" Target="../media/image1120.png"/><Relationship Id="rId4" Type="http://schemas.openxmlformats.org/officeDocument/2006/relationships/image" Target="../media/image79.png"/><Relationship Id="rId9" Type="http://schemas.openxmlformats.org/officeDocument/2006/relationships/image" Target="../media/image11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78.png"/><Relationship Id="rId7" Type="http://schemas.openxmlformats.org/officeDocument/2006/relationships/image" Target="../media/image1000.png"/><Relationship Id="rId12" Type="http://schemas.openxmlformats.org/officeDocument/2006/relationships/image" Target="../media/image11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0.png"/><Relationship Id="rId11" Type="http://schemas.openxmlformats.org/officeDocument/2006/relationships/image" Target="../media/image118.png"/><Relationship Id="rId5" Type="http://schemas.openxmlformats.org/officeDocument/2006/relationships/image" Target="../media/image98.png"/><Relationship Id="rId10" Type="http://schemas.openxmlformats.org/officeDocument/2006/relationships/image" Target="../media/image115.png"/><Relationship Id="rId4" Type="http://schemas.openxmlformats.org/officeDocument/2006/relationships/image" Target="../media/image79.png"/><Relationship Id="rId9" Type="http://schemas.openxmlformats.org/officeDocument/2006/relationships/image" Target="../media/image11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210.png"/><Relationship Id="rId18" Type="http://schemas.openxmlformats.org/officeDocument/2006/relationships/image" Target="../media/image153.png"/><Relationship Id="rId3" Type="http://schemas.openxmlformats.org/officeDocument/2006/relationships/image" Target="../media/image530.png"/><Relationship Id="rId21" Type="http://schemas.openxmlformats.org/officeDocument/2006/relationships/image" Target="../media/image156.png"/><Relationship Id="rId7" Type="http://schemas.openxmlformats.org/officeDocument/2006/relationships/image" Target="../media/image72.png"/><Relationship Id="rId12" Type="http://schemas.openxmlformats.org/officeDocument/2006/relationships/image" Target="../media/image74.png"/><Relationship Id="rId17" Type="http://schemas.openxmlformats.org/officeDocument/2006/relationships/image" Target="../media/image152.png"/><Relationship Id="rId2" Type="http://schemas.openxmlformats.org/officeDocument/2006/relationships/image" Target="../media/image520.png"/><Relationship Id="rId16" Type="http://schemas.openxmlformats.org/officeDocument/2006/relationships/image" Target="../media/image119.png"/><Relationship Id="rId20" Type="http://schemas.openxmlformats.org/officeDocument/2006/relationships/image" Target="../media/image1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11" Type="http://schemas.openxmlformats.org/officeDocument/2006/relationships/image" Target="../media/image73.png"/><Relationship Id="rId5" Type="http://schemas.openxmlformats.org/officeDocument/2006/relationships/image" Target="../media/image600.png"/><Relationship Id="rId15" Type="http://schemas.openxmlformats.org/officeDocument/2006/relationships/image" Target="../media/image76.png"/><Relationship Id="rId10" Type="http://schemas.openxmlformats.org/officeDocument/2006/relationships/image" Target="../media/image201.png"/><Relationship Id="rId19" Type="http://schemas.openxmlformats.org/officeDocument/2006/relationships/image" Target="../media/image154.png"/><Relationship Id="rId4" Type="http://schemas.openxmlformats.org/officeDocument/2006/relationships/image" Target="../media/image590.png"/><Relationship Id="rId9" Type="http://schemas.openxmlformats.org/officeDocument/2006/relationships/image" Target="../media/image190.png"/><Relationship Id="rId14" Type="http://schemas.openxmlformats.org/officeDocument/2006/relationships/image" Target="../media/image75.png"/><Relationship Id="rId22" Type="http://schemas.openxmlformats.org/officeDocument/2006/relationships/image" Target="../media/image15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0.png"/><Relationship Id="rId3" Type="http://schemas.openxmlformats.org/officeDocument/2006/relationships/image" Target="../media/image9.png"/><Relationship Id="rId7" Type="http://schemas.openxmlformats.org/officeDocument/2006/relationships/image" Target="../media/image1150.png"/><Relationship Id="rId12" Type="http://schemas.openxmlformats.org/officeDocument/2006/relationships/image" Target="../media/image1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0.png"/><Relationship Id="rId11" Type="http://schemas.openxmlformats.org/officeDocument/2006/relationships/image" Target="../media/image1191.png"/><Relationship Id="rId5" Type="http://schemas.openxmlformats.org/officeDocument/2006/relationships/image" Target="../media/image200.png"/><Relationship Id="rId10" Type="http://schemas.openxmlformats.org/officeDocument/2006/relationships/image" Target="../media/image1181.png"/><Relationship Id="rId4" Type="http://schemas.openxmlformats.org/officeDocument/2006/relationships/image" Target="../media/image10.png"/><Relationship Id="rId9" Type="http://schemas.openxmlformats.org/officeDocument/2006/relationships/image" Target="../media/image117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1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bristles.a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bristles.ai/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www.mercuryalert.ai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190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5" Type="http://schemas.openxmlformats.org/officeDocument/2006/relationships/image" Target="../media/image134.png"/><Relationship Id="rId10" Type="http://schemas.openxmlformats.org/officeDocument/2006/relationships/image" Target="../media/image129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Relationship Id="rId14" Type="http://schemas.openxmlformats.org/officeDocument/2006/relationships/image" Target="../media/image13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0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it.ly/3lGEdwv" TargetMode="External"/><Relationship Id="rId5" Type="http://schemas.openxmlformats.org/officeDocument/2006/relationships/image" Target="../media/image350.png"/><Relationship Id="rId4" Type="http://schemas.openxmlformats.org/officeDocument/2006/relationships/image" Target="../media/image340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00.png"/><Relationship Id="rId3" Type="http://schemas.openxmlformats.org/officeDocument/2006/relationships/image" Target="../media/image9.png"/><Relationship Id="rId7" Type="http://schemas.openxmlformats.org/officeDocument/2006/relationships/image" Target="../media/image11500.png"/><Relationship Id="rId12" Type="http://schemas.openxmlformats.org/officeDocument/2006/relationships/image" Target="../media/image120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00.png"/><Relationship Id="rId11" Type="http://schemas.openxmlformats.org/officeDocument/2006/relationships/image" Target="../media/image11910.png"/><Relationship Id="rId5" Type="http://schemas.openxmlformats.org/officeDocument/2006/relationships/image" Target="../media/image2000.png"/><Relationship Id="rId10" Type="http://schemas.openxmlformats.org/officeDocument/2006/relationships/image" Target="../media/image11810.png"/><Relationship Id="rId4" Type="http://schemas.openxmlformats.org/officeDocument/2006/relationships/image" Target="../media/image10.png"/><Relationship Id="rId9" Type="http://schemas.openxmlformats.org/officeDocument/2006/relationships/image" Target="../media/image117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89BAC-33BB-1B4D-A3E3-A3E3CE2B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Learning for Vision &amp; Language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17520-60B9-3F43-B125-213831623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5181"/>
            <a:ext cx="9144000" cy="1655762"/>
          </a:xfrm>
        </p:spPr>
        <p:txBody>
          <a:bodyPr/>
          <a:lstStyle/>
          <a:p>
            <a:r>
              <a:rPr lang="en-US" dirty="0"/>
              <a:t>Machine Learning II: MLPs, Backpropagation, </a:t>
            </a:r>
            <a:r>
              <a:rPr lang="en-US" dirty="0" err="1"/>
              <a:t>Pytorch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582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defTabSz="609585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defTabSz="609585">
                <a:defRPr sz="1800">
                  <a:solidFill>
                    <a:srgbClr val="000000"/>
                  </a:solidFill>
                </a:defRPr>
              </a:pPr>
              <a:t>9</a:t>
            </a:fld>
            <a:endParaRPr sz="1733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solidFill>
                  <a:schemeClr val="accent1"/>
                </a:solidFill>
                <a:latin typeface="Calibri" panose="020F0502020204030204"/>
              </a:rPr>
              <a:t>Supervised Learning - Classification</a:t>
            </a:r>
            <a:endParaRPr sz="4267" kern="0" dirty="0">
              <a:solidFill>
                <a:schemeClr val="accent1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2826" y="1121166"/>
            <a:ext cx="17934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Training Data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100404" y="2095733"/>
            <a:ext cx="950305" cy="3842673"/>
            <a:chOff x="3075302" y="1571799"/>
            <a:chExt cx="712729" cy="2882004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18370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01601" y="2572367"/>
              <a:ext cx="18370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01601" y="2081323"/>
              <a:ext cx="18370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04328" y="4145980"/>
              <a:ext cx="18370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3078029" y="4165539"/>
                  <a:ext cx="46123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𝑛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8029" y="4165539"/>
                  <a:ext cx="461233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0204" r="-4082" b="-2222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082429" y="2604480"/>
                  <a:ext cx="45969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3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2429" y="2604480"/>
                  <a:ext cx="459693" cy="246173"/>
                </a:xfrm>
                <a:prstGeom prst="rect">
                  <a:avLst/>
                </a:prstGeom>
                <a:blipFill>
                  <a:blip r:embed="rId3"/>
                  <a:stretch>
                    <a:fillRect l="-10204" r="-4082" b="-2592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3079216" y="2102860"/>
                  <a:ext cx="45969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2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9216" y="2102860"/>
                  <a:ext cx="459693" cy="246173"/>
                </a:xfrm>
                <a:prstGeom prst="rect">
                  <a:avLst/>
                </a:prstGeom>
                <a:blipFill>
                  <a:blip r:embed="rId4"/>
                  <a:stretch>
                    <a:fillRect l="-10204" r="-4082" b="-2592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54932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54932" cy="246173"/>
                </a:xfrm>
                <a:prstGeom prst="rect">
                  <a:avLst/>
                </a:prstGeom>
                <a:blipFill>
                  <a:blip r:embed="rId5"/>
                  <a:stretch>
                    <a:fillRect l="-12500" r="-4167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19386" y="2141618"/>
                <a:ext cx="2938432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86" y="2141618"/>
                <a:ext cx="2938432" cy="328231"/>
              </a:xfrm>
              <a:prstGeom prst="rect">
                <a:avLst/>
              </a:prstGeom>
              <a:blipFill>
                <a:blip r:embed="rId6"/>
                <a:stretch>
                  <a:fillRect l="-862" t="-3704" r="-3017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16801" y="2808443"/>
                <a:ext cx="309155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01" y="2808443"/>
                <a:ext cx="3091556" cy="328231"/>
              </a:xfrm>
              <a:prstGeom prst="rect">
                <a:avLst/>
              </a:prstGeom>
              <a:blipFill>
                <a:blip r:embed="rId7"/>
                <a:stretch>
                  <a:fillRect t="-7407" r="-820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13165" y="3475269"/>
                <a:ext cx="3095191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165" y="3475269"/>
                <a:ext cx="3095191" cy="328231"/>
              </a:xfrm>
              <a:prstGeom prst="rect">
                <a:avLst/>
              </a:prstGeom>
              <a:blipFill>
                <a:blip r:embed="rId8"/>
                <a:stretch>
                  <a:fillRect t="-7407" r="-820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16801" y="5592065"/>
                <a:ext cx="3033775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𝑛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01" y="5592065"/>
                <a:ext cx="3033775" cy="328231"/>
              </a:xfrm>
              <a:prstGeom prst="rect">
                <a:avLst/>
              </a:prstGeom>
              <a:blipFill>
                <a:blip r:embed="rId9"/>
                <a:stretch>
                  <a:fillRect l="-833" t="-7407" r="-2917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2661147" y="4071256"/>
            <a:ext cx="160564" cy="11078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997717" y="1374763"/>
            <a:ext cx="4056878" cy="1597828"/>
            <a:chOff x="5248288" y="1031072"/>
            <a:chExt cx="3042659" cy="11983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6053639" y="1860111"/>
                  <a:ext cx="1741823" cy="36933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3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32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/>
                                    <a:cs typeface="Calibri"/>
                                    <a:sym typeface="Calibri"/>
                                  </a:rPr>
                                </m:ctrlPr>
                              </m:sSubPr>
                              <m:e>
                                <m:r>
                                  <a:rPr lang="en-US" sz="3200" i="1" ker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Calibri"/>
                                    <a:cs typeface="Calibri"/>
                                    <a:sym typeface="Calibri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3200" i="1" ker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Calibri"/>
                                    <a:cs typeface="Calibri"/>
                                    <a:sym typeface="Calibri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𝑓</m:t>
                        </m:r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(</m:t>
                        </m:r>
                        <m:sSub>
                          <m:sSubPr>
                            <m:ctrlPr>
                              <a:rPr lang="en-US" sz="3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32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;</m:t>
                        </m:r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  <a:sym typeface="Calibri"/>
                          </a:rPr>
                          <m:t>𝜃</m:t>
                        </m:r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)</m:t>
                        </m:r>
                      </m:oMath>
                    </m:oMathPara>
                  </a14:m>
                  <a:endParaRPr lang="en-US" sz="3200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3639" y="1860111"/>
                  <a:ext cx="1741823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3804" t="-20000" r="-5435" b="-325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TextBox 1"/>
            <p:cNvSpPr txBox="1"/>
            <p:nvPr/>
          </p:nvSpPr>
          <p:spPr>
            <a:xfrm>
              <a:off x="5248288" y="1031072"/>
              <a:ext cx="3042659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We need to find a function that</a:t>
              </a:r>
            </a:p>
            <a:p>
              <a:pPr defTabSz="609585" latinLnBrk="1" hangingPunct="0"/>
              <a:r>
                <a:rPr lang="en-US" sz="24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maps </a:t>
              </a:r>
              <a:r>
                <a:rPr lang="en-US" sz="2400" i="1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x</a:t>
              </a:r>
              <a:r>
                <a:rPr lang="en-US" sz="24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 and </a:t>
              </a:r>
              <a:r>
                <a:rPr lang="en-US" sz="2400" i="1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y</a:t>
              </a:r>
              <a:r>
                <a:rPr lang="en-US" sz="24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 for any of them.</a:t>
              </a:r>
              <a:endPara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997718" y="3485800"/>
            <a:ext cx="4502513" cy="2784799"/>
            <a:chOff x="5248288" y="2714726"/>
            <a:chExt cx="3376885" cy="2088599"/>
          </a:xfrm>
        </p:grpSpPr>
        <p:sp>
          <p:nvSpPr>
            <p:cNvPr id="26" name="TextBox 25"/>
            <p:cNvSpPr txBox="1"/>
            <p:nvPr/>
          </p:nvSpPr>
          <p:spPr>
            <a:xfrm>
              <a:off x="5248288" y="2714726"/>
              <a:ext cx="3376885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How do we ”learn” the parameters</a:t>
              </a:r>
            </a:p>
            <a:p>
              <a:pPr defTabSz="609585" latinLnBrk="1" hangingPunct="0"/>
              <a:r>
                <a:rPr lang="en-US" sz="24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of this function?</a:t>
              </a:r>
              <a:endPara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09389" y="3266768"/>
              <a:ext cx="3143648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We choose ones that makes the </a:t>
              </a:r>
            </a:p>
            <a:p>
              <a:pPr defTabSz="609585" latinLnBrk="1" hangingPunct="0"/>
              <a:r>
                <a:rPr lang="en-US" sz="24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following quantity small:</a:t>
              </a:r>
              <a:r>
                <a:rPr lang="en-US" sz="24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5982790" y="3963239"/>
                  <a:ext cx="1811325" cy="84008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𝑖</m:t>
                            </m:r>
                            <m: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𝑛</m:t>
                            </m:r>
                          </m:sup>
                          <m:e>
                            <m: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𝐶𝑜𝑠𝑡</m:t>
                            </m:r>
                            <m: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(</m:t>
                            </m:r>
                            <m:acc>
                              <m:accPr>
                                <m:chr m:val="̂"/>
                                <m:ctrlPr>
                                  <a:rPr lang="en-US" sz="266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Calibri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667" i="1" ker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sym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667" i="1" kern="0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  <a:sym typeface="Calibri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667" i="1" kern="0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  <a:sym typeface="Calibri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66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Calibri"/>
                                  </a:rPr>
                                </m:ctrlPr>
                              </m:sSubPr>
                              <m:e>
                                <m:r>
                                  <a:rPr lang="en-US" sz="2667" i="1" ker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667" i="1" ker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lang="en-US" sz="2667" kern="0" dirty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2790" y="3963239"/>
                  <a:ext cx="1811325" cy="840086"/>
                </a:xfrm>
                <a:prstGeom prst="rect">
                  <a:avLst/>
                </a:prstGeom>
                <a:blipFill>
                  <a:blip r:embed="rId11"/>
                  <a:stretch>
                    <a:fillRect l="-49738" t="-123596" r="-1571" b="-18651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1762825" y="1335621"/>
            <a:ext cx="3485585" cy="861772"/>
            <a:chOff x="1322119" y="1001715"/>
            <a:chExt cx="2614189" cy="646329"/>
          </a:xfrm>
        </p:grpSpPr>
        <p:sp>
          <p:nvSpPr>
            <p:cNvPr id="5" name="TextBox 4"/>
            <p:cNvSpPr txBox="1"/>
            <p:nvPr/>
          </p:nvSpPr>
          <p:spPr>
            <a:xfrm>
              <a:off x="1322119" y="1210206"/>
              <a:ext cx="480659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inputs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40872" y="1001715"/>
              <a:ext cx="895436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targets /</a:t>
              </a:r>
            </a:p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labels /</a:t>
              </a:r>
            </a:p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ground truth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42016" y="1613606"/>
            <a:ext cx="1119217" cy="4324799"/>
            <a:chOff x="4006511" y="1210204"/>
            <a:chExt cx="839413" cy="3243599"/>
          </a:xfrm>
        </p:grpSpPr>
        <p:grpSp>
          <p:nvGrpSpPr>
            <p:cNvPr id="41" name="Group 40"/>
            <p:cNvGrpSpPr/>
            <p:nvPr/>
          </p:nvGrpSpPr>
          <p:grpSpPr>
            <a:xfrm>
              <a:off x="4015971" y="1571799"/>
              <a:ext cx="712729" cy="2882004"/>
              <a:chOff x="3075302" y="1571799"/>
              <a:chExt cx="712729" cy="2882004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3601601" y="1571799"/>
                <a:ext cx="183703" cy="307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1867" kern="0" dirty="0">
                    <a:solidFill>
                      <a:srgbClr val="7030A0"/>
                    </a:solidFill>
                    <a:latin typeface="Calibri"/>
                    <a:cs typeface="Calibri"/>
                    <a:sym typeface="Calibri"/>
                  </a:rPr>
                  <a:t>1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601601" y="2572367"/>
                <a:ext cx="183703" cy="307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1867" kern="0" dirty="0">
                    <a:solidFill>
                      <a:srgbClr val="C00000"/>
                    </a:solidFill>
                    <a:latin typeface="Calibri"/>
                    <a:cs typeface="Calibri"/>
                    <a:sym typeface="Calibri"/>
                  </a:rPr>
                  <a:t>2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601601" y="2081323"/>
                <a:ext cx="183703" cy="307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1867" kern="0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604328" y="4145980"/>
                <a:ext cx="183703" cy="307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1867" kern="0" dirty="0">
                    <a:solidFill>
                      <a:srgbClr val="7030A0"/>
                    </a:solidFill>
                    <a:latin typeface="Calibri"/>
                    <a:cs typeface="Calibri"/>
                    <a:sym typeface="Calibri"/>
                  </a:rPr>
                  <a:t>1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3078029" y="4165539"/>
                    <a:ext cx="461233" cy="24617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defTabSz="609585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lang="en-US" sz="2133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47" name="TextBox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8029" y="4165539"/>
                    <a:ext cx="461233" cy="246173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0000" t="-18519" r="-4000" b="-22222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3082429" y="2604480"/>
                    <a:ext cx="459693" cy="24617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defTabSz="609585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lang="en-US" sz="2133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82429" y="2604480"/>
                    <a:ext cx="459693" cy="246173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0204" t="-18519" r="-4082" b="-25926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3079216" y="2102860"/>
                    <a:ext cx="459693" cy="24617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defTabSz="609585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lang="en-US" sz="2133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49" name="TextBox 4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9216" y="2102860"/>
                    <a:ext cx="459693" cy="246173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8000" t="-18519" r="-4000" b="-25926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3075302" y="1601240"/>
                    <a:ext cx="454932" cy="24617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defTabSz="609585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lang="en-US" sz="2133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50" name="TextBox 4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5302" y="1601240"/>
                    <a:ext cx="454932" cy="246173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0204" t="-23077" r="-4082" b="-26923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" name="Rectangle 10"/>
            <p:cNvSpPr/>
            <p:nvPr/>
          </p:nvSpPr>
          <p:spPr>
            <a:xfrm>
              <a:off x="4006511" y="1210204"/>
              <a:ext cx="839413" cy="2539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09585"/>
              <a:r>
                <a:rPr lang="en-US" sz="1600" kern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predictions</a:t>
              </a:r>
              <a:endParaRPr lang="en-US" sz="1600" kern="0">
                <a:solidFill>
                  <a:sysClr val="windowText" lastClr="000000"/>
                </a:solidFill>
                <a:latin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61164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defTabSz="609585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defTabSz="609585">
                <a:defRPr sz="1800">
                  <a:solidFill>
                    <a:srgbClr val="000000"/>
                  </a:solidFill>
                </a:defRPr>
              </a:pPr>
              <a:t>10</a:t>
            </a:fld>
            <a:endParaRPr sz="1733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solidFill>
                  <a:schemeClr val="accent1"/>
                </a:solidFill>
                <a:latin typeface="Calibri" panose="020F0502020204030204"/>
              </a:rPr>
              <a:t>Supervised Learning – Linear </a:t>
            </a:r>
            <a:r>
              <a:rPr lang="en-US" sz="4267" kern="0" dirty="0" err="1">
                <a:solidFill>
                  <a:schemeClr val="accent1"/>
                </a:solidFill>
                <a:latin typeface="Calibri" panose="020F0502020204030204"/>
              </a:rPr>
              <a:t>Softmax</a:t>
            </a:r>
            <a:endParaRPr sz="4267" kern="0" dirty="0">
              <a:solidFill>
                <a:schemeClr val="accent1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2826" y="1121166"/>
            <a:ext cx="17934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Training Data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100404" y="2095733"/>
            <a:ext cx="950305" cy="3842673"/>
            <a:chOff x="3075302" y="1571799"/>
            <a:chExt cx="712729" cy="2882004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18370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01601" y="2572367"/>
              <a:ext cx="18370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01601" y="2081323"/>
              <a:ext cx="18370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04328" y="4145980"/>
              <a:ext cx="18370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3078029" y="4165539"/>
                  <a:ext cx="46123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𝑛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8029" y="4165539"/>
                  <a:ext cx="461233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0204" r="-4082" b="-2222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082429" y="2604480"/>
                  <a:ext cx="45969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3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2429" y="2604480"/>
                  <a:ext cx="459693" cy="246173"/>
                </a:xfrm>
                <a:prstGeom prst="rect">
                  <a:avLst/>
                </a:prstGeom>
                <a:blipFill>
                  <a:blip r:embed="rId3"/>
                  <a:stretch>
                    <a:fillRect l="-10204" r="-4082" b="-2592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3079216" y="2102860"/>
                  <a:ext cx="45969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2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9216" y="2102860"/>
                  <a:ext cx="459693" cy="246173"/>
                </a:xfrm>
                <a:prstGeom prst="rect">
                  <a:avLst/>
                </a:prstGeom>
                <a:blipFill>
                  <a:blip r:embed="rId4"/>
                  <a:stretch>
                    <a:fillRect l="-10204" r="-4082" b="-2592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54932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54932" cy="246173"/>
                </a:xfrm>
                <a:prstGeom prst="rect">
                  <a:avLst/>
                </a:prstGeom>
                <a:blipFill>
                  <a:blip r:embed="rId5"/>
                  <a:stretch>
                    <a:fillRect l="-12500" r="-4167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19386" y="2141618"/>
                <a:ext cx="2938432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86" y="2141618"/>
                <a:ext cx="2938432" cy="328231"/>
              </a:xfrm>
              <a:prstGeom prst="rect">
                <a:avLst/>
              </a:prstGeom>
              <a:blipFill>
                <a:blip r:embed="rId6"/>
                <a:stretch>
                  <a:fillRect l="-862" t="-3704" r="-3017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16801" y="2808443"/>
                <a:ext cx="309155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01" y="2808443"/>
                <a:ext cx="3091556" cy="328231"/>
              </a:xfrm>
              <a:prstGeom prst="rect">
                <a:avLst/>
              </a:prstGeom>
              <a:blipFill>
                <a:blip r:embed="rId7"/>
                <a:stretch>
                  <a:fillRect t="-7407" r="-820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13165" y="3475269"/>
                <a:ext cx="3095191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165" y="3475269"/>
                <a:ext cx="3095191" cy="328231"/>
              </a:xfrm>
              <a:prstGeom prst="rect">
                <a:avLst/>
              </a:prstGeom>
              <a:blipFill>
                <a:blip r:embed="rId8"/>
                <a:stretch>
                  <a:fillRect t="-7407" r="-820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16801" y="5592065"/>
                <a:ext cx="3033775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𝑛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01" y="5592065"/>
                <a:ext cx="3033775" cy="328231"/>
              </a:xfrm>
              <a:prstGeom prst="rect">
                <a:avLst/>
              </a:prstGeom>
              <a:blipFill>
                <a:blip r:embed="rId9"/>
                <a:stretch>
                  <a:fillRect l="-833" t="-7407" r="-2917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2661147" y="4071256"/>
            <a:ext cx="160564" cy="11078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762825" y="1335621"/>
            <a:ext cx="3485585" cy="861772"/>
            <a:chOff x="1322119" y="1001715"/>
            <a:chExt cx="2614189" cy="646329"/>
          </a:xfrm>
        </p:grpSpPr>
        <p:sp>
          <p:nvSpPr>
            <p:cNvPr id="5" name="TextBox 4"/>
            <p:cNvSpPr txBox="1"/>
            <p:nvPr/>
          </p:nvSpPr>
          <p:spPr>
            <a:xfrm>
              <a:off x="1322119" y="1210206"/>
              <a:ext cx="480659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inputs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40872" y="1001715"/>
              <a:ext cx="895436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targets /</a:t>
              </a:r>
            </a:p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labels /</a:t>
              </a:r>
            </a:p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ground truth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9777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defTabSz="609585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defTabSz="609585">
                <a:defRPr sz="1800">
                  <a:solidFill>
                    <a:srgbClr val="000000"/>
                  </a:solidFill>
                </a:defRPr>
              </a:pPr>
              <a:t>11</a:t>
            </a:fld>
            <a:endParaRPr sz="1733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solidFill>
                  <a:schemeClr val="accent1"/>
                </a:solidFill>
                <a:latin typeface="Calibri" panose="020F0502020204030204"/>
              </a:rPr>
              <a:t>Supervised Learning – Linear </a:t>
            </a:r>
            <a:r>
              <a:rPr lang="en-US" sz="4267" kern="0" dirty="0" err="1">
                <a:solidFill>
                  <a:schemeClr val="accent1"/>
                </a:solidFill>
                <a:latin typeface="Calibri" panose="020F0502020204030204"/>
              </a:rPr>
              <a:t>Softmax</a:t>
            </a:r>
            <a:endParaRPr sz="4267" kern="0" dirty="0">
              <a:solidFill>
                <a:schemeClr val="accent1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2826" y="1121166"/>
            <a:ext cx="17934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Training Data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100404" y="2095733"/>
            <a:ext cx="1777455" cy="3842673"/>
            <a:chOff x="3075302" y="1571799"/>
            <a:chExt cx="1333091" cy="2882004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01601" y="2572367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01601" y="2081323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C00000"/>
                  </a:solidFill>
                  <a:latin typeface="Calibri"/>
                  <a:cs typeface="Calibri"/>
                  <a:sym typeface="Calibri"/>
                </a:rPr>
                <a:t>[0    1    0]</a:t>
              </a:r>
              <a:endParaRPr lang="en-US" sz="1867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04328" y="4145980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0070C0"/>
                  </a:solidFill>
                  <a:latin typeface="Calibri"/>
                  <a:cs typeface="Calibri"/>
                  <a:sym typeface="Calibri"/>
                </a:rPr>
                <a:t>[0    0    1]</a:t>
              </a:r>
              <a:endParaRPr lang="en-US" sz="1867" kern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3078029" y="4165539"/>
                  <a:ext cx="46123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𝑛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8029" y="4165539"/>
                  <a:ext cx="461233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0204" r="-4082" b="-2222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082429" y="2604480"/>
                  <a:ext cx="45969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3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2429" y="2604480"/>
                  <a:ext cx="459693" cy="246173"/>
                </a:xfrm>
                <a:prstGeom prst="rect">
                  <a:avLst/>
                </a:prstGeom>
                <a:blipFill>
                  <a:blip r:embed="rId3"/>
                  <a:stretch>
                    <a:fillRect l="-10204" r="-4082" b="-2592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3079216" y="2102860"/>
                  <a:ext cx="45969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2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9216" y="2102860"/>
                  <a:ext cx="459693" cy="246173"/>
                </a:xfrm>
                <a:prstGeom prst="rect">
                  <a:avLst/>
                </a:prstGeom>
                <a:blipFill>
                  <a:blip r:embed="rId4"/>
                  <a:stretch>
                    <a:fillRect l="-10204" r="-4082" b="-2592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54932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54932" cy="246173"/>
                </a:xfrm>
                <a:prstGeom prst="rect">
                  <a:avLst/>
                </a:prstGeom>
                <a:blipFill>
                  <a:blip r:embed="rId5"/>
                  <a:stretch>
                    <a:fillRect l="-12500" r="-4167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19386" y="2141618"/>
                <a:ext cx="2938432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86" y="2141618"/>
                <a:ext cx="2938432" cy="328231"/>
              </a:xfrm>
              <a:prstGeom prst="rect">
                <a:avLst/>
              </a:prstGeom>
              <a:blipFill>
                <a:blip r:embed="rId6"/>
                <a:stretch>
                  <a:fillRect l="-862" t="-3704" r="-3017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16801" y="2808443"/>
                <a:ext cx="309155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01" y="2808443"/>
                <a:ext cx="3091556" cy="328231"/>
              </a:xfrm>
              <a:prstGeom prst="rect">
                <a:avLst/>
              </a:prstGeom>
              <a:blipFill>
                <a:blip r:embed="rId7"/>
                <a:stretch>
                  <a:fillRect t="-7407" r="-820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13165" y="3475269"/>
                <a:ext cx="3095191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165" y="3475269"/>
                <a:ext cx="3095191" cy="328231"/>
              </a:xfrm>
              <a:prstGeom prst="rect">
                <a:avLst/>
              </a:prstGeom>
              <a:blipFill>
                <a:blip r:embed="rId8"/>
                <a:stretch>
                  <a:fillRect t="-7407" r="-820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16801" y="5592065"/>
                <a:ext cx="3033775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𝑛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01" y="5592065"/>
                <a:ext cx="3033775" cy="328231"/>
              </a:xfrm>
              <a:prstGeom prst="rect">
                <a:avLst/>
              </a:prstGeom>
              <a:blipFill>
                <a:blip r:embed="rId9"/>
                <a:stretch>
                  <a:fillRect l="-833" t="-7407" r="-2917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2661147" y="4071256"/>
            <a:ext cx="160564" cy="11078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762825" y="1335621"/>
            <a:ext cx="3485585" cy="861772"/>
            <a:chOff x="1322119" y="1001715"/>
            <a:chExt cx="2614189" cy="646329"/>
          </a:xfrm>
        </p:grpSpPr>
        <p:sp>
          <p:nvSpPr>
            <p:cNvPr id="5" name="TextBox 4"/>
            <p:cNvSpPr txBox="1"/>
            <p:nvPr/>
          </p:nvSpPr>
          <p:spPr>
            <a:xfrm>
              <a:off x="1322119" y="1210206"/>
              <a:ext cx="480659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inputs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40872" y="1001715"/>
              <a:ext cx="895436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targets /</a:t>
              </a:r>
            </a:p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labels /</a:t>
              </a:r>
            </a:p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ground truth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695495" y="1595624"/>
            <a:ext cx="2703779" cy="4324799"/>
            <a:chOff x="4006511" y="1210204"/>
            <a:chExt cx="2027834" cy="3243599"/>
          </a:xfrm>
        </p:grpSpPr>
        <p:grpSp>
          <p:nvGrpSpPr>
            <p:cNvPr id="51" name="Group 50"/>
            <p:cNvGrpSpPr/>
            <p:nvPr/>
          </p:nvGrpSpPr>
          <p:grpSpPr>
            <a:xfrm>
              <a:off x="4015971" y="1571799"/>
              <a:ext cx="2018374" cy="2882004"/>
              <a:chOff x="3075302" y="1571799"/>
              <a:chExt cx="2018374" cy="2882004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3601601" y="1571799"/>
                <a:ext cx="1489348" cy="307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1867" kern="0" dirty="0">
                    <a:solidFill>
                      <a:srgbClr val="7030A0"/>
                    </a:solidFill>
                    <a:latin typeface="Calibri"/>
                    <a:cs typeface="Calibri"/>
                    <a:sym typeface="Calibri"/>
                  </a:rPr>
                  <a:t>[0.85    0.10    0.05]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601601" y="2572367"/>
                <a:ext cx="1489348" cy="307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1867" kern="0" dirty="0">
                    <a:solidFill>
                      <a:srgbClr val="C00000"/>
                    </a:solidFill>
                    <a:latin typeface="Calibri"/>
                    <a:cs typeface="Calibri"/>
                    <a:sym typeface="Calibri"/>
                  </a:rPr>
                  <a:t>[0.40    0.45    0.15]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3601601" y="2081323"/>
                <a:ext cx="1489348" cy="307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1867" kern="0" dirty="0">
                    <a:solidFill>
                      <a:srgbClr val="C00000"/>
                    </a:solidFill>
                    <a:latin typeface="Calibri"/>
                    <a:cs typeface="Calibri"/>
                    <a:sym typeface="Calibri"/>
                  </a:rPr>
                  <a:t>[0.20    0.70    0.10]</a:t>
                </a:r>
                <a:endParaRPr lang="en-US" sz="1867" kern="0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3604328" y="4145980"/>
                <a:ext cx="1489348" cy="307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1867" kern="0" dirty="0">
                    <a:solidFill>
                      <a:srgbClr val="7030A0"/>
                    </a:solidFill>
                    <a:latin typeface="Calibri"/>
                    <a:cs typeface="Calibri"/>
                    <a:sym typeface="Calibri"/>
                  </a:rPr>
                  <a:t>[0.40    0.25    0.35]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3078029" y="4165539"/>
                    <a:ext cx="461233" cy="24617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defTabSz="609585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lang="en-US" sz="2133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57" name="TextBox 5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8029" y="4165539"/>
                    <a:ext cx="461233" cy="246173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0204" t="-18519" r="-4082" b="-25926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3082429" y="2604480"/>
                    <a:ext cx="459693" cy="24617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defTabSz="609585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lang="en-US" sz="2133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82429" y="2604480"/>
                    <a:ext cx="459693" cy="246173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0000" t="-22222" r="-4000" b="-22222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3079216" y="2102860"/>
                    <a:ext cx="459693" cy="24617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defTabSz="609585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lang="en-US" sz="2133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59" name="TextBox 5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9216" y="2102860"/>
                    <a:ext cx="459693" cy="246173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0204" t="-18519" r="-4082" b="-25926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/>
                  <p:cNvSpPr txBox="1"/>
                  <p:nvPr/>
                </p:nvSpPr>
                <p:spPr>
                  <a:xfrm>
                    <a:off x="3075302" y="1601240"/>
                    <a:ext cx="454932" cy="24617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defTabSz="609585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lang="en-US" sz="2133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60" name="TextBox 5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5302" y="1601240"/>
                    <a:ext cx="454932" cy="246173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0417" t="-18519" r="-4167" b="-25926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2" name="Rectangle 51"/>
            <p:cNvSpPr/>
            <p:nvPr/>
          </p:nvSpPr>
          <p:spPr>
            <a:xfrm>
              <a:off x="4006511" y="1210204"/>
              <a:ext cx="839413" cy="2539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09585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predictions</a:t>
              </a:r>
              <a:endParaRPr lang="en-US" sz="1600" kern="0" dirty="0">
                <a:solidFill>
                  <a:sysClr val="windowText" lastClr="000000"/>
                </a:solidFill>
                <a:latin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09950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defTabSz="609585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defTabSz="609585">
                <a:defRPr sz="1800">
                  <a:solidFill>
                    <a:srgbClr val="000000"/>
                  </a:solidFill>
                </a:defRPr>
              </a:pPr>
              <a:t>12</a:t>
            </a:fld>
            <a:endParaRPr sz="1733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solidFill>
                  <a:schemeClr val="accent1"/>
                </a:solidFill>
                <a:latin typeface="Calibri" panose="020F0502020204030204"/>
              </a:rPr>
              <a:t>Supervised Learning – Linear </a:t>
            </a:r>
            <a:r>
              <a:rPr lang="en-US" sz="4267" kern="0" dirty="0" err="1">
                <a:solidFill>
                  <a:schemeClr val="accent1"/>
                </a:solidFill>
                <a:latin typeface="Calibri" panose="020F0502020204030204"/>
              </a:rPr>
              <a:t>Softmax</a:t>
            </a:r>
            <a:endParaRPr sz="4267" kern="0" dirty="0">
              <a:solidFill>
                <a:schemeClr val="accent1"/>
              </a:solidFill>
              <a:latin typeface="Calibri" panose="020F050202020403020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00404" y="2095735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19385" y="2141618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85" y="2141618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17" t="-3704" r="-2752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6898023" y="2134988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8023" y="2134988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23077" r="-3226" b="-3846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072549" y="2770640"/>
                <a:ext cx="68580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549" y="2770640"/>
                <a:ext cx="6858000" cy="461665"/>
              </a:xfrm>
              <a:prstGeom prst="rect">
                <a:avLst/>
              </a:prstGeom>
              <a:blipFill>
                <a:blip r:embed="rId5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2266561" y="3261452"/>
                <a:ext cx="64456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561" y="3261452"/>
                <a:ext cx="6445674" cy="461665"/>
              </a:xfrm>
              <a:prstGeom prst="rect">
                <a:avLst/>
              </a:prstGeom>
              <a:blipFill>
                <a:blip r:embed="rId6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2266562" y="3772192"/>
                <a:ext cx="639649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562" y="3772192"/>
                <a:ext cx="6396495" cy="461665"/>
              </a:xfrm>
              <a:prstGeom prst="rect">
                <a:avLst/>
              </a:prstGeom>
              <a:blipFill>
                <a:blip r:embed="rId7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395894" y="4724913"/>
                <a:ext cx="37822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/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(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894" y="4724913"/>
                <a:ext cx="3782254" cy="461665"/>
              </a:xfrm>
              <a:prstGeom prst="rect">
                <a:avLst/>
              </a:prstGeom>
              <a:blipFill>
                <a:blip r:embed="rId8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3395893" y="5217356"/>
                <a:ext cx="37893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/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(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893" y="5217356"/>
                <a:ext cx="3789371" cy="461665"/>
              </a:xfrm>
              <a:prstGeom prst="rect">
                <a:avLst/>
              </a:prstGeom>
              <a:blipFill>
                <a:blip r:embed="rId9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3395892" y="5709798"/>
                <a:ext cx="37893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B0F0"/>
                              </a:solidFill>
                              <a:latin typeface="Cambria Math" charset="0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/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(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892" y="5709798"/>
                <a:ext cx="3789371" cy="461665"/>
              </a:xfrm>
              <a:prstGeom prst="rect">
                <a:avLst/>
              </a:prstGeom>
              <a:blipFill>
                <a:blip r:embed="rId10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736705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defTabSz="609585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defTabSz="609585">
                <a:defRPr sz="1800">
                  <a:solidFill>
                    <a:srgbClr val="000000"/>
                  </a:solidFill>
                </a:defRPr>
              </a:pPr>
              <a:t>13</a:t>
            </a:fld>
            <a:endParaRPr sz="1733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solidFill>
                  <a:schemeClr val="accent1"/>
                </a:solidFill>
                <a:latin typeface="Calibri" panose="020F0502020204030204"/>
              </a:rPr>
              <a:t>How do we find a good w and b?</a:t>
            </a:r>
            <a:endParaRPr sz="4267" kern="0" dirty="0">
              <a:solidFill>
                <a:schemeClr val="accent1"/>
              </a:solidFill>
              <a:latin typeface="Calibri" panose="020F050202020403020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00404" y="2095735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19385" y="2141618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85" y="2141618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17" t="-3704" r="-2752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6898023" y="2134988"/>
                <a:ext cx="4557273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7030A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(</m:t>
                      </m:r>
                      <m:r>
                        <a:rPr lang="en-US" sz="2133" i="1" kern="0">
                          <a:solidFill>
                            <a:srgbClr val="7030A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𝑤</m:t>
                      </m:r>
                      <m:r>
                        <a:rPr lang="en-US" sz="2133" i="1" kern="0">
                          <a:solidFill>
                            <a:srgbClr val="7030A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,</m:t>
                      </m:r>
                      <m:r>
                        <a:rPr lang="en-US" sz="2133" i="1" kern="0">
                          <a:solidFill>
                            <a:srgbClr val="7030A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𝑏</m:t>
                      </m:r>
                      <m:r>
                        <a:rPr lang="en-US" sz="2133" i="1" kern="0">
                          <a:solidFill>
                            <a:srgbClr val="7030A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)  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FF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(</m:t>
                      </m:r>
                      <m:r>
                        <a:rPr lang="en-US" sz="2133" i="1" kern="0">
                          <a:solidFill>
                            <a:srgbClr val="FF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𝑤</m:t>
                      </m:r>
                      <m:r>
                        <a:rPr lang="en-US" sz="2133" i="1" kern="0">
                          <a:solidFill>
                            <a:srgbClr val="FF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,</m:t>
                      </m:r>
                      <m:r>
                        <a:rPr lang="en-US" sz="2133" i="1" kern="0">
                          <a:solidFill>
                            <a:srgbClr val="FF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𝑏</m:t>
                      </m:r>
                      <m:r>
                        <a:rPr lang="en-US" sz="2133" i="1" kern="0">
                          <a:solidFill>
                            <a:srgbClr val="FF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)  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(</m:t>
                      </m:r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𝑤</m:t>
                      </m:r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,</m:t>
                      </m:r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𝑏</m:t>
                      </m:r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)]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8023" y="2134988"/>
                <a:ext cx="4557273" cy="328231"/>
              </a:xfrm>
              <a:prstGeom prst="rect">
                <a:avLst/>
              </a:prstGeom>
              <a:blipFill>
                <a:blip r:embed="rId4"/>
                <a:stretch>
                  <a:fillRect t="-23077" r="-279" b="-3846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2657783" y="3303927"/>
            <a:ext cx="6865339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need to find w, and b that minimize the following: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14559" y="4070914"/>
                <a:ext cx="4248792" cy="11724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𝐿</m:t>
                      </m:r>
                      <m:d>
                        <m:dPr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d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,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e>
                      </m:d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=1</m:t>
                          </m:r>
                        </m:sub>
                        <m:sup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naryPr>
                            <m:sub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𝑗</m:t>
                              </m:r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3</m:t>
                              </m:r>
                            </m:sup>
                            <m:e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𝑖</m:t>
                                  </m:r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,</m:t>
                                  </m:r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sz="2400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log</m:t>
                              </m:r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⁡(</m:t>
                              </m:r>
                              <m:sSub>
                                <m:sSubPr>
                                  <m:ctrlP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 ker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sym typeface="Calibri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 kern="0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  <a:sym typeface="Calibri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𝑖</m:t>
                                  </m:r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,</m:t>
                                  </m:r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400" kern="0" dirty="0">
                  <a:solidFill>
                    <a:prstClr val="black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559" y="4070914"/>
                <a:ext cx="4248792" cy="1172437"/>
              </a:xfrm>
              <a:prstGeom prst="rect">
                <a:avLst/>
              </a:prstGeom>
              <a:blipFill>
                <a:blip r:embed="rId5"/>
                <a:stretch>
                  <a:fillRect t="-98925" b="-149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4995990" y="5728584"/>
            <a:ext cx="902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Why?</a:t>
            </a:r>
            <a:endParaRPr lang="en-US" sz="2400" kern="0" dirty="0">
              <a:solidFill>
                <a:sysClr val="windowText" lastClr="000000"/>
              </a:solidFill>
              <a:latin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332835" y="4107100"/>
                <a:ext cx="2782493" cy="1100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=1</m:t>
                          </m:r>
                        </m:sub>
                        <m:sup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</m:sup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400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log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⁡(</m:t>
                          </m:r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𝑖</m:t>
                              </m:r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,</m:t>
                              </m:r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𝑙𝑎𝑏𝑒𝑙</m:t>
                              </m:r>
                            </m:sub>
                          </m:sSub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2835" y="4107100"/>
                <a:ext cx="2782493" cy="1100558"/>
              </a:xfrm>
              <a:prstGeom prst="rect">
                <a:avLst/>
              </a:prstGeom>
              <a:blipFill>
                <a:blip r:embed="rId6"/>
                <a:stretch>
                  <a:fillRect l="-26484" t="-108046" r="-457" b="-163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225635" y="4123149"/>
                <a:ext cx="3333348" cy="1100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=1</m:t>
                          </m:r>
                        </m:sub>
                        <m:sup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</m:sup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400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log</m:t>
                          </m:r>
                          <m:r>
                            <a:rPr lang="en-US" sz="2400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𝑖</m:t>
                              </m:r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,</m:t>
                              </m:r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𝑙𝑎𝑏𝑒𝑙</m:t>
                              </m:r>
                            </m:sub>
                          </m:sSub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(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,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5635" y="4123149"/>
                <a:ext cx="3333348" cy="1100558"/>
              </a:xfrm>
              <a:prstGeom prst="rect">
                <a:avLst/>
              </a:prstGeom>
              <a:blipFill>
                <a:blip r:embed="rId7"/>
                <a:stretch>
                  <a:fillRect l="-21591" t="-106818" b="-16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31318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14</a:t>
            </a:fld>
            <a:endParaRPr sz="1733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733" dirty="0"/>
              <a:t>(mini-batch) Stochastic Gradient Descent (SGD)</a:t>
            </a:r>
            <a:endParaRPr sz="3733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523316" y="1546309"/>
                <a:ext cx="3401252" cy="9885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𝑙</m:t>
                      </m:r>
                      <m:r>
                        <a:rPr lang="en-US" sz="2400" i="1">
                          <a:latin typeface="Cambria Math" charset="0"/>
                        </a:rPr>
                        <m:t>(</m:t>
                      </m:r>
                      <m:r>
                        <a:rPr lang="en-US" sz="2400" i="1">
                          <a:latin typeface="Cambria Math" charset="0"/>
                        </a:rPr>
                        <m:t>𝑤</m:t>
                      </m:r>
                      <m:r>
                        <a:rPr lang="en-US" sz="2400" i="1">
                          <a:latin typeface="Cambria Math" charset="0"/>
                        </a:rPr>
                        <m:t>,</m:t>
                      </m:r>
                      <m:r>
                        <a:rPr lang="en-US" sz="2400" i="1">
                          <a:latin typeface="Cambria Math" charset="0"/>
                        </a:rPr>
                        <m:t>𝑏</m:t>
                      </m:r>
                      <m:r>
                        <a:rPr lang="en-US" sz="2400" i="1">
                          <a:latin typeface="Cambria Math" charset="0"/>
                        </a:rPr>
                        <m:t>)=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∈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𝐵</m:t>
                          </m:r>
                        </m:sub>
                        <m:sup/>
                        <m:e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𝐶𝑜𝑠𝑡</m:t>
                          </m:r>
                          <m:d>
                            <m:d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𝑤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𝑏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316" y="1546309"/>
                <a:ext cx="3401252" cy="988540"/>
              </a:xfrm>
              <a:prstGeom prst="rect">
                <a:avLst/>
              </a:prstGeom>
              <a:blipFill>
                <a:blip r:embed="rId2"/>
                <a:stretch>
                  <a:fillRect t="-129114" b="-179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1223907" y="1491986"/>
            <a:ext cx="8988527" cy="4948805"/>
            <a:chOff x="917930" y="1118989"/>
            <a:chExt cx="6741395" cy="37116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917931" y="1118989"/>
                  <a:ext cx="903997" cy="27699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𝜆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=0.01</m:t>
                        </m:r>
                      </m:oMath>
                    </m:oMathPara>
                  </a14:m>
                  <a:endParaRPr lang="en-US" sz="240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7931" y="1118989"/>
                  <a:ext cx="903997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6250" r="-5208" b="-10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/>
            <p:cNvSpPr txBox="1"/>
            <p:nvPr/>
          </p:nvSpPr>
          <p:spPr>
            <a:xfrm>
              <a:off x="917931" y="1994463"/>
              <a:ext cx="2488516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b="1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for </a:t>
              </a:r>
              <a:r>
                <a:rPr lang="en-US" sz="2400" dirty="0">
                  <a:solidFill>
                    <a:srgbClr val="000000"/>
                  </a:solidFill>
                </a:rPr>
                <a:t>e = 0, </a:t>
              </a:r>
              <a:r>
                <a:rPr lang="en-US" sz="2400" dirty="0" err="1">
                  <a:solidFill>
                    <a:srgbClr val="000000"/>
                  </a:solidFill>
                </a:rPr>
                <a:t>num_epochs</a:t>
              </a:r>
              <a:r>
                <a:rPr lang="en-US" sz="2400" dirty="0">
                  <a:solidFill>
                    <a:srgbClr val="000000"/>
                  </a:solidFill>
                </a:rPr>
                <a:t> </a:t>
              </a:r>
              <a:r>
                <a:rPr lang="en-US" sz="2400" b="1" dirty="0">
                  <a:solidFill>
                    <a:srgbClr val="0070C0"/>
                  </a:solidFill>
                </a:rPr>
                <a:t>do</a:t>
              </a:r>
              <a:endParaRPr lang="en-US" sz="2400" b="1" dirty="0">
                <a:solidFill>
                  <a:srgbClr val="0070C0"/>
                </a:solidFill>
                <a:sym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17930" y="4484344"/>
              <a:ext cx="502782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end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17931" y="1539618"/>
              <a:ext cx="261076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Initialize w and </a:t>
              </a:r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 randomly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2448888" y="2677908"/>
                  <a:ext cx="141356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𝑑𝑙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)/</m:t>
                        </m:r>
                        <m:r>
                          <a:rPr lang="en-US" sz="2400" i="1">
                            <a:latin typeface="Cambria Math" charset="0"/>
                          </a:rPr>
                          <m:t>𝑑𝑤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8888" y="2677908"/>
                  <a:ext cx="1413560" cy="346249"/>
                </a:xfrm>
                <a:prstGeom prst="rect">
                  <a:avLst/>
                </a:prstGeom>
                <a:blipFill>
                  <a:blip r:embed="rId4"/>
                  <a:stretch>
                    <a:fillRect b="-162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4569136" y="2674524"/>
                  <a:ext cx="1366143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𝑑𝑙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)/</m:t>
                        </m:r>
                        <m:r>
                          <a:rPr lang="en-US" sz="2400" i="1">
                            <a:latin typeface="Cambria Math" charset="0"/>
                          </a:rPr>
                          <m:t>𝑑𝑏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9136" y="2674524"/>
                  <a:ext cx="1366143" cy="346249"/>
                </a:xfrm>
                <a:prstGeom prst="rect">
                  <a:avLst/>
                </a:prstGeom>
                <a:blipFill>
                  <a:blip r:embed="rId5"/>
                  <a:stretch>
                    <a:fillRect b="-1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/>
            <p:cNvSpPr txBox="1"/>
            <p:nvPr/>
          </p:nvSpPr>
          <p:spPr>
            <a:xfrm>
              <a:off x="1243757" y="2674524"/>
              <a:ext cx="106606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Compute: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90535" y="2674524"/>
              <a:ext cx="445793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and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97589" y="3013351"/>
              <a:ext cx="1105255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Update w:</a:t>
              </a:r>
              <a:endParaRPr lang="en-US" sz="24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191403" y="3459798"/>
              <a:ext cx="1061974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Update b:</a:t>
              </a:r>
              <a:endParaRPr 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2426869" y="3016205"/>
                  <a:ext cx="2567193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=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 −</m:t>
                        </m:r>
                        <m:r>
                          <a:rPr lang="en-US" sz="2400" i="1">
                            <a:latin typeface="Cambria Math" charset="0"/>
                          </a:rPr>
                          <m:t>𝜆</m:t>
                        </m:r>
                        <m:r>
                          <a:rPr lang="en-US" sz="2400" i="1">
                            <a:latin typeface="Cambria Math" charset="0"/>
                          </a:rPr>
                          <m:t> </m:t>
                        </m:r>
                        <m:r>
                          <a:rPr lang="en-US" sz="2400" i="1">
                            <a:latin typeface="Cambria Math" charset="0"/>
                          </a:rPr>
                          <m:t>𝑑𝑙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)/</m:t>
                        </m:r>
                        <m:r>
                          <a:rPr lang="en-US" sz="2400" i="1">
                            <a:latin typeface="Cambria Math" charset="0"/>
                          </a:rPr>
                          <m:t>𝑑𝑤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6869" y="3016205"/>
                  <a:ext cx="2567193" cy="346249"/>
                </a:xfrm>
                <a:prstGeom prst="rect">
                  <a:avLst/>
                </a:prstGeom>
                <a:blipFill>
                  <a:blip r:embed="rId6"/>
                  <a:stretch>
                    <a:fillRect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2426869" y="3459798"/>
                  <a:ext cx="2424942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=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 −</m:t>
                        </m:r>
                        <m:r>
                          <a:rPr lang="en-US" sz="2400" i="1">
                            <a:latin typeface="Cambria Math" charset="0"/>
                          </a:rPr>
                          <m:t>𝜆</m:t>
                        </m:r>
                        <m:r>
                          <a:rPr lang="en-US" sz="2400" i="1">
                            <a:latin typeface="Cambria Math" charset="0"/>
                          </a:rPr>
                          <m:t> </m:t>
                        </m:r>
                        <m:r>
                          <a:rPr lang="en-US" sz="2400" i="1">
                            <a:latin typeface="Cambria Math" charset="0"/>
                          </a:rPr>
                          <m:t>𝑑𝑙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)/</m:t>
                        </m:r>
                        <m:r>
                          <a:rPr lang="en-US" sz="2400" i="1">
                            <a:latin typeface="Cambria Math" charset="0"/>
                          </a:rPr>
                          <m:t>𝑑𝑏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6869" y="3459798"/>
                  <a:ext cx="2424942" cy="346249"/>
                </a:xfrm>
                <a:prstGeom prst="rect">
                  <a:avLst/>
                </a:prstGeom>
                <a:blipFill>
                  <a:blip r:embed="rId7"/>
                  <a:stretch>
                    <a:fillRect b="-216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/>
            <p:cNvSpPr/>
            <p:nvPr/>
          </p:nvSpPr>
          <p:spPr>
            <a:xfrm>
              <a:off x="1243757" y="3878293"/>
              <a:ext cx="700192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Print: </a:t>
              </a:r>
              <a:endParaRPr 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1874988" y="3877982"/>
                  <a:ext cx="856147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charset="0"/>
                          </a:rPr>
                          <m:t>𝑙</m:t>
                        </m:r>
                        <m:r>
                          <a:rPr lang="en-US" sz="2400" i="1">
                            <a:latin typeface="Cambria Math" charset="0"/>
                          </a:rPr>
                          <m:t>(</m:t>
                        </m:r>
                        <m:r>
                          <a:rPr lang="en-US" sz="2400" i="1">
                            <a:latin typeface="Cambria Math" charset="0"/>
                          </a:rPr>
                          <m:t>𝑤</m:t>
                        </m:r>
                        <m:r>
                          <a:rPr lang="en-US" sz="2400" i="1">
                            <a:latin typeface="Cambria Math" charset="0"/>
                          </a:rPr>
                          <m:t>,</m:t>
                        </m:r>
                        <m:r>
                          <a:rPr lang="en-US" sz="2400" i="1">
                            <a:latin typeface="Cambria Math" charset="0"/>
                          </a:rPr>
                          <m:t>𝑏</m:t>
                        </m:r>
                        <m:r>
                          <a:rPr lang="en-US" sz="2400" i="1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4988" y="3877982"/>
                  <a:ext cx="856147" cy="346249"/>
                </a:xfrm>
                <a:prstGeom prst="rect">
                  <a:avLst/>
                </a:prstGeom>
                <a:blipFill>
                  <a:blip r:embed="rId8"/>
                  <a:stretch>
                    <a:fillRect r="-1099" b="-162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 30"/>
            <p:cNvSpPr/>
            <p:nvPr/>
          </p:nvSpPr>
          <p:spPr>
            <a:xfrm>
              <a:off x="2865897" y="3855069"/>
              <a:ext cx="4793428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</a:rPr>
                <a:t>// Useful to see if this is becoming smaller or not. 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219413" y="5594313"/>
            <a:ext cx="670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end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1223907" y="3092561"/>
            <a:ext cx="3407534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for </a:t>
            </a:r>
            <a:r>
              <a:rPr lang="en-US" sz="2400" dirty="0">
                <a:solidFill>
                  <a:srgbClr val="000000"/>
                </a:solidFill>
              </a:rPr>
              <a:t>b = 0, </a:t>
            </a:r>
            <a:r>
              <a:rPr lang="en-US" sz="2400" dirty="0" err="1">
                <a:solidFill>
                  <a:srgbClr val="000000"/>
                </a:solidFill>
              </a:rPr>
              <a:t>num_batches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do</a:t>
            </a:r>
            <a:endParaRPr lang="en-US" sz="2400" b="1" dirty="0">
              <a:solidFill>
                <a:srgbClr val="0070C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808886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165F3-6576-6546-8515-F8094C24F1B0}"/>
              </a:ext>
            </a:extLst>
          </p:cNvPr>
          <p:cNvSpPr txBox="1"/>
          <p:nvPr/>
        </p:nvSpPr>
        <p:spPr>
          <a:xfrm>
            <a:off x="4474226" y="1217625"/>
            <a:ext cx="2830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is what we have: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300A0E-471C-6C46-AC9A-404B187C8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437" y="5306246"/>
            <a:ext cx="9144000" cy="12022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24FC13-B2BF-CE09-C6CA-951DB4C70C06}"/>
              </a:ext>
            </a:extLst>
          </p:cNvPr>
          <p:cNvSpPr txBox="1"/>
          <p:nvPr/>
        </p:nvSpPr>
        <p:spPr>
          <a:xfrm>
            <a:off x="7800014" y="5801109"/>
            <a:ext cx="330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FFF343B-5B50-9D98-299B-AB9084DD85D3}"/>
                  </a:ext>
                </a:extLst>
              </p:cNvPr>
              <p:cNvSpPr/>
              <p:nvPr/>
            </p:nvSpPr>
            <p:spPr>
              <a:xfrm>
                <a:off x="940986" y="2519749"/>
                <a:ext cx="4248792" cy="11724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𝐿</m:t>
                      </m:r>
                      <m:d>
                        <m:dPr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d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,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e>
                      </m:d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=1</m:t>
                          </m:r>
                        </m:sub>
                        <m:sup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naryPr>
                            <m:sub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𝑗</m:t>
                              </m:r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3</m:t>
                              </m:r>
                            </m:sup>
                            <m:e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𝑖</m:t>
                                  </m:r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,</m:t>
                                  </m:r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sz="2400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log</m:t>
                              </m:r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⁡(</m:t>
                              </m:r>
                              <m:sSub>
                                <m:sSubPr>
                                  <m:ctrlP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 ker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sym typeface="Calibri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 kern="0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  <a:sym typeface="Calibri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𝑖</m:t>
                                  </m:r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,</m:t>
                                  </m:r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400" kern="0" dirty="0">
                  <a:solidFill>
                    <a:prstClr val="black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FFF343B-5B50-9D98-299B-AB9084DD85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986" y="2519749"/>
                <a:ext cx="4248792" cy="1172437"/>
              </a:xfrm>
              <a:prstGeom prst="rect">
                <a:avLst/>
              </a:prstGeom>
              <a:blipFill>
                <a:blip r:embed="rId3"/>
                <a:stretch>
                  <a:fillRect t="-98925" b="-149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B8B35BA-0C5F-6F86-89AB-B04F9680CCB2}"/>
                  </a:ext>
                </a:extLst>
              </p:cNvPr>
              <p:cNvSpPr/>
              <p:nvPr/>
            </p:nvSpPr>
            <p:spPr>
              <a:xfrm>
                <a:off x="5259262" y="2555935"/>
                <a:ext cx="2782493" cy="1100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=1</m:t>
                          </m:r>
                        </m:sub>
                        <m:sup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</m:sup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400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log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⁡(</m:t>
                          </m:r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𝑖</m:t>
                              </m:r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,</m:t>
                              </m:r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𝑙𝑎𝑏𝑒𝑙</m:t>
                              </m:r>
                            </m:sub>
                          </m:sSub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B8B35BA-0C5F-6F86-89AB-B04F9680CC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262" y="2555935"/>
                <a:ext cx="2782493" cy="1100558"/>
              </a:xfrm>
              <a:prstGeom prst="rect">
                <a:avLst/>
              </a:prstGeom>
              <a:blipFill>
                <a:blip r:embed="rId4"/>
                <a:stretch>
                  <a:fillRect l="-25909" t="-108046" b="-16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276467B-37A8-768D-47E8-1C9F29B2EE51}"/>
                  </a:ext>
                </a:extLst>
              </p:cNvPr>
              <p:cNvSpPr/>
              <p:nvPr/>
            </p:nvSpPr>
            <p:spPr>
              <a:xfrm>
                <a:off x="8152062" y="2571984"/>
                <a:ext cx="3333348" cy="1100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=1</m:t>
                          </m:r>
                        </m:sub>
                        <m:sup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</m:sup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400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log</m:t>
                          </m:r>
                          <m:r>
                            <a:rPr lang="en-US" sz="2400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𝑖</m:t>
                              </m:r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,</m:t>
                              </m:r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𝑙𝑎𝑏𝑒𝑙</m:t>
                              </m:r>
                            </m:sub>
                          </m:sSub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(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,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276467B-37A8-768D-47E8-1C9F29B2EE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062" y="2571984"/>
                <a:ext cx="3333348" cy="1100558"/>
              </a:xfrm>
              <a:prstGeom prst="rect">
                <a:avLst/>
              </a:prstGeom>
              <a:blipFill>
                <a:blip r:embed="rId5"/>
                <a:stretch>
                  <a:fillRect l="-21212" t="-108046" b="-164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B03E7EE-1871-AF66-2451-0EDA9524AEC6}"/>
              </a:ext>
            </a:extLst>
          </p:cNvPr>
          <p:cNvSpPr txBox="1"/>
          <p:nvPr/>
        </p:nvSpPr>
        <p:spPr>
          <a:xfrm>
            <a:off x="4440627" y="4420351"/>
            <a:ext cx="2897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simplify let’s assume n = 1</a:t>
            </a:r>
          </a:p>
        </p:txBody>
      </p:sp>
    </p:spTree>
    <p:extLst>
      <p:ext uri="{BB962C8B-B14F-4D97-AF65-F5344CB8AC3E}">
        <p14:creationId xmlns:p14="http://schemas.microsoft.com/office/powerpoint/2010/main" val="106440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defTabSz="609585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defTabSz="609585">
                <a:defRPr sz="1800">
                  <a:solidFill>
                    <a:srgbClr val="000000"/>
                  </a:solidFill>
                </a:defRPr>
              </a:pPr>
              <a:t>16</a:t>
            </a:fld>
            <a:endParaRPr sz="1733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solidFill>
                  <a:schemeClr val="accent1"/>
                </a:solidFill>
                <a:latin typeface="Calibri" panose="020F0502020204030204"/>
              </a:rPr>
              <a:t>Supervised Learning – Linear </a:t>
            </a:r>
            <a:r>
              <a:rPr lang="en-US" sz="4267" kern="0" dirty="0" err="1">
                <a:solidFill>
                  <a:schemeClr val="accent1"/>
                </a:solidFill>
                <a:latin typeface="Calibri" panose="020F0502020204030204"/>
              </a:rPr>
              <a:t>Softmax</a:t>
            </a:r>
            <a:endParaRPr sz="4267" kern="0" dirty="0">
              <a:solidFill>
                <a:schemeClr val="accent1"/>
              </a:solidFill>
              <a:latin typeface="Calibri" panose="020F050202020403020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00404" y="2095735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37433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𝑦</m:t>
                        </m:r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374333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5000" r="-5000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19385" y="2141618"/>
                <a:ext cx="238635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𝑥</m:t>
                      </m:r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85" y="2141618"/>
                <a:ext cx="2386358" cy="328231"/>
              </a:xfrm>
              <a:prstGeom prst="rect">
                <a:avLst/>
              </a:prstGeom>
              <a:blipFill>
                <a:blip r:embed="rId3"/>
                <a:stretch>
                  <a:fillRect l="-1058" t="-3704" r="-3704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6898023" y="2134988"/>
                <a:ext cx="2257093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acc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𝑦</m:t>
                          </m:r>
                        </m:e>
                      </m:acc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8023" y="2134988"/>
                <a:ext cx="2257093" cy="328231"/>
              </a:xfrm>
              <a:prstGeom prst="rect">
                <a:avLst/>
              </a:prstGeom>
              <a:blipFill>
                <a:blip r:embed="rId4"/>
                <a:stretch>
                  <a:fillRect l="-2809" t="-23077" r="-3933" b="-3846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072549" y="2770640"/>
                <a:ext cx="68580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549" y="2770640"/>
                <a:ext cx="6858000" cy="461665"/>
              </a:xfrm>
              <a:prstGeom prst="rect">
                <a:avLst/>
              </a:prstGeom>
              <a:blipFill>
                <a:blip r:embed="rId5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2072548" y="3261452"/>
                <a:ext cx="685799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548" y="3261452"/>
                <a:ext cx="6857999" cy="461665"/>
              </a:xfrm>
              <a:prstGeom prst="rect">
                <a:avLst/>
              </a:prstGeom>
              <a:blipFill>
                <a:blip r:embed="rId6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2072549" y="3772192"/>
                <a:ext cx="685799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549" y="3772192"/>
                <a:ext cx="6857998" cy="461665"/>
              </a:xfrm>
              <a:prstGeom prst="rect">
                <a:avLst/>
              </a:prstGeom>
              <a:blipFill>
                <a:blip r:embed="rId7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395894" y="4724913"/>
                <a:ext cx="37822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/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(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894" y="4724913"/>
                <a:ext cx="3782254" cy="461665"/>
              </a:xfrm>
              <a:prstGeom prst="rect">
                <a:avLst/>
              </a:prstGeom>
              <a:blipFill>
                <a:blip r:embed="rId8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3395893" y="5217356"/>
                <a:ext cx="37893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/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(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893" y="5217356"/>
                <a:ext cx="3789371" cy="461665"/>
              </a:xfrm>
              <a:prstGeom prst="rect">
                <a:avLst/>
              </a:prstGeom>
              <a:blipFill>
                <a:blip r:embed="rId9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3395892" y="5709798"/>
                <a:ext cx="37893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B0F0"/>
                              </a:solidFill>
                              <a:latin typeface="Cambria Math" charset="0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/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(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892" y="5709798"/>
                <a:ext cx="3789371" cy="461665"/>
              </a:xfrm>
              <a:prstGeom prst="rect">
                <a:avLst/>
              </a:prstGeom>
              <a:blipFill>
                <a:blip r:embed="rId10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999919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165F3-6576-6546-8515-F8094C24F1B0}"/>
              </a:ext>
            </a:extLst>
          </p:cNvPr>
          <p:cNvSpPr txBox="1"/>
          <p:nvPr/>
        </p:nvSpPr>
        <p:spPr>
          <a:xfrm>
            <a:off x="4474226" y="1217625"/>
            <a:ext cx="2830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is what we have: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300A0E-471C-6C46-AC9A-404B187C8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333" y="2163653"/>
            <a:ext cx="9144000" cy="12022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24FC13-B2BF-CE09-C6CA-951DB4C70C06}"/>
              </a:ext>
            </a:extLst>
          </p:cNvPr>
          <p:cNvSpPr txBox="1"/>
          <p:nvPr/>
        </p:nvSpPr>
        <p:spPr>
          <a:xfrm>
            <a:off x="7694910" y="2658516"/>
            <a:ext cx="330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77278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165F3-6576-6546-8515-F8094C24F1B0}"/>
              </a:ext>
            </a:extLst>
          </p:cNvPr>
          <p:cNvSpPr txBox="1"/>
          <p:nvPr/>
        </p:nvSpPr>
        <p:spPr>
          <a:xfrm>
            <a:off x="4474226" y="1217625"/>
            <a:ext cx="2830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is what we have: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300A0E-471C-6C46-AC9A-404B187C8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333" y="2163653"/>
            <a:ext cx="9144000" cy="1202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7B7359-3B99-ED4D-A267-6EC04ECD6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875" y="3933446"/>
            <a:ext cx="4199467" cy="123613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62F3EA9-6409-8840-B8AA-423A20B7FFA6}"/>
              </a:ext>
            </a:extLst>
          </p:cNvPr>
          <p:cNvGrpSpPr/>
          <p:nvPr/>
        </p:nvGrpSpPr>
        <p:grpSpPr>
          <a:xfrm>
            <a:off x="2252422" y="6121171"/>
            <a:ext cx="7921075" cy="461665"/>
            <a:chOff x="1689316" y="4590878"/>
            <a:chExt cx="5940806" cy="3462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5F8603A-7BF8-A542-B121-A60B73322B6D}"/>
                    </a:ext>
                  </a:extLst>
                </p:cNvPr>
                <p:cNvSpPr txBox="1"/>
                <p:nvPr/>
              </p:nvSpPr>
              <p:spPr>
                <a:xfrm>
                  <a:off x="3095563" y="4630953"/>
                  <a:ext cx="4534559" cy="2891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=(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,1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,2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,3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,4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5F8603A-7BF8-A542-B121-A60B73322B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5563" y="4630953"/>
                  <a:ext cx="4534559" cy="289166"/>
                </a:xfrm>
                <a:prstGeom prst="rect">
                  <a:avLst/>
                </a:prstGeom>
                <a:blipFill>
                  <a:blip r:embed="rId4"/>
                  <a:stretch>
                    <a:fillRect b="-290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31F9BE6-8C58-A64F-840B-586007215774}"/>
                </a:ext>
              </a:extLst>
            </p:cNvPr>
            <p:cNvSpPr txBox="1"/>
            <p:nvPr/>
          </p:nvSpPr>
          <p:spPr>
            <a:xfrm>
              <a:off x="1689316" y="4590878"/>
              <a:ext cx="111189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Reminder: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317F036-FDA3-6FD5-7287-D6E301E7A4DC}"/>
              </a:ext>
            </a:extLst>
          </p:cNvPr>
          <p:cNvSpPr txBox="1"/>
          <p:nvPr/>
        </p:nvSpPr>
        <p:spPr>
          <a:xfrm>
            <a:off x="5775703" y="4551512"/>
            <a:ext cx="330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142480-8240-F86F-47E0-9086AF497B4F}"/>
              </a:ext>
            </a:extLst>
          </p:cNvPr>
          <p:cNvSpPr txBox="1"/>
          <p:nvPr/>
        </p:nvSpPr>
        <p:spPr>
          <a:xfrm>
            <a:off x="7694910" y="2658516"/>
            <a:ext cx="330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1570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B4F186-0A96-A94B-BEB9-B0A866E2A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About the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CE99F-5901-5E48-82A1-D1BFCC76A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6497" y="804672"/>
            <a:ext cx="5886927" cy="5230368"/>
          </a:xfrm>
        </p:spPr>
        <p:txBody>
          <a:bodyPr anchor="ctr">
            <a:norm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COMP 646: Deep Learning for Vision and Language</a:t>
            </a:r>
          </a:p>
          <a:p>
            <a:r>
              <a:rPr lang="en-US" sz="1800" dirty="0">
                <a:solidFill>
                  <a:schemeClr val="tx2"/>
                </a:solidFill>
              </a:rPr>
              <a:t>Instructor: </a:t>
            </a:r>
            <a:r>
              <a:rPr lang="en-US" sz="1800" b="1" dirty="0">
                <a:solidFill>
                  <a:schemeClr val="tx2"/>
                </a:solidFill>
              </a:rPr>
              <a:t>Vicente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Ordóñez</a:t>
            </a:r>
            <a:r>
              <a:rPr lang="en-US" sz="1800" dirty="0">
                <a:solidFill>
                  <a:schemeClr val="tx2"/>
                </a:solidFill>
              </a:rPr>
              <a:t> (Vicente </a:t>
            </a:r>
            <a:r>
              <a:rPr lang="en-US" sz="1800" dirty="0" err="1">
                <a:solidFill>
                  <a:schemeClr val="tx2"/>
                </a:solidFill>
              </a:rPr>
              <a:t>Ordóñez</a:t>
            </a:r>
            <a:r>
              <a:rPr lang="en-US" sz="1800" dirty="0">
                <a:solidFill>
                  <a:schemeClr val="tx2"/>
                </a:solidFill>
              </a:rPr>
              <a:t> Román)</a:t>
            </a:r>
          </a:p>
          <a:p>
            <a:r>
              <a:rPr lang="en-US" sz="1800" dirty="0">
                <a:solidFill>
                  <a:schemeClr val="tx2"/>
                </a:solidFill>
              </a:rPr>
              <a:t>Website: </a:t>
            </a:r>
            <a:r>
              <a:rPr lang="en-US" sz="1800" dirty="0">
                <a:solidFill>
                  <a:schemeClr val="tx2"/>
                </a:solidFill>
                <a:hlinkClick r:id="rId2"/>
              </a:rPr>
              <a:t>https://www.cs.rice.edu/~vo9/deep-vislang</a:t>
            </a:r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Location: Keck Hall 100</a:t>
            </a:r>
          </a:p>
          <a:p>
            <a:r>
              <a:rPr lang="en-US" sz="1800" dirty="0">
                <a:solidFill>
                  <a:schemeClr val="tx2"/>
                </a:solidFill>
              </a:rPr>
              <a:t>Times: Tuesdays and Thursdays</a:t>
            </a:r>
            <a:br>
              <a:rPr lang="en-US" sz="1800" dirty="0">
                <a:solidFill>
                  <a:schemeClr val="tx2"/>
                </a:solidFill>
              </a:rPr>
            </a:br>
            <a:r>
              <a:rPr lang="en-US" sz="1800" dirty="0">
                <a:solidFill>
                  <a:schemeClr val="tx2"/>
                </a:solidFill>
              </a:rPr>
              <a:t>             from 4pm to 5:15pm</a:t>
            </a:r>
          </a:p>
          <a:p>
            <a:r>
              <a:rPr lang="en-US" sz="1800" dirty="0">
                <a:solidFill>
                  <a:schemeClr val="tx2"/>
                </a:solidFill>
              </a:rPr>
              <a:t>Office Hours: Wednesdays 10am to noon (DH2080)</a:t>
            </a:r>
          </a:p>
          <a:p>
            <a:r>
              <a:rPr lang="en-US" sz="1800" dirty="0">
                <a:solidFill>
                  <a:schemeClr val="tx2"/>
                </a:solidFill>
              </a:rPr>
              <a:t>Teaching Assistants: </a:t>
            </a:r>
            <a:r>
              <a:rPr lang="en-US" sz="1800" b="1" dirty="0" err="1">
                <a:solidFill>
                  <a:schemeClr val="tx2"/>
                </a:solidFill>
              </a:rPr>
              <a:t>Ayush</a:t>
            </a:r>
            <a:r>
              <a:rPr lang="en-US" sz="1800" b="1" dirty="0">
                <a:solidFill>
                  <a:schemeClr val="tx2"/>
                </a:solidFill>
              </a:rPr>
              <a:t>, Jefferson, </a:t>
            </a:r>
            <a:r>
              <a:rPr lang="en-US" sz="1800" b="1" dirty="0" err="1">
                <a:solidFill>
                  <a:schemeClr val="tx2"/>
                </a:solidFill>
              </a:rPr>
              <a:t>Jaywon</a:t>
            </a:r>
            <a:r>
              <a:rPr lang="en-US" sz="1800" b="1" dirty="0">
                <a:solidFill>
                  <a:schemeClr val="tx2"/>
                </a:solidFill>
              </a:rPr>
              <a:t>, </a:t>
            </a:r>
            <a:r>
              <a:rPr lang="en-US" sz="1800" b="1" dirty="0" err="1">
                <a:solidFill>
                  <a:schemeClr val="tx2"/>
                </a:solidFill>
              </a:rPr>
              <a:t>Zilin</a:t>
            </a:r>
            <a:endParaRPr lang="en-US" sz="1800" b="1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Discussion Forum: Piazza (Sign-up Link on Rice Canvas and Class Website)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5129B-48F5-1E44-A1EF-324E02AE1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3315DE8-E84B-A141-B26C-CDB1CE99E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186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165F3-6576-6546-8515-F8094C24F1B0}"/>
              </a:ext>
            </a:extLst>
          </p:cNvPr>
          <p:cNvSpPr txBox="1"/>
          <p:nvPr/>
        </p:nvSpPr>
        <p:spPr>
          <a:xfrm>
            <a:off x="4474226" y="1217625"/>
            <a:ext cx="2830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is what we have: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77BDD0-D0D3-2847-82EC-70270FC39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861" y="2067255"/>
            <a:ext cx="4199467" cy="12361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B404E9-9826-E562-D94C-0F59262807A2}"/>
              </a:ext>
            </a:extLst>
          </p:cNvPr>
          <p:cNvSpPr txBox="1"/>
          <p:nvPr/>
        </p:nvSpPr>
        <p:spPr>
          <a:xfrm>
            <a:off x="5907886" y="2685321"/>
            <a:ext cx="330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5992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165F3-6576-6546-8515-F8094C24F1B0}"/>
              </a:ext>
            </a:extLst>
          </p:cNvPr>
          <p:cNvSpPr txBox="1"/>
          <p:nvPr/>
        </p:nvSpPr>
        <p:spPr>
          <a:xfrm>
            <a:off x="4474226" y="1217625"/>
            <a:ext cx="2830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is what we have: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7E5EE6-4179-924C-9AEC-F06E1059D8F9}"/>
              </a:ext>
            </a:extLst>
          </p:cNvPr>
          <p:cNvSpPr txBox="1"/>
          <p:nvPr/>
        </p:nvSpPr>
        <p:spPr>
          <a:xfrm>
            <a:off x="4474225" y="3877244"/>
            <a:ext cx="2867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is what we need: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315BCD-F12F-224E-81BB-FEE197412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897" y="5203411"/>
            <a:ext cx="948267" cy="1100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DC3E37-A9B4-D045-8251-821EBCB55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165" y="5237277"/>
            <a:ext cx="711200" cy="1066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19A869-F2DB-264C-B5AE-5F4F911835FD}"/>
              </a:ext>
            </a:extLst>
          </p:cNvPr>
          <p:cNvSpPr txBox="1"/>
          <p:nvPr/>
        </p:nvSpPr>
        <p:spPr>
          <a:xfrm>
            <a:off x="3451929" y="5424406"/>
            <a:ext cx="1273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each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98089B-C3A8-8B4D-B544-FF785ACFE7C0}"/>
              </a:ext>
            </a:extLst>
          </p:cNvPr>
          <p:cNvSpPr txBox="1"/>
          <p:nvPr/>
        </p:nvSpPr>
        <p:spPr>
          <a:xfrm>
            <a:off x="8170302" y="5424406"/>
            <a:ext cx="1273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each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77672C-BC71-2746-A8D0-37C55D593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56" t="54332"/>
          <a:stretch/>
        </p:blipFill>
        <p:spPr>
          <a:xfrm>
            <a:off x="4879472" y="5517397"/>
            <a:ext cx="629117" cy="5026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0D6DE8-4AAA-7A44-9EDC-37B83B575F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27" t="50000"/>
          <a:stretch/>
        </p:blipFill>
        <p:spPr>
          <a:xfrm>
            <a:off x="9515114" y="5486651"/>
            <a:ext cx="403060" cy="533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78641F-23CC-3F4F-8E45-C4EB39A4C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861" y="2067255"/>
            <a:ext cx="4199467" cy="12361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073166-1607-D2B9-7FB2-12FAB4141871}"/>
              </a:ext>
            </a:extLst>
          </p:cNvPr>
          <p:cNvSpPr txBox="1"/>
          <p:nvPr/>
        </p:nvSpPr>
        <p:spPr>
          <a:xfrm>
            <a:off x="5907886" y="2685321"/>
            <a:ext cx="330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44906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165F3-6576-6546-8515-F8094C24F1B0}"/>
              </a:ext>
            </a:extLst>
          </p:cNvPr>
          <p:cNvSpPr txBox="1"/>
          <p:nvPr/>
        </p:nvSpPr>
        <p:spPr>
          <a:xfrm>
            <a:off x="4474226" y="1217625"/>
            <a:ext cx="2830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is what we have: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7E5EE6-4179-924C-9AEC-F06E1059D8F9}"/>
              </a:ext>
            </a:extLst>
          </p:cNvPr>
          <p:cNvSpPr txBox="1"/>
          <p:nvPr/>
        </p:nvSpPr>
        <p:spPr>
          <a:xfrm>
            <a:off x="4134425" y="4029277"/>
            <a:ext cx="3863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Chain Rule of Calculus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DC3E37-A9B4-D045-8251-821EBCB55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165" y="5237277"/>
            <a:ext cx="711200" cy="106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78641F-23CC-3F4F-8E45-C4EB39A4C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861" y="2067255"/>
            <a:ext cx="4199467" cy="1236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734F9E-76B4-E14F-B9A3-E564B691CF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31"/>
          <a:stretch/>
        </p:blipFill>
        <p:spPr>
          <a:xfrm>
            <a:off x="2224160" y="5237277"/>
            <a:ext cx="2777067" cy="1100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1BC0D9-ED2F-6141-A2A3-D233EE811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5" y="5247608"/>
            <a:ext cx="1659467" cy="999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2B88BA-36A2-1E96-FEB7-407DFD8137B9}"/>
              </a:ext>
            </a:extLst>
          </p:cNvPr>
          <p:cNvSpPr txBox="1"/>
          <p:nvPr/>
        </p:nvSpPr>
        <p:spPr>
          <a:xfrm>
            <a:off x="5907886" y="2685321"/>
            <a:ext cx="330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15103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165F3-6576-6546-8515-F8094C24F1B0}"/>
              </a:ext>
            </a:extLst>
          </p:cNvPr>
          <p:cNvSpPr txBox="1"/>
          <p:nvPr/>
        </p:nvSpPr>
        <p:spPr>
          <a:xfrm>
            <a:off x="4474226" y="1217625"/>
            <a:ext cx="2830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is what we have: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7E5EE6-4179-924C-9AEC-F06E1059D8F9}"/>
              </a:ext>
            </a:extLst>
          </p:cNvPr>
          <p:cNvSpPr txBox="1"/>
          <p:nvPr/>
        </p:nvSpPr>
        <p:spPr>
          <a:xfrm>
            <a:off x="4134425" y="4029277"/>
            <a:ext cx="3863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Chain Rule of Calculus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DC3E37-A9B4-D045-8251-821EBCB55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165" y="5237277"/>
            <a:ext cx="711200" cy="106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78641F-23CC-3F4F-8E45-C4EB39A4C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861" y="2067255"/>
            <a:ext cx="4199467" cy="1236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734F9E-76B4-E14F-B9A3-E564B691CF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31"/>
          <a:stretch/>
        </p:blipFill>
        <p:spPr>
          <a:xfrm>
            <a:off x="2224160" y="5237277"/>
            <a:ext cx="2777067" cy="1100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1BC0D9-ED2F-6141-A2A3-D233EE811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5" y="5247608"/>
            <a:ext cx="1659467" cy="9990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81EFC0-0766-314D-A37D-E3956A9D9B2D}"/>
              </a:ext>
            </a:extLst>
          </p:cNvPr>
          <p:cNvSpPr/>
          <p:nvPr/>
        </p:nvSpPr>
        <p:spPr>
          <a:xfrm>
            <a:off x="4215540" y="5236126"/>
            <a:ext cx="754691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54C8E2-0502-A747-97A7-22020ED73BBA}"/>
              </a:ext>
            </a:extLst>
          </p:cNvPr>
          <p:cNvSpPr/>
          <p:nvPr/>
        </p:nvSpPr>
        <p:spPr>
          <a:xfrm>
            <a:off x="8758265" y="5265978"/>
            <a:ext cx="754691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516AB8-8E74-964C-AC36-11B27B7644D6}"/>
              </a:ext>
            </a:extLst>
          </p:cNvPr>
          <p:cNvSpPr txBox="1"/>
          <p:nvPr/>
        </p:nvSpPr>
        <p:spPr>
          <a:xfrm>
            <a:off x="5085541" y="4673737"/>
            <a:ext cx="195758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FF0000"/>
                </a:solidFill>
              </a:rPr>
              <a:t>Let’s do these first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BB3EDA-9300-26BB-C24F-7BEA475916FE}"/>
              </a:ext>
            </a:extLst>
          </p:cNvPr>
          <p:cNvSpPr txBox="1"/>
          <p:nvPr/>
        </p:nvSpPr>
        <p:spPr>
          <a:xfrm>
            <a:off x="5907886" y="2685321"/>
            <a:ext cx="330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97109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734F9E-76B4-E14F-B9A3-E564B691CF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708" t="5831"/>
          <a:stretch/>
        </p:blipFill>
        <p:spPr>
          <a:xfrm>
            <a:off x="3347635" y="1269712"/>
            <a:ext cx="785687" cy="1100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1BC0D9-ED2F-6141-A2A3-D233EE811B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483"/>
          <a:stretch/>
        </p:blipFill>
        <p:spPr>
          <a:xfrm>
            <a:off x="7859366" y="1280043"/>
            <a:ext cx="705561" cy="9990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81EFC0-0766-314D-A37D-E3956A9D9B2D}"/>
              </a:ext>
            </a:extLst>
          </p:cNvPr>
          <p:cNvSpPr/>
          <p:nvPr/>
        </p:nvSpPr>
        <p:spPr>
          <a:xfrm>
            <a:off x="3347636" y="1268561"/>
            <a:ext cx="754691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54C8E2-0502-A747-97A7-22020ED73BBA}"/>
              </a:ext>
            </a:extLst>
          </p:cNvPr>
          <p:cNvSpPr/>
          <p:nvPr/>
        </p:nvSpPr>
        <p:spPr>
          <a:xfrm>
            <a:off x="7890361" y="1298413"/>
            <a:ext cx="754691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3892A0-5E2F-A84A-BAD7-B5126B457FA7}"/>
                  </a:ext>
                </a:extLst>
              </p:cNvPr>
              <p:cNvSpPr txBox="1"/>
              <p:nvPr/>
            </p:nvSpPr>
            <p:spPr>
              <a:xfrm>
                <a:off x="1265398" y="2778834"/>
                <a:ext cx="5892639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,3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,4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3892A0-5E2F-A84A-BAD7-B5126B457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398" y="2778834"/>
                <a:ext cx="5892639" cy="385555"/>
              </a:xfrm>
              <a:prstGeom prst="rect">
                <a:avLst/>
              </a:prstGeom>
              <a:blipFill>
                <a:blip r:embed="rId4"/>
                <a:stretch>
                  <a:fillRect l="-21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9D47CC-091A-7146-8986-66F3F229AC17}"/>
                  </a:ext>
                </a:extLst>
              </p:cNvPr>
              <p:cNvSpPr txBox="1"/>
              <p:nvPr/>
            </p:nvSpPr>
            <p:spPr>
              <a:xfrm>
                <a:off x="538790" y="3506112"/>
                <a:ext cx="7017627" cy="792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3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3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,3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,4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9D47CC-091A-7146-8986-66F3F229A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790" y="3506112"/>
                <a:ext cx="7017627" cy="792974"/>
              </a:xfrm>
              <a:prstGeom prst="rect">
                <a:avLst/>
              </a:prstGeom>
              <a:blipFill>
                <a:blip r:embed="rId5"/>
                <a:stretch>
                  <a:fillRect l="-722" t="-1587"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DB8C632-9949-204A-9FC3-79348C5B2009}"/>
                  </a:ext>
                </a:extLst>
              </p:cNvPr>
              <p:cNvSpPr txBox="1"/>
              <p:nvPr/>
            </p:nvSpPr>
            <p:spPr>
              <a:xfrm>
                <a:off x="2927403" y="4501557"/>
                <a:ext cx="1444305" cy="792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3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DB8C632-9949-204A-9FC3-79348C5B20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7403" y="4501557"/>
                <a:ext cx="1444305" cy="792974"/>
              </a:xfrm>
              <a:prstGeom prst="rect">
                <a:avLst/>
              </a:prstGeom>
              <a:blipFill>
                <a:blip r:embed="rId6"/>
                <a:stretch>
                  <a:fillRect l="-4348" t="-1563" r="-870"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E1D6F3-43E7-3C4D-A22A-E652A5239950}"/>
                  </a:ext>
                </a:extLst>
              </p:cNvPr>
              <p:cNvSpPr txBox="1"/>
              <p:nvPr/>
            </p:nvSpPr>
            <p:spPr>
              <a:xfrm>
                <a:off x="3015962" y="5692461"/>
                <a:ext cx="1384225" cy="8065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E1D6F3-43E7-3C4D-A22A-E652A5239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5962" y="5692461"/>
                <a:ext cx="1384225" cy="806503"/>
              </a:xfrm>
              <a:prstGeom prst="rect">
                <a:avLst/>
              </a:prstGeom>
              <a:blipFill>
                <a:blip r:embed="rId7"/>
                <a:stretch>
                  <a:fillRect l="-5455" t="-1563" r="-2727"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169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1BC0D9-ED2F-6141-A2A3-D233EE811B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83"/>
          <a:stretch/>
        </p:blipFill>
        <p:spPr>
          <a:xfrm>
            <a:off x="7859366" y="1280043"/>
            <a:ext cx="705561" cy="9990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81EFC0-0766-314D-A37D-E3956A9D9B2D}"/>
              </a:ext>
            </a:extLst>
          </p:cNvPr>
          <p:cNvSpPr/>
          <p:nvPr/>
        </p:nvSpPr>
        <p:spPr>
          <a:xfrm>
            <a:off x="3347636" y="1268561"/>
            <a:ext cx="1431075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54C8E2-0502-A747-97A7-22020ED73BBA}"/>
              </a:ext>
            </a:extLst>
          </p:cNvPr>
          <p:cNvSpPr/>
          <p:nvPr/>
        </p:nvSpPr>
        <p:spPr>
          <a:xfrm>
            <a:off x="7890361" y="1298413"/>
            <a:ext cx="754691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3892A0-5E2F-A84A-BAD7-B5126B457FA7}"/>
                  </a:ext>
                </a:extLst>
              </p:cNvPr>
              <p:cNvSpPr txBox="1"/>
              <p:nvPr/>
            </p:nvSpPr>
            <p:spPr>
              <a:xfrm>
                <a:off x="6169973" y="2809830"/>
                <a:ext cx="5892639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,3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,4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3892A0-5E2F-A84A-BAD7-B5126B457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9973" y="2809830"/>
                <a:ext cx="5892639" cy="385555"/>
              </a:xfrm>
              <a:prstGeom prst="rect">
                <a:avLst/>
              </a:prstGeom>
              <a:blipFill>
                <a:blip r:embed="rId3"/>
                <a:stretch>
                  <a:fillRect l="-215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E1D6F3-43E7-3C4D-A22A-E652A5239950}"/>
                  </a:ext>
                </a:extLst>
              </p:cNvPr>
              <p:cNvSpPr txBox="1"/>
              <p:nvPr/>
            </p:nvSpPr>
            <p:spPr>
              <a:xfrm>
                <a:off x="3347637" y="1399881"/>
                <a:ext cx="1384225" cy="8065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E1D6F3-43E7-3C4D-A22A-E652A5239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637" y="1399881"/>
                <a:ext cx="1384225" cy="806503"/>
              </a:xfrm>
              <a:prstGeom prst="rect">
                <a:avLst/>
              </a:prstGeom>
              <a:blipFill>
                <a:blip r:embed="rId4"/>
                <a:stretch>
                  <a:fillRect l="-4545" t="-1563" r="-2727"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16C54C-3549-5948-97FA-CB363FDFA8C7}"/>
                  </a:ext>
                </a:extLst>
              </p:cNvPr>
              <p:cNvSpPr txBox="1"/>
              <p:nvPr/>
            </p:nvSpPr>
            <p:spPr>
              <a:xfrm>
                <a:off x="4764936" y="3568106"/>
                <a:ext cx="6558590" cy="7646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,3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,4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16C54C-3549-5948-97FA-CB363FDFA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4936" y="3568106"/>
                <a:ext cx="6558590" cy="764697"/>
              </a:xfrm>
              <a:prstGeom prst="rect">
                <a:avLst/>
              </a:prstGeom>
              <a:blipFill>
                <a:blip r:embed="rId5"/>
                <a:stretch>
                  <a:fillRect l="-774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E00E46-2AC9-CA4C-9648-396F273FDFE9}"/>
                  </a:ext>
                </a:extLst>
              </p:cNvPr>
              <p:cNvSpPr txBox="1"/>
              <p:nvPr/>
            </p:nvSpPr>
            <p:spPr>
              <a:xfrm>
                <a:off x="8018623" y="4737210"/>
                <a:ext cx="1088888" cy="7646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E00E46-2AC9-CA4C-9648-396F273FD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8623" y="4737210"/>
                <a:ext cx="1088888" cy="764697"/>
              </a:xfrm>
              <a:prstGeom prst="rect">
                <a:avLst/>
              </a:prstGeom>
              <a:blipFill>
                <a:blip r:embed="rId6"/>
                <a:stretch>
                  <a:fillRect l="-6897" r="-5747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377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81EFC0-0766-314D-A37D-E3956A9D9B2D}"/>
              </a:ext>
            </a:extLst>
          </p:cNvPr>
          <p:cNvSpPr/>
          <p:nvPr/>
        </p:nvSpPr>
        <p:spPr>
          <a:xfrm>
            <a:off x="3347636" y="1268561"/>
            <a:ext cx="1431075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54C8E2-0502-A747-97A7-22020ED73BBA}"/>
              </a:ext>
            </a:extLst>
          </p:cNvPr>
          <p:cNvSpPr/>
          <p:nvPr/>
        </p:nvSpPr>
        <p:spPr>
          <a:xfrm>
            <a:off x="7890361" y="1298413"/>
            <a:ext cx="1294969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E1D6F3-43E7-3C4D-A22A-E652A5239950}"/>
                  </a:ext>
                </a:extLst>
              </p:cNvPr>
              <p:cNvSpPr txBox="1"/>
              <p:nvPr/>
            </p:nvSpPr>
            <p:spPr>
              <a:xfrm>
                <a:off x="3347637" y="1399881"/>
                <a:ext cx="1384225" cy="8065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E1D6F3-43E7-3C4D-A22A-E652A5239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637" y="1399881"/>
                <a:ext cx="1384225" cy="806503"/>
              </a:xfrm>
              <a:prstGeom prst="rect">
                <a:avLst/>
              </a:prstGeom>
              <a:blipFill>
                <a:blip r:embed="rId2"/>
                <a:stretch>
                  <a:fillRect l="-4545" t="-1563" r="-2727"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E00E46-2AC9-CA4C-9648-396F273FDFE9}"/>
                  </a:ext>
                </a:extLst>
              </p:cNvPr>
              <p:cNvSpPr txBox="1"/>
              <p:nvPr/>
            </p:nvSpPr>
            <p:spPr>
              <a:xfrm>
                <a:off x="8018623" y="1441602"/>
                <a:ext cx="1088888" cy="7646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E00E46-2AC9-CA4C-9648-396F273FD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8623" y="1441602"/>
                <a:ext cx="1088888" cy="764697"/>
              </a:xfrm>
              <a:prstGeom prst="rect">
                <a:avLst/>
              </a:prstGeom>
              <a:blipFill>
                <a:blip r:embed="rId3"/>
                <a:stretch>
                  <a:fillRect l="-6897" t="-1639" r="-5747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95079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165F3-6576-6546-8515-F8094C24F1B0}"/>
              </a:ext>
            </a:extLst>
          </p:cNvPr>
          <p:cNvSpPr txBox="1"/>
          <p:nvPr/>
        </p:nvSpPr>
        <p:spPr>
          <a:xfrm>
            <a:off x="4474226" y="1217625"/>
            <a:ext cx="2830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is what we have: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7E5EE6-4179-924C-9AEC-F06E1059D8F9}"/>
              </a:ext>
            </a:extLst>
          </p:cNvPr>
          <p:cNvSpPr txBox="1"/>
          <p:nvPr/>
        </p:nvSpPr>
        <p:spPr>
          <a:xfrm>
            <a:off x="4134425" y="4029277"/>
            <a:ext cx="3863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Chain Rule of Calculus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DC3E37-A9B4-D045-8251-821EBCB55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165" y="5237277"/>
            <a:ext cx="711200" cy="106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78641F-23CC-3F4F-8E45-C4EB39A4C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861" y="2067255"/>
            <a:ext cx="4199467" cy="1236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734F9E-76B4-E14F-B9A3-E564B691CF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31"/>
          <a:stretch/>
        </p:blipFill>
        <p:spPr>
          <a:xfrm>
            <a:off x="2224160" y="5237277"/>
            <a:ext cx="2777067" cy="1100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1BC0D9-ED2F-6141-A2A3-D233EE811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5" y="5247608"/>
            <a:ext cx="1659467" cy="9990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81EFC0-0766-314D-A37D-E3956A9D9B2D}"/>
              </a:ext>
            </a:extLst>
          </p:cNvPr>
          <p:cNvSpPr/>
          <p:nvPr/>
        </p:nvSpPr>
        <p:spPr>
          <a:xfrm>
            <a:off x="3512951" y="5286634"/>
            <a:ext cx="754691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54C8E2-0502-A747-97A7-22020ED73BBA}"/>
              </a:ext>
            </a:extLst>
          </p:cNvPr>
          <p:cNvSpPr/>
          <p:nvPr/>
        </p:nvSpPr>
        <p:spPr>
          <a:xfrm>
            <a:off x="8078240" y="5254486"/>
            <a:ext cx="754691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516AB8-8E74-964C-AC36-11B27B7644D6}"/>
              </a:ext>
            </a:extLst>
          </p:cNvPr>
          <p:cNvSpPr txBox="1"/>
          <p:nvPr/>
        </p:nvSpPr>
        <p:spPr>
          <a:xfrm>
            <a:off x="4267642" y="4666353"/>
            <a:ext cx="386599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FF0000"/>
                </a:solidFill>
              </a:rPr>
              <a:t>Now let’s do this one (same for both!)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CD8345-1267-BF56-432A-3A0A03DCA9C6}"/>
              </a:ext>
            </a:extLst>
          </p:cNvPr>
          <p:cNvSpPr txBox="1"/>
          <p:nvPr/>
        </p:nvSpPr>
        <p:spPr>
          <a:xfrm>
            <a:off x="5907886" y="2685321"/>
            <a:ext cx="330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411191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168BF4-CBEE-CA4C-BEA3-EEB32F199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061" y="978062"/>
            <a:ext cx="3589867" cy="1134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33CDBA-36B4-7F40-A0B7-A7A0968BC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328" y="2112595"/>
            <a:ext cx="3979333" cy="10837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EF236D-B1AD-CB44-A4FD-AB7F2D62A6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641" t="5831" r="27548"/>
          <a:stretch/>
        </p:blipFill>
        <p:spPr>
          <a:xfrm>
            <a:off x="3792825" y="1177163"/>
            <a:ext cx="528512" cy="8793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42311C-9C18-7146-944D-4E0796DB76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1825"/>
          <a:stretch/>
        </p:blipFill>
        <p:spPr>
          <a:xfrm>
            <a:off x="4321337" y="978767"/>
            <a:ext cx="325312" cy="10837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BBB377-B68E-CC41-9FA0-EC5500AA3459}"/>
              </a:ext>
            </a:extLst>
          </p:cNvPr>
          <p:cNvSpPr txBox="1"/>
          <p:nvPr/>
        </p:nvSpPr>
        <p:spPr>
          <a:xfrm>
            <a:off x="2448733" y="4084641"/>
            <a:ext cx="6889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our cat, dog, bear classification example: </a:t>
            </a:r>
            <a:r>
              <a:rPr lang="en-US" sz="2400" dirty="0" err="1"/>
              <a:t>i</a:t>
            </a:r>
            <a:r>
              <a:rPr lang="en-US" sz="2400" dirty="0"/>
              <a:t> = {1, 2, 3}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AA49E9-CB75-88BE-B862-59B81F68325B}"/>
              </a:ext>
            </a:extLst>
          </p:cNvPr>
          <p:cNvSpPr txBox="1"/>
          <p:nvPr/>
        </p:nvSpPr>
        <p:spPr>
          <a:xfrm>
            <a:off x="6571283" y="1560717"/>
            <a:ext cx="216976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F021C-4DAB-1071-3CCB-4F0FB947ECC9}"/>
              </a:ext>
            </a:extLst>
          </p:cNvPr>
          <p:cNvSpPr txBox="1"/>
          <p:nvPr/>
        </p:nvSpPr>
        <p:spPr>
          <a:xfrm>
            <a:off x="5951349" y="2233585"/>
            <a:ext cx="28413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7013563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F236D-B1AD-CB44-A4FD-AB7F2D62A6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41" t="5831" r="27548"/>
          <a:stretch/>
        </p:blipFill>
        <p:spPr>
          <a:xfrm>
            <a:off x="3792825" y="1177163"/>
            <a:ext cx="528512" cy="8793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42311C-9C18-7146-944D-4E0796DB76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1825"/>
          <a:stretch/>
        </p:blipFill>
        <p:spPr>
          <a:xfrm>
            <a:off x="4321337" y="978767"/>
            <a:ext cx="325312" cy="10837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BBB377-B68E-CC41-9FA0-EC5500AA3459}"/>
              </a:ext>
            </a:extLst>
          </p:cNvPr>
          <p:cNvSpPr txBox="1"/>
          <p:nvPr/>
        </p:nvSpPr>
        <p:spPr>
          <a:xfrm>
            <a:off x="2448733" y="4084641"/>
            <a:ext cx="6950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our cat, dog, bear classification example: </a:t>
            </a:r>
            <a:r>
              <a:rPr lang="en-US" sz="2400" dirty="0" err="1"/>
              <a:t>i</a:t>
            </a:r>
            <a:r>
              <a:rPr lang="en-US" sz="2400" dirty="0"/>
              <a:t> = {1, 2, 3}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771653-2791-0644-8A57-B74EACE2436B}"/>
              </a:ext>
            </a:extLst>
          </p:cNvPr>
          <p:cNvSpPr txBox="1"/>
          <p:nvPr/>
        </p:nvSpPr>
        <p:spPr>
          <a:xfrm>
            <a:off x="1453545" y="5475386"/>
            <a:ext cx="2499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Let’s say:  label =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DB1E25-A8DB-5D4D-98F7-D783586C30BD}"/>
              </a:ext>
            </a:extLst>
          </p:cNvPr>
          <p:cNvSpPr txBox="1"/>
          <p:nvPr/>
        </p:nvSpPr>
        <p:spPr>
          <a:xfrm>
            <a:off x="5868694" y="5517762"/>
            <a:ext cx="1452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need: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13619B1-8937-4C47-8613-0A18AA53E676}"/>
                  </a:ext>
                </a:extLst>
              </p:cNvPr>
              <p:cNvSpPr txBox="1"/>
              <p:nvPr/>
            </p:nvSpPr>
            <p:spPr>
              <a:xfrm>
                <a:off x="7937227" y="5329117"/>
                <a:ext cx="555280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13619B1-8937-4C47-8613-0A18AA53E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227" y="5329117"/>
                <a:ext cx="555280" cy="762709"/>
              </a:xfrm>
              <a:prstGeom prst="rect">
                <a:avLst/>
              </a:prstGeom>
              <a:blipFill>
                <a:blip r:embed="rId4"/>
                <a:stretch>
                  <a:fillRect l="-11111" r="-444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B84953-A9D4-E74A-B727-B38B28BC8393}"/>
                  </a:ext>
                </a:extLst>
              </p:cNvPr>
              <p:cNvSpPr txBox="1"/>
              <p:nvPr/>
            </p:nvSpPr>
            <p:spPr>
              <a:xfrm>
                <a:off x="9038402" y="5329117"/>
                <a:ext cx="562397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B84953-A9D4-E74A-B727-B38B28BC8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8402" y="5329117"/>
                <a:ext cx="562397" cy="762709"/>
              </a:xfrm>
              <a:prstGeom prst="rect">
                <a:avLst/>
              </a:prstGeom>
              <a:blipFill>
                <a:blip r:embed="rId5"/>
                <a:stretch>
                  <a:fillRect l="-13333" r="-444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29AF14-ECE2-7842-9944-16F355022676}"/>
                  </a:ext>
                </a:extLst>
              </p:cNvPr>
              <p:cNvSpPr txBox="1"/>
              <p:nvPr/>
            </p:nvSpPr>
            <p:spPr>
              <a:xfrm>
                <a:off x="10139576" y="5329116"/>
                <a:ext cx="562398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29AF14-ECE2-7842-9944-16F355022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9576" y="5329116"/>
                <a:ext cx="562398" cy="762709"/>
              </a:xfrm>
              <a:prstGeom prst="rect">
                <a:avLst/>
              </a:prstGeom>
              <a:blipFill>
                <a:blip r:embed="rId6"/>
                <a:stretch>
                  <a:fillRect l="-13333" r="-444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B34B7C30-3248-518D-F87B-1953CA9F13DB}"/>
              </a:ext>
            </a:extLst>
          </p:cNvPr>
          <p:cNvGrpSpPr/>
          <p:nvPr/>
        </p:nvGrpSpPr>
        <p:grpSpPr>
          <a:xfrm>
            <a:off x="4629061" y="978062"/>
            <a:ext cx="3589867" cy="1134533"/>
            <a:chOff x="4629061" y="978062"/>
            <a:chExt cx="3589867" cy="113453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F168BF4-CBEE-CA4C-BEA3-EEB32F199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29061" y="978062"/>
              <a:ext cx="3589867" cy="11345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057377B-BF94-506C-166F-EA737D5D033E}"/>
                </a:ext>
              </a:extLst>
            </p:cNvPr>
            <p:cNvSpPr txBox="1"/>
            <p:nvPr/>
          </p:nvSpPr>
          <p:spPr>
            <a:xfrm>
              <a:off x="6571283" y="1560717"/>
              <a:ext cx="21697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7DDFF4D-F3C3-CC79-FD55-7B84D3CC9673}"/>
              </a:ext>
            </a:extLst>
          </p:cNvPr>
          <p:cNvGrpSpPr/>
          <p:nvPr/>
        </p:nvGrpSpPr>
        <p:grpSpPr>
          <a:xfrm>
            <a:off x="4434328" y="2112595"/>
            <a:ext cx="3979333" cy="1083733"/>
            <a:chOff x="4434328" y="2112595"/>
            <a:chExt cx="3979333" cy="10837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333CDBA-36B4-7F40-A0B7-A7A0968BC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4328" y="2112595"/>
              <a:ext cx="3979333" cy="108373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3CF3B0-8D7A-D048-C6C8-4A55FD0DAE53}"/>
                </a:ext>
              </a:extLst>
            </p:cNvPr>
            <p:cNvSpPr txBox="1"/>
            <p:nvPr/>
          </p:nvSpPr>
          <p:spPr>
            <a:xfrm>
              <a:off x="5951349" y="2233585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3862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3F553-7899-25FA-FF88-F8142330B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Assistants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67490-1847-03A7-41F7-ED6F1A62C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2</a:t>
            </a:fld>
            <a:endParaRPr lang="en-US" dirty="0"/>
          </a:p>
        </p:txBody>
      </p:sp>
      <p:pic>
        <p:nvPicPr>
          <p:cNvPr id="1026" name="Picture 2" descr="Profile photo of Jaywon Koo">
            <a:extLst>
              <a:ext uri="{FF2B5EF4-FFF2-40B4-BE49-F238E27FC236}">
                <a16:creationId xmlns:a16="http://schemas.microsoft.com/office/drawing/2014/main" id="{6EC1D845-A0E2-767D-4B7F-2E2DBEF35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640" y="1402987"/>
            <a:ext cx="1849120" cy="184912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4254DC-50D9-1EDF-F6BD-E5D5B5B6A355}"/>
              </a:ext>
            </a:extLst>
          </p:cNvPr>
          <p:cNvSpPr txBox="1"/>
          <p:nvPr/>
        </p:nvSpPr>
        <p:spPr>
          <a:xfrm>
            <a:off x="9093200" y="1682447"/>
            <a:ext cx="21478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Jaywon</a:t>
            </a:r>
            <a:r>
              <a:rPr lang="en-US" sz="2400" dirty="0"/>
              <a:t> Koo</a:t>
            </a:r>
            <a:br>
              <a:rPr lang="en-US" dirty="0"/>
            </a:br>
            <a:br>
              <a:rPr lang="en-US" dirty="0"/>
            </a:br>
            <a:r>
              <a:rPr lang="en-US" dirty="0"/>
              <a:t>Office Hours:</a:t>
            </a:r>
          </a:p>
          <a:p>
            <a:r>
              <a:rPr lang="en-US" dirty="0"/>
              <a:t>Tuesdays 10 to 11am</a:t>
            </a:r>
            <a:br>
              <a:rPr lang="en-US" dirty="0"/>
            </a:br>
            <a:r>
              <a:rPr lang="en-US" dirty="0"/>
              <a:t>DH 3037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11A43D-D86E-AD47-327C-79F30CB942E2}"/>
              </a:ext>
            </a:extLst>
          </p:cNvPr>
          <p:cNvSpPr txBox="1"/>
          <p:nvPr/>
        </p:nvSpPr>
        <p:spPr>
          <a:xfrm>
            <a:off x="3474720" y="1682447"/>
            <a:ext cx="21859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Ayush</a:t>
            </a:r>
            <a:r>
              <a:rPr lang="en-US" sz="2400" dirty="0"/>
              <a:t> Sachdeva</a:t>
            </a:r>
            <a:br>
              <a:rPr lang="en-US" dirty="0"/>
            </a:br>
            <a:br>
              <a:rPr lang="en-US" dirty="0"/>
            </a:br>
            <a:r>
              <a:rPr lang="en-US" dirty="0"/>
              <a:t>Office Hours:</a:t>
            </a:r>
          </a:p>
          <a:p>
            <a:r>
              <a:rPr lang="en-US" dirty="0"/>
              <a:t>Mondays 10 to 11am</a:t>
            </a:r>
            <a:br>
              <a:rPr lang="en-US" dirty="0"/>
            </a:br>
            <a:r>
              <a:rPr lang="en-US" dirty="0" err="1"/>
              <a:t>Brochstein</a:t>
            </a:r>
            <a:r>
              <a:rPr lang="en-US" dirty="0"/>
              <a:t> Pavilion</a:t>
            </a:r>
          </a:p>
        </p:txBody>
      </p:sp>
      <p:pic>
        <p:nvPicPr>
          <p:cNvPr id="1028" name="Picture 4" descr="Profile photo of Ayush Sachdeva">
            <a:extLst>
              <a:ext uri="{FF2B5EF4-FFF2-40B4-BE49-F238E27FC236}">
                <a16:creationId xmlns:a16="http://schemas.microsoft.com/office/drawing/2014/main" id="{B144B265-4231-B524-1D24-0C038CB80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520" y="1402987"/>
            <a:ext cx="1849120" cy="184912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21F636-0846-8993-5975-3E3F9D27034B}"/>
              </a:ext>
            </a:extLst>
          </p:cNvPr>
          <p:cNvSpPr txBox="1"/>
          <p:nvPr/>
        </p:nvSpPr>
        <p:spPr>
          <a:xfrm>
            <a:off x="9093200" y="4159128"/>
            <a:ext cx="27406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Jefferson Hernandez</a:t>
            </a:r>
            <a:br>
              <a:rPr lang="en-US" dirty="0"/>
            </a:br>
            <a:br>
              <a:rPr lang="en-US" dirty="0"/>
            </a:br>
            <a:r>
              <a:rPr lang="en-US" dirty="0"/>
              <a:t>Office Hours:</a:t>
            </a:r>
          </a:p>
          <a:p>
            <a:r>
              <a:rPr lang="en-US" dirty="0"/>
              <a:t>Wednesdays 1 to 2pm</a:t>
            </a:r>
            <a:br>
              <a:rPr lang="en-US" dirty="0"/>
            </a:br>
            <a:r>
              <a:rPr lang="en-US" dirty="0"/>
              <a:t>DH 2088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CE570A-8AA7-1A2A-6F0E-8CF8DABFB752}"/>
              </a:ext>
            </a:extLst>
          </p:cNvPr>
          <p:cNvSpPr txBox="1"/>
          <p:nvPr/>
        </p:nvSpPr>
        <p:spPr>
          <a:xfrm>
            <a:off x="3474720" y="4159128"/>
            <a:ext cx="22447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Zilin</a:t>
            </a:r>
            <a:r>
              <a:rPr lang="en-US" sz="2400" dirty="0"/>
              <a:t> Xiao</a:t>
            </a:r>
            <a:br>
              <a:rPr lang="en-US" dirty="0"/>
            </a:br>
            <a:br>
              <a:rPr lang="en-US" dirty="0"/>
            </a:br>
            <a:r>
              <a:rPr lang="en-US" dirty="0"/>
              <a:t>Office Hours:</a:t>
            </a:r>
          </a:p>
          <a:p>
            <a:r>
              <a:rPr lang="en-US" dirty="0"/>
              <a:t>Thursdays 10 to 11am</a:t>
            </a:r>
            <a:br>
              <a:rPr lang="en-US" dirty="0"/>
            </a:br>
            <a:r>
              <a:rPr lang="en-US" dirty="0"/>
              <a:t>DH 3108</a:t>
            </a:r>
          </a:p>
        </p:txBody>
      </p:sp>
      <p:pic>
        <p:nvPicPr>
          <p:cNvPr id="1030" name="Picture 6" descr="Profile photo of Zilin Xiao">
            <a:extLst>
              <a:ext uri="{FF2B5EF4-FFF2-40B4-BE49-F238E27FC236}">
                <a16:creationId xmlns:a16="http://schemas.microsoft.com/office/drawing/2014/main" id="{5412B1BA-223F-D054-7B7B-4EB439A72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520" y="3879668"/>
            <a:ext cx="1849120" cy="184912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rofile photo of Jefferson Hernandez">
            <a:extLst>
              <a:ext uri="{FF2B5EF4-FFF2-40B4-BE49-F238E27FC236}">
                <a16:creationId xmlns:a16="http://schemas.microsoft.com/office/drawing/2014/main" id="{DB21DB98-13FE-9558-361D-6D9008586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329" y="3879668"/>
            <a:ext cx="1969588" cy="196958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8932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33CDBA-36B4-7F40-A0B7-A7A0968BC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354" y="1088335"/>
            <a:ext cx="3979333" cy="108373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EC9E01-9051-884B-9754-9CD5AE936AE5}"/>
              </a:ext>
            </a:extLst>
          </p:cNvPr>
          <p:cNvSpPr txBox="1">
            <a:spLocks/>
          </p:cNvSpPr>
          <p:nvPr/>
        </p:nvSpPr>
        <p:spPr>
          <a:xfrm>
            <a:off x="848533" y="0"/>
            <a:ext cx="10515600" cy="978061"/>
          </a:xfrm>
          <a:prstGeom prst="rect">
            <a:avLst/>
          </a:prstGeo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585"/>
            <a:r>
              <a:rPr lang="en-US" sz="3733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  <a:endParaRPr lang="en-US" sz="3733" dirty="0">
              <a:solidFill>
                <a:srgbClr val="215380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09D81B-04FE-5045-9B26-1992ADEA3394}"/>
                  </a:ext>
                </a:extLst>
              </p:cNvPr>
              <p:cNvSpPr txBox="1"/>
              <p:nvPr/>
            </p:nvSpPr>
            <p:spPr>
              <a:xfrm>
                <a:off x="848533" y="2522047"/>
                <a:ext cx="562398" cy="7650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09D81B-04FE-5045-9B26-1992ADEA3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533" y="2522047"/>
                <a:ext cx="562398" cy="765018"/>
              </a:xfrm>
              <a:prstGeom prst="rect">
                <a:avLst/>
              </a:prstGeom>
              <a:blipFill>
                <a:blip r:embed="rId3"/>
                <a:stretch>
                  <a:fillRect l="-11111" t="-1639" r="-444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8BF5CD-8055-2849-BF40-547A464F0EF3}"/>
                  </a:ext>
                </a:extLst>
              </p:cNvPr>
              <p:cNvSpPr txBox="1"/>
              <p:nvPr/>
            </p:nvSpPr>
            <p:spPr>
              <a:xfrm>
                <a:off x="1624932" y="2522048"/>
                <a:ext cx="562397" cy="764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8BF5CD-8055-2849-BF40-547A464F0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932" y="2522048"/>
                <a:ext cx="562397" cy="764568"/>
              </a:xfrm>
              <a:prstGeom prst="rect">
                <a:avLst/>
              </a:prstGeom>
              <a:blipFill>
                <a:blip r:embed="rId4"/>
                <a:stretch>
                  <a:fillRect l="-15556" t="-1639" r="-444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259B142-2AD7-0248-9BCA-96B86D714346}"/>
                  </a:ext>
                </a:extLst>
              </p:cNvPr>
              <p:cNvSpPr txBox="1"/>
              <p:nvPr/>
            </p:nvSpPr>
            <p:spPr>
              <a:xfrm>
                <a:off x="7353122" y="6092847"/>
                <a:ext cx="64485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259B142-2AD7-0248-9BCA-96B86D7143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122" y="6092847"/>
                <a:ext cx="644856" cy="369332"/>
              </a:xfrm>
              <a:prstGeom prst="rect">
                <a:avLst/>
              </a:prstGeom>
              <a:blipFill>
                <a:blip r:embed="rId6"/>
                <a:stretch>
                  <a:fillRect l="-3846" t="-13333" r="-3846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34F5DCC-2877-87D6-C235-E3953C6E74CB}"/>
              </a:ext>
            </a:extLst>
          </p:cNvPr>
          <p:cNvSpPr txBox="1"/>
          <p:nvPr/>
        </p:nvSpPr>
        <p:spPr>
          <a:xfrm>
            <a:off x="5811865" y="1201753"/>
            <a:ext cx="28413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 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B1CB01-4D6C-F905-D958-1AC238EB8922}"/>
              </a:ext>
            </a:extLst>
          </p:cNvPr>
          <p:cNvGrpSpPr/>
          <p:nvPr/>
        </p:nvGrpSpPr>
        <p:grpSpPr>
          <a:xfrm>
            <a:off x="2492103" y="2611204"/>
            <a:ext cx="6034608" cy="1117467"/>
            <a:chOff x="2492103" y="2611204"/>
            <a:chExt cx="6034608" cy="11174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91AC3C-ECA3-0245-A4E4-656A207ED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72256"/>
            <a:stretch/>
          </p:blipFill>
          <p:spPr>
            <a:xfrm>
              <a:off x="2492103" y="2611204"/>
              <a:ext cx="6034608" cy="111746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E90E6EE-6839-EB06-29AF-20AF09B65DB1}"/>
                </a:ext>
              </a:extLst>
            </p:cNvPr>
            <p:cNvSpPr txBox="1"/>
            <p:nvPr/>
          </p:nvSpPr>
          <p:spPr>
            <a:xfrm>
              <a:off x="6196740" y="2954493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D9B2C6-FF35-4004-9CBD-DABE46BB6DB7}"/>
              </a:ext>
            </a:extLst>
          </p:cNvPr>
          <p:cNvGrpSpPr/>
          <p:nvPr/>
        </p:nvGrpSpPr>
        <p:grpSpPr>
          <a:xfrm>
            <a:off x="2413445" y="3914004"/>
            <a:ext cx="6034608" cy="789687"/>
            <a:chOff x="2413445" y="3914004"/>
            <a:chExt cx="6034608" cy="7896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8D9223B-9FC4-7048-AC66-14C7A821D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8217" b="52890"/>
            <a:stretch/>
          </p:blipFill>
          <p:spPr>
            <a:xfrm>
              <a:off x="2413445" y="3942738"/>
              <a:ext cx="6034608" cy="76095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26306BA-760D-3EFA-AF5C-86DEB32BC4D0}"/>
                </a:ext>
              </a:extLst>
            </p:cNvPr>
            <p:cNvSpPr txBox="1"/>
            <p:nvPr/>
          </p:nvSpPr>
          <p:spPr>
            <a:xfrm>
              <a:off x="6480875" y="3914004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6D9296-8E3D-2E1B-947B-619A6E8B5CE6}"/>
              </a:ext>
            </a:extLst>
          </p:cNvPr>
          <p:cNvGrpSpPr/>
          <p:nvPr/>
        </p:nvGrpSpPr>
        <p:grpSpPr>
          <a:xfrm>
            <a:off x="2492103" y="4810487"/>
            <a:ext cx="6034608" cy="797290"/>
            <a:chOff x="2492103" y="4810487"/>
            <a:chExt cx="6034608" cy="79729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E24EEC-1A7C-4148-90B9-C5C72182B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6851" b="33863"/>
            <a:stretch/>
          </p:blipFill>
          <p:spPr>
            <a:xfrm>
              <a:off x="2492103" y="4831029"/>
              <a:ext cx="6034608" cy="77674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32D257-F605-AE82-58A9-5578D838A396}"/>
                </a:ext>
              </a:extLst>
            </p:cNvPr>
            <p:cNvSpPr txBox="1"/>
            <p:nvPr/>
          </p:nvSpPr>
          <p:spPr>
            <a:xfrm>
              <a:off x="7289371" y="4810487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0B240DE-431B-8413-A0F4-262C0F44C856}"/>
              </a:ext>
            </a:extLst>
          </p:cNvPr>
          <p:cNvGrpSpPr/>
          <p:nvPr/>
        </p:nvGrpSpPr>
        <p:grpSpPr>
          <a:xfrm>
            <a:off x="2220079" y="6007972"/>
            <a:ext cx="6034608" cy="678427"/>
            <a:chOff x="2220079" y="6007972"/>
            <a:chExt cx="6034608" cy="6784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DA02D10-3E31-2B42-9CF0-E21260433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5727" b="17428"/>
            <a:stretch/>
          </p:blipFill>
          <p:spPr>
            <a:xfrm>
              <a:off x="2220079" y="6007972"/>
              <a:ext cx="6034608" cy="67842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C37DA73-B2FF-8427-43C0-A49C4A609B30}"/>
                </a:ext>
              </a:extLst>
            </p:cNvPr>
            <p:cNvSpPr txBox="1"/>
            <p:nvPr/>
          </p:nvSpPr>
          <p:spPr>
            <a:xfrm>
              <a:off x="5980885" y="6339386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BE9B0DF-A6CA-F438-3DC3-2247FCD383F3}"/>
              </a:ext>
            </a:extLst>
          </p:cNvPr>
          <p:cNvSpPr txBox="1"/>
          <p:nvPr/>
        </p:nvSpPr>
        <p:spPr>
          <a:xfrm>
            <a:off x="5367339" y="5248109"/>
            <a:ext cx="28413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CC6D02-4471-1386-A606-FAB5FF486976}"/>
                  </a:ext>
                </a:extLst>
              </p:cNvPr>
              <p:cNvSpPr txBox="1"/>
              <p:nvPr/>
            </p:nvSpPr>
            <p:spPr>
              <a:xfrm>
                <a:off x="7573506" y="6092847"/>
                <a:ext cx="6448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CC6D02-4471-1386-A606-FAB5FF4869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3506" y="6092847"/>
                <a:ext cx="644857" cy="369332"/>
              </a:xfrm>
              <a:prstGeom prst="rect">
                <a:avLst/>
              </a:prstGeom>
              <a:blipFill>
                <a:blip r:embed="rId8"/>
                <a:stretch>
                  <a:fillRect l="-3846" t="-13333" r="-192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117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defTabSz="609585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defTabSz="609585">
                <a:defRPr sz="1800">
                  <a:solidFill>
                    <a:srgbClr val="000000"/>
                  </a:solidFill>
                </a:defRPr>
              </a:pPr>
              <a:t>30</a:t>
            </a:fld>
            <a:endParaRPr sz="1733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solidFill>
                  <a:schemeClr val="accent1"/>
                </a:solidFill>
                <a:latin typeface="Calibri" panose="020F0502020204030204"/>
              </a:rPr>
              <a:t>Supervised Learning – Linear </a:t>
            </a:r>
            <a:r>
              <a:rPr lang="en-US" sz="4267" kern="0" dirty="0" err="1">
                <a:solidFill>
                  <a:schemeClr val="accent1"/>
                </a:solidFill>
                <a:latin typeface="Calibri" panose="020F0502020204030204"/>
              </a:rPr>
              <a:t>Softmax</a:t>
            </a:r>
            <a:endParaRPr sz="4267" kern="0" dirty="0">
              <a:solidFill>
                <a:schemeClr val="accent1"/>
              </a:solidFill>
              <a:latin typeface="Calibri" panose="020F050202020403020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00404" y="2095735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19385" y="2141618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85" y="2141618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17" t="-3704" r="-2752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6898023" y="2134988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8023" y="2134988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23077" r="-3226" b="-3846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072549" y="2770640"/>
                <a:ext cx="68580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549" y="2770640"/>
                <a:ext cx="6858000" cy="461665"/>
              </a:xfrm>
              <a:prstGeom prst="rect">
                <a:avLst/>
              </a:prstGeom>
              <a:blipFill>
                <a:blip r:embed="rId5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2266561" y="3261452"/>
                <a:ext cx="64456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561" y="3261452"/>
                <a:ext cx="6445674" cy="461665"/>
              </a:xfrm>
              <a:prstGeom prst="rect">
                <a:avLst/>
              </a:prstGeom>
              <a:blipFill>
                <a:blip r:embed="rId6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2266562" y="3772192"/>
                <a:ext cx="639649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562" y="3772192"/>
                <a:ext cx="6396495" cy="461665"/>
              </a:xfrm>
              <a:prstGeom prst="rect">
                <a:avLst/>
              </a:prstGeom>
              <a:blipFill>
                <a:blip r:embed="rId7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395894" y="4724913"/>
                <a:ext cx="37822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/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(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894" y="4724913"/>
                <a:ext cx="3782254" cy="461665"/>
              </a:xfrm>
              <a:prstGeom prst="rect">
                <a:avLst/>
              </a:prstGeom>
              <a:blipFill>
                <a:blip r:embed="rId8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3395893" y="5217356"/>
                <a:ext cx="37893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/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(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893" y="5217356"/>
                <a:ext cx="3789371" cy="461665"/>
              </a:xfrm>
              <a:prstGeom prst="rect">
                <a:avLst/>
              </a:prstGeom>
              <a:blipFill>
                <a:blip r:embed="rId9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3395892" y="5709798"/>
                <a:ext cx="37893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B0F0"/>
                              </a:solidFill>
                              <a:latin typeface="Cambria Math" charset="0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/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(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892" y="5709798"/>
                <a:ext cx="3789371" cy="461665"/>
              </a:xfrm>
              <a:prstGeom prst="rect">
                <a:avLst/>
              </a:prstGeom>
              <a:blipFill>
                <a:blip r:embed="rId10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570014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33CDBA-36B4-7F40-A0B7-A7A0968BC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354" y="1088335"/>
            <a:ext cx="3979333" cy="108373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EC9E01-9051-884B-9754-9CD5AE936AE5}"/>
              </a:ext>
            </a:extLst>
          </p:cNvPr>
          <p:cNvSpPr txBox="1">
            <a:spLocks/>
          </p:cNvSpPr>
          <p:nvPr/>
        </p:nvSpPr>
        <p:spPr>
          <a:xfrm>
            <a:off x="848533" y="0"/>
            <a:ext cx="10515600" cy="978061"/>
          </a:xfrm>
          <a:prstGeom prst="rect">
            <a:avLst/>
          </a:prstGeo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585"/>
            <a:r>
              <a:rPr lang="en-US" sz="3733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  <a:endParaRPr lang="en-US" sz="3733" dirty="0">
              <a:solidFill>
                <a:srgbClr val="215380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09D81B-04FE-5045-9B26-1992ADEA3394}"/>
                  </a:ext>
                </a:extLst>
              </p:cNvPr>
              <p:cNvSpPr txBox="1"/>
              <p:nvPr/>
            </p:nvSpPr>
            <p:spPr>
              <a:xfrm>
                <a:off x="848533" y="2522047"/>
                <a:ext cx="555280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09D81B-04FE-5045-9B26-1992ADEA3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533" y="2522047"/>
                <a:ext cx="555280" cy="762709"/>
              </a:xfrm>
              <a:prstGeom prst="rect">
                <a:avLst/>
              </a:prstGeom>
              <a:blipFill>
                <a:blip r:embed="rId3"/>
                <a:stretch>
                  <a:fillRect l="-13333" t="-1639" r="-444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8BF5CD-8055-2849-BF40-547A464F0EF3}"/>
                  </a:ext>
                </a:extLst>
              </p:cNvPr>
              <p:cNvSpPr txBox="1"/>
              <p:nvPr/>
            </p:nvSpPr>
            <p:spPr>
              <a:xfrm>
                <a:off x="1624932" y="2522048"/>
                <a:ext cx="562398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8BF5CD-8055-2849-BF40-547A464F0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932" y="2522048"/>
                <a:ext cx="562398" cy="762709"/>
              </a:xfrm>
              <a:prstGeom prst="rect">
                <a:avLst/>
              </a:prstGeom>
              <a:blipFill>
                <a:blip r:embed="rId4"/>
                <a:stretch>
                  <a:fillRect l="-15556" t="-1639" r="-444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259B142-2AD7-0248-9BCA-96B86D714346}"/>
                  </a:ext>
                </a:extLst>
              </p:cNvPr>
              <p:cNvSpPr txBox="1"/>
              <p:nvPr/>
            </p:nvSpPr>
            <p:spPr>
              <a:xfrm>
                <a:off x="7353122" y="6092847"/>
                <a:ext cx="64485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259B142-2AD7-0248-9BCA-96B86D7143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122" y="6092847"/>
                <a:ext cx="644856" cy="369332"/>
              </a:xfrm>
              <a:prstGeom prst="rect">
                <a:avLst/>
              </a:prstGeom>
              <a:blipFill>
                <a:blip r:embed="rId6"/>
                <a:stretch>
                  <a:fillRect l="-3846" t="-13333" r="-3846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9F58073-E169-0F42-D933-9F1EEA6A4837}"/>
              </a:ext>
            </a:extLst>
          </p:cNvPr>
          <p:cNvSpPr txBox="1"/>
          <p:nvPr/>
        </p:nvSpPr>
        <p:spPr>
          <a:xfrm>
            <a:off x="5811865" y="1201753"/>
            <a:ext cx="28413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 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B783DF-4E5B-C6E9-1B2D-4B9D9DAE7C39}"/>
              </a:ext>
            </a:extLst>
          </p:cNvPr>
          <p:cNvGrpSpPr/>
          <p:nvPr/>
        </p:nvGrpSpPr>
        <p:grpSpPr>
          <a:xfrm>
            <a:off x="2492103" y="2611204"/>
            <a:ext cx="6034608" cy="1117467"/>
            <a:chOff x="2492103" y="2611204"/>
            <a:chExt cx="6034608" cy="11174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91AC3C-ECA3-0245-A4E4-656A207ED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72256"/>
            <a:stretch/>
          </p:blipFill>
          <p:spPr>
            <a:xfrm>
              <a:off x="2492103" y="2611204"/>
              <a:ext cx="6034608" cy="111746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F2A2A38-9D88-CB5C-8E9F-953430A93794}"/>
                </a:ext>
              </a:extLst>
            </p:cNvPr>
            <p:cNvSpPr txBox="1"/>
            <p:nvPr/>
          </p:nvSpPr>
          <p:spPr>
            <a:xfrm>
              <a:off x="6196740" y="2954493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C435C2-7DCA-ACCE-EF13-16FD69A9622A}"/>
              </a:ext>
            </a:extLst>
          </p:cNvPr>
          <p:cNvGrpSpPr/>
          <p:nvPr/>
        </p:nvGrpSpPr>
        <p:grpSpPr>
          <a:xfrm>
            <a:off x="2413445" y="3914004"/>
            <a:ext cx="6034608" cy="789687"/>
            <a:chOff x="2413445" y="3914004"/>
            <a:chExt cx="6034608" cy="7896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8D9223B-9FC4-7048-AC66-14C7A821D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8217" b="52890"/>
            <a:stretch/>
          </p:blipFill>
          <p:spPr>
            <a:xfrm>
              <a:off x="2413445" y="3942738"/>
              <a:ext cx="6034608" cy="7609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2B62AD-F25B-EA3D-E902-2C0039473E5F}"/>
                </a:ext>
              </a:extLst>
            </p:cNvPr>
            <p:cNvSpPr txBox="1"/>
            <p:nvPr/>
          </p:nvSpPr>
          <p:spPr>
            <a:xfrm>
              <a:off x="6480875" y="3914004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DF26041-F137-306D-0849-C4812E8C8E43}"/>
              </a:ext>
            </a:extLst>
          </p:cNvPr>
          <p:cNvGrpSpPr/>
          <p:nvPr/>
        </p:nvGrpSpPr>
        <p:grpSpPr>
          <a:xfrm>
            <a:off x="2492103" y="4810487"/>
            <a:ext cx="6034608" cy="797290"/>
            <a:chOff x="2492103" y="4810487"/>
            <a:chExt cx="6034608" cy="79729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E24EEC-1A7C-4148-90B9-C5C72182B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6851" b="33863"/>
            <a:stretch/>
          </p:blipFill>
          <p:spPr>
            <a:xfrm>
              <a:off x="2492103" y="4831029"/>
              <a:ext cx="6034608" cy="77674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CA60A8-B774-4735-1EF5-9108198FDECF}"/>
                </a:ext>
              </a:extLst>
            </p:cNvPr>
            <p:cNvSpPr txBox="1"/>
            <p:nvPr/>
          </p:nvSpPr>
          <p:spPr>
            <a:xfrm>
              <a:off x="7289371" y="4810487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34CCFF-4F62-0471-A0DC-7FEB04DA5FAA}"/>
              </a:ext>
            </a:extLst>
          </p:cNvPr>
          <p:cNvGrpSpPr/>
          <p:nvPr/>
        </p:nvGrpSpPr>
        <p:grpSpPr>
          <a:xfrm>
            <a:off x="2220079" y="6007972"/>
            <a:ext cx="6034608" cy="678427"/>
            <a:chOff x="2220079" y="6007972"/>
            <a:chExt cx="6034608" cy="6784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DA02D10-3E31-2B42-9CF0-E21260433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5727" b="17428"/>
            <a:stretch/>
          </p:blipFill>
          <p:spPr>
            <a:xfrm>
              <a:off x="2220079" y="6007972"/>
              <a:ext cx="6034608" cy="67842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80EE751-73C1-FF93-8837-501748B801F2}"/>
                </a:ext>
              </a:extLst>
            </p:cNvPr>
            <p:cNvSpPr txBox="1"/>
            <p:nvPr/>
          </p:nvSpPr>
          <p:spPr>
            <a:xfrm>
              <a:off x="5980885" y="6339386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B405E5A-1D92-0269-7FBA-6767EAAB3F90}"/>
              </a:ext>
            </a:extLst>
          </p:cNvPr>
          <p:cNvSpPr txBox="1"/>
          <p:nvPr/>
        </p:nvSpPr>
        <p:spPr>
          <a:xfrm>
            <a:off x="5367339" y="5248109"/>
            <a:ext cx="28413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1D914DD-C1AF-D917-1CC2-30D381BCDE2F}"/>
                  </a:ext>
                </a:extLst>
              </p:cNvPr>
              <p:cNvSpPr txBox="1"/>
              <p:nvPr/>
            </p:nvSpPr>
            <p:spPr>
              <a:xfrm>
                <a:off x="7573506" y="6092847"/>
                <a:ext cx="64485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1D914DD-C1AF-D917-1CC2-30D381BCD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3506" y="6092847"/>
                <a:ext cx="644857" cy="369332"/>
              </a:xfrm>
              <a:prstGeom prst="rect">
                <a:avLst/>
              </a:prstGeom>
              <a:blipFill>
                <a:blip r:embed="rId8"/>
                <a:stretch>
                  <a:fillRect l="-3846" t="-13333" r="-192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88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1BA8606-B1DE-EC4F-A100-A95592F155DA}"/>
              </a:ext>
            </a:extLst>
          </p:cNvPr>
          <p:cNvSpPr txBox="1">
            <a:spLocks/>
          </p:cNvSpPr>
          <p:nvPr/>
        </p:nvSpPr>
        <p:spPr>
          <a:xfrm>
            <a:off x="848533" y="0"/>
            <a:ext cx="10515600" cy="978061"/>
          </a:xfrm>
          <a:prstGeom prst="rect">
            <a:avLst/>
          </a:prstGeo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585"/>
            <a:r>
              <a:rPr lang="en-US" sz="3733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  <a:endParaRPr lang="en-US" sz="3733" dirty="0">
              <a:solidFill>
                <a:srgbClr val="215380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EF4E50-2EF2-3E40-920E-5BE1E70D0FC9}"/>
                  </a:ext>
                </a:extLst>
              </p:cNvPr>
              <p:cNvSpPr txBox="1"/>
              <p:nvPr/>
            </p:nvSpPr>
            <p:spPr>
              <a:xfrm>
                <a:off x="1028504" y="2552492"/>
                <a:ext cx="562398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EF4E50-2EF2-3E40-920E-5BE1E70D0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504" y="2552492"/>
                <a:ext cx="562398" cy="762709"/>
              </a:xfrm>
              <a:prstGeom prst="rect">
                <a:avLst/>
              </a:prstGeom>
              <a:blipFill>
                <a:blip r:embed="rId2"/>
                <a:stretch>
                  <a:fillRect l="-13333" t="-1639" r="-4444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2311F1C6-A32C-544B-9721-DA378C7EB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354" y="1088335"/>
            <a:ext cx="3979333" cy="10837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86BCFD0-6E78-9D4E-BF0B-7AAC76EE8BD9}"/>
                  </a:ext>
                </a:extLst>
              </p:cNvPr>
              <p:cNvSpPr txBox="1"/>
              <p:nvPr/>
            </p:nvSpPr>
            <p:spPr>
              <a:xfrm>
                <a:off x="9025168" y="6118291"/>
                <a:ext cx="118083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86BCFD0-6E78-9D4E-BF0B-7AAC76EE8B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5168" y="6118291"/>
                <a:ext cx="1180836" cy="369332"/>
              </a:xfrm>
              <a:prstGeom prst="rect">
                <a:avLst/>
              </a:prstGeom>
              <a:blipFill>
                <a:blip r:embed="rId5"/>
                <a:stretch>
                  <a:fillRect l="-2128" t="-13333" r="-5319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A3056FC-434C-78E7-A194-61D01D355053}"/>
              </a:ext>
            </a:extLst>
          </p:cNvPr>
          <p:cNvSpPr txBox="1"/>
          <p:nvPr/>
        </p:nvSpPr>
        <p:spPr>
          <a:xfrm>
            <a:off x="5811865" y="1201753"/>
            <a:ext cx="28413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 3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EEEFB4-A06B-F304-B227-2F2F8EED3247}"/>
              </a:ext>
            </a:extLst>
          </p:cNvPr>
          <p:cNvGrpSpPr/>
          <p:nvPr/>
        </p:nvGrpSpPr>
        <p:grpSpPr>
          <a:xfrm>
            <a:off x="2337158" y="2641602"/>
            <a:ext cx="7127367" cy="1186453"/>
            <a:chOff x="2337158" y="2641602"/>
            <a:chExt cx="7127367" cy="11864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E2599CF-95FB-B44C-B961-1D027E3B4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71861"/>
            <a:stretch/>
          </p:blipFill>
          <p:spPr>
            <a:xfrm>
              <a:off x="2337158" y="2641602"/>
              <a:ext cx="7127367" cy="11864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EDBBBD1-C289-D519-8A69-EBC6C07340AE}"/>
                </a:ext>
              </a:extLst>
            </p:cNvPr>
            <p:cNvSpPr txBox="1"/>
            <p:nvPr/>
          </p:nvSpPr>
          <p:spPr>
            <a:xfrm>
              <a:off x="6622942" y="3049039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D3FFA8-17EB-B542-73BB-4C247FD470C2}"/>
              </a:ext>
            </a:extLst>
          </p:cNvPr>
          <p:cNvGrpSpPr/>
          <p:nvPr/>
        </p:nvGrpSpPr>
        <p:grpSpPr>
          <a:xfrm>
            <a:off x="2139026" y="3967557"/>
            <a:ext cx="7127367" cy="811412"/>
            <a:chOff x="2139026" y="3967557"/>
            <a:chExt cx="7127367" cy="8114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C969BD-35C7-DD41-B37E-184A7F67B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9305" b="52273"/>
            <a:stretch/>
          </p:blipFill>
          <p:spPr>
            <a:xfrm>
              <a:off x="2139026" y="4002221"/>
              <a:ext cx="7127367" cy="77674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15B2A58-25A9-008D-F06D-09B8DF6BC039}"/>
                </a:ext>
              </a:extLst>
            </p:cNvPr>
            <p:cNvSpPr txBox="1"/>
            <p:nvPr/>
          </p:nvSpPr>
          <p:spPr>
            <a:xfrm>
              <a:off x="6622941" y="3967557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75CC27-7B44-B39E-DB7C-B7A1FFF8C880}"/>
              </a:ext>
            </a:extLst>
          </p:cNvPr>
          <p:cNvGrpSpPr/>
          <p:nvPr/>
        </p:nvGrpSpPr>
        <p:grpSpPr>
          <a:xfrm>
            <a:off x="2253642" y="4887558"/>
            <a:ext cx="7127367" cy="858843"/>
            <a:chOff x="2253642" y="4887558"/>
            <a:chExt cx="7127367" cy="8588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65C90AC-C86D-F14D-BC08-6340ED6F8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8090" b="33022"/>
            <a:stretch/>
          </p:blipFill>
          <p:spPr>
            <a:xfrm>
              <a:off x="2253642" y="4949989"/>
              <a:ext cx="7127367" cy="79641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2CB8DB0-1C64-4438-1B92-02F728CC2BB0}"/>
                </a:ext>
              </a:extLst>
            </p:cNvPr>
            <p:cNvSpPr txBox="1"/>
            <p:nvPr/>
          </p:nvSpPr>
          <p:spPr>
            <a:xfrm>
              <a:off x="7428855" y="4887558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E4B827D-5C28-25DE-11BA-7A47C47E3E4D}"/>
              </a:ext>
            </a:extLst>
          </p:cNvPr>
          <p:cNvGrpSpPr/>
          <p:nvPr/>
        </p:nvGrpSpPr>
        <p:grpSpPr>
          <a:xfrm>
            <a:off x="2139026" y="6037008"/>
            <a:ext cx="7127367" cy="698091"/>
            <a:chOff x="2139026" y="6037008"/>
            <a:chExt cx="7127367" cy="69809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885179-ED47-1F40-91A6-FF24591740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6549" b="16895"/>
            <a:stretch/>
          </p:blipFill>
          <p:spPr>
            <a:xfrm>
              <a:off x="2139026" y="6037008"/>
              <a:ext cx="7127367" cy="69809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567022-016D-4490-5CE0-DC644E93AA06}"/>
                </a:ext>
              </a:extLst>
            </p:cNvPr>
            <p:cNvSpPr txBox="1"/>
            <p:nvPr/>
          </p:nvSpPr>
          <p:spPr>
            <a:xfrm>
              <a:off x="6122952" y="6379901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19A6256-4901-20CE-3416-E4BAE4EC4910}"/>
              </a:ext>
            </a:extLst>
          </p:cNvPr>
          <p:cNvSpPr txBox="1"/>
          <p:nvPr/>
        </p:nvSpPr>
        <p:spPr>
          <a:xfrm>
            <a:off x="5146625" y="5363719"/>
            <a:ext cx="28413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427235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1BA8606-B1DE-EC4F-A100-A95592F155DA}"/>
              </a:ext>
            </a:extLst>
          </p:cNvPr>
          <p:cNvSpPr txBox="1">
            <a:spLocks/>
          </p:cNvSpPr>
          <p:nvPr/>
        </p:nvSpPr>
        <p:spPr>
          <a:xfrm>
            <a:off x="848533" y="0"/>
            <a:ext cx="10515600" cy="978061"/>
          </a:xfrm>
          <a:prstGeom prst="rect">
            <a:avLst/>
          </a:prstGeo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A131F9C-C142-B344-820B-AFF131F5F226}"/>
                  </a:ext>
                </a:extLst>
              </p:cNvPr>
              <p:cNvSpPr txBox="1"/>
              <p:nvPr/>
            </p:nvSpPr>
            <p:spPr>
              <a:xfrm>
                <a:off x="2375352" y="1956124"/>
                <a:ext cx="1253164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A131F9C-C142-B344-820B-AFF131F5F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352" y="1956124"/>
                <a:ext cx="1253164" cy="762709"/>
              </a:xfrm>
              <a:prstGeom prst="rect">
                <a:avLst/>
              </a:prstGeom>
              <a:blipFill>
                <a:blip r:embed="rId2"/>
                <a:stretch>
                  <a:fillRect l="-6061" t="-1639" r="-202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5D3CBEC-4558-514C-8BA7-0796C9DBAED1}"/>
                  </a:ext>
                </a:extLst>
              </p:cNvPr>
              <p:cNvSpPr txBox="1"/>
              <p:nvPr/>
            </p:nvSpPr>
            <p:spPr>
              <a:xfrm>
                <a:off x="4973528" y="1956124"/>
                <a:ext cx="1803378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5D3CBEC-4558-514C-8BA7-0796C9DBA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528" y="1956124"/>
                <a:ext cx="1803378" cy="762709"/>
              </a:xfrm>
              <a:prstGeom prst="rect">
                <a:avLst/>
              </a:prstGeom>
              <a:blipFill>
                <a:blip r:embed="rId3"/>
                <a:stretch>
                  <a:fillRect l="-3497" t="-1639" r="-3497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9C3F75-EDEE-FF4B-9386-AF7645C84D75}"/>
                  </a:ext>
                </a:extLst>
              </p:cNvPr>
              <p:cNvSpPr txBox="1"/>
              <p:nvPr/>
            </p:nvSpPr>
            <p:spPr>
              <a:xfrm>
                <a:off x="7766077" y="1956124"/>
                <a:ext cx="1260280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9C3F75-EDEE-FF4B-9386-AF7645C84D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077" y="1956124"/>
                <a:ext cx="1260280" cy="762709"/>
              </a:xfrm>
              <a:prstGeom prst="rect">
                <a:avLst/>
              </a:prstGeom>
              <a:blipFill>
                <a:blip r:embed="rId4"/>
                <a:stretch>
                  <a:fillRect l="-6000" t="-1639" r="-200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2304B2D0-7A07-E04A-9EDD-5C901B1A7B39}"/>
              </a:ext>
            </a:extLst>
          </p:cNvPr>
          <p:cNvSpPr/>
          <p:nvPr/>
        </p:nvSpPr>
        <p:spPr>
          <a:xfrm>
            <a:off x="5197552" y="978062"/>
            <a:ext cx="123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label =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7B05307-90E2-7F49-B5C1-ECCFC4185917}"/>
                  </a:ext>
                </a:extLst>
              </p:cNvPr>
              <p:cNvSpPr/>
              <p:nvPr/>
            </p:nvSpPr>
            <p:spPr>
              <a:xfrm>
                <a:off x="3278485" y="3371751"/>
                <a:ext cx="7247192" cy="19609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den>
                            </m:f>
                          </m:e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den>
                            </m:f>
                          </m:e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den>
                            </m:f>
                          </m:e>
                        </m:eqArr>
                      </m:e>
                    </m:d>
                  </m:oMath>
                </a14:m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eqAr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eqAr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7B05307-90E2-7F49-B5C1-ECCFC41859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8485" y="3371751"/>
                <a:ext cx="7247192" cy="19609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69201D6-7CD2-AD49-9840-3112E12F7229}"/>
                  </a:ext>
                </a:extLst>
              </p:cNvPr>
              <p:cNvSpPr/>
              <p:nvPr/>
            </p:nvSpPr>
            <p:spPr>
              <a:xfrm>
                <a:off x="5075282" y="5745009"/>
                <a:ext cx="1992147" cy="8570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69201D6-7CD2-AD49-9840-3112E12F72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282" y="5745009"/>
                <a:ext cx="1992147" cy="857029"/>
              </a:xfrm>
              <a:prstGeom prst="rect">
                <a:avLst/>
              </a:prstGeom>
              <a:blipFill>
                <a:blip r:embed="rId6"/>
                <a:stretch>
                  <a:fillRect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16125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8B3CC6-89D5-D148-87B3-AFF0A57C1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336" y="1527223"/>
            <a:ext cx="711200" cy="1066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458822-EED6-FD41-8671-E7015B06D6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31"/>
          <a:stretch/>
        </p:blipFill>
        <p:spPr>
          <a:xfrm>
            <a:off x="2398331" y="1527222"/>
            <a:ext cx="2777067" cy="1100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36C859-A25E-A64D-B4C6-476061C5F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536" y="1537553"/>
            <a:ext cx="1659467" cy="9990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03466B6-6EC8-6F4A-B831-86297D9FD300}"/>
                  </a:ext>
                </a:extLst>
              </p:cNvPr>
              <p:cNvSpPr/>
              <p:nvPr/>
            </p:nvSpPr>
            <p:spPr>
              <a:xfrm>
                <a:off x="8028818" y="3156822"/>
                <a:ext cx="1992147" cy="8570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03466B6-6EC8-6F4A-B831-86297D9FD3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8818" y="3156822"/>
                <a:ext cx="1992147" cy="857029"/>
              </a:xfrm>
              <a:prstGeom prst="rect">
                <a:avLst/>
              </a:prstGeom>
              <a:blipFill>
                <a:blip r:embed="rId5"/>
                <a:stretch>
                  <a:fillRect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C9BE5A-861E-324F-83D4-1267FF80EFEE}"/>
                  </a:ext>
                </a:extLst>
              </p:cNvPr>
              <p:cNvSpPr txBox="1"/>
              <p:nvPr/>
            </p:nvSpPr>
            <p:spPr>
              <a:xfrm>
                <a:off x="2023934" y="3176657"/>
                <a:ext cx="1384225" cy="8065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C9BE5A-861E-324F-83D4-1267FF80EF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3934" y="3176657"/>
                <a:ext cx="1384225" cy="806503"/>
              </a:xfrm>
              <a:prstGeom prst="rect">
                <a:avLst/>
              </a:prstGeom>
              <a:blipFill>
                <a:blip r:embed="rId6"/>
                <a:stretch>
                  <a:fillRect l="-5455" t="-1563" r="-2727"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125C68-BA3F-0E40-B592-6E09C95CA96F}"/>
                  </a:ext>
                </a:extLst>
              </p:cNvPr>
              <p:cNvSpPr txBox="1"/>
              <p:nvPr/>
            </p:nvSpPr>
            <p:spPr>
              <a:xfrm>
                <a:off x="5296815" y="3218378"/>
                <a:ext cx="1088888" cy="7646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125C68-BA3F-0E40-B592-6E09C95CA9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6815" y="3218378"/>
                <a:ext cx="1088888" cy="764697"/>
              </a:xfrm>
              <a:prstGeom prst="rect">
                <a:avLst/>
              </a:prstGeom>
              <a:blipFill>
                <a:blip r:embed="rId7"/>
                <a:stretch>
                  <a:fillRect l="-6897" t="-1639" r="-4598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3BE42F5B-8B98-DA4B-8CB6-3C579C1FD056}"/>
              </a:ext>
            </a:extLst>
          </p:cNvPr>
          <p:cNvSpPr txBox="1">
            <a:spLocks/>
          </p:cNvSpPr>
          <p:nvPr/>
        </p:nvSpPr>
        <p:spPr>
          <a:xfrm>
            <a:off x="848533" y="0"/>
            <a:ext cx="10515600" cy="978061"/>
          </a:xfrm>
          <a:prstGeom prst="rect">
            <a:avLst/>
          </a:prstGeo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15697E2-A83A-BA41-A8F0-56BFF87C53F8}"/>
                  </a:ext>
                </a:extLst>
              </p:cNvPr>
              <p:cNvSpPr txBox="1"/>
              <p:nvPr/>
            </p:nvSpPr>
            <p:spPr>
              <a:xfrm>
                <a:off x="2639918" y="5244102"/>
                <a:ext cx="2528193" cy="8065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15697E2-A83A-BA41-A8F0-56BFF87C53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9918" y="5244102"/>
                <a:ext cx="2528193" cy="806503"/>
              </a:xfrm>
              <a:prstGeom prst="rect">
                <a:avLst/>
              </a:prstGeom>
              <a:blipFill>
                <a:blip r:embed="rId8"/>
                <a:stretch>
                  <a:fillRect l="-2488" r="-995"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9BE318-E89D-734B-A65F-F5362B9656C0}"/>
                  </a:ext>
                </a:extLst>
              </p:cNvPr>
              <p:cNvSpPr txBox="1"/>
              <p:nvPr/>
            </p:nvSpPr>
            <p:spPr>
              <a:xfrm>
                <a:off x="7456954" y="5264962"/>
                <a:ext cx="2048381" cy="7646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9BE318-E89D-734B-A65F-F5362B965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6954" y="5264962"/>
                <a:ext cx="2048381" cy="764697"/>
              </a:xfrm>
              <a:prstGeom prst="rect">
                <a:avLst/>
              </a:prstGeom>
              <a:blipFill>
                <a:blip r:embed="rId9"/>
                <a:stretch>
                  <a:fillRect l="-3704" t="-1639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0103E285-FF1C-C247-957D-8D803393A85F}"/>
              </a:ext>
            </a:extLst>
          </p:cNvPr>
          <p:cNvSpPr/>
          <p:nvPr/>
        </p:nvSpPr>
        <p:spPr>
          <a:xfrm>
            <a:off x="2502756" y="5172314"/>
            <a:ext cx="2672641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1C1005-19B9-D342-AF65-BA119C2A6270}"/>
              </a:ext>
            </a:extLst>
          </p:cNvPr>
          <p:cNvSpPr/>
          <p:nvPr/>
        </p:nvSpPr>
        <p:spPr>
          <a:xfrm>
            <a:off x="7274126" y="5172314"/>
            <a:ext cx="2332876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4148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Automatic Differentiation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76324" y="2137874"/>
            <a:ext cx="8738545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only need to write code for the operations in the prediction step,</a:t>
            </a:r>
          </a:p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</a:rPr>
              <a:t>Gradient computation can be computed “automatically”.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140C31-EDA2-914D-B931-F756A467CC46}"/>
              </a:ext>
            </a:extLst>
          </p:cNvPr>
          <p:cNvSpPr txBox="1"/>
          <p:nvPr/>
        </p:nvSpPr>
        <p:spPr>
          <a:xfrm>
            <a:off x="1065604" y="4059811"/>
            <a:ext cx="39453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Pytorch</a:t>
            </a:r>
            <a:r>
              <a:rPr lang="en-US" sz="2400" dirty="0"/>
              <a:t> (Facebook -- mostly):</a:t>
            </a:r>
          </a:p>
          <a:p>
            <a:endParaRPr lang="en-US" sz="2400" dirty="0"/>
          </a:p>
          <a:p>
            <a:r>
              <a:rPr lang="en-US" sz="2400" dirty="0" err="1"/>
              <a:t>Tensorflow</a:t>
            </a:r>
            <a:r>
              <a:rPr lang="en-US" sz="2400" dirty="0"/>
              <a:t> (Google -- mostly):</a:t>
            </a:r>
          </a:p>
          <a:p>
            <a:endParaRPr lang="en-US" sz="2400" dirty="0"/>
          </a:p>
          <a:p>
            <a:r>
              <a:rPr lang="en-US" sz="2400" dirty="0" err="1"/>
              <a:t>MXNet</a:t>
            </a:r>
            <a:r>
              <a:rPr lang="en-US" sz="2400" dirty="0"/>
              <a:t> (Amazon -- mostly):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31B8D5-BFBC-0145-94D0-46F3AD7AD895}"/>
              </a:ext>
            </a:extLst>
          </p:cNvPr>
          <p:cNvSpPr/>
          <p:nvPr/>
        </p:nvSpPr>
        <p:spPr>
          <a:xfrm>
            <a:off x="5937317" y="4059812"/>
            <a:ext cx="27175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pytorch.org</a:t>
            </a:r>
            <a:r>
              <a:rPr lang="en-US" sz="2400" dirty="0"/>
              <a:t>/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6EFB14-B657-F749-B557-FB4E165710A0}"/>
              </a:ext>
            </a:extLst>
          </p:cNvPr>
          <p:cNvSpPr/>
          <p:nvPr/>
        </p:nvSpPr>
        <p:spPr>
          <a:xfrm>
            <a:off x="5937317" y="4798475"/>
            <a:ext cx="3802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www.tensorflow.org</a:t>
            </a:r>
            <a:r>
              <a:rPr lang="en-US" sz="2400" dirty="0"/>
              <a:t>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4186B2-0F15-6145-A46D-1E29E11490EE}"/>
              </a:ext>
            </a:extLst>
          </p:cNvPr>
          <p:cNvSpPr/>
          <p:nvPr/>
        </p:nvSpPr>
        <p:spPr>
          <a:xfrm>
            <a:off x="5937317" y="5537138"/>
            <a:ext cx="54164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https://mxnet.apache.org/versions/1.9.0/</a:t>
            </a:r>
          </a:p>
        </p:txBody>
      </p:sp>
    </p:spTree>
    <p:extLst>
      <p:ext uri="{BB962C8B-B14F-4D97-AF65-F5344CB8AC3E}">
        <p14:creationId xmlns:p14="http://schemas.microsoft.com/office/powerpoint/2010/main" val="255165947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Perceptron Model</a:t>
            </a:r>
            <a:endParaRPr sz="4267" dirty="0"/>
          </a:p>
        </p:txBody>
      </p:sp>
      <p:sp>
        <p:nvSpPr>
          <p:cNvPr id="6" name="Rectangle 5"/>
          <p:cNvSpPr/>
          <p:nvPr/>
        </p:nvSpPr>
        <p:spPr>
          <a:xfrm>
            <a:off x="885099" y="1258356"/>
            <a:ext cx="5603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75" indent="-182875" defTabSz="1219170">
              <a:spcBef>
                <a:spcPts val="533"/>
              </a:spcBef>
              <a:buSzPct val="100000"/>
              <a:defRPr/>
            </a:pPr>
            <a:r>
              <a:rPr lang="en-US" sz="2400" dirty="0">
                <a:sym typeface="Helvetica"/>
              </a:rPr>
              <a:t>Frank Rosenblatt (1957) - Cornell University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97091" y="5807446"/>
            <a:ext cx="6166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More: https</a:t>
            </a:r>
            <a:r>
              <a:rPr lang="en-US" sz="2400" dirty="0"/>
              <a:t>://</a:t>
            </a:r>
            <a:r>
              <a:rPr lang="en-US" sz="2400" dirty="0" err="1"/>
              <a:t>en.wikipedia.org</a:t>
            </a:r>
            <a:r>
              <a:rPr lang="en-US" sz="2400" dirty="0"/>
              <a:t>/wiki/Perceptron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59960" y="3009325"/>
                <a:ext cx="4506307" cy="1215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𝑓</m:t>
                      </m:r>
                      <m:d>
                        <m:d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</m:d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eqArr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1,   </m:t>
                              </m:r>
                              <m:r>
                                <m:rPr>
                                  <m:sty m:val="p"/>
                                </m:rP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if</m:t>
                              </m:r>
                              <m: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  </m:t>
                              </m:r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𝑖</m:t>
                                  </m:r>
                                  <m: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+</m:t>
                              </m:r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𝑏</m:t>
                              </m:r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&gt;0</m:t>
                              </m:r>
                            </m:e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&amp;0,  </m:t>
                              </m:r>
                              <m:r>
                                <m:rPr>
                                  <m:sty m:val="p"/>
                                </m:rP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otherwise</m:t>
                              </m:r>
                              <m: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 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960" y="3009325"/>
                <a:ext cx="4506307" cy="1215397"/>
              </a:xfrm>
              <a:prstGeom prst="rect">
                <a:avLst/>
              </a:prstGeom>
              <a:blipFill>
                <a:blip r:embed="rId2"/>
                <a:stretch>
                  <a:fillRect l="-29859" t="-231250" r="-845" b="-32708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/>
          <p:cNvGrpSpPr/>
          <p:nvPr/>
        </p:nvGrpSpPr>
        <p:grpSpPr>
          <a:xfrm>
            <a:off x="6518393" y="2143473"/>
            <a:ext cx="4964684" cy="3296173"/>
            <a:chOff x="4888794" y="1607604"/>
            <a:chExt cx="3723513" cy="2472129"/>
          </a:xfrm>
        </p:grpSpPr>
        <p:grpSp>
          <p:nvGrpSpPr>
            <p:cNvPr id="18" name="Group 17"/>
            <p:cNvGrpSpPr/>
            <p:nvPr/>
          </p:nvGrpSpPr>
          <p:grpSpPr>
            <a:xfrm>
              <a:off x="4888794" y="1607604"/>
              <a:ext cx="412180" cy="519349"/>
              <a:chOff x="4750274" y="1746843"/>
              <a:chExt cx="412180" cy="519349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/>
                  <p:cNvSpPr/>
                  <p:nvPr/>
                </p:nvSpPr>
                <p:spPr>
                  <a:xfrm>
                    <a:off x="4750274" y="1783751"/>
                    <a:ext cx="412180" cy="3462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7" name="Rectangle 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2180" cy="34624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27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" name="Group 18"/>
            <p:cNvGrpSpPr/>
            <p:nvPr/>
          </p:nvGrpSpPr>
          <p:grpSpPr>
            <a:xfrm>
              <a:off x="4888794" y="2258531"/>
              <a:ext cx="417518" cy="519349"/>
              <a:chOff x="4750274" y="1746843"/>
              <a:chExt cx="417518" cy="519349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Rectangle 20"/>
                  <p:cNvSpPr/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1" name="Rectangle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26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/>
            <p:cNvGrpSpPr/>
            <p:nvPr/>
          </p:nvGrpSpPr>
          <p:grpSpPr>
            <a:xfrm>
              <a:off x="4888794" y="2909458"/>
              <a:ext cx="417518" cy="519349"/>
              <a:chOff x="4750274" y="1746843"/>
              <a:chExt cx="417518" cy="519349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/>
                  <p:cNvSpPr/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4" name="Rectangle 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27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5" name="Group 24"/>
            <p:cNvGrpSpPr/>
            <p:nvPr/>
          </p:nvGrpSpPr>
          <p:grpSpPr>
            <a:xfrm>
              <a:off x="4888794" y="3560384"/>
              <a:ext cx="417518" cy="519349"/>
              <a:chOff x="4750274" y="1746843"/>
              <a:chExt cx="417518" cy="51934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angle 26"/>
                  <p:cNvSpPr/>
                  <p:nvPr/>
                </p:nvSpPr>
                <p:spPr>
                  <a:xfrm>
                    <a:off x="4750274" y="1783751"/>
                    <a:ext cx="417518" cy="34624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7518" cy="34624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" name="Group 31"/>
            <p:cNvGrpSpPr/>
            <p:nvPr/>
          </p:nvGrpSpPr>
          <p:grpSpPr>
            <a:xfrm>
              <a:off x="6512842" y="2422825"/>
              <a:ext cx="580470" cy="590787"/>
              <a:chOff x="6512842" y="2422825"/>
              <a:chExt cx="580470" cy="590787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6512842" y="2453180"/>
                <a:ext cx="580470" cy="519349"/>
              </a:xfrm>
              <a:prstGeom prst="ellipse">
                <a:avLst/>
              </a:prstGeom>
              <a:solidFill>
                <a:srgbClr val="FAC7C7"/>
              </a:solidFill>
              <a:ln w="12700" cap="flat">
                <a:solidFill>
                  <a:srgbClr val="C0000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/>
                  <p:cNvSpPr/>
                  <p:nvPr/>
                </p:nvSpPr>
                <p:spPr>
                  <a:xfrm>
                    <a:off x="6614442" y="2422825"/>
                    <a:ext cx="370558" cy="59078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18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/>
                          </m:nary>
                        </m:oMath>
                      </m:oMathPara>
                    </a14:m>
                    <a:endParaRPr lang="en-US" sz="1867" dirty="0"/>
                  </a:p>
                </p:txBody>
              </p:sp>
            </mc:Choice>
            <mc:Fallback xmlns="">
              <p:sp>
                <p:nvSpPr>
                  <p:cNvPr id="31" name="Rectangle 3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14442" y="2422825"/>
                    <a:ext cx="370558" cy="59078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62500" t="-128571" r="-102500" b="-1746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4" name="Straight Arrow Connector 33"/>
            <p:cNvCxnSpPr>
              <a:stCxn id="17" idx="3"/>
            </p:cNvCxnSpPr>
            <p:nvPr/>
          </p:nvCxnSpPr>
          <p:spPr>
            <a:xfrm>
              <a:off x="5300974" y="1817637"/>
              <a:ext cx="1112526" cy="747763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" name="Straight Arrow Connector 35"/>
            <p:cNvCxnSpPr>
              <a:stCxn id="21" idx="3"/>
            </p:cNvCxnSpPr>
            <p:nvPr/>
          </p:nvCxnSpPr>
          <p:spPr>
            <a:xfrm>
              <a:off x="5306312" y="2468564"/>
              <a:ext cx="1103046" cy="227441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5349561" y="2829970"/>
              <a:ext cx="1059797" cy="349319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5362378" y="2954360"/>
              <a:ext cx="1046980" cy="828868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7219938" y="2680561"/>
              <a:ext cx="387191" cy="15444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5696751" y="1815515"/>
                  <a:ext cx="454884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6751" y="1815515"/>
                  <a:ext cx="454884" cy="346249"/>
                </a:xfrm>
                <a:prstGeom prst="rect">
                  <a:avLst/>
                </a:prstGeom>
                <a:blipFill>
                  <a:blip r:embed="rId8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5646863" y="2205951"/>
                  <a:ext cx="460223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8" name="Rectangle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6863" y="2205951"/>
                  <a:ext cx="460223" cy="346249"/>
                </a:xfrm>
                <a:prstGeom prst="rect">
                  <a:avLst/>
                </a:prstGeom>
                <a:blipFill>
                  <a:blip r:embed="rId9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/>
                <p:cNvSpPr/>
                <p:nvPr/>
              </p:nvSpPr>
              <p:spPr>
                <a:xfrm>
                  <a:off x="5628557" y="2628642"/>
                  <a:ext cx="460223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9" name="Rectangle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8557" y="2628642"/>
                  <a:ext cx="460223" cy="346249"/>
                </a:xfrm>
                <a:prstGeom prst="rect">
                  <a:avLst/>
                </a:prstGeom>
                <a:blipFill>
                  <a:blip r:embed="rId10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5564748" y="3009468"/>
                  <a:ext cx="453201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4748" y="3009468"/>
                  <a:ext cx="453201" cy="346249"/>
                </a:xfrm>
                <a:prstGeom prst="rect">
                  <a:avLst/>
                </a:prstGeom>
                <a:blipFill>
                  <a:blip r:embed="rId11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45229" y="2390617"/>
              <a:ext cx="520700" cy="571500"/>
            </a:xfrm>
            <a:prstGeom prst="rect">
              <a:avLst/>
            </a:prstGeom>
          </p:spPr>
        </p:pic>
        <p:cxnSp>
          <p:nvCxnSpPr>
            <p:cNvPr id="53" name="Straight Arrow Connector 52"/>
            <p:cNvCxnSpPr/>
            <p:nvPr/>
          </p:nvCxnSpPr>
          <p:spPr>
            <a:xfrm>
              <a:off x="8225116" y="2696005"/>
              <a:ext cx="387191" cy="15444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62" name="Group 61"/>
          <p:cNvGrpSpPr/>
          <p:nvPr/>
        </p:nvGrpSpPr>
        <p:grpSpPr>
          <a:xfrm>
            <a:off x="9836534" y="1414463"/>
            <a:ext cx="1380504" cy="1515256"/>
            <a:chOff x="7377402" y="1060847"/>
            <a:chExt cx="1035378" cy="1136442"/>
          </a:xfrm>
        </p:grpSpPr>
        <p:sp>
          <p:nvSpPr>
            <p:cNvPr id="58" name="TextBox 57"/>
            <p:cNvSpPr txBox="1"/>
            <p:nvPr/>
          </p:nvSpPr>
          <p:spPr>
            <a:xfrm>
              <a:off x="7377402" y="1060847"/>
              <a:ext cx="1035378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Activation</a:t>
              </a:r>
              <a:b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function</a:t>
              </a: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H="1">
              <a:off x="7890629" y="1701920"/>
              <a:ext cx="14854" cy="495369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1058831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Perceptron Model</a:t>
            </a:r>
            <a:endParaRPr sz="4267" dirty="0"/>
          </a:p>
        </p:txBody>
      </p:sp>
      <p:sp>
        <p:nvSpPr>
          <p:cNvPr id="6" name="Rectangle 5"/>
          <p:cNvSpPr/>
          <p:nvPr/>
        </p:nvSpPr>
        <p:spPr>
          <a:xfrm>
            <a:off x="885099" y="1258356"/>
            <a:ext cx="5603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75" indent="-182875" defTabSz="1219170">
              <a:spcBef>
                <a:spcPts val="533"/>
              </a:spcBef>
              <a:buSzPct val="100000"/>
              <a:defRPr/>
            </a:pPr>
            <a:r>
              <a:rPr lang="en-US" sz="2400" dirty="0">
                <a:sym typeface="Helvetica"/>
              </a:rPr>
              <a:t>Frank Rosenblatt (1957) - Cornell University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97091" y="5807446"/>
            <a:ext cx="6166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More: https</a:t>
            </a:r>
            <a:r>
              <a:rPr lang="en-US" sz="2400" dirty="0"/>
              <a:t>://</a:t>
            </a:r>
            <a:r>
              <a:rPr lang="en-US" sz="2400" dirty="0" err="1"/>
              <a:t>en.wikipedia.org</a:t>
            </a:r>
            <a:r>
              <a:rPr lang="en-US" sz="2400" dirty="0"/>
              <a:t>/wiki/Perceptron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59960" y="3009325"/>
                <a:ext cx="4506307" cy="1215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𝑓</m:t>
                      </m:r>
                      <m:d>
                        <m:d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</m:d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eqArr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1,   </m:t>
                              </m:r>
                              <m:r>
                                <m:rPr>
                                  <m:sty m:val="p"/>
                                </m:rP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if</m:t>
                              </m:r>
                              <m: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  </m:t>
                              </m:r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𝑖</m:t>
                                  </m:r>
                                  <m: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+</m:t>
                              </m:r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𝑏</m:t>
                              </m:r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&gt;0</m:t>
                              </m:r>
                            </m:e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&amp;0,  </m:t>
                              </m:r>
                              <m:r>
                                <m:rPr>
                                  <m:sty m:val="p"/>
                                </m:rP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otherwise</m:t>
                              </m:r>
                              <m: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 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960" y="3009325"/>
                <a:ext cx="4506307" cy="1215397"/>
              </a:xfrm>
              <a:prstGeom prst="rect">
                <a:avLst/>
              </a:prstGeom>
              <a:blipFill>
                <a:blip r:embed="rId2"/>
                <a:stretch>
                  <a:fillRect l="-29859" t="-231250" r="-845" b="-32708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/>
          <p:cNvGrpSpPr/>
          <p:nvPr/>
        </p:nvGrpSpPr>
        <p:grpSpPr>
          <a:xfrm>
            <a:off x="6518393" y="2143473"/>
            <a:ext cx="4964684" cy="3296173"/>
            <a:chOff x="4888794" y="1607604"/>
            <a:chExt cx="3723513" cy="2472129"/>
          </a:xfrm>
        </p:grpSpPr>
        <p:grpSp>
          <p:nvGrpSpPr>
            <p:cNvPr id="18" name="Group 17"/>
            <p:cNvGrpSpPr/>
            <p:nvPr/>
          </p:nvGrpSpPr>
          <p:grpSpPr>
            <a:xfrm>
              <a:off x="4888794" y="1607604"/>
              <a:ext cx="412180" cy="519349"/>
              <a:chOff x="4750274" y="1746843"/>
              <a:chExt cx="412180" cy="519349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/>
                  <p:cNvSpPr/>
                  <p:nvPr/>
                </p:nvSpPr>
                <p:spPr>
                  <a:xfrm>
                    <a:off x="4750274" y="1783751"/>
                    <a:ext cx="412180" cy="3462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7" name="Rectangle 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2180" cy="34624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27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" name="Group 18"/>
            <p:cNvGrpSpPr/>
            <p:nvPr/>
          </p:nvGrpSpPr>
          <p:grpSpPr>
            <a:xfrm>
              <a:off x="4888794" y="2258531"/>
              <a:ext cx="417518" cy="519349"/>
              <a:chOff x="4750274" y="1746843"/>
              <a:chExt cx="417518" cy="519349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Rectangle 20"/>
                  <p:cNvSpPr/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1" name="Rectangle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26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/>
            <p:cNvGrpSpPr/>
            <p:nvPr/>
          </p:nvGrpSpPr>
          <p:grpSpPr>
            <a:xfrm>
              <a:off x="4888794" y="2909458"/>
              <a:ext cx="417518" cy="519349"/>
              <a:chOff x="4750274" y="1746843"/>
              <a:chExt cx="417518" cy="519349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/>
                  <p:cNvSpPr/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4" name="Rectangle 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27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5" name="Group 24"/>
            <p:cNvGrpSpPr/>
            <p:nvPr/>
          </p:nvGrpSpPr>
          <p:grpSpPr>
            <a:xfrm>
              <a:off x="4888794" y="3560384"/>
              <a:ext cx="417518" cy="519349"/>
              <a:chOff x="4750274" y="1746843"/>
              <a:chExt cx="417518" cy="51934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angle 26"/>
                  <p:cNvSpPr/>
                  <p:nvPr/>
                </p:nvSpPr>
                <p:spPr>
                  <a:xfrm>
                    <a:off x="4750274" y="1783751"/>
                    <a:ext cx="417518" cy="34624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7518" cy="34624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" name="Group 31"/>
            <p:cNvGrpSpPr/>
            <p:nvPr/>
          </p:nvGrpSpPr>
          <p:grpSpPr>
            <a:xfrm>
              <a:off x="6512842" y="2422825"/>
              <a:ext cx="580470" cy="590787"/>
              <a:chOff x="6512842" y="2422825"/>
              <a:chExt cx="580470" cy="590787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6512842" y="2453180"/>
                <a:ext cx="580470" cy="519349"/>
              </a:xfrm>
              <a:prstGeom prst="ellipse">
                <a:avLst/>
              </a:prstGeom>
              <a:solidFill>
                <a:srgbClr val="FAC7C7"/>
              </a:solidFill>
              <a:ln w="12700" cap="flat">
                <a:solidFill>
                  <a:srgbClr val="C0000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/>
                  <p:cNvSpPr/>
                  <p:nvPr/>
                </p:nvSpPr>
                <p:spPr>
                  <a:xfrm>
                    <a:off x="6614442" y="2422825"/>
                    <a:ext cx="370558" cy="59078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18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/>
                          </m:nary>
                        </m:oMath>
                      </m:oMathPara>
                    </a14:m>
                    <a:endParaRPr lang="en-US" sz="1867" dirty="0"/>
                  </a:p>
                </p:txBody>
              </p:sp>
            </mc:Choice>
            <mc:Fallback xmlns="">
              <p:sp>
                <p:nvSpPr>
                  <p:cNvPr id="31" name="Rectangle 3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14442" y="2422825"/>
                    <a:ext cx="370558" cy="59078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62500" t="-128571" r="-102500" b="-1746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4" name="Straight Arrow Connector 33"/>
            <p:cNvCxnSpPr>
              <a:stCxn id="17" idx="3"/>
            </p:cNvCxnSpPr>
            <p:nvPr/>
          </p:nvCxnSpPr>
          <p:spPr>
            <a:xfrm>
              <a:off x="5300974" y="1817637"/>
              <a:ext cx="1112526" cy="747763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" name="Straight Arrow Connector 35"/>
            <p:cNvCxnSpPr>
              <a:stCxn id="21" idx="3"/>
            </p:cNvCxnSpPr>
            <p:nvPr/>
          </p:nvCxnSpPr>
          <p:spPr>
            <a:xfrm>
              <a:off x="5306312" y="2468564"/>
              <a:ext cx="1103046" cy="227441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5349561" y="2829970"/>
              <a:ext cx="1059797" cy="349319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5362378" y="2954360"/>
              <a:ext cx="1046980" cy="828868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7219938" y="2680561"/>
              <a:ext cx="387191" cy="15444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5696751" y="1815515"/>
                  <a:ext cx="454884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6751" y="1815515"/>
                  <a:ext cx="454884" cy="346249"/>
                </a:xfrm>
                <a:prstGeom prst="rect">
                  <a:avLst/>
                </a:prstGeom>
                <a:blipFill>
                  <a:blip r:embed="rId8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5646863" y="2205951"/>
                  <a:ext cx="460223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8" name="Rectangle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6863" y="2205951"/>
                  <a:ext cx="460223" cy="346249"/>
                </a:xfrm>
                <a:prstGeom prst="rect">
                  <a:avLst/>
                </a:prstGeom>
                <a:blipFill>
                  <a:blip r:embed="rId9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/>
                <p:cNvSpPr/>
                <p:nvPr/>
              </p:nvSpPr>
              <p:spPr>
                <a:xfrm>
                  <a:off x="5628557" y="2628642"/>
                  <a:ext cx="460223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9" name="Rectangle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8557" y="2628642"/>
                  <a:ext cx="460223" cy="346249"/>
                </a:xfrm>
                <a:prstGeom prst="rect">
                  <a:avLst/>
                </a:prstGeom>
                <a:blipFill>
                  <a:blip r:embed="rId10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5564748" y="3009468"/>
                  <a:ext cx="453201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4748" y="3009468"/>
                  <a:ext cx="453201" cy="346249"/>
                </a:xfrm>
                <a:prstGeom prst="rect">
                  <a:avLst/>
                </a:prstGeom>
                <a:blipFill>
                  <a:blip r:embed="rId11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45229" y="2390617"/>
              <a:ext cx="520700" cy="571500"/>
            </a:xfrm>
            <a:prstGeom prst="rect">
              <a:avLst/>
            </a:prstGeom>
          </p:spPr>
        </p:pic>
        <p:cxnSp>
          <p:nvCxnSpPr>
            <p:cNvPr id="53" name="Straight Arrow Connector 52"/>
            <p:cNvCxnSpPr/>
            <p:nvPr/>
          </p:nvCxnSpPr>
          <p:spPr>
            <a:xfrm>
              <a:off x="8225116" y="2696005"/>
              <a:ext cx="387191" cy="15444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3" name="Group 32"/>
          <p:cNvGrpSpPr/>
          <p:nvPr/>
        </p:nvGrpSpPr>
        <p:grpSpPr>
          <a:xfrm>
            <a:off x="5804681" y="1297913"/>
            <a:ext cx="5758217" cy="4565896"/>
            <a:chOff x="4353510" y="973435"/>
            <a:chExt cx="4318663" cy="3424422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53510" y="1313098"/>
              <a:ext cx="4318663" cy="3084759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455109" y="973435"/>
              <a:ext cx="965200" cy="1200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96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!?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281016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Perceptron Model</a:t>
            </a:r>
            <a:endParaRPr sz="4267" dirty="0"/>
          </a:p>
        </p:txBody>
      </p:sp>
      <p:sp>
        <p:nvSpPr>
          <p:cNvPr id="6" name="Rectangle 5"/>
          <p:cNvSpPr/>
          <p:nvPr/>
        </p:nvSpPr>
        <p:spPr>
          <a:xfrm>
            <a:off x="885099" y="1258356"/>
            <a:ext cx="5603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75" indent="-182875" defTabSz="1219170">
              <a:spcBef>
                <a:spcPts val="533"/>
              </a:spcBef>
              <a:buSzPct val="100000"/>
              <a:defRPr/>
            </a:pPr>
            <a:r>
              <a:rPr lang="en-US" sz="2400" dirty="0">
                <a:sym typeface="Helvetica"/>
              </a:rPr>
              <a:t>Frank Rosenblatt (1957) - Cornell University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97091" y="5807446"/>
            <a:ext cx="6166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More: https</a:t>
            </a:r>
            <a:r>
              <a:rPr lang="en-US" sz="2400" dirty="0"/>
              <a:t>://</a:t>
            </a:r>
            <a:r>
              <a:rPr lang="en-US" sz="2400" dirty="0" err="1"/>
              <a:t>en.wikipedia.org</a:t>
            </a:r>
            <a:r>
              <a:rPr lang="en-US" sz="2400" dirty="0"/>
              <a:t>/wiki/Perceptron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59960" y="3009325"/>
                <a:ext cx="4506307" cy="1215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𝑓</m:t>
                      </m:r>
                      <m:d>
                        <m:d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</m:d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eqArr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1,   </m:t>
                              </m:r>
                              <m:r>
                                <m:rPr>
                                  <m:sty m:val="p"/>
                                </m:rP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if</m:t>
                              </m:r>
                              <m: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  </m:t>
                              </m:r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𝑖</m:t>
                                  </m:r>
                                  <m: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+</m:t>
                              </m:r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𝑏</m:t>
                              </m:r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&gt;0</m:t>
                              </m:r>
                            </m:e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&amp;0,  </m:t>
                              </m:r>
                              <m:r>
                                <m:rPr>
                                  <m:sty m:val="p"/>
                                </m:rP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otherwise</m:t>
                              </m:r>
                              <m: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 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960" y="3009325"/>
                <a:ext cx="4506307" cy="1215397"/>
              </a:xfrm>
              <a:prstGeom prst="rect">
                <a:avLst/>
              </a:prstGeom>
              <a:blipFill>
                <a:blip r:embed="rId2"/>
                <a:stretch>
                  <a:fillRect l="-29859" t="-231250" r="-845" b="-32708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/>
          <p:cNvGrpSpPr/>
          <p:nvPr/>
        </p:nvGrpSpPr>
        <p:grpSpPr>
          <a:xfrm>
            <a:off x="6518393" y="2143473"/>
            <a:ext cx="4964684" cy="3296173"/>
            <a:chOff x="4888794" y="1607604"/>
            <a:chExt cx="3723513" cy="2472129"/>
          </a:xfrm>
        </p:grpSpPr>
        <p:grpSp>
          <p:nvGrpSpPr>
            <p:cNvPr id="18" name="Group 17"/>
            <p:cNvGrpSpPr/>
            <p:nvPr/>
          </p:nvGrpSpPr>
          <p:grpSpPr>
            <a:xfrm>
              <a:off x="4888794" y="1607604"/>
              <a:ext cx="412180" cy="519349"/>
              <a:chOff x="4750274" y="1746843"/>
              <a:chExt cx="412180" cy="519349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/>
                  <p:cNvSpPr/>
                  <p:nvPr/>
                </p:nvSpPr>
                <p:spPr>
                  <a:xfrm>
                    <a:off x="4750274" y="1783751"/>
                    <a:ext cx="412180" cy="3462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7" name="Rectangle 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2180" cy="34624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27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" name="Group 18"/>
            <p:cNvGrpSpPr/>
            <p:nvPr/>
          </p:nvGrpSpPr>
          <p:grpSpPr>
            <a:xfrm>
              <a:off x="4888794" y="2258531"/>
              <a:ext cx="417518" cy="519349"/>
              <a:chOff x="4750274" y="1746843"/>
              <a:chExt cx="417518" cy="519349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Rectangle 20"/>
                  <p:cNvSpPr/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1" name="Rectangle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26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/>
            <p:cNvGrpSpPr/>
            <p:nvPr/>
          </p:nvGrpSpPr>
          <p:grpSpPr>
            <a:xfrm>
              <a:off x="4888794" y="2909458"/>
              <a:ext cx="417518" cy="519349"/>
              <a:chOff x="4750274" y="1746843"/>
              <a:chExt cx="417518" cy="519349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/>
                  <p:cNvSpPr/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4" name="Rectangle 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27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5" name="Group 24"/>
            <p:cNvGrpSpPr/>
            <p:nvPr/>
          </p:nvGrpSpPr>
          <p:grpSpPr>
            <a:xfrm>
              <a:off x="4888794" y="3560384"/>
              <a:ext cx="417518" cy="519349"/>
              <a:chOff x="4750274" y="1746843"/>
              <a:chExt cx="417518" cy="51934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angle 26"/>
                  <p:cNvSpPr/>
                  <p:nvPr/>
                </p:nvSpPr>
                <p:spPr>
                  <a:xfrm>
                    <a:off x="4750274" y="1783751"/>
                    <a:ext cx="417518" cy="34624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7518" cy="34624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" name="Group 31"/>
            <p:cNvGrpSpPr/>
            <p:nvPr/>
          </p:nvGrpSpPr>
          <p:grpSpPr>
            <a:xfrm>
              <a:off x="6512842" y="2422825"/>
              <a:ext cx="580470" cy="590787"/>
              <a:chOff x="6512842" y="2422825"/>
              <a:chExt cx="580470" cy="590787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6512842" y="2453180"/>
                <a:ext cx="580470" cy="519349"/>
              </a:xfrm>
              <a:prstGeom prst="ellipse">
                <a:avLst/>
              </a:prstGeom>
              <a:solidFill>
                <a:srgbClr val="FAC7C7"/>
              </a:solidFill>
              <a:ln w="12700" cap="flat">
                <a:solidFill>
                  <a:srgbClr val="C0000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/>
                  <p:cNvSpPr/>
                  <p:nvPr/>
                </p:nvSpPr>
                <p:spPr>
                  <a:xfrm>
                    <a:off x="6614442" y="2422825"/>
                    <a:ext cx="370558" cy="59078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18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/>
                          </m:nary>
                        </m:oMath>
                      </m:oMathPara>
                    </a14:m>
                    <a:endParaRPr lang="en-US" sz="1867" dirty="0"/>
                  </a:p>
                </p:txBody>
              </p:sp>
            </mc:Choice>
            <mc:Fallback xmlns="">
              <p:sp>
                <p:nvSpPr>
                  <p:cNvPr id="31" name="Rectangle 3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14442" y="2422825"/>
                    <a:ext cx="370558" cy="59078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62500" t="-128571" r="-102500" b="-1746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4" name="Straight Arrow Connector 33"/>
            <p:cNvCxnSpPr>
              <a:stCxn id="17" idx="3"/>
            </p:cNvCxnSpPr>
            <p:nvPr/>
          </p:nvCxnSpPr>
          <p:spPr>
            <a:xfrm>
              <a:off x="5300974" y="1817637"/>
              <a:ext cx="1112526" cy="747763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" name="Straight Arrow Connector 35"/>
            <p:cNvCxnSpPr>
              <a:stCxn id="21" idx="3"/>
            </p:cNvCxnSpPr>
            <p:nvPr/>
          </p:nvCxnSpPr>
          <p:spPr>
            <a:xfrm>
              <a:off x="5306312" y="2468564"/>
              <a:ext cx="1103046" cy="227441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5349561" y="2829970"/>
              <a:ext cx="1059797" cy="349319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5362378" y="2954360"/>
              <a:ext cx="1046980" cy="828868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7219938" y="2680561"/>
              <a:ext cx="387191" cy="15444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5696751" y="1815515"/>
                  <a:ext cx="454884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6751" y="1815515"/>
                  <a:ext cx="454884" cy="346249"/>
                </a:xfrm>
                <a:prstGeom prst="rect">
                  <a:avLst/>
                </a:prstGeom>
                <a:blipFill>
                  <a:blip r:embed="rId8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5646863" y="2205951"/>
                  <a:ext cx="460223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8" name="Rectangle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6863" y="2205951"/>
                  <a:ext cx="460223" cy="346249"/>
                </a:xfrm>
                <a:prstGeom prst="rect">
                  <a:avLst/>
                </a:prstGeom>
                <a:blipFill>
                  <a:blip r:embed="rId9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/>
                <p:cNvSpPr/>
                <p:nvPr/>
              </p:nvSpPr>
              <p:spPr>
                <a:xfrm>
                  <a:off x="5628557" y="2628642"/>
                  <a:ext cx="460223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9" name="Rectangle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8557" y="2628642"/>
                  <a:ext cx="460223" cy="346249"/>
                </a:xfrm>
                <a:prstGeom prst="rect">
                  <a:avLst/>
                </a:prstGeom>
                <a:blipFill>
                  <a:blip r:embed="rId10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5564748" y="3009468"/>
                  <a:ext cx="453201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4748" y="3009468"/>
                  <a:ext cx="453201" cy="346249"/>
                </a:xfrm>
                <a:prstGeom prst="rect">
                  <a:avLst/>
                </a:prstGeom>
                <a:blipFill>
                  <a:blip r:embed="rId11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45229" y="2390617"/>
              <a:ext cx="520700" cy="571500"/>
            </a:xfrm>
            <a:prstGeom prst="rect">
              <a:avLst/>
            </a:prstGeom>
          </p:spPr>
        </p:pic>
        <p:cxnSp>
          <p:nvCxnSpPr>
            <p:cNvPr id="53" name="Straight Arrow Connector 52"/>
            <p:cNvCxnSpPr/>
            <p:nvPr/>
          </p:nvCxnSpPr>
          <p:spPr>
            <a:xfrm>
              <a:off x="8225116" y="2696005"/>
              <a:ext cx="387191" cy="15444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62" name="Group 61"/>
          <p:cNvGrpSpPr/>
          <p:nvPr/>
        </p:nvGrpSpPr>
        <p:grpSpPr>
          <a:xfrm>
            <a:off x="9836534" y="1414463"/>
            <a:ext cx="1380504" cy="1515256"/>
            <a:chOff x="7377402" y="1060847"/>
            <a:chExt cx="1035378" cy="1136442"/>
          </a:xfrm>
        </p:grpSpPr>
        <p:sp>
          <p:nvSpPr>
            <p:cNvPr id="58" name="TextBox 57"/>
            <p:cNvSpPr txBox="1"/>
            <p:nvPr/>
          </p:nvSpPr>
          <p:spPr>
            <a:xfrm>
              <a:off x="7377402" y="1060847"/>
              <a:ext cx="1035378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Activation</a:t>
              </a:r>
              <a:b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function</a:t>
              </a: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H="1">
              <a:off x="7890629" y="1701920"/>
              <a:ext cx="14854" cy="495369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420944846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78072-76A7-D14E-9B17-6F3976635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4A466-47E8-ED40-8267-04AEB5EB5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Assignment 1 is released and is available on the class website and to be submitted via Canvas.</a:t>
            </a:r>
          </a:p>
          <a:p>
            <a:endParaRPr lang="en-US" dirty="0"/>
          </a:p>
          <a:p>
            <a:r>
              <a:rPr lang="en-US" dirty="0"/>
              <a:t>Due: Monday January 29</a:t>
            </a:r>
            <a:r>
              <a:rPr lang="en-US" baseline="30000" dirty="0"/>
              <a:t>th</a:t>
            </a:r>
            <a:r>
              <a:rPr lang="en-US" dirty="0"/>
              <a:t>, midnight (you can and should submit early but not late – do not wait until finishing the whole assignment to have a version uploaded on canvas)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653F5-6BE5-8A45-AFCC-E43C025DE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3648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Activation Functions</a:t>
            </a:r>
            <a:endParaRPr sz="4267" dirty="0"/>
          </a:p>
        </p:txBody>
      </p:sp>
      <p:grpSp>
        <p:nvGrpSpPr>
          <p:cNvPr id="13" name="Group 12"/>
          <p:cNvGrpSpPr/>
          <p:nvPr/>
        </p:nvGrpSpPr>
        <p:grpSpPr>
          <a:xfrm>
            <a:off x="7391877" y="3752517"/>
            <a:ext cx="2757959" cy="2619568"/>
            <a:chOff x="5803899" y="830661"/>
            <a:chExt cx="2068469" cy="19646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03899" y="1157037"/>
              <a:ext cx="2068469" cy="163830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887072" y="830661"/>
              <a:ext cx="1884553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 err="1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ReLU</a:t>
              </a:r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(x) = max(0, x)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136106" y="3727116"/>
            <a:ext cx="3074341" cy="2605952"/>
            <a:chOff x="1602079" y="2795337"/>
            <a:chExt cx="2305756" cy="19544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2079" y="3111501"/>
              <a:ext cx="2305756" cy="163830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2355329" y="2795337"/>
              <a:ext cx="78002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 err="1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Tanh</a:t>
              </a:r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(x)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949696" y="1044278"/>
            <a:ext cx="3572617" cy="2682839"/>
            <a:chOff x="5364933" y="2737672"/>
            <a:chExt cx="2679463" cy="20121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64933" y="3111501"/>
              <a:ext cx="2679463" cy="163830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6190112" y="2737672"/>
              <a:ext cx="1078178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Sigmoid(x)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36105" y="1123151"/>
            <a:ext cx="2985659" cy="2610757"/>
            <a:chOff x="1602079" y="842363"/>
            <a:chExt cx="2239244" cy="1958068"/>
          </a:xfrm>
        </p:grpSpPr>
        <p:sp>
          <p:nvSpPr>
            <p:cNvPr id="42" name="TextBox 41"/>
            <p:cNvSpPr txBox="1"/>
            <p:nvPr/>
          </p:nvSpPr>
          <p:spPr>
            <a:xfrm>
              <a:off x="2177901" y="842363"/>
              <a:ext cx="80036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Step(x) 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2079" y="1157037"/>
              <a:ext cx="2239244" cy="16433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83423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Two-layer Multi-layer Perceptron (MLP)</a:t>
            </a:r>
            <a:endParaRPr sz="4267" dirty="0"/>
          </a:p>
        </p:txBody>
      </p:sp>
      <p:grpSp>
        <p:nvGrpSpPr>
          <p:cNvPr id="6" name="Group 5"/>
          <p:cNvGrpSpPr/>
          <p:nvPr/>
        </p:nvGrpSpPr>
        <p:grpSpPr>
          <a:xfrm>
            <a:off x="6167487" y="2489711"/>
            <a:ext cx="560602" cy="692465"/>
            <a:chOff x="4750274" y="1746844"/>
            <a:chExt cx="420451" cy="519349"/>
          </a:xfrm>
        </p:grpSpPr>
        <p:sp>
          <p:nvSpPr>
            <p:cNvPr id="30" name="Oval 29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4750274" y="1783752"/>
                  <a:ext cx="420451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20451" cy="346249"/>
                </a:xfrm>
                <a:prstGeom prst="rect">
                  <a:avLst/>
                </a:prstGeom>
                <a:blipFill>
                  <a:blip r:embed="rId2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6160385" y="3141922"/>
            <a:ext cx="567720" cy="692465"/>
            <a:chOff x="4750274" y="1746844"/>
            <a:chExt cx="425790" cy="519349"/>
          </a:xfrm>
        </p:grpSpPr>
        <p:sp>
          <p:nvSpPr>
            <p:cNvPr id="28" name="Oval 27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3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6160385" y="3794133"/>
            <a:ext cx="567720" cy="692465"/>
            <a:chOff x="4750274" y="1746844"/>
            <a:chExt cx="425790" cy="519349"/>
          </a:xfrm>
        </p:grpSpPr>
        <p:sp>
          <p:nvSpPr>
            <p:cNvPr id="26" name="Oval 25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4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6160385" y="4446342"/>
            <a:ext cx="567720" cy="692465"/>
            <a:chOff x="4750274" y="1746844"/>
            <a:chExt cx="425790" cy="519349"/>
          </a:xfrm>
        </p:grpSpPr>
        <p:sp>
          <p:nvSpPr>
            <p:cNvPr id="24" name="Oval 23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5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7629448" y="3368239"/>
            <a:ext cx="773960" cy="787716"/>
            <a:chOff x="6512842" y="2422826"/>
            <a:chExt cx="580470" cy="590787"/>
          </a:xfrm>
        </p:grpSpPr>
        <p:sp>
          <p:nvSpPr>
            <p:cNvPr id="22" name="Oval 21"/>
            <p:cNvSpPr/>
            <p:nvPr/>
          </p:nvSpPr>
          <p:spPr>
            <a:xfrm>
              <a:off x="6512842" y="2453181"/>
              <a:ext cx="580470" cy="519349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6614442" y="2422826"/>
                  <a:ext cx="370557" cy="5907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8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867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4442" y="2422826"/>
                  <a:ext cx="370557" cy="590787"/>
                </a:xfrm>
                <a:prstGeom prst="rect">
                  <a:avLst/>
                </a:prstGeom>
                <a:blipFill>
                  <a:blip r:embed="rId6"/>
                  <a:stretch>
                    <a:fillRect l="-162500" t="-128571" r="-102500" b="-1746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" name="Straight Arrow Connector 10"/>
          <p:cNvCxnSpPr/>
          <p:nvPr/>
        </p:nvCxnSpPr>
        <p:spPr>
          <a:xfrm>
            <a:off x="6776734" y="2968488"/>
            <a:ext cx="748196" cy="51719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>
            <a:off x="6745794" y="3452207"/>
            <a:ext cx="706532" cy="20785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/>
          <p:cNvCxnSpPr/>
          <p:nvPr/>
        </p:nvCxnSpPr>
        <p:spPr>
          <a:xfrm flipV="1">
            <a:off x="6759263" y="3849429"/>
            <a:ext cx="699797" cy="30368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/>
          <p:cNvCxnSpPr/>
          <p:nvPr/>
        </p:nvCxnSpPr>
        <p:spPr>
          <a:xfrm flipV="1">
            <a:off x="6868751" y="4127220"/>
            <a:ext cx="578576" cy="61892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/>
          <p:cNvCxnSpPr/>
          <p:nvPr/>
        </p:nvCxnSpPr>
        <p:spPr>
          <a:xfrm>
            <a:off x="8572244" y="3711886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/>
          <p:cNvCxnSpPr/>
          <p:nvPr/>
        </p:nvCxnSpPr>
        <p:spPr>
          <a:xfrm>
            <a:off x="9506080" y="3732478"/>
            <a:ext cx="310779" cy="12396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6" name="Group 35"/>
          <p:cNvGrpSpPr/>
          <p:nvPr/>
        </p:nvGrpSpPr>
        <p:grpSpPr>
          <a:xfrm>
            <a:off x="8973391" y="3361533"/>
            <a:ext cx="430381" cy="692465"/>
            <a:chOff x="5687460" y="2113019"/>
            <a:chExt cx="422743" cy="680175"/>
          </a:xfrm>
        </p:grpSpPr>
        <p:sp>
          <p:nvSpPr>
            <p:cNvPr id="33" name="Oval 32"/>
            <p:cNvSpPr/>
            <p:nvPr/>
          </p:nvSpPr>
          <p:spPr>
            <a:xfrm>
              <a:off x="5687460" y="2113019"/>
              <a:ext cx="422743" cy="680175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" name="Curved Connector 34"/>
            <p:cNvCxnSpPr/>
            <p:nvPr/>
          </p:nvCxnSpPr>
          <p:spPr>
            <a:xfrm flipV="1">
              <a:off x="5758379" y="2355907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47" name="Group 46"/>
          <p:cNvGrpSpPr/>
          <p:nvPr/>
        </p:nvGrpSpPr>
        <p:grpSpPr>
          <a:xfrm>
            <a:off x="417551" y="2575082"/>
            <a:ext cx="549573" cy="692465"/>
            <a:chOff x="4750274" y="1746844"/>
            <a:chExt cx="412180" cy="519349"/>
          </a:xfrm>
        </p:grpSpPr>
        <p:sp>
          <p:nvSpPr>
            <p:cNvPr id="73" name="Oval 72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/>
                <p:cNvSpPr/>
                <p:nvPr/>
              </p:nvSpPr>
              <p:spPr>
                <a:xfrm>
                  <a:off x="4750274" y="1783752"/>
                  <a:ext cx="41218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4" name="Rectangle 7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2180" cy="346249"/>
                </a:xfrm>
                <a:prstGeom prst="rect">
                  <a:avLst/>
                </a:prstGeom>
                <a:blipFill>
                  <a:blip r:embed="rId7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/>
          <p:cNvGrpSpPr/>
          <p:nvPr/>
        </p:nvGrpSpPr>
        <p:grpSpPr>
          <a:xfrm>
            <a:off x="410458" y="3227293"/>
            <a:ext cx="556691" cy="692465"/>
            <a:chOff x="4750274" y="1746844"/>
            <a:chExt cx="417518" cy="519349"/>
          </a:xfrm>
        </p:grpSpPr>
        <p:sp>
          <p:nvSpPr>
            <p:cNvPr id="71" name="Oval 70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2" name="Rectangle 7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8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/>
          <p:cNvGrpSpPr/>
          <p:nvPr/>
        </p:nvGrpSpPr>
        <p:grpSpPr>
          <a:xfrm>
            <a:off x="410458" y="3879503"/>
            <a:ext cx="556691" cy="692465"/>
            <a:chOff x="4750274" y="1746844"/>
            <a:chExt cx="417518" cy="519349"/>
          </a:xfrm>
        </p:grpSpPr>
        <p:sp>
          <p:nvSpPr>
            <p:cNvPr id="69" name="Oval 68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0" name="Rectangle 6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9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/>
          <p:cNvGrpSpPr/>
          <p:nvPr/>
        </p:nvGrpSpPr>
        <p:grpSpPr>
          <a:xfrm>
            <a:off x="410458" y="4531713"/>
            <a:ext cx="556691" cy="692465"/>
            <a:chOff x="4750274" y="1746844"/>
            <a:chExt cx="417518" cy="519349"/>
          </a:xfrm>
        </p:grpSpPr>
        <p:sp>
          <p:nvSpPr>
            <p:cNvPr id="67" name="Oval 66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8" name="Rectangle 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10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/>
          <p:cNvGrpSpPr/>
          <p:nvPr/>
        </p:nvGrpSpPr>
        <p:grpSpPr>
          <a:xfrm>
            <a:off x="3420859" y="1640150"/>
            <a:ext cx="773960" cy="787716"/>
            <a:chOff x="6870151" y="1255733"/>
            <a:chExt cx="580470" cy="590787"/>
          </a:xfrm>
        </p:grpSpPr>
        <p:sp>
          <p:nvSpPr>
            <p:cNvPr id="65" name="Oval 64"/>
            <p:cNvSpPr/>
            <p:nvPr/>
          </p:nvSpPr>
          <p:spPr>
            <a:xfrm>
              <a:off x="6870151" y="1286088"/>
              <a:ext cx="580470" cy="519349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6971751" y="1255733"/>
                  <a:ext cx="370557" cy="5907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8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867" dirty="0"/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751" y="1255733"/>
                  <a:ext cx="370557" cy="590787"/>
                </a:xfrm>
                <a:prstGeom prst="rect">
                  <a:avLst/>
                </a:prstGeom>
                <a:blipFill>
                  <a:blip r:embed="rId11"/>
                  <a:stretch>
                    <a:fillRect l="-160000" t="-128571" r="-102500" b="-1730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2" name="Straight Arrow Connector 51"/>
          <p:cNvCxnSpPr>
            <a:stCxn id="74" idx="3"/>
          </p:cNvCxnSpPr>
          <p:nvPr/>
        </p:nvCxnSpPr>
        <p:spPr>
          <a:xfrm flipV="1">
            <a:off x="967124" y="2076303"/>
            <a:ext cx="2282316" cy="77882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Arrow Connector 52"/>
          <p:cNvCxnSpPr/>
          <p:nvPr/>
        </p:nvCxnSpPr>
        <p:spPr>
          <a:xfrm flipV="1">
            <a:off x="961998" y="2121945"/>
            <a:ext cx="2275540" cy="141690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Arrow Connector 53"/>
          <p:cNvCxnSpPr/>
          <p:nvPr/>
        </p:nvCxnSpPr>
        <p:spPr>
          <a:xfrm flipV="1">
            <a:off x="975467" y="2090205"/>
            <a:ext cx="2286415" cy="214954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/>
          <p:cNvCxnSpPr>
            <a:stCxn id="68" idx="3"/>
          </p:cNvCxnSpPr>
          <p:nvPr/>
        </p:nvCxnSpPr>
        <p:spPr>
          <a:xfrm flipV="1">
            <a:off x="967149" y="2045403"/>
            <a:ext cx="2270389" cy="276635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Arrow Connector 55"/>
          <p:cNvCxnSpPr/>
          <p:nvPr/>
        </p:nvCxnSpPr>
        <p:spPr>
          <a:xfrm>
            <a:off x="4363654" y="1983797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1" name="Straight Arrow Connector 60"/>
          <p:cNvCxnSpPr/>
          <p:nvPr/>
        </p:nvCxnSpPr>
        <p:spPr>
          <a:xfrm>
            <a:off x="5297491" y="2004388"/>
            <a:ext cx="812763" cy="657251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2" name="Group 61"/>
          <p:cNvGrpSpPr/>
          <p:nvPr/>
        </p:nvGrpSpPr>
        <p:grpSpPr>
          <a:xfrm>
            <a:off x="4764802" y="1633446"/>
            <a:ext cx="430381" cy="692465"/>
            <a:chOff x="6155416" y="584514"/>
            <a:chExt cx="422743" cy="680175"/>
          </a:xfrm>
        </p:grpSpPr>
        <p:sp>
          <p:nvSpPr>
            <p:cNvPr id="63" name="Oval 62"/>
            <p:cNvSpPr/>
            <p:nvPr/>
          </p:nvSpPr>
          <p:spPr>
            <a:xfrm>
              <a:off x="6155416" y="584514"/>
              <a:ext cx="422743" cy="680175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Curved Connector 63"/>
            <p:cNvCxnSpPr/>
            <p:nvPr/>
          </p:nvCxnSpPr>
          <p:spPr>
            <a:xfrm flipV="1">
              <a:off x="6226335" y="827403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75" name="Oval 74"/>
          <p:cNvSpPr/>
          <p:nvPr/>
        </p:nvSpPr>
        <p:spPr>
          <a:xfrm>
            <a:off x="3455115" y="2863708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3590582" y="2823235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dirty="0"/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2823235"/>
                <a:ext cx="494076" cy="787716"/>
              </a:xfrm>
              <a:prstGeom prst="rect">
                <a:avLst/>
              </a:prstGeom>
              <a:blipFill>
                <a:blip r:embed="rId6"/>
                <a:stretch>
                  <a:fillRect l="-162500" t="-128571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Straight Arrow Connector 76"/>
          <p:cNvCxnSpPr/>
          <p:nvPr/>
        </p:nvCxnSpPr>
        <p:spPr>
          <a:xfrm>
            <a:off x="4397910" y="3166882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8" name="Straight Arrow Connector 77"/>
          <p:cNvCxnSpPr/>
          <p:nvPr/>
        </p:nvCxnSpPr>
        <p:spPr>
          <a:xfrm>
            <a:off x="5331747" y="3187473"/>
            <a:ext cx="698623" cy="199931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9" name="Oval 78"/>
          <p:cNvSpPr/>
          <p:nvPr/>
        </p:nvSpPr>
        <p:spPr>
          <a:xfrm>
            <a:off x="4799058" y="2816531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" name="Curved Connector 79"/>
          <p:cNvCxnSpPr/>
          <p:nvPr/>
        </p:nvCxnSpPr>
        <p:spPr>
          <a:xfrm flipV="1">
            <a:off x="4871257" y="3063809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1" name="Oval 80"/>
          <p:cNvSpPr/>
          <p:nvPr/>
        </p:nvSpPr>
        <p:spPr>
          <a:xfrm>
            <a:off x="3455115" y="4052804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3590582" y="4012331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dirty="0"/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4012331"/>
                <a:ext cx="494076" cy="787716"/>
              </a:xfrm>
              <a:prstGeom prst="rect">
                <a:avLst/>
              </a:prstGeom>
              <a:blipFill>
                <a:blip r:embed="rId12"/>
                <a:stretch>
                  <a:fillRect l="-162500" t="-126984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Arrow Connector 82"/>
          <p:cNvCxnSpPr/>
          <p:nvPr/>
        </p:nvCxnSpPr>
        <p:spPr>
          <a:xfrm>
            <a:off x="4397910" y="4355978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4" name="Straight Arrow Connector 83"/>
          <p:cNvCxnSpPr/>
          <p:nvPr/>
        </p:nvCxnSpPr>
        <p:spPr>
          <a:xfrm flipV="1">
            <a:off x="5331747" y="4156580"/>
            <a:ext cx="698623" cy="152256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5" name="Oval 84"/>
          <p:cNvSpPr/>
          <p:nvPr/>
        </p:nvSpPr>
        <p:spPr>
          <a:xfrm>
            <a:off x="4799058" y="4005627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" name="Curved Connector 85"/>
          <p:cNvCxnSpPr/>
          <p:nvPr/>
        </p:nvCxnSpPr>
        <p:spPr>
          <a:xfrm flipV="1">
            <a:off x="4871257" y="4252905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7" name="Oval 86"/>
          <p:cNvSpPr/>
          <p:nvPr/>
        </p:nvSpPr>
        <p:spPr>
          <a:xfrm>
            <a:off x="3455115" y="5254246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3590582" y="5213772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5213772"/>
                <a:ext cx="494076" cy="787716"/>
              </a:xfrm>
              <a:prstGeom prst="rect">
                <a:avLst/>
              </a:prstGeom>
              <a:blipFill>
                <a:blip r:embed="rId13"/>
                <a:stretch>
                  <a:fillRect l="-162500" t="-128571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Arrow Connector 88"/>
          <p:cNvCxnSpPr/>
          <p:nvPr/>
        </p:nvCxnSpPr>
        <p:spPr>
          <a:xfrm>
            <a:off x="4397910" y="5557419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Arrow Connector 89"/>
          <p:cNvCxnSpPr/>
          <p:nvPr/>
        </p:nvCxnSpPr>
        <p:spPr>
          <a:xfrm flipV="1">
            <a:off x="5331747" y="4847859"/>
            <a:ext cx="698623" cy="730152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1" name="Oval 90"/>
          <p:cNvSpPr/>
          <p:nvPr/>
        </p:nvSpPr>
        <p:spPr>
          <a:xfrm>
            <a:off x="4799058" y="5207068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" name="Curved Connector 91"/>
          <p:cNvCxnSpPr/>
          <p:nvPr/>
        </p:nvCxnSpPr>
        <p:spPr>
          <a:xfrm flipV="1">
            <a:off x="4871257" y="5454346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2" name="Straight Arrow Connector 111"/>
          <p:cNvCxnSpPr>
            <a:stCxn id="74" idx="3"/>
          </p:cNvCxnSpPr>
          <p:nvPr/>
        </p:nvCxnSpPr>
        <p:spPr>
          <a:xfrm>
            <a:off x="967124" y="2855126"/>
            <a:ext cx="2303881" cy="36252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6" name="Straight Arrow Connector 115"/>
          <p:cNvCxnSpPr>
            <a:stCxn id="72" idx="3"/>
          </p:cNvCxnSpPr>
          <p:nvPr/>
        </p:nvCxnSpPr>
        <p:spPr>
          <a:xfrm flipV="1">
            <a:off x="967149" y="3231551"/>
            <a:ext cx="2251381" cy="27578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1" name="Straight Arrow Connector 120"/>
          <p:cNvCxnSpPr>
            <a:stCxn id="70" idx="3"/>
          </p:cNvCxnSpPr>
          <p:nvPr/>
        </p:nvCxnSpPr>
        <p:spPr>
          <a:xfrm flipV="1">
            <a:off x="967149" y="3234862"/>
            <a:ext cx="2214521" cy="92468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4" name="Straight Arrow Connector 123"/>
          <p:cNvCxnSpPr>
            <a:stCxn id="68" idx="3"/>
          </p:cNvCxnSpPr>
          <p:nvPr/>
        </p:nvCxnSpPr>
        <p:spPr>
          <a:xfrm flipV="1">
            <a:off x="967149" y="3215434"/>
            <a:ext cx="2251381" cy="159632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8" name="Straight Arrow Connector 127"/>
          <p:cNvCxnSpPr>
            <a:stCxn id="70" idx="3"/>
          </p:cNvCxnSpPr>
          <p:nvPr/>
        </p:nvCxnSpPr>
        <p:spPr>
          <a:xfrm>
            <a:off x="967149" y="4159548"/>
            <a:ext cx="2231694" cy="17515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1" name="Straight Arrow Connector 130"/>
          <p:cNvCxnSpPr>
            <a:stCxn id="72" idx="3"/>
          </p:cNvCxnSpPr>
          <p:nvPr/>
        </p:nvCxnSpPr>
        <p:spPr>
          <a:xfrm>
            <a:off x="967149" y="3507338"/>
            <a:ext cx="2181353" cy="82390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4" name="Straight Arrow Connector 133"/>
          <p:cNvCxnSpPr>
            <a:stCxn id="74" idx="3"/>
          </p:cNvCxnSpPr>
          <p:nvPr/>
        </p:nvCxnSpPr>
        <p:spPr>
          <a:xfrm>
            <a:off x="967124" y="2855126"/>
            <a:ext cx="2181377" cy="150085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8" name="Straight Arrow Connector 137"/>
          <p:cNvCxnSpPr>
            <a:stCxn id="70" idx="3"/>
          </p:cNvCxnSpPr>
          <p:nvPr/>
        </p:nvCxnSpPr>
        <p:spPr>
          <a:xfrm>
            <a:off x="967149" y="4159548"/>
            <a:ext cx="2191015" cy="143069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2" name="Straight Arrow Connector 141"/>
          <p:cNvCxnSpPr>
            <a:stCxn id="74" idx="3"/>
          </p:cNvCxnSpPr>
          <p:nvPr/>
        </p:nvCxnSpPr>
        <p:spPr>
          <a:xfrm>
            <a:off x="967124" y="2855126"/>
            <a:ext cx="2214545" cy="274901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5" name="Straight Arrow Connector 144"/>
          <p:cNvCxnSpPr>
            <a:stCxn id="68" idx="3"/>
          </p:cNvCxnSpPr>
          <p:nvPr/>
        </p:nvCxnSpPr>
        <p:spPr>
          <a:xfrm flipV="1">
            <a:off x="967149" y="4369303"/>
            <a:ext cx="2196260" cy="44245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8" name="Straight Arrow Connector 147"/>
          <p:cNvCxnSpPr>
            <a:stCxn id="68" idx="3"/>
          </p:cNvCxnSpPr>
          <p:nvPr/>
        </p:nvCxnSpPr>
        <p:spPr>
          <a:xfrm>
            <a:off x="967149" y="4811758"/>
            <a:ext cx="2219490" cy="79238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53" name="Group 152"/>
          <p:cNvGrpSpPr/>
          <p:nvPr/>
        </p:nvGrpSpPr>
        <p:grpSpPr>
          <a:xfrm>
            <a:off x="9902232" y="3388805"/>
            <a:ext cx="551305" cy="692465"/>
            <a:chOff x="4750274" y="1746844"/>
            <a:chExt cx="413479" cy="519349"/>
          </a:xfrm>
        </p:grpSpPr>
        <p:sp>
          <p:nvSpPr>
            <p:cNvPr id="154" name="Oval 153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Rectangle 154"/>
                <p:cNvSpPr/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5" name="Rectangle 1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  <a:blipFill>
                  <a:blip r:embed="rId14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7" name="Group 156"/>
          <p:cNvGrpSpPr/>
          <p:nvPr/>
        </p:nvGrpSpPr>
        <p:grpSpPr>
          <a:xfrm>
            <a:off x="6110255" y="1287774"/>
            <a:ext cx="1925012" cy="1140913"/>
            <a:chOff x="7377402" y="1060847"/>
            <a:chExt cx="1443759" cy="855685"/>
          </a:xfrm>
        </p:grpSpPr>
        <p:sp>
          <p:nvSpPr>
            <p:cNvPr id="158" name="TextBox 157"/>
            <p:cNvSpPr txBox="1"/>
            <p:nvPr/>
          </p:nvSpPr>
          <p:spPr>
            <a:xfrm>
              <a:off x="7377402" y="1060847"/>
              <a:ext cx="1443759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”hidden" layer</a:t>
              </a:r>
            </a:p>
          </p:txBody>
        </p:sp>
        <p:cxnSp>
          <p:nvCxnSpPr>
            <p:cNvPr id="159" name="Straight Arrow Connector 158"/>
            <p:cNvCxnSpPr/>
            <p:nvPr/>
          </p:nvCxnSpPr>
          <p:spPr>
            <a:xfrm flipH="1">
              <a:off x="7870133" y="1421163"/>
              <a:ext cx="14854" cy="495369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69" name="Group 168"/>
          <p:cNvGrpSpPr/>
          <p:nvPr/>
        </p:nvGrpSpPr>
        <p:grpSpPr>
          <a:xfrm>
            <a:off x="10800339" y="3387062"/>
            <a:ext cx="551305" cy="692465"/>
            <a:chOff x="4750274" y="1746844"/>
            <a:chExt cx="413479" cy="519349"/>
          </a:xfrm>
        </p:grpSpPr>
        <p:sp>
          <p:nvSpPr>
            <p:cNvPr id="170" name="Oval 169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Rectangle 170"/>
                <p:cNvSpPr/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1" name="Rectangle 17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  <a:blipFill>
                  <a:blip r:embed="rId15"/>
                  <a:stretch>
                    <a:fillRect b="-108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2" name="Group 171"/>
          <p:cNvGrpSpPr/>
          <p:nvPr/>
        </p:nvGrpSpPr>
        <p:grpSpPr>
          <a:xfrm>
            <a:off x="9713257" y="2165129"/>
            <a:ext cx="2008112" cy="1140913"/>
            <a:chOff x="7225002" y="1060847"/>
            <a:chExt cx="1506084" cy="855685"/>
          </a:xfrm>
        </p:grpSpPr>
        <p:sp>
          <p:nvSpPr>
            <p:cNvPr id="173" name="TextBox 172"/>
            <p:cNvSpPr txBox="1"/>
            <p:nvPr/>
          </p:nvSpPr>
          <p:spPr>
            <a:xfrm>
              <a:off x="7225002" y="1060847"/>
              <a:ext cx="1506084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Loss / Criterion</a:t>
              </a:r>
            </a:p>
          </p:txBody>
        </p:sp>
        <p:cxnSp>
          <p:nvCxnSpPr>
            <p:cNvPr id="174" name="Straight Arrow Connector 173"/>
            <p:cNvCxnSpPr/>
            <p:nvPr/>
          </p:nvCxnSpPr>
          <p:spPr>
            <a:xfrm flipH="1">
              <a:off x="7870133" y="1421163"/>
              <a:ext cx="14854" cy="495369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3489288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41</a:t>
            </a:fld>
            <a:endParaRPr sz="1733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Linear </a:t>
            </a:r>
            <a:r>
              <a:rPr lang="en-US" sz="4267" dirty="0" err="1"/>
              <a:t>Softmax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-149748" y="2429401"/>
                <a:ext cx="68580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9748" y="2429401"/>
                <a:ext cx="6858000" cy="461665"/>
              </a:xfrm>
              <a:prstGeom prst="rect">
                <a:avLst/>
              </a:prstGeom>
              <a:blipFill>
                <a:blip r:embed="rId5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44264" y="2920213"/>
                <a:ext cx="63241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4" y="2920213"/>
                <a:ext cx="6324103" cy="461665"/>
              </a:xfrm>
              <a:prstGeom prst="rect">
                <a:avLst/>
              </a:prstGeom>
              <a:blipFill>
                <a:blip r:embed="rId6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4265" y="3430953"/>
                <a:ext cx="62642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5" y="3430953"/>
                <a:ext cx="6264214" cy="461665"/>
              </a:xfrm>
              <a:prstGeom prst="rect">
                <a:avLst/>
              </a:prstGeom>
              <a:blipFill>
                <a:blip r:embed="rId7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89169" y="4493342"/>
                <a:ext cx="36870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9" y="4493342"/>
                <a:ext cx="3687035" cy="461665"/>
              </a:xfrm>
              <a:prstGeom prst="rect">
                <a:avLst/>
              </a:prstGeom>
              <a:blipFill>
                <a:blip r:embed="rId8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289167" y="4985785"/>
                <a:ext cx="376058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7" y="4985785"/>
                <a:ext cx="3760581" cy="461665"/>
              </a:xfrm>
              <a:prstGeom prst="rect">
                <a:avLst/>
              </a:prstGeom>
              <a:blipFill>
                <a:blip r:embed="rId9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289166" y="5478228"/>
                <a:ext cx="37434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6" y="5478228"/>
                <a:ext cx="3743461" cy="461665"/>
              </a:xfrm>
              <a:prstGeom prst="rect">
                <a:avLst/>
              </a:prstGeom>
              <a:blipFill>
                <a:blip r:embed="rId10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3036012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42</a:t>
            </a:fld>
            <a:endParaRPr sz="1733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Linear </a:t>
            </a:r>
            <a:r>
              <a:rPr lang="en-US" sz="4267" dirty="0" err="1"/>
              <a:t>Softmax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-149748" y="2429401"/>
                <a:ext cx="68580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9748" y="2429401"/>
                <a:ext cx="6858000" cy="461665"/>
              </a:xfrm>
              <a:prstGeom prst="rect">
                <a:avLst/>
              </a:prstGeom>
              <a:blipFill>
                <a:blip r:embed="rId5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44264" y="2920213"/>
                <a:ext cx="63241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4" y="2920213"/>
                <a:ext cx="6324103" cy="461665"/>
              </a:xfrm>
              <a:prstGeom prst="rect">
                <a:avLst/>
              </a:prstGeom>
              <a:blipFill>
                <a:blip r:embed="rId6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4265" y="3430953"/>
                <a:ext cx="62642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5" y="3430953"/>
                <a:ext cx="6264214" cy="461665"/>
              </a:xfrm>
              <a:prstGeom prst="rect">
                <a:avLst/>
              </a:prstGeom>
              <a:blipFill>
                <a:blip r:embed="rId7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89169" y="4493342"/>
                <a:ext cx="36870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9" y="4493342"/>
                <a:ext cx="3687035" cy="461665"/>
              </a:xfrm>
              <a:prstGeom prst="rect">
                <a:avLst/>
              </a:prstGeom>
              <a:blipFill>
                <a:blip r:embed="rId8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289167" y="4985785"/>
                <a:ext cx="376058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7" y="4985785"/>
                <a:ext cx="3760581" cy="461665"/>
              </a:xfrm>
              <a:prstGeom prst="rect">
                <a:avLst/>
              </a:prstGeom>
              <a:blipFill>
                <a:blip r:embed="rId9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289166" y="5478228"/>
                <a:ext cx="37434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6" y="5478228"/>
                <a:ext cx="3743461" cy="461665"/>
              </a:xfrm>
              <a:prstGeom prst="rect">
                <a:avLst/>
              </a:prstGeom>
              <a:blipFill>
                <a:blip r:embed="rId10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16C7E9-CD53-D144-BACD-DD160A60D2D2}"/>
                  </a:ext>
                </a:extLst>
              </p:cNvPr>
              <p:cNvSpPr txBox="1"/>
              <p:nvPr/>
            </p:nvSpPr>
            <p:spPr>
              <a:xfrm>
                <a:off x="7639121" y="2333529"/>
                <a:ext cx="3891898" cy="9752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16C7E9-CD53-D144-BACD-DD160A60D2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121" y="2333529"/>
                <a:ext cx="3891898" cy="975203"/>
              </a:xfrm>
              <a:prstGeom prst="rect">
                <a:avLst/>
              </a:prstGeom>
              <a:blipFill>
                <a:blip r:embed="rId11"/>
                <a:stretch>
                  <a:fillRect l="-325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B08D54B-C224-A047-A454-D30DA58666C6}"/>
                  </a:ext>
                </a:extLst>
              </p:cNvPr>
              <p:cNvSpPr/>
              <p:nvPr/>
            </p:nvSpPr>
            <p:spPr>
              <a:xfrm>
                <a:off x="8260999" y="3675841"/>
                <a:ext cx="258038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B08D54B-C224-A047-A454-D30DA5866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999" y="3675841"/>
                <a:ext cx="2580386" cy="461665"/>
              </a:xfrm>
              <a:prstGeom prst="rect">
                <a:avLst/>
              </a:prstGeom>
              <a:blipFill>
                <a:blip r:embed="rId12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6364634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43</a:t>
            </a:fld>
            <a:endParaRPr sz="1733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Linear </a:t>
            </a:r>
            <a:r>
              <a:rPr lang="en-US" sz="4267" dirty="0" err="1"/>
              <a:t>Softmax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89641" y="2816312"/>
                <a:ext cx="335410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𝑤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641" y="2816312"/>
                <a:ext cx="3354104" cy="461665"/>
              </a:xfrm>
              <a:prstGeom prst="rect">
                <a:avLst/>
              </a:prstGeom>
              <a:blipFill>
                <a:blip r:embed="rId5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16C7E9-CD53-D144-BACD-DD160A60D2D2}"/>
                  </a:ext>
                </a:extLst>
              </p:cNvPr>
              <p:cNvSpPr txBox="1"/>
              <p:nvPr/>
            </p:nvSpPr>
            <p:spPr>
              <a:xfrm>
                <a:off x="7639121" y="2333529"/>
                <a:ext cx="3891898" cy="9752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16C7E9-CD53-D144-BACD-DD160A60D2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121" y="2333529"/>
                <a:ext cx="3891898" cy="975203"/>
              </a:xfrm>
              <a:prstGeom prst="rect">
                <a:avLst/>
              </a:prstGeom>
              <a:blipFill>
                <a:blip r:embed="rId6"/>
                <a:stretch>
                  <a:fillRect l="-325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B08D54B-C224-A047-A454-D30DA58666C6}"/>
                  </a:ext>
                </a:extLst>
              </p:cNvPr>
              <p:cNvSpPr/>
              <p:nvPr/>
            </p:nvSpPr>
            <p:spPr>
              <a:xfrm>
                <a:off x="8260999" y="3675841"/>
                <a:ext cx="258038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B08D54B-C224-A047-A454-D30DA5866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999" y="3675841"/>
                <a:ext cx="2580386" cy="461665"/>
              </a:xfrm>
              <a:prstGeom prst="rect">
                <a:avLst/>
              </a:prstGeom>
              <a:blipFill>
                <a:blip r:embed="rId7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BBF7417-C187-184A-B057-84E1A815C823}"/>
                  </a:ext>
                </a:extLst>
              </p:cNvPr>
              <p:cNvSpPr/>
              <p:nvPr/>
            </p:nvSpPr>
            <p:spPr>
              <a:xfrm>
                <a:off x="289169" y="4493342"/>
                <a:ext cx="36870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BBF7417-C187-184A-B057-84E1A815C8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9" y="4493342"/>
                <a:ext cx="3687035" cy="461665"/>
              </a:xfrm>
              <a:prstGeom prst="rect">
                <a:avLst/>
              </a:prstGeom>
              <a:blipFill>
                <a:blip r:embed="rId8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479FA2C-09D6-E548-BE63-9E37D57DEFB5}"/>
                  </a:ext>
                </a:extLst>
              </p:cNvPr>
              <p:cNvSpPr/>
              <p:nvPr/>
            </p:nvSpPr>
            <p:spPr>
              <a:xfrm>
                <a:off x="289167" y="4985785"/>
                <a:ext cx="376058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479FA2C-09D6-E548-BE63-9E37D57DEF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7" y="4985785"/>
                <a:ext cx="3760581" cy="461665"/>
              </a:xfrm>
              <a:prstGeom prst="rect">
                <a:avLst/>
              </a:prstGeom>
              <a:blipFill>
                <a:blip r:embed="rId9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A90116C-35AE-0041-82C8-3FFF3A2EF9BF}"/>
                  </a:ext>
                </a:extLst>
              </p:cNvPr>
              <p:cNvSpPr/>
              <p:nvPr/>
            </p:nvSpPr>
            <p:spPr>
              <a:xfrm>
                <a:off x="289166" y="5478228"/>
                <a:ext cx="37434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A90116C-35AE-0041-82C8-3FFF3A2EF9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6" y="5478228"/>
                <a:ext cx="3743461" cy="461665"/>
              </a:xfrm>
              <a:prstGeom prst="rect">
                <a:avLst/>
              </a:prstGeom>
              <a:blipFill>
                <a:blip r:embed="rId10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8053364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44</a:t>
            </a:fld>
            <a:endParaRPr sz="1733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Linear </a:t>
            </a:r>
            <a:r>
              <a:rPr lang="en-US" sz="4267" dirty="0" err="1"/>
              <a:t>Softmax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89641" y="2816312"/>
                <a:ext cx="335410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𝑤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641" y="2816312"/>
                <a:ext cx="3354104" cy="461665"/>
              </a:xfrm>
              <a:prstGeom prst="rect">
                <a:avLst/>
              </a:prstGeom>
              <a:blipFill>
                <a:blip r:embed="rId5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16128" y="4639012"/>
                <a:ext cx="248234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𝑠𝑜𝑓𝑡𝑚𝑎𝑥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28" y="4639012"/>
                <a:ext cx="2482346" cy="461665"/>
              </a:xfrm>
              <a:prstGeom prst="rect">
                <a:avLst/>
              </a:prstGeom>
              <a:blipFill>
                <a:blip r:embed="rId6"/>
                <a:stretch>
                  <a:fillRect r="-510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16C7E9-CD53-D144-BACD-DD160A60D2D2}"/>
                  </a:ext>
                </a:extLst>
              </p:cNvPr>
              <p:cNvSpPr txBox="1"/>
              <p:nvPr/>
            </p:nvSpPr>
            <p:spPr>
              <a:xfrm>
                <a:off x="7639121" y="2333529"/>
                <a:ext cx="3891898" cy="9752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16C7E9-CD53-D144-BACD-DD160A60D2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121" y="2333529"/>
                <a:ext cx="3891898" cy="975203"/>
              </a:xfrm>
              <a:prstGeom prst="rect">
                <a:avLst/>
              </a:prstGeom>
              <a:blipFill>
                <a:blip r:embed="rId7"/>
                <a:stretch>
                  <a:fillRect l="-325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B08D54B-C224-A047-A454-D30DA58666C6}"/>
                  </a:ext>
                </a:extLst>
              </p:cNvPr>
              <p:cNvSpPr/>
              <p:nvPr/>
            </p:nvSpPr>
            <p:spPr>
              <a:xfrm>
                <a:off x="8260999" y="3675841"/>
                <a:ext cx="258038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B08D54B-C224-A047-A454-D30DA5866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999" y="3675841"/>
                <a:ext cx="2580386" cy="461665"/>
              </a:xfrm>
              <a:prstGeom prst="rect">
                <a:avLst/>
              </a:prstGeom>
              <a:blipFill>
                <a:blip r:embed="rId8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7551681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45</a:t>
            </a:fld>
            <a:endParaRPr sz="1733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Linear </a:t>
            </a:r>
            <a:r>
              <a:rPr lang="en-US" sz="4267" dirty="0" err="1"/>
              <a:t>Softmax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110331" y="2783764"/>
                <a:ext cx="35638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𝑠𝑜𝑓𝑡𝑚𝑎𝑥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𝑤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0331" y="2783764"/>
                <a:ext cx="3563861" cy="461665"/>
              </a:xfrm>
              <a:prstGeom prst="rect">
                <a:avLst/>
              </a:prstGeom>
              <a:blipFill>
                <a:blip r:embed="rId5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6431068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46</a:t>
            </a:fld>
            <a:endParaRPr sz="1733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Two-layer MLP + </a:t>
            </a:r>
            <a:r>
              <a:rPr lang="en-US" sz="4267" dirty="0" err="1"/>
              <a:t>Softmax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/>
              <p:nvPr/>
            </p:nvSpPr>
            <p:spPr>
              <a:xfrm>
                <a:off x="4009779" y="2440659"/>
                <a:ext cx="4029885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9779" y="2440659"/>
                <a:ext cx="4029885" cy="533992"/>
              </a:xfrm>
              <a:prstGeom prst="rect">
                <a:avLst/>
              </a:prstGeom>
              <a:blipFill>
                <a:blip r:embed="rId5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/>
              <p:nvPr/>
            </p:nvSpPr>
            <p:spPr>
              <a:xfrm>
                <a:off x="4009779" y="3005344"/>
                <a:ext cx="4093813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𝑠𝑜𝑓𝑡𝑚𝑎𝑥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9779" y="3005344"/>
                <a:ext cx="4093813" cy="533992"/>
              </a:xfrm>
              <a:prstGeom prst="rect">
                <a:avLst/>
              </a:prstGeom>
              <a:blipFill>
                <a:blip r:embed="rId6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6190731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47</a:t>
            </a:fld>
            <a:endParaRPr sz="1733" dirty="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N-layer MLP + </a:t>
            </a:r>
            <a:r>
              <a:rPr lang="en-US" sz="4267" dirty="0" err="1"/>
              <a:t>Softmax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/>
              <p:nvPr/>
            </p:nvSpPr>
            <p:spPr>
              <a:xfrm>
                <a:off x="4009779" y="2440659"/>
                <a:ext cx="4029885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9779" y="2440659"/>
                <a:ext cx="4029885" cy="533992"/>
              </a:xfrm>
              <a:prstGeom prst="rect">
                <a:avLst/>
              </a:prstGeom>
              <a:blipFill>
                <a:blip r:embed="rId5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/>
              <p:nvPr/>
            </p:nvSpPr>
            <p:spPr>
              <a:xfrm>
                <a:off x="4009779" y="5906883"/>
                <a:ext cx="4296497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𝑠𝑜𝑓𝑡𝑚𝑎𝑥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9779" y="5906883"/>
                <a:ext cx="4296497" cy="533992"/>
              </a:xfrm>
              <a:prstGeom prst="rect">
                <a:avLst/>
              </a:prstGeom>
              <a:blipFill>
                <a:blip r:embed="rId6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/>
              <p:nvPr/>
            </p:nvSpPr>
            <p:spPr>
              <a:xfrm>
                <a:off x="4009777" y="3007698"/>
                <a:ext cx="4035720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9777" y="3007698"/>
                <a:ext cx="4035720" cy="533992"/>
              </a:xfrm>
              <a:prstGeom prst="rect">
                <a:avLst/>
              </a:prstGeom>
              <a:blipFill>
                <a:blip r:embed="rId7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/>
              <p:nvPr/>
            </p:nvSpPr>
            <p:spPr>
              <a:xfrm>
                <a:off x="5512925" y="3616040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2925" y="3616040"/>
                <a:ext cx="484427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AF4BF20-DFB3-E54A-BCFF-235B163BFBEC}"/>
                  </a:ext>
                </a:extLst>
              </p:cNvPr>
              <p:cNvSpPr/>
              <p:nvPr/>
            </p:nvSpPr>
            <p:spPr>
              <a:xfrm>
                <a:off x="4009777" y="4166136"/>
                <a:ext cx="4358822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AF4BF20-DFB3-E54A-BCFF-235B163BFB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9777" y="4166136"/>
                <a:ext cx="4358822" cy="533992"/>
              </a:xfrm>
              <a:prstGeom prst="rect">
                <a:avLst/>
              </a:prstGeom>
              <a:blipFill>
                <a:blip r:embed="rId9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/>
              <p:nvPr/>
            </p:nvSpPr>
            <p:spPr>
              <a:xfrm>
                <a:off x="5589856" y="4942496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9856" y="4942496"/>
                <a:ext cx="48442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5611198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48</a:t>
            </a:fld>
            <a:endParaRPr sz="1733" dirty="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How to train the parameters?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/>
              <p:nvPr/>
            </p:nvSpPr>
            <p:spPr>
              <a:xfrm>
                <a:off x="1093754" y="2440659"/>
                <a:ext cx="4029885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4" y="2440659"/>
                <a:ext cx="4029885" cy="533992"/>
              </a:xfrm>
              <a:prstGeom prst="rect">
                <a:avLst/>
              </a:prstGeom>
              <a:blipFill>
                <a:blip r:embed="rId5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/>
              <p:nvPr/>
            </p:nvSpPr>
            <p:spPr>
              <a:xfrm>
                <a:off x="1093754" y="5906883"/>
                <a:ext cx="4296497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𝑠𝑜𝑓𝑡𝑚𝑎𝑥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4" y="5906883"/>
                <a:ext cx="4296497" cy="533992"/>
              </a:xfrm>
              <a:prstGeom prst="rect">
                <a:avLst/>
              </a:prstGeom>
              <a:blipFill>
                <a:blip r:embed="rId6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/>
              <p:nvPr/>
            </p:nvSpPr>
            <p:spPr>
              <a:xfrm>
                <a:off x="1093752" y="3007698"/>
                <a:ext cx="4035720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2" y="3007698"/>
                <a:ext cx="4035720" cy="533992"/>
              </a:xfrm>
              <a:prstGeom prst="rect">
                <a:avLst/>
              </a:prstGeom>
              <a:blipFill>
                <a:blip r:embed="rId7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/>
              <p:nvPr/>
            </p:nvSpPr>
            <p:spPr>
              <a:xfrm>
                <a:off x="2596900" y="3616040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900" y="3616040"/>
                <a:ext cx="484427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AF4BF20-DFB3-E54A-BCFF-235B163BFBEC}"/>
                  </a:ext>
                </a:extLst>
              </p:cNvPr>
              <p:cNvSpPr/>
              <p:nvPr/>
            </p:nvSpPr>
            <p:spPr>
              <a:xfrm>
                <a:off x="1093752" y="4166136"/>
                <a:ext cx="4358822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AF4BF20-DFB3-E54A-BCFF-235B163BFB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2" y="4166136"/>
                <a:ext cx="4358822" cy="533992"/>
              </a:xfrm>
              <a:prstGeom prst="rect">
                <a:avLst/>
              </a:prstGeom>
              <a:blipFill>
                <a:blip r:embed="rId9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/>
              <p:nvPr/>
            </p:nvSpPr>
            <p:spPr>
              <a:xfrm>
                <a:off x="2673831" y="4942496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831" y="4942496"/>
                <a:ext cx="48442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525342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defTabSz="609585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defTabSz="609585">
                <a:defRPr sz="1800">
                  <a:solidFill>
                    <a:srgbClr val="000000"/>
                  </a:solidFill>
                </a:defRPr>
              </a:pPr>
              <a:t>4</a:t>
            </a:fld>
            <a:endParaRPr sz="1733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solidFill>
                  <a:schemeClr val="accent1"/>
                </a:solidFill>
                <a:latin typeface="Calibri" panose="020F0502020204030204"/>
              </a:rPr>
              <a:t>Supervised Learning - Classification</a:t>
            </a:r>
            <a:endParaRPr sz="4267" kern="0" dirty="0">
              <a:solidFill>
                <a:schemeClr val="accent1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67363" b="48929"/>
          <a:stretch/>
        </p:blipFill>
        <p:spPr>
          <a:xfrm>
            <a:off x="1738191" y="1723198"/>
            <a:ext cx="575727" cy="6160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3154" t="1561" r="34073" b="50515"/>
          <a:stretch/>
        </p:blipFill>
        <p:spPr>
          <a:xfrm>
            <a:off x="1761133" y="2975963"/>
            <a:ext cx="548819" cy="54881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5978357" y="1412599"/>
            <a:ext cx="0" cy="4298391"/>
          </a:xfrm>
          <a:prstGeom prst="line">
            <a:avLst/>
          </a:prstGeom>
          <a:noFill/>
          <a:ln w="25400" cap="flat">
            <a:solidFill>
              <a:srgbClr val="40404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9474" r="81353"/>
          <a:stretch/>
        </p:blipFill>
        <p:spPr>
          <a:xfrm>
            <a:off x="1760005" y="2392539"/>
            <a:ext cx="520076" cy="5724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3132" t="50636" r="50680" b="-1"/>
          <a:stretch/>
        </p:blipFill>
        <p:spPr>
          <a:xfrm>
            <a:off x="1705643" y="5459471"/>
            <a:ext cx="574437" cy="5849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02851" y="1778480"/>
            <a:ext cx="419665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cat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02851" y="3112571"/>
            <a:ext cx="419665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cat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02851" y="2457846"/>
            <a:ext cx="486991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dog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02851" y="5527974"/>
            <a:ext cx="565537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bear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80132" t="486" b="65929"/>
          <a:stretch/>
        </p:blipFill>
        <p:spPr>
          <a:xfrm>
            <a:off x="7661294" y="5243305"/>
            <a:ext cx="591020" cy="6202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9942" t="1719" r="60416" b="52437"/>
          <a:stretch/>
        </p:blipFill>
        <p:spPr>
          <a:xfrm>
            <a:off x="7648921" y="3093032"/>
            <a:ext cx="620547" cy="5901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35385" t="1" r="33346" b="70730"/>
          <a:stretch/>
        </p:blipFill>
        <p:spPr>
          <a:xfrm>
            <a:off x="7690785" y="2423904"/>
            <a:ext cx="578684" cy="54721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/>
          <a:srcRect l="33689" t="65490" r="33345" b="1873"/>
          <a:stretch/>
        </p:blipFill>
        <p:spPr>
          <a:xfrm>
            <a:off x="7677265" y="1723197"/>
            <a:ext cx="578683" cy="5787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2826" y="1121166"/>
            <a:ext cx="17934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Training Data</a:t>
            </a:r>
          </a:p>
        </p:txBody>
      </p:sp>
      <p:sp>
        <p:nvSpPr>
          <p:cNvPr id="8" name="Rectangle 7"/>
          <p:cNvSpPr/>
          <p:nvPr/>
        </p:nvSpPr>
        <p:spPr>
          <a:xfrm>
            <a:off x="7587077" y="1121165"/>
            <a:ext cx="1306125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Test Data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690926" y="3833768"/>
            <a:ext cx="196847" cy="11078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884374" y="3833768"/>
            <a:ext cx="196847" cy="11078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1330569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41574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Forward pass (Forward-propagation)</a:t>
            </a:r>
            <a:endParaRPr sz="4267" dirty="0"/>
          </a:p>
        </p:txBody>
      </p:sp>
      <p:grpSp>
        <p:nvGrpSpPr>
          <p:cNvPr id="6" name="Group 5"/>
          <p:cNvGrpSpPr/>
          <p:nvPr/>
        </p:nvGrpSpPr>
        <p:grpSpPr>
          <a:xfrm>
            <a:off x="6167487" y="2489711"/>
            <a:ext cx="560602" cy="692465"/>
            <a:chOff x="4750274" y="1746844"/>
            <a:chExt cx="420451" cy="519349"/>
          </a:xfrm>
        </p:grpSpPr>
        <p:sp>
          <p:nvSpPr>
            <p:cNvPr id="30" name="Oval 29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4750274" y="1783752"/>
                  <a:ext cx="420451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20451" cy="346249"/>
                </a:xfrm>
                <a:prstGeom prst="rect">
                  <a:avLst/>
                </a:prstGeom>
                <a:blipFill>
                  <a:blip r:embed="rId2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6160385" y="3141922"/>
            <a:ext cx="567720" cy="692465"/>
            <a:chOff x="4750274" y="1746844"/>
            <a:chExt cx="425790" cy="519349"/>
          </a:xfrm>
        </p:grpSpPr>
        <p:sp>
          <p:nvSpPr>
            <p:cNvPr id="28" name="Oval 27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3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6160385" y="3794133"/>
            <a:ext cx="567720" cy="692465"/>
            <a:chOff x="4750274" y="1746844"/>
            <a:chExt cx="425790" cy="519349"/>
          </a:xfrm>
        </p:grpSpPr>
        <p:sp>
          <p:nvSpPr>
            <p:cNvPr id="26" name="Oval 25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4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6160385" y="4446342"/>
            <a:ext cx="567720" cy="692465"/>
            <a:chOff x="4750274" y="1746844"/>
            <a:chExt cx="425790" cy="519349"/>
          </a:xfrm>
        </p:grpSpPr>
        <p:sp>
          <p:nvSpPr>
            <p:cNvPr id="24" name="Oval 23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5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7629448" y="3368239"/>
            <a:ext cx="773960" cy="787716"/>
            <a:chOff x="6512842" y="2422826"/>
            <a:chExt cx="580470" cy="590787"/>
          </a:xfrm>
        </p:grpSpPr>
        <p:sp>
          <p:nvSpPr>
            <p:cNvPr id="22" name="Oval 21"/>
            <p:cNvSpPr/>
            <p:nvPr/>
          </p:nvSpPr>
          <p:spPr>
            <a:xfrm>
              <a:off x="6512842" y="2453181"/>
              <a:ext cx="580470" cy="519349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6614442" y="2422826"/>
                  <a:ext cx="370557" cy="5907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8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867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4442" y="2422826"/>
                  <a:ext cx="370557" cy="590787"/>
                </a:xfrm>
                <a:prstGeom prst="rect">
                  <a:avLst/>
                </a:prstGeom>
                <a:blipFill>
                  <a:blip r:embed="rId6"/>
                  <a:stretch>
                    <a:fillRect l="-162500" t="-128571" r="-102500" b="-1746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" name="Straight Arrow Connector 10"/>
          <p:cNvCxnSpPr/>
          <p:nvPr/>
        </p:nvCxnSpPr>
        <p:spPr>
          <a:xfrm>
            <a:off x="6776734" y="2968488"/>
            <a:ext cx="748196" cy="51719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>
            <a:off x="6745794" y="3452207"/>
            <a:ext cx="706532" cy="20785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/>
          <p:cNvCxnSpPr/>
          <p:nvPr/>
        </p:nvCxnSpPr>
        <p:spPr>
          <a:xfrm flipV="1">
            <a:off x="6759263" y="3849429"/>
            <a:ext cx="699797" cy="30368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/>
          <p:cNvCxnSpPr/>
          <p:nvPr/>
        </p:nvCxnSpPr>
        <p:spPr>
          <a:xfrm flipV="1">
            <a:off x="6868751" y="4127220"/>
            <a:ext cx="578576" cy="61892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/>
          <p:cNvCxnSpPr/>
          <p:nvPr/>
        </p:nvCxnSpPr>
        <p:spPr>
          <a:xfrm>
            <a:off x="8572244" y="3711886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/>
          <p:cNvCxnSpPr/>
          <p:nvPr/>
        </p:nvCxnSpPr>
        <p:spPr>
          <a:xfrm>
            <a:off x="9506080" y="3732478"/>
            <a:ext cx="310779" cy="12396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6" name="Group 35"/>
          <p:cNvGrpSpPr/>
          <p:nvPr/>
        </p:nvGrpSpPr>
        <p:grpSpPr>
          <a:xfrm>
            <a:off x="8973391" y="3361533"/>
            <a:ext cx="430381" cy="692465"/>
            <a:chOff x="5687460" y="2113019"/>
            <a:chExt cx="422743" cy="680175"/>
          </a:xfrm>
        </p:grpSpPr>
        <p:sp>
          <p:nvSpPr>
            <p:cNvPr id="33" name="Oval 32"/>
            <p:cNvSpPr/>
            <p:nvPr/>
          </p:nvSpPr>
          <p:spPr>
            <a:xfrm>
              <a:off x="5687460" y="2113019"/>
              <a:ext cx="422743" cy="680175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" name="Curved Connector 34"/>
            <p:cNvCxnSpPr/>
            <p:nvPr/>
          </p:nvCxnSpPr>
          <p:spPr>
            <a:xfrm flipV="1">
              <a:off x="5758379" y="2355907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47" name="Group 46"/>
          <p:cNvGrpSpPr/>
          <p:nvPr/>
        </p:nvGrpSpPr>
        <p:grpSpPr>
          <a:xfrm>
            <a:off x="417551" y="2575082"/>
            <a:ext cx="549573" cy="692465"/>
            <a:chOff x="4750274" y="1746844"/>
            <a:chExt cx="412180" cy="519349"/>
          </a:xfrm>
        </p:grpSpPr>
        <p:sp>
          <p:nvSpPr>
            <p:cNvPr id="73" name="Oval 72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/>
                <p:cNvSpPr/>
                <p:nvPr/>
              </p:nvSpPr>
              <p:spPr>
                <a:xfrm>
                  <a:off x="4750274" y="1783752"/>
                  <a:ext cx="41218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4" name="Rectangle 7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2180" cy="346249"/>
                </a:xfrm>
                <a:prstGeom prst="rect">
                  <a:avLst/>
                </a:prstGeom>
                <a:blipFill>
                  <a:blip r:embed="rId7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/>
          <p:cNvGrpSpPr/>
          <p:nvPr/>
        </p:nvGrpSpPr>
        <p:grpSpPr>
          <a:xfrm>
            <a:off x="410458" y="3227293"/>
            <a:ext cx="556691" cy="692465"/>
            <a:chOff x="4750274" y="1746844"/>
            <a:chExt cx="417518" cy="519349"/>
          </a:xfrm>
        </p:grpSpPr>
        <p:sp>
          <p:nvSpPr>
            <p:cNvPr id="71" name="Oval 70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2" name="Rectangle 7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8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/>
          <p:cNvGrpSpPr/>
          <p:nvPr/>
        </p:nvGrpSpPr>
        <p:grpSpPr>
          <a:xfrm>
            <a:off x="410458" y="3879503"/>
            <a:ext cx="556691" cy="692465"/>
            <a:chOff x="4750274" y="1746844"/>
            <a:chExt cx="417518" cy="519349"/>
          </a:xfrm>
        </p:grpSpPr>
        <p:sp>
          <p:nvSpPr>
            <p:cNvPr id="69" name="Oval 68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0" name="Rectangle 6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9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/>
          <p:cNvGrpSpPr/>
          <p:nvPr/>
        </p:nvGrpSpPr>
        <p:grpSpPr>
          <a:xfrm>
            <a:off x="410458" y="4531713"/>
            <a:ext cx="556691" cy="692465"/>
            <a:chOff x="4750274" y="1746844"/>
            <a:chExt cx="417518" cy="519349"/>
          </a:xfrm>
        </p:grpSpPr>
        <p:sp>
          <p:nvSpPr>
            <p:cNvPr id="67" name="Oval 66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8" name="Rectangle 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10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/>
          <p:cNvGrpSpPr/>
          <p:nvPr/>
        </p:nvGrpSpPr>
        <p:grpSpPr>
          <a:xfrm>
            <a:off x="3420859" y="1640150"/>
            <a:ext cx="773960" cy="787716"/>
            <a:chOff x="6870151" y="1255733"/>
            <a:chExt cx="580470" cy="590787"/>
          </a:xfrm>
        </p:grpSpPr>
        <p:sp>
          <p:nvSpPr>
            <p:cNvPr id="65" name="Oval 64"/>
            <p:cNvSpPr/>
            <p:nvPr/>
          </p:nvSpPr>
          <p:spPr>
            <a:xfrm>
              <a:off x="6870151" y="1286088"/>
              <a:ext cx="580470" cy="519349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6971751" y="1255733"/>
                  <a:ext cx="370557" cy="5907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8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867" dirty="0"/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751" y="1255733"/>
                  <a:ext cx="370557" cy="590787"/>
                </a:xfrm>
                <a:prstGeom prst="rect">
                  <a:avLst/>
                </a:prstGeom>
                <a:blipFill>
                  <a:blip r:embed="rId11"/>
                  <a:stretch>
                    <a:fillRect l="-160000" t="-128571" r="-102500" b="-1730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2" name="Straight Arrow Connector 51"/>
          <p:cNvCxnSpPr>
            <a:stCxn id="74" idx="3"/>
          </p:cNvCxnSpPr>
          <p:nvPr/>
        </p:nvCxnSpPr>
        <p:spPr>
          <a:xfrm flipV="1">
            <a:off x="967124" y="2076303"/>
            <a:ext cx="2282316" cy="77882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Arrow Connector 52"/>
          <p:cNvCxnSpPr/>
          <p:nvPr/>
        </p:nvCxnSpPr>
        <p:spPr>
          <a:xfrm flipV="1">
            <a:off x="961998" y="2121945"/>
            <a:ext cx="2275540" cy="141690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Arrow Connector 53"/>
          <p:cNvCxnSpPr/>
          <p:nvPr/>
        </p:nvCxnSpPr>
        <p:spPr>
          <a:xfrm flipV="1">
            <a:off x="975467" y="2090205"/>
            <a:ext cx="2286415" cy="214954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/>
          <p:cNvCxnSpPr>
            <a:stCxn id="68" idx="3"/>
          </p:cNvCxnSpPr>
          <p:nvPr/>
        </p:nvCxnSpPr>
        <p:spPr>
          <a:xfrm flipV="1">
            <a:off x="967149" y="2045403"/>
            <a:ext cx="2270389" cy="276635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Arrow Connector 55"/>
          <p:cNvCxnSpPr/>
          <p:nvPr/>
        </p:nvCxnSpPr>
        <p:spPr>
          <a:xfrm>
            <a:off x="4363654" y="1983797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1" name="Straight Arrow Connector 60"/>
          <p:cNvCxnSpPr/>
          <p:nvPr/>
        </p:nvCxnSpPr>
        <p:spPr>
          <a:xfrm>
            <a:off x="5297491" y="2004388"/>
            <a:ext cx="812763" cy="657251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2" name="Group 61"/>
          <p:cNvGrpSpPr/>
          <p:nvPr/>
        </p:nvGrpSpPr>
        <p:grpSpPr>
          <a:xfrm>
            <a:off x="4764802" y="1633446"/>
            <a:ext cx="430381" cy="692465"/>
            <a:chOff x="6155416" y="584514"/>
            <a:chExt cx="422743" cy="680175"/>
          </a:xfrm>
        </p:grpSpPr>
        <p:sp>
          <p:nvSpPr>
            <p:cNvPr id="63" name="Oval 62"/>
            <p:cNvSpPr/>
            <p:nvPr/>
          </p:nvSpPr>
          <p:spPr>
            <a:xfrm>
              <a:off x="6155416" y="584514"/>
              <a:ext cx="422743" cy="680175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Curved Connector 63"/>
            <p:cNvCxnSpPr/>
            <p:nvPr/>
          </p:nvCxnSpPr>
          <p:spPr>
            <a:xfrm flipV="1">
              <a:off x="6226335" y="827403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75" name="Oval 74"/>
          <p:cNvSpPr/>
          <p:nvPr/>
        </p:nvSpPr>
        <p:spPr>
          <a:xfrm>
            <a:off x="3455115" y="2863708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3590582" y="2823235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dirty="0"/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2823235"/>
                <a:ext cx="494076" cy="787716"/>
              </a:xfrm>
              <a:prstGeom prst="rect">
                <a:avLst/>
              </a:prstGeom>
              <a:blipFill>
                <a:blip r:embed="rId6"/>
                <a:stretch>
                  <a:fillRect l="-162500" t="-128571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Straight Arrow Connector 76"/>
          <p:cNvCxnSpPr/>
          <p:nvPr/>
        </p:nvCxnSpPr>
        <p:spPr>
          <a:xfrm>
            <a:off x="4397910" y="3166882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8" name="Straight Arrow Connector 77"/>
          <p:cNvCxnSpPr/>
          <p:nvPr/>
        </p:nvCxnSpPr>
        <p:spPr>
          <a:xfrm>
            <a:off x="5331747" y="3187473"/>
            <a:ext cx="698623" cy="199931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9" name="Oval 78"/>
          <p:cNvSpPr/>
          <p:nvPr/>
        </p:nvSpPr>
        <p:spPr>
          <a:xfrm>
            <a:off x="4799058" y="2816531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" name="Curved Connector 79"/>
          <p:cNvCxnSpPr/>
          <p:nvPr/>
        </p:nvCxnSpPr>
        <p:spPr>
          <a:xfrm flipV="1">
            <a:off x="4871257" y="3063809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1" name="Oval 80"/>
          <p:cNvSpPr/>
          <p:nvPr/>
        </p:nvSpPr>
        <p:spPr>
          <a:xfrm>
            <a:off x="3455115" y="4052804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3590582" y="4012331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dirty="0"/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4012331"/>
                <a:ext cx="494076" cy="787716"/>
              </a:xfrm>
              <a:prstGeom prst="rect">
                <a:avLst/>
              </a:prstGeom>
              <a:blipFill>
                <a:blip r:embed="rId12"/>
                <a:stretch>
                  <a:fillRect l="-162500" t="-126984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Arrow Connector 82"/>
          <p:cNvCxnSpPr/>
          <p:nvPr/>
        </p:nvCxnSpPr>
        <p:spPr>
          <a:xfrm>
            <a:off x="4397910" y="4355978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4" name="Straight Arrow Connector 83"/>
          <p:cNvCxnSpPr/>
          <p:nvPr/>
        </p:nvCxnSpPr>
        <p:spPr>
          <a:xfrm flipV="1">
            <a:off x="5331747" y="4156580"/>
            <a:ext cx="698623" cy="152256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5" name="Oval 84"/>
          <p:cNvSpPr/>
          <p:nvPr/>
        </p:nvSpPr>
        <p:spPr>
          <a:xfrm>
            <a:off x="4799058" y="4005627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" name="Curved Connector 85"/>
          <p:cNvCxnSpPr/>
          <p:nvPr/>
        </p:nvCxnSpPr>
        <p:spPr>
          <a:xfrm flipV="1">
            <a:off x="4871257" y="4252905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7" name="Oval 86"/>
          <p:cNvSpPr/>
          <p:nvPr/>
        </p:nvSpPr>
        <p:spPr>
          <a:xfrm>
            <a:off x="3455115" y="5254246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3590582" y="5213772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5213772"/>
                <a:ext cx="494076" cy="787716"/>
              </a:xfrm>
              <a:prstGeom prst="rect">
                <a:avLst/>
              </a:prstGeom>
              <a:blipFill>
                <a:blip r:embed="rId13"/>
                <a:stretch>
                  <a:fillRect l="-162500" t="-128571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Arrow Connector 88"/>
          <p:cNvCxnSpPr/>
          <p:nvPr/>
        </p:nvCxnSpPr>
        <p:spPr>
          <a:xfrm>
            <a:off x="4397910" y="5557419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Arrow Connector 89"/>
          <p:cNvCxnSpPr/>
          <p:nvPr/>
        </p:nvCxnSpPr>
        <p:spPr>
          <a:xfrm flipV="1">
            <a:off x="5331747" y="4847859"/>
            <a:ext cx="698623" cy="730152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1" name="Oval 90"/>
          <p:cNvSpPr/>
          <p:nvPr/>
        </p:nvSpPr>
        <p:spPr>
          <a:xfrm>
            <a:off x="4799058" y="5207068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" name="Curved Connector 91"/>
          <p:cNvCxnSpPr/>
          <p:nvPr/>
        </p:nvCxnSpPr>
        <p:spPr>
          <a:xfrm flipV="1">
            <a:off x="4871257" y="5454346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2" name="Straight Arrow Connector 111"/>
          <p:cNvCxnSpPr>
            <a:stCxn id="74" idx="3"/>
          </p:cNvCxnSpPr>
          <p:nvPr/>
        </p:nvCxnSpPr>
        <p:spPr>
          <a:xfrm>
            <a:off x="967124" y="2855126"/>
            <a:ext cx="2303881" cy="36252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6" name="Straight Arrow Connector 115"/>
          <p:cNvCxnSpPr>
            <a:stCxn id="72" idx="3"/>
          </p:cNvCxnSpPr>
          <p:nvPr/>
        </p:nvCxnSpPr>
        <p:spPr>
          <a:xfrm flipV="1">
            <a:off x="967149" y="3231551"/>
            <a:ext cx="2251381" cy="27578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1" name="Straight Arrow Connector 120"/>
          <p:cNvCxnSpPr>
            <a:stCxn id="70" idx="3"/>
          </p:cNvCxnSpPr>
          <p:nvPr/>
        </p:nvCxnSpPr>
        <p:spPr>
          <a:xfrm flipV="1">
            <a:off x="967149" y="3234862"/>
            <a:ext cx="2214521" cy="92468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4" name="Straight Arrow Connector 123"/>
          <p:cNvCxnSpPr>
            <a:stCxn id="68" idx="3"/>
          </p:cNvCxnSpPr>
          <p:nvPr/>
        </p:nvCxnSpPr>
        <p:spPr>
          <a:xfrm flipV="1">
            <a:off x="967149" y="3215434"/>
            <a:ext cx="2251381" cy="159632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8" name="Straight Arrow Connector 127"/>
          <p:cNvCxnSpPr>
            <a:stCxn id="70" idx="3"/>
          </p:cNvCxnSpPr>
          <p:nvPr/>
        </p:nvCxnSpPr>
        <p:spPr>
          <a:xfrm>
            <a:off x="967149" y="4159548"/>
            <a:ext cx="2231694" cy="17515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1" name="Straight Arrow Connector 130"/>
          <p:cNvCxnSpPr>
            <a:stCxn id="72" idx="3"/>
          </p:cNvCxnSpPr>
          <p:nvPr/>
        </p:nvCxnSpPr>
        <p:spPr>
          <a:xfrm>
            <a:off x="967149" y="3507338"/>
            <a:ext cx="2181353" cy="82390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4" name="Straight Arrow Connector 133"/>
          <p:cNvCxnSpPr>
            <a:stCxn id="74" idx="3"/>
          </p:cNvCxnSpPr>
          <p:nvPr/>
        </p:nvCxnSpPr>
        <p:spPr>
          <a:xfrm>
            <a:off x="967124" y="2855126"/>
            <a:ext cx="2181377" cy="150085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8" name="Straight Arrow Connector 137"/>
          <p:cNvCxnSpPr>
            <a:stCxn id="70" idx="3"/>
          </p:cNvCxnSpPr>
          <p:nvPr/>
        </p:nvCxnSpPr>
        <p:spPr>
          <a:xfrm>
            <a:off x="967149" y="4159548"/>
            <a:ext cx="2191015" cy="143069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2" name="Straight Arrow Connector 141"/>
          <p:cNvCxnSpPr>
            <a:stCxn id="74" idx="3"/>
          </p:cNvCxnSpPr>
          <p:nvPr/>
        </p:nvCxnSpPr>
        <p:spPr>
          <a:xfrm>
            <a:off x="967124" y="2855126"/>
            <a:ext cx="2214545" cy="274901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5" name="Straight Arrow Connector 144"/>
          <p:cNvCxnSpPr>
            <a:stCxn id="68" idx="3"/>
          </p:cNvCxnSpPr>
          <p:nvPr/>
        </p:nvCxnSpPr>
        <p:spPr>
          <a:xfrm flipV="1">
            <a:off x="967149" y="4369303"/>
            <a:ext cx="2196260" cy="44245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8" name="Straight Arrow Connector 147"/>
          <p:cNvCxnSpPr>
            <a:stCxn id="68" idx="3"/>
          </p:cNvCxnSpPr>
          <p:nvPr/>
        </p:nvCxnSpPr>
        <p:spPr>
          <a:xfrm>
            <a:off x="967149" y="4811758"/>
            <a:ext cx="2219490" cy="79238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53" name="Group 152"/>
          <p:cNvGrpSpPr/>
          <p:nvPr/>
        </p:nvGrpSpPr>
        <p:grpSpPr>
          <a:xfrm>
            <a:off x="9902237" y="3388805"/>
            <a:ext cx="558423" cy="692465"/>
            <a:chOff x="4750274" y="1746844"/>
            <a:chExt cx="418817" cy="519349"/>
          </a:xfrm>
        </p:grpSpPr>
        <p:sp>
          <p:nvSpPr>
            <p:cNvPr id="154" name="Oval 153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Rectangle 154"/>
                <p:cNvSpPr/>
                <p:nvPr/>
              </p:nvSpPr>
              <p:spPr>
                <a:xfrm>
                  <a:off x="4750274" y="1783752"/>
                  <a:ext cx="418817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5" name="Rectangle 1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8817" cy="346249"/>
                </a:xfrm>
                <a:prstGeom prst="rect">
                  <a:avLst/>
                </a:prstGeom>
                <a:blipFill>
                  <a:blip r:embed="rId14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9" name="Group 168"/>
          <p:cNvGrpSpPr/>
          <p:nvPr/>
        </p:nvGrpSpPr>
        <p:grpSpPr>
          <a:xfrm>
            <a:off x="10800339" y="3387062"/>
            <a:ext cx="551305" cy="692465"/>
            <a:chOff x="4750274" y="1746844"/>
            <a:chExt cx="413479" cy="519349"/>
          </a:xfrm>
        </p:grpSpPr>
        <p:sp>
          <p:nvSpPr>
            <p:cNvPr id="170" name="Oval 169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Rectangle 170"/>
                <p:cNvSpPr/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1" name="Rectangle 17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  <a:blipFill>
                  <a:blip r:embed="rId15"/>
                  <a:stretch>
                    <a:fillRect b="-108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35390E3-055C-6448-9210-7FF8A85D2A7F}"/>
              </a:ext>
            </a:extLst>
          </p:cNvPr>
          <p:cNvGrpSpPr/>
          <p:nvPr/>
        </p:nvGrpSpPr>
        <p:grpSpPr>
          <a:xfrm>
            <a:off x="7618281" y="2088417"/>
            <a:ext cx="773960" cy="787716"/>
            <a:chOff x="6512842" y="2422826"/>
            <a:chExt cx="580470" cy="590787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BBBD274A-CF81-D746-A985-2BBD5146CF19}"/>
                </a:ext>
              </a:extLst>
            </p:cNvPr>
            <p:cNvSpPr/>
            <p:nvPr/>
          </p:nvSpPr>
          <p:spPr>
            <a:xfrm>
              <a:off x="6512842" y="2453181"/>
              <a:ext cx="580470" cy="519349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894F0080-5153-5642-9D8F-F0E829FD3F2E}"/>
                    </a:ext>
                  </a:extLst>
                </p:cNvPr>
                <p:cNvSpPr/>
                <p:nvPr/>
              </p:nvSpPr>
              <p:spPr>
                <a:xfrm>
                  <a:off x="6614442" y="2422826"/>
                  <a:ext cx="370557" cy="5907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8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867" dirty="0"/>
                </a:p>
              </p:txBody>
            </p:sp>
          </mc:Choice>
          <mc:Fallback xmlns="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894F0080-5153-5642-9D8F-F0E829FD3F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4442" y="2422826"/>
                  <a:ext cx="370557" cy="590787"/>
                </a:xfrm>
                <a:prstGeom prst="rect">
                  <a:avLst/>
                </a:prstGeom>
                <a:blipFill>
                  <a:blip r:embed="rId16"/>
                  <a:stretch>
                    <a:fillRect l="-162500" t="-126984" r="-102500" b="-1746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AE6DBB94-10EA-2C49-A05A-2BCC7FBBD594}"/>
              </a:ext>
            </a:extLst>
          </p:cNvPr>
          <p:cNvCxnSpPr>
            <a:cxnSpLocks/>
            <a:stCxn id="31" idx="3"/>
            <a:endCxn id="110" idx="2"/>
          </p:cNvCxnSpPr>
          <p:nvPr/>
        </p:nvCxnSpPr>
        <p:spPr>
          <a:xfrm flipV="1">
            <a:off x="6728089" y="2475123"/>
            <a:ext cx="890192" cy="29463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063F2EB0-02D4-2B44-9C0E-4D72D942A5C5}"/>
              </a:ext>
            </a:extLst>
          </p:cNvPr>
          <p:cNvCxnSpPr>
            <a:cxnSpLocks/>
          </p:cNvCxnSpPr>
          <p:nvPr/>
        </p:nvCxnSpPr>
        <p:spPr>
          <a:xfrm flipV="1">
            <a:off x="6682271" y="2596789"/>
            <a:ext cx="866965" cy="869689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D647608C-EBDF-634F-96D9-3EE0DF7B4642}"/>
              </a:ext>
            </a:extLst>
          </p:cNvPr>
          <p:cNvCxnSpPr>
            <a:cxnSpLocks/>
          </p:cNvCxnSpPr>
          <p:nvPr/>
        </p:nvCxnSpPr>
        <p:spPr>
          <a:xfrm flipV="1">
            <a:off x="6730995" y="2732493"/>
            <a:ext cx="883023" cy="140141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AF9BBB93-1163-5E48-AAE0-C126A969BA2A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6728105" y="2835945"/>
            <a:ext cx="1001179" cy="189044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435F2ADE-0995-3945-AFD0-DF4CCF7657DC}"/>
              </a:ext>
            </a:extLst>
          </p:cNvPr>
          <p:cNvCxnSpPr/>
          <p:nvPr/>
        </p:nvCxnSpPr>
        <p:spPr>
          <a:xfrm>
            <a:off x="8572244" y="2445511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8DDC182B-31A6-7340-9679-0F36576F8D00}"/>
              </a:ext>
            </a:extLst>
          </p:cNvPr>
          <p:cNvCxnSpPr/>
          <p:nvPr/>
        </p:nvCxnSpPr>
        <p:spPr>
          <a:xfrm>
            <a:off x="9506080" y="2466103"/>
            <a:ext cx="310779" cy="12396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AD78E7A1-DF65-204D-BD6E-66D899F14095}"/>
              </a:ext>
            </a:extLst>
          </p:cNvPr>
          <p:cNvGrpSpPr/>
          <p:nvPr/>
        </p:nvGrpSpPr>
        <p:grpSpPr>
          <a:xfrm>
            <a:off x="8973391" y="2095158"/>
            <a:ext cx="430381" cy="692465"/>
            <a:chOff x="5687460" y="2113019"/>
            <a:chExt cx="422743" cy="680175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D68AD411-2510-684B-B302-140B953A8359}"/>
                </a:ext>
              </a:extLst>
            </p:cNvPr>
            <p:cNvSpPr/>
            <p:nvPr/>
          </p:nvSpPr>
          <p:spPr>
            <a:xfrm>
              <a:off x="5687460" y="2113019"/>
              <a:ext cx="422743" cy="680175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3" name="Curved Connector 122">
              <a:extLst>
                <a:ext uri="{FF2B5EF4-FFF2-40B4-BE49-F238E27FC236}">
                  <a16:creationId xmlns:a16="http://schemas.microsoft.com/office/drawing/2014/main" id="{F0DD8B09-22CA-DF40-9A21-BD42060D4773}"/>
                </a:ext>
              </a:extLst>
            </p:cNvPr>
            <p:cNvCxnSpPr/>
            <p:nvPr/>
          </p:nvCxnSpPr>
          <p:spPr>
            <a:xfrm flipV="1">
              <a:off x="5758379" y="2355907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E810157-BE55-D94F-A830-75DCFBDBAA2A}"/>
              </a:ext>
            </a:extLst>
          </p:cNvPr>
          <p:cNvGrpSpPr/>
          <p:nvPr/>
        </p:nvGrpSpPr>
        <p:grpSpPr>
          <a:xfrm>
            <a:off x="9902232" y="2122430"/>
            <a:ext cx="551305" cy="692465"/>
            <a:chOff x="4750274" y="1746844"/>
            <a:chExt cx="413479" cy="519349"/>
          </a:xfrm>
        </p:grpSpPr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29CE9327-F23E-0F47-89B3-182DBB3AFBB9}"/>
                </a:ext>
              </a:extLst>
            </p:cNvPr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9686B55D-B91B-FE4F-8790-8F8CFF3B3A89}"/>
                    </a:ext>
                  </a:extLst>
                </p:cNvPr>
                <p:cNvSpPr/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9686B55D-B91B-FE4F-8790-8F8CFF3B3A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  <a:blipFill>
                  <a:blip r:embed="rId17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036879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41574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latin typeface="Calibri" panose="020F0502020204030204"/>
              </a:rPr>
              <a:t>Forward pass (Forward-propagation)</a:t>
            </a:r>
            <a:endParaRPr sz="4267" kern="0" dirty="0">
              <a:latin typeface="Calibri" panose="020F050202020403020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167487" y="2489711"/>
            <a:ext cx="560602" cy="692465"/>
            <a:chOff x="4750274" y="1746844"/>
            <a:chExt cx="420451" cy="519349"/>
          </a:xfrm>
        </p:grpSpPr>
        <p:sp>
          <p:nvSpPr>
            <p:cNvPr id="30" name="Oval 29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4750274" y="1783752"/>
                  <a:ext cx="420451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20451" cy="346249"/>
                </a:xfrm>
                <a:prstGeom prst="rect">
                  <a:avLst/>
                </a:prstGeom>
                <a:blipFill>
                  <a:blip r:embed="rId2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6160385" y="3141922"/>
            <a:ext cx="567720" cy="692465"/>
            <a:chOff x="4750274" y="1746844"/>
            <a:chExt cx="425790" cy="519349"/>
          </a:xfrm>
        </p:grpSpPr>
        <p:sp>
          <p:nvSpPr>
            <p:cNvPr id="28" name="Oval 27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3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6160385" y="3794133"/>
            <a:ext cx="567720" cy="692465"/>
            <a:chOff x="4750274" y="1746844"/>
            <a:chExt cx="425790" cy="519349"/>
          </a:xfrm>
        </p:grpSpPr>
        <p:sp>
          <p:nvSpPr>
            <p:cNvPr id="26" name="Oval 25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4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6160385" y="4446342"/>
            <a:ext cx="567720" cy="692465"/>
            <a:chOff x="4750274" y="1746844"/>
            <a:chExt cx="425790" cy="519349"/>
          </a:xfrm>
        </p:grpSpPr>
        <p:sp>
          <p:nvSpPr>
            <p:cNvPr id="24" name="Oval 23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5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7629448" y="3368239"/>
            <a:ext cx="773960" cy="787716"/>
            <a:chOff x="6512842" y="2422826"/>
            <a:chExt cx="580470" cy="590787"/>
          </a:xfrm>
        </p:grpSpPr>
        <p:sp>
          <p:nvSpPr>
            <p:cNvPr id="22" name="Oval 21"/>
            <p:cNvSpPr/>
            <p:nvPr/>
          </p:nvSpPr>
          <p:spPr>
            <a:xfrm>
              <a:off x="6512842" y="2453181"/>
              <a:ext cx="580470" cy="519349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6614442" y="2422826"/>
                  <a:ext cx="370557" cy="5907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86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867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4442" y="2422826"/>
                  <a:ext cx="370557" cy="590787"/>
                </a:xfrm>
                <a:prstGeom prst="rect">
                  <a:avLst/>
                </a:prstGeom>
                <a:blipFill>
                  <a:blip r:embed="rId6"/>
                  <a:stretch>
                    <a:fillRect l="-162500" t="-128571" r="-102500" b="-1746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" name="Straight Arrow Connector 10"/>
          <p:cNvCxnSpPr/>
          <p:nvPr/>
        </p:nvCxnSpPr>
        <p:spPr>
          <a:xfrm>
            <a:off x="6776734" y="2968488"/>
            <a:ext cx="748196" cy="51719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>
            <a:off x="6745794" y="3452207"/>
            <a:ext cx="706532" cy="20785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/>
          <p:cNvCxnSpPr/>
          <p:nvPr/>
        </p:nvCxnSpPr>
        <p:spPr>
          <a:xfrm flipV="1">
            <a:off x="6759263" y="3849429"/>
            <a:ext cx="699797" cy="30368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/>
          <p:cNvCxnSpPr/>
          <p:nvPr/>
        </p:nvCxnSpPr>
        <p:spPr>
          <a:xfrm flipV="1">
            <a:off x="6868751" y="4127220"/>
            <a:ext cx="578576" cy="61892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/>
          <p:cNvCxnSpPr/>
          <p:nvPr/>
        </p:nvCxnSpPr>
        <p:spPr>
          <a:xfrm>
            <a:off x="8572244" y="3711886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/>
          <p:cNvCxnSpPr/>
          <p:nvPr/>
        </p:nvCxnSpPr>
        <p:spPr>
          <a:xfrm>
            <a:off x="9506080" y="3732478"/>
            <a:ext cx="310779" cy="12396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6" name="Group 35"/>
          <p:cNvGrpSpPr/>
          <p:nvPr/>
        </p:nvGrpSpPr>
        <p:grpSpPr>
          <a:xfrm>
            <a:off x="8973391" y="3361533"/>
            <a:ext cx="430381" cy="692465"/>
            <a:chOff x="5687460" y="2113019"/>
            <a:chExt cx="422743" cy="680175"/>
          </a:xfrm>
        </p:grpSpPr>
        <p:sp>
          <p:nvSpPr>
            <p:cNvPr id="33" name="Oval 32"/>
            <p:cNvSpPr/>
            <p:nvPr/>
          </p:nvSpPr>
          <p:spPr>
            <a:xfrm>
              <a:off x="5687460" y="2113019"/>
              <a:ext cx="422743" cy="680175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" name="Curved Connector 34"/>
            <p:cNvCxnSpPr/>
            <p:nvPr/>
          </p:nvCxnSpPr>
          <p:spPr>
            <a:xfrm flipV="1">
              <a:off x="5758379" y="2355907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47" name="Group 46"/>
          <p:cNvGrpSpPr/>
          <p:nvPr/>
        </p:nvGrpSpPr>
        <p:grpSpPr>
          <a:xfrm>
            <a:off x="417551" y="2575082"/>
            <a:ext cx="549573" cy="692465"/>
            <a:chOff x="4750274" y="1746844"/>
            <a:chExt cx="412180" cy="519349"/>
          </a:xfrm>
        </p:grpSpPr>
        <p:sp>
          <p:nvSpPr>
            <p:cNvPr id="73" name="Oval 72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/>
                <p:cNvSpPr/>
                <p:nvPr/>
              </p:nvSpPr>
              <p:spPr>
                <a:xfrm>
                  <a:off x="4750274" y="1783752"/>
                  <a:ext cx="41218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74" name="Rectangle 7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2180" cy="346249"/>
                </a:xfrm>
                <a:prstGeom prst="rect">
                  <a:avLst/>
                </a:prstGeom>
                <a:blipFill>
                  <a:blip r:embed="rId7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/>
          <p:cNvGrpSpPr/>
          <p:nvPr/>
        </p:nvGrpSpPr>
        <p:grpSpPr>
          <a:xfrm>
            <a:off x="410458" y="3227293"/>
            <a:ext cx="556691" cy="692465"/>
            <a:chOff x="4750274" y="1746844"/>
            <a:chExt cx="417518" cy="519349"/>
          </a:xfrm>
        </p:grpSpPr>
        <p:sp>
          <p:nvSpPr>
            <p:cNvPr id="71" name="Oval 70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72" name="Rectangle 7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8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/>
          <p:cNvGrpSpPr/>
          <p:nvPr/>
        </p:nvGrpSpPr>
        <p:grpSpPr>
          <a:xfrm>
            <a:off x="410458" y="3879503"/>
            <a:ext cx="556691" cy="692465"/>
            <a:chOff x="4750274" y="1746844"/>
            <a:chExt cx="417518" cy="519349"/>
          </a:xfrm>
        </p:grpSpPr>
        <p:sp>
          <p:nvSpPr>
            <p:cNvPr id="69" name="Oval 68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70" name="Rectangle 6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9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/>
          <p:cNvGrpSpPr/>
          <p:nvPr/>
        </p:nvGrpSpPr>
        <p:grpSpPr>
          <a:xfrm>
            <a:off x="410458" y="4531713"/>
            <a:ext cx="556691" cy="692465"/>
            <a:chOff x="4750274" y="1746844"/>
            <a:chExt cx="417518" cy="519349"/>
          </a:xfrm>
        </p:grpSpPr>
        <p:sp>
          <p:nvSpPr>
            <p:cNvPr id="67" name="Oval 66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68" name="Rectangle 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10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/>
          <p:cNvGrpSpPr/>
          <p:nvPr/>
        </p:nvGrpSpPr>
        <p:grpSpPr>
          <a:xfrm>
            <a:off x="3420859" y="1640150"/>
            <a:ext cx="773960" cy="787716"/>
            <a:chOff x="6870151" y="1255733"/>
            <a:chExt cx="580470" cy="590787"/>
          </a:xfrm>
        </p:grpSpPr>
        <p:sp>
          <p:nvSpPr>
            <p:cNvPr id="65" name="Oval 64"/>
            <p:cNvSpPr/>
            <p:nvPr/>
          </p:nvSpPr>
          <p:spPr>
            <a:xfrm>
              <a:off x="6870151" y="1286088"/>
              <a:ext cx="580470" cy="519349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6971751" y="1255733"/>
                  <a:ext cx="370557" cy="5907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86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867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751" y="1255733"/>
                  <a:ext cx="370557" cy="590787"/>
                </a:xfrm>
                <a:prstGeom prst="rect">
                  <a:avLst/>
                </a:prstGeom>
                <a:blipFill>
                  <a:blip r:embed="rId11"/>
                  <a:stretch>
                    <a:fillRect l="-160000" t="-128571" r="-102500" b="-1730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2" name="Straight Arrow Connector 51"/>
          <p:cNvCxnSpPr>
            <a:stCxn id="74" idx="3"/>
          </p:cNvCxnSpPr>
          <p:nvPr/>
        </p:nvCxnSpPr>
        <p:spPr>
          <a:xfrm flipV="1">
            <a:off x="967124" y="2076303"/>
            <a:ext cx="2282316" cy="77882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Arrow Connector 52"/>
          <p:cNvCxnSpPr/>
          <p:nvPr/>
        </p:nvCxnSpPr>
        <p:spPr>
          <a:xfrm flipV="1">
            <a:off x="961998" y="2121945"/>
            <a:ext cx="2275540" cy="141690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Arrow Connector 53"/>
          <p:cNvCxnSpPr/>
          <p:nvPr/>
        </p:nvCxnSpPr>
        <p:spPr>
          <a:xfrm flipV="1">
            <a:off x="975467" y="2090205"/>
            <a:ext cx="2286415" cy="214954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/>
          <p:cNvCxnSpPr>
            <a:stCxn id="68" idx="3"/>
          </p:cNvCxnSpPr>
          <p:nvPr/>
        </p:nvCxnSpPr>
        <p:spPr>
          <a:xfrm flipV="1">
            <a:off x="967149" y="2045403"/>
            <a:ext cx="2270389" cy="276635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Arrow Connector 55"/>
          <p:cNvCxnSpPr/>
          <p:nvPr/>
        </p:nvCxnSpPr>
        <p:spPr>
          <a:xfrm>
            <a:off x="4363654" y="1983797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1" name="Straight Arrow Connector 60"/>
          <p:cNvCxnSpPr/>
          <p:nvPr/>
        </p:nvCxnSpPr>
        <p:spPr>
          <a:xfrm>
            <a:off x="5297491" y="2004388"/>
            <a:ext cx="812763" cy="657251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2" name="Group 61"/>
          <p:cNvGrpSpPr/>
          <p:nvPr/>
        </p:nvGrpSpPr>
        <p:grpSpPr>
          <a:xfrm>
            <a:off x="4764802" y="1633446"/>
            <a:ext cx="430381" cy="692465"/>
            <a:chOff x="6155416" y="584514"/>
            <a:chExt cx="422743" cy="680175"/>
          </a:xfrm>
        </p:grpSpPr>
        <p:sp>
          <p:nvSpPr>
            <p:cNvPr id="63" name="Oval 62"/>
            <p:cNvSpPr/>
            <p:nvPr/>
          </p:nvSpPr>
          <p:spPr>
            <a:xfrm>
              <a:off x="6155416" y="584514"/>
              <a:ext cx="422743" cy="680175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Curved Connector 63"/>
            <p:cNvCxnSpPr/>
            <p:nvPr/>
          </p:nvCxnSpPr>
          <p:spPr>
            <a:xfrm flipV="1">
              <a:off x="6226335" y="827403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75" name="Oval 74"/>
          <p:cNvSpPr/>
          <p:nvPr/>
        </p:nvSpPr>
        <p:spPr>
          <a:xfrm>
            <a:off x="3455115" y="2863708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3590582" y="2823235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2823235"/>
                <a:ext cx="494076" cy="787716"/>
              </a:xfrm>
              <a:prstGeom prst="rect">
                <a:avLst/>
              </a:prstGeom>
              <a:blipFill>
                <a:blip r:embed="rId6"/>
                <a:stretch>
                  <a:fillRect l="-162500" t="-128571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Straight Arrow Connector 76"/>
          <p:cNvCxnSpPr/>
          <p:nvPr/>
        </p:nvCxnSpPr>
        <p:spPr>
          <a:xfrm>
            <a:off x="4397910" y="3166882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8" name="Straight Arrow Connector 77"/>
          <p:cNvCxnSpPr/>
          <p:nvPr/>
        </p:nvCxnSpPr>
        <p:spPr>
          <a:xfrm>
            <a:off x="5331747" y="3187473"/>
            <a:ext cx="698623" cy="199931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9" name="Oval 78"/>
          <p:cNvSpPr/>
          <p:nvPr/>
        </p:nvSpPr>
        <p:spPr>
          <a:xfrm>
            <a:off x="4799058" y="2816531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" name="Curved Connector 79"/>
          <p:cNvCxnSpPr/>
          <p:nvPr/>
        </p:nvCxnSpPr>
        <p:spPr>
          <a:xfrm flipV="1">
            <a:off x="4871257" y="3063809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1" name="Oval 80"/>
          <p:cNvSpPr/>
          <p:nvPr/>
        </p:nvSpPr>
        <p:spPr>
          <a:xfrm>
            <a:off x="3455115" y="4052804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3590582" y="4012331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4012331"/>
                <a:ext cx="494076" cy="787716"/>
              </a:xfrm>
              <a:prstGeom prst="rect">
                <a:avLst/>
              </a:prstGeom>
              <a:blipFill>
                <a:blip r:embed="rId12"/>
                <a:stretch>
                  <a:fillRect l="-162500" t="-126984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Arrow Connector 82"/>
          <p:cNvCxnSpPr/>
          <p:nvPr/>
        </p:nvCxnSpPr>
        <p:spPr>
          <a:xfrm>
            <a:off x="4397910" y="4355978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4" name="Straight Arrow Connector 83"/>
          <p:cNvCxnSpPr/>
          <p:nvPr/>
        </p:nvCxnSpPr>
        <p:spPr>
          <a:xfrm flipV="1">
            <a:off x="5331747" y="4156580"/>
            <a:ext cx="698623" cy="152256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5" name="Oval 84"/>
          <p:cNvSpPr/>
          <p:nvPr/>
        </p:nvSpPr>
        <p:spPr>
          <a:xfrm>
            <a:off x="4799058" y="4005627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" name="Curved Connector 85"/>
          <p:cNvCxnSpPr/>
          <p:nvPr/>
        </p:nvCxnSpPr>
        <p:spPr>
          <a:xfrm flipV="1">
            <a:off x="4871257" y="4252905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7" name="Oval 86"/>
          <p:cNvSpPr/>
          <p:nvPr/>
        </p:nvSpPr>
        <p:spPr>
          <a:xfrm>
            <a:off x="3455115" y="5254246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3590582" y="5213772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5213772"/>
                <a:ext cx="494076" cy="787716"/>
              </a:xfrm>
              <a:prstGeom prst="rect">
                <a:avLst/>
              </a:prstGeom>
              <a:blipFill>
                <a:blip r:embed="rId13"/>
                <a:stretch>
                  <a:fillRect l="-162500" t="-128571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Arrow Connector 88"/>
          <p:cNvCxnSpPr/>
          <p:nvPr/>
        </p:nvCxnSpPr>
        <p:spPr>
          <a:xfrm>
            <a:off x="4397910" y="5557419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Arrow Connector 89"/>
          <p:cNvCxnSpPr/>
          <p:nvPr/>
        </p:nvCxnSpPr>
        <p:spPr>
          <a:xfrm flipV="1">
            <a:off x="5331747" y="4847859"/>
            <a:ext cx="698623" cy="730152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1" name="Oval 90"/>
          <p:cNvSpPr/>
          <p:nvPr/>
        </p:nvSpPr>
        <p:spPr>
          <a:xfrm>
            <a:off x="4799058" y="5207068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" name="Curved Connector 91"/>
          <p:cNvCxnSpPr/>
          <p:nvPr/>
        </p:nvCxnSpPr>
        <p:spPr>
          <a:xfrm flipV="1">
            <a:off x="4871257" y="5454346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2" name="Straight Arrow Connector 111"/>
          <p:cNvCxnSpPr>
            <a:stCxn id="74" idx="3"/>
          </p:cNvCxnSpPr>
          <p:nvPr/>
        </p:nvCxnSpPr>
        <p:spPr>
          <a:xfrm>
            <a:off x="967124" y="2855126"/>
            <a:ext cx="2303881" cy="36252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6" name="Straight Arrow Connector 115"/>
          <p:cNvCxnSpPr>
            <a:stCxn id="72" idx="3"/>
          </p:cNvCxnSpPr>
          <p:nvPr/>
        </p:nvCxnSpPr>
        <p:spPr>
          <a:xfrm flipV="1">
            <a:off x="967149" y="3231551"/>
            <a:ext cx="2251381" cy="27578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1" name="Straight Arrow Connector 120"/>
          <p:cNvCxnSpPr>
            <a:stCxn id="70" idx="3"/>
          </p:cNvCxnSpPr>
          <p:nvPr/>
        </p:nvCxnSpPr>
        <p:spPr>
          <a:xfrm flipV="1">
            <a:off x="967149" y="3234862"/>
            <a:ext cx="2214521" cy="92468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4" name="Straight Arrow Connector 123"/>
          <p:cNvCxnSpPr>
            <a:stCxn id="68" idx="3"/>
          </p:cNvCxnSpPr>
          <p:nvPr/>
        </p:nvCxnSpPr>
        <p:spPr>
          <a:xfrm flipV="1">
            <a:off x="967149" y="3215434"/>
            <a:ext cx="2251381" cy="159632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8" name="Straight Arrow Connector 127"/>
          <p:cNvCxnSpPr>
            <a:stCxn id="70" idx="3"/>
          </p:cNvCxnSpPr>
          <p:nvPr/>
        </p:nvCxnSpPr>
        <p:spPr>
          <a:xfrm>
            <a:off x="967149" y="4159548"/>
            <a:ext cx="2231694" cy="17515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1" name="Straight Arrow Connector 130"/>
          <p:cNvCxnSpPr>
            <a:stCxn id="72" idx="3"/>
          </p:cNvCxnSpPr>
          <p:nvPr/>
        </p:nvCxnSpPr>
        <p:spPr>
          <a:xfrm>
            <a:off x="967149" y="3507338"/>
            <a:ext cx="2181353" cy="82390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4" name="Straight Arrow Connector 133"/>
          <p:cNvCxnSpPr>
            <a:stCxn id="74" idx="3"/>
          </p:cNvCxnSpPr>
          <p:nvPr/>
        </p:nvCxnSpPr>
        <p:spPr>
          <a:xfrm>
            <a:off x="967124" y="2855126"/>
            <a:ext cx="2181377" cy="150085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8" name="Straight Arrow Connector 137"/>
          <p:cNvCxnSpPr>
            <a:stCxn id="70" idx="3"/>
          </p:cNvCxnSpPr>
          <p:nvPr/>
        </p:nvCxnSpPr>
        <p:spPr>
          <a:xfrm>
            <a:off x="967149" y="4159548"/>
            <a:ext cx="2191015" cy="143069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2" name="Straight Arrow Connector 141"/>
          <p:cNvCxnSpPr>
            <a:stCxn id="74" idx="3"/>
          </p:cNvCxnSpPr>
          <p:nvPr/>
        </p:nvCxnSpPr>
        <p:spPr>
          <a:xfrm>
            <a:off x="967124" y="2855126"/>
            <a:ext cx="2214545" cy="274901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5" name="Straight Arrow Connector 144"/>
          <p:cNvCxnSpPr>
            <a:stCxn id="68" idx="3"/>
          </p:cNvCxnSpPr>
          <p:nvPr/>
        </p:nvCxnSpPr>
        <p:spPr>
          <a:xfrm flipV="1">
            <a:off x="967149" y="4369303"/>
            <a:ext cx="2196260" cy="44245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8" name="Straight Arrow Connector 147"/>
          <p:cNvCxnSpPr>
            <a:stCxn id="68" idx="3"/>
          </p:cNvCxnSpPr>
          <p:nvPr/>
        </p:nvCxnSpPr>
        <p:spPr>
          <a:xfrm>
            <a:off x="967149" y="4811758"/>
            <a:ext cx="2219490" cy="79238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53" name="Group 152"/>
          <p:cNvGrpSpPr/>
          <p:nvPr/>
        </p:nvGrpSpPr>
        <p:grpSpPr>
          <a:xfrm>
            <a:off x="9902232" y="3388805"/>
            <a:ext cx="551305" cy="692465"/>
            <a:chOff x="4750274" y="1746844"/>
            <a:chExt cx="413479" cy="519349"/>
          </a:xfrm>
        </p:grpSpPr>
        <p:sp>
          <p:nvSpPr>
            <p:cNvPr id="154" name="Oval 153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Rectangle 154"/>
                <p:cNvSpPr/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Calibri"/>
                                  </a:rPr>
                                </m:ctrlPr>
                              </m:accPr>
                              <m:e>
                                <m:r>
                                  <a:rPr lang="en-US" sz="2400" i="1" ker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155" name="Rectangle 1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  <a:blipFill>
                  <a:blip r:embed="rId14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9" name="Group 168"/>
          <p:cNvGrpSpPr/>
          <p:nvPr/>
        </p:nvGrpSpPr>
        <p:grpSpPr>
          <a:xfrm>
            <a:off x="10800339" y="3387062"/>
            <a:ext cx="551305" cy="692465"/>
            <a:chOff x="4750274" y="1746844"/>
            <a:chExt cx="413479" cy="519349"/>
          </a:xfrm>
        </p:grpSpPr>
        <p:sp>
          <p:nvSpPr>
            <p:cNvPr id="170" name="Oval 169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Rectangle 170"/>
                <p:cNvSpPr/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171" name="Rectangle 17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  <a:blipFill>
                  <a:blip r:embed="rId15"/>
                  <a:stretch>
                    <a:fillRect b="-108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3" name="Rectangle 92"/>
          <p:cNvSpPr/>
          <p:nvPr/>
        </p:nvSpPr>
        <p:spPr>
          <a:xfrm>
            <a:off x="269414" y="2121946"/>
            <a:ext cx="857147" cy="3713030"/>
          </a:xfrm>
          <a:prstGeom prst="rect">
            <a:avLst/>
          </a:prstGeom>
          <a:noFill/>
          <a:ln w="25400" cap="flat">
            <a:solidFill>
              <a:srgbClr val="92D05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840356" y="967860"/>
            <a:ext cx="3466065" cy="5275702"/>
            <a:chOff x="1014904" y="769463"/>
            <a:chExt cx="2599549" cy="3956776"/>
          </a:xfrm>
        </p:grpSpPr>
        <p:sp>
          <p:nvSpPr>
            <p:cNvPr id="95" name="Rectangle 94"/>
            <p:cNvSpPr/>
            <p:nvPr/>
          </p:nvSpPr>
          <p:spPr>
            <a:xfrm>
              <a:off x="1014904" y="1208415"/>
              <a:ext cx="2599549" cy="3517824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/>
                <p:cNvSpPr/>
                <p:nvPr/>
              </p:nvSpPr>
              <p:spPr>
                <a:xfrm>
                  <a:off x="1503362" y="769463"/>
                  <a:ext cx="1647904" cy="4322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=</m:t>
                        </m:r>
                        <m:nary>
                          <m:naryPr>
                            <m:chr m:val="∑"/>
                            <m:limLoc m:val="subSup"/>
                            <m:ctrl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𝑖</m:t>
                            </m:r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=0</m:t>
                            </m:r>
                          </m:sub>
                          <m:sup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sym typeface="Calibri"/>
                                  </a:rPr>
                                </m:ctrlPr>
                              </m:sSubPr>
                              <m:e>
                                <m: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1</m:t>
                                </m:r>
                                <m: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𝑖𝑗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sym typeface="Calibri"/>
                                  </a:rPr>
                                </m:ctrlPr>
                              </m:sSubPr>
                              <m:e>
                                <m: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+</m:t>
                        </m:r>
                        <m:sSub>
                          <m:sSubPr>
                            <m:ctrl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600" kern="0" dirty="0">
                    <a:solidFill>
                      <a:srgbClr val="00B05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96" name="Rectangle 9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03362" y="769463"/>
                  <a:ext cx="1647904" cy="432234"/>
                </a:xfrm>
                <a:prstGeom prst="rect">
                  <a:avLst/>
                </a:prstGeom>
                <a:blipFill>
                  <a:blip r:embed="rId16"/>
                  <a:stretch>
                    <a:fillRect l="-10920" t="-152174" b="-2239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7" name="Group 96"/>
          <p:cNvGrpSpPr/>
          <p:nvPr/>
        </p:nvGrpSpPr>
        <p:grpSpPr>
          <a:xfrm>
            <a:off x="4321707" y="976678"/>
            <a:ext cx="2338713" cy="5266883"/>
            <a:chOff x="3774073" y="998765"/>
            <a:chExt cx="1754035" cy="3950163"/>
          </a:xfrm>
        </p:grpSpPr>
        <p:sp>
          <p:nvSpPr>
            <p:cNvPr id="98" name="Rectangle 97"/>
            <p:cNvSpPr/>
            <p:nvPr/>
          </p:nvSpPr>
          <p:spPr>
            <a:xfrm>
              <a:off x="3774073" y="1358680"/>
              <a:ext cx="1754035" cy="3590248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/>
                <p:cNvSpPr/>
                <p:nvPr/>
              </p:nvSpPr>
              <p:spPr>
                <a:xfrm>
                  <a:off x="3916793" y="998765"/>
                  <a:ext cx="1369751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= </m:t>
                        </m:r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𝑆𝑖𝑔𝑚𝑜𝑖𝑑</m:t>
                        </m:r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(</m:t>
                        </m:r>
                        <m:sSub>
                          <m:sSubPr>
                            <m:ctrl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)</m:t>
                        </m:r>
                      </m:oMath>
                    </m:oMathPara>
                  </a14:m>
                  <a:endParaRPr lang="en-US" sz="1600" kern="0" dirty="0">
                    <a:solidFill>
                      <a:srgbClr val="00B05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99" name="Rectangle 9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6793" y="998765"/>
                  <a:ext cx="1369751" cy="253916"/>
                </a:xfrm>
                <a:prstGeom prst="rect">
                  <a:avLst/>
                </a:prstGeom>
                <a:blipFill>
                  <a:blip r:embed="rId17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0" name="Group 99"/>
          <p:cNvGrpSpPr/>
          <p:nvPr/>
        </p:nvGrpSpPr>
        <p:grpSpPr>
          <a:xfrm>
            <a:off x="5839444" y="1821000"/>
            <a:ext cx="2962475" cy="3633346"/>
            <a:chOff x="5013051" y="1406230"/>
            <a:chExt cx="2221856" cy="2725010"/>
          </a:xfrm>
        </p:grpSpPr>
        <p:sp>
          <p:nvSpPr>
            <p:cNvPr id="101" name="Rectangle 100"/>
            <p:cNvSpPr/>
            <p:nvPr/>
          </p:nvSpPr>
          <p:spPr>
            <a:xfrm>
              <a:off x="5013051" y="1845181"/>
              <a:ext cx="2093633" cy="2286059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/>
                <p:cNvSpPr/>
                <p:nvPr/>
              </p:nvSpPr>
              <p:spPr>
                <a:xfrm>
                  <a:off x="5625813" y="1406230"/>
                  <a:ext cx="1609094" cy="4322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=</m:t>
                        </m:r>
                        <m:nary>
                          <m:naryPr>
                            <m:chr m:val="∑"/>
                            <m:limLoc m:val="subSup"/>
                            <m:ctrl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𝑖</m:t>
                            </m:r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=0</m:t>
                            </m:r>
                          </m:sub>
                          <m:sup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sym typeface="Calibri"/>
                                  </a:rPr>
                                </m:ctrlPr>
                              </m:sSubPr>
                              <m:e>
                                <m: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2</m:t>
                                </m:r>
                                <m: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sym typeface="Calibri"/>
                                  </a:rPr>
                                </m:ctrlPr>
                              </m:sSubPr>
                              <m:e>
                                <m: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+</m:t>
                        </m:r>
                        <m:sSub>
                          <m:sSubPr>
                            <m:ctrl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600" kern="0" dirty="0">
                    <a:solidFill>
                      <a:srgbClr val="00B05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102" name="Rectangle 10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5813" y="1406230"/>
                  <a:ext cx="1609094" cy="432234"/>
                </a:xfrm>
                <a:prstGeom prst="rect">
                  <a:avLst/>
                </a:prstGeom>
                <a:blipFill>
                  <a:blip r:embed="rId18"/>
                  <a:stretch>
                    <a:fillRect l="-10000" t="-152174" b="-2239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3" name="Group 102"/>
          <p:cNvGrpSpPr/>
          <p:nvPr/>
        </p:nvGrpSpPr>
        <p:grpSpPr>
          <a:xfrm>
            <a:off x="8538877" y="2361403"/>
            <a:ext cx="2037476" cy="1566153"/>
            <a:chOff x="7357903" y="1873073"/>
            <a:chExt cx="1528107" cy="1174615"/>
          </a:xfrm>
        </p:grpSpPr>
        <p:sp>
          <p:nvSpPr>
            <p:cNvPr id="104" name="Rectangle 103"/>
            <p:cNvSpPr/>
            <p:nvPr/>
          </p:nvSpPr>
          <p:spPr>
            <a:xfrm>
              <a:off x="7357903" y="2559400"/>
              <a:ext cx="1528107" cy="488288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/>
                <p:cNvSpPr/>
                <p:nvPr/>
              </p:nvSpPr>
              <p:spPr>
                <a:xfrm>
                  <a:off x="7400562" y="1873073"/>
                  <a:ext cx="1393795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= </m:t>
                        </m:r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𝑆𝑖𝑔𝑚𝑜𝑖𝑑</m:t>
                        </m:r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(</m:t>
                        </m:r>
                        <m:sSub>
                          <m:sSubPr>
                            <m:ctrl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)</m:t>
                        </m:r>
                      </m:oMath>
                    </m:oMathPara>
                  </a14:m>
                  <a:endParaRPr lang="en-US" sz="1600" kern="0" dirty="0">
                    <a:solidFill>
                      <a:srgbClr val="00B05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105" name="Rectangle 10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562" y="1873073"/>
                  <a:ext cx="1393795" cy="253916"/>
                </a:xfrm>
                <a:prstGeom prst="rect">
                  <a:avLst/>
                </a:prstGeom>
                <a:blipFill>
                  <a:blip r:embed="rId19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6" name="Group 105"/>
          <p:cNvGrpSpPr/>
          <p:nvPr/>
        </p:nvGrpSpPr>
        <p:grpSpPr>
          <a:xfrm>
            <a:off x="9775878" y="3215432"/>
            <a:ext cx="1814420" cy="1842019"/>
            <a:chOff x="7357903" y="2517226"/>
            <a:chExt cx="1477298" cy="1545543"/>
          </a:xfrm>
        </p:grpSpPr>
        <p:sp>
          <p:nvSpPr>
            <p:cNvPr id="107" name="Rectangle 106"/>
            <p:cNvSpPr/>
            <p:nvPr/>
          </p:nvSpPr>
          <p:spPr>
            <a:xfrm>
              <a:off x="7357903" y="2517226"/>
              <a:ext cx="1477298" cy="870488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/>
                <p:cNvSpPr/>
                <p:nvPr/>
              </p:nvSpPr>
              <p:spPr>
                <a:xfrm>
                  <a:off x="7357903" y="3778706"/>
                  <a:ext cx="1330691" cy="2840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 xmlns:m="http://schemas.openxmlformats.org/officeDocument/2006/math">
                      <m:r>
                        <a:rPr lang="en-US" sz="1600" i="1" kern="0">
                          <a:solidFill>
                            <a:srgbClr val="00B050"/>
                          </a:solidFill>
                          <a:latin typeface="Cambria Math" charset="0"/>
                          <a:sym typeface="Calibri"/>
                        </a:rPr>
                        <m:t>𝐿𝑜𝑠𝑠</m:t>
                      </m:r>
                      <m:r>
                        <a:rPr lang="en-US" sz="1600" i="1" kern="0">
                          <a:solidFill>
                            <a:srgbClr val="00B05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r>
                        <a:rPr lang="en-US" sz="1600" i="1" kern="0">
                          <a:solidFill>
                            <a:srgbClr val="00B050"/>
                          </a:solidFill>
                          <a:latin typeface="Cambria Math" charset="0"/>
                          <a:sym typeface="Calibri"/>
                        </a:rPr>
                        <m:t>𝐿</m:t>
                      </m:r>
                      <m:r>
                        <a:rPr lang="en-US" sz="1600" i="1" kern="0">
                          <a:solidFill>
                            <a:srgbClr val="00B050"/>
                          </a:solidFill>
                          <a:latin typeface="Cambria Math" charset="0"/>
                          <a:sym typeface="Calibri"/>
                        </a:rPr>
                        <m:t>(</m:t>
                      </m:r>
                      <m:sSub>
                        <m:sSubPr>
                          <m:ctrlPr>
                            <a:rPr lang="en-US" sz="1600" i="1" ker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1600" i="1" kern="0">
                              <a:solidFill>
                                <a:srgbClr val="00B050"/>
                              </a:solidFill>
                              <a:latin typeface="Cambria Math" charset="0"/>
                              <a:sym typeface="Calibri"/>
                            </a:rPr>
                            <m:t>𝑦</m:t>
                          </m:r>
                        </m:e>
                        <m:sub>
                          <m:r>
                            <a:rPr lang="en-US" sz="1600" i="1" kern="0">
                              <a:solidFill>
                                <a:srgbClr val="00B05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1600" i="1" kern="0">
                          <a:solidFill>
                            <a:srgbClr val="00B050"/>
                          </a:solidFill>
                          <a:latin typeface="Cambria Math" charset="0"/>
                          <a:sym typeface="Calibri"/>
                        </a:rPr>
                        <m:t>,</m:t>
                      </m:r>
                    </m:oMath>
                  </a14:m>
                  <a:r>
                    <a:rPr lang="en-US" sz="1600" kern="0" dirty="0">
                      <a:solidFill>
                        <a:srgbClr val="00B050"/>
                      </a:solidFill>
                      <a:latin typeface="Calibri"/>
                      <a:cs typeface="Calibri"/>
                      <a:sym typeface="Calibri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ker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i="1" ker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1600" i="1" kern="0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1600" i="1" kern="0">
                              <a:solidFill>
                                <a:srgbClr val="00B05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1600" i="1" kern="0">
                          <a:solidFill>
                            <a:srgbClr val="00B050"/>
                          </a:solidFill>
                          <a:latin typeface="Cambria Math" charset="0"/>
                          <a:sym typeface="Calibri"/>
                        </a:rPr>
                        <m:t>)</m:t>
                      </m:r>
                    </m:oMath>
                  </a14:m>
                  <a:endParaRPr lang="en-US" sz="1600" kern="0" dirty="0">
                    <a:solidFill>
                      <a:srgbClr val="00B05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108" name="Rectangle 10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7903" y="3778706"/>
                  <a:ext cx="1330691" cy="284063"/>
                </a:xfrm>
                <a:prstGeom prst="rect">
                  <a:avLst/>
                </a:prstGeom>
                <a:blipFill>
                  <a:blip r:embed="rId20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024705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51</a:t>
            </a:fld>
            <a:endParaRPr sz="1733" dirty="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How to train the parameters?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/>
              <p:nvPr/>
            </p:nvSpPr>
            <p:spPr>
              <a:xfrm>
                <a:off x="1093754" y="2440659"/>
                <a:ext cx="4029885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4" y="2440659"/>
                <a:ext cx="4029885" cy="533992"/>
              </a:xfrm>
              <a:prstGeom prst="rect">
                <a:avLst/>
              </a:prstGeom>
              <a:blipFill>
                <a:blip r:embed="rId5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/>
              <p:nvPr/>
            </p:nvSpPr>
            <p:spPr>
              <a:xfrm>
                <a:off x="1093754" y="5906883"/>
                <a:ext cx="4296497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𝑠𝑜𝑓𝑡𝑚𝑎𝑥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4" y="5906883"/>
                <a:ext cx="4296497" cy="533992"/>
              </a:xfrm>
              <a:prstGeom prst="rect">
                <a:avLst/>
              </a:prstGeom>
              <a:blipFill>
                <a:blip r:embed="rId6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/>
              <p:nvPr/>
            </p:nvSpPr>
            <p:spPr>
              <a:xfrm>
                <a:off x="1093752" y="3007698"/>
                <a:ext cx="4035720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2" y="3007698"/>
                <a:ext cx="4035720" cy="533992"/>
              </a:xfrm>
              <a:prstGeom prst="rect">
                <a:avLst/>
              </a:prstGeom>
              <a:blipFill>
                <a:blip r:embed="rId7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/>
              <p:nvPr/>
            </p:nvSpPr>
            <p:spPr>
              <a:xfrm>
                <a:off x="2596900" y="3616040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900" y="3616040"/>
                <a:ext cx="484427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AF4BF20-DFB3-E54A-BCFF-235B163BFBEC}"/>
                  </a:ext>
                </a:extLst>
              </p:cNvPr>
              <p:cNvSpPr/>
              <p:nvPr/>
            </p:nvSpPr>
            <p:spPr>
              <a:xfrm>
                <a:off x="1093753" y="4166136"/>
                <a:ext cx="4302203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AF4BF20-DFB3-E54A-BCFF-235B163BFB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3" y="4166136"/>
                <a:ext cx="4302203" cy="533992"/>
              </a:xfrm>
              <a:prstGeom prst="rect">
                <a:avLst/>
              </a:prstGeom>
              <a:blipFill>
                <a:blip r:embed="rId9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/>
              <p:nvPr/>
            </p:nvSpPr>
            <p:spPr>
              <a:xfrm>
                <a:off x="2673831" y="4942496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831" y="4942496"/>
                <a:ext cx="48442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55D84F-96FC-8D4C-B918-FEF73C8EE4F4}"/>
                  </a:ext>
                </a:extLst>
              </p:cNvPr>
              <p:cNvSpPr txBox="1"/>
              <p:nvPr/>
            </p:nvSpPr>
            <p:spPr>
              <a:xfrm>
                <a:off x="7755119" y="5688387"/>
                <a:ext cx="1172885" cy="11823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55D84F-96FC-8D4C-B918-FEF73C8EE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5119" y="5688387"/>
                <a:ext cx="1172885" cy="118231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0D55B1-EA45-7F4C-80E2-5413119C6AEA}"/>
                  </a:ext>
                </a:extLst>
              </p:cNvPr>
              <p:cNvSpPr txBox="1"/>
              <p:nvPr/>
            </p:nvSpPr>
            <p:spPr>
              <a:xfrm>
                <a:off x="9565874" y="5688387"/>
                <a:ext cx="988989" cy="11725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0D55B1-EA45-7F4C-80E2-5413119C6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5874" y="5688387"/>
                <a:ext cx="988989" cy="11725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280D19A-4272-184A-9AC5-96B509E41813}"/>
              </a:ext>
            </a:extLst>
          </p:cNvPr>
          <p:cNvSpPr txBox="1"/>
          <p:nvPr/>
        </p:nvSpPr>
        <p:spPr>
          <a:xfrm>
            <a:off x="8315102" y="4942496"/>
            <a:ext cx="1402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need!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A0038A-3D20-FC42-9AFC-E402705E1171}"/>
              </a:ext>
            </a:extLst>
          </p:cNvPr>
          <p:cNvSpPr txBox="1"/>
          <p:nvPr/>
        </p:nvSpPr>
        <p:spPr>
          <a:xfrm>
            <a:off x="7755119" y="3481634"/>
            <a:ext cx="2704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can still use SGD</a:t>
            </a:r>
          </a:p>
        </p:txBody>
      </p:sp>
    </p:spTree>
    <p:extLst>
      <p:ext uri="{BB962C8B-B14F-4D97-AF65-F5344CB8AC3E}">
        <p14:creationId xmlns:p14="http://schemas.microsoft.com/office/powerpoint/2010/main" val="2464352798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52</a:t>
            </a:fld>
            <a:endParaRPr sz="1733" dirty="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How to train the parameters?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/>
              <p:nvPr/>
            </p:nvSpPr>
            <p:spPr>
              <a:xfrm>
                <a:off x="1093754" y="2440659"/>
                <a:ext cx="4029885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4" y="2440659"/>
                <a:ext cx="4029885" cy="533992"/>
              </a:xfrm>
              <a:prstGeom prst="rect">
                <a:avLst/>
              </a:prstGeom>
              <a:blipFill>
                <a:blip r:embed="rId5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/>
              <p:nvPr/>
            </p:nvSpPr>
            <p:spPr>
              <a:xfrm>
                <a:off x="964743" y="5228264"/>
                <a:ext cx="4296497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𝑠𝑜𝑓𝑡𝑚𝑎𝑥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743" y="5228264"/>
                <a:ext cx="4296497" cy="533992"/>
              </a:xfrm>
              <a:prstGeom prst="rect">
                <a:avLst/>
              </a:prstGeom>
              <a:blipFill>
                <a:blip r:embed="rId6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/>
              <p:nvPr/>
            </p:nvSpPr>
            <p:spPr>
              <a:xfrm>
                <a:off x="1093752" y="3007698"/>
                <a:ext cx="4035720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2" y="3007698"/>
                <a:ext cx="4035720" cy="533992"/>
              </a:xfrm>
              <a:prstGeom prst="rect">
                <a:avLst/>
              </a:prstGeom>
              <a:blipFill>
                <a:blip r:embed="rId7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/>
              <p:nvPr/>
            </p:nvSpPr>
            <p:spPr>
              <a:xfrm>
                <a:off x="2596900" y="3280086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900" y="3280086"/>
                <a:ext cx="484427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/>
              <p:nvPr/>
            </p:nvSpPr>
            <p:spPr>
              <a:xfrm>
                <a:off x="2673831" y="4606542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831" y="4606542"/>
                <a:ext cx="484427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55D84F-96FC-8D4C-B918-FEF73C8EE4F4}"/>
                  </a:ext>
                </a:extLst>
              </p:cNvPr>
              <p:cNvSpPr txBox="1"/>
              <p:nvPr/>
            </p:nvSpPr>
            <p:spPr>
              <a:xfrm>
                <a:off x="7755119" y="5688387"/>
                <a:ext cx="1172885" cy="11823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55D84F-96FC-8D4C-B918-FEF73C8EE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5119" y="5688387"/>
                <a:ext cx="1172885" cy="118231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0D55B1-EA45-7F4C-80E2-5413119C6AEA}"/>
                  </a:ext>
                </a:extLst>
              </p:cNvPr>
              <p:cNvSpPr txBox="1"/>
              <p:nvPr/>
            </p:nvSpPr>
            <p:spPr>
              <a:xfrm>
                <a:off x="9565874" y="5688387"/>
                <a:ext cx="988989" cy="11725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0D55B1-EA45-7F4C-80E2-5413119C6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5874" y="5688387"/>
                <a:ext cx="988989" cy="11725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280D19A-4272-184A-9AC5-96B509E41813}"/>
              </a:ext>
            </a:extLst>
          </p:cNvPr>
          <p:cNvSpPr txBox="1"/>
          <p:nvPr/>
        </p:nvSpPr>
        <p:spPr>
          <a:xfrm>
            <a:off x="8315102" y="4942496"/>
            <a:ext cx="1402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need!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A0038A-3D20-FC42-9AFC-E402705E1171}"/>
              </a:ext>
            </a:extLst>
          </p:cNvPr>
          <p:cNvSpPr txBox="1"/>
          <p:nvPr/>
        </p:nvSpPr>
        <p:spPr>
          <a:xfrm>
            <a:off x="7755119" y="3481634"/>
            <a:ext cx="2704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can still use SGD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5D71605-AD06-3C4E-9E08-525A64BD551B}"/>
                  </a:ext>
                </a:extLst>
              </p:cNvPr>
              <p:cNvSpPr/>
              <p:nvPr/>
            </p:nvSpPr>
            <p:spPr>
              <a:xfrm>
                <a:off x="1622902" y="6225348"/>
                <a:ext cx="204023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𝑙𝑜𝑠𝑠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5D71605-AD06-3C4E-9E08-525A64BD55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902" y="6225348"/>
                <a:ext cx="2040238" cy="461665"/>
              </a:xfrm>
              <a:prstGeom prst="rect">
                <a:avLst/>
              </a:prstGeom>
              <a:blipFill>
                <a:blip r:embed="rId12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3E81A33-6F55-954B-9EAC-81598F6205FC}"/>
                  </a:ext>
                </a:extLst>
              </p:cNvPr>
              <p:cNvSpPr/>
              <p:nvPr/>
            </p:nvSpPr>
            <p:spPr>
              <a:xfrm>
                <a:off x="1093753" y="3935711"/>
                <a:ext cx="4302203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3E81A33-6F55-954B-9EAC-81598F6205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3" y="3935711"/>
                <a:ext cx="4302203" cy="533992"/>
              </a:xfrm>
              <a:prstGeom prst="rect">
                <a:avLst/>
              </a:prstGeom>
              <a:blipFill>
                <a:blip r:embed="rId13"/>
                <a:stretch>
                  <a:fillRect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3304278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53</a:t>
            </a:fld>
            <a:endParaRPr sz="1733" dirty="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How to train the parameters?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/>
              <p:nvPr/>
            </p:nvSpPr>
            <p:spPr>
              <a:xfrm>
                <a:off x="1093754" y="2440659"/>
                <a:ext cx="4029885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4" y="2440659"/>
                <a:ext cx="4029885" cy="533992"/>
              </a:xfrm>
              <a:prstGeom prst="rect">
                <a:avLst/>
              </a:prstGeom>
              <a:blipFill>
                <a:blip r:embed="rId5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/>
              <p:nvPr/>
            </p:nvSpPr>
            <p:spPr>
              <a:xfrm>
                <a:off x="964743" y="5228264"/>
                <a:ext cx="4296497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𝑠𝑜𝑓𝑡𝑚𝑎𝑥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743" y="5228264"/>
                <a:ext cx="4296497" cy="533992"/>
              </a:xfrm>
              <a:prstGeom prst="rect">
                <a:avLst/>
              </a:prstGeom>
              <a:blipFill>
                <a:blip r:embed="rId6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/>
              <p:nvPr/>
            </p:nvSpPr>
            <p:spPr>
              <a:xfrm>
                <a:off x="1093752" y="3007698"/>
                <a:ext cx="4035720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2" y="3007698"/>
                <a:ext cx="4035720" cy="533992"/>
              </a:xfrm>
              <a:prstGeom prst="rect">
                <a:avLst/>
              </a:prstGeom>
              <a:blipFill>
                <a:blip r:embed="rId7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/>
              <p:nvPr/>
            </p:nvSpPr>
            <p:spPr>
              <a:xfrm>
                <a:off x="2596900" y="3280086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900" y="3280086"/>
                <a:ext cx="484427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/>
              <p:nvPr/>
            </p:nvSpPr>
            <p:spPr>
              <a:xfrm>
                <a:off x="2673831" y="4606542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831" y="4606542"/>
                <a:ext cx="484427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55D84F-96FC-8D4C-B918-FEF73C8EE4F4}"/>
                  </a:ext>
                </a:extLst>
              </p:cNvPr>
              <p:cNvSpPr txBox="1"/>
              <p:nvPr/>
            </p:nvSpPr>
            <p:spPr>
              <a:xfrm>
                <a:off x="7755119" y="5688387"/>
                <a:ext cx="1172885" cy="11823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55D84F-96FC-8D4C-B918-FEF73C8EE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5119" y="5688387"/>
                <a:ext cx="1172885" cy="118231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0D55B1-EA45-7F4C-80E2-5413119C6AEA}"/>
                  </a:ext>
                </a:extLst>
              </p:cNvPr>
              <p:cNvSpPr txBox="1"/>
              <p:nvPr/>
            </p:nvSpPr>
            <p:spPr>
              <a:xfrm>
                <a:off x="9565874" y="5688387"/>
                <a:ext cx="988989" cy="11725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0D55B1-EA45-7F4C-80E2-5413119C6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5874" y="5688387"/>
                <a:ext cx="988989" cy="11725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280D19A-4272-184A-9AC5-96B509E41813}"/>
              </a:ext>
            </a:extLst>
          </p:cNvPr>
          <p:cNvSpPr txBox="1"/>
          <p:nvPr/>
        </p:nvSpPr>
        <p:spPr>
          <a:xfrm>
            <a:off x="8315102" y="4942496"/>
            <a:ext cx="1402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need!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A0038A-3D20-FC42-9AFC-E402705E1171}"/>
              </a:ext>
            </a:extLst>
          </p:cNvPr>
          <p:cNvSpPr txBox="1"/>
          <p:nvPr/>
        </p:nvSpPr>
        <p:spPr>
          <a:xfrm>
            <a:off x="7755119" y="3481634"/>
            <a:ext cx="2704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can still use SGD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5D71605-AD06-3C4E-9E08-525A64BD551B}"/>
                  </a:ext>
                </a:extLst>
              </p:cNvPr>
              <p:cNvSpPr/>
              <p:nvPr/>
            </p:nvSpPr>
            <p:spPr>
              <a:xfrm>
                <a:off x="1622902" y="6225348"/>
                <a:ext cx="204023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𝑙𝑜𝑠𝑠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5D71605-AD06-3C4E-9E08-525A64BD55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902" y="6225348"/>
                <a:ext cx="2040238" cy="461665"/>
              </a:xfrm>
              <a:prstGeom prst="rect">
                <a:avLst/>
              </a:prstGeom>
              <a:blipFill>
                <a:blip r:embed="rId12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F85D1DF6-B843-F444-9CA5-857F4A4259EC}"/>
              </a:ext>
            </a:extLst>
          </p:cNvPr>
          <p:cNvSpPr/>
          <p:nvPr/>
        </p:nvSpPr>
        <p:spPr>
          <a:xfrm>
            <a:off x="7867820" y="5591449"/>
            <a:ext cx="947482" cy="1049719"/>
          </a:xfrm>
          <a:prstGeom prst="rect">
            <a:avLst/>
          </a:prstGeom>
          <a:noFill/>
          <a:ln w="25400" cap="flat">
            <a:solidFill>
              <a:srgbClr val="92D05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0388356-2D6E-FF4C-9D40-BFB6166943EF}"/>
                  </a:ext>
                </a:extLst>
              </p:cNvPr>
              <p:cNvSpPr/>
              <p:nvPr/>
            </p:nvSpPr>
            <p:spPr>
              <a:xfrm>
                <a:off x="1093753" y="3935711"/>
                <a:ext cx="4302203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0388356-2D6E-FF4C-9D40-BFB6166943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3" y="3935711"/>
                <a:ext cx="4302203" cy="533992"/>
              </a:xfrm>
              <a:prstGeom prst="rect">
                <a:avLst/>
              </a:prstGeom>
              <a:blipFill>
                <a:blip r:embed="rId13"/>
                <a:stretch>
                  <a:fillRect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3894872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54</a:t>
            </a:fld>
            <a:endParaRPr sz="1733" dirty="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How to train the parameters?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/>
              <p:nvPr/>
            </p:nvSpPr>
            <p:spPr>
              <a:xfrm>
                <a:off x="1093754" y="2440659"/>
                <a:ext cx="4029885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4" y="2440659"/>
                <a:ext cx="4029885" cy="533992"/>
              </a:xfrm>
              <a:prstGeom prst="rect">
                <a:avLst/>
              </a:prstGeom>
              <a:blipFill>
                <a:blip r:embed="rId5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/>
              <p:nvPr/>
            </p:nvSpPr>
            <p:spPr>
              <a:xfrm>
                <a:off x="964743" y="5228264"/>
                <a:ext cx="4296497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𝑠𝑜𝑓𝑡𝑚𝑎𝑥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743" y="5228264"/>
                <a:ext cx="4296497" cy="533992"/>
              </a:xfrm>
              <a:prstGeom prst="rect">
                <a:avLst/>
              </a:prstGeom>
              <a:blipFill>
                <a:blip r:embed="rId6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/>
              <p:nvPr/>
            </p:nvSpPr>
            <p:spPr>
              <a:xfrm>
                <a:off x="1093752" y="3007698"/>
                <a:ext cx="4035720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2" y="3007698"/>
                <a:ext cx="4035720" cy="533992"/>
              </a:xfrm>
              <a:prstGeom prst="rect">
                <a:avLst/>
              </a:prstGeom>
              <a:blipFill>
                <a:blip r:embed="rId7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/>
              <p:nvPr/>
            </p:nvSpPr>
            <p:spPr>
              <a:xfrm>
                <a:off x="2596900" y="3280086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900" y="3280086"/>
                <a:ext cx="484427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AF4BF20-DFB3-E54A-BCFF-235B163BFBEC}"/>
                  </a:ext>
                </a:extLst>
              </p:cNvPr>
              <p:cNvSpPr/>
              <p:nvPr/>
            </p:nvSpPr>
            <p:spPr>
              <a:xfrm>
                <a:off x="1093753" y="3935711"/>
                <a:ext cx="4302203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AF4BF20-DFB3-E54A-BCFF-235B163BFB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3" y="3935711"/>
                <a:ext cx="4302203" cy="533992"/>
              </a:xfrm>
              <a:prstGeom prst="rect">
                <a:avLst/>
              </a:prstGeom>
              <a:blipFill>
                <a:blip r:embed="rId9"/>
                <a:stretch>
                  <a:fillRect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/>
              <p:nvPr/>
            </p:nvSpPr>
            <p:spPr>
              <a:xfrm>
                <a:off x="2673831" y="4606542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831" y="4606542"/>
                <a:ext cx="48442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55D84F-96FC-8D4C-B918-FEF73C8EE4F4}"/>
                  </a:ext>
                </a:extLst>
              </p:cNvPr>
              <p:cNvSpPr txBox="1"/>
              <p:nvPr/>
            </p:nvSpPr>
            <p:spPr>
              <a:xfrm>
                <a:off x="6500219" y="3739520"/>
                <a:ext cx="5432605" cy="8129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55D84F-96FC-8D4C-B918-FEF73C8EE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0219" y="3739520"/>
                <a:ext cx="5432605" cy="812979"/>
              </a:xfrm>
              <a:prstGeom prst="rect">
                <a:avLst/>
              </a:prstGeom>
              <a:blipFill>
                <a:blip r:embed="rId11"/>
                <a:stretch>
                  <a:fillRect t="-1538" b="-1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5D71605-AD06-3C4E-9E08-525A64BD551B}"/>
                  </a:ext>
                </a:extLst>
              </p:cNvPr>
              <p:cNvSpPr/>
              <p:nvPr/>
            </p:nvSpPr>
            <p:spPr>
              <a:xfrm>
                <a:off x="1622902" y="6225348"/>
                <a:ext cx="204023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𝑙𝑜𝑠𝑠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5D71605-AD06-3C4E-9E08-525A64BD55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902" y="6225348"/>
                <a:ext cx="2040238" cy="461665"/>
              </a:xfrm>
              <a:prstGeom prst="rect">
                <a:avLst/>
              </a:prstGeom>
              <a:blipFill>
                <a:blip r:embed="rId12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8479582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117013" y="114836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Backward pass (Back-propagation)</a:t>
            </a:r>
            <a:endParaRPr sz="4267" dirty="0"/>
          </a:p>
        </p:txBody>
      </p:sp>
      <p:grpSp>
        <p:nvGrpSpPr>
          <p:cNvPr id="6" name="Group 5"/>
          <p:cNvGrpSpPr/>
          <p:nvPr/>
        </p:nvGrpSpPr>
        <p:grpSpPr>
          <a:xfrm>
            <a:off x="6167487" y="2489711"/>
            <a:ext cx="560602" cy="692465"/>
            <a:chOff x="4750274" y="1746844"/>
            <a:chExt cx="420451" cy="519349"/>
          </a:xfrm>
        </p:grpSpPr>
        <p:sp>
          <p:nvSpPr>
            <p:cNvPr id="30" name="Oval 29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4750274" y="1783752"/>
                  <a:ext cx="420451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20451" cy="346249"/>
                </a:xfrm>
                <a:prstGeom prst="rect">
                  <a:avLst/>
                </a:prstGeom>
                <a:blipFill>
                  <a:blip r:embed="rId2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6160385" y="3141922"/>
            <a:ext cx="567720" cy="692465"/>
            <a:chOff x="4750274" y="1746844"/>
            <a:chExt cx="425790" cy="519349"/>
          </a:xfrm>
        </p:grpSpPr>
        <p:sp>
          <p:nvSpPr>
            <p:cNvPr id="28" name="Oval 27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3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6160385" y="3794133"/>
            <a:ext cx="567720" cy="692465"/>
            <a:chOff x="4750274" y="1746844"/>
            <a:chExt cx="425790" cy="519349"/>
          </a:xfrm>
        </p:grpSpPr>
        <p:sp>
          <p:nvSpPr>
            <p:cNvPr id="26" name="Oval 25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4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6160385" y="4446342"/>
            <a:ext cx="567720" cy="692465"/>
            <a:chOff x="4750274" y="1746844"/>
            <a:chExt cx="425790" cy="519349"/>
          </a:xfrm>
        </p:grpSpPr>
        <p:sp>
          <p:nvSpPr>
            <p:cNvPr id="24" name="Oval 23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5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7629448" y="3368239"/>
            <a:ext cx="773960" cy="787716"/>
            <a:chOff x="6512842" y="2422826"/>
            <a:chExt cx="580470" cy="590787"/>
          </a:xfrm>
        </p:grpSpPr>
        <p:sp>
          <p:nvSpPr>
            <p:cNvPr id="22" name="Oval 21"/>
            <p:cNvSpPr/>
            <p:nvPr/>
          </p:nvSpPr>
          <p:spPr>
            <a:xfrm>
              <a:off x="6512842" y="2453181"/>
              <a:ext cx="580470" cy="519349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6614442" y="2422826"/>
                  <a:ext cx="370557" cy="5907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8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867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4442" y="2422826"/>
                  <a:ext cx="370557" cy="590787"/>
                </a:xfrm>
                <a:prstGeom prst="rect">
                  <a:avLst/>
                </a:prstGeom>
                <a:blipFill>
                  <a:blip r:embed="rId6"/>
                  <a:stretch>
                    <a:fillRect l="-162500" t="-128571" r="-102500" b="-1746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" name="Straight Arrow Connector 10"/>
          <p:cNvCxnSpPr/>
          <p:nvPr/>
        </p:nvCxnSpPr>
        <p:spPr>
          <a:xfrm>
            <a:off x="6776734" y="2968488"/>
            <a:ext cx="748196" cy="51719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>
            <a:off x="6745794" y="3452207"/>
            <a:ext cx="706532" cy="20785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/>
          <p:cNvCxnSpPr/>
          <p:nvPr/>
        </p:nvCxnSpPr>
        <p:spPr>
          <a:xfrm flipV="1">
            <a:off x="6759263" y="3849429"/>
            <a:ext cx="699797" cy="30368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/>
          <p:cNvCxnSpPr/>
          <p:nvPr/>
        </p:nvCxnSpPr>
        <p:spPr>
          <a:xfrm flipV="1">
            <a:off x="6868751" y="4127220"/>
            <a:ext cx="578576" cy="61892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/>
          <p:cNvCxnSpPr/>
          <p:nvPr/>
        </p:nvCxnSpPr>
        <p:spPr>
          <a:xfrm>
            <a:off x="8572244" y="3711886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/>
          <p:cNvCxnSpPr/>
          <p:nvPr/>
        </p:nvCxnSpPr>
        <p:spPr>
          <a:xfrm>
            <a:off x="9506080" y="3732478"/>
            <a:ext cx="310779" cy="12396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6" name="Group 35"/>
          <p:cNvGrpSpPr/>
          <p:nvPr/>
        </p:nvGrpSpPr>
        <p:grpSpPr>
          <a:xfrm>
            <a:off x="8973391" y="3361533"/>
            <a:ext cx="430381" cy="692465"/>
            <a:chOff x="5687460" y="2113019"/>
            <a:chExt cx="422743" cy="680175"/>
          </a:xfrm>
        </p:grpSpPr>
        <p:sp>
          <p:nvSpPr>
            <p:cNvPr id="33" name="Oval 32"/>
            <p:cNvSpPr/>
            <p:nvPr/>
          </p:nvSpPr>
          <p:spPr>
            <a:xfrm>
              <a:off x="5687460" y="2113019"/>
              <a:ext cx="422743" cy="680175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" name="Curved Connector 34"/>
            <p:cNvCxnSpPr/>
            <p:nvPr/>
          </p:nvCxnSpPr>
          <p:spPr>
            <a:xfrm flipV="1">
              <a:off x="5758379" y="2355907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47" name="Group 46"/>
          <p:cNvGrpSpPr/>
          <p:nvPr/>
        </p:nvGrpSpPr>
        <p:grpSpPr>
          <a:xfrm>
            <a:off x="417551" y="2575082"/>
            <a:ext cx="549573" cy="692465"/>
            <a:chOff x="4750274" y="1746844"/>
            <a:chExt cx="412180" cy="519349"/>
          </a:xfrm>
        </p:grpSpPr>
        <p:sp>
          <p:nvSpPr>
            <p:cNvPr id="73" name="Oval 72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/>
                <p:cNvSpPr/>
                <p:nvPr/>
              </p:nvSpPr>
              <p:spPr>
                <a:xfrm>
                  <a:off x="4750274" y="1783752"/>
                  <a:ext cx="41218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4" name="Rectangle 7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2180" cy="346249"/>
                </a:xfrm>
                <a:prstGeom prst="rect">
                  <a:avLst/>
                </a:prstGeom>
                <a:blipFill>
                  <a:blip r:embed="rId7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/>
          <p:cNvGrpSpPr/>
          <p:nvPr/>
        </p:nvGrpSpPr>
        <p:grpSpPr>
          <a:xfrm>
            <a:off x="410458" y="3227293"/>
            <a:ext cx="556691" cy="692465"/>
            <a:chOff x="4750274" y="1746844"/>
            <a:chExt cx="417518" cy="519349"/>
          </a:xfrm>
        </p:grpSpPr>
        <p:sp>
          <p:nvSpPr>
            <p:cNvPr id="71" name="Oval 70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2" name="Rectangle 7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8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/>
          <p:cNvGrpSpPr/>
          <p:nvPr/>
        </p:nvGrpSpPr>
        <p:grpSpPr>
          <a:xfrm>
            <a:off x="410458" y="3879503"/>
            <a:ext cx="556691" cy="692465"/>
            <a:chOff x="4750274" y="1746844"/>
            <a:chExt cx="417518" cy="519349"/>
          </a:xfrm>
        </p:grpSpPr>
        <p:sp>
          <p:nvSpPr>
            <p:cNvPr id="69" name="Oval 68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0" name="Rectangle 6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9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/>
          <p:cNvGrpSpPr/>
          <p:nvPr/>
        </p:nvGrpSpPr>
        <p:grpSpPr>
          <a:xfrm>
            <a:off x="410458" y="4531713"/>
            <a:ext cx="556691" cy="692465"/>
            <a:chOff x="4750274" y="1746844"/>
            <a:chExt cx="417518" cy="519349"/>
          </a:xfrm>
        </p:grpSpPr>
        <p:sp>
          <p:nvSpPr>
            <p:cNvPr id="67" name="Oval 66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8" name="Rectangle 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10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/>
          <p:cNvGrpSpPr/>
          <p:nvPr/>
        </p:nvGrpSpPr>
        <p:grpSpPr>
          <a:xfrm>
            <a:off x="3420859" y="1640150"/>
            <a:ext cx="773960" cy="787716"/>
            <a:chOff x="6870151" y="1255733"/>
            <a:chExt cx="580470" cy="590787"/>
          </a:xfrm>
        </p:grpSpPr>
        <p:sp>
          <p:nvSpPr>
            <p:cNvPr id="65" name="Oval 64"/>
            <p:cNvSpPr/>
            <p:nvPr/>
          </p:nvSpPr>
          <p:spPr>
            <a:xfrm>
              <a:off x="6870151" y="1286088"/>
              <a:ext cx="580470" cy="519349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6971751" y="1255733"/>
                  <a:ext cx="370557" cy="5907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8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867" dirty="0"/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751" y="1255733"/>
                  <a:ext cx="370557" cy="590787"/>
                </a:xfrm>
                <a:prstGeom prst="rect">
                  <a:avLst/>
                </a:prstGeom>
                <a:blipFill>
                  <a:blip r:embed="rId11"/>
                  <a:stretch>
                    <a:fillRect l="-160000" t="-128571" r="-102500" b="-1730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2" name="Straight Arrow Connector 51"/>
          <p:cNvCxnSpPr>
            <a:stCxn id="74" idx="3"/>
          </p:cNvCxnSpPr>
          <p:nvPr/>
        </p:nvCxnSpPr>
        <p:spPr>
          <a:xfrm flipV="1">
            <a:off x="967124" y="2076303"/>
            <a:ext cx="2282316" cy="77882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Arrow Connector 52"/>
          <p:cNvCxnSpPr/>
          <p:nvPr/>
        </p:nvCxnSpPr>
        <p:spPr>
          <a:xfrm flipV="1">
            <a:off x="961998" y="2121945"/>
            <a:ext cx="2275540" cy="141690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Arrow Connector 53"/>
          <p:cNvCxnSpPr/>
          <p:nvPr/>
        </p:nvCxnSpPr>
        <p:spPr>
          <a:xfrm flipV="1">
            <a:off x="975467" y="2090205"/>
            <a:ext cx="2286415" cy="214954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/>
          <p:cNvCxnSpPr>
            <a:stCxn id="68" idx="3"/>
          </p:cNvCxnSpPr>
          <p:nvPr/>
        </p:nvCxnSpPr>
        <p:spPr>
          <a:xfrm flipV="1">
            <a:off x="967149" y="2045403"/>
            <a:ext cx="2270389" cy="276635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Arrow Connector 55"/>
          <p:cNvCxnSpPr/>
          <p:nvPr/>
        </p:nvCxnSpPr>
        <p:spPr>
          <a:xfrm>
            <a:off x="4363654" y="1983797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1" name="Straight Arrow Connector 60"/>
          <p:cNvCxnSpPr/>
          <p:nvPr/>
        </p:nvCxnSpPr>
        <p:spPr>
          <a:xfrm>
            <a:off x="5297491" y="2004388"/>
            <a:ext cx="812763" cy="657251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2" name="Group 61"/>
          <p:cNvGrpSpPr/>
          <p:nvPr/>
        </p:nvGrpSpPr>
        <p:grpSpPr>
          <a:xfrm>
            <a:off x="4764802" y="1633446"/>
            <a:ext cx="430381" cy="692465"/>
            <a:chOff x="6155416" y="584514"/>
            <a:chExt cx="422743" cy="680175"/>
          </a:xfrm>
        </p:grpSpPr>
        <p:sp>
          <p:nvSpPr>
            <p:cNvPr id="63" name="Oval 62"/>
            <p:cNvSpPr/>
            <p:nvPr/>
          </p:nvSpPr>
          <p:spPr>
            <a:xfrm>
              <a:off x="6155416" y="584514"/>
              <a:ext cx="422743" cy="680175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Curved Connector 63"/>
            <p:cNvCxnSpPr/>
            <p:nvPr/>
          </p:nvCxnSpPr>
          <p:spPr>
            <a:xfrm flipV="1">
              <a:off x="6226335" y="827403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75" name="Oval 74"/>
          <p:cNvSpPr/>
          <p:nvPr/>
        </p:nvSpPr>
        <p:spPr>
          <a:xfrm>
            <a:off x="3455115" y="2863708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3590582" y="2823235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dirty="0"/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2823235"/>
                <a:ext cx="494076" cy="787716"/>
              </a:xfrm>
              <a:prstGeom prst="rect">
                <a:avLst/>
              </a:prstGeom>
              <a:blipFill>
                <a:blip r:embed="rId6"/>
                <a:stretch>
                  <a:fillRect l="-162500" t="-128571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Straight Arrow Connector 76"/>
          <p:cNvCxnSpPr/>
          <p:nvPr/>
        </p:nvCxnSpPr>
        <p:spPr>
          <a:xfrm>
            <a:off x="4397910" y="3166882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8" name="Straight Arrow Connector 77"/>
          <p:cNvCxnSpPr/>
          <p:nvPr/>
        </p:nvCxnSpPr>
        <p:spPr>
          <a:xfrm>
            <a:off x="5331747" y="3187473"/>
            <a:ext cx="698623" cy="199931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9" name="Oval 78"/>
          <p:cNvSpPr/>
          <p:nvPr/>
        </p:nvSpPr>
        <p:spPr>
          <a:xfrm>
            <a:off x="4799058" y="2816531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" name="Curved Connector 79"/>
          <p:cNvCxnSpPr/>
          <p:nvPr/>
        </p:nvCxnSpPr>
        <p:spPr>
          <a:xfrm flipV="1">
            <a:off x="4871257" y="3063809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1" name="Oval 80"/>
          <p:cNvSpPr/>
          <p:nvPr/>
        </p:nvSpPr>
        <p:spPr>
          <a:xfrm>
            <a:off x="3455115" y="4052804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3590582" y="4012331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dirty="0"/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4012331"/>
                <a:ext cx="494076" cy="787716"/>
              </a:xfrm>
              <a:prstGeom prst="rect">
                <a:avLst/>
              </a:prstGeom>
              <a:blipFill>
                <a:blip r:embed="rId12"/>
                <a:stretch>
                  <a:fillRect l="-162500" t="-126984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Arrow Connector 82"/>
          <p:cNvCxnSpPr/>
          <p:nvPr/>
        </p:nvCxnSpPr>
        <p:spPr>
          <a:xfrm>
            <a:off x="4397910" y="4355978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4" name="Straight Arrow Connector 83"/>
          <p:cNvCxnSpPr/>
          <p:nvPr/>
        </p:nvCxnSpPr>
        <p:spPr>
          <a:xfrm flipV="1">
            <a:off x="5331747" y="4156580"/>
            <a:ext cx="698623" cy="152256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5" name="Oval 84"/>
          <p:cNvSpPr/>
          <p:nvPr/>
        </p:nvSpPr>
        <p:spPr>
          <a:xfrm>
            <a:off x="4799058" y="4005627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" name="Curved Connector 85"/>
          <p:cNvCxnSpPr/>
          <p:nvPr/>
        </p:nvCxnSpPr>
        <p:spPr>
          <a:xfrm flipV="1">
            <a:off x="4871257" y="4252905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7" name="Oval 86"/>
          <p:cNvSpPr/>
          <p:nvPr/>
        </p:nvSpPr>
        <p:spPr>
          <a:xfrm>
            <a:off x="3455115" y="5254246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3590582" y="5213772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5213772"/>
                <a:ext cx="494076" cy="787716"/>
              </a:xfrm>
              <a:prstGeom prst="rect">
                <a:avLst/>
              </a:prstGeom>
              <a:blipFill>
                <a:blip r:embed="rId13"/>
                <a:stretch>
                  <a:fillRect l="-162500" t="-128571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Arrow Connector 88"/>
          <p:cNvCxnSpPr/>
          <p:nvPr/>
        </p:nvCxnSpPr>
        <p:spPr>
          <a:xfrm>
            <a:off x="4397910" y="5557419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Arrow Connector 89"/>
          <p:cNvCxnSpPr/>
          <p:nvPr/>
        </p:nvCxnSpPr>
        <p:spPr>
          <a:xfrm flipV="1">
            <a:off x="5331747" y="4847859"/>
            <a:ext cx="698623" cy="730152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1" name="Oval 90"/>
          <p:cNvSpPr/>
          <p:nvPr/>
        </p:nvSpPr>
        <p:spPr>
          <a:xfrm>
            <a:off x="4799058" y="5207068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" name="Curved Connector 91"/>
          <p:cNvCxnSpPr/>
          <p:nvPr/>
        </p:nvCxnSpPr>
        <p:spPr>
          <a:xfrm flipV="1">
            <a:off x="4871257" y="5454346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2" name="Straight Arrow Connector 111"/>
          <p:cNvCxnSpPr>
            <a:stCxn id="74" idx="3"/>
          </p:cNvCxnSpPr>
          <p:nvPr/>
        </p:nvCxnSpPr>
        <p:spPr>
          <a:xfrm>
            <a:off x="967124" y="2855126"/>
            <a:ext cx="2303881" cy="36252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6" name="Straight Arrow Connector 115"/>
          <p:cNvCxnSpPr>
            <a:stCxn id="72" idx="3"/>
          </p:cNvCxnSpPr>
          <p:nvPr/>
        </p:nvCxnSpPr>
        <p:spPr>
          <a:xfrm flipV="1">
            <a:off x="967149" y="3231551"/>
            <a:ext cx="2251381" cy="27578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1" name="Straight Arrow Connector 120"/>
          <p:cNvCxnSpPr>
            <a:stCxn id="70" idx="3"/>
          </p:cNvCxnSpPr>
          <p:nvPr/>
        </p:nvCxnSpPr>
        <p:spPr>
          <a:xfrm flipV="1">
            <a:off x="967149" y="3234862"/>
            <a:ext cx="2214521" cy="92468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4" name="Straight Arrow Connector 123"/>
          <p:cNvCxnSpPr>
            <a:stCxn id="68" idx="3"/>
          </p:cNvCxnSpPr>
          <p:nvPr/>
        </p:nvCxnSpPr>
        <p:spPr>
          <a:xfrm flipV="1">
            <a:off x="967149" y="3215434"/>
            <a:ext cx="2251381" cy="159632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8" name="Straight Arrow Connector 127"/>
          <p:cNvCxnSpPr>
            <a:stCxn id="70" idx="3"/>
          </p:cNvCxnSpPr>
          <p:nvPr/>
        </p:nvCxnSpPr>
        <p:spPr>
          <a:xfrm>
            <a:off x="967149" y="4159548"/>
            <a:ext cx="2231694" cy="17515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1" name="Straight Arrow Connector 130"/>
          <p:cNvCxnSpPr>
            <a:stCxn id="72" idx="3"/>
          </p:cNvCxnSpPr>
          <p:nvPr/>
        </p:nvCxnSpPr>
        <p:spPr>
          <a:xfrm>
            <a:off x="967149" y="3507338"/>
            <a:ext cx="2181353" cy="82390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4" name="Straight Arrow Connector 133"/>
          <p:cNvCxnSpPr>
            <a:stCxn id="74" idx="3"/>
          </p:cNvCxnSpPr>
          <p:nvPr/>
        </p:nvCxnSpPr>
        <p:spPr>
          <a:xfrm>
            <a:off x="967124" y="2855126"/>
            <a:ext cx="2181377" cy="150085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8" name="Straight Arrow Connector 137"/>
          <p:cNvCxnSpPr>
            <a:stCxn id="70" idx="3"/>
          </p:cNvCxnSpPr>
          <p:nvPr/>
        </p:nvCxnSpPr>
        <p:spPr>
          <a:xfrm>
            <a:off x="967149" y="4159548"/>
            <a:ext cx="2191015" cy="143069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2" name="Straight Arrow Connector 141"/>
          <p:cNvCxnSpPr>
            <a:stCxn id="74" idx="3"/>
          </p:cNvCxnSpPr>
          <p:nvPr/>
        </p:nvCxnSpPr>
        <p:spPr>
          <a:xfrm>
            <a:off x="967124" y="2855126"/>
            <a:ext cx="2214545" cy="274901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5" name="Straight Arrow Connector 144"/>
          <p:cNvCxnSpPr>
            <a:stCxn id="68" idx="3"/>
          </p:cNvCxnSpPr>
          <p:nvPr/>
        </p:nvCxnSpPr>
        <p:spPr>
          <a:xfrm flipV="1">
            <a:off x="967149" y="4369303"/>
            <a:ext cx="2196260" cy="44245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8" name="Straight Arrow Connector 147"/>
          <p:cNvCxnSpPr>
            <a:stCxn id="68" idx="3"/>
          </p:cNvCxnSpPr>
          <p:nvPr/>
        </p:nvCxnSpPr>
        <p:spPr>
          <a:xfrm>
            <a:off x="967149" y="4811758"/>
            <a:ext cx="2219490" cy="79238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53" name="Group 152"/>
          <p:cNvGrpSpPr/>
          <p:nvPr/>
        </p:nvGrpSpPr>
        <p:grpSpPr>
          <a:xfrm>
            <a:off x="9902232" y="3388805"/>
            <a:ext cx="551305" cy="692465"/>
            <a:chOff x="4750274" y="1746844"/>
            <a:chExt cx="413479" cy="519349"/>
          </a:xfrm>
        </p:grpSpPr>
        <p:sp>
          <p:nvSpPr>
            <p:cNvPr id="154" name="Oval 153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Rectangle 154"/>
                <p:cNvSpPr/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5" name="Rectangle 1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  <a:blipFill>
                  <a:blip r:embed="rId14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9" name="Group 168"/>
          <p:cNvGrpSpPr/>
          <p:nvPr/>
        </p:nvGrpSpPr>
        <p:grpSpPr>
          <a:xfrm>
            <a:off x="10800339" y="3387062"/>
            <a:ext cx="551305" cy="692465"/>
            <a:chOff x="4750274" y="1746844"/>
            <a:chExt cx="413479" cy="519349"/>
          </a:xfrm>
        </p:grpSpPr>
        <p:sp>
          <p:nvSpPr>
            <p:cNvPr id="170" name="Oval 169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Rectangle 170"/>
                <p:cNvSpPr/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1" name="Rectangle 17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  <a:blipFill>
                  <a:blip r:embed="rId15"/>
                  <a:stretch>
                    <a:fillRect b="-108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3" name="Rectangle 92"/>
          <p:cNvSpPr/>
          <p:nvPr/>
        </p:nvSpPr>
        <p:spPr>
          <a:xfrm>
            <a:off x="269414" y="2349061"/>
            <a:ext cx="784137" cy="3020010"/>
          </a:xfrm>
          <a:prstGeom prst="rect">
            <a:avLst/>
          </a:prstGeom>
          <a:noFill/>
          <a:ln w="25400" cap="flat">
            <a:solidFill>
              <a:srgbClr val="92D05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4321708" y="892230"/>
            <a:ext cx="3103425" cy="5073539"/>
            <a:chOff x="3774073" y="884629"/>
            <a:chExt cx="2327569" cy="3805154"/>
          </a:xfrm>
        </p:grpSpPr>
        <p:sp>
          <p:nvSpPr>
            <p:cNvPr id="98" name="Rectangle 97"/>
            <p:cNvSpPr/>
            <p:nvPr/>
          </p:nvSpPr>
          <p:spPr>
            <a:xfrm>
              <a:off x="3774073" y="1388930"/>
              <a:ext cx="1875845" cy="3300853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/>
                <p:cNvSpPr/>
                <p:nvPr/>
              </p:nvSpPr>
              <p:spPr>
                <a:xfrm>
                  <a:off x="4067046" y="884629"/>
                  <a:ext cx="2034596" cy="47561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f>
                              <m:fPr>
                                <m:ctrlPr>
                                  <a:rPr lang="en-US" sz="16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r>
                                  <a:rPr lang="en-US" sz="16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sz="16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B050"/>
                                        </a:solidFill>
                                        <a:latin typeface="Cambria Math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B05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</m:e>
                          <m:sub/>
                        </m:sSub>
                        <m:r>
                          <a:rPr lang="en-US" sz="1600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  <m:r>
                          <a:rPr lang="en-US" sz="1600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𝑆𝑖𝑔𝑚𝑜𝑖𝑑</m:t>
                        </m:r>
                        <m:r>
                          <a:rPr lang="en-US" sz="1600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)</m:t>
                        </m:r>
                        <m:f>
                          <m:fPr>
                            <m:ctrlP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𝜕</m:t>
                            </m:r>
                            <m: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𝑘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6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7046" y="884629"/>
                  <a:ext cx="2034596" cy="475611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3" name="Group 102"/>
          <p:cNvGrpSpPr/>
          <p:nvPr/>
        </p:nvGrpSpPr>
        <p:grpSpPr>
          <a:xfrm>
            <a:off x="8538876" y="2227074"/>
            <a:ext cx="2948491" cy="2025831"/>
            <a:chOff x="7357903" y="1772326"/>
            <a:chExt cx="2211368" cy="1519373"/>
          </a:xfrm>
        </p:grpSpPr>
        <p:sp>
          <p:nvSpPr>
            <p:cNvPr id="104" name="Rectangle 103"/>
            <p:cNvSpPr/>
            <p:nvPr/>
          </p:nvSpPr>
          <p:spPr>
            <a:xfrm>
              <a:off x="7357903" y="2513596"/>
              <a:ext cx="1435996" cy="778103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/>
                <p:cNvSpPr/>
                <p:nvPr/>
              </p:nvSpPr>
              <p:spPr>
                <a:xfrm>
                  <a:off x="7624989" y="1772326"/>
                  <a:ext cx="1944282" cy="38669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  <m:sub/>
                      </m:sSub>
                      <m:r>
                        <a:rPr lang="en-US" sz="16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16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𝑆𝑖𝑔𝑚𝑜𝑖𝑑</m:t>
                      </m:r>
                      <m:r>
                        <a:rPr lang="en-US" sz="16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)</m:t>
                      </m:r>
                    </m:oMath>
                  </a14:m>
                  <a:r>
                    <a:rPr lang="en-US" sz="1600" dirty="0">
                      <a:solidFill>
                        <a:srgbClr val="00B05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𝐿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a14:m>
                  <a:endParaRPr lang="en-US" sz="16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Rectangle 10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4989" y="1772326"/>
                  <a:ext cx="1944282" cy="38669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6" name="Group 105"/>
          <p:cNvGrpSpPr/>
          <p:nvPr/>
        </p:nvGrpSpPr>
        <p:grpSpPr>
          <a:xfrm>
            <a:off x="9775877" y="3125522"/>
            <a:ext cx="1785104" cy="2076909"/>
            <a:chOff x="7357903" y="2441785"/>
            <a:chExt cx="1453429" cy="1742626"/>
          </a:xfrm>
        </p:grpSpPr>
        <p:sp>
          <p:nvSpPr>
            <p:cNvPr id="107" name="Rectangle 106"/>
            <p:cNvSpPr/>
            <p:nvPr/>
          </p:nvSpPr>
          <p:spPr>
            <a:xfrm>
              <a:off x="7357903" y="2441785"/>
              <a:ext cx="1453429" cy="1032411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/>
                <p:cNvSpPr/>
                <p:nvPr/>
              </p:nvSpPr>
              <p:spPr>
                <a:xfrm>
                  <a:off x="7357903" y="3778706"/>
                  <a:ext cx="1453429" cy="40570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𝐿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16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16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𝐿</m:t>
                      </m:r>
                      <m:r>
                        <a:rPr lang="en-US" sz="16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,</m:t>
                      </m:r>
                    </m:oMath>
                  </a14:m>
                  <a:r>
                    <a:rPr lang="en-US" sz="1600" dirty="0">
                      <a:solidFill>
                        <a:srgbClr val="00B050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)</m:t>
                      </m:r>
                    </m:oMath>
                  </a14:m>
                  <a:endParaRPr lang="en-US" sz="16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Rectangle 10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7903" y="3778706"/>
                  <a:ext cx="1453429" cy="405705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/>
          <p:cNvGrpSpPr/>
          <p:nvPr/>
        </p:nvGrpSpPr>
        <p:grpSpPr>
          <a:xfrm>
            <a:off x="898462" y="930484"/>
            <a:ext cx="3474335" cy="5317544"/>
            <a:chOff x="673846" y="697863"/>
            <a:chExt cx="2605751" cy="3988158"/>
          </a:xfrm>
        </p:grpSpPr>
        <p:grpSp>
          <p:nvGrpSpPr>
            <p:cNvPr id="94" name="Group 93"/>
            <p:cNvGrpSpPr/>
            <p:nvPr/>
          </p:nvGrpSpPr>
          <p:grpSpPr>
            <a:xfrm>
              <a:off x="673846" y="697863"/>
              <a:ext cx="2605751" cy="3988158"/>
              <a:chOff x="1058483" y="741431"/>
              <a:chExt cx="2605751" cy="3988158"/>
            </a:xfrm>
          </p:grpSpPr>
          <p:sp>
            <p:nvSpPr>
              <p:cNvPr id="95" name="Rectangle 94"/>
              <p:cNvSpPr/>
              <p:nvPr/>
            </p:nvSpPr>
            <p:spPr>
              <a:xfrm>
                <a:off x="1080869" y="1229489"/>
                <a:ext cx="2583365" cy="3500100"/>
              </a:xfrm>
              <a:prstGeom prst="rect">
                <a:avLst/>
              </a:prstGeom>
              <a:noFill/>
              <a:ln w="25400" cap="flat">
                <a:solidFill>
                  <a:srgbClr val="92D05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Rectangle 95"/>
                  <p:cNvSpPr/>
                  <p:nvPr/>
                </p:nvSpPr>
                <p:spPr>
                  <a:xfrm>
                    <a:off x="1058483" y="741431"/>
                    <a:ext cx="2521075" cy="47561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𝜕</m:t>
                                  </m:r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  <m:sub/>
                          </m:sSub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=(</m:t>
                          </m:r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den>
                          </m:f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𝑖𝑗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)</m:t>
                          </m:r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en-US" sz="1600" dirty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6" name="Rectangle 9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8483" y="741431"/>
                    <a:ext cx="2521075" cy="475611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t="-133333" b="-1960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Rectangle 108"/>
                <p:cNvSpPr/>
                <p:nvPr/>
              </p:nvSpPr>
              <p:spPr>
                <a:xfrm>
                  <a:off x="899791" y="4085164"/>
                  <a:ext cx="1345224" cy="49749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f>
                              <m:fPr>
                                <m:ctrlP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sz="1600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den>
                            </m:f>
                            <m:f>
                              <m:fPr>
                                <m:ctrlP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den>
                            </m:f>
                          </m:e>
                          <m:sub>
                            <m:r>
                              <a:rPr lang="en-US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09" name="Rectangle 10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791" y="4085164"/>
                  <a:ext cx="1345224" cy="497492"/>
                </a:xfrm>
                <a:prstGeom prst="rect">
                  <a:avLst/>
                </a:prstGeom>
                <a:blipFill>
                  <a:blip r:embed="rId20"/>
                  <a:stretch>
                    <a:fillRect b="-1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5839446" y="1529754"/>
            <a:ext cx="4229632" cy="3839317"/>
            <a:chOff x="4379583" y="1147315"/>
            <a:chExt cx="3172224" cy="2879488"/>
          </a:xfrm>
        </p:grpSpPr>
        <p:grpSp>
          <p:nvGrpSpPr>
            <p:cNvPr id="100" name="Group 99"/>
            <p:cNvGrpSpPr/>
            <p:nvPr/>
          </p:nvGrpSpPr>
          <p:grpSpPr>
            <a:xfrm>
              <a:off x="4379583" y="1147315"/>
              <a:ext cx="3172224" cy="2879488"/>
              <a:chOff x="5013052" y="1187796"/>
              <a:chExt cx="3172224" cy="2879488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5013052" y="1820296"/>
                <a:ext cx="2182475" cy="2246988"/>
              </a:xfrm>
              <a:prstGeom prst="rect">
                <a:avLst/>
              </a:prstGeom>
              <a:noFill/>
              <a:ln w="25400" cap="flat">
                <a:solidFill>
                  <a:srgbClr val="92D05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Rectangle 101"/>
                  <p:cNvSpPr/>
                  <p:nvPr/>
                </p:nvSpPr>
                <p:spPr>
                  <a:xfrm>
                    <a:off x="5692814" y="1187796"/>
                    <a:ext cx="2492462" cy="47561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𝜕</m:t>
                                  </m:r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  <m:sub/>
                          </m:sSub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=(</m:t>
                          </m:r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den>
                          </m:f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)</m:t>
                          </m:r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en-US" sz="1600" dirty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2" name="Rectangle 10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92814" y="1187796"/>
                    <a:ext cx="2492462" cy="475611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t="-133333" b="-1960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/>
                <p:cNvSpPr/>
                <p:nvPr/>
              </p:nvSpPr>
              <p:spPr>
                <a:xfrm>
                  <a:off x="5141663" y="3412754"/>
                  <a:ext cx="1266693" cy="47561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f>
                              <m:fPr>
                                <m:ctrlP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sz="1600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  <m:f>
                              <m:fPr>
                                <m:ctrlP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den>
                            </m:f>
                          </m:e>
                          <m:sub>
                            <m:r>
                              <a:rPr lang="en-US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10" name="Rectangle 10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1663" y="3412754"/>
                  <a:ext cx="1266693" cy="475611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326988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Automatic Differentiation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1688" y="2137874"/>
            <a:ext cx="6267803" cy="8617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only need to write code for the forward pass,</a:t>
            </a:r>
          </a:p>
          <a:p>
            <a:pPr algn="ctr" defTabSz="609585" latinLnBrk="1" hangingPunct="0"/>
            <a:r>
              <a:rPr lang="en-US" sz="2400" dirty="0">
                <a:solidFill>
                  <a:srgbClr val="000000"/>
                </a:solidFill>
              </a:rPr>
              <a:t>backward pass is computed automatically.</a:t>
            </a:r>
            <a:endParaRPr lang="en-US"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140C31-EDA2-914D-B931-F756A467CC46}"/>
              </a:ext>
            </a:extLst>
          </p:cNvPr>
          <p:cNvSpPr txBox="1"/>
          <p:nvPr/>
        </p:nvSpPr>
        <p:spPr>
          <a:xfrm>
            <a:off x="1065604" y="4059811"/>
            <a:ext cx="39453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Pytorch</a:t>
            </a:r>
            <a:r>
              <a:rPr lang="en-US" sz="2400" dirty="0"/>
              <a:t> (Facebook -- mostly):</a:t>
            </a:r>
          </a:p>
          <a:p>
            <a:endParaRPr lang="en-US" sz="2400" dirty="0"/>
          </a:p>
          <a:p>
            <a:r>
              <a:rPr lang="en-US" sz="2400" dirty="0" err="1"/>
              <a:t>Tensorflow</a:t>
            </a:r>
            <a:r>
              <a:rPr lang="en-US" sz="2400" dirty="0"/>
              <a:t> (Google -- mostly):</a:t>
            </a:r>
          </a:p>
          <a:p>
            <a:endParaRPr lang="en-US" sz="2400" dirty="0"/>
          </a:p>
          <a:p>
            <a:r>
              <a:rPr lang="en-US" sz="2400" dirty="0" err="1"/>
              <a:t>MXNet</a:t>
            </a:r>
            <a:r>
              <a:rPr lang="en-US" sz="2400" dirty="0"/>
              <a:t> (Amazon -- mostly):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31B8D5-BFBC-0145-94D0-46F3AD7AD895}"/>
              </a:ext>
            </a:extLst>
          </p:cNvPr>
          <p:cNvSpPr/>
          <p:nvPr/>
        </p:nvSpPr>
        <p:spPr>
          <a:xfrm>
            <a:off x="5937317" y="4059812"/>
            <a:ext cx="27175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pytorch.org</a:t>
            </a:r>
            <a:r>
              <a:rPr lang="en-US" sz="2400" dirty="0"/>
              <a:t>/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6EFB14-B657-F749-B557-FB4E165710A0}"/>
              </a:ext>
            </a:extLst>
          </p:cNvPr>
          <p:cNvSpPr/>
          <p:nvPr/>
        </p:nvSpPr>
        <p:spPr>
          <a:xfrm>
            <a:off x="5937317" y="4798475"/>
            <a:ext cx="3802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/>
              <a:t>www.tensorflow.org</a:t>
            </a:r>
            <a:r>
              <a:rPr lang="en-US" sz="2400" dirty="0"/>
              <a:t>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4186B2-0F15-6145-A46D-1E29E11490EE}"/>
              </a:ext>
            </a:extLst>
          </p:cNvPr>
          <p:cNvSpPr/>
          <p:nvPr/>
        </p:nvSpPr>
        <p:spPr>
          <a:xfrm>
            <a:off x="5937317" y="5537138"/>
            <a:ext cx="54164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https://mxnet.apache.org/versions/1.9.0/</a:t>
            </a:r>
          </a:p>
        </p:txBody>
      </p:sp>
    </p:spTree>
    <p:extLst>
      <p:ext uri="{BB962C8B-B14F-4D97-AF65-F5344CB8AC3E}">
        <p14:creationId xmlns:p14="http://schemas.microsoft.com/office/powerpoint/2010/main" val="2968905897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Defining a Model in </a:t>
            </a:r>
            <a:r>
              <a:rPr lang="en-US" dirty="0" err="1">
                <a:solidFill>
                  <a:schemeClr val="accent1"/>
                </a:solidFill>
              </a:rPr>
              <a:t>Pytorch</a:t>
            </a:r>
            <a:r>
              <a:rPr lang="en-US" dirty="0">
                <a:solidFill>
                  <a:schemeClr val="accent1"/>
                </a:solidFill>
              </a:rPr>
              <a:t> (Two Layer NN)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6CBD7B-5DD7-DB4E-BD84-5BD02F6EA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051" y="2012625"/>
            <a:ext cx="7486637" cy="407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78318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1. Creating Model, Loss, Optimizer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CFD6C7-F0FC-9A4B-9FE9-CFD17387A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93" y="2132164"/>
            <a:ext cx="4318000" cy="7958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C63053-DFE2-F942-AFB0-BBBACDD5D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93" y="3610961"/>
            <a:ext cx="8128000" cy="155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2394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defTabSz="609585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defTabSz="609585">
                <a:defRPr sz="1800">
                  <a:solidFill>
                    <a:srgbClr val="000000"/>
                  </a:solidFill>
                </a:defRPr>
              </a:pPr>
              <a:t>5</a:t>
            </a:fld>
            <a:endParaRPr sz="1733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solidFill>
                  <a:schemeClr val="accent1"/>
                </a:solidFill>
                <a:latin typeface="Calibri" panose="020F0502020204030204"/>
              </a:rPr>
              <a:t>Supervised Learning - Classification</a:t>
            </a:r>
            <a:endParaRPr sz="4267" kern="0" dirty="0">
              <a:solidFill>
                <a:schemeClr val="accent1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67363" b="48929"/>
          <a:stretch/>
        </p:blipFill>
        <p:spPr>
          <a:xfrm>
            <a:off x="1738191" y="1723198"/>
            <a:ext cx="575727" cy="6160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3154" t="1561" r="34073" b="50515"/>
          <a:stretch/>
        </p:blipFill>
        <p:spPr>
          <a:xfrm>
            <a:off x="1761133" y="2975963"/>
            <a:ext cx="548819" cy="548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9474" r="81353"/>
          <a:stretch/>
        </p:blipFill>
        <p:spPr>
          <a:xfrm>
            <a:off x="1760005" y="2392539"/>
            <a:ext cx="520076" cy="5724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3132" t="50636" r="50680" b="-1"/>
          <a:stretch/>
        </p:blipFill>
        <p:spPr>
          <a:xfrm>
            <a:off x="1705643" y="5459471"/>
            <a:ext cx="574437" cy="5849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02851" y="1778480"/>
            <a:ext cx="419665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cat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02851" y="3112571"/>
            <a:ext cx="419665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cat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02851" y="2457846"/>
            <a:ext cx="486991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dog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02851" y="5527974"/>
            <a:ext cx="565537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bear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2826" y="1121166"/>
            <a:ext cx="17934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Training Data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716802" y="1817735"/>
            <a:ext cx="4384293" cy="4102560"/>
            <a:chOff x="537601" y="1363301"/>
            <a:chExt cx="3288220" cy="30769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2700839" y="4165539"/>
                  <a:ext cx="1119392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𝑛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0839" y="4165539"/>
                  <a:ext cx="1119392" cy="246173"/>
                </a:xfrm>
                <a:prstGeom prst="rect">
                  <a:avLst/>
                </a:prstGeom>
                <a:blipFill>
                  <a:blip r:embed="rId5"/>
                  <a:stretch>
                    <a:fillRect l="-4202" t="-7407" r="-5882" b="-3333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2707966" y="2366541"/>
                  <a:ext cx="1117855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3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7966" y="2366541"/>
                  <a:ext cx="1117855" cy="246173"/>
                </a:xfrm>
                <a:prstGeom prst="rect">
                  <a:avLst/>
                </a:prstGeom>
                <a:blipFill>
                  <a:blip r:embed="rId6"/>
                  <a:stretch>
                    <a:fillRect l="-4237" t="-7407" r="-5932" b="-3333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704753" y="1864921"/>
                  <a:ext cx="1117855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2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4753" y="1864921"/>
                  <a:ext cx="1117855" cy="246173"/>
                </a:xfrm>
                <a:prstGeom prst="rect">
                  <a:avLst/>
                </a:prstGeom>
                <a:blipFill>
                  <a:blip r:embed="rId7"/>
                  <a:stretch>
                    <a:fillRect l="-4237" t="-7407" r="-5932" b="-3703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2700839" y="1363301"/>
                  <a:ext cx="111309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0839" y="1363301"/>
                  <a:ext cx="1113093" cy="246173"/>
                </a:xfrm>
                <a:prstGeom prst="rect">
                  <a:avLst/>
                </a:prstGeom>
                <a:blipFill>
                  <a:blip r:embed="rId8"/>
                  <a:stretch>
                    <a:fillRect l="-4237" t="-7692" r="-5932" b="-3846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617266" y="1368274"/>
                  <a:ext cx="1432267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266" y="1368274"/>
                  <a:ext cx="1432267" cy="246173"/>
                </a:xfrm>
                <a:prstGeom prst="rect">
                  <a:avLst/>
                </a:prstGeom>
                <a:blipFill>
                  <a:blip r:embed="rId9"/>
                  <a:stretch>
                    <a:fillRect l="-1316" t="-7407" r="-4605" b="-3703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540328" y="1868393"/>
                  <a:ext cx="1554010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2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328" y="1868393"/>
                  <a:ext cx="1554010" cy="246173"/>
                </a:xfrm>
                <a:prstGeom prst="rect">
                  <a:avLst/>
                </a:prstGeom>
                <a:blipFill>
                  <a:blip r:embed="rId10"/>
                  <a:stretch>
                    <a:fillRect t="-7407" r="-610" b="-3333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537601" y="2368512"/>
                  <a:ext cx="1554010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3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601" y="2368512"/>
                  <a:ext cx="1554010" cy="246173"/>
                </a:xfrm>
                <a:prstGeom prst="rect">
                  <a:avLst/>
                </a:prstGeom>
                <a:blipFill>
                  <a:blip r:embed="rId11"/>
                  <a:stretch>
                    <a:fillRect t="-7407" r="-610" b="-3703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537601" y="4194048"/>
                  <a:ext cx="1554010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𝑛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601" y="4194048"/>
                  <a:ext cx="1554010" cy="246173"/>
                </a:xfrm>
                <a:prstGeom prst="rect">
                  <a:avLst/>
                </a:prstGeom>
                <a:blipFill>
                  <a:blip r:embed="rId12"/>
                  <a:stretch>
                    <a:fillRect t="-7407" r="-1220" b="-3333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TextBox 39"/>
          <p:cNvSpPr txBox="1"/>
          <p:nvPr/>
        </p:nvSpPr>
        <p:spPr>
          <a:xfrm>
            <a:off x="2690926" y="3833768"/>
            <a:ext cx="196847" cy="11078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43522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2. Running forward and backward on a batch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D89E39-D8AE-ED4E-B709-1D61150B36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685"/>
          <a:stretch/>
        </p:blipFill>
        <p:spPr>
          <a:xfrm>
            <a:off x="1028773" y="3512071"/>
            <a:ext cx="8212667" cy="21107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E946D9-F21B-464A-BC19-AC934C4B8E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089"/>
          <a:stretch/>
        </p:blipFill>
        <p:spPr>
          <a:xfrm>
            <a:off x="1028773" y="1965667"/>
            <a:ext cx="8212667" cy="100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8093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3"/>
          <p:cNvGrpSpPr/>
          <p:nvPr/>
        </p:nvGrpSpPr>
        <p:grpSpPr>
          <a:xfrm>
            <a:off x="3954702" y="1100674"/>
            <a:ext cx="4442101" cy="4897069"/>
            <a:chOff x="0" y="0"/>
            <a:chExt cx="3331574" cy="3672799"/>
          </a:xfrm>
        </p:grpSpPr>
        <p:sp>
          <p:nvSpPr>
            <p:cNvPr id="61" name="Shape 61"/>
            <p:cNvSpPr/>
            <p:nvPr/>
          </p:nvSpPr>
          <p:spPr>
            <a:xfrm>
              <a:off x="0" y="0"/>
              <a:ext cx="3331574" cy="3672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D479">
                <a:alpha val="6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011993"/>
                  </a:solidFill>
                </a:defRPr>
              </a:pPr>
              <a:endParaRPr sz="2400"/>
            </a:p>
          </p:txBody>
        </p:sp>
        <p:sp>
          <p:nvSpPr>
            <p:cNvPr id="62" name="Shape 62"/>
            <p:cNvSpPr/>
            <p:nvPr/>
          </p:nvSpPr>
          <p:spPr>
            <a:xfrm>
              <a:off x="838206" y="1657329"/>
              <a:ext cx="165516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60959" tIns="60959" rIns="60959" bIns="60959" numCol="1" anchor="t">
              <a:spAutoFit/>
            </a:bodyPr>
            <a:lstStyle>
              <a:lvl1pPr algn="ctr">
                <a:defRPr>
                  <a:solidFill>
                    <a:srgbClr val="011993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sz="2400"/>
                <a:t>Computer Vision</a:t>
              </a:r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8195096" y="61020"/>
            <a:ext cx="3525805" cy="6052451"/>
            <a:chOff x="405514" y="-152714"/>
            <a:chExt cx="2644351" cy="4539336"/>
          </a:xfrm>
        </p:grpSpPr>
        <p:pic>
          <p:nvPicPr>
            <p:cNvPr id="64" name="pasted-image.pn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044029" y="1429023"/>
              <a:ext cx="2005836" cy="12945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5" name="pasted-image.png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05514" y="-152714"/>
              <a:ext cx="1823727" cy="1218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" name="pasted-image.png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94186" y="3092039"/>
              <a:ext cx="1726110" cy="12945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2" name="Group 82"/>
          <p:cNvGrpSpPr/>
          <p:nvPr/>
        </p:nvGrpSpPr>
        <p:grpSpPr>
          <a:xfrm>
            <a:off x="399960" y="162847"/>
            <a:ext cx="3037297" cy="6295200"/>
            <a:chOff x="472912" y="-445896"/>
            <a:chExt cx="2277971" cy="4721398"/>
          </a:xfrm>
        </p:grpSpPr>
        <p:grpSp>
          <p:nvGrpSpPr>
            <p:cNvPr id="74" name="Group 74"/>
            <p:cNvGrpSpPr/>
            <p:nvPr/>
          </p:nvGrpSpPr>
          <p:grpSpPr>
            <a:xfrm>
              <a:off x="472912" y="-445896"/>
              <a:ext cx="2277971" cy="1088967"/>
              <a:chOff x="-934022" y="-445896"/>
              <a:chExt cx="2277969" cy="1088966"/>
            </a:xfrm>
          </p:grpSpPr>
          <p:pic>
            <p:nvPicPr>
              <p:cNvPr id="71" name="Screen Shot 2016-04-10 at 5.10.21 PM.png"/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671575" y="441543"/>
                <a:ext cx="1526712" cy="2015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2" name="Screen Shot 2016-04-10 at 5.10.21 PM.png"/>
              <p:cNvPicPr/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145707" y="-445896"/>
                <a:ext cx="1489654" cy="8674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3" name="pasted-image.png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934022" y="-280687"/>
                <a:ext cx="697018" cy="3267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8" name="Group 78"/>
            <p:cNvGrpSpPr/>
            <p:nvPr/>
          </p:nvGrpSpPr>
          <p:grpSpPr>
            <a:xfrm>
              <a:off x="735358" y="823879"/>
              <a:ext cx="1748530" cy="1792988"/>
              <a:chOff x="735358" y="92592"/>
              <a:chExt cx="1748529" cy="1792986"/>
            </a:xfrm>
          </p:grpSpPr>
          <p:pic>
            <p:nvPicPr>
              <p:cNvPr id="75" name="pasted-image.png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5358" y="529944"/>
                <a:ext cx="1028412" cy="13556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6" name="Shape 76"/>
              <p:cNvSpPr/>
              <p:nvPr/>
            </p:nvSpPr>
            <p:spPr>
              <a:xfrm>
                <a:off x="1717582" y="144568"/>
                <a:ext cx="766305" cy="25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>
                  <a:defRPr sz="1200"/>
                </a:lvl1pPr>
              </a:lstStyle>
              <a:p>
                <a:pPr lvl="0">
                  <a:defRPr sz="1800"/>
                </a:pPr>
                <a:r>
                  <a:rPr sz="1600" dirty="0"/>
                  <a:t>Birdsnap</a:t>
                </a:r>
              </a:p>
            </p:txBody>
          </p:sp>
          <p:pic>
            <p:nvPicPr>
              <p:cNvPr id="77" name="pasted-image.png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77993" y="92592"/>
                <a:ext cx="320432" cy="31531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1" name="Group 81"/>
            <p:cNvGrpSpPr/>
            <p:nvPr/>
          </p:nvGrpSpPr>
          <p:grpSpPr>
            <a:xfrm>
              <a:off x="783892" y="2807701"/>
              <a:ext cx="1823727" cy="1467801"/>
              <a:chOff x="-179770" y="271355"/>
              <a:chExt cx="1823726" cy="1467800"/>
            </a:xfrm>
          </p:grpSpPr>
          <p:pic>
            <p:nvPicPr>
              <p:cNvPr id="79" name="pasted-image.png"/>
              <p:cNvPicPr/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-142240" y="653020"/>
                <a:ext cx="1786197" cy="10861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0" name="Shape 80"/>
              <p:cNvSpPr/>
              <p:nvPr/>
            </p:nvSpPr>
            <p:spPr>
              <a:xfrm>
                <a:off x="-179771" y="271355"/>
                <a:ext cx="1594490" cy="4201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ctr">
                  <a:defRPr sz="1200"/>
                </a:lvl1pPr>
              </a:lstStyle>
              <a:p>
                <a:pPr lvl="0">
                  <a:defRPr sz="1800"/>
                </a:pPr>
                <a:r>
                  <a:rPr sz="1600"/>
                  <a:t>Face Detection in Cameras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376446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6"/>
          <p:cNvGrpSpPr/>
          <p:nvPr/>
        </p:nvGrpSpPr>
        <p:grpSpPr>
          <a:xfrm>
            <a:off x="3697634" y="451227"/>
            <a:ext cx="4956236" cy="1171166"/>
            <a:chOff x="0" y="0"/>
            <a:chExt cx="4152900" cy="4000501"/>
          </a:xfrm>
        </p:grpSpPr>
        <p:sp>
          <p:nvSpPr>
            <p:cNvPr id="84" name="Shape 84"/>
            <p:cNvSpPr/>
            <p:nvPr/>
          </p:nvSpPr>
          <p:spPr>
            <a:xfrm>
              <a:off x="0" y="0"/>
              <a:ext cx="4152900" cy="4000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D4FB79">
                <a:alpha val="63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011993"/>
                  </a:solidFill>
                </a:defRPr>
              </a:pPr>
              <a:endParaRPr sz="2400"/>
            </a:p>
          </p:txBody>
        </p:sp>
        <p:sp>
          <p:nvSpPr>
            <p:cNvPr id="85" name="Shape 85"/>
            <p:cNvSpPr/>
            <p:nvPr/>
          </p:nvSpPr>
          <p:spPr>
            <a:xfrm>
              <a:off x="641431" y="670558"/>
              <a:ext cx="3052145" cy="12615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>
                  <a:solidFill>
                    <a:srgbClr val="011993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sz="2400" dirty="0"/>
                <a:t>Human Vision</a:t>
              </a:r>
              <a:r>
                <a:rPr lang="en-US" sz="2400" dirty="0"/>
                <a:t> / Human Brain</a:t>
              </a:r>
              <a:endParaRPr sz="2400" dirty="0"/>
            </a:p>
          </p:txBody>
        </p:sp>
      </p:grpSp>
      <p:grpSp>
        <p:nvGrpSpPr>
          <p:cNvPr id="89" name="Group 89"/>
          <p:cNvGrpSpPr/>
          <p:nvPr/>
        </p:nvGrpSpPr>
        <p:grpSpPr>
          <a:xfrm>
            <a:off x="607801" y="1654628"/>
            <a:ext cx="5439199" cy="4199707"/>
            <a:chOff x="0" y="0"/>
            <a:chExt cx="4149296" cy="4003760"/>
          </a:xfrm>
        </p:grpSpPr>
        <p:sp>
          <p:nvSpPr>
            <p:cNvPr id="87" name="Shape 87"/>
            <p:cNvSpPr/>
            <p:nvPr/>
          </p:nvSpPr>
          <p:spPr>
            <a:xfrm>
              <a:off x="0" y="0"/>
              <a:ext cx="4149297" cy="4003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D4FB79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011993"/>
                  </a:solidFill>
                </a:defRPr>
              </a:pPr>
              <a:endParaRPr sz="2400"/>
            </a:p>
          </p:txBody>
        </p:sp>
        <p:sp>
          <p:nvSpPr>
            <p:cNvPr id="88" name="Shape 88"/>
            <p:cNvSpPr/>
            <p:nvPr/>
          </p:nvSpPr>
          <p:spPr>
            <a:xfrm>
              <a:off x="425769" y="788781"/>
              <a:ext cx="2432814" cy="461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>
                  <a:solidFill>
                    <a:srgbClr val="011993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sz="2400" dirty="0"/>
                <a:t>Machine Learning</a:t>
              </a:r>
            </a:p>
          </p:txBody>
        </p:sp>
      </p:grpSp>
      <p:grpSp>
        <p:nvGrpSpPr>
          <p:cNvPr id="92" name="Group 92"/>
          <p:cNvGrpSpPr/>
          <p:nvPr/>
        </p:nvGrpSpPr>
        <p:grpSpPr>
          <a:xfrm>
            <a:off x="3954702" y="1100674"/>
            <a:ext cx="4442101" cy="4897068"/>
            <a:chOff x="0" y="0"/>
            <a:chExt cx="3331574" cy="3672799"/>
          </a:xfrm>
        </p:grpSpPr>
        <p:sp>
          <p:nvSpPr>
            <p:cNvPr id="90" name="Shape 90"/>
            <p:cNvSpPr/>
            <p:nvPr/>
          </p:nvSpPr>
          <p:spPr>
            <a:xfrm>
              <a:off x="0" y="0"/>
              <a:ext cx="3331574" cy="3672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D479">
                <a:alpha val="6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011993"/>
                  </a:solidFill>
                </a:defRPr>
              </a:pPr>
              <a:endParaRPr sz="2400"/>
            </a:p>
          </p:txBody>
        </p:sp>
        <p:sp>
          <p:nvSpPr>
            <p:cNvPr id="91" name="Shape 91"/>
            <p:cNvSpPr/>
            <p:nvPr/>
          </p:nvSpPr>
          <p:spPr>
            <a:xfrm>
              <a:off x="933699" y="1719091"/>
              <a:ext cx="1562831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>
                  <a:solidFill>
                    <a:srgbClr val="011993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sz="2400"/>
                <a:t>Computer Vision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594464" y="4827604"/>
            <a:ext cx="3514817" cy="1363949"/>
            <a:chOff x="4945847" y="3620703"/>
            <a:chExt cx="2636113" cy="1022962"/>
          </a:xfrm>
        </p:grpSpPr>
        <p:grpSp>
          <p:nvGrpSpPr>
            <p:cNvPr id="14" name="Group 86"/>
            <p:cNvGrpSpPr/>
            <p:nvPr/>
          </p:nvGrpSpPr>
          <p:grpSpPr>
            <a:xfrm>
              <a:off x="4945847" y="3620703"/>
              <a:ext cx="2636113" cy="1022962"/>
              <a:chOff x="0" y="0"/>
              <a:chExt cx="4152900" cy="4000501"/>
            </a:xfrm>
          </p:grpSpPr>
          <p:sp>
            <p:nvSpPr>
              <p:cNvPr id="15" name="Shape 84"/>
              <p:cNvSpPr/>
              <p:nvPr/>
            </p:nvSpPr>
            <p:spPr>
              <a:xfrm>
                <a:off x="0" y="0"/>
                <a:ext cx="4152900" cy="4000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D4FB79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011993"/>
                    </a:solidFill>
                  </a:defRPr>
                </a:pPr>
                <a:endParaRPr sz="2400"/>
              </a:p>
            </p:txBody>
          </p:sp>
          <p:sp>
            <p:nvSpPr>
              <p:cNvPr id="16" name="Shape 85"/>
              <p:cNvSpPr/>
              <p:nvPr/>
            </p:nvSpPr>
            <p:spPr>
              <a:xfrm>
                <a:off x="1559977" y="670561"/>
                <a:ext cx="2133601" cy="10832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>
                    <a:solidFill>
                      <a:srgbClr val="011993"/>
                    </a:solidFill>
                  </a:defRPr>
                </a:lvl1pPr>
              </a:lstStyle>
              <a:p>
                <a:pPr lvl="0">
                  <a:defRPr>
                    <a:solidFill>
                      <a:srgbClr val="000000"/>
                    </a:solidFill>
                  </a:defRPr>
                </a:pPr>
                <a:endParaRPr sz="2400" dirty="0"/>
              </a:p>
            </p:txBody>
          </p:sp>
        </p:grpSp>
        <p:sp>
          <p:nvSpPr>
            <p:cNvPr id="18" name="Shape 85"/>
            <p:cNvSpPr/>
            <p:nvPr/>
          </p:nvSpPr>
          <p:spPr>
            <a:xfrm>
              <a:off x="5570761" y="3975790"/>
              <a:ext cx="1386287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>
                  <a:solidFill>
                    <a:srgbClr val="011993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lang="en-US" sz="2400" dirty="0"/>
                <a:t>Robotics</a:t>
              </a:r>
              <a:endParaRPr sz="24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276042" y="3399182"/>
            <a:ext cx="3514817" cy="1363949"/>
            <a:chOff x="5457031" y="2549386"/>
            <a:chExt cx="2636113" cy="1022962"/>
          </a:xfrm>
        </p:grpSpPr>
        <p:grpSp>
          <p:nvGrpSpPr>
            <p:cNvPr id="19" name="Group 86"/>
            <p:cNvGrpSpPr/>
            <p:nvPr/>
          </p:nvGrpSpPr>
          <p:grpSpPr>
            <a:xfrm>
              <a:off x="5457031" y="2549386"/>
              <a:ext cx="2636113" cy="1022962"/>
              <a:chOff x="0" y="0"/>
              <a:chExt cx="4152900" cy="4000501"/>
            </a:xfrm>
          </p:grpSpPr>
          <p:sp>
            <p:nvSpPr>
              <p:cNvPr id="20" name="Shape 84"/>
              <p:cNvSpPr/>
              <p:nvPr/>
            </p:nvSpPr>
            <p:spPr>
              <a:xfrm>
                <a:off x="0" y="0"/>
                <a:ext cx="4152900" cy="4000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D4FB79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011993"/>
                    </a:solidFill>
                  </a:defRPr>
                </a:pPr>
                <a:endParaRPr sz="2400"/>
              </a:p>
            </p:txBody>
          </p:sp>
          <p:sp>
            <p:nvSpPr>
              <p:cNvPr id="21" name="Shape 85"/>
              <p:cNvSpPr/>
              <p:nvPr/>
            </p:nvSpPr>
            <p:spPr>
              <a:xfrm>
                <a:off x="1559977" y="670561"/>
                <a:ext cx="2133601" cy="10832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>
                    <a:solidFill>
                      <a:srgbClr val="011993"/>
                    </a:solidFill>
                  </a:defRPr>
                </a:lvl1pPr>
              </a:lstStyle>
              <a:p>
                <a:pPr lvl="0">
                  <a:defRPr>
                    <a:solidFill>
                      <a:srgbClr val="000000"/>
                    </a:solidFill>
                  </a:defRPr>
                </a:pPr>
                <a:endParaRPr sz="2400" dirty="0"/>
              </a:p>
            </p:txBody>
          </p:sp>
        </p:grpSp>
        <p:sp>
          <p:nvSpPr>
            <p:cNvPr id="22" name="Shape 85"/>
            <p:cNvSpPr/>
            <p:nvPr/>
          </p:nvSpPr>
          <p:spPr>
            <a:xfrm>
              <a:off x="6159494" y="2814031"/>
              <a:ext cx="1386287" cy="553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>
                  <a:solidFill>
                    <a:srgbClr val="011993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lang="en-US" sz="2400" dirty="0"/>
                <a:t>Optics / Cameras</a:t>
              </a:r>
              <a:endParaRPr sz="24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892048" y="1512149"/>
            <a:ext cx="5656745" cy="1770057"/>
            <a:chOff x="4419035" y="1134111"/>
            <a:chExt cx="4242559" cy="1327543"/>
          </a:xfrm>
        </p:grpSpPr>
        <p:grpSp>
          <p:nvGrpSpPr>
            <p:cNvPr id="25" name="Group 86"/>
            <p:cNvGrpSpPr/>
            <p:nvPr/>
          </p:nvGrpSpPr>
          <p:grpSpPr>
            <a:xfrm>
              <a:off x="4419035" y="1134111"/>
              <a:ext cx="4242559" cy="1327543"/>
              <a:chOff x="0" y="0"/>
              <a:chExt cx="4152900" cy="4000501"/>
            </a:xfrm>
          </p:grpSpPr>
          <p:sp>
            <p:nvSpPr>
              <p:cNvPr id="26" name="Shape 84"/>
              <p:cNvSpPr/>
              <p:nvPr/>
            </p:nvSpPr>
            <p:spPr>
              <a:xfrm>
                <a:off x="0" y="0"/>
                <a:ext cx="4152900" cy="4000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D4FB79">
                  <a:alpha val="63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>
                  <a:defRPr>
                    <a:solidFill>
                      <a:srgbClr val="011993"/>
                    </a:solidFill>
                  </a:defRPr>
                </a:pPr>
                <a:endParaRPr sz="2400"/>
              </a:p>
            </p:txBody>
          </p:sp>
          <p:sp>
            <p:nvSpPr>
              <p:cNvPr id="27" name="Shape 85"/>
              <p:cNvSpPr/>
              <p:nvPr/>
            </p:nvSpPr>
            <p:spPr>
              <a:xfrm>
                <a:off x="1559978" y="670560"/>
                <a:ext cx="2133601" cy="8347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>
                    <a:solidFill>
                      <a:srgbClr val="011993"/>
                    </a:solidFill>
                  </a:defRPr>
                </a:lvl1pPr>
              </a:lstStyle>
              <a:p>
                <a:pPr lvl="0">
                  <a:defRPr>
                    <a:solidFill>
                      <a:srgbClr val="000000"/>
                    </a:solidFill>
                  </a:defRPr>
                </a:pPr>
                <a:endParaRPr sz="2400" dirty="0"/>
              </a:p>
            </p:txBody>
          </p:sp>
        </p:grpSp>
        <p:sp>
          <p:nvSpPr>
            <p:cNvPr id="28" name="Shape 85"/>
            <p:cNvSpPr/>
            <p:nvPr/>
          </p:nvSpPr>
          <p:spPr>
            <a:xfrm>
              <a:off x="5737092" y="1619903"/>
              <a:ext cx="2231090" cy="2769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>
                  <a:solidFill>
                    <a:srgbClr val="011993"/>
                  </a:solidFill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 lang="en-US" sz="2400" dirty="0"/>
                <a:t>Geometry</a:t>
              </a:r>
              <a:endParaRPr sz="2400" dirty="0"/>
            </a:p>
          </p:txBody>
        </p:sp>
      </p:grpSp>
      <p:sp>
        <p:nvSpPr>
          <p:cNvPr id="29" name="Shape 95">
            <a:extLst>
              <a:ext uri="{FF2B5EF4-FFF2-40B4-BE49-F238E27FC236}">
                <a16:creationId xmlns:a16="http://schemas.microsoft.com/office/drawing/2014/main" id="{D0FCCFCA-FD1D-6D4F-B6F4-C4C557318E79}"/>
              </a:ext>
            </a:extLst>
          </p:cNvPr>
          <p:cNvSpPr/>
          <p:nvPr/>
        </p:nvSpPr>
        <p:spPr>
          <a:xfrm>
            <a:off x="1329077" y="2623359"/>
            <a:ext cx="4592752" cy="2315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96FF">
              <a:alpha val="27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ctr">
              <a:defRPr>
                <a:solidFill>
                  <a:srgbClr val="011993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sz="2400"/>
              <a:t>Deep Learning</a:t>
            </a:r>
          </a:p>
        </p:txBody>
      </p:sp>
    </p:spTree>
    <p:extLst>
      <p:ext uri="{BB962C8B-B14F-4D97-AF65-F5344CB8AC3E}">
        <p14:creationId xmlns:p14="http://schemas.microsoft.com/office/powerpoint/2010/main" val="77148251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 advAuto="0"/>
      <p:bldP spid="89" grpId="0" animBg="1" advAuto="0"/>
      <p:bldP spid="2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51E91-AFCF-7D49-964F-176357A03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Who is using Computer Vision?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F482F-AA4B-614E-AC61-0E867FF30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sz="2000" dirty="0"/>
              <a:t>Facebook – Oculus VR, Image Search, Image tagging, Content filtering, Instagram, etc.</a:t>
            </a:r>
          </a:p>
          <a:p>
            <a:r>
              <a:rPr lang="en-US" sz="2000" dirty="0"/>
              <a:t>Google/Alphabet – Waymo, DeepMind, Image Search, Google Earth/Maps, Street View, Google Photos, etc.</a:t>
            </a:r>
          </a:p>
          <a:p>
            <a:r>
              <a:rPr lang="en-US" sz="2000" dirty="0"/>
              <a:t>Adobe – Photoshop, Premiere, Lightroom, etc.</a:t>
            </a:r>
          </a:p>
          <a:p>
            <a:r>
              <a:rPr lang="en-US" sz="2000" dirty="0"/>
              <a:t>Snap Inc – Snapchat, Smart Goggles, Filters, Face Detection, Style Transfer, etc.</a:t>
            </a:r>
          </a:p>
          <a:p>
            <a:r>
              <a:rPr lang="en-US" sz="2000" dirty="0"/>
              <a:t>eBay Inc – Product Search, Product Matching, Content Filtering, Duplicate Removal, etc.</a:t>
            </a:r>
          </a:p>
          <a:p>
            <a:r>
              <a:rPr lang="en-US" sz="2000" dirty="0"/>
              <a:t>Amazon – Warehouse robotics, Smart Stores, Product Search.</a:t>
            </a:r>
          </a:p>
          <a:p>
            <a:r>
              <a:rPr lang="en-US" sz="2000" dirty="0"/>
              <a:t>IBM – Image Retrieval, Medical Applications, Product Quality.</a:t>
            </a:r>
          </a:p>
          <a:p>
            <a:r>
              <a:rPr lang="en-US" sz="2000" dirty="0"/>
              <a:t>Microsoft – </a:t>
            </a:r>
            <a:r>
              <a:rPr lang="en-US" sz="2000" dirty="0" err="1"/>
              <a:t>Hololens</a:t>
            </a:r>
            <a:r>
              <a:rPr lang="en-US" sz="2000" dirty="0"/>
              <a:t>, Optical Character Recognition (OCR), Face Detection, Cloud Services.</a:t>
            </a:r>
          </a:p>
          <a:p>
            <a:r>
              <a:rPr lang="en-US" sz="2000" dirty="0"/>
              <a:t>Apple – Face Verification, Enhanced cameras and chips for image processing.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10EC2F-6098-C64F-959F-87BAE65EF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1564" y="6356350"/>
            <a:ext cx="18122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3315DE8-E84B-A141-B26C-CDB1CE99E005}" type="slidenum">
              <a:rPr lang="en-US" smtClean="0"/>
              <a:pPr>
                <a:spcAft>
                  <a:spcPts val="600"/>
                </a:spcAft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100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ABFF1-E742-4D9A-F6B6-7BA05F1A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63</a:t>
            </a:fld>
            <a:endParaRPr lang="en-US" dirty="0"/>
          </a:p>
        </p:txBody>
      </p:sp>
      <p:sp>
        <p:nvSpPr>
          <p:cNvPr id="6" name="TextBox 5">
            <a:hlinkClick r:id="rId2"/>
            <a:extLst>
              <a:ext uri="{FF2B5EF4-FFF2-40B4-BE49-F238E27FC236}">
                <a16:creationId xmlns:a16="http://schemas.microsoft.com/office/drawing/2014/main" id="{2BF31F1C-6F6D-C099-A488-BCE13F112AAC}"/>
              </a:ext>
            </a:extLst>
          </p:cNvPr>
          <p:cNvSpPr txBox="1"/>
          <p:nvPr/>
        </p:nvSpPr>
        <p:spPr>
          <a:xfrm>
            <a:off x="367552" y="612551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</a:t>
            </a:r>
            <a:r>
              <a:rPr lang="en-US" sz="2400" dirty="0" err="1">
                <a:hlinkClick r:id="rId2"/>
              </a:rPr>
              <a:t>bristles.ai</a:t>
            </a:r>
            <a:r>
              <a:rPr lang="en-US" sz="2400" dirty="0">
                <a:hlinkClick r:id="rId2"/>
              </a:rPr>
              <a:t>/</a:t>
            </a:r>
            <a:endParaRPr lang="en-US" sz="2400" dirty="0"/>
          </a:p>
        </p:txBody>
      </p:sp>
      <p:pic>
        <p:nvPicPr>
          <p:cNvPr id="1026" name="Picture 2" descr="Bristles 1-year App Subscription">
            <a:extLst>
              <a:ext uri="{FF2B5EF4-FFF2-40B4-BE49-F238E27FC236}">
                <a16:creationId xmlns:a16="http://schemas.microsoft.com/office/drawing/2014/main" id="{00097150-9F5F-0420-BDD7-8594C27EB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36" y="642171"/>
            <a:ext cx="5217128" cy="471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B978A65-E3F5-1751-FC6D-692BFF6E6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787" y="300941"/>
            <a:ext cx="3184432" cy="565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163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ABFF1-E742-4D9A-F6B6-7BA05F1A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64</a:t>
            </a:fld>
            <a:endParaRPr lang="en-US" dirty="0"/>
          </a:p>
        </p:txBody>
      </p:sp>
      <p:sp>
        <p:nvSpPr>
          <p:cNvPr id="6" name="TextBox 5">
            <a:hlinkClick r:id="rId2"/>
            <a:extLst>
              <a:ext uri="{FF2B5EF4-FFF2-40B4-BE49-F238E27FC236}">
                <a16:creationId xmlns:a16="http://schemas.microsoft.com/office/drawing/2014/main" id="{2BF31F1C-6F6D-C099-A488-BCE13F112AAC}"/>
              </a:ext>
            </a:extLst>
          </p:cNvPr>
          <p:cNvSpPr txBox="1"/>
          <p:nvPr/>
        </p:nvSpPr>
        <p:spPr>
          <a:xfrm>
            <a:off x="367552" y="612551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</a:t>
            </a:r>
            <a:r>
              <a:rPr lang="en-US" sz="2400" dirty="0" err="1">
                <a:hlinkClick r:id="rId2"/>
              </a:rPr>
              <a:t>bristles.ai</a:t>
            </a:r>
            <a:r>
              <a:rPr lang="en-US" sz="2400" dirty="0">
                <a:hlinkClick r:id="rId2"/>
              </a:rPr>
              <a:t>/</a:t>
            </a:r>
            <a:endParaRPr lang="en-US" sz="2400" dirty="0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726B7761-AE1A-9266-B79A-265D9701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07" y="270818"/>
            <a:ext cx="9140487" cy="569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4826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BB57D-E3BF-CC4D-FCE4-5901BAFEE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65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7A1119-0B9E-985D-C729-523DC2BD0E6F}"/>
              </a:ext>
            </a:extLst>
          </p:cNvPr>
          <p:cNvSpPr txBox="1"/>
          <p:nvPr/>
        </p:nvSpPr>
        <p:spPr>
          <a:xfrm>
            <a:off x="197223" y="625981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</a:t>
            </a:r>
            <a:r>
              <a:rPr lang="en-US" sz="2400" dirty="0" err="1">
                <a:hlinkClick r:id="rId2"/>
              </a:rPr>
              <a:t>www.mercuryalert.ai</a:t>
            </a:r>
            <a:r>
              <a:rPr lang="en-US" sz="2400" dirty="0">
                <a:hlinkClick r:id="rId2"/>
              </a:rPr>
              <a:t>/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B24E53-9C81-19A7-5392-54BD9B3C4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321" y="1092856"/>
            <a:ext cx="11049358" cy="4902830"/>
          </a:xfrm>
          <a:prstGeom prst="rect">
            <a:avLst/>
          </a:prstGeom>
        </p:spPr>
      </p:pic>
      <p:pic>
        <p:nvPicPr>
          <p:cNvPr id="4098" name="Picture 2" descr="Mercury Alert">
            <a:extLst>
              <a:ext uri="{FF2B5EF4-FFF2-40B4-BE49-F238E27FC236}">
                <a16:creationId xmlns:a16="http://schemas.microsoft.com/office/drawing/2014/main" id="{73D67136-3E48-DCD9-9AA1-BBD89E582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21" y="266057"/>
            <a:ext cx="3227088" cy="46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5715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C4A5D-2657-66E7-E2B6-61EFE061C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2051"/>
            <a:ext cx="10515600" cy="826861"/>
          </a:xfrm>
        </p:spPr>
        <p:txBody>
          <a:bodyPr/>
          <a:lstStyle/>
          <a:p>
            <a:r>
              <a:rPr lang="en-US" dirty="0" err="1"/>
              <a:t>Phiar.ai</a:t>
            </a:r>
            <a:r>
              <a:rPr lang="en-US" dirty="0"/>
              <a:t> (now part of Google)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43CA6-4B90-45B5-1F66-3AF89E948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66</a:t>
            </a:fld>
            <a:endParaRPr lang="en-US" dirty="0"/>
          </a:p>
        </p:txBody>
      </p:sp>
      <p:pic>
        <p:nvPicPr>
          <p:cNvPr id="5122" name="Picture 2" descr="Phiar logo">
            <a:extLst>
              <a:ext uri="{FF2B5EF4-FFF2-40B4-BE49-F238E27FC236}">
                <a16:creationId xmlns:a16="http://schemas.microsoft.com/office/drawing/2014/main" id="{E8C22817-73CA-7F51-BC1D-13141A54E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977" y="554317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anasonic Collaborates with Phiar to Bring Real-World AI-Driven Navigation  to Its Automotive Solutions | Panasonic North America - United States">
            <a:extLst>
              <a:ext uri="{FF2B5EF4-FFF2-40B4-BE49-F238E27FC236}">
                <a16:creationId xmlns:a16="http://schemas.microsoft.com/office/drawing/2014/main" id="{97BA75B3-8633-E72A-1DA7-B920D101B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75" y="572408"/>
            <a:ext cx="7861241" cy="432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7965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EF556-AE5E-B244-8215-64073B702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46149-E2CF-104F-A467-B3938FB2D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viewed as a matrix with pixel values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A8317-1809-8248-8FF4-A4DC3B40F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67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F7BD49-DC88-CC41-A77B-832AFCC21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8050" y="2141413"/>
            <a:ext cx="3233738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U121">
            <a:extLst>
              <a:ext uri="{FF2B5EF4-FFF2-40B4-BE49-F238E27FC236}">
                <a16:creationId xmlns:a16="http://schemas.microsoft.com/office/drawing/2014/main" id="{6E0D45C0-E7F8-4640-B1D6-B014E2E27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3400" y="2152129"/>
            <a:ext cx="2426494" cy="325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3961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EF556-AE5E-B244-8215-64073B702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46149-E2CF-104F-A467-B3938FB2D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 as a function in a 2D domain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A8317-1809-8248-8FF4-A4DC3B40F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68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4C6E1B-C3BC-8742-8E4C-163D88A7B3C0}"/>
                  </a:ext>
                </a:extLst>
              </p:cNvPr>
              <p:cNvSpPr txBox="1"/>
              <p:nvPr/>
            </p:nvSpPr>
            <p:spPr>
              <a:xfrm>
                <a:off x="3323542" y="2104168"/>
                <a:ext cx="1507400" cy="3693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z</m:t>
                      </m:r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𝑓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(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𝑥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, 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𝑦</m:t>
                      </m:r>
                      <m:r>
                        <a:rPr kumimoji="0" lang="en-US" sz="2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Calibri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4C6E1B-C3BC-8742-8E4C-163D88A7B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3542" y="2104168"/>
                <a:ext cx="1507400" cy="369332"/>
              </a:xfrm>
              <a:prstGeom prst="rect">
                <a:avLst/>
              </a:prstGeom>
              <a:blipFill>
                <a:blip r:embed="rId2"/>
                <a:stretch>
                  <a:fillRect l="-1681" r="-6723" b="-3448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image_func">
            <a:extLst>
              <a:ext uri="{FF2B5EF4-FFF2-40B4-BE49-F238E27FC236}">
                <a16:creationId xmlns:a16="http://schemas.microsoft.com/office/drawing/2014/main" id="{41E95D15-FFAF-D548-9C0B-755A5CDD71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6" t="1643" r="48592" b="50659"/>
          <a:stretch/>
        </p:blipFill>
        <p:spPr bwMode="auto">
          <a:xfrm>
            <a:off x="1007209" y="2784696"/>
            <a:ext cx="2592544" cy="227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_func">
            <a:extLst>
              <a:ext uri="{FF2B5EF4-FFF2-40B4-BE49-F238E27FC236}">
                <a16:creationId xmlns:a16="http://schemas.microsoft.com/office/drawing/2014/main" id="{D0C79253-03D4-764A-8E03-7C1BEF360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460" t="50000"/>
          <a:stretch/>
        </p:blipFill>
        <p:spPr bwMode="auto">
          <a:xfrm>
            <a:off x="4558688" y="2541978"/>
            <a:ext cx="2650279" cy="254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548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defTabSz="609585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defTabSz="609585">
                <a:defRPr sz="1800">
                  <a:solidFill>
                    <a:srgbClr val="000000"/>
                  </a:solidFill>
                </a:defRPr>
              </a:pPr>
              <a:t>6</a:t>
            </a:fld>
            <a:endParaRPr sz="1733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solidFill>
                  <a:schemeClr val="accent1"/>
                </a:solidFill>
                <a:latin typeface="Calibri" panose="020F0502020204030204"/>
              </a:rPr>
              <a:t>Supervised Learning - Classification</a:t>
            </a:r>
            <a:endParaRPr sz="4267" kern="0" dirty="0">
              <a:solidFill>
                <a:schemeClr val="accent1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2826" y="1121166"/>
            <a:ext cx="17934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Training Data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100404" y="2095733"/>
            <a:ext cx="950305" cy="3842673"/>
            <a:chOff x="3075302" y="1571799"/>
            <a:chExt cx="712729" cy="2882004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18370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01601" y="2572367"/>
              <a:ext cx="18370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01601" y="2081323"/>
              <a:ext cx="18370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04328" y="4145980"/>
              <a:ext cx="18370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3078029" y="4165539"/>
                  <a:ext cx="46123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𝑛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8029" y="4165539"/>
                  <a:ext cx="461233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0204" r="-4082" b="-2222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082429" y="2604480"/>
                  <a:ext cx="45969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3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2429" y="2604480"/>
                  <a:ext cx="459693" cy="246173"/>
                </a:xfrm>
                <a:prstGeom prst="rect">
                  <a:avLst/>
                </a:prstGeom>
                <a:blipFill>
                  <a:blip r:embed="rId3"/>
                  <a:stretch>
                    <a:fillRect l="-10204" r="-4082" b="-2592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3079216" y="2102860"/>
                  <a:ext cx="45969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2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9216" y="2102860"/>
                  <a:ext cx="459693" cy="246173"/>
                </a:xfrm>
                <a:prstGeom prst="rect">
                  <a:avLst/>
                </a:prstGeom>
                <a:blipFill>
                  <a:blip r:embed="rId4"/>
                  <a:stretch>
                    <a:fillRect l="-10204" r="-4082" b="-2592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54932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54932" cy="246173"/>
                </a:xfrm>
                <a:prstGeom prst="rect">
                  <a:avLst/>
                </a:prstGeom>
                <a:blipFill>
                  <a:blip r:embed="rId5"/>
                  <a:stretch>
                    <a:fillRect l="-12500" r="-4167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19386" y="2141618"/>
                <a:ext cx="2938432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86" y="2141618"/>
                <a:ext cx="2938432" cy="328231"/>
              </a:xfrm>
              <a:prstGeom prst="rect">
                <a:avLst/>
              </a:prstGeom>
              <a:blipFill>
                <a:blip r:embed="rId6"/>
                <a:stretch>
                  <a:fillRect l="-862" t="-3704" r="-3017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16801" y="2808443"/>
                <a:ext cx="309155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01" y="2808443"/>
                <a:ext cx="3091556" cy="328231"/>
              </a:xfrm>
              <a:prstGeom prst="rect">
                <a:avLst/>
              </a:prstGeom>
              <a:blipFill>
                <a:blip r:embed="rId7"/>
                <a:stretch>
                  <a:fillRect t="-7407" r="-820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13165" y="3475269"/>
                <a:ext cx="3095191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165" y="3475269"/>
                <a:ext cx="3095191" cy="328231"/>
              </a:xfrm>
              <a:prstGeom prst="rect">
                <a:avLst/>
              </a:prstGeom>
              <a:blipFill>
                <a:blip r:embed="rId8"/>
                <a:stretch>
                  <a:fillRect t="-7407" r="-820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16801" y="5592065"/>
                <a:ext cx="3033775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𝑛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01" y="5592065"/>
                <a:ext cx="3033775" cy="328231"/>
              </a:xfrm>
              <a:prstGeom prst="rect">
                <a:avLst/>
              </a:prstGeom>
              <a:blipFill>
                <a:blip r:embed="rId9"/>
                <a:stretch>
                  <a:fillRect l="-833" t="-7407" r="-2917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2661147" y="4071256"/>
            <a:ext cx="160564" cy="11078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997717" y="1374763"/>
            <a:ext cx="4056878" cy="1597828"/>
            <a:chOff x="5248288" y="1031072"/>
            <a:chExt cx="3042659" cy="11983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6053639" y="1860111"/>
                  <a:ext cx="1741823" cy="36933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3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32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/>
                                    <a:cs typeface="Calibri"/>
                                    <a:sym typeface="Calibri"/>
                                  </a:rPr>
                                </m:ctrlPr>
                              </m:sSubPr>
                              <m:e>
                                <m:r>
                                  <a:rPr lang="en-US" sz="3200" i="1" ker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Calibri"/>
                                    <a:cs typeface="Calibri"/>
                                    <a:sym typeface="Calibri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3200" i="1" ker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Calibri"/>
                                    <a:cs typeface="Calibri"/>
                                    <a:sym typeface="Calibri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𝑓</m:t>
                        </m:r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(</m:t>
                        </m:r>
                        <m:sSub>
                          <m:sSubPr>
                            <m:ctrlPr>
                              <a:rPr lang="en-US" sz="3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32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;</m:t>
                        </m:r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  <a:sym typeface="Calibri"/>
                          </a:rPr>
                          <m:t>𝜃</m:t>
                        </m:r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)</m:t>
                        </m:r>
                      </m:oMath>
                    </m:oMathPara>
                  </a14:m>
                  <a:endParaRPr lang="en-US" sz="3200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3639" y="1860111"/>
                  <a:ext cx="1741823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3804" t="-20000" r="-5435" b="-325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TextBox 1"/>
            <p:cNvSpPr txBox="1"/>
            <p:nvPr/>
          </p:nvSpPr>
          <p:spPr>
            <a:xfrm>
              <a:off x="5248288" y="1031072"/>
              <a:ext cx="3042659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We need to find a function that</a:t>
              </a:r>
            </a:p>
            <a:p>
              <a:pPr defTabSz="609585" latinLnBrk="1" hangingPunct="0"/>
              <a:r>
                <a:rPr lang="en-US" sz="24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maps </a:t>
              </a:r>
              <a:r>
                <a:rPr lang="en-US" sz="2400" i="1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x</a:t>
              </a:r>
              <a:r>
                <a:rPr lang="en-US" sz="24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 and </a:t>
              </a:r>
              <a:r>
                <a:rPr lang="en-US" sz="2400" i="1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y</a:t>
              </a:r>
              <a:r>
                <a:rPr lang="en-US" sz="24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 for any of them.</a:t>
              </a:r>
              <a:endPara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997718" y="3485800"/>
            <a:ext cx="4502513" cy="2784799"/>
            <a:chOff x="5248288" y="2714726"/>
            <a:chExt cx="3376885" cy="2088599"/>
          </a:xfrm>
        </p:grpSpPr>
        <p:sp>
          <p:nvSpPr>
            <p:cNvPr id="26" name="TextBox 25"/>
            <p:cNvSpPr txBox="1"/>
            <p:nvPr/>
          </p:nvSpPr>
          <p:spPr>
            <a:xfrm>
              <a:off x="5248288" y="2714726"/>
              <a:ext cx="3376885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How do we ”learn” the parameters</a:t>
              </a:r>
            </a:p>
            <a:p>
              <a:pPr defTabSz="609585" latinLnBrk="1" hangingPunct="0"/>
              <a:r>
                <a:rPr lang="en-US" sz="24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of this function?</a:t>
              </a:r>
              <a:endPara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09389" y="3266768"/>
              <a:ext cx="3143648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We choose ones that makes the </a:t>
              </a:r>
            </a:p>
            <a:p>
              <a:pPr defTabSz="609585" latinLnBrk="1" hangingPunct="0"/>
              <a:r>
                <a:rPr lang="en-US" sz="24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following quantity small:</a:t>
              </a:r>
              <a:r>
                <a:rPr lang="en-US" sz="24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5982790" y="3963239"/>
                  <a:ext cx="1811325" cy="84008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𝑖</m:t>
                            </m:r>
                            <m: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𝑛</m:t>
                            </m:r>
                          </m:sup>
                          <m:e>
                            <m: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𝐶𝑜𝑠𝑡</m:t>
                            </m:r>
                            <m: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(</m:t>
                            </m:r>
                            <m:acc>
                              <m:accPr>
                                <m:chr m:val="̂"/>
                                <m:ctrlPr>
                                  <a:rPr lang="en-US" sz="266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Calibri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667" i="1" ker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sym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667" i="1" kern="0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  <a:sym typeface="Calibri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667" i="1" kern="0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  <a:sym typeface="Calibri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66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Calibri"/>
                                  </a:rPr>
                                </m:ctrlPr>
                              </m:sSubPr>
                              <m:e>
                                <m:r>
                                  <a:rPr lang="en-US" sz="2667" i="1" ker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667" i="1" ker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lang="en-US" sz="2667" kern="0" dirty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2790" y="3963239"/>
                  <a:ext cx="1811325" cy="840086"/>
                </a:xfrm>
                <a:prstGeom prst="rect">
                  <a:avLst/>
                </a:prstGeom>
                <a:blipFill>
                  <a:blip r:embed="rId11"/>
                  <a:stretch>
                    <a:fillRect l="-49738" t="-123596" r="-1571" b="-18651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1762825" y="1335621"/>
            <a:ext cx="3485585" cy="861772"/>
            <a:chOff x="1322119" y="1001715"/>
            <a:chExt cx="2614189" cy="646329"/>
          </a:xfrm>
        </p:grpSpPr>
        <p:sp>
          <p:nvSpPr>
            <p:cNvPr id="5" name="TextBox 4"/>
            <p:cNvSpPr txBox="1"/>
            <p:nvPr/>
          </p:nvSpPr>
          <p:spPr>
            <a:xfrm>
              <a:off x="1322119" y="1210206"/>
              <a:ext cx="480659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inputs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40872" y="1001715"/>
              <a:ext cx="895436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targets /</a:t>
              </a:r>
            </a:p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labels /</a:t>
              </a:r>
            </a:p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ground truth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42016" y="1613606"/>
            <a:ext cx="1119217" cy="4324799"/>
            <a:chOff x="4006511" y="1210204"/>
            <a:chExt cx="839413" cy="3243599"/>
          </a:xfrm>
        </p:grpSpPr>
        <p:grpSp>
          <p:nvGrpSpPr>
            <p:cNvPr id="41" name="Group 40"/>
            <p:cNvGrpSpPr/>
            <p:nvPr/>
          </p:nvGrpSpPr>
          <p:grpSpPr>
            <a:xfrm>
              <a:off x="4015971" y="1571799"/>
              <a:ext cx="712729" cy="2882004"/>
              <a:chOff x="3075302" y="1571799"/>
              <a:chExt cx="712729" cy="2882004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3601601" y="1571799"/>
                <a:ext cx="183703" cy="307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1867" kern="0" dirty="0">
                    <a:solidFill>
                      <a:srgbClr val="7030A0"/>
                    </a:solidFill>
                    <a:latin typeface="Calibri"/>
                    <a:cs typeface="Calibri"/>
                    <a:sym typeface="Calibri"/>
                  </a:rPr>
                  <a:t>1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601601" y="2572367"/>
                <a:ext cx="183703" cy="307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1867" kern="0" dirty="0">
                    <a:solidFill>
                      <a:srgbClr val="C00000"/>
                    </a:solidFill>
                    <a:latin typeface="Calibri"/>
                    <a:cs typeface="Calibri"/>
                    <a:sym typeface="Calibri"/>
                  </a:rPr>
                  <a:t>2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601601" y="2081323"/>
                <a:ext cx="183703" cy="307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1867" kern="0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604328" y="4145980"/>
                <a:ext cx="183703" cy="307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1867" kern="0" dirty="0">
                    <a:solidFill>
                      <a:srgbClr val="7030A0"/>
                    </a:solidFill>
                    <a:latin typeface="Calibri"/>
                    <a:cs typeface="Calibri"/>
                    <a:sym typeface="Calibri"/>
                  </a:rPr>
                  <a:t>1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3078029" y="4165539"/>
                    <a:ext cx="461233" cy="24617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defTabSz="609585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lang="en-US" sz="2133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47" name="TextBox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8029" y="4165539"/>
                    <a:ext cx="461233" cy="246173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0000" t="-18519" r="-4000" b="-22222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3082429" y="2604480"/>
                    <a:ext cx="459693" cy="24617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defTabSz="609585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lang="en-US" sz="2133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82429" y="2604480"/>
                    <a:ext cx="459693" cy="246173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0204" t="-18519" r="-4082" b="-25926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3079216" y="2102860"/>
                    <a:ext cx="459693" cy="24617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defTabSz="609585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lang="en-US" sz="2133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49" name="TextBox 4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9216" y="2102860"/>
                    <a:ext cx="459693" cy="246173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8000" t="-18519" r="-4000" b="-25926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3075302" y="1601240"/>
                    <a:ext cx="454932" cy="24617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defTabSz="609585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lang="en-US" sz="2133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50" name="TextBox 4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5302" y="1601240"/>
                    <a:ext cx="454932" cy="246173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0204" t="-23077" r="-4082" b="-26923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" name="Rectangle 10"/>
            <p:cNvSpPr/>
            <p:nvPr/>
          </p:nvSpPr>
          <p:spPr>
            <a:xfrm>
              <a:off x="4006511" y="1210204"/>
              <a:ext cx="839413" cy="2539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09585"/>
              <a:r>
                <a:rPr lang="en-US" sz="1600" kern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predictions</a:t>
              </a:r>
              <a:endParaRPr lang="en-US" sz="1600" kern="0">
                <a:solidFill>
                  <a:sysClr val="windowText" lastClr="000000"/>
                </a:solidFill>
                <a:latin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35502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EF556-AE5E-B244-8215-64073B702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46149-E2CF-104F-A467-B3938FB2D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viewed as tensors (3-dimensional arrays)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A8317-1809-8248-8FF4-A4DC3B40F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69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A0CDDA-30B6-0E48-9424-E46A13D19B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9287" y="2309901"/>
            <a:ext cx="2009143" cy="223819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D9939E4-7FCB-D140-8F11-74D361B175C1}"/>
              </a:ext>
            </a:extLst>
          </p:cNvPr>
          <p:cNvGrpSpPr/>
          <p:nvPr/>
        </p:nvGrpSpPr>
        <p:grpSpPr>
          <a:xfrm>
            <a:off x="5329750" y="2309901"/>
            <a:ext cx="2444342" cy="2459620"/>
            <a:chOff x="4366582" y="1144191"/>
            <a:chExt cx="3348388" cy="3369317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FD00ADC9-24E8-EA4A-B300-DA76C6A5CD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582" y="1144191"/>
              <a:ext cx="3043588" cy="306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4B9D654C-5A7F-DC4F-B3ED-6A39721A4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8982" y="1296591"/>
              <a:ext cx="3043588" cy="306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E1B22A8B-4849-D442-853A-19DD001BCA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1382" y="1447508"/>
              <a:ext cx="3043588" cy="306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EF0B219-6D65-9C46-B898-8F0A375672BE}"/>
              </a:ext>
            </a:extLst>
          </p:cNvPr>
          <p:cNvSpPr txBox="1"/>
          <p:nvPr/>
        </p:nvSpPr>
        <p:spPr>
          <a:xfrm>
            <a:off x="2783199" y="5659503"/>
            <a:ext cx="456470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Channels are usually RGB: Red, Green,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and Blue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8C10A4-5711-BB47-91C4-8F0F4AF61EB7}"/>
              </a:ext>
            </a:extLst>
          </p:cNvPr>
          <p:cNvSpPr txBox="1"/>
          <p:nvPr/>
        </p:nvSpPr>
        <p:spPr>
          <a:xfrm>
            <a:off x="2531312" y="6239575"/>
            <a:ext cx="524278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Other color spaces: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HSV, HSL, LUV, XYZ, Lab, CMYK, </a:t>
            </a:r>
            <a:r>
              <a:rPr kumimoji="0" lang="en-US" sz="18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etc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F0D2EA-ED97-6A43-82CA-8C729CF9EB62}"/>
              </a:ext>
            </a:extLst>
          </p:cNvPr>
          <p:cNvSpPr txBox="1"/>
          <p:nvPr/>
        </p:nvSpPr>
        <p:spPr>
          <a:xfrm>
            <a:off x="3330758" y="4993200"/>
            <a:ext cx="27652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sizeof</a:t>
            </a: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(T) = 3 x height x width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BD3D2D-83A2-4A48-B002-6CBFCA255156}"/>
              </a:ext>
            </a:extLst>
          </p:cNvPr>
          <p:cNvSpPr/>
          <p:nvPr/>
        </p:nvSpPr>
        <p:spPr>
          <a:xfrm>
            <a:off x="4687681" y="3244333"/>
            <a:ext cx="465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T =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64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535FB-05A6-3543-B6AA-6C71747F1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it hard?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EE7EE-E7F9-0F4D-843C-811C58014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70</a:t>
            </a:fld>
            <a:endParaRPr lang="en-US" dirty="0"/>
          </a:p>
        </p:txBody>
      </p:sp>
      <p:pic>
        <p:nvPicPr>
          <p:cNvPr id="5" name="pasted-image-enhanced.png">
            <a:extLst>
              <a:ext uri="{FF2B5EF4-FFF2-40B4-BE49-F238E27FC236}">
                <a16:creationId xmlns:a16="http://schemas.microsoft.com/office/drawing/2014/main" id="{25A7E7EB-1E97-1E42-A254-4353A3FCBBD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2640" y="1319257"/>
            <a:ext cx="3863159" cy="5136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png">
            <a:extLst>
              <a:ext uri="{FF2B5EF4-FFF2-40B4-BE49-F238E27FC236}">
                <a16:creationId xmlns:a16="http://schemas.microsoft.com/office/drawing/2014/main" id="{7F289FCE-7CDB-564E-8436-CCB36C25906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5119" y="1319257"/>
            <a:ext cx="4440321" cy="52078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7127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C2CE-1E2A-2B40-9322-970C40B1F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just as hard for computers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199AA-22EE-A044-95B1-0A57E423F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71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EA120-D140-E141-A2BD-851EE71ED5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0636" y="1226493"/>
            <a:ext cx="8161564" cy="50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82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CF16C-3E52-AB4B-B2AD-1FF49FDC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Computer Vision hard?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349BC-2984-C543-BCDA-CF428349B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72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9D256D-6A75-EE49-9E31-A72C288CD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647" y="1567315"/>
            <a:ext cx="3580242" cy="4566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EC9D3A-7140-094A-999B-2B0CC9788ADE}"/>
              </a:ext>
            </a:extLst>
          </p:cNvPr>
          <p:cNvSpPr txBox="1"/>
          <p:nvPr/>
        </p:nvSpPr>
        <p:spPr>
          <a:xfrm>
            <a:off x="1021080" y="2890391"/>
            <a:ext cx="35802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Ambiguities due to viewpoints</a:t>
            </a:r>
          </a:p>
        </p:txBody>
      </p:sp>
    </p:spTree>
    <p:extLst>
      <p:ext uri="{BB962C8B-B14F-4D97-AF65-F5344CB8AC3E}">
        <p14:creationId xmlns:p14="http://schemas.microsoft.com/office/powerpoint/2010/main" val="12411900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CF16C-3E52-AB4B-B2AD-1FF49FDC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Computer Vision hard?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349BC-2984-C543-BCDA-CF428349B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73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EC9D3A-7140-094A-999B-2B0CC9788ADE}"/>
              </a:ext>
            </a:extLst>
          </p:cNvPr>
          <p:cNvSpPr txBox="1"/>
          <p:nvPr/>
        </p:nvSpPr>
        <p:spPr>
          <a:xfrm>
            <a:off x="594360" y="2890391"/>
            <a:ext cx="35802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Ambiguities due to viewpoints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05A67D-C705-B447-90F2-E638F91F5B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4014" y="1831897"/>
            <a:ext cx="5741146" cy="388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318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CF16C-3E52-AB4B-B2AD-1FF49FDC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Computer Vision hard?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349BC-2984-C543-BCDA-CF428349B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74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EC9D3A-7140-094A-999B-2B0CC9788ADE}"/>
              </a:ext>
            </a:extLst>
          </p:cNvPr>
          <p:cNvSpPr txBox="1"/>
          <p:nvPr/>
        </p:nvSpPr>
        <p:spPr>
          <a:xfrm>
            <a:off x="594360" y="2890391"/>
            <a:ext cx="35802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Issues with Illumination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38FC53-E221-CB4F-92C4-509DA1DA1D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4602" y="1893643"/>
            <a:ext cx="6248400" cy="414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696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CF16C-3E52-AB4B-B2AD-1FF49FDC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Computer Vision hard?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349BC-2984-C543-BCDA-CF428349B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75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EC9D3A-7140-094A-999B-2B0CC9788ADE}"/>
              </a:ext>
            </a:extLst>
          </p:cNvPr>
          <p:cNvSpPr txBox="1"/>
          <p:nvPr/>
        </p:nvSpPr>
        <p:spPr>
          <a:xfrm>
            <a:off x="594360" y="2890391"/>
            <a:ext cx="35802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Background</a:t>
            </a:r>
          </a:p>
          <a:p>
            <a:pPr algn="ctr"/>
            <a:r>
              <a:rPr lang="en-US" sz="3200" dirty="0"/>
              <a:t>clutter</a:t>
            </a:r>
          </a:p>
        </p:txBody>
      </p:sp>
      <p:pic>
        <p:nvPicPr>
          <p:cNvPr id="5" name="Picture 4" descr="A desk with a computer in a room&#10;&#10;Description automatically generated">
            <a:extLst>
              <a:ext uri="{FF2B5EF4-FFF2-40B4-BE49-F238E27FC236}">
                <a16:creationId xmlns:a16="http://schemas.microsoft.com/office/drawing/2014/main" id="{F1BFA6A2-7FDF-FA4D-A882-310B83729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3720" y="1513439"/>
            <a:ext cx="6136640" cy="460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337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CF16C-3E52-AB4B-B2AD-1FF49FDC7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Computer Vision hard?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349BC-2984-C543-BCDA-CF428349B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76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EC9D3A-7140-094A-999B-2B0CC9788ADE}"/>
              </a:ext>
            </a:extLst>
          </p:cNvPr>
          <p:cNvSpPr txBox="1"/>
          <p:nvPr/>
        </p:nvSpPr>
        <p:spPr>
          <a:xfrm>
            <a:off x="594360" y="2890391"/>
            <a:ext cx="35802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Intra-class</a:t>
            </a:r>
          </a:p>
          <a:p>
            <a:pPr algn="ctr"/>
            <a:r>
              <a:rPr lang="en-US" sz="3200" dirty="0"/>
              <a:t>variation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DBB98E-CDC4-E94F-A497-8D39D1F168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9426" y="1806220"/>
            <a:ext cx="6084294" cy="393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547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1109B-BCA1-9B48-AAB1-3FDFE6676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 vs Image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3CB3E1-075F-224D-AB4A-059326377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77</a:t>
            </a:fld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4B15E794-712B-484F-9612-A00C07BC8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0" y="2266951"/>
            <a:ext cx="8610600" cy="3394472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Computer Vision:        Image                 Knowledge</a:t>
            </a:r>
            <a:br>
              <a:rPr lang="en-US" dirty="0"/>
            </a:b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2FC04F2-FB26-AB44-812D-52CB148F22B9}"/>
              </a:ext>
            </a:extLst>
          </p:cNvPr>
          <p:cNvCxnSpPr/>
          <p:nvPr/>
        </p:nvCxnSpPr>
        <p:spPr>
          <a:xfrm>
            <a:off x="6180151" y="2510679"/>
            <a:ext cx="771277" cy="795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E9071AB-2FCE-3E43-9C2A-141BF0ACD6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863090" y="3585644"/>
            <a:ext cx="2816486" cy="17181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759FBE-7E71-D145-82C6-A730DAF5CF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6874400" y="3585644"/>
            <a:ext cx="2816486" cy="171819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E069ABF-1773-144B-9B79-A034B9671FFA}"/>
              </a:ext>
            </a:extLst>
          </p:cNvPr>
          <p:cNvCxnSpPr/>
          <p:nvPr/>
        </p:nvCxnSpPr>
        <p:spPr>
          <a:xfrm>
            <a:off x="5331846" y="4472389"/>
            <a:ext cx="771277" cy="795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F3D44AA-95E9-1E40-9215-D428864CEF56}"/>
              </a:ext>
            </a:extLst>
          </p:cNvPr>
          <p:cNvSpPr/>
          <p:nvPr/>
        </p:nvSpPr>
        <p:spPr>
          <a:xfrm>
            <a:off x="6951428" y="3808280"/>
            <a:ext cx="1598211" cy="1146707"/>
          </a:xfrm>
          <a:prstGeom prst="rect">
            <a:avLst/>
          </a:prstGeom>
          <a:noFill/>
          <a:ln w="63500" cap="flat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546F51-A49C-5845-B8E8-9DAAB8DBE292}"/>
              </a:ext>
            </a:extLst>
          </p:cNvPr>
          <p:cNvSpPr/>
          <p:nvPr/>
        </p:nvSpPr>
        <p:spPr>
          <a:xfrm>
            <a:off x="8861067" y="4157129"/>
            <a:ext cx="698389" cy="591125"/>
          </a:xfrm>
          <a:prstGeom prst="rect">
            <a:avLst/>
          </a:prstGeom>
          <a:noFill/>
          <a:ln w="63500" cap="flat">
            <a:solidFill>
              <a:srgbClr val="FF000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86F303-2793-FE47-8152-6FE72F3B845D}"/>
              </a:ext>
            </a:extLst>
          </p:cNvPr>
          <p:cNvSpPr txBox="1"/>
          <p:nvPr/>
        </p:nvSpPr>
        <p:spPr>
          <a:xfrm>
            <a:off x="6951428" y="4954987"/>
            <a:ext cx="449428" cy="306729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deer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380058-F8E0-EF44-A853-DBB0F06DDDEA}"/>
              </a:ext>
            </a:extLst>
          </p:cNvPr>
          <p:cNvSpPr txBox="1"/>
          <p:nvPr/>
        </p:nvSpPr>
        <p:spPr>
          <a:xfrm>
            <a:off x="8855792" y="4719315"/>
            <a:ext cx="385611" cy="306729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cat</a:t>
            </a: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22897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1109B-BCA1-9B48-AAB1-3FDFE6676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 vs Image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3CB3E1-075F-224D-AB4A-059326377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78</a:t>
            </a:fld>
            <a:endParaRPr 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4B15E794-712B-484F-9612-A00C07BC8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0" y="2266951"/>
            <a:ext cx="8610600" cy="3394472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Image Processing:        Image                 Image</a:t>
            </a:r>
            <a:br>
              <a:rPr lang="en-US" dirty="0"/>
            </a:b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2FC04F2-FB26-AB44-812D-52CB148F22B9}"/>
              </a:ext>
            </a:extLst>
          </p:cNvPr>
          <p:cNvCxnSpPr/>
          <p:nvPr/>
        </p:nvCxnSpPr>
        <p:spPr>
          <a:xfrm>
            <a:off x="6180151" y="2510679"/>
            <a:ext cx="771277" cy="795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E9071AB-2FCE-3E43-9C2A-141BF0ACD6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76"/>
          <a:stretch/>
        </p:blipFill>
        <p:spPr>
          <a:xfrm>
            <a:off x="1863090" y="3585644"/>
            <a:ext cx="2816486" cy="171819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E069ABF-1773-144B-9B79-A034B9671FFA}"/>
              </a:ext>
            </a:extLst>
          </p:cNvPr>
          <p:cNvCxnSpPr/>
          <p:nvPr/>
        </p:nvCxnSpPr>
        <p:spPr>
          <a:xfrm>
            <a:off x="5331846" y="4472389"/>
            <a:ext cx="771277" cy="795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95FF014D-822D-1F4F-A8EA-4E3C11B75E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2000"/>
                    </a14:imgEffect>
                    <a14:imgEffect>
                      <a14:colorTemperature colorTemp="11500"/>
                    </a14:imgEffect>
                    <a14:imgEffect>
                      <a14:saturation sat="223000"/>
                    </a14:imgEffect>
                    <a14:imgEffect>
                      <a14:brightnessContrast bright="22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73" t="-417" r="5174" b="12348"/>
          <a:stretch/>
        </p:blipFill>
        <p:spPr>
          <a:xfrm>
            <a:off x="6951428" y="3621244"/>
            <a:ext cx="2816486" cy="171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41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defTabSz="609585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defTabSz="609585">
                <a:defRPr sz="1800">
                  <a:solidFill>
                    <a:srgbClr val="000000"/>
                  </a:solidFill>
                </a:defRPr>
              </a:pPr>
              <a:t>7</a:t>
            </a:fld>
            <a:endParaRPr sz="1733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solidFill>
                  <a:schemeClr val="accent1"/>
                </a:solidFill>
                <a:latin typeface="Calibri" panose="020F0502020204030204"/>
              </a:rPr>
              <a:t>Supervised Learning - Classification</a:t>
            </a:r>
            <a:endParaRPr sz="4267" kern="0" dirty="0">
              <a:solidFill>
                <a:schemeClr val="accent1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67363" b="48929"/>
          <a:stretch/>
        </p:blipFill>
        <p:spPr>
          <a:xfrm>
            <a:off x="1738191" y="1723198"/>
            <a:ext cx="575727" cy="6160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3154" t="1561" r="34073" b="50515"/>
          <a:stretch/>
        </p:blipFill>
        <p:spPr>
          <a:xfrm>
            <a:off x="1761133" y="2975963"/>
            <a:ext cx="548819" cy="54881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5978357" y="1412599"/>
            <a:ext cx="0" cy="4298391"/>
          </a:xfrm>
          <a:prstGeom prst="line">
            <a:avLst/>
          </a:prstGeom>
          <a:noFill/>
          <a:ln w="25400" cap="flat">
            <a:solidFill>
              <a:srgbClr val="40404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9474" r="81353"/>
          <a:stretch/>
        </p:blipFill>
        <p:spPr>
          <a:xfrm>
            <a:off x="1760005" y="2392539"/>
            <a:ext cx="520076" cy="5724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3132" t="50636" r="50680" b="-1"/>
          <a:stretch/>
        </p:blipFill>
        <p:spPr>
          <a:xfrm>
            <a:off x="1705643" y="5459471"/>
            <a:ext cx="574437" cy="5849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02851" y="1778480"/>
            <a:ext cx="419665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cat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02851" y="3112571"/>
            <a:ext cx="419665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cat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02851" y="2457846"/>
            <a:ext cx="486991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dog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02851" y="5527974"/>
            <a:ext cx="565537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bear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80132" t="486" b="65929"/>
          <a:stretch/>
        </p:blipFill>
        <p:spPr>
          <a:xfrm>
            <a:off x="7661294" y="5243305"/>
            <a:ext cx="591020" cy="6202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9942" t="1719" r="60416" b="52437"/>
          <a:stretch/>
        </p:blipFill>
        <p:spPr>
          <a:xfrm>
            <a:off x="7648921" y="3093032"/>
            <a:ext cx="620547" cy="5901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35385" t="1" r="33346" b="70730"/>
          <a:stretch/>
        </p:blipFill>
        <p:spPr>
          <a:xfrm>
            <a:off x="7690785" y="2423904"/>
            <a:ext cx="578684" cy="54721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/>
          <a:srcRect l="33689" t="65490" r="33345" b="1873"/>
          <a:stretch/>
        </p:blipFill>
        <p:spPr>
          <a:xfrm>
            <a:off x="7677265" y="1723197"/>
            <a:ext cx="578683" cy="5787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2826" y="1121166"/>
            <a:ext cx="17934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Training Data</a:t>
            </a:r>
          </a:p>
        </p:txBody>
      </p:sp>
      <p:sp>
        <p:nvSpPr>
          <p:cNvPr id="8" name="Rectangle 7"/>
          <p:cNvSpPr/>
          <p:nvPr/>
        </p:nvSpPr>
        <p:spPr>
          <a:xfrm>
            <a:off x="7587077" y="1121165"/>
            <a:ext cx="1306125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Test Data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690926" y="3833768"/>
            <a:ext cx="196847" cy="11078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884374" y="3833768"/>
            <a:ext cx="196847" cy="11078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3277819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FDCE-C99E-5F4F-9066-DC8E413C3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Image Processing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1A3DB-A5B9-D848-97D4-57C3B7C6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79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E60264-E156-1D46-AC89-BBF7E46AC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440" y="2167322"/>
            <a:ext cx="6543498" cy="30693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087F39-53E1-6542-989C-F4E83EDDFB52}"/>
                  </a:ext>
                </a:extLst>
              </p:cNvPr>
              <p:cNvSpPr txBox="1"/>
              <p:nvPr/>
            </p:nvSpPr>
            <p:spPr>
              <a:xfrm>
                <a:off x="4158827" y="1774970"/>
                <a:ext cx="26148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𝐼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087F39-53E1-6542-989C-F4E83EDDF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827" y="1774970"/>
                <a:ext cx="261482" cy="492443"/>
              </a:xfrm>
              <a:prstGeom prst="rect">
                <a:avLst/>
              </a:prstGeom>
              <a:blipFill>
                <a:blip r:embed="rId3"/>
                <a:stretch>
                  <a:fillRect l="-33333" r="-28571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9DA815-BFB6-2F49-ADFC-6FA64DF07F65}"/>
                  </a:ext>
                </a:extLst>
              </p:cNvPr>
              <p:cNvSpPr txBox="1"/>
              <p:nvPr/>
            </p:nvSpPr>
            <p:spPr>
              <a:xfrm>
                <a:off x="7277451" y="1774970"/>
                <a:ext cx="50834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𝛼</m:t>
                      </m:r>
                      <m:r>
                        <a:rPr lang="en-US" sz="3200" b="0" i="1" smtClean="0">
                          <a:latin typeface="Cambria Math" charset="0"/>
                        </a:rPr>
                        <m:t>𝐼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9DA815-BFB6-2F49-ADFC-6FA64DF07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7451" y="1774970"/>
                <a:ext cx="508344" cy="492443"/>
              </a:xfrm>
              <a:prstGeom prst="rect">
                <a:avLst/>
              </a:prstGeom>
              <a:blipFill>
                <a:blip r:embed="rId4"/>
                <a:stretch>
                  <a:fillRect l="-20513" r="-15385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D3618D-56CA-CC4D-8E4B-8078C788CAE2}"/>
                  </a:ext>
                </a:extLst>
              </p:cNvPr>
              <p:cNvSpPr txBox="1"/>
              <p:nvPr/>
            </p:nvSpPr>
            <p:spPr>
              <a:xfrm>
                <a:off x="7277451" y="5236695"/>
                <a:ext cx="6273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𝛼</m:t>
                      </m:r>
                      <m:r>
                        <a:rPr lang="en-US" b="0" i="1" smtClean="0">
                          <a:latin typeface="Cambria Math" charset="0"/>
                        </a:rPr>
                        <m:t>&gt;1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AD3618D-56CA-CC4D-8E4B-8078C788C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7451" y="5236695"/>
                <a:ext cx="627351" cy="276999"/>
              </a:xfrm>
              <a:prstGeom prst="rect">
                <a:avLst/>
              </a:prstGeom>
              <a:blipFill>
                <a:blip r:embed="rId5"/>
                <a:stretch>
                  <a:fillRect l="-6122" r="-8163"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4B35F098-C24F-D148-90F5-4D5EB2155A50}"/>
              </a:ext>
            </a:extLst>
          </p:cNvPr>
          <p:cNvSpPr/>
          <p:nvPr/>
        </p:nvSpPr>
        <p:spPr>
          <a:xfrm>
            <a:off x="3681433" y="6027365"/>
            <a:ext cx="4998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Primer on Image Processing: </a:t>
            </a:r>
            <a:r>
              <a:rPr lang="en-US" dirty="0">
                <a:hlinkClick r:id="rId6"/>
              </a:rPr>
              <a:t>https://</a:t>
            </a:r>
            <a:r>
              <a:rPr lang="en-US" dirty="0" err="1">
                <a:hlinkClick r:id="rId6"/>
              </a:rPr>
              <a:t>bit.ly</a:t>
            </a:r>
            <a:r>
              <a:rPr lang="en-US" dirty="0">
                <a:hlinkClick r:id="rId6"/>
              </a:rPr>
              <a:t>/3lGEdwv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6516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41A3A2-F571-A644-938E-D3DF1E32F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80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06C0A3-D530-554B-A00D-E20A4C90A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82659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defTabSz="609585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defTabSz="609585">
                <a:defRPr sz="1800">
                  <a:solidFill>
                    <a:srgbClr val="000000"/>
                  </a:solidFill>
                </a:defRPr>
              </a:pPr>
              <a:t>8</a:t>
            </a:fld>
            <a:endParaRPr sz="1733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solidFill>
                  <a:schemeClr val="accent1"/>
                </a:solidFill>
                <a:latin typeface="Calibri" panose="020F0502020204030204"/>
              </a:rPr>
              <a:t>Supervised Learning - Classification</a:t>
            </a:r>
            <a:endParaRPr sz="4267" kern="0" dirty="0">
              <a:solidFill>
                <a:schemeClr val="accent1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67363" b="48929"/>
          <a:stretch/>
        </p:blipFill>
        <p:spPr>
          <a:xfrm>
            <a:off x="1738191" y="1723198"/>
            <a:ext cx="575727" cy="6160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3154" t="1561" r="34073" b="50515"/>
          <a:stretch/>
        </p:blipFill>
        <p:spPr>
          <a:xfrm>
            <a:off x="1761133" y="2975963"/>
            <a:ext cx="548819" cy="548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9474" r="81353"/>
          <a:stretch/>
        </p:blipFill>
        <p:spPr>
          <a:xfrm>
            <a:off x="1760005" y="2392539"/>
            <a:ext cx="520076" cy="5724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3132" t="50636" r="50680" b="-1"/>
          <a:stretch/>
        </p:blipFill>
        <p:spPr>
          <a:xfrm>
            <a:off x="1705643" y="5459471"/>
            <a:ext cx="574437" cy="5849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02851" y="1778480"/>
            <a:ext cx="419665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cat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02851" y="3112571"/>
            <a:ext cx="419665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cat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02851" y="2457846"/>
            <a:ext cx="486991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dog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02851" y="5527974"/>
            <a:ext cx="565537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bear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2826" y="1121166"/>
            <a:ext cx="17934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Training Data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716802" y="1817735"/>
            <a:ext cx="4384293" cy="4102560"/>
            <a:chOff x="537601" y="1363301"/>
            <a:chExt cx="3288220" cy="30769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2700839" y="4165539"/>
                  <a:ext cx="1119392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𝑛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0839" y="4165539"/>
                  <a:ext cx="1119392" cy="246173"/>
                </a:xfrm>
                <a:prstGeom prst="rect">
                  <a:avLst/>
                </a:prstGeom>
                <a:blipFill>
                  <a:blip r:embed="rId5"/>
                  <a:stretch>
                    <a:fillRect l="-4202" t="-7407" r="-5882" b="-3333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2707966" y="2366541"/>
                  <a:ext cx="1117855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3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7966" y="2366541"/>
                  <a:ext cx="1117855" cy="246173"/>
                </a:xfrm>
                <a:prstGeom prst="rect">
                  <a:avLst/>
                </a:prstGeom>
                <a:blipFill>
                  <a:blip r:embed="rId6"/>
                  <a:stretch>
                    <a:fillRect l="-4237" t="-7407" r="-5932" b="-3333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704753" y="1864921"/>
                  <a:ext cx="1117855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2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4753" y="1864921"/>
                  <a:ext cx="1117855" cy="246173"/>
                </a:xfrm>
                <a:prstGeom prst="rect">
                  <a:avLst/>
                </a:prstGeom>
                <a:blipFill>
                  <a:blip r:embed="rId7"/>
                  <a:stretch>
                    <a:fillRect l="-4237" t="-7407" r="-5932" b="-3703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2700839" y="1363301"/>
                  <a:ext cx="111309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0839" y="1363301"/>
                  <a:ext cx="1113093" cy="246173"/>
                </a:xfrm>
                <a:prstGeom prst="rect">
                  <a:avLst/>
                </a:prstGeom>
                <a:blipFill>
                  <a:blip r:embed="rId8"/>
                  <a:stretch>
                    <a:fillRect l="-4237" t="-7692" r="-5932" b="-3846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617266" y="1368274"/>
                  <a:ext cx="1432267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266" y="1368274"/>
                  <a:ext cx="1432267" cy="246173"/>
                </a:xfrm>
                <a:prstGeom prst="rect">
                  <a:avLst/>
                </a:prstGeom>
                <a:blipFill>
                  <a:blip r:embed="rId9"/>
                  <a:stretch>
                    <a:fillRect l="-1316" t="-7407" r="-4605" b="-3703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540328" y="1868393"/>
                  <a:ext cx="1554010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2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328" y="1868393"/>
                  <a:ext cx="1554010" cy="246173"/>
                </a:xfrm>
                <a:prstGeom prst="rect">
                  <a:avLst/>
                </a:prstGeom>
                <a:blipFill>
                  <a:blip r:embed="rId10"/>
                  <a:stretch>
                    <a:fillRect t="-7407" r="-610" b="-3333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537601" y="2368512"/>
                  <a:ext cx="1554010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3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601" y="2368512"/>
                  <a:ext cx="1554010" cy="246173"/>
                </a:xfrm>
                <a:prstGeom prst="rect">
                  <a:avLst/>
                </a:prstGeom>
                <a:blipFill>
                  <a:blip r:embed="rId11"/>
                  <a:stretch>
                    <a:fillRect t="-7407" r="-610" b="-3703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537601" y="4194048"/>
                  <a:ext cx="1554010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𝑛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601" y="4194048"/>
                  <a:ext cx="1554010" cy="246173"/>
                </a:xfrm>
                <a:prstGeom prst="rect">
                  <a:avLst/>
                </a:prstGeom>
                <a:blipFill>
                  <a:blip r:embed="rId12"/>
                  <a:stretch>
                    <a:fillRect t="-7407" r="-1220" b="-3333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TextBox 39"/>
          <p:cNvSpPr txBox="1"/>
          <p:nvPr/>
        </p:nvSpPr>
        <p:spPr>
          <a:xfrm>
            <a:off x="2690926" y="3833768"/>
            <a:ext cx="196847" cy="11078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99347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ecture-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lecture-template</Template>
  <TotalTime>503</TotalTime>
  <Words>3345</Words>
  <Application>Microsoft Macintosh PowerPoint</Application>
  <PresentationFormat>Widescreen</PresentationFormat>
  <Paragraphs>782</Paragraphs>
  <Slides>81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87" baseType="lpstr">
      <vt:lpstr>Arial</vt:lpstr>
      <vt:lpstr>Calibri</vt:lpstr>
      <vt:lpstr>Calibri Light</vt:lpstr>
      <vt:lpstr>Cambria Math</vt:lpstr>
      <vt:lpstr>lecture-template</vt:lpstr>
      <vt:lpstr>Office Theme</vt:lpstr>
      <vt:lpstr>Deep Learning for Vision &amp; Language</vt:lpstr>
      <vt:lpstr>About the class</vt:lpstr>
      <vt:lpstr>Teaching Assistants</vt:lpstr>
      <vt:lpstr>Assignment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Computing Analytic Gradients</vt:lpstr>
      <vt:lpstr>PowerPoint Presentation</vt:lpstr>
      <vt:lpstr>Computing Analytic Gradients</vt:lpstr>
      <vt:lpstr>Computing Analytic Gradients</vt:lpstr>
      <vt:lpstr>Computing Analytic Gradients</vt:lpstr>
      <vt:lpstr>Computing Analytic Gradients</vt:lpstr>
      <vt:lpstr>Computing Analytic Gradients</vt:lpstr>
      <vt:lpstr>Computing Analytic Gradients</vt:lpstr>
      <vt:lpstr>Computing Analytic Gradients</vt:lpstr>
      <vt:lpstr>Computing Analytic Gradients</vt:lpstr>
      <vt:lpstr>Computing Analytic Gradients</vt:lpstr>
      <vt:lpstr>Computing Analytic Gradients</vt:lpstr>
      <vt:lpstr>Computing Analytic Gradients</vt:lpstr>
      <vt:lpstr>Computing Analytic Gradients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Automatic Differentiation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Automatic Differentiation</vt:lpstr>
      <vt:lpstr>Defining a Model in Pytorch (Two Layer NN)</vt:lpstr>
      <vt:lpstr>1. Creating Model, Loss, Optimizer</vt:lpstr>
      <vt:lpstr>2. Running forward and backward on a batch</vt:lpstr>
      <vt:lpstr>PowerPoint Presentation</vt:lpstr>
      <vt:lpstr>PowerPoint Presentation</vt:lpstr>
      <vt:lpstr>Who is using Computer Vision?</vt:lpstr>
      <vt:lpstr>PowerPoint Presentation</vt:lpstr>
      <vt:lpstr>PowerPoint Presentation</vt:lpstr>
      <vt:lpstr>PowerPoint Presentation</vt:lpstr>
      <vt:lpstr>Phiar.ai (now part of Google)</vt:lpstr>
      <vt:lpstr>Images</vt:lpstr>
      <vt:lpstr>Images</vt:lpstr>
      <vt:lpstr>Color Images</vt:lpstr>
      <vt:lpstr>Why is it hard?</vt:lpstr>
      <vt:lpstr>This is just as hard for computers</vt:lpstr>
      <vt:lpstr>Why is Computer Vision hard?</vt:lpstr>
      <vt:lpstr>Why is Computer Vision hard?</vt:lpstr>
      <vt:lpstr>Why is Computer Vision hard?</vt:lpstr>
      <vt:lpstr>Why is Computer Vision hard?</vt:lpstr>
      <vt:lpstr>Why is Computer Vision hard?</vt:lpstr>
      <vt:lpstr>Computer Vision vs Image Processing</vt:lpstr>
      <vt:lpstr>Computer Vision vs Image Processing</vt:lpstr>
      <vt:lpstr>Basic Image Processing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&amp; Language</dc:title>
  <dc:creator>Ordonez-Roman, Vicente (vo2m)</dc:creator>
  <cp:lastModifiedBy>Vicente Ordonez</cp:lastModifiedBy>
  <cp:revision>83</cp:revision>
  <dcterms:created xsi:type="dcterms:W3CDTF">2020-08-27T13:44:04Z</dcterms:created>
  <dcterms:modified xsi:type="dcterms:W3CDTF">2024-01-23T19:14:13Z</dcterms:modified>
</cp:coreProperties>
</file>