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68" r:id="rId3"/>
    <p:sldId id="578" r:id="rId4"/>
    <p:sldId id="579" r:id="rId5"/>
    <p:sldId id="580" r:id="rId6"/>
    <p:sldId id="581" r:id="rId7"/>
    <p:sldId id="417" r:id="rId8"/>
    <p:sldId id="418" r:id="rId9"/>
    <p:sldId id="582" r:id="rId10"/>
    <p:sldId id="419" r:id="rId11"/>
    <p:sldId id="420" r:id="rId12"/>
    <p:sldId id="421" r:id="rId13"/>
    <p:sldId id="423" r:id="rId14"/>
    <p:sldId id="596" r:id="rId15"/>
    <p:sldId id="342" r:id="rId16"/>
    <p:sldId id="588" r:id="rId17"/>
    <p:sldId id="344" r:id="rId18"/>
    <p:sldId id="346" r:id="rId19"/>
    <p:sldId id="345" r:id="rId20"/>
    <p:sldId id="347" r:id="rId21"/>
    <p:sldId id="348" r:id="rId22"/>
    <p:sldId id="341" r:id="rId23"/>
    <p:sldId id="349" r:id="rId24"/>
    <p:sldId id="350" r:id="rId25"/>
    <p:sldId id="352" r:id="rId26"/>
    <p:sldId id="351" r:id="rId27"/>
    <p:sldId id="354" r:id="rId28"/>
    <p:sldId id="353" r:id="rId29"/>
    <p:sldId id="408" r:id="rId30"/>
    <p:sldId id="409" r:id="rId31"/>
    <p:sldId id="583" r:id="rId32"/>
    <p:sldId id="595" r:id="rId33"/>
    <p:sldId id="584" r:id="rId34"/>
    <p:sldId id="589" r:id="rId35"/>
    <p:sldId id="590" r:id="rId36"/>
    <p:sldId id="591" r:id="rId37"/>
    <p:sldId id="592" r:id="rId38"/>
    <p:sldId id="593" r:id="rId39"/>
    <p:sldId id="594" r:id="rId40"/>
    <p:sldId id="585" r:id="rId41"/>
    <p:sldId id="586" r:id="rId42"/>
    <p:sldId id="587" r:id="rId43"/>
    <p:sldId id="984" r:id="rId44"/>
    <p:sldId id="985" r:id="rId45"/>
    <p:sldId id="986" r:id="rId46"/>
    <p:sldId id="26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5"/>
    <p:restoredTop sz="94720"/>
  </p:normalViewPr>
  <p:slideViewPr>
    <p:cSldViewPr snapToGrid="0" snapToObjects="1">
      <p:cViewPr varScale="1">
        <p:scale>
          <a:sx n="209" d="100"/>
          <a:sy n="209" d="100"/>
        </p:scale>
        <p:origin x="200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0T15:09:49.15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1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0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20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69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23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7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25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26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52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27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95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28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5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8D9042B-7BEF-CF4C-9541-440305ADBC21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6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83924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29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4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7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2772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D0BC54AC-7545-E246-8560-E45B591C43B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8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8592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Word sense disambiguation,</a:t>
            </a:r>
            <a:r>
              <a:rPr lang="en-US" baseline="0" dirty="0"/>
              <a:t> e.g. bank (can be noun or verb, e.g. bank the ball off the side </a:t>
            </a:r>
            <a:r>
              <a:rPr lang="en-US" baseline="0" dirty="0" err="1"/>
              <a:t>vs</a:t>
            </a:r>
            <a:r>
              <a:rPr lang="en-US" baseline="0" dirty="0"/>
              <a:t> I got some money from the bank)</a:t>
            </a:r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818AA6D-C87A-2643-9D3A-C5790A36D5F2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9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4385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Break sentences</a:t>
            </a:r>
            <a:r>
              <a:rPr lang="en-US" baseline="0" dirty="0"/>
              <a:t> down into phrasal units</a:t>
            </a: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982ECD3-9181-2646-BC0A-B9842ABFF83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10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7146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And</a:t>
            </a:r>
            <a:r>
              <a:rPr lang="en-US" baseline="0" dirty="0"/>
              <a:t> at a higher level can automatically produce a complete syntactic parse tree for a sentence</a:t>
            </a: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BA8D6429-9CA6-9F4B-9B4B-BD5DB881FED7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11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861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4ED1495A-2520-BA43-9505-2866EF58A919}" type="slidenum">
              <a:rPr lang="en-US">
                <a:solidFill>
                  <a:prstClr val="black"/>
                </a:solidFill>
                <a:ea typeface=""/>
                <a:cs typeface=""/>
              </a:rPr>
              <a:pPr/>
              <a:t>12</a:t>
            </a:fld>
            <a:endParaRPr lang="en-US">
              <a:solidFill>
                <a:prstClr val="black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9073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 eaLnBrk="0" hangingPunct="0"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378560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811026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243491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675957" indent="-216233" algn="ctr" defTabSz="914485" eaLnBrk="0" fontAlgn="base" hangingPunct="0">
              <a:spcBef>
                <a:spcPct val="50000"/>
              </a:spcBef>
              <a:spcAft>
                <a:spcPct val="0"/>
              </a:spcAft>
              <a:defRPr sz="11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9E6D0-DA62-F54A-916F-2A88B954CE98}" type="slidenum">
              <a:rPr lang="en-US" sz="1200" b="0">
                <a:solidFill>
                  <a:schemeClr val="bg1"/>
                </a:solidFill>
              </a:rPr>
              <a:pPr eaLnBrk="1" hangingPunct="1"/>
              <a:t>14</a:t>
            </a:fld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6560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cs.stonybrook.edu/~ychoi/cse628/lecture/02-ngram.pdf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01.378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gUjL_h2tXdTtPSfxbBP-6MkE_BMck6gm?usp=sharin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hyperlink" Target="https://platform.openai.com/tokeniz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hyperlink" Target="https://platform.openai.com/tokeniz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I: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Part Of Speech (POS) Tagging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5140325"/>
          </a:xfrm>
        </p:spPr>
        <p:txBody>
          <a:bodyPr/>
          <a:lstStyle/>
          <a:p>
            <a:r>
              <a:rPr lang="en-US" dirty="0"/>
              <a:t>Annotate each word in a sentence with a part-of-speech.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Useful for subsequent syntactic parsing and word sense disambiguation.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452689" y="2393951"/>
            <a:ext cx="5254557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I     ate   the  spaghetti  with   meatballs.  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Pro  V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  N          Prep        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354264" y="3235326"/>
            <a:ext cx="7833981" cy="833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John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the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saw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and  decided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take  it     </a:t>
            </a:r>
            <a:r>
              <a:rPr lang="en-US" sz="2400" dirty="0">
                <a:solidFill>
                  <a:srgbClr val="CC0000"/>
                </a:solidFill>
                <a:ea typeface=""/>
                <a:cs typeface=""/>
              </a:rPr>
              <a:t>to</a:t>
            </a:r>
            <a:r>
              <a:rPr lang="en-US" sz="2400" dirty="0">
                <a:solidFill>
                  <a:srgbClr val="3333CC"/>
                </a:solidFill>
                <a:ea typeface=""/>
                <a:cs typeface=""/>
              </a:rPr>
              <a:t>   the   table.</a:t>
            </a:r>
          </a:p>
          <a:p>
            <a:pPr algn="l" rtl="0"/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PN      V     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N   Con         V     Part   V   Pro Prep </a:t>
            </a:r>
            <a:r>
              <a:rPr lang="en-US" sz="2400" dirty="0" err="1">
                <a:solidFill>
                  <a:srgbClr val="CC0099"/>
                </a:solidFill>
                <a:ea typeface=""/>
                <a:cs typeface=""/>
              </a:rPr>
              <a:t>Det</a:t>
            </a:r>
            <a:r>
              <a:rPr lang="en-US" sz="2400" dirty="0">
                <a:solidFill>
                  <a:srgbClr val="CC0099"/>
                </a:solidFill>
                <a:ea typeface=""/>
                <a:cs typeface=""/>
              </a:rPr>
              <a:t>      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2689" y="2876054"/>
            <a:ext cx="7187959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4264" y="3612527"/>
            <a:ext cx="7529512" cy="369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Phrase Chunking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Find all noun phrases (NPs) and verb phrases (VPs) in a sentence.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[NP </a:t>
            </a:r>
            <a:r>
              <a:rPr lang="en-US" dirty="0">
                <a:solidFill>
                  <a:srgbClr val="CC0000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]  [VP </a:t>
            </a:r>
            <a:r>
              <a:rPr lang="en-US" dirty="0">
                <a:solidFill>
                  <a:srgbClr val="008000"/>
                </a:solidFill>
              </a:rPr>
              <a:t>ate</a:t>
            </a:r>
            <a:r>
              <a:rPr lang="en-US" dirty="0">
                <a:solidFill>
                  <a:schemeClr val="tx1"/>
                </a:solidFill>
              </a:rPr>
              <a:t>]  [NP </a:t>
            </a:r>
            <a:r>
              <a:rPr lang="en-US" dirty="0">
                <a:solidFill>
                  <a:srgbClr val="CC0000"/>
                </a:solidFill>
              </a:rPr>
              <a:t>the  spaghetti</a:t>
            </a:r>
            <a:r>
              <a:rPr lang="en-US" dirty="0">
                <a:solidFill>
                  <a:schemeClr val="tx1"/>
                </a:solidFill>
              </a:rPr>
              <a:t>]  [PP </a:t>
            </a:r>
            <a:r>
              <a:rPr lang="en-US" dirty="0">
                <a:solidFill>
                  <a:schemeClr val="tx2"/>
                </a:solidFill>
              </a:rPr>
              <a:t>with</a:t>
            </a:r>
            <a:r>
              <a:rPr lang="en-US" dirty="0">
                <a:solidFill>
                  <a:schemeClr val="tx1"/>
                </a:solidFill>
              </a:rPr>
              <a:t>]   [NP </a:t>
            </a:r>
            <a:r>
              <a:rPr lang="en-US" dirty="0">
                <a:solidFill>
                  <a:srgbClr val="CC0000"/>
                </a:solidFill>
              </a:rPr>
              <a:t>meatball</a:t>
            </a:r>
            <a:r>
              <a:rPr lang="en-US" dirty="0">
                <a:solidFill>
                  <a:schemeClr val="tx1"/>
                </a:solidFill>
              </a:rPr>
              <a:t>s].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[NP</a:t>
            </a:r>
            <a:r>
              <a:rPr lang="en-US" dirty="0">
                <a:solidFill>
                  <a:srgbClr val="FF0000"/>
                </a:solidFill>
              </a:rPr>
              <a:t> He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reckons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the current account deficit </a:t>
            </a:r>
            <a:r>
              <a:rPr lang="en-US" dirty="0">
                <a:solidFill>
                  <a:srgbClr val="000000"/>
                </a:solidFill>
              </a:rPr>
              <a:t>] [VP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will narrow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to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only # 1.8 billion </a:t>
            </a:r>
            <a:r>
              <a:rPr lang="en-US" dirty="0">
                <a:solidFill>
                  <a:srgbClr val="000000"/>
                </a:solidFill>
              </a:rPr>
              <a:t>] [PP</a:t>
            </a:r>
            <a:r>
              <a:rPr lang="en-US" dirty="0">
                <a:solidFill>
                  <a:srgbClr val="0000FF"/>
                </a:solidFill>
              </a:rPr>
              <a:t> in </a:t>
            </a:r>
            <a:r>
              <a:rPr lang="en-US" dirty="0">
                <a:solidFill>
                  <a:srgbClr val="000000"/>
                </a:solidFill>
              </a:rPr>
              <a:t>] [NP</a:t>
            </a:r>
            <a:r>
              <a:rPr lang="en-US" dirty="0">
                <a:solidFill>
                  <a:srgbClr val="FF0000"/>
                </a:solidFill>
              </a:rPr>
              <a:t> September 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654501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Syntactic Parsing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/>
              <a:t>Produce the correct syntactic parse tree for a sentence.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5" y="2565401"/>
            <a:ext cx="8821737" cy="282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78091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AE36BE-A455-1A42-98B3-068C7DF2E49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 Sense Disambiguation (WSD)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Words in natural language usually have a fair number of different possible meanings.</a:t>
            </a:r>
          </a:p>
          <a:p>
            <a:pPr lvl="1">
              <a:lnSpc>
                <a:spcPct val="90000"/>
              </a:lnSpc>
            </a:pPr>
            <a:r>
              <a:rPr lang="en-US"/>
              <a:t>Ellen has a strong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in computational linguistics.</a:t>
            </a:r>
          </a:p>
          <a:p>
            <a:pPr lvl="1">
              <a:lnSpc>
                <a:spcPct val="90000"/>
              </a:lnSpc>
            </a:pPr>
            <a:r>
              <a:rPr lang="en-US"/>
              <a:t>Ellen pays a large amount of </a:t>
            </a:r>
            <a:r>
              <a:rPr lang="en-US">
                <a:solidFill>
                  <a:srgbClr val="FF0000"/>
                </a:solidFill>
              </a:rPr>
              <a:t>interest</a:t>
            </a:r>
            <a:r>
              <a:rPr lang="en-US"/>
              <a:t> on her credit card.</a:t>
            </a:r>
          </a:p>
          <a:p>
            <a:pPr>
              <a:lnSpc>
                <a:spcPct val="90000"/>
              </a:lnSpc>
            </a:pPr>
            <a:r>
              <a:rPr lang="en-US"/>
              <a:t>For many tasks (question answering, translation), the proper sense of each ambiguous word in a sentence must be determined.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280780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DC6DE-CB5E-6098-B9B0-DD806ED0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tasks more “advanced” tasks: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0C5E-2FED-FC1C-B324-7B029619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classification</a:t>
            </a:r>
          </a:p>
          <a:p>
            <a:pPr lvl="1"/>
            <a:r>
              <a:rPr lang="en-US" dirty="0"/>
              <a:t>Simple: Is this text English or Spanish?</a:t>
            </a:r>
          </a:p>
          <a:p>
            <a:pPr lvl="1"/>
            <a:r>
              <a:rPr lang="en-US" dirty="0"/>
              <a:t>Harder: Is this text about Toys or Weapons?</a:t>
            </a:r>
          </a:p>
          <a:p>
            <a:pPr lvl="1"/>
            <a:r>
              <a:rPr lang="en-US" dirty="0"/>
              <a:t>Even harder: Is this text written by Shakespeare or not?</a:t>
            </a:r>
          </a:p>
          <a:p>
            <a:r>
              <a:rPr lang="en-US" dirty="0"/>
              <a:t>Text Generation</a:t>
            </a:r>
          </a:p>
          <a:p>
            <a:pPr lvl="1"/>
            <a:r>
              <a:rPr lang="en-US" dirty="0"/>
              <a:t>Free form: Generate arbitrary human-like produced text</a:t>
            </a:r>
          </a:p>
          <a:p>
            <a:pPr lvl="1"/>
            <a:r>
              <a:rPr lang="en-US" dirty="0"/>
              <a:t>Conditional: Generate text that has certain style</a:t>
            </a:r>
          </a:p>
          <a:p>
            <a:r>
              <a:rPr lang="en-US" dirty="0"/>
              <a:t>Entailment, can text statement A be deduced from text statement B?</a:t>
            </a:r>
          </a:p>
          <a:p>
            <a:r>
              <a:rPr lang="en-US" dirty="0"/>
              <a:t>Question Answering (QA), Given a question text, give a text answer.</a:t>
            </a:r>
          </a:p>
          <a:p>
            <a:r>
              <a:rPr lang="en-US" dirty="0"/>
              <a:t>Dialog – same as VQA but continuous back and forth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31200-F6A2-7246-163F-626AE156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1341904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using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580159"/>
                <a:ext cx="5079917" cy="369332"/>
              </a:xfrm>
              <a:prstGeom prst="rect">
                <a:avLst/>
              </a:prstGeom>
              <a:blipFill>
                <a:blip r:embed="rId6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132636"/>
                <a:ext cx="5079917" cy="369332"/>
              </a:xfrm>
              <a:prstGeom prst="rect">
                <a:avLst/>
              </a:prstGeom>
              <a:blipFill>
                <a:blip r:embed="rId7"/>
                <a:stretch>
                  <a:fillRect l="-1750" t="-6897" r="-1500" b="-379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4686885"/>
                <a:ext cx="5079917" cy="369332"/>
              </a:xfrm>
              <a:prstGeom prst="rect">
                <a:avLst/>
              </a:prstGeom>
              <a:blipFill>
                <a:blip r:embed="rId8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0     0     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5245604"/>
                <a:ext cx="5079917" cy="369332"/>
              </a:xfrm>
              <a:prstGeom prst="rect">
                <a:avLst/>
              </a:prstGeom>
              <a:blipFill>
                <a:blip r:embed="rId9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4001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4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5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6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5707" y="1080090"/>
            <a:ext cx="2454516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>
                <a:solidFill>
                  <a:srgbClr val="000000"/>
                </a:solidFill>
              </a:rPr>
              <a:t>one-hot encodings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24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3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How to represent a phrase/sentence?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5" y="1718848"/>
            <a:ext cx="9963594" cy="677107"/>
            <a:chOff x="177409" y="1289135"/>
            <a:chExt cx="7472695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417756"/>
                  <a:ext cx="38099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50" t="-6667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7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6" y="2249619"/>
            <a:ext cx="10021654" cy="589072"/>
            <a:chOff x="133864" y="1687213"/>
            <a:chExt cx="7516240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1     1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1848613"/>
                  <a:ext cx="38099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7" y="2808027"/>
            <a:ext cx="10010042" cy="589072"/>
            <a:chOff x="142573" y="2106019"/>
            <a:chExt cx="7507531" cy="441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0993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50" t="-7143" r="-1500" b="-42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5" y="4982323"/>
            <a:ext cx="10009310" cy="830997"/>
            <a:chOff x="142573" y="2106019"/>
            <a:chExt cx="7508095" cy="623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[0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1  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0     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     0     0     0 ]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166" y="2266866"/>
                  <a:ext cx="381050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50" t="-3333" r="-1500" b="-36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6257401" y="2193926"/>
            <a:ext cx="1239825" cy="36779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person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holding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tree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computer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06881" y="5897295"/>
            <a:ext cx="423724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vocabulary is very large? </a:t>
            </a:r>
          </a:p>
        </p:txBody>
      </p:sp>
    </p:spTree>
    <p:extLst>
      <p:ext uri="{BB962C8B-B14F-4D97-AF65-F5344CB8AC3E}">
        <p14:creationId xmlns:p14="http://schemas.microsoft.com/office/powerpoint/2010/main" val="33864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Sparse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6546" y="1718848"/>
            <a:ext cx="9364390" cy="677107"/>
            <a:chOff x="177409" y="1289135"/>
            <a:chExt cx="7023293" cy="507830"/>
          </a:xfrm>
        </p:grpSpPr>
        <p:sp>
          <p:nvSpPr>
            <p:cNvPr id="3" name="TextBox 2"/>
            <p:cNvSpPr txBox="1"/>
            <p:nvPr/>
          </p:nvSpPr>
          <p:spPr>
            <a:xfrm>
              <a:off x="177409" y="1289135"/>
              <a:ext cx="3090209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dog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40166" y="1417756"/>
              <a:ext cx="3360536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70C0"/>
                  </a:solidFill>
                  <a:ea typeface="Calibri"/>
                  <a:cs typeface="Calibri"/>
                  <a:sym typeface="Calibri"/>
                </a:rPr>
                <a:t>indices = [1, 3, 4]     values = [1, 1, 1]</a:t>
              </a:r>
              <a:endPara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9278" y="1289135"/>
              <a:ext cx="805268" cy="507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{1, 3, 4}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24329" y="1121166"/>
            <a:ext cx="369684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bag-of-words representation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8485" y="2249619"/>
            <a:ext cx="4414240" cy="589072"/>
            <a:chOff x="133864" y="1687213"/>
            <a:chExt cx="3310680" cy="441804"/>
          </a:xfrm>
        </p:grpSpPr>
        <p:sp>
          <p:nvSpPr>
            <p:cNvPr id="2" name="Rectangle 1"/>
            <p:cNvSpPr/>
            <p:nvPr/>
          </p:nvSpPr>
          <p:spPr>
            <a:xfrm>
              <a:off x="133864" y="1687213"/>
              <a:ext cx="1868926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holding cat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109" y="1687213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{2, 3, 4}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098" y="2808027"/>
            <a:ext cx="4402629" cy="589072"/>
            <a:chOff x="142573" y="2106019"/>
            <a:chExt cx="3301972" cy="441804"/>
          </a:xfrm>
        </p:grpSpPr>
        <p:sp>
          <p:nvSpPr>
            <p:cNvPr id="4" name="Rectangle 3"/>
            <p:cNvSpPr/>
            <p:nvPr/>
          </p:nvSpPr>
          <p:spPr>
            <a:xfrm>
              <a:off x="142573" y="2106019"/>
              <a:ext cx="2296590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person using computer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3110" y="2106019"/>
              <a:ext cx="851435" cy="4418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>
                  <a:solidFill>
                    <a:srgbClr val="C00000"/>
                  </a:solidFill>
                </a:rPr>
                <a:t>{3, 7, 6}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486" y="4982323"/>
            <a:ext cx="4929393" cy="830997"/>
            <a:chOff x="142573" y="2106019"/>
            <a:chExt cx="3697593" cy="623248"/>
          </a:xfrm>
        </p:grpSpPr>
        <p:sp>
          <p:nvSpPr>
            <p:cNvPr id="25" name="Rectangle 24"/>
            <p:cNvSpPr/>
            <p:nvPr/>
          </p:nvSpPr>
          <p:spPr>
            <a:xfrm>
              <a:off x="142573" y="2106019"/>
              <a:ext cx="235038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/>
              <a:r>
                <a:rPr lang="en-US" sz="2400" dirty="0">
                  <a:solidFill>
                    <a:srgbClr val="000000"/>
                  </a:solidFill>
                </a:rPr>
                <a:t>person using computer person holding cat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8469" y="2123031"/>
              <a:ext cx="1351697" cy="44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 latinLnBrk="1" hangingPunct="0"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{3, 3, 7, 6, 2}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20222" y="2431632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[2, 3, 4]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0222" y="2972923"/>
            <a:ext cx="4480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</a:t>
            </a:r>
            <a:r>
              <a:rPr lang="en-US" sz="2400" dirty="0">
                <a:solidFill>
                  <a:srgbClr val="0070C0"/>
                </a:solidFill>
              </a:rPr>
              <a:t>7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6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]     values = [1,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7593" y="5228544"/>
            <a:ext cx="508344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[3, 7, 6,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2]     values = [2,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6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745066" y="1538177"/>
            <a:ext cx="10634133" cy="430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endParaRPr lang="en-US" sz="3200" dirty="0">
              <a:sym typeface="Helvetica"/>
            </a:endParaRPr>
          </a:p>
          <a:p>
            <a:pPr marL="182875" indent="-182875">
              <a:spcBef>
                <a:spcPts val="533"/>
              </a:spcBef>
              <a:buSzPct val="100000"/>
              <a:buFont typeface="Arial"/>
              <a:buChar char="•"/>
            </a:pPr>
            <a:r>
              <a:rPr lang="en-US" sz="3200" dirty="0">
                <a:sym typeface="Helvetica"/>
              </a:rPr>
              <a:t>Bag-of-words encodings for text (e.g. sentences, paragraphs, captions, </a:t>
            </a:r>
            <a:r>
              <a:rPr lang="en-US" sz="3200" dirty="0" err="1">
                <a:sym typeface="Helvetica"/>
              </a:rPr>
              <a:t>etc</a:t>
            </a:r>
            <a:r>
              <a:rPr lang="en-US" sz="3200" dirty="0">
                <a:sym typeface="Helvetica"/>
              </a:rPr>
              <a:t>)</a:t>
            </a:r>
          </a:p>
          <a:p>
            <a:pPr marL="182875" indent="-182875" algn="r">
              <a:spcBef>
                <a:spcPts val="533"/>
              </a:spcBef>
              <a:buSzPct val="100000"/>
              <a:buFont typeface="Arial"/>
              <a:buChar char="•"/>
            </a:pPr>
            <a:endParaRPr sz="3200" dirty="0">
              <a:sym typeface="Helvetic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Recap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6155" y="3485793"/>
            <a:ext cx="7471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400" dirty="0">
                <a:sym typeface="Helvetica"/>
              </a:rPr>
              <a:t>You can take a set of sentences/documents and classify them, cluster them, or compute distances between them using this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8259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61B6-F59C-DB41-B0B3-AEEDFABD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 Language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B1E9-CC29-BD4C-934E-23D813D2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137" y="4136567"/>
            <a:ext cx="6897419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</a:rPr>
              <a:t>The study of automatic reasoning over text / language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37372-089A-F449-A317-49E424A2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315DE8-E84B-A141-B26C-CDB1CE99E005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1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Problem with this bag-of-words representation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6074" y="2986504"/>
            <a:ext cx="618502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>
                <a:solidFill>
                  <a:srgbClr val="C00000"/>
                </a:solidFill>
                <a:sym typeface="Helvetica"/>
              </a:rPr>
              <a:t>These would be the same using bag-of-words</a:t>
            </a: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58232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Bag of Bi-grams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0376" y="2080252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friend, friend makes, makes a, a nice, nice meal}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04593" y="4032025"/>
            <a:ext cx="4504459" cy="12311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{my nice, nice friend, friend makes, makes a, a meal}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1269" y="1343631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[10132, 21342, 43233, 53123, 64233]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4594" y="3413139"/>
            <a:ext cx="590921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indices = [10232, 43133, </a:t>
            </a:r>
            <a:r>
              <a:rPr lang="en-US" sz="2400" dirty="0">
                <a:solidFill>
                  <a:srgbClr val="0070C0"/>
                </a:solidFill>
              </a:rPr>
              <a:t>21342, 43233, </a:t>
            </a:r>
            <a:r>
              <a:rPr lang="en-US" sz="24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54233]     values = [1, 1, 1, 1, 1]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2574" y="2080252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2574" y="399147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nice friend makes a meal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878" y="5482648"/>
            <a:ext cx="7074499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dense vector-representation would be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inefficient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 about tri-grams and n-grams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Recommended reading: n-gram language models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683" y="2775466"/>
            <a:ext cx="6455420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Choi’s course on Natural Language 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0403" y="3198167"/>
            <a:ext cx="959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http://www3.cs.stonybrook.edu/~</a:t>
            </a:r>
            <a:r>
              <a:rPr lang="en-US" sz="2400" dirty="0" err="1">
                <a:hlinkClick r:id="rId2"/>
              </a:rPr>
              <a:t>ychoi</a:t>
            </a:r>
            <a:r>
              <a:rPr lang="en-US" sz="2400" dirty="0">
                <a:hlinkClick r:id="rId2"/>
              </a:rPr>
              <a:t>/cse628/lecture/02-ngram.pdf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1988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F97C60-2FD0-1599-EBBE-09996A0A572B}"/>
              </a:ext>
            </a:extLst>
          </p:cNvPr>
          <p:cNvSpPr/>
          <p:nvPr/>
        </p:nvSpPr>
        <p:spPr>
          <a:xfrm>
            <a:off x="1912883" y="2774730"/>
            <a:ext cx="8103476" cy="2774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Modern way of representing Phrases/Text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7012" y="5926696"/>
            <a:ext cx="3735703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my friend makes a nice meal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6299" y="3723012"/>
            <a:ext cx="7179402" cy="1597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Continuous Bag of Words (CBOW) – Word embeddings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dirty="0">
                <a:solidFill>
                  <a:srgbClr val="C00000"/>
                </a:solidFill>
                <a:sym typeface="Helvetica"/>
              </a:rPr>
              <a:t>Sequence-based representations (RNNs, LSTMs)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r>
              <a:rPr lang="en-US" sz="2133" b="1" dirty="0">
                <a:solidFill>
                  <a:srgbClr val="C00000"/>
                </a:solidFill>
                <a:sym typeface="Helvetica"/>
              </a:rPr>
              <a:t>Transformer-based representations (e.g. BERT, GPT-2, T5, </a:t>
            </a:r>
            <a:r>
              <a:rPr lang="en-US" sz="2133" b="1" dirty="0" err="1">
                <a:solidFill>
                  <a:srgbClr val="C00000"/>
                </a:solidFill>
                <a:sym typeface="Helvetica"/>
              </a:rPr>
              <a:t>etc</a:t>
            </a:r>
            <a:r>
              <a:rPr lang="en-US" sz="2133" b="1" dirty="0">
                <a:solidFill>
                  <a:srgbClr val="C00000"/>
                </a:solidFill>
                <a:sym typeface="Helvetica"/>
              </a:rPr>
              <a:t>)</a:t>
            </a:r>
          </a:p>
          <a:p>
            <a:pPr marL="182875" indent="-182875" defTabSz="1219170">
              <a:spcBef>
                <a:spcPts val="533"/>
              </a:spcBef>
              <a:buSzPct val="100000"/>
              <a:defRPr/>
            </a:pPr>
            <a:endParaRPr lang="en-US" sz="2133" dirty="0">
              <a:solidFill>
                <a:srgbClr val="C00000"/>
              </a:solidFill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975F4-C8BB-3B7E-F705-B363B3E41670}"/>
              </a:ext>
            </a:extLst>
          </p:cNvPr>
          <p:cNvSpPr txBox="1"/>
          <p:nvPr/>
        </p:nvSpPr>
        <p:spPr>
          <a:xfrm>
            <a:off x="3663527" y="3018352"/>
            <a:ext cx="4797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Pre-trained Neural 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26360-1BE7-8E86-1E70-6E1416A7676D}"/>
              </a:ext>
            </a:extLst>
          </p:cNvPr>
          <p:cNvSpPr/>
          <p:nvPr/>
        </p:nvSpPr>
        <p:spPr>
          <a:xfrm>
            <a:off x="4335517" y="1761141"/>
            <a:ext cx="3258207" cy="27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CABA36-1BCA-08C0-5A03-DF254BFFB847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5874863" y="5549461"/>
            <a:ext cx="1" cy="377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73AC85-4AF1-3E5E-B2FA-571DD2FD4043}"/>
              </a:ext>
            </a:extLst>
          </p:cNvPr>
          <p:cNvCxnSpPr>
            <a:cxnSpLocks/>
          </p:cNvCxnSpPr>
          <p:nvPr/>
        </p:nvCxnSpPr>
        <p:spPr>
          <a:xfrm flipV="1">
            <a:off x="5914567" y="2133755"/>
            <a:ext cx="0" cy="644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50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Back to how to represent a word?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890341"/>
                <a:ext cx="5079917" cy="369332"/>
              </a:xfrm>
              <a:prstGeom prst="rect">
                <a:avLst/>
              </a:prstGeom>
              <a:blipFill>
                <a:blip r:embed="rId3"/>
                <a:stretch>
                  <a:fillRect l="-1750" t="-6667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2464817"/>
                <a:ext cx="5079917" cy="369332"/>
              </a:xfrm>
              <a:prstGeom prst="rect">
                <a:avLst/>
              </a:prstGeom>
              <a:blipFill>
                <a:blip r:embed="rId4"/>
                <a:stretch>
                  <a:fillRect l="-1750" t="-3333" r="-1500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[0     0    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  0     0     0     0     0     0     0 ]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3022488"/>
                <a:ext cx="5079917" cy="369332"/>
              </a:xfrm>
              <a:prstGeom prst="rect">
                <a:avLst/>
              </a:prstGeom>
              <a:blipFill>
                <a:blip r:embed="rId5"/>
                <a:stretch>
                  <a:fillRect l="-1750" t="-7143" r="-1500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2646" y="1718847"/>
            <a:ext cx="278600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2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9432" y="1208515"/>
            <a:ext cx="962750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Problem: distance between words using one-hot encodings always the same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404" y="3985114"/>
            <a:ext cx="1063823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Idea: Instead of one-hot-encoding use a histogram of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commonly co-occurring words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8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9768" y="5586635"/>
            <a:ext cx="72904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[3    2     3     4     2     4     3     5     6     7  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06" y="5740523"/>
                <a:ext cx="5682645" cy="369332"/>
              </a:xfrm>
              <a:prstGeom prst="rect">
                <a:avLst/>
              </a:prstGeom>
              <a:blipFill>
                <a:blip r:embed="rId3"/>
                <a:stretch>
                  <a:fillRect l="-1339" t="-7143" r="-1339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944"/>
          <a:stretch/>
        </p:blipFill>
        <p:spPr>
          <a:xfrm>
            <a:off x="520856" y="1574787"/>
            <a:ext cx="2321937" cy="1793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8605" y="1885666"/>
            <a:ext cx="4196788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I saw a dog on a leash walking in the park.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605" y="1527131"/>
            <a:ext cx="275883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Dogs are man’s </a:t>
            </a:r>
            <a:r>
              <a:rPr lang="en-US" sz="18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best friend.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8606" y="2602735"/>
            <a:ext cx="378507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</a:rPr>
              <a:t>He walks his dog in the late afternoon</a:t>
            </a:r>
            <a:endParaRPr lang="en-US" sz="1867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8606" y="2961270"/>
            <a:ext cx="393783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mr-IN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1867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931682" y="1980522"/>
            <a:ext cx="993603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friend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leash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park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walking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sits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8605" y="2244200"/>
            <a:ext cx="3039100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1867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 dog is his best companion.</a:t>
            </a:r>
          </a:p>
        </p:txBody>
      </p:sp>
    </p:spTree>
    <p:extLst>
      <p:ext uri="{BB962C8B-B14F-4D97-AF65-F5344CB8AC3E}">
        <p14:creationId xmlns:p14="http://schemas.microsoft.com/office/powerpoint/2010/main" val="25254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Distributional Semantics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214" y="2364126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2760" y="2364125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5594" y="2364124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4177" y="2364042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34284" y="2364041"/>
            <a:ext cx="534545" cy="492440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609585" latinLnBrk="1" hangingPunct="0"/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646364" y="594360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364" y="1718847"/>
            <a:ext cx="985076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dog  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cat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0     5     0     0     5     5     0     2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1836759"/>
                <a:ext cx="5615320" cy="369332"/>
              </a:xfrm>
              <a:prstGeom prst="rect">
                <a:avLst/>
              </a:prstGeom>
              <a:blipFill>
                <a:blip r:embed="rId3"/>
                <a:stretch>
                  <a:fillRect l="-1584" t="-6897" r="-1357" b="-413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4     1     4     2     0     3     4     0     3   … 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214" y="2425681"/>
                <a:ext cx="5615320" cy="369332"/>
              </a:xfrm>
              <a:prstGeom prst="rect">
                <a:avLst/>
              </a:prstGeom>
              <a:blipFill>
                <a:blip r:embed="rId4"/>
                <a:stretch>
                  <a:fillRect l="-1354" t="-7143" r="-1354" b="-4285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[5     5     1     5     0     2     5     5    0     0    …]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610" y="2968905"/>
                <a:ext cx="5547994" cy="369332"/>
              </a:xfrm>
              <a:prstGeom prst="rect">
                <a:avLst/>
              </a:prstGeom>
              <a:blipFill>
                <a:blip r:embed="rId5"/>
                <a:stretch>
                  <a:fillRect l="-1602" t="-6667" r="-1373" b="-3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 rot="16200000">
            <a:off x="5556796" y="1205340"/>
            <a:ext cx="1119920" cy="62170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food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sym typeface="Calibri"/>
              </a:rPr>
              <a:t>walks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window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runs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mouse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invented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legs</a:t>
            </a:r>
          </a:p>
          <a:p>
            <a:pPr algn="l" rtl="0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sleeps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mirror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</a:rPr>
              <a:t>tail</a:t>
            </a:r>
          </a:p>
          <a:p>
            <a:pPr defTabSz="609585" latinLnBrk="1" hangingPunct="0">
              <a:lnSpc>
                <a:spcPct val="150000"/>
              </a:lnSpc>
            </a:pPr>
            <a:r>
              <a:rPr lang="mr-IN" sz="2200" dirty="0">
                <a:solidFill>
                  <a:srgbClr val="000000"/>
                </a:solidFill>
              </a:rPr>
              <a:t>…</a:t>
            </a:r>
            <a:endParaRPr lang="en-US" sz="2200" dirty="0">
              <a:solidFill>
                <a:srgbClr val="000000"/>
              </a:solidFill>
            </a:endParaRPr>
          </a:p>
          <a:p>
            <a:pPr defTabSz="609585" latinLnBrk="1" hangingPunct="0"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2759" y="2364123"/>
            <a:ext cx="3617380" cy="492444"/>
            <a:chOff x="2657069" y="1773091"/>
            <a:chExt cx="2713035" cy="369333"/>
          </a:xfrm>
        </p:grpSpPr>
        <p:sp>
          <p:nvSpPr>
            <p:cNvPr id="23" name="Rectangle 22"/>
            <p:cNvSpPr/>
            <p:nvPr/>
          </p:nvSpPr>
          <p:spPr>
            <a:xfrm>
              <a:off x="2657069" y="1773094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69195" y="1773092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2223" y="1773091"/>
              <a:ext cx="400909" cy="369330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spAutoFit/>
            </a:bodyPr>
            <a:lstStyle/>
            <a:p>
              <a:pPr defTabSz="609585" latinLnBrk="1" hangingPunct="0"/>
              <a:endPara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5485" y="5543450"/>
            <a:ext cx="4955843" cy="578594"/>
            <a:chOff x="2878768" y="4223658"/>
            <a:chExt cx="3716882" cy="43394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666309" y="4223658"/>
              <a:ext cx="2142309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/>
            <p:cNvSpPr txBox="1"/>
            <p:nvPr/>
          </p:nvSpPr>
          <p:spPr>
            <a:xfrm>
              <a:off x="2878768" y="4288274"/>
              <a:ext cx="37168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vocabulary can be extremely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1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5    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5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2    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75" y="1187211"/>
                <a:ext cx="785471" cy="4062651"/>
              </a:xfrm>
              <a:prstGeom prst="rect">
                <a:avLst/>
              </a:prstGeom>
              <a:blipFill>
                <a:blip r:embed="rId3"/>
                <a:stretch>
                  <a:fillRect l="-14516" t="-938" r="-6452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ket 6"/>
          <p:cNvSpPr/>
          <p:nvPr/>
        </p:nvSpPr>
        <p:spPr>
          <a:xfrm>
            <a:off x="2372093" y="1187211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Right Bracket 10"/>
          <p:cNvSpPr/>
          <p:nvPr/>
        </p:nvSpPr>
        <p:spPr>
          <a:xfrm>
            <a:off x="2834047" y="1187211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3621" y="29293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= 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205" y="1215054"/>
                <a:ext cx="785471" cy="4062651"/>
              </a:xfrm>
              <a:prstGeom prst="rect">
                <a:avLst/>
              </a:prstGeom>
              <a:blipFill>
                <a:blip r:embed="rId4"/>
                <a:stretch>
                  <a:fillRect l="-16129" t="-938" r="-4839" b="-34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ket 27"/>
          <p:cNvSpPr/>
          <p:nvPr/>
        </p:nvSpPr>
        <p:spPr>
          <a:xfrm>
            <a:off x="4378922" y="1215054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4840877" y="1215054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081" y="5887586"/>
            <a:ext cx="1290800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legs, running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walking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46" y="1253979"/>
                <a:ext cx="785471" cy="4062651"/>
              </a:xfrm>
              <a:prstGeom prst="rect">
                <a:avLst/>
              </a:prstGeom>
              <a:blipFill>
                <a:blip r:embed="rId5"/>
                <a:stretch>
                  <a:fillRect l="-16129" t="-625" r="-4839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>
            <a:off x="6374663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Right Bracket 35"/>
          <p:cNvSpPr/>
          <p:nvPr/>
        </p:nvSpPr>
        <p:spPr>
          <a:xfrm>
            <a:off x="6836618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5888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58525" y="5887586"/>
            <a:ext cx="753794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tail, fur,</a:t>
            </a:r>
          </a:p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</a:rPr>
              <a:t>ears</a:t>
            </a:r>
            <a:endParaRPr lang="en-US"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0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1     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0    </m:t>
                      </m:r>
                    </m:oMath>
                  </m:oMathPara>
                </a14:m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  <a:p>
                <a:pPr algn="l" rtl="0" latinLnBrk="1" hangingPunct="0"/>
                <a:r>
                  <a:rPr lang="en-US" sz="2400" i="1" dirty="0">
                    <a:solidFill>
                      <a:srgbClr val="0070C0"/>
                    </a:solidFill>
                    <a:latin typeface="Cambria Math" charset="0"/>
                  </a:rPr>
                  <a:t> </a:t>
                </a:r>
                <a:r>
                  <a:rPr lang="mr-IN" sz="2400" i="1" dirty="0">
                    <a:solidFill>
                      <a:srgbClr val="0070C0"/>
                    </a:solidFill>
                    <a:latin typeface="Cambria Math" charset="0"/>
                  </a:rPr>
                  <a:t>…</a:t>
                </a:r>
                <a:endParaRPr lang="en-US" sz="2400" i="1" dirty="0">
                  <a:solidFill>
                    <a:srgbClr val="0070C0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050" y="1253979"/>
                <a:ext cx="785471" cy="4062651"/>
              </a:xfrm>
              <a:prstGeom prst="rect">
                <a:avLst/>
              </a:prstGeom>
              <a:blipFill>
                <a:blip r:embed="rId6"/>
                <a:stretch>
                  <a:fillRect l="-14516" t="-625" r="-6452" b="-34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ket 39"/>
          <p:cNvSpPr/>
          <p:nvPr/>
        </p:nvSpPr>
        <p:spPr>
          <a:xfrm>
            <a:off x="8515767" y="1253979"/>
            <a:ext cx="60959" cy="4468916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8977722" y="1253979"/>
            <a:ext cx="60959" cy="4468916"/>
          </a:xfrm>
          <a:prstGeom prst="righ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59829" y="5887586"/>
            <a:ext cx="143340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algn="ctr" defTabSz="609585" latinLnBrk="1" hangingPunct="0"/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mirror, window,</a:t>
            </a:r>
            <a:b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460148" y="2929229"/>
            <a:ext cx="696984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+  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724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5053" y="4287636"/>
            <a:ext cx="9192451" cy="1804116"/>
            <a:chOff x="1113789" y="3215727"/>
            <a:chExt cx="6894338" cy="1353087"/>
          </a:xfrm>
        </p:grpSpPr>
        <p:sp>
          <p:nvSpPr>
            <p:cNvPr id="2" name="TextBox 1"/>
            <p:cNvSpPr txBox="1"/>
            <p:nvPr/>
          </p:nvSpPr>
          <p:spPr>
            <a:xfrm>
              <a:off x="1113789" y="3215727"/>
              <a:ext cx="68943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basis vectors </a:t>
              </a: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 be found using Principal Component Analysis (PCA)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8664" y="3922485"/>
              <a:ext cx="5717814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60959" tIns="60959" rIns="60959" bIns="60959" numCol="1" spcCol="38100" rtlCol="0" anchor="t">
              <a:spAutoFit/>
            </a:bodyPr>
            <a:lstStyle/>
            <a:p>
              <a:pPr defTabSz="609585" latinLnBrk="1" hangingPunct="0"/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This is known as Latent Semantic Analysis sometimes in NLP,</a:t>
              </a:r>
              <a:b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maybe not anymore?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39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EDB38-E10E-5C43-BD6B-C699312D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Picture 5.png">
            <a:extLst>
              <a:ext uri="{FF2B5EF4-FFF2-40B4-BE49-F238E27FC236}">
                <a16:creationId xmlns:a16="http://schemas.microsoft.com/office/drawing/2014/main" id="{D16CE9C6-AB7B-014A-976A-BBDBD054F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39"/>
          <a:stretch/>
        </p:blipFill>
        <p:spPr bwMode="auto">
          <a:xfrm>
            <a:off x="1535306" y="501650"/>
            <a:ext cx="8828220" cy="53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EC944-7803-D949-977F-E825AF910EAC}"/>
              </a:ext>
            </a:extLst>
          </p:cNvPr>
          <p:cNvSpPr txBox="1"/>
          <p:nvPr/>
        </p:nvSpPr>
        <p:spPr>
          <a:xfrm>
            <a:off x="8972763" y="6048575"/>
            <a:ext cx="139076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Dan Klein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240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345724" y="5949141"/>
            <a:ext cx="196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0">
                <a:solidFill>
                  <a:schemeClr val="bg1"/>
                </a:solidFill>
              </a:rPr>
              <a:t>What we see</a:t>
            </a:r>
          </a:p>
        </p:txBody>
      </p:sp>
      <p:sp>
        <p:nvSpPr>
          <p:cNvPr id="10" name="Shape 28"/>
          <p:cNvSpPr/>
          <p:nvPr/>
        </p:nvSpPr>
        <p:spPr>
          <a:xfrm>
            <a:off x="-67734" y="342232"/>
            <a:ext cx="12259735" cy="77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Toward more Compact Representations: </a:t>
            </a:r>
            <a:br>
              <a:rPr lang="en-US" sz="4267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267" dirty="0">
                <a:solidFill>
                  <a:schemeClr val="accent5">
                    <a:lumMod val="50000"/>
                  </a:schemeClr>
                </a:solidFill>
              </a:rPr>
              <a:t>Word </a:t>
            </a:r>
            <a:r>
              <a:rPr lang="en-US" sz="4267" dirty="0" err="1">
                <a:solidFill>
                  <a:schemeClr val="accent5">
                    <a:lumMod val="50000"/>
                  </a:schemeClr>
                </a:solidFill>
              </a:rPr>
              <a:t>Embeddings</a:t>
            </a:r>
            <a:endParaRPr sz="4267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65" y="2896549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dog =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3872" y="2896803"/>
            <a:ext cx="49821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684" y="2929354"/>
            <a:ext cx="7739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8543" y="2934655"/>
            <a:ext cx="842857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w3</a:t>
            </a:r>
          </a:p>
        </p:txBody>
      </p:sp>
      <p:sp>
        <p:nvSpPr>
          <p:cNvPr id="30" name="Left Bracket 29"/>
          <p:cNvSpPr/>
          <p:nvPr/>
        </p:nvSpPr>
        <p:spPr>
          <a:xfrm>
            <a:off x="3258379" y="2975763"/>
            <a:ext cx="21526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eft Bracket 30"/>
          <p:cNvSpPr/>
          <p:nvPr/>
        </p:nvSpPr>
        <p:spPr>
          <a:xfrm flipH="1">
            <a:off x="8331656" y="2989110"/>
            <a:ext cx="289288" cy="372927"/>
          </a:xfrm>
          <a:prstGeom prst="leftBracket">
            <a:avLst/>
          </a:prstGeom>
          <a:noFill/>
          <a:ln w="25400" cap="flat">
            <a:solidFill>
              <a:srgbClr val="40404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60959" rIns="121919" bIns="60959" numCol="1" spcCol="38100" rtlCol="0" anchor="t">
            <a:noAutofit/>
          </a:bodyPr>
          <a:lstStyle/>
          <a:p>
            <a:pPr defTabSz="1219170" latinLnBrk="1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0080" y="3787021"/>
            <a:ext cx="715580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609585" latinLnBrk="1" hangingPunct="0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weights w1, </a:t>
            </a:r>
            <a:r>
              <a:rPr lang="mr-I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wn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found using a neural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5013" y="5333466"/>
            <a:ext cx="562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Word2Vec: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arxiv.org</a:t>
            </a:r>
            <a:r>
              <a:rPr lang="en-US" sz="2400" dirty="0">
                <a:hlinkClick r:id="rId3"/>
              </a:rPr>
              <a:t>/abs/1301.3781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41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create a huge matrix of word embeddings initialized with random values – where each row is a vector for a different word in the vocabulary.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4881716" y="2864695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057650" y="410663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5942753" y="220144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2891791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3276265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94" y="5881767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4881716" y="3217775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4881716" y="3602249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4915379" y="586451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5971094" y="43682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4473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150DC-9502-A0CE-8B88-A5376B83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35" y="1048327"/>
            <a:ext cx="7980129" cy="42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92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BF22-096D-4245-8EE1-E4041978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CBOW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E16E-452C-824B-B7AD-E6D118DF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Then, collect a lot of text, and solve the following regression problem for a large corpus of text: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7E151-58BC-6142-8EFB-35BCCCEB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263" y="6410726"/>
            <a:ext cx="2743200" cy="365125"/>
          </a:xfrm>
        </p:spPr>
        <p:txBody>
          <a:bodyPr/>
          <a:lstStyle/>
          <a:p>
            <a:fld id="{03315DE8-E84B-A141-B26C-CDB1CE99E005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764C9-4207-6F48-BA2A-24B490307AD4}"/>
              </a:ext>
            </a:extLst>
          </p:cNvPr>
          <p:cNvSpPr/>
          <p:nvPr/>
        </p:nvSpPr>
        <p:spPr>
          <a:xfrm>
            <a:off x="1313923" y="2775002"/>
            <a:ext cx="2428568" cy="340196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3579D-8C8F-8647-8053-B124AE972D7A}"/>
              </a:ext>
            </a:extLst>
          </p:cNvPr>
          <p:cNvSpPr txBox="1"/>
          <p:nvPr/>
        </p:nvSpPr>
        <p:spPr>
          <a:xfrm>
            <a:off x="489857" y="4016942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3EE37-B0D9-7E45-934C-7409EFB1C181}"/>
              </a:ext>
            </a:extLst>
          </p:cNvPr>
          <p:cNvSpPr txBox="1"/>
          <p:nvPr/>
        </p:nvSpPr>
        <p:spPr>
          <a:xfrm>
            <a:off x="2374960" y="21117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/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E192AC-D4E0-1044-A68E-6952CCA3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2802098"/>
                <a:ext cx="317138" cy="276999"/>
              </a:xfrm>
              <a:prstGeom prst="rect">
                <a:avLst/>
              </a:prstGeom>
              <a:blipFill>
                <a:blip r:embed="rId2"/>
                <a:stretch>
                  <a:fillRect l="-8000" r="-400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/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C58760-49EC-C147-9434-756BB7D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3186572"/>
                <a:ext cx="322460" cy="276999"/>
              </a:xfrm>
              <a:prstGeom prst="rect">
                <a:avLst/>
              </a:prstGeom>
              <a:blipFill>
                <a:blip r:embed="rId3"/>
                <a:stretch>
                  <a:fillRect l="-8000" r="-800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/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9561A-0BC7-774A-9A84-1ADB33B0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01" y="5792074"/>
                <a:ext cx="329577" cy="276999"/>
              </a:xfrm>
              <a:prstGeom prst="rect">
                <a:avLst/>
              </a:prstGeom>
              <a:blipFill>
                <a:blip r:embed="rId4"/>
                <a:stretch>
                  <a:fillRect l="-769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D65BF7-744A-414C-A3E4-DC74DB2A02B3}"/>
              </a:ext>
            </a:extLst>
          </p:cNvPr>
          <p:cNvCxnSpPr>
            <a:cxnSpLocks/>
          </p:cNvCxnSpPr>
          <p:nvPr/>
        </p:nvCxnSpPr>
        <p:spPr>
          <a:xfrm>
            <a:off x="1313923" y="3128082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359E8F-B505-334C-8165-6168F417B617}"/>
              </a:ext>
            </a:extLst>
          </p:cNvPr>
          <p:cNvCxnSpPr>
            <a:cxnSpLocks/>
          </p:cNvCxnSpPr>
          <p:nvPr/>
        </p:nvCxnSpPr>
        <p:spPr>
          <a:xfrm>
            <a:off x="1313923" y="3512556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174D43-2894-CD47-A51C-29A79419DAF7}"/>
              </a:ext>
            </a:extLst>
          </p:cNvPr>
          <p:cNvCxnSpPr>
            <a:cxnSpLocks/>
          </p:cNvCxnSpPr>
          <p:nvPr/>
        </p:nvCxnSpPr>
        <p:spPr>
          <a:xfrm>
            <a:off x="1347586" y="5774823"/>
            <a:ext cx="24285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C7460-D9D7-614A-B35B-559B834252F3}"/>
              </a:ext>
            </a:extLst>
          </p:cNvPr>
          <p:cNvSpPr txBox="1"/>
          <p:nvPr/>
        </p:nvSpPr>
        <p:spPr>
          <a:xfrm>
            <a:off x="2403301" y="42785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A272-5C17-D346-8631-B9690C14E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943" y="2427742"/>
            <a:ext cx="3077441" cy="4065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02788-4FB2-114B-894D-808B9B9232B4}"/>
              </a:ext>
            </a:extLst>
          </p:cNvPr>
          <p:cNvSpPr txBox="1"/>
          <p:nvPr/>
        </p:nvSpPr>
        <p:spPr>
          <a:xfrm>
            <a:off x="5779186" y="299851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E20AB-0912-AE4B-AE96-2BAEEAD8119E}"/>
              </a:ext>
            </a:extLst>
          </p:cNvPr>
          <p:cNvSpPr txBox="1"/>
          <p:nvPr/>
        </p:nvSpPr>
        <p:spPr>
          <a:xfrm>
            <a:off x="5777689" y="3613885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big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A78E7-629C-8046-88A4-B9DD2A40D923}"/>
              </a:ext>
            </a:extLst>
          </p:cNvPr>
          <p:cNvSpPr txBox="1"/>
          <p:nvPr/>
        </p:nvSpPr>
        <p:spPr>
          <a:xfrm>
            <a:off x="5699837" y="483883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1FEBAF-2169-304E-AD1C-A077EE255F6F}"/>
              </a:ext>
            </a:extLst>
          </p:cNvPr>
          <p:cNvSpPr txBox="1"/>
          <p:nvPr/>
        </p:nvSpPr>
        <p:spPr>
          <a:xfrm>
            <a:off x="5804123" y="548270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EA47F-10B7-DF40-98C1-8949DF768432}"/>
              </a:ext>
            </a:extLst>
          </p:cNvPr>
          <p:cNvSpPr txBox="1"/>
          <p:nvPr/>
        </p:nvSpPr>
        <p:spPr>
          <a:xfrm>
            <a:off x="9731528" y="422520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427C0-0D12-C549-92B6-175B96C7BAD9}"/>
              </a:ext>
            </a:extLst>
          </p:cNvPr>
          <p:cNvSpPr txBox="1"/>
          <p:nvPr/>
        </p:nvSpPr>
        <p:spPr>
          <a:xfrm>
            <a:off x="6392636" y="1992086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“the big dog plays ball”</a:t>
            </a:r>
          </a:p>
        </p:txBody>
      </p:sp>
    </p:spTree>
    <p:extLst>
      <p:ext uri="{BB962C8B-B14F-4D97-AF65-F5344CB8AC3E}">
        <p14:creationId xmlns:p14="http://schemas.microsoft.com/office/powerpoint/2010/main" val="2665554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CC32-CC3D-E02C-28EB-EF826B40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Language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C6CEF-9C53-4F4C-C5AA-DBBA44A54193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86CE8-7B4F-5B52-9CBB-2891ACE1CE4F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FF30F69-606C-C45C-42B1-15DBA0AE6A25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FF4FB35-FF8A-89B9-2DCA-B89E0F8FEA6A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</p:spTree>
    <p:extLst>
      <p:ext uri="{BB962C8B-B14F-4D97-AF65-F5344CB8AC3E}">
        <p14:creationId xmlns:p14="http://schemas.microsoft.com/office/powerpoint/2010/main" val="752321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F76A771-0A05-CDE4-108A-F1A36E9231AC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9C1392-87D3-A9EE-F7CF-0D2C109793BD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A7DD73-38F9-BC72-D0D5-181D1437EBB9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ACF2D5-DB28-EA32-7ED6-E03277D65669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3CBAE97-B0CD-9232-108C-56985EEB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23191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FDE20-E44B-6C0C-F3B6-ECBF32D95F77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6CF11-F31A-1B8C-F23B-DF9F682DC9C7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01BB1B-8D9A-466E-6004-D3A1ED5B2024}"/>
              </a:ext>
            </a:extLst>
          </p:cNvPr>
          <p:cNvCxnSpPr>
            <a:cxnSpLocks/>
          </p:cNvCxnSpPr>
          <p:nvPr/>
        </p:nvCxnSpPr>
        <p:spPr>
          <a:xfrm flipV="1">
            <a:off x="4621725" y="244635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F0628-B40E-E22C-D68D-6EFC637AE7A3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5D4D63-46CD-24F5-99E4-FEE75DFD9AE5}"/>
              </a:ext>
            </a:extLst>
          </p:cNvPr>
          <p:cNvSpPr txBox="1"/>
          <p:nvPr/>
        </p:nvSpPr>
        <p:spPr>
          <a:xfrm>
            <a:off x="3515820" y="171288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54784-33C8-3376-86B2-567ECE19A965}"/>
              </a:ext>
            </a:extLst>
          </p:cNvPr>
          <p:cNvSpPr txBox="1"/>
          <p:nvPr/>
        </p:nvSpPr>
        <p:spPr>
          <a:xfrm>
            <a:off x="4251163" y="120254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dog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1D1BDD4-6908-D571-972B-084C8672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42882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E84C-EA90-22B5-6C82-C1518D3961DB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B9C1B-9921-F8C2-3E54-AC2942DAC896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D26-EBDA-44CB-1E9E-B5075F26DAF1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3862C3-814F-46A4-574F-A10F768A4CDB}"/>
              </a:ext>
            </a:extLst>
          </p:cNvPr>
          <p:cNvCxnSpPr>
            <a:cxnSpLocks/>
          </p:cNvCxnSpPr>
          <p:nvPr/>
        </p:nvCxnSpPr>
        <p:spPr>
          <a:xfrm flipV="1">
            <a:off x="70306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A757DB-7275-DA0C-5296-27E22D9378AC}"/>
              </a:ext>
            </a:extLst>
          </p:cNvPr>
          <p:cNvSpPr txBox="1"/>
          <p:nvPr/>
        </p:nvSpPr>
        <p:spPr>
          <a:xfrm>
            <a:off x="59247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7D0A9-88F4-148F-A5EB-1FB3A7F98082}"/>
              </a:ext>
            </a:extLst>
          </p:cNvPr>
          <p:cNvSpPr txBox="1"/>
          <p:nvPr/>
        </p:nvSpPr>
        <p:spPr>
          <a:xfrm>
            <a:off x="6660046" y="117892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with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EB9C17AD-B821-0593-3314-CCB65E42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927017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1D98-DFC4-48A0-095F-A7DE3B9ADC5E}"/>
              </a:ext>
            </a:extLst>
          </p:cNvPr>
          <p:cNvSpPr txBox="1"/>
          <p:nvPr/>
        </p:nvSpPr>
        <p:spPr>
          <a:xfrm>
            <a:off x="9280823" y="606978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2B000D-9798-B622-BAFB-F7C62F00AF73}"/>
              </a:ext>
            </a:extLst>
          </p:cNvPr>
          <p:cNvSpPr/>
          <p:nvPr/>
        </p:nvSpPr>
        <p:spPr>
          <a:xfrm>
            <a:off x="939004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3CCFA6-BD0F-0ADA-5B5C-DA7F3AA10CD9}"/>
              </a:ext>
            </a:extLst>
          </p:cNvPr>
          <p:cNvCxnSpPr>
            <a:cxnSpLocks/>
          </p:cNvCxnSpPr>
          <p:nvPr/>
        </p:nvCxnSpPr>
        <p:spPr>
          <a:xfrm flipV="1">
            <a:off x="9568722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3862C3-814F-46A4-574F-A10F768A4CDB}"/>
              </a:ext>
            </a:extLst>
          </p:cNvPr>
          <p:cNvCxnSpPr>
            <a:cxnSpLocks/>
          </p:cNvCxnSpPr>
          <p:nvPr/>
        </p:nvCxnSpPr>
        <p:spPr>
          <a:xfrm flipV="1">
            <a:off x="70306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A757DB-7275-DA0C-5296-27E22D9378AC}"/>
              </a:ext>
            </a:extLst>
          </p:cNvPr>
          <p:cNvSpPr txBox="1"/>
          <p:nvPr/>
        </p:nvSpPr>
        <p:spPr>
          <a:xfrm>
            <a:off x="59247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7D0A9-88F4-148F-A5EB-1FB3A7F98082}"/>
              </a:ext>
            </a:extLst>
          </p:cNvPr>
          <p:cNvSpPr txBox="1"/>
          <p:nvPr/>
        </p:nvSpPr>
        <p:spPr>
          <a:xfrm>
            <a:off x="6660046" y="1178921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b="1" i="1" baseline="-25000" dirty="0"/>
              <a:t>2</a:t>
            </a:r>
            <a:r>
              <a:rPr lang="en-US" dirty="0"/>
              <a:t> = with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45DF74B-D722-F570-31DD-C2CA8551D47D}"/>
              </a:ext>
            </a:extLst>
          </p:cNvPr>
          <p:cNvCxnSpPr>
            <a:cxnSpLocks/>
          </p:cNvCxnSpPr>
          <p:nvPr/>
        </p:nvCxnSpPr>
        <p:spPr>
          <a:xfrm flipV="1">
            <a:off x="3293478" y="2443146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3D84FD-1B7D-2C87-DF9A-27421D960775}"/>
              </a:ext>
            </a:extLst>
          </p:cNvPr>
          <p:cNvSpPr txBox="1"/>
          <p:nvPr/>
        </p:nvSpPr>
        <p:spPr>
          <a:xfrm>
            <a:off x="2187573" y="1709679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CECAC8-67AA-4DC3-E8BA-7FCD621CFC3F}"/>
              </a:ext>
            </a:extLst>
          </p:cNvPr>
          <p:cNvSpPr txBox="1"/>
          <p:nvPr/>
        </p:nvSpPr>
        <p:spPr>
          <a:xfrm>
            <a:off x="2922916" y="1199333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b="1" i="1" baseline="-25000" dirty="0"/>
              <a:t>1</a:t>
            </a:r>
            <a:r>
              <a:rPr lang="en-US" dirty="0"/>
              <a:t> = big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C540105-F459-2225-7FAD-923614BA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Pre-trained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071417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C136-B576-48B6-32E5-08D70B2D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A6E21-DDB6-22D7-CEF6-A440FCD48837}"/>
              </a:ext>
            </a:extLst>
          </p:cNvPr>
          <p:cNvSpPr/>
          <p:nvPr/>
        </p:nvSpPr>
        <p:spPr>
          <a:xfrm>
            <a:off x="191288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66120-F4CA-84C2-060F-2FDBF3C123CB}"/>
              </a:ext>
            </a:extLst>
          </p:cNvPr>
          <p:cNvSpPr/>
          <p:nvPr/>
        </p:nvSpPr>
        <p:spPr>
          <a:xfrm>
            <a:off x="5651464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F69C2-C52C-E240-B1BE-2D47A1BE4E48}"/>
              </a:ext>
            </a:extLst>
          </p:cNvPr>
          <p:cNvSpPr/>
          <p:nvPr/>
        </p:nvSpPr>
        <p:spPr>
          <a:xfrm>
            <a:off x="8143852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F0145-D6FD-7961-2C1D-F65AB2ADE077}"/>
              </a:ext>
            </a:extLst>
          </p:cNvPr>
          <p:cNvSpPr txBox="1"/>
          <p:nvPr/>
        </p:nvSpPr>
        <p:spPr>
          <a:xfrm>
            <a:off x="1798048" y="60965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84BD1-D793-2A36-F2EB-C7AC6242C3F8}"/>
              </a:ext>
            </a:extLst>
          </p:cNvPr>
          <p:cNvSpPr txBox="1"/>
          <p:nvPr/>
        </p:nvSpPr>
        <p:spPr>
          <a:xfrm>
            <a:off x="5563617" y="609653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plays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48BB2-ADC8-EAE1-32EF-22E46C740024}"/>
              </a:ext>
            </a:extLst>
          </p:cNvPr>
          <p:cNvSpPr txBox="1"/>
          <p:nvPr/>
        </p:nvSpPr>
        <p:spPr>
          <a:xfrm>
            <a:off x="8200189" y="607882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0CA5A3-8987-5B5A-6AB6-7B4E73EA3B39}"/>
              </a:ext>
            </a:extLst>
          </p:cNvPr>
          <p:cNvSpPr/>
          <p:nvPr/>
        </p:nvSpPr>
        <p:spPr>
          <a:xfrm>
            <a:off x="1643922" y="2914213"/>
            <a:ext cx="8103476" cy="1467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Transformer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AE3E7-E1B8-3C52-72C6-0E88063A9E7D}"/>
              </a:ext>
            </a:extLst>
          </p:cNvPr>
          <p:cNvCxnSpPr>
            <a:cxnSpLocks/>
          </p:cNvCxnSpPr>
          <p:nvPr/>
        </p:nvCxnSpPr>
        <p:spPr>
          <a:xfrm flipV="1">
            <a:off x="209155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A7BEE8-E8BB-A1BD-FFFD-1BBCFD700F10}"/>
              </a:ext>
            </a:extLst>
          </p:cNvPr>
          <p:cNvCxnSpPr>
            <a:cxnSpLocks/>
          </p:cNvCxnSpPr>
          <p:nvPr/>
        </p:nvCxnSpPr>
        <p:spPr>
          <a:xfrm flipV="1">
            <a:off x="583014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524298-8FA9-D8B2-DCAA-E03965575024}"/>
              </a:ext>
            </a:extLst>
          </p:cNvPr>
          <p:cNvCxnSpPr>
            <a:cxnSpLocks/>
          </p:cNvCxnSpPr>
          <p:nvPr/>
        </p:nvCxnSpPr>
        <p:spPr>
          <a:xfrm flipV="1">
            <a:off x="8322528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57E20C-AF90-1010-4508-57CBB573DC0B}"/>
              </a:ext>
            </a:extLst>
          </p:cNvPr>
          <p:cNvSpPr txBox="1"/>
          <p:nvPr/>
        </p:nvSpPr>
        <p:spPr>
          <a:xfrm>
            <a:off x="312371" y="5221120"/>
            <a:ext cx="142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1-hot vectors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1AEF1-B584-090E-FF72-4C50717A1E59}"/>
              </a:ext>
            </a:extLst>
          </p:cNvPr>
          <p:cNvSpPr/>
          <p:nvPr/>
        </p:nvSpPr>
        <p:spPr>
          <a:xfrm>
            <a:off x="4405270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44ABE9-A98C-606D-5CAE-5CB1365B11D7}"/>
              </a:ext>
            </a:extLst>
          </p:cNvPr>
          <p:cNvSpPr txBox="1"/>
          <p:nvPr/>
        </p:nvSpPr>
        <p:spPr>
          <a:xfrm>
            <a:off x="4345756" y="612354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751922-A226-84E0-9686-C1D4AA14C6A2}"/>
              </a:ext>
            </a:extLst>
          </p:cNvPr>
          <p:cNvCxnSpPr>
            <a:cxnSpLocks/>
          </p:cNvCxnSpPr>
          <p:nvPr/>
        </p:nvCxnSpPr>
        <p:spPr>
          <a:xfrm flipV="1">
            <a:off x="4583946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EC540105-F459-2225-7FAD-923614BA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Generative Language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6B3DCA-10B6-1BDC-7ECB-56CF57443B0C}"/>
              </a:ext>
            </a:extLst>
          </p:cNvPr>
          <p:cNvSpPr/>
          <p:nvPr/>
        </p:nvSpPr>
        <p:spPr>
          <a:xfrm>
            <a:off x="3159076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1C257-106C-AB4F-7C92-A685E6C2FDFA}"/>
              </a:ext>
            </a:extLst>
          </p:cNvPr>
          <p:cNvSpPr txBox="1"/>
          <p:nvPr/>
        </p:nvSpPr>
        <p:spPr>
          <a:xfrm>
            <a:off x="3071902" y="609653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4C4975-918A-74A8-6235-8219B0E3BBF8}"/>
              </a:ext>
            </a:extLst>
          </p:cNvPr>
          <p:cNvCxnSpPr>
            <a:cxnSpLocks/>
          </p:cNvCxnSpPr>
          <p:nvPr/>
        </p:nvCxnSpPr>
        <p:spPr>
          <a:xfrm flipV="1">
            <a:off x="3332550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613C2C1-7CB6-9D36-FAF2-71DDE13040FD}"/>
              </a:ext>
            </a:extLst>
          </p:cNvPr>
          <p:cNvSpPr/>
          <p:nvPr/>
        </p:nvSpPr>
        <p:spPr>
          <a:xfrm>
            <a:off x="6897658" y="4775166"/>
            <a:ext cx="357352" cy="1261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5CA5F5-72A8-327B-728B-B2AD5331C103}"/>
              </a:ext>
            </a:extLst>
          </p:cNvPr>
          <p:cNvSpPr txBox="1"/>
          <p:nvPr/>
        </p:nvSpPr>
        <p:spPr>
          <a:xfrm>
            <a:off x="6893464" y="60920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A3C900-9CC4-F818-3EFE-8129A955EE8A}"/>
              </a:ext>
            </a:extLst>
          </p:cNvPr>
          <p:cNvCxnSpPr>
            <a:cxnSpLocks/>
          </p:cNvCxnSpPr>
          <p:nvPr/>
        </p:nvCxnSpPr>
        <p:spPr>
          <a:xfrm flipV="1">
            <a:off x="7076334" y="4382205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D5353E-99B5-2268-8DE7-E0ACDD98FCA7}"/>
              </a:ext>
            </a:extLst>
          </p:cNvPr>
          <p:cNvCxnSpPr>
            <a:cxnSpLocks/>
          </p:cNvCxnSpPr>
          <p:nvPr/>
        </p:nvCxnSpPr>
        <p:spPr>
          <a:xfrm flipV="1">
            <a:off x="9164208" y="2422734"/>
            <a:ext cx="0" cy="470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7E820F-48EB-9A36-A713-F3B4BAC02308}"/>
              </a:ext>
            </a:extLst>
          </p:cNvPr>
          <p:cNvSpPr txBox="1"/>
          <p:nvPr/>
        </p:nvSpPr>
        <p:spPr>
          <a:xfrm>
            <a:off x="8058303" y="1689267"/>
            <a:ext cx="23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algn="ctr"/>
            <a:r>
              <a:rPr lang="en-US" dirty="0"/>
              <a:t>across </a:t>
            </a:r>
            <a:r>
              <a:rPr lang="en-US" b="1" i="1" dirty="0"/>
              <a:t>n</a:t>
            </a:r>
            <a:r>
              <a:rPr lang="en-US" dirty="0"/>
              <a:t> possible words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811CD7-ECC0-EF59-9E6F-55231FD5DED5}"/>
              </a:ext>
            </a:extLst>
          </p:cNvPr>
          <p:cNvSpPr txBox="1"/>
          <p:nvPr/>
        </p:nvSpPr>
        <p:spPr>
          <a:xfrm>
            <a:off x="8793646" y="117892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y</a:t>
            </a:r>
            <a:r>
              <a:rPr lang="en-US" dirty="0"/>
              <a:t> = ball </a:t>
            </a:r>
          </a:p>
        </p:txBody>
      </p:sp>
    </p:spTree>
    <p:extLst>
      <p:ext uri="{BB962C8B-B14F-4D97-AF65-F5344CB8AC3E}">
        <p14:creationId xmlns:p14="http://schemas.microsoft.com/office/powerpoint/2010/main" val="246021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754102" y="6356350"/>
            <a:ext cx="140903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Pronoun Resolution</a:t>
            </a:r>
          </a:p>
          <a:p>
            <a:pPr lvl="1"/>
            <a:r>
              <a:rPr lang="en-US" dirty="0"/>
              <a:t>Jack drank the wine on the table. </a:t>
            </a:r>
            <a:r>
              <a:rPr lang="en-US" b="1" i="1" dirty="0"/>
              <a:t>It </a:t>
            </a:r>
            <a:r>
              <a:rPr lang="en-US" dirty="0"/>
              <a:t>was red and round.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went back to the bar to get another drink.</a:t>
            </a:r>
          </a:p>
          <a:p>
            <a:pPr lvl="1"/>
            <a:r>
              <a:rPr lang="en-US" dirty="0"/>
              <a:t>Jack saw Sam at the party. </a:t>
            </a:r>
            <a:r>
              <a:rPr lang="en-US" b="1" i="1" dirty="0"/>
              <a:t>He </a:t>
            </a:r>
            <a:r>
              <a:rPr lang="en-US" dirty="0"/>
              <a:t>clearly had drunk too much.</a:t>
            </a:r>
          </a:p>
          <a:p>
            <a:endParaRPr lang="en-US" dirty="0"/>
          </a:p>
          <a:p>
            <a:pPr marL="445770" lvl="2" indent="0">
              <a:buNone/>
            </a:pPr>
            <a:r>
              <a:rPr lang="en-US" dirty="0"/>
              <a:t>				[Adapted from Wilks (1975)]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49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Issues -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text representation we usually need to separate a sentence into tokens – we have assumed words in this lecture (or pairs of words) – but tokens could also be characters and anything in-between.</a:t>
            </a:r>
          </a:p>
          <a:p>
            <a:endParaRPr lang="en-US" dirty="0"/>
          </a:p>
          <a:p>
            <a:r>
              <a:rPr lang="en-US" dirty="0"/>
              <a:t>Word segmentation can be used as tokenization. </a:t>
            </a:r>
          </a:p>
          <a:p>
            <a:pPr lvl="1"/>
            <a:r>
              <a:rPr lang="en-US" dirty="0"/>
              <a:t>In the assignment I was lazy I just did “my </a:t>
            </a:r>
            <a:r>
              <a:rPr lang="en-US" dirty="0" err="1"/>
              <a:t>sentence”.split</a:t>
            </a:r>
            <a:r>
              <a:rPr lang="en-US" dirty="0"/>
              <a:t>(“ “) and called it a day.</a:t>
            </a:r>
          </a:p>
          <a:p>
            <a:pPr lvl="1"/>
            <a:r>
              <a:rPr lang="en-US" dirty="0"/>
              <a:t>However, even English is more difficult than that because of punctuation, double spaces, quotes, etc. For English I would recommend you too look up the great word tokenization tools in libraries such as Python’s NLTK and Spacy before you try to come up with your own word tokenizer.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4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2379-B516-2648-ABC3-830B5A94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Word based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16C2-FC9C-D64B-8A1C-95190D562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mentioned that tokenization can be hard even when word-based for other languages that don’t use spaces in-between words.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Word tokenization can also be bad for languages where the words can be “glued” together like German or Turkish.</a:t>
            </a:r>
          </a:p>
          <a:p>
            <a:pPr lvl="1"/>
            <a:r>
              <a:rPr lang="en-US" dirty="0"/>
              <a:t>Remember </a:t>
            </a:r>
            <a:r>
              <a:rPr lang="en-US" dirty="0" err="1">
                <a:ea typeface="Times New Roman" charset="0"/>
                <a:cs typeface="Times New Roman" charset="0"/>
              </a:rPr>
              <a:t>fünf­hundert­fünf­und­fünfzig</a:t>
            </a:r>
            <a:r>
              <a:rPr lang="en-US" dirty="0">
                <a:ea typeface="Times New Roman" charset="0"/>
                <a:cs typeface="Times New Roman" charset="0"/>
              </a:rPr>
              <a:t>? It wouldn’t be feasible to have a word embedding for every number in the German language.</a:t>
            </a:r>
            <a:br>
              <a:rPr lang="en-US" dirty="0">
                <a:ea typeface="Times New Roman" charset="0"/>
                <a:cs typeface="Times New Roman" charset="0"/>
              </a:rPr>
            </a:br>
            <a:endParaRPr lang="en-US" dirty="0">
              <a:ea typeface="Times New Roman" charset="0"/>
              <a:cs typeface="Times New Roman" charset="0"/>
            </a:endParaRPr>
          </a:p>
          <a:p>
            <a:r>
              <a:rPr lang="en-US" dirty="0">
                <a:ea typeface="Times New Roman" charset="0"/>
                <a:cs typeface="Times New Roman" charset="0"/>
              </a:rPr>
              <a:t>It is problematic to handle words that are not in the vocabulary e.g. a common practice is to use a special &lt;OOV&gt; (out of vocabulary) token for those words that don’t show up in the vocabulary.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8316-1EAF-2B43-A7F0-B6687AD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45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DF76-8C70-DD4F-9F67-BB11716A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Sub-word Tokenization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3E5C-BB25-0042-897D-BCE8B55D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6591300" cy="488700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Byte-pair Encoding Tokenization (BPE)</a:t>
            </a:r>
          </a:p>
          <a:p>
            <a:pPr lvl="1"/>
            <a:r>
              <a:rPr lang="en-US" dirty="0"/>
              <a:t>Start from small strings and based on substring counts iteratively use larger sequences until you define a vocabulary that maximizes informative </a:t>
            </a:r>
            <a:r>
              <a:rPr lang="en-US" dirty="0" err="1"/>
              <a:t>subtokens</a:t>
            </a:r>
            <a:r>
              <a:rPr lang="en-US" dirty="0"/>
              <a:t>. That way most will correspond to words at the end.</a:t>
            </a:r>
          </a:p>
          <a:p>
            <a:r>
              <a:rPr lang="en-US" dirty="0"/>
              <a:t>Byte-level BPE Tokenizer</a:t>
            </a:r>
          </a:p>
          <a:p>
            <a:pPr lvl="1"/>
            <a:r>
              <a:rPr lang="en-US" dirty="0"/>
              <a:t>Do the same but at the byte representation level not at the substring representation level.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ECE3-A0C5-F249-BBF6-0893B04A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4FA8-93FB-5546-9603-C6893BF8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94" y="1110570"/>
            <a:ext cx="3525706" cy="496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6F2F-F90F-5940-BAC1-6DBC8BE7D018}"/>
              </a:ext>
            </a:extLst>
          </p:cNvPr>
          <p:cNvSpPr txBox="1"/>
          <p:nvPr/>
        </p:nvSpPr>
        <p:spPr>
          <a:xfrm>
            <a:off x="8104471" y="6169580"/>
            <a:ext cx="236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huggingface</a:t>
            </a:r>
            <a:r>
              <a:rPr lang="en-US" dirty="0"/>
              <a:t>/tokenizers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6AFB9-171D-364F-9421-5DB07227D204}"/>
              </a:ext>
            </a:extLst>
          </p:cNvPr>
          <p:cNvSpPr txBox="1"/>
          <p:nvPr/>
        </p:nvSpPr>
        <p:spPr>
          <a:xfrm>
            <a:off x="1352748" y="5992297"/>
            <a:ext cx="596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will discuss these more as we discuss Transformer Models</a:t>
            </a:r>
          </a:p>
        </p:txBody>
      </p:sp>
    </p:spTree>
    <p:extLst>
      <p:ext uri="{BB962C8B-B14F-4D97-AF65-F5344CB8AC3E}">
        <p14:creationId xmlns:p14="http://schemas.microsoft.com/office/powerpoint/2010/main" val="2149103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66C7-8A58-1745-B50C-F66AF6CA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1ABBB-7F7D-5742-A2F0-8350FBD5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2" y="1953825"/>
            <a:ext cx="5904172" cy="171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22FDC-93B0-0D40-810D-CFB06B07D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04"/>
          <a:stretch/>
        </p:blipFill>
        <p:spPr>
          <a:xfrm>
            <a:off x="7088846" y="234760"/>
            <a:ext cx="4681808" cy="5150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53DB4-97E5-3941-AED4-6217B6199404}"/>
              </a:ext>
            </a:extLst>
          </p:cNvPr>
          <p:cNvSpPr txBox="1"/>
          <p:nvPr/>
        </p:nvSpPr>
        <p:spPr>
          <a:xfrm>
            <a:off x="421346" y="744511"/>
            <a:ext cx="6348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BPE Tokenization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BE005-B846-4843-A284-B1AA5C132E96}"/>
              </a:ext>
            </a:extLst>
          </p:cNvPr>
          <p:cNvSpPr txBox="1"/>
          <p:nvPr/>
        </p:nvSpPr>
        <p:spPr>
          <a:xfrm>
            <a:off x="799504" y="3976007"/>
            <a:ext cx="4531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BPE operations (python code on the right) – from the paper.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said operations to construct your sub-word vocabulary.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 each sub-word token as a “word” in any models we will discuss.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F69B5E-071F-5745-A0D0-49AA916BF616}"/>
              </a:ext>
            </a:extLst>
          </p:cNvPr>
          <p:cNvSpPr/>
          <p:nvPr/>
        </p:nvSpPr>
        <p:spPr>
          <a:xfrm>
            <a:off x="5749158" y="5976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https://colab.research.google.com/drive/1gUjL_h2tXdTtPSfxbBP-6MkE_BMck6gm?usp=sharing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8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B92D-C9FA-A8AE-055E-725AEAB1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used in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4734-D7B0-4D04-A649-CC2DEC3F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3A019-3C36-D5CA-30DB-22DBA783F811}"/>
              </a:ext>
            </a:extLst>
          </p:cNvPr>
          <p:cNvSpPr txBox="1"/>
          <p:nvPr/>
        </p:nvSpPr>
        <p:spPr>
          <a:xfrm>
            <a:off x="838200" y="1295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https://platform.openai.com/tokenizer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07B2D6-C263-3632-E87C-1D9F3CB0C569}"/>
              </a:ext>
            </a:extLst>
          </p:cNvPr>
          <p:cNvGrpSpPr/>
          <p:nvPr/>
        </p:nvGrpSpPr>
        <p:grpSpPr>
          <a:xfrm>
            <a:off x="727527" y="2319712"/>
            <a:ext cx="2616564" cy="1362418"/>
            <a:chOff x="727527" y="2319712"/>
            <a:chExt cx="2616564" cy="13624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3212AE-43D6-6B05-7DC4-AC01A12E8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527" y="2319712"/>
              <a:ext cx="2616564" cy="13624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B4F70F-5695-D53F-FAFE-EC62BA476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679" y="3316696"/>
              <a:ext cx="2336618" cy="31003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C2C1532-9EE9-F14A-FBEC-E7D83AAD70DC}"/>
              </a:ext>
            </a:extLst>
          </p:cNvPr>
          <p:cNvSpPr txBox="1"/>
          <p:nvPr/>
        </p:nvSpPr>
        <p:spPr>
          <a:xfrm>
            <a:off x="838200" y="18865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cat is in the house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324C87-312E-7714-64A4-71F939F345B0}"/>
              </a:ext>
            </a:extLst>
          </p:cNvPr>
          <p:cNvSpPr txBox="1"/>
          <p:nvPr/>
        </p:nvSpPr>
        <p:spPr>
          <a:xfrm>
            <a:off x="5895703" y="19503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geologist made an effort to rationalize the explanation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4BB2EB9-4ECA-5BE4-5EE4-BCA5D39F9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703" y="2440298"/>
            <a:ext cx="5210371" cy="10537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C5DFF80-BFB2-E4C4-5218-6017DD1C0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070" y="3271557"/>
            <a:ext cx="4953855" cy="42816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B08CE5E-49FA-C19E-4529-B9CB70BD28AC}"/>
              </a:ext>
            </a:extLst>
          </p:cNvPr>
          <p:cNvGrpSpPr/>
          <p:nvPr/>
        </p:nvGrpSpPr>
        <p:grpSpPr>
          <a:xfrm>
            <a:off x="715124" y="4474039"/>
            <a:ext cx="6219076" cy="1796483"/>
            <a:chOff x="715124" y="4474039"/>
            <a:chExt cx="6219076" cy="179648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82124B9-0172-9F4B-879B-B04F148136ED}"/>
                </a:ext>
              </a:extLst>
            </p:cNvPr>
            <p:cNvGrpSpPr/>
            <p:nvPr/>
          </p:nvGrpSpPr>
          <p:grpSpPr>
            <a:xfrm>
              <a:off x="715124" y="4474039"/>
              <a:ext cx="6219076" cy="1768543"/>
              <a:chOff x="715124" y="4474039"/>
              <a:chExt cx="6219076" cy="176854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6CC73D-005B-A74B-9767-539805E5C8D1}"/>
                  </a:ext>
                </a:extLst>
              </p:cNvPr>
              <p:cNvSpPr txBox="1"/>
              <p:nvPr/>
            </p:nvSpPr>
            <p:spPr>
              <a:xfrm>
                <a:off x="838200" y="447403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fünf­hundert­fünf­und­fünfzig</a:t>
                </a:r>
                <a:endParaRPr lang="en-US" dirty="0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5EDB952-F7C3-87C4-0A51-BE07AC622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124" y="4843860"/>
                <a:ext cx="5380876" cy="1398722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1282FB6-FDF2-BACF-5739-8B733AB68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200" y="5712172"/>
              <a:ext cx="5257800" cy="55835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FE333B-491D-1D16-C90D-8EFA431FE78C}"/>
              </a:ext>
            </a:extLst>
          </p:cNvPr>
          <p:cNvGrpSpPr/>
          <p:nvPr/>
        </p:nvGrpSpPr>
        <p:grpSpPr>
          <a:xfrm>
            <a:off x="6678976" y="4611560"/>
            <a:ext cx="6261961" cy="1688294"/>
            <a:chOff x="6678976" y="4611560"/>
            <a:chExt cx="6261961" cy="168829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6C7C5FA-E1B6-EBF5-B645-FBC5BE77659C}"/>
                </a:ext>
              </a:extLst>
            </p:cNvPr>
            <p:cNvSpPr txBox="1"/>
            <p:nvPr/>
          </p:nvSpPr>
          <p:spPr>
            <a:xfrm>
              <a:off x="6844937" y="4611560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La </a:t>
              </a:r>
              <a:r>
                <a:rPr lang="en-US" dirty="0" err="1"/>
                <a:t>ardilla</a:t>
              </a:r>
              <a:r>
                <a:rPr lang="en-US" dirty="0"/>
                <a:t> </a:t>
              </a:r>
              <a:r>
                <a:rPr lang="en-US" dirty="0" err="1"/>
                <a:t>va</a:t>
              </a:r>
              <a:r>
                <a:rPr lang="en-US" dirty="0"/>
                <a:t> a la </a:t>
              </a:r>
              <a:r>
                <a:rPr lang="en-US" dirty="0" err="1"/>
                <a:t>universidad</a:t>
              </a:r>
              <a:endParaRPr lang="en-US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961A5E6-D502-EA86-D588-D2259B74C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78976" y="5037388"/>
              <a:ext cx="5380877" cy="126246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A7DFB02-3C48-B3D2-EBDF-0CCABBCE8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" b="48702"/>
            <a:stretch/>
          </p:blipFill>
          <p:spPr>
            <a:xfrm>
              <a:off x="6757851" y="5903890"/>
              <a:ext cx="5159690" cy="311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8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B92D-C9FA-A8AE-055E-725AEAB1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Tokenization used in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4734-D7B0-4D04-A649-CC2DEC3F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3A019-3C36-D5CA-30DB-22DBA783F811}"/>
              </a:ext>
            </a:extLst>
          </p:cNvPr>
          <p:cNvSpPr txBox="1"/>
          <p:nvPr/>
        </p:nvSpPr>
        <p:spPr>
          <a:xfrm>
            <a:off x="838200" y="1295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platform.openai.com</a:t>
            </a:r>
            <a:r>
              <a:rPr lang="en-US" dirty="0">
                <a:hlinkClick r:id="rId2"/>
              </a:rPr>
              <a:t>/tokenizer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629700-6ED0-865B-10CE-585DE798BB94}"/>
              </a:ext>
            </a:extLst>
          </p:cNvPr>
          <p:cNvGrpSpPr/>
          <p:nvPr/>
        </p:nvGrpSpPr>
        <p:grpSpPr>
          <a:xfrm>
            <a:off x="3174274" y="2179254"/>
            <a:ext cx="6174377" cy="1828693"/>
            <a:chOff x="4693920" y="1972090"/>
            <a:chExt cx="6174377" cy="18286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2999B1D-CEC4-8869-635E-0DFEC6EF5660}"/>
                </a:ext>
              </a:extLst>
            </p:cNvPr>
            <p:cNvGrpSpPr/>
            <p:nvPr/>
          </p:nvGrpSpPr>
          <p:grpSpPr>
            <a:xfrm>
              <a:off x="4693920" y="1972090"/>
              <a:ext cx="6174377" cy="1828693"/>
              <a:chOff x="4693920" y="1972090"/>
              <a:chExt cx="6174377" cy="182869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6B110A-A1B7-66C8-F8B4-9D10CCA69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920" y="2384368"/>
                <a:ext cx="4315640" cy="141641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BE01B1-C2BC-8AB4-636D-2A3A28E4B4F9}"/>
                  </a:ext>
                </a:extLst>
              </p:cNvPr>
              <p:cNvSpPr txBox="1"/>
              <p:nvPr/>
            </p:nvSpPr>
            <p:spPr>
              <a:xfrm>
                <a:off x="4772297" y="197209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深層学</a:t>
                </a:r>
                <a:endParaRPr lang="en-US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4BBD83-8D9C-7FF3-200B-34C956854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1966" y="3263583"/>
              <a:ext cx="3126378" cy="33083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ACF6AC-D00D-CB74-6D13-A15622E835BC}"/>
              </a:ext>
            </a:extLst>
          </p:cNvPr>
          <p:cNvGrpSpPr/>
          <p:nvPr/>
        </p:nvGrpSpPr>
        <p:grpSpPr>
          <a:xfrm>
            <a:off x="693965" y="4496130"/>
            <a:ext cx="6096000" cy="1632667"/>
            <a:chOff x="911679" y="4523936"/>
            <a:chExt cx="6096000" cy="16326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3A35B4-FFF4-CBE1-7C01-21B70CE3E0E2}"/>
                </a:ext>
              </a:extLst>
            </p:cNvPr>
            <p:cNvGrpSpPr/>
            <p:nvPr/>
          </p:nvGrpSpPr>
          <p:grpSpPr>
            <a:xfrm>
              <a:off x="911679" y="4523936"/>
              <a:ext cx="6096000" cy="1625096"/>
              <a:chOff x="911679" y="4523936"/>
              <a:chExt cx="6096000" cy="162509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B71ACD-5177-602C-E46C-61C131184C82}"/>
                  </a:ext>
                </a:extLst>
              </p:cNvPr>
              <p:cNvSpPr txBox="1"/>
              <p:nvPr/>
            </p:nvSpPr>
            <p:spPr>
              <a:xfrm>
                <a:off x="911679" y="452393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কেমন</a:t>
                </a:r>
                <a:r>
                  <a:rPr lang="en-US" dirty="0"/>
                  <a:t> </a:t>
                </a:r>
                <a:r>
                  <a:rPr lang="en-US" dirty="0" err="1"/>
                  <a:t>আছেন</a:t>
                </a:r>
                <a:r>
                  <a:rPr lang="en-US" dirty="0"/>
                  <a:t>?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002F8F2-10A6-CB19-22CC-D92FA9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679" y="4893268"/>
                <a:ext cx="3782241" cy="1255764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AC002A6-98DD-6ADD-7AFF-C0204DDA0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5766" y="5653834"/>
              <a:ext cx="3633651" cy="50276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CCB0CE-BC9C-9ED7-610C-1EA6A0EB5289}"/>
              </a:ext>
            </a:extLst>
          </p:cNvPr>
          <p:cNvGrpSpPr/>
          <p:nvPr/>
        </p:nvGrpSpPr>
        <p:grpSpPr>
          <a:xfrm>
            <a:off x="6183086" y="4496130"/>
            <a:ext cx="6096000" cy="1747197"/>
            <a:chOff x="5826034" y="4523936"/>
            <a:chExt cx="6096000" cy="174719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99BB61-CF2D-F756-E494-5F3DD05125F9}"/>
                </a:ext>
              </a:extLst>
            </p:cNvPr>
            <p:cNvGrpSpPr/>
            <p:nvPr/>
          </p:nvGrpSpPr>
          <p:grpSpPr>
            <a:xfrm>
              <a:off x="5826034" y="4523936"/>
              <a:ext cx="6096000" cy="1747197"/>
              <a:chOff x="5826034" y="4523936"/>
              <a:chExt cx="6096000" cy="174719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84EAB-7FCD-4824-55AD-A016602FD539}"/>
                  </a:ext>
                </a:extLst>
              </p:cNvPr>
              <p:cNvSpPr txBox="1"/>
              <p:nvPr/>
            </p:nvSpPr>
            <p:spPr>
              <a:xfrm>
                <a:off x="5826034" y="452393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வணக்கம்</a:t>
                </a:r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32107B2-967F-89CF-07FD-D56EA9F8F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6034" y="4853284"/>
                <a:ext cx="4113167" cy="1417849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E58A4EF-1E7D-5A50-3D32-2C0189C27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0537" y="5587818"/>
              <a:ext cx="3677738" cy="584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2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078241" y="6356350"/>
            <a:ext cx="257846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Adapted from a 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Requires World Knowledge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Task: </a:t>
            </a:r>
            <a:r>
              <a:rPr lang="en-US" u="sng" dirty="0"/>
              <a:t>Co-Reference Resolution</a:t>
            </a:r>
          </a:p>
          <a:p>
            <a:pPr lvl="1"/>
            <a:r>
              <a:rPr lang="en-US" dirty="0"/>
              <a:t>The doctor hired a secretary because she needed help with new patients.</a:t>
            </a:r>
          </a:p>
          <a:p>
            <a:pPr lvl="1"/>
            <a:r>
              <a:rPr lang="en-US" dirty="0"/>
              <a:t>The physician hired the secretary because he was highly recommended.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445770" lvl="2" indent="0">
              <a:buNone/>
            </a:pPr>
            <a:r>
              <a:rPr lang="en-US" dirty="0"/>
              <a:t>		                      [From some of our group’s work]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4C5B5-36A3-994B-95FD-3FD94A90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83" y="5089308"/>
            <a:ext cx="5891696" cy="6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F58B-1877-2446-BB25-08CB7A80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NLP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5EEE5-7BBF-7344-82C4-9113366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324A1-DFE7-3F4A-A489-5AC62B930B4F}"/>
              </a:ext>
            </a:extLst>
          </p:cNvPr>
          <p:cNvSpPr txBox="1"/>
          <p:nvPr/>
        </p:nvSpPr>
        <p:spPr>
          <a:xfrm>
            <a:off x="8903189" y="6236383"/>
            <a:ext cx="139781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Slide by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Yejin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Choi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F167E8-E03E-1F4E-8CA2-C48037EE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9957"/>
            <a:ext cx="10740887" cy="4887006"/>
          </a:xfrm>
        </p:spPr>
        <p:txBody>
          <a:bodyPr/>
          <a:lstStyle/>
          <a:p>
            <a:r>
              <a:rPr lang="en-US" dirty="0"/>
              <a:t>Human Language is Ambiguous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Learning mother tongue (native language)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sz="1800" dirty="0"/>
              <a:t>-- you might think it’s easy, but…</a:t>
            </a:r>
          </a:p>
          <a:p>
            <a:pPr marL="240030" lvl="1" indent="0"/>
            <a:r>
              <a:rPr lang="en-US" dirty="0"/>
              <a:t>     compare 5 year old V.S. 10 year old V.S. 20 year old</a:t>
            </a:r>
          </a:p>
          <a:p>
            <a:pPr marL="240030" lvl="1" indent="0"/>
            <a:endParaRPr lang="en-US" dirty="0"/>
          </a:p>
          <a:p>
            <a:r>
              <a:rPr lang="en-US" dirty="0"/>
              <a:t>Learning foreign languages </a:t>
            </a:r>
          </a:p>
          <a:p>
            <a:pPr marL="240030" lvl="1" indent="0"/>
            <a:r>
              <a:rPr lang="en-US" dirty="0"/>
              <a:t>– even harder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4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Word Segmentation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Breaking a string of characters into a sequence of words.</a:t>
            </a:r>
          </a:p>
          <a:p>
            <a:pPr>
              <a:lnSpc>
                <a:spcPct val="90000"/>
              </a:lnSpc>
            </a:pPr>
            <a:r>
              <a:rPr lang="en-US" dirty="0"/>
              <a:t>In some written languages (e.g. Japanese) words are not separated by spaces.</a:t>
            </a:r>
          </a:p>
          <a:p>
            <a:pPr>
              <a:lnSpc>
                <a:spcPct val="90000"/>
              </a:lnSpc>
            </a:pPr>
            <a:r>
              <a:rPr lang="en-US" dirty="0"/>
              <a:t>Even in English, characters other than white-space can be used to separate words [e.g. </a:t>
            </a:r>
            <a:r>
              <a:rPr lang="en-US" b="1" dirty="0">
                <a:solidFill>
                  <a:srgbClr val="FF3F3F"/>
                </a:solidFill>
              </a:rPr>
              <a:t>, ; . - : ( )</a:t>
            </a:r>
            <a:r>
              <a:rPr lang="en-US" dirty="0"/>
              <a:t> ]</a:t>
            </a:r>
          </a:p>
          <a:p>
            <a:pPr>
              <a:lnSpc>
                <a:spcPct val="90000"/>
              </a:lnSpc>
            </a:pPr>
            <a:r>
              <a:rPr lang="en-US" dirty="0"/>
              <a:t>Examples from English URLs:</a:t>
            </a:r>
            <a:endParaRPr lang="en-US" dirty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dirty="0" err="1"/>
              <a:t>jumptheshark.com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jump the shark .com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ea typeface="Times New Roman" charset="0"/>
                <a:cs typeface="Times New Roman" charset="0"/>
              </a:rPr>
              <a:t>myspace.com</a:t>
            </a:r>
            <a:r>
              <a:rPr lang="en-US" dirty="0">
                <a:ea typeface="Times New Roman" charset="0"/>
                <a:cs typeface="Times New Roman" charset="0"/>
              </a:rPr>
              <a:t>/</a:t>
            </a:r>
            <a:r>
              <a:rPr lang="en-US" dirty="0" err="1">
                <a:ea typeface="Times New Roman" charset="0"/>
                <a:cs typeface="Times New Roman" charset="0"/>
              </a:rPr>
              <a:t>pluckerswingbar</a:t>
            </a:r>
            <a:r>
              <a:rPr lang="en-US" dirty="0">
                <a:ea typeface="Times New Roman" charset="0"/>
                <a:cs typeface="Times New Roman" charset="0"/>
              </a:rPr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pluckers</a:t>
            </a:r>
            <a:r>
              <a:rPr lang="en-US" dirty="0">
                <a:ea typeface="Times New Roman" charset="0"/>
                <a:cs typeface="Times New Roman" charset="0"/>
              </a:rPr>
              <a:t> wing bar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  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myspace</a:t>
            </a:r>
            <a:r>
              <a:rPr lang="en-US" dirty="0">
                <a:ea typeface="Times New Roman" charset="0"/>
                <a:cs typeface="Times New Roman" charset="0"/>
              </a:rPr>
              <a:t> .com </a:t>
            </a:r>
            <a:r>
              <a:rPr lang="en-US" dirty="0" err="1">
                <a:ea typeface="Times New Roman" charset="0"/>
                <a:cs typeface="Times New Roman" charset="0"/>
              </a:rPr>
              <a:t>plucker</a:t>
            </a:r>
            <a:r>
              <a:rPr lang="en-US" dirty="0">
                <a:ea typeface="Times New Roman" charset="0"/>
                <a:cs typeface="Times New Roman" charset="0"/>
              </a:rPr>
              <a:t> swing bar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196116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Morphological Analysis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/>
          </a:bodyPr>
          <a:lstStyle/>
          <a:p>
            <a:r>
              <a:rPr lang="en-US" sz="2400" b="1" i="1"/>
              <a:t>Morphology</a:t>
            </a:r>
            <a:r>
              <a:rPr lang="en-US" sz="2400"/>
              <a:t> is the field of linguistics that studies the internal structure of words. (Wikipedia)</a:t>
            </a:r>
          </a:p>
          <a:p>
            <a:r>
              <a:rPr lang="en-US" sz="2400"/>
              <a:t>A </a:t>
            </a:r>
            <a:r>
              <a:rPr lang="en-US" sz="2400" b="1" i="1"/>
              <a:t>morpheme</a:t>
            </a:r>
            <a:r>
              <a:rPr lang="en-US" sz="2400"/>
              <a:t> is the smallest linguistic unit that has semantic meaning (Wikipedia)</a:t>
            </a:r>
          </a:p>
          <a:p>
            <a:pPr lvl="1"/>
            <a:r>
              <a:rPr lang="en-US" sz="2000"/>
              <a:t> e.g. “carry”, “pre”, “ed”, “ly”, “s”</a:t>
            </a:r>
          </a:p>
          <a:p>
            <a:r>
              <a:rPr lang="en-US" sz="2400"/>
              <a:t>Morphological analysis is the task of segmenting a word into its morphemes:</a:t>
            </a:r>
          </a:p>
          <a:p>
            <a:pPr lvl="1"/>
            <a:r>
              <a:rPr lang="en-US" sz="2000"/>
              <a:t>carried </a:t>
            </a:r>
            <a:r>
              <a:rPr lang="en-US">
                <a:sym typeface="Symbol" charset="2"/>
              </a:rPr>
              <a:t></a:t>
            </a:r>
            <a:r>
              <a:rPr lang="en-US" sz="2000"/>
              <a:t> </a:t>
            </a:r>
            <a:r>
              <a:rPr lang="en-US" sz="2000">
                <a:ea typeface="Times New Roman" charset="0"/>
                <a:cs typeface="Times New Roman" charset="0"/>
              </a:rPr>
              <a:t> carry + ed (past tense)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independently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in + (depend + ent) + ly 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Googlers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(Google + er) + s (plural)</a:t>
            </a:r>
          </a:p>
          <a:p>
            <a:pPr lvl="1"/>
            <a:r>
              <a:rPr lang="en-US" sz="2000">
                <a:ea typeface="Times New Roman" charset="0"/>
                <a:cs typeface="Times New Roman" charset="0"/>
              </a:rPr>
              <a:t>unlockable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un + (lock + able)  ?</a:t>
            </a:r>
          </a:p>
          <a:p>
            <a:pPr lvl="1">
              <a:buFontTx/>
              <a:buNone/>
            </a:pPr>
            <a:r>
              <a:rPr lang="en-US" sz="2000">
                <a:ea typeface="Times New Roman" charset="0"/>
                <a:cs typeface="Times New Roman" charset="0"/>
              </a:rPr>
              <a:t>                       </a:t>
            </a:r>
            <a:r>
              <a:rPr lang="en-US">
                <a:sym typeface="Symbol" charset="2"/>
              </a:rPr>
              <a:t></a:t>
            </a:r>
            <a:r>
              <a:rPr lang="en-US" sz="2000">
                <a:ea typeface="Times New Roman" charset="0"/>
                <a:cs typeface="Times New Roman" charset="0"/>
              </a:rPr>
              <a:t>  (un + lock) + able  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777288" y="6553201"/>
            <a:ext cx="18764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400" dirty="0">
                <a:solidFill>
                  <a:prstClr val="black"/>
                </a:solidFill>
                <a:latin typeface="Calibri" charset="0"/>
                <a:ea typeface=""/>
                <a:cs typeface=""/>
              </a:rPr>
              <a:t>Slide from Ray Mooney</a:t>
            </a:r>
          </a:p>
        </p:txBody>
      </p:sp>
    </p:spTree>
    <p:extLst>
      <p:ext uri="{BB962C8B-B14F-4D97-AF65-F5344CB8AC3E}">
        <p14:creationId xmlns:p14="http://schemas.microsoft.com/office/powerpoint/2010/main" val="381494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371600"/>
            <a:ext cx="7772400" cy="4992688"/>
          </a:xfrm>
        </p:spPr>
        <p:txBody>
          <a:bodyPr>
            <a:normAutofit/>
          </a:bodyPr>
          <a:lstStyle/>
          <a:p>
            <a:r>
              <a:rPr lang="en-US" sz="2400" b="1" i="1" dirty="0"/>
              <a:t>German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555 --&gt; </a:t>
            </a:r>
            <a:r>
              <a:rPr lang="en-US" sz="2000" dirty="0" err="1">
                <a:ea typeface="Times New Roman" charset="0"/>
                <a:cs typeface="Times New Roman" charset="0"/>
              </a:rPr>
              <a:t>fünf­hundert­fünf­und­fünfzig</a:t>
            </a: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sz="2000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dirty="0">
                <a:ea typeface="Times New Roman" charset="0"/>
                <a:cs typeface="Times New Roman" charset="0"/>
              </a:rPr>
              <a:t>7254 </a:t>
            </a:r>
            <a:r>
              <a:rPr lang="en-US" sz="2000" dirty="0">
                <a:ea typeface="Times New Roman" charset="0"/>
                <a:cs typeface="Times New Roman" charset="0"/>
                <a:sym typeface="Wingdings" pitchFamily="2" charset="2"/>
              </a:rPr>
              <a:t> </a:t>
            </a:r>
            <a:r>
              <a:rPr lang="en-US" sz="2000" dirty="0" err="1">
                <a:ea typeface="Times New Roman" charset="0"/>
                <a:cs typeface="Times New Roman" charset="0"/>
                <a:sym typeface="Wingdings" pitchFamily="2" charset="2"/>
              </a:rPr>
              <a:t>Siebentausendzweihundertvierundfünfzig</a:t>
            </a:r>
            <a:endParaRPr lang="en-US" sz="20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6906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7513</TotalTime>
  <Words>2611</Words>
  <Application>Microsoft Macintosh PowerPoint</Application>
  <PresentationFormat>Widescreen</PresentationFormat>
  <Paragraphs>499</Paragraphs>
  <Slides>46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 New Roman</vt:lpstr>
      <vt:lpstr>lecture-template</vt:lpstr>
      <vt:lpstr>Deep Learning for Vision &amp; Language</vt:lpstr>
      <vt:lpstr>Natural Language Processing</vt:lpstr>
      <vt:lpstr>PowerPoint Presentation</vt:lpstr>
      <vt:lpstr>Why is NLP Hard?</vt:lpstr>
      <vt:lpstr>Why is NLP Hard?</vt:lpstr>
      <vt:lpstr>Why is NLP Hard?</vt:lpstr>
      <vt:lpstr>Word Segmentation</vt:lpstr>
      <vt:lpstr>Morphological Analysis</vt:lpstr>
      <vt:lpstr>PowerPoint Presentation</vt:lpstr>
      <vt:lpstr>Part Of Speech (POS) Tagging</vt:lpstr>
      <vt:lpstr>Phrase Chunking</vt:lpstr>
      <vt:lpstr>Syntactic Parsing</vt:lpstr>
      <vt:lpstr>Word Sense Disambiguation (WSD)</vt:lpstr>
      <vt:lpstr>Other tasks more “advanced” tasks: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 – CBOW Version</vt:lpstr>
      <vt:lpstr>PowerPoint Presentation</vt:lpstr>
      <vt:lpstr>Word2Vec – CBOW Version</vt:lpstr>
      <vt:lpstr>Pre-trained Language Models</vt:lpstr>
      <vt:lpstr>Pre-trained Language Models</vt:lpstr>
      <vt:lpstr>Pre-trained Language Models</vt:lpstr>
      <vt:lpstr>Pre-trained Language Models</vt:lpstr>
      <vt:lpstr>Pre-trained Language Models</vt:lpstr>
      <vt:lpstr>Generative Language Models</vt:lpstr>
      <vt:lpstr>Practical Issues - Tokenization</vt:lpstr>
      <vt:lpstr>Issues with Word based Tokenization</vt:lpstr>
      <vt:lpstr>Solution: Sub-word Tokenization</vt:lpstr>
      <vt:lpstr>PowerPoint Presentation</vt:lpstr>
      <vt:lpstr>Tokenization used in GPT-3</vt:lpstr>
      <vt:lpstr>Tokenization used in GPT-3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109</cp:revision>
  <dcterms:created xsi:type="dcterms:W3CDTF">2020-08-27T13:44:04Z</dcterms:created>
  <dcterms:modified xsi:type="dcterms:W3CDTF">2024-02-01T19:42:16Z</dcterms:modified>
</cp:coreProperties>
</file>