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74"/>
  </p:notesMasterIdLst>
  <p:sldIdLst>
    <p:sldId id="256" r:id="rId2"/>
    <p:sldId id="576" r:id="rId3"/>
    <p:sldId id="985" r:id="rId4"/>
    <p:sldId id="1022" r:id="rId5"/>
    <p:sldId id="1023" r:id="rId6"/>
    <p:sldId id="935" r:id="rId7"/>
    <p:sldId id="936" r:id="rId8"/>
    <p:sldId id="937" r:id="rId9"/>
    <p:sldId id="953" r:id="rId10"/>
    <p:sldId id="939" r:id="rId11"/>
    <p:sldId id="940" r:id="rId12"/>
    <p:sldId id="941" r:id="rId13"/>
    <p:sldId id="954" r:id="rId14"/>
    <p:sldId id="968" r:id="rId15"/>
    <p:sldId id="1024" r:id="rId16"/>
    <p:sldId id="955" r:id="rId17"/>
    <p:sldId id="942" r:id="rId18"/>
    <p:sldId id="957" r:id="rId19"/>
    <p:sldId id="959" r:id="rId20"/>
    <p:sldId id="958" r:id="rId21"/>
    <p:sldId id="960" r:id="rId22"/>
    <p:sldId id="961" r:id="rId23"/>
    <p:sldId id="962" r:id="rId24"/>
    <p:sldId id="944" r:id="rId25"/>
    <p:sldId id="969" r:id="rId26"/>
    <p:sldId id="956" r:id="rId27"/>
    <p:sldId id="971" r:id="rId28"/>
    <p:sldId id="970" r:id="rId29"/>
    <p:sldId id="973" r:id="rId30"/>
    <p:sldId id="972" r:id="rId31"/>
    <p:sldId id="974" r:id="rId32"/>
    <p:sldId id="975" r:id="rId33"/>
    <p:sldId id="976" r:id="rId34"/>
    <p:sldId id="977" r:id="rId35"/>
    <p:sldId id="978" r:id="rId36"/>
    <p:sldId id="1026" r:id="rId37"/>
    <p:sldId id="1027" r:id="rId38"/>
    <p:sldId id="949" r:id="rId39"/>
    <p:sldId id="1028" r:id="rId40"/>
    <p:sldId id="945" r:id="rId41"/>
    <p:sldId id="1029" r:id="rId42"/>
    <p:sldId id="946" r:id="rId43"/>
    <p:sldId id="947" r:id="rId44"/>
    <p:sldId id="1031" r:id="rId45"/>
    <p:sldId id="990" r:id="rId46"/>
    <p:sldId id="989" r:id="rId47"/>
    <p:sldId id="991" r:id="rId48"/>
    <p:sldId id="992" r:id="rId49"/>
    <p:sldId id="994" r:id="rId50"/>
    <p:sldId id="995" r:id="rId51"/>
    <p:sldId id="996" r:id="rId52"/>
    <p:sldId id="997" r:id="rId53"/>
    <p:sldId id="998" r:id="rId54"/>
    <p:sldId id="1032" r:id="rId55"/>
    <p:sldId id="1000" r:id="rId56"/>
    <p:sldId id="1002" r:id="rId57"/>
    <p:sldId id="1003" r:id="rId58"/>
    <p:sldId id="1005" r:id="rId59"/>
    <p:sldId id="1006" r:id="rId60"/>
    <p:sldId id="1007" r:id="rId61"/>
    <p:sldId id="1008" r:id="rId62"/>
    <p:sldId id="1009" r:id="rId63"/>
    <p:sldId id="1010" r:id="rId64"/>
    <p:sldId id="1011" r:id="rId65"/>
    <p:sldId id="1012" r:id="rId66"/>
    <p:sldId id="1033" r:id="rId67"/>
    <p:sldId id="1015" r:id="rId68"/>
    <p:sldId id="1017" r:id="rId69"/>
    <p:sldId id="1034" r:id="rId70"/>
    <p:sldId id="1035" r:id="rId71"/>
    <p:sldId id="1036" r:id="rId72"/>
    <p:sldId id="267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onez-Roman, Vicente (vo2m)" initials="OV(" lastIdx="1" clrIdx="0">
    <p:extLst>
      <p:ext uri="{19B8F6BF-5375-455C-9EA6-DF929625EA0E}">
        <p15:presenceInfo xmlns:p15="http://schemas.microsoft.com/office/powerpoint/2012/main" userId="S::vo2m@virginia.edu::1e2dfab4-75d1-4ca8-8236-8aaf0e787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1"/>
    <p:restoredTop sz="94645"/>
  </p:normalViewPr>
  <p:slideViewPr>
    <p:cSldViewPr snapToGrid="0" snapToObjects="1">
      <p:cViewPr varScale="1">
        <p:scale>
          <a:sx n="162" d="100"/>
          <a:sy n="162" d="100"/>
        </p:scale>
        <p:origin x="30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6234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2/6/24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2/6/24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  <p:sldLayoutId id="214748366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6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5.png"/><Relationship Id="rId17" Type="http://schemas.openxmlformats.org/officeDocument/2006/relationships/image" Target="../media/image42.png"/><Relationship Id="rId2" Type="http://schemas.openxmlformats.org/officeDocument/2006/relationships/image" Target="../media/image210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34.png"/><Relationship Id="rId5" Type="http://schemas.openxmlformats.org/officeDocument/2006/relationships/image" Target="../media/image24.png"/><Relationship Id="rId15" Type="http://schemas.openxmlformats.org/officeDocument/2006/relationships/image" Target="../media/image40.png"/><Relationship Id="rId10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6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37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85.png"/><Relationship Id="rId21" Type="http://schemas.openxmlformats.org/officeDocument/2006/relationships/image" Target="NULL"/><Relationship Id="rId34" Type="http://schemas.openxmlformats.org/officeDocument/2006/relationships/image" Target="../media/image93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92.png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91.png"/><Relationship Id="rId37" Type="http://schemas.openxmlformats.org/officeDocument/2006/relationships/image" Target="../media/image96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87.png"/><Relationship Id="rId36" Type="http://schemas.openxmlformats.org/officeDocument/2006/relationships/image" Target="../media/image95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90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86.png"/><Relationship Id="rId30" Type="http://schemas.openxmlformats.org/officeDocument/2006/relationships/image" Target="../media/image89.png"/><Relationship Id="rId35" Type="http://schemas.openxmlformats.org/officeDocument/2006/relationships/image" Target="../media/image94.png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97.png"/><Relationship Id="rId21" Type="http://schemas.openxmlformats.org/officeDocument/2006/relationships/image" Target="NULL"/><Relationship Id="rId34" Type="http://schemas.openxmlformats.org/officeDocument/2006/relationships/image" Target="../media/image105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104.png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103.png"/><Relationship Id="rId37" Type="http://schemas.openxmlformats.org/officeDocument/2006/relationships/image" Target="../media/image108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99.png"/><Relationship Id="rId36" Type="http://schemas.openxmlformats.org/officeDocument/2006/relationships/image" Target="../media/image107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102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image" Target="../media/image111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26" Type="http://schemas.openxmlformats.org/officeDocument/2006/relationships/image" Target="../media/image151.png"/><Relationship Id="rId3" Type="http://schemas.openxmlformats.org/officeDocument/2006/relationships/image" Target="../media/image128.png"/><Relationship Id="rId21" Type="http://schemas.openxmlformats.org/officeDocument/2006/relationships/image" Target="../media/image146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5" Type="http://schemas.openxmlformats.org/officeDocument/2006/relationships/image" Target="../media/image150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24" Type="http://schemas.openxmlformats.org/officeDocument/2006/relationships/image" Target="../media/image149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23" Type="http://schemas.openxmlformats.org/officeDocument/2006/relationships/image" Target="../media/image148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Relationship Id="rId27" Type="http://schemas.openxmlformats.org/officeDocument/2006/relationships/image" Target="../media/image15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26" Type="http://schemas.openxmlformats.org/officeDocument/2006/relationships/image" Target="../media/image151.png"/><Relationship Id="rId3" Type="http://schemas.openxmlformats.org/officeDocument/2006/relationships/image" Target="../media/image128.png"/><Relationship Id="rId21" Type="http://schemas.openxmlformats.org/officeDocument/2006/relationships/image" Target="../media/image146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5" Type="http://schemas.openxmlformats.org/officeDocument/2006/relationships/image" Target="../media/image150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24" Type="http://schemas.openxmlformats.org/officeDocument/2006/relationships/image" Target="../media/image149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23" Type="http://schemas.openxmlformats.org/officeDocument/2006/relationships/image" Target="../media/image148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Relationship Id="rId27" Type="http://schemas.openxmlformats.org/officeDocument/2006/relationships/image" Target="../media/image1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1310.png"/><Relationship Id="rId3" Type="http://schemas.openxmlformats.org/officeDocument/2006/relationships/image" Target="../media/image310.png"/><Relationship Id="rId7" Type="http://schemas.openxmlformats.org/officeDocument/2006/relationships/image" Target="../media/image710.png"/><Relationship Id="rId12" Type="http://schemas.openxmlformats.org/officeDocument/2006/relationships/image" Target="../media/image12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0.png"/><Relationship Id="rId11" Type="http://schemas.openxmlformats.org/officeDocument/2006/relationships/image" Target="../media/image1110.png"/><Relationship Id="rId5" Type="http://schemas.openxmlformats.org/officeDocument/2006/relationships/image" Target="../media/image510.png"/><Relationship Id="rId15" Type="http://schemas.openxmlformats.org/officeDocument/2006/relationships/image" Target="../media/image250.png"/><Relationship Id="rId10" Type="http://schemas.openxmlformats.org/officeDocument/2006/relationships/image" Target="../media/image1010.png"/><Relationship Id="rId4" Type="http://schemas.openxmlformats.org/officeDocument/2006/relationships/image" Target="../media/image410.png"/><Relationship Id="rId9" Type="http://schemas.openxmlformats.org/officeDocument/2006/relationships/image" Target="../media/image910.png"/><Relationship Id="rId14" Type="http://schemas.openxmlformats.org/officeDocument/2006/relationships/image" Target="../media/image19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2.png"/><Relationship Id="rId21" Type="http://schemas.openxmlformats.org/officeDocument/2006/relationships/image" Target="NULL"/><Relationship Id="rId34" Type="http://schemas.openxmlformats.org/officeDocument/2006/relationships/image" Target="../media/image1010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910.png"/><Relationship Id="rId38" Type="http://schemas.openxmlformats.org/officeDocument/2006/relationships/image" Target="../media/image260.png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../media/image510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810.png"/><Relationship Id="rId37" Type="http://schemas.openxmlformats.org/officeDocument/2006/relationships/image" Target="../media/image1310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410.png"/><Relationship Id="rId36" Type="http://schemas.openxmlformats.org/officeDocument/2006/relationships/image" Target="../media/image1210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710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310.png"/><Relationship Id="rId30" Type="http://schemas.openxmlformats.org/officeDocument/2006/relationships/image" Target="../media/image610.png"/><Relationship Id="rId35" Type="http://schemas.openxmlformats.org/officeDocument/2006/relationships/image" Target="../media/image1110.png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270.png"/><Relationship Id="rId39" Type="http://schemas.openxmlformats.org/officeDocument/2006/relationships/image" Target="../media/image400.png"/><Relationship Id="rId21" Type="http://schemas.openxmlformats.org/officeDocument/2006/relationships/image" Target="NULL"/><Relationship Id="rId34" Type="http://schemas.openxmlformats.org/officeDocument/2006/relationships/image" Target="../media/image350.png"/><Relationship Id="rId42" Type="http://schemas.openxmlformats.org/officeDocument/2006/relationships/image" Target="../media/image43.png"/><Relationship Id="rId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33.png"/><Relationship Id="rId37" Type="http://schemas.openxmlformats.org/officeDocument/2006/relationships/image" Target="../media/image380.png"/><Relationship Id="rId40" Type="http://schemas.openxmlformats.org/officeDocument/2006/relationships/image" Target="../media/image411.png"/><Relationship Id="rId45" Type="http://schemas.openxmlformats.org/officeDocument/2006/relationships/image" Target="../media/image46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29.png"/><Relationship Id="rId36" Type="http://schemas.openxmlformats.org/officeDocument/2006/relationships/image" Target="../media/image370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0.png"/><Relationship Id="rId43" Type="http://schemas.openxmlformats.org/officeDocument/2006/relationships/image" Target="../media/image44.png"/><Relationship Id="rId8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340.png"/><Relationship Id="rId38" Type="http://schemas.openxmlformats.org/officeDocument/2006/relationships/image" Target="../media/image390.png"/><Relationship Id="rId20" Type="http://schemas.openxmlformats.org/officeDocument/2006/relationships/image" Target="NULL"/><Relationship Id="rId41" Type="http://schemas.openxmlformats.org/officeDocument/2006/relationships/image" Target="../media/image420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270.png"/><Relationship Id="rId39" Type="http://schemas.openxmlformats.org/officeDocument/2006/relationships/image" Target="../media/image400.png"/><Relationship Id="rId21" Type="http://schemas.openxmlformats.org/officeDocument/2006/relationships/image" Target="NULL"/><Relationship Id="rId34" Type="http://schemas.openxmlformats.org/officeDocument/2006/relationships/image" Target="../media/image350.png"/><Relationship Id="rId42" Type="http://schemas.openxmlformats.org/officeDocument/2006/relationships/image" Target="../media/image43.png"/><Relationship Id="rId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33.png"/><Relationship Id="rId37" Type="http://schemas.openxmlformats.org/officeDocument/2006/relationships/image" Target="../media/image380.png"/><Relationship Id="rId40" Type="http://schemas.openxmlformats.org/officeDocument/2006/relationships/image" Target="../media/image411.png"/><Relationship Id="rId45" Type="http://schemas.openxmlformats.org/officeDocument/2006/relationships/image" Target="../media/image46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29.png"/><Relationship Id="rId36" Type="http://schemas.openxmlformats.org/officeDocument/2006/relationships/image" Target="../media/image370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0.png"/><Relationship Id="rId43" Type="http://schemas.openxmlformats.org/officeDocument/2006/relationships/image" Target="../media/image44.png"/><Relationship Id="rId8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340.png"/><Relationship Id="rId38" Type="http://schemas.openxmlformats.org/officeDocument/2006/relationships/image" Target="../media/image390.png"/><Relationship Id="rId20" Type="http://schemas.openxmlformats.org/officeDocument/2006/relationships/image" Target="NULL"/><Relationship Id="rId41" Type="http://schemas.openxmlformats.org/officeDocument/2006/relationships/image" Target="../media/image4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270.png"/><Relationship Id="rId39" Type="http://schemas.openxmlformats.org/officeDocument/2006/relationships/image" Target="../media/image400.png"/><Relationship Id="rId21" Type="http://schemas.openxmlformats.org/officeDocument/2006/relationships/image" Target="NULL"/><Relationship Id="rId34" Type="http://schemas.openxmlformats.org/officeDocument/2006/relationships/image" Target="../media/image350.png"/><Relationship Id="rId42" Type="http://schemas.openxmlformats.org/officeDocument/2006/relationships/image" Target="../media/image43.png"/><Relationship Id="rId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33.png"/><Relationship Id="rId37" Type="http://schemas.openxmlformats.org/officeDocument/2006/relationships/image" Target="../media/image380.png"/><Relationship Id="rId40" Type="http://schemas.openxmlformats.org/officeDocument/2006/relationships/image" Target="../media/image411.png"/><Relationship Id="rId45" Type="http://schemas.openxmlformats.org/officeDocument/2006/relationships/image" Target="../media/image470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29.png"/><Relationship Id="rId36" Type="http://schemas.openxmlformats.org/officeDocument/2006/relationships/image" Target="../media/image370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0.png"/><Relationship Id="rId43" Type="http://schemas.openxmlformats.org/officeDocument/2006/relationships/image" Target="../media/image44.png"/><Relationship Id="rId8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340.png"/><Relationship Id="rId38" Type="http://schemas.openxmlformats.org/officeDocument/2006/relationships/image" Target="../media/image390.png"/><Relationship Id="rId20" Type="http://schemas.openxmlformats.org/officeDocument/2006/relationships/image" Target="NULL"/><Relationship Id="rId41" Type="http://schemas.openxmlformats.org/officeDocument/2006/relationships/image" Target="../media/image420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560.png"/><Relationship Id="rId26" Type="http://schemas.openxmlformats.org/officeDocument/2006/relationships/image" Target="../media/image270.png"/><Relationship Id="rId39" Type="http://schemas.openxmlformats.org/officeDocument/2006/relationships/image" Target="../media/image400.png"/><Relationship Id="rId21" Type="http://schemas.openxmlformats.org/officeDocument/2006/relationships/image" Target="NULL"/><Relationship Id="rId34" Type="http://schemas.openxmlformats.org/officeDocument/2006/relationships/image" Target="../media/image350.png"/><Relationship Id="rId42" Type="http://schemas.openxmlformats.org/officeDocument/2006/relationships/image" Target="../media/image43.png"/><Relationship Id="rId7" Type="http://schemas.openxmlformats.org/officeDocument/2006/relationships/image" Target="../media/image511.png"/><Relationship Id="rId2" Type="http://schemas.openxmlformats.org/officeDocument/2006/relationships/image" Target="../media/image480.png"/><Relationship Id="rId16" Type="http://schemas.openxmlformats.org/officeDocument/2006/relationships/image" Target="NUL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0.png"/><Relationship Id="rId11" Type="http://schemas.openxmlformats.org/officeDocument/2006/relationships/image" Target="../media/image530.png"/><Relationship Id="rId24" Type="http://schemas.openxmlformats.org/officeDocument/2006/relationships/image" Target="NULL"/><Relationship Id="rId32" Type="http://schemas.openxmlformats.org/officeDocument/2006/relationships/image" Target="../media/image33.png"/><Relationship Id="rId37" Type="http://schemas.openxmlformats.org/officeDocument/2006/relationships/image" Target="../media/image380.png"/><Relationship Id="rId40" Type="http://schemas.openxmlformats.org/officeDocument/2006/relationships/image" Target="../media/image411.png"/><Relationship Id="rId45" Type="http://schemas.openxmlformats.org/officeDocument/2006/relationships/image" Target="../media/image600.png"/><Relationship Id="rId5" Type="http://schemas.openxmlformats.org/officeDocument/2006/relationships/image" Target="NULL"/><Relationship Id="rId15" Type="http://schemas.openxmlformats.org/officeDocument/2006/relationships/image" Target="../media/image550.png"/><Relationship Id="rId23" Type="http://schemas.openxmlformats.org/officeDocument/2006/relationships/image" Target="../media/image590.png"/><Relationship Id="rId28" Type="http://schemas.openxmlformats.org/officeDocument/2006/relationships/image" Target="../media/image29.png"/><Relationship Id="rId36" Type="http://schemas.openxmlformats.org/officeDocument/2006/relationships/image" Target="../media/image370.png"/><Relationship Id="rId10" Type="http://schemas.openxmlformats.org/officeDocument/2006/relationships/image" Target="../media/image520.png"/><Relationship Id="rId19" Type="http://schemas.openxmlformats.org/officeDocument/2006/relationships/image" Target="../media/image57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540.png"/><Relationship Id="rId22" Type="http://schemas.openxmlformats.org/officeDocument/2006/relationships/image" Target="../media/image580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0.png"/><Relationship Id="rId43" Type="http://schemas.openxmlformats.org/officeDocument/2006/relationships/image" Target="../media/image44.png"/><Relationship Id="rId8" Type="http://schemas.openxmlformats.org/officeDocument/2006/relationships/image" Target="NULL"/><Relationship Id="rId3" Type="http://schemas.openxmlformats.org/officeDocument/2006/relationships/image" Target="../media/image490.png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340.png"/><Relationship Id="rId38" Type="http://schemas.openxmlformats.org/officeDocument/2006/relationships/image" Target="../media/image390.png"/><Relationship Id="rId46" Type="http://schemas.openxmlformats.org/officeDocument/2006/relationships/image" Target="../media/image611.png"/><Relationship Id="rId20" Type="http://schemas.openxmlformats.org/officeDocument/2006/relationships/image" Target="NULL"/><Relationship Id="rId41" Type="http://schemas.openxmlformats.org/officeDocument/2006/relationships/image" Target="../media/image42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3.png"/><Relationship Id="rId4" Type="http://schemas.openxmlformats.org/officeDocument/2006/relationships/image" Target="../media/image16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560.png"/><Relationship Id="rId26" Type="http://schemas.openxmlformats.org/officeDocument/2006/relationships/image" Target="../media/image270.png"/><Relationship Id="rId39" Type="http://schemas.openxmlformats.org/officeDocument/2006/relationships/image" Target="../media/image400.png"/><Relationship Id="rId21" Type="http://schemas.openxmlformats.org/officeDocument/2006/relationships/image" Target="NULL"/><Relationship Id="rId34" Type="http://schemas.openxmlformats.org/officeDocument/2006/relationships/image" Target="../media/image350.png"/><Relationship Id="rId42" Type="http://schemas.openxmlformats.org/officeDocument/2006/relationships/image" Target="../media/image43.png"/><Relationship Id="rId7" Type="http://schemas.openxmlformats.org/officeDocument/2006/relationships/image" Target="../media/image511.png"/><Relationship Id="rId2" Type="http://schemas.openxmlformats.org/officeDocument/2006/relationships/image" Target="../media/image480.png"/><Relationship Id="rId16" Type="http://schemas.openxmlformats.org/officeDocument/2006/relationships/image" Target="NUL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0.png"/><Relationship Id="rId11" Type="http://schemas.openxmlformats.org/officeDocument/2006/relationships/image" Target="../media/image530.png"/><Relationship Id="rId24" Type="http://schemas.openxmlformats.org/officeDocument/2006/relationships/image" Target="NULL"/><Relationship Id="rId32" Type="http://schemas.openxmlformats.org/officeDocument/2006/relationships/image" Target="../media/image33.png"/><Relationship Id="rId37" Type="http://schemas.openxmlformats.org/officeDocument/2006/relationships/image" Target="../media/image380.png"/><Relationship Id="rId40" Type="http://schemas.openxmlformats.org/officeDocument/2006/relationships/image" Target="../media/image411.png"/><Relationship Id="rId45" Type="http://schemas.openxmlformats.org/officeDocument/2006/relationships/image" Target="../media/image600.png"/><Relationship Id="rId5" Type="http://schemas.openxmlformats.org/officeDocument/2006/relationships/image" Target="NULL"/><Relationship Id="rId15" Type="http://schemas.openxmlformats.org/officeDocument/2006/relationships/image" Target="../media/image550.png"/><Relationship Id="rId23" Type="http://schemas.openxmlformats.org/officeDocument/2006/relationships/image" Target="../media/image590.png"/><Relationship Id="rId28" Type="http://schemas.openxmlformats.org/officeDocument/2006/relationships/image" Target="../media/image29.png"/><Relationship Id="rId36" Type="http://schemas.openxmlformats.org/officeDocument/2006/relationships/image" Target="../media/image370.png"/><Relationship Id="rId10" Type="http://schemas.openxmlformats.org/officeDocument/2006/relationships/image" Target="../media/image520.png"/><Relationship Id="rId19" Type="http://schemas.openxmlformats.org/officeDocument/2006/relationships/image" Target="../media/image57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540.png"/><Relationship Id="rId22" Type="http://schemas.openxmlformats.org/officeDocument/2006/relationships/image" Target="../media/image580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0.png"/><Relationship Id="rId43" Type="http://schemas.openxmlformats.org/officeDocument/2006/relationships/image" Target="../media/image44.png"/><Relationship Id="rId8" Type="http://schemas.openxmlformats.org/officeDocument/2006/relationships/image" Target="NULL"/><Relationship Id="rId3" Type="http://schemas.openxmlformats.org/officeDocument/2006/relationships/image" Target="../media/image490.png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340.png"/><Relationship Id="rId38" Type="http://schemas.openxmlformats.org/officeDocument/2006/relationships/image" Target="../media/image390.png"/><Relationship Id="rId46" Type="http://schemas.openxmlformats.org/officeDocument/2006/relationships/image" Target="../media/image611.png"/><Relationship Id="rId20" Type="http://schemas.openxmlformats.org/officeDocument/2006/relationships/image" Target="NULL"/><Relationship Id="rId41" Type="http://schemas.openxmlformats.org/officeDocument/2006/relationships/image" Target="../media/image42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cs?searchtype=author&amp;query=Unterthiner%2C+T" TargetMode="External"/><Relationship Id="rId13" Type="http://schemas.openxmlformats.org/officeDocument/2006/relationships/hyperlink" Target="https://arxiv.org/search/cs?searchtype=author&amp;query=Uszkoreit%2C+J" TargetMode="External"/><Relationship Id="rId3" Type="http://schemas.openxmlformats.org/officeDocument/2006/relationships/hyperlink" Target="https://arxiv.org/search/cs?searchtype=author&amp;query=Dosovitskiy%2C+A" TargetMode="External"/><Relationship Id="rId7" Type="http://schemas.openxmlformats.org/officeDocument/2006/relationships/hyperlink" Target="https://arxiv.org/search/cs?searchtype=author&amp;query=Zhai%2C+X" TargetMode="External"/><Relationship Id="rId12" Type="http://schemas.openxmlformats.org/officeDocument/2006/relationships/hyperlink" Target="https://arxiv.org/search/cs?searchtype=author&amp;query=Gelly%2C+S" TargetMode="External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search/cs?searchtype=author&amp;query=Weissenborn%2C+D" TargetMode="External"/><Relationship Id="rId11" Type="http://schemas.openxmlformats.org/officeDocument/2006/relationships/hyperlink" Target="https://arxiv.org/search/cs?searchtype=author&amp;query=Heigold%2C+G" TargetMode="External"/><Relationship Id="rId5" Type="http://schemas.openxmlformats.org/officeDocument/2006/relationships/hyperlink" Target="https://arxiv.org/search/cs?searchtype=author&amp;query=Kolesnikov%2C+A" TargetMode="External"/><Relationship Id="rId10" Type="http://schemas.openxmlformats.org/officeDocument/2006/relationships/hyperlink" Target="https://arxiv.org/search/cs?searchtype=author&amp;query=Minderer%2C+M" TargetMode="External"/><Relationship Id="rId4" Type="http://schemas.openxmlformats.org/officeDocument/2006/relationships/hyperlink" Target="https://arxiv.org/search/cs?searchtype=author&amp;query=Beyer%2C+L" TargetMode="External"/><Relationship Id="rId9" Type="http://schemas.openxmlformats.org/officeDocument/2006/relationships/hyperlink" Target="https://arxiv.org/search/cs?searchtype=author&amp;query=Dehghani%2C+M" TargetMode="External"/><Relationship Id="rId14" Type="http://schemas.openxmlformats.org/officeDocument/2006/relationships/hyperlink" Target="https://arxiv.org/search/cs?searchtype=author&amp;query=Houlsby%2C+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cs?searchtype=author&amp;query=Sastry%2C+G" TargetMode="External"/><Relationship Id="rId13" Type="http://schemas.openxmlformats.org/officeDocument/2006/relationships/hyperlink" Target="https://arxiv.org/search/cs?searchtype=author&amp;query=Sutskever%2C+I" TargetMode="External"/><Relationship Id="rId3" Type="http://schemas.openxmlformats.org/officeDocument/2006/relationships/hyperlink" Target="https://arxiv.org/search/cs?searchtype=author&amp;query=Kim%2C+J+W" TargetMode="External"/><Relationship Id="rId7" Type="http://schemas.openxmlformats.org/officeDocument/2006/relationships/hyperlink" Target="https://arxiv.org/search/cs?searchtype=author&amp;query=Agarwal%2C+S" TargetMode="External"/><Relationship Id="rId12" Type="http://schemas.openxmlformats.org/officeDocument/2006/relationships/hyperlink" Target="https://arxiv.org/search/cs?searchtype=author&amp;query=Krueger%2C+G" TargetMode="External"/><Relationship Id="rId2" Type="http://schemas.openxmlformats.org/officeDocument/2006/relationships/hyperlink" Target="https://arxiv.org/search/cs?searchtype=author&amp;query=Radford%2C+A" TargetMode="External"/><Relationship Id="rId16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search/cs?searchtype=author&amp;query=Goh%2C+G" TargetMode="External"/><Relationship Id="rId11" Type="http://schemas.openxmlformats.org/officeDocument/2006/relationships/hyperlink" Target="https://arxiv.org/search/cs?searchtype=author&amp;query=Clark%2C+J" TargetMode="External"/><Relationship Id="rId5" Type="http://schemas.openxmlformats.org/officeDocument/2006/relationships/hyperlink" Target="https://arxiv.org/search/cs?searchtype=author&amp;query=Ramesh%2C+A" TargetMode="External"/><Relationship Id="rId15" Type="http://schemas.openxmlformats.org/officeDocument/2006/relationships/image" Target="../media/image640.png"/><Relationship Id="rId10" Type="http://schemas.openxmlformats.org/officeDocument/2006/relationships/hyperlink" Target="https://arxiv.org/search/cs?searchtype=author&amp;query=Mishkin%2C+P" TargetMode="External"/><Relationship Id="rId4" Type="http://schemas.openxmlformats.org/officeDocument/2006/relationships/hyperlink" Target="https://arxiv.org/search/cs?searchtype=author&amp;query=Hallacy%2C+C" TargetMode="External"/><Relationship Id="rId9" Type="http://schemas.openxmlformats.org/officeDocument/2006/relationships/hyperlink" Target="https://arxiv.org/search/cs?searchtype=author&amp;query=Askell%2C+A" TargetMode="External"/><Relationship Id="rId14" Type="http://schemas.openxmlformats.org/officeDocument/2006/relationships/image" Target="../media/image174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cs?searchtype=author&amp;query=Sastry%2C+G" TargetMode="External"/><Relationship Id="rId13" Type="http://schemas.openxmlformats.org/officeDocument/2006/relationships/hyperlink" Target="https://arxiv.org/search/cs?searchtype=author&amp;query=Sutskever%2C+I" TargetMode="External"/><Relationship Id="rId3" Type="http://schemas.openxmlformats.org/officeDocument/2006/relationships/hyperlink" Target="https://arxiv.org/search/cs?searchtype=author&amp;query=Kim%2C+J+W" TargetMode="External"/><Relationship Id="rId7" Type="http://schemas.openxmlformats.org/officeDocument/2006/relationships/hyperlink" Target="https://arxiv.org/search/cs?searchtype=author&amp;query=Agarwal%2C+S" TargetMode="External"/><Relationship Id="rId12" Type="http://schemas.openxmlformats.org/officeDocument/2006/relationships/hyperlink" Target="https://arxiv.org/search/cs?searchtype=author&amp;query=Krueger%2C+G" TargetMode="External"/><Relationship Id="rId17" Type="http://schemas.openxmlformats.org/officeDocument/2006/relationships/image" Target="../media/image680.png"/><Relationship Id="rId2" Type="http://schemas.openxmlformats.org/officeDocument/2006/relationships/hyperlink" Target="https://arxiv.org/search/cs?searchtype=author&amp;query=Radford%2C+A" TargetMode="External"/><Relationship Id="rId16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search/cs?searchtype=author&amp;query=Goh%2C+G" TargetMode="External"/><Relationship Id="rId11" Type="http://schemas.openxmlformats.org/officeDocument/2006/relationships/hyperlink" Target="https://arxiv.org/search/cs?searchtype=author&amp;query=Clark%2C+J" TargetMode="External"/><Relationship Id="rId5" Type="http://schemas.openxmlformats.org/officeDocument/2006/relationships/hyperlink" Target="https://arxiv.org/search/cs?searchtype=author&amp;query=Ramesh%2C+A" TargetMode="External"/><Relationship Id="rId15" Type="http://schemas.openxmlformats.org/officeDocument/2006/relationships/image" Target="../media/image660.png"/><Relationship Id="rId10" Type="http://schemas.openxmlformats.org/officeDocument/2006/relationships/hyperlink" Target="https://arxiv.org/search/cs?searchtype=author&amp;query=Mishkin%2C+P" TargetMode="External"/><Relationship Id="rId4" Type="http://schemas.openxmlformats.org/officeDocument/2006/relationships/hyperlink" Target="https://arxiv.org/search/cs?searchtype=author&amp;query=Hallacy%2C+C" TargetMode="External"/><Relationship Id="rId9" Type="http://schemas.openxmlformats.org/officeDocument/2006/relationships/hyperlink" Target="https://arxiv.org/search/cs?searchtype=author&amp;query=Askell%2C+A" TargetMode="External"/><Relationship Id="rId14" Type="http://schemas.openxmlformats.org/officeDocument/2006/relationships/image" Target="../media/image17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Natural Language Processing I: RNNs and Transformers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2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889591" y="1729762"/>
            <a:ext cx="15293" cy="3457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33242" y="5095893"/>
                <a:ext cx="216610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[0 0 1 0 0]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242" y="5095893"/>
                <a:ext cx="2166106" cy="369332"/>
              </a:xfrm>
              <a:prstGeom prst="rect">
                <a:avLst/>
              </a:prstGeom>
              <a:blipFill>
                <a:blip r:embed="rId3"/>
                <a:stretch>
                  <a:fillRect l="-1765" t="-6897" r="-4706" b="-3793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80569" y="3478231"/>
                <a:ext cx="265874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 0 0 0 0 0 0 ]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569" y="3478231"/>
                <a:ext cx="2658740" cy="369332"/>
              </a:xfrm>
              <a:prstGeom prst="rect">
                <a:avLst/>
              </a:prstGeom>
              <a:blipFill>
                <a:blip r:embed="rId4"/>
                <a:stretch>
                  <a:fillRect l="-2871" t="-7143" r="-3828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12868" y="1295916"/>
                <a:ext cx="3788473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=[0.1, 0.05, 0.05, 0.1, 0.7]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868" y="1295916"/>
                <a:ext cx="3788473" cy="369332"/>
              </a:xfrm>
              <a:prstGeom prst="rect">
                <a:avLst/>
              </a:prstGeom>
              <a:blipFill>
                <a:blip r:embed="rId5"/>
                <a:stretch>
                  <a:fillRect l="-1003" r="-2341" b="-3448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274877" y="2307905"/>
            <a:ext cx="7409550" cy="1583017"/>
            <a:chOff x="3441371" y="1698409"/>
            <a:chExt cx="4836039" cy="1187263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5076991" y="2747173"/>
              <a:ext cx="354545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505239" y="2103120"/>
              <a:ext cx="0" cy="26236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441371" y="1698409"/>
                  <a:ext cx="2593509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=[0.1   0.2 0 −0.3 −0.1 ]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371" y="1698409"/>
                  <a:ext cx="259350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278" t="-3448" r="-2236" b="-4137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683901" y="2608673"/>
                  <a:ext cx="2593509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=[0.1   0.2 0 −0.3 −0.1 ]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3901" y="2608673"/>
                  <a:ext cx="259350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597" t="-6897" r="-1917" b="-3793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5371195" y="5714167"/>
            <a:ext cx="1310021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667" dirty="0">
                <a:solidFill>
                  <a:srgbClr val="0070C0"/>
                </a:solidFill>
              </a:rPr>
              <a:t>a b </a:t>
            </a:r>
            <a:r>
              <a:rPr lang="en-US" sz="3200" b="1" dirty="0">
                <a:solidFill>
                  <a:srgbClr val="0070C0"/>
                </a:solidFill>
              </a:rPr>
              <a:t>c</a:t>
            </a:r>
            <a:r>
              <a:rPr lang="en-US" sz="2667" dirty="0">
                <a:solidFill>
                  <a:srgbClr val="0070C0"/>
                </a:solidFill>
              </a:rPr>
              <a:t> d e</a:t>
            </a:r>
            <a:endParaRPr lang="en-US" sz="2667" dirty="0">
              <a:solidFill>
                <a:srgbClr val="0070C0"/>
              </a:solidFill>
              <a:sym typeface="Calibri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527433" y="5459130"/>
            <a:ext cx="0" cy="34981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Arrow Connector 41"/>
          <p:cNvCxnSpPr/>
          <p:nvPr/>
        </p:nvCxnSpPr>
        <p:spPr>
          <a:xfrm flipV="1">
            <a:off x="5771751" y="5459130"/>
            <a:ext cx="0" cy="34981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/>
          <p:nvPr/>
        </p:nvCxnSpPr>
        <p:spPr>
          <a:xfrm flipV="1">
            <a:off x="6016068" y="5459130"/>
            <a:ext cx="0" cy="34981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Arrow Connector 43"/>
          <p:cNvCxnSpPr/>
          <p:nvPr/>
        </p:nvCxnSpPr>
        <p:spPr>
          <a:xfrm flipV="1">
            <a:off x="6260385" y="5459130"/>
            <a:ext cx="0" cy="34981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Arrow Connector 44"/>
          <p:cNvCxnSpPr/>
          <p:nvPr/>
        </p:nvCxnSpPr>
        <p:spPr>
          <a:xfrm flipV="1">
            <a:off x="6504700" y="5459130"/>
            <a:ext cx="0" cy="34981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Arrow Connector 46"/>
          <p:cNvCxnSpPr/>
          <p:nvPr/>
        </p:nvCxnSpPr>
        <p:spPr>
          <a:xfrm>
            <a:off x="8036829" y="1468239"/>
            <a:ext cx="717028" cy="1234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ectangle 9"/>
          <p:cNvSpPr/>
          <p:nvPr/>
        </p:nvSpPr>
        <p:spPr>
          <a:xfrm>
            <a:off x="8762378" y="1219041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 (0.7)</a:t>
            </a: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866616" y="5714166"/>
            <a:ext cx="1310021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3200" b="1" dirty="0">
                <a:solidFill>
                  <a:srgbClr val="0070C0"/>
                </a:solidFill>
              </a:rPr>
              <a:t>c</a:t>
            </a:r>
            <a:endParaRPr lang="en-US" sz="2667" dirty="0">
              <a:solidFill>
                <a:srgbClr val="0070C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99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6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5754959" y="2066738"/>
            <a:ext cx="560602" cy="692465"/>
            <a:chOff x="4750274" y="1746843"/>
            <a:chExt cx="420451" cy="519349"/>
          </a:xfrm>
        </p:grpSpPr>
        <p:sp>
          <p:nvSpPr>
            <p:cNvPr id="20" name="Oval 19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6006985" y="2804160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016187" y="1717724"/>
            <a:ext cx="15293" cy="3457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6" name="Group 25"/>
          <p:cNvGrpSpPr/>
          <p:nvPr/>
        </p:nvGrpSpPr>
        <p:grpSpPr>
          <a:xfrm>
            <a:off x="5754953" y="1030198"/>
            <a:ext cx="551305" cy="692465"/>
            <a:chOff x="4750274" y="1746843"/>
            <a:chExt cx="413479" cy="519349"/>
          </a:xfrm>
        </p:grpSpPr>
        <p:sp>
          <p:nvSpPr>
            <p:cNvPr id="27" name="Oval 2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750274" y="1783751"/>
                  <a:ext cx="413479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3479" cy="346249"/>
                </a:xfrm>
                <a:prstGeom prst="rect">
                  <a:avLst/>
                </a:prstGeom>
                <a:blipFill>
                  <a:blip r:embed="rId7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BDA1F9-D0C4-0B41-A9A0-03ED11E4BEB9}"/>
                  </a:ext>
                </a:extLst>
              </p:cNvPr>
              <p:cNvSpPr txBox="1"/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BDA1F9-D0C4-0B41-A9A0-03ED11E4B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blipFill>
                <a:blip r:embed="rId8"/>
                <a:stretch>
                  <a:fillRect l="-1718" t="-6667" r="-2405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00B8A4B-C082-2149-8A06-DE5CA7821A82}"/>
                  </a:ext>
                </a:extLst>
              </p:cNvPr>
              <p:cNvSpPr txBox="1"/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softmax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h𝑦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00B8A4B-C082-2149-8A06-DE5CA7821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blipFill>
                <a:blip r:embed="rId9"/>
                <a:stretch>
                  <a:fillRect l="-2165" t="-6250" r="-3030" b="-281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26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5754959" y="2066738"/>
            <a:ext cx="560602" cy="692465"/>
            <a:chOff x="4750274" y="1746843"/>
            <a:chExt cx="420451" cy="519349"/>
          </a:xfrm>
        </p:grpSpPr>
        <p:sp>
          <p:nvSpPr>
            <p:cNvPr id="20" name="Oval 19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6006985" y="2804160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41B984-8195-B147-B821-D50DD71064A2}"/>
                  </a:ext>
                </a:extLst>
              </p:cNvPr>
              <p:cNvSpPr txBox="1"/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41B984-8195-B147-B821-D50DD7106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blipFill>
                <a:blip r:embed="rId7"/>
                <a:stretch>
                  <a:fillRect l="-1718" t="-6667" r="-2405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98400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6A5ED8-739A-B445-8F8B-B111A88BBD54}"/>
                  </a:ext>
                </a:extLst>
              </p:cNvPr>
              <p:cNvSpPr txBox="1"/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6A5ED8-739A-B445-8F8B-B111A88B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blipFill>
                <a:blip r:embed="rId6"/>
                <a:stretch>
                  <a:fillRect l="-1718" t="-6667" r="-2405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71818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 err="1"/>
              <a:t>Pytorch</a:t>
            </a:r>
            <a:r>
              <a:rPr lang="en-US" dirty="0"/>
              <a:t> RNN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D7E47-59DE-7419-0552-DEB8350D6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950" y="153410"/>
            <a:ext cx="7088100" cy="65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3718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40B812-7276-38D7-5FB1-8695E26B2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1086"/>
            <a:ext cx="7772400" cy="661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8655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 (Unrolled) Recurrent Neural Network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2784801" y="5089518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2655495" y="3891433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380644" y="3853454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4156142" y="3853454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3567890" y="4237664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3031979" y="4710756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2060733" y="4202321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5635886" y="5102317"/>
            <a:ext cx="556691" cy="692465"/>
            <a:chOff x="4750274" y="1746843"/>
            <a:chExt cx="417518" cy="519349"/>
          </a:xfrm>
        </p:grpSpPr>
        <p:sp>
          <p:nvSpPr>
            <p:cNvPr id="58" name="Oval 5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5506577" y="3904231"/>
            <a:ext cx="773960" cy="692465"/>
            <a:chOff x="6512842" y="2453180"/>
            <a:chExt cx="580470" cy="519349"/>
          </a:xfrm>
        </p:grpSpPr>
        <p:sp>
          <p:nvSpPr>
            <p:cNvPr id="62" name="Oval 61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7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7007219" y="3866253"/>
            <a:ext cx="567720" cy="692465"/>
            <a:chOff x="4750274" y="1746843"/>
            <a:chExt cx="425790" cy="519349"/>
          </a:xfrm>
        </p:grpSpPr>
        <p:sp>
          <p:nvSpPr>
            <p:cNvPr id="68" name="Oval 6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8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6418973" y="425046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5883061" y="4723555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4911815" y="4215120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8389463" y="5110699"/>
            <a:ext cx="556691" cy="692465"/>
            <a:chOff x="4750274" y="1746843"/>
            <a:chExt cx="417518" cy="519349"/>
          </a:xfrm>
        </p:grpSpPr>
        <p:sp>
          <p:nvSpPr>
            <p:cNvPr id="78" name="Oval 7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8260155" y="3912614"/>
            <a:ext cx="773960" cy="692465"/>
            <a:chOff x="6512842" y="2453180"/>
            <a:chExt cx="580470" cy="519349"/>
          </a:xfrm>
        </p:grpSpPr>
        <p:sp>
          <p:nvSpPr>
            <p:cNvPr id="81" name="Oval 80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10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9760796" y="3874635"/>
            <a:ext cx="567720" cy="692465"/>
            <a:chOff x="4750274" y="1746843"/>
            <a:chExt cx="425790" cy="519349"/>
          </a:xfrm>
        </p:grpSpPr>
        <p:sp>
          <p:nvSpPr>
            <p:cNvPr id="87" name="Oval 8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1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9172550" y="425884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8636639" y="4731937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7665393" y="422350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2768654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grpSp>
        <p:nvGrpSpPr>
          <p:cNvPr id="18" name="Group 17"/>
          <p:cNvGrpSpPr/>
          <p:nvPr/>
        </p:nvGrpSpPr>
        <p:grpSpPr>
          <a:xfrm>
            <a:off x="2784801" y="5089518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2655495" y="3891433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380644" y="3853454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4156142" y="3853454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3567890" y="4237664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3031979" y="4710756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2060733" y="4202321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2779952" y="2711174"/>
            <a:ext cx="560602" cy="692465"/>
            <a:chOff x="4750274" y="1746843"/>
            <a:chExt cx="420451" cy="519349"/>
          </a:xfrm>
        </p:grpSpPr>
        <p:sp>
          <p:nvSpPr>
            <p:cNvPr id="20" name="Oval 19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3031979" y="3413762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5635886" y="5102317"/>
            <a:ext cx="556691" cy="692465"/>
            <a:chOff x="4750274" y="1746843"/>
            <a:chExt cx="417518" cy="519349"/>
          </a:xfrm>
        </p:grpSpPr>
        <p:sp>
          <p:nvSpPr>
            <p:cNvPr id="58" name="Oval 5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5506577" y="3904231"/>
            <a:ext cx="773960" cy="692465"/>
            <a:chOff x="6512842" y="2453180"/>
            <a:chExt cx="580470" cy="519349"/>
          </a:xfrm>
        </p:grpSpPr>
        <p:sp>
          <p:nvSpPr>
            <p:cNvPr id="62" name="Oval 61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8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7007219" y="3866253"/>
            <a:ext cx="567720" cy="692465"/>
            <a:chOff x="4750274" y="1746843"/>
            <a:chExt cx="425790" cy="519349"/>
          </a:xfrm>
        </p:grpSpPr>
        <p:sp>
          <p:nvSpPr>
            <p:cNvPr id="68" name="Oval 6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6418973" y="425046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5883061" y="4723555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4911815" y="4215120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3" name="Group 72"/>
          <p:cNvGrpSpPr/>
          <p:nvPr/>
        </p:nvGrpSpPr>
        <p:grpSpPr>
          <a:xfrm>
            <a:off x="5631029" y="2723973"/>
            <a:ext cx="567720" cy="692465"/>
            <a:chOff x="4750274" y="1746843"/>
            <a:chExt cx="425790" cy="519349"/>
          </a:xfrm>
        </p:grpSpPr>
        <p:sp>
          <p:nvSpPr>
            <p:cNvPr id="74" name="Oval 73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0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Straight Arrow Connector 75"/>
          <p:cNvCxnSpPr/>
          <p:nvPr/>
        </p:nvCxnSpPr>
        <p:spPr>
          <a:xfrm flipV="1">
            <a:off x="5883061" y="3426560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8389463" y="5110699"/>
            <a:ext cx="556691" cy="692465"/>
            <a:chOff x="4750274" y="1746843"/>
            <a:chExt cx="417518" cy="519349"/>
          </a:xfrm>
        </p:grpSpPr>
        <p:sp>
          <p:nvSpPr>
            <p:cNvPr id="78" name="Oval 7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11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8260155" y="3912614"/>
            <a:ext cx="773960" cy="692465"/>
            <a:chOff x="6512842" y="2453180"/>
            <a:chExt cx="580470" cy="519349"/>
          </a:xfrm>
        </p:grpSpPr>
        <p:sp>
          <p:nvSpPr>
            <p:cNvPr id="81" name="Oval 80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12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9760796" y="3874635"/>
            <a:ext cx="567720" cy="692465"/>
            <a:chOff x="4750274" y="1746843"/>
            <a:chExt cx="425790" cy="519349"/>
          </a:xfrm>
        </p:grpSpPr>
        <p:sp>
          <p:nvSpPr>
            <p:cNvPr id="87" name="Oval 8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3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9172550" y="425884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8636639" y="4731937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7665393" y="422350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8384607" y="2732355"/>
            <a:ext cx="567720" cy="692465"/>
            <a:chOff x="4750274" y="1746843"/>
            <a:chExt cx="425790" cy="519349"/>
          </a:xfrm>
        </p:grpSpPr>
        <p:sp>
          <p:nvSpPr>
            <p:cNvPr id="93" name="Oval 92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4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Straight Arrow Connector 94"/>
          <p:cNvCxnSpPr/>
          <p:nvPr/>
        </p:nvCxnSpPr>
        <p:spPr>
          <a:xfrm flipV="1">
            <a:off x="8636639" y="3434943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/>
          <p:cNvGrpSpPr/>
          <p:nvPr/>
        </p:nvGrpSpPr>
        <p:grpSpPr>
          <a:xfrm>
            <a:off x="2689009" y="5882040"/>
            <a:ext cx="6534664" cy="420564"/>
            <a:chOff x="2016756" y="4411530"/>
            <a:chExt cx="4900998" cy="315423"/>
          </a:xfrm>
        </p:grpSpPr>
        <p:sp>
          <p:nvSpPr>
            <p:cNvPr id="5" name="Rectangle 4"/>
            <p:cNvSpPr/>
            <p:nvPr/>
          </p:nvSpPr>
          <p:spPr>
            <a:xfrm>
              <a:off x="2016756" y="4411530"/>
              <a:ext cx="399292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133" b="1" dirty="0">
                  <a:solidFill>
                    <a:srgbClr val="0070C0"/>
                  </a:solidFill>
                </a:rPr>
                <a:t>my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2" y="4411530"/>
              <a:ext cx="396984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133" b="1" dirty="0">
                  <a:solidFill>
                    <a:srgbClr val="0070C0"/>
                  </a:solidFill>
                </a:rPr>
                <a:t>car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65652" y="4411530"/>
              <a:ext cx="652102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133" b="1" dirty="0">
                  <a:solidFill>
                    <a:srgbClr val="0070C0"/>
                  </a:solidFill>
                </a:rPr>
                <a:t>works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75398" y="1119453"/>
            <a:ext cx="6503024" cy="1589363"/>
            <a:chOff x="2081548" y="839590"/>
            <a:chExt cx="4877268" cy="1192022"/>
          </a:xfrm>
        </p:grpSpPr>
        <p:sp>
          <p:nvSpPr>
            <p:cNvPr id="98" name="Rectangle 97"/>
            <p:cNvSpPr/>
            <p:nvPr/>
          </p:nvSpPr>
          <p:spPr>
            <a:xfrm>
              <a:off x="2106924" y="839590"/>
              <a:ext cx="138548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900372" y="848919"/>
              <a:ext cx="109549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&lt;&lt;noun&gt;&gt;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929207" y="848919"/>
              <a:ext cx="1029609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&lt;&lt;verb&gt;&gt;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 flipV="1">
              <a:off x="2277473" y="1772300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2" name="Group 101"/>
            <p:cNvGrpSpPr/>
            <p:nvPr/>
          </p:nvGrpSpPr>
          <p:grpSpPr>
            <a:xfrm>
              <a:off x="2081548" y="1256656"/>
              <a:ext cx="413479" cy="519349"/>
              <a:chOff x="4750274" y="1746843"/>
              <a:chExt cx="413479" cy="519349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4750274" y="1783751"/>
                    <a:ext cx="413479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4" name="Rectangle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3479" cy="34624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8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5" name="Straight Arrow Connector 104"/>
            <p:cNvCxnSpPr/>
            <p:nvPr/>
          </p:nvCxnSpPr>
          <p:spPr>
            <a:xfrm flipH="1" flipV="1">
              <a:off x="4415785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6" name="Group 105"/>
            <p:cNvGrpSpPr/>
            <p:nvPr/>
          </p:nvGrpSpPr>
          <p:grpSpPr>
            <a:xfrm>
              <a:off x="4219860" y="1255911"/>
              <a:ext cx="418817" cy="519349"/>
              <a:chOff x="4750274" y="1746843"/>
              <a:chExt cx="418817" cy="519349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ctangle 107"/>
                  <p:cNvSpPr/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8" name="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8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55911"/>
              <a:ext cx="418817" cy="519349"/>
              <a:chOff x="4750274" y="1746843"/>
              <a:chExt cx="418817" cy="519349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8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1921859" y="1131893"/>
            <a:ext cx="2153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&lt;&lt;possessive&gt;&gt;</a:t>
            </a:r>
            <a:endParaRPr lang="en-US" sz="2133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52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872699" y="2541685"/>
            <a:ext cx="168687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my car works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445959" y="2388807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5358787" y="2623759"/>
            <a:ext cx="32329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872699" y="3189187"/>
            <a:ext cx="324582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my dog ate the assignment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5358787" y="3259379"/>
            <a:ext cx="5323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 &lt;&lt;pronoun&gt;&gt; &lt;&lt;noun&gt;&gt;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872699" y="3862337"/>
            <a:ext cx="306981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my mother saved the day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5358787" y="3932530"/>
            <a:ext cx="5323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 &lt;&lt;pronoun&gt;&gt; &lt;&lt;noun&gt;&gt;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872700" y="4574721"/>
            <a:ext cx="396345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 smart kid solved the problem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5358787" y="4605680"/>
            <a:ext cx="6330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&lt;&lt;pronoun&gt;&gt; &lt;&lt;qualifier&gt;&gt; &lt;&lt;noun&gt;&gt; &lt;&lt;verb&gt;&gt; &lt;&lt;pronoun&gt;&gt; &lt;&lt;noun&gt;&gt;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74457442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512939" y="2541685"/>
            <a:ext cx="237135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/>
              <a:t>L(</a:t>
            </a:r>
            <a:r>
              <a:rPr lang="en-US" sz="2133" b="1" dirty="0">
                <a:solidFill>
                  <a:srgbClr val="0070C0"/>
                </a:solidFill>
              </a:rPr>
              <a:t>my car works</a:t>
            </a:r>
            <a:r>
              <a:rPr lang="en-US" sz="2133" b="1" dirty="0"/>
              <a:t>) = 3</a:t>
            </a:r>
            <a:endParaRPr lang="en-US" sz="2133" dirty="0"/>
          </a:p>
        </p:txBody>
      </p:sp>
      <p:sp>
        <p:nvSpPr>
          <p:cNvPr id="98" name="Rectangle 97"/>
          <p:cNvSpPr/>
          <p:nvPr/>
        </p:nvSpPr>
        <p:spPr>
          <a:xfrm>
            <a:off x="6445959" y="2388807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5288834" y="2623759"/>
            <a:ext cx="3793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/>
              <a:t>L (</a:t>
            </a:r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</a:t>
            </a:r>
            <a:r>
              <a:rPr lang="en-US" sz="1600" b="1" dirty="0"/>
              <a:t>) = 3</a:t>
            </a:r>
            <a:endParaRPr lang="en-US" sz="16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512940" y="3189187"/>
            <a:ext cx="405534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/>
              <a:t>L( </a:t>
            </a:r>
            <a:r>
              <a:rPr lang="en-US" sz="2133" b="1" dirty="0">
                <a:solidFill>
                  <a:srgbClr val="0070C0"/>
                </a:solidFill>
              </a:rPr>
              <a:t>my dog ate the assignment</a:t>
            </a:r>
            <a:r>
              <a:rPr lang="en-US" sz="2133" b="1" dirty="0"/>
              <a:t> ) =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5288834" y="3259379"/>
            <a:ext cx="5885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/>
              <a:t>L (</a:t>
            </a:r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 &lt;&lt;pronoun&gt;&gt; &lt;&lt;noun&gt;&gt;</a:t>
            </a:r>
            <a:r>
              <a:rPr lang="en-US" sz="1600" b="1" dirty="0"/>
              <a:t>) =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512939" y="3862337"/>
            <a:ext cx="387933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/>
              <a:t>L( </a:t>
            </a:r>
            <a:r>
              <a:rPr lang="en-US" sz="2133" b="1" dirty="0">
                <a:solidFill>
                  <a:srgbClr val="0070C0"/>
                </a:solidFill>
              </a:rPr>
              <a:t>my mother saved the day</a:t>
            </a:r>
            <a:r>
              <a:rPr lang="en-US" sz="2133" b="1" dirty="0"/>
              <a:t> ) =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5288834" y="3932530"/>
            <a:ext cx="5885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/>
              <a:t>L (</a:t>
            </a:r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 &lt;&lt;pronoun&gt;&gt; &lt;&lt;noun&gt;&gt;</a:t>
            </a:r>
            <a:r>
              <a:rPr lang="en-US" sz="1600" b="1" dirty="0"/>
              <a:t>) =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512939" y="4574721"/>
            <a:ext cx="477297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/>
              <a:t>L( </a:t>
            </a:r>
            <a:r>
              <a:rPr lang="en-US" sz="2133" b="1" dirty="0">
                <a:solidFill>
                  <a:srgbClr val="0070C0"/>
                </a:solidFill>
              </a:rPr>
              <a:t>the smart kid solved the problem</a:t>
            </a:r>
            <a:r>
              <a:rPr lang="en-US" sz="2133" b="1" dirty="0"/>
              <a:t> ) =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5288834" y="4605680"/>
            <a:ext cx="68911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/>
              <a:t>L (</a:t>
            </a:r>
            <a:r>
              <a:rPr lang="en-US" sz="1600" b="1" dirty="0">
                <a:solidFill>
                  <a:srgbClr val="0070C0"/>
                </a:solidFill>
              </a:rPr>
              <a:t>&lt;&lt;pronoun&gt;&gt; &lt;&lt;qualifier&gt;&gt; &lt;&lt;noun&gt;&gt; &lt;&lt;verb&gt;&gt; &lt;&lt;pronoun&gt;&gt; &lt;&lt;noun&gt;&gt;</a:t>
            </a:r>
            <a:r>
              <a:rPr lang="en-US" sz="1600" b="1" dirty="0"/>
              <a:t>) =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5181545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13CA-17D3-6F43-A0FF-7FDE7ECA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AD9B6-08CA-374A-B4FB-12558E819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Next Monday and third and final assignment to follow soon.</a:t>
            </a:r>
          </a:p>
          <a:p>
            <a:endParaRPr lang="en-US" dirty="0"/>
          </a:p>
          <a:p>
            <a:r>
              <a:rPr lang="en-US" dirty="0"/>
              <a:t>Submit your project proposal – think about the amount of work it would take to a) Create an assignment 4, b) Solve assignment 4. Often in research and entrepreneurship asking a good question/finding the right problem is more important than giving a great answer/solution.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9FFF7-FC97-A947-B04A-17A91B2A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21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202482" y="2541685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3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39393" y="262375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1202482" y="318918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39393" y="325937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1202482" y="386233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39393" y="393253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1202482" y="4574721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39393" y="460568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506184" y="1446559"/>
            <a:ext cx="90482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If we assume a vocabulary of a 1000 possible words and 20 possible output tags</a:t>
            </a:r>
          </a:p>
        </p:txBody>
      </p:sp>
    </p:spTree>
    <p:extLst>
      <p:ext uri="{BB962C8B-B14F-4D97-AF65-F5344CB8AC3E}">
        <p14:creationId xmlns:p14="http://schemas.microsoft.com/office/powerpoint/2010/main" val="222753960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202482" y="2541685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3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39393" y="262375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1202482" y="318918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39393" y="325937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1202482" y="386233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39393" y="393253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1202482" y="4574721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39393" y="460568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506184" y="1446559"/>
            <a:ext cx="90482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If we assume a vocabulary of a 1000 possible words and 20 possible output tags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7C831B-952B-484F-8B11-4690ED6FB0A8}"/>
              </a:ext>
            </a:extLst>
          </p:cNvPr>
          <p:cNvSpPr txBox="1"/>
          <p:nvPr/>
        </p:nvSpPr>
        <p:spPr>
          <a:xfrm>
            <a:off x="1286329" y="5278832"/>
            <a:ext cx="904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 we create batches if inputs and outputs have different shapes?</a:t>
            </a:r>
          </a:p>
        </p:txBody>
      </p:sp>
    </p:spTree>
    <p:extLst>
      <p:ext uri="{BB962C8B-B14F-4D97-AF65-F5344CB8AC3E}">
        <p14:creationId xmlns:p14="http://schemas.microsoft.com/office/powerpoint/2010/main" val="181522277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202482" y="2541685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3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39393" y="262375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1202482" y="318918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39393" y="325937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1202482" y="386233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39393" y="393253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1202482" y="4574721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39393" y="460568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506184" y="1446559"/>
            <a:ext cx="90482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If we assume a vocabulary of a 1000 possible words and 20 possible output tags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93F68-79E3-9F4C-BCAD-A3FB9B32D0E4}"/>
              </a:ext>
            </a:extLst>
          </p:cNvPr>
          <p:cNvSpPr txBox="1"/>
          <p:nvPr/>
        </p:nvSpPr>
        <p:spPr>
          <a:xfrm>
            <a:off x="1286329" y="5278832"/>
            <a:ext cx="904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 we create batches if inputs and outputs have different shapes?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3658C-B6FB-9848-8CC4-0BC9A6C1B322}"/>
              </a:ext>
            </a:extLst>
          </p:cNvPr>
          <p:cNvSpPr txBox="1"/>
          <p:nvPr/>
        </p:nvSpPr>
        <p:spPr>
          <a:xfrm>
            <a:off x="1537196" y="6171924"/>
            <a:ext cx="8293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Solution 1:  </a:t>
            </a:r>
            <a:r>
              <a:rPr lang="en-US" sz="2400" dirty="0"/>
              <a:t>Forget about batches, just process things one by one.</a:t>
            </a:r>
          </a:p>
        </p:txBody>
      </p:sp>
    </p:spTree>
    <p:extLst>
      <p:ext uri="{BB962C8B-B14F-4D97-AF65-F5344CB8AC3E}">
        <p14:creationId xmlns:p14="http://schemas.microsoft.com/office/powerpoint/2010/main" val="285737609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202482" y="2541685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3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39393" y="262375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1202482" y="318918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39393" y="325937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1202482" y="386233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39393" y="393253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1202482" y="4574721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39393" y="460568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506184" y="1446559"/>
            <a:ext cx="90482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If we assume a vocabulary of a 1000 possible words and 20 possible output tags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93F68-79E3-9F4C-BCAD-A3FB9B32D0E4}"/>
              </a:ext>
            </a:extLst>
          </p:cNvPr>
          <p:cNvSpPr txBox="1"/>
          <p:nvPr/>
        </p:nvSpPr>
        <p:spPr>
          <a:xfrm>
            <a:off x="1286329" y="5278832"/>
            <a:ext cx="904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 we create batches if inputs and outputs have different shapes?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3658C-B6FB-9848-8CC4-0BC9A6C1B322}"/>
              </a:ext>
            </a:extLst>
          </p:cNvPr>
          <p:cNvSpPr txBox="1"/>
          <p:nvPr/>
        </p:nvSpPr>
        <p:spPr>
          <a:xfrm>
            <a:off x="1537196" y="6171924"/>
            <a:ext cx="3374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Solution 2:  </a:t>
            </a:r>
            <a:r>
              <a:rPr lang="en-US" sz="2400" dirty="0"/>
              <a:t>Zero padding.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07E23-6346-824A-817C-09D7AF0EF2CF}"/>
              </a:ext>
            </a:extLst>
          </p:cNvPr>
          <p:cNvSpPr txBox="1"/>
          <p:nvPr/>
        </p:nvSpPr>
        <p:spPr>
          <a:xfrm>
            <a:off x="5556353" y="6171924"/>
            <a:ext cx="4262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can put the above vectors in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D40E07-8758-4C45-944A-8EE9CDC9CFEE}"/>
              </a:ext>
            </a:extLst>
          </p:cNvPr>
          <p:cNvSpPr/>
          <p:nvPr/>
        </p:nvSpPr>
        <p:spPr>
          <a:xfrm>
            <a:off x="9729024" y="6192441"/>
            <a:ext cx="177298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4 x 1000 x 6</a:t>
            </a:r>
            <a:endParaRPr lang="en-US" sz="2133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2091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841478" y="5075150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712172" y="3877065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437321" y="3839086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3212819" y="3839086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2624567" y="4223296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2088656" y="4696388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1117410" y="418795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4692563" y="5087949"/>
            <a:ext cx="556691" cy="692465"/>
            <a:chOff x="4750274" y="1746843"/>
            <a:chExt cx="417518" cy="519349"/>
          </a:xfrm>
        </p:grpSpPr>
        <p:sp>
          <p:nvSpPr>
            <p:cNvPr id="58" name="Oval 5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4563255" y="3889863"/>
            <a:ext cx="773960" cy="692465"/>
            <a:chOff x="6512842" y="2453180"/>
            <a:chExt cx="580470" cy="519349"/>
          </a:xfrm>
        </p:grpSpPr>
        <p:sp>
          <p:nvSpPr>
            <p:cNvPr id="62" name="Oval 61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7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6063896" y="3851885"/>
            <a:ext cx="567720" cy="692465"/>
            <a:chOff x="4750274" y="1746843"/>
            <a:chExt cx="425790" cy="519349"/>
          </a:xfrm>
        </p:grpSpPr>
        <p:sp>
          <p:nvSpPr>
            <p:cNvPr id="68" name="Oval 6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8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5475650" y="423609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4939739" y="4709187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3968493" y="4200752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7446140" y="5096331"/>
            <a:ext cx="556691" cy="692465"/>
            <a:chOff x="4750274" y="1746843"/>
            <a:chExt cx="417518" cy="519349"/>
          </a:xfrm>
        </p:grpSpPr>
        <p:sp>
          <p:nvSpPr>
            <p:cNvPr id="78" name="Oval 7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7316832" y="3898246"/>
            <a:ext cx="773960" cy="692465"/>
            <a:chOff x="6512842" y="2453180"/>
            <a:chExt cx="580470" cy="519349"/>
          </a:xfrm>
        </p:grpSpPr>
        <p:sp>
          <p:nvSpPr>
            <p:cNvPr id="81" name="Oval 80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10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11184685" y="3880731"/>
            <a:ext cx="587598" cy="692465"/>
            <a:chOff x="4750274" y="1746843"/>
            <a:chExt cx="440698" cy="519349"/>
          </a:xfrm>
        </p:grpSpPr>
        <p:sp>
          <p:nvSpPr>
            <p:cNvPr id="87" name="Oval 8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44069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40698" cy="34624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8229227" y="424447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7693316" y="4717569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6722070" y="420913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10058891" y="2806950"/>
            <a:ext cx="587598" cy="692465"/>
            <a:chOff x="4737653" y="1746843"/>
            <a:chExt cx="440698" cy="519349"/>
          </a:xfrm>
        </p:grpSpPr>
        <p:sp>
          <p:nvSpPr>
            <p:cNvPr id="93" name="Oval 92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37653" y="1783079"/>
                  <a:ext cx="44069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7653" y="1783079"/>
                  <a:ext cx="440698" cy="34624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806124" y="5867672"/>
            <a:ext cx="6286885" cy="528761"/>
            <a:chOff x="2062084" y="4411530"/>
            <a:chExt cx="4715164" cy="396571"/>
          </a:xfrm>
        </p:grpSpPr>
        <p:sp>
          <p:nvSpPr>
            <p:cNvPr id="5" name="Rectangle 4"/>
            <p:cNvSpPr/>
            <p:nvPr/>
          </p:nvSpPr>
          <p:spPr>
            <a:xfrm>
              <a:off x="2062084" y="4411530"/>
              <a:ext cx="459501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>
                  <a:solidFill>
                    <a:srgbClr val="0070C0"/>
                  </a:solidFill>
                </a:rPr>
                <a:t>the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2" y="4411530"/>
              <a:ext cx="425934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cat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12237" y="4461852"/>
              <a:ext cx="565011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likes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605540" y="1098849"/>
            <a:ext cx="3458831" cy="1781260"/>
            <a:chOff x="5203709" y="694922"/>
            <a:chExt cx="2594123" cy="1335945"/>
          </a:xfrm>
        </p:grpSpPr>
        <p:sp>
          <p:nvSpPr>
            <p:cNvPr id="100" name="Rectangle 99"/>
            <p:cNvSpPr/>
            <p:nvPr/>
          </p:nvSpPr>
          <p:spPr>
            <a:xfrm>
              <a:off x="5203709" y="694922"/>
              <a:ext cx="2594123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positive / </a:t>
              </a:r>
              <a:br>
                <a:rPr lang="en-US" sz="2400" b="1" dirty="0">
                  <a:solidFill>
                    <a:srgbClr val="0070C0"/>
                  </a:solidFill>
                </a:rPr>
              </a:br>
              <a:r>
                <a:rPr lang="en-US" sz="2400" b="1" dirty="0">
                  <a:solidFill>
                    <a:srgbClr val="0070C0"/>
                  </a:solidFill>
                </a:rPr>
                <a:t>negative sentiment rating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55911"/>
              <a:ext cx="483498" cy="519349"/>
              <a:chOff x="4750274" y="1746843"/>
              <a:chExt cx="483498" cy="519349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1"/>
                    <a:ext cx="483498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/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83498" cy="34624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Scoring the Sentiment of a Text Sequence</a:t>
            </a:r>
            <a:br>
              <a:rPr lang="en-US" dirty="0"/>
            </a:br>
            <a:r>
              <a:rPr lang="en-US" sz="1867" dirty="0"/>
              <a:t>Many-to-one Sequence to score problems</a:t>
            </a:r>
            <a:endParaRPr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6C8853C-8793-4B49-8354-C688BC446341}"/>
              </a:ext>
            </a:extLst>
          </p:cNvPr>
          <p:cNvCxnSpPr/>
          <p:nvPr/>
        </p:nvCxnSpPr>
        <p:spPr>
          <a:xfrm>
            <a:off x="10711954" y="425007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0EE6F1E-713B-594D-A68E-F14F83B688B1}"/>
              </a:ext>
            </a:extLst>
          </p:cNvPr>
          <p:cNvGrpSpPr/>
          <p:nvPr/>
        </p:nvGrpSpPr>
        <p:grpSpPr>
          <a:xfrm>
            <a:off x="9947975" y="3877062"/>
            <a:ext cx="773960" cy="692465"/>
            <a:chOff x="6512842" y="2453180"/>
            <a:chExt cx="580470" cy="51934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5CBF1AF-F79B-B749-AFEA-6285E6D97D07}"/>
                </a:ext>
              </a:extLst>
            </p:cNvPr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C37E6BA-CE9E-6643-8682-492E339716BD}"/>
                    </a:ext>
                  </a:extLst>
                </p:cNvPr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C37E6BA-CE9E-6643-8682-492E339716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14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C5A8310-E761-5E44-9A30-F159C8BADA0A}"/>
              </a:ext>
            </a:extLst>
          </p:cNvPr>
          <p:cNvCxnSpPr/>
          <p:nvPr/>
        </p:nvCxnSpPr>
        <p:spPr>
          <a:xfrm flipV="1">
            <a:off x="10334955" y="3420575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98D7A09-C870-4B4B-8F63-FAD11E80914F}"/>
              </a:ext>
            </a:extLst>
          </p:cNvPr>
          <p:cNvCxnSpPr/>
          <p:nvPr/>
        </p:nvCxnSpPr>
        <p:spPr>
          <a:xfrm>
            <a:off x="9475249" y="425007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E5B15BC-F111-D74A-8E84-8D919DF5D95B}"/>
              </a:ext>
            </a:extLst>
          </p:cNvPr>
          <p:cNvSpPr txBox="1"/>
          <p:nvPr/>
        </p:nvSpPr>
        <p:spPr>
          <a:xfrm>
            <a:off x="8882148" y="394825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BDD34B7-CAA3-2144-A517-F30507503BDC}"/>
              </a:ext>
            </a:extLst>
          </p:cNvPr>
          <p:cNvSpPr/>
          <p:nvPr/>
        </p:nvSpPr>
        <p:spPr>
          <a:xfrm>
            <a:off x="9816385" y="5861826"/>
            <a:ext cx="1299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&lt;&lt;EOS&gt;&gt;</a:t>
            </a:r>
            <a:endParaRPr lang="en-US" sz="2133" dirty="0">
              <a:solidFill>
                <a:srgbClr val="0070C0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5D56A94-8C73-B642-884C-697788DDFA60}"/>
              </a:ext>
            </a:extLst>
          </p:cNvPr>
          <p:cNvGrpSpPr/>
          <p:nvPr/>
        </p:nvGrpSpPr>
        <p:grpSpPr>
          <a:xfrm>
            <a:off x="10142190" y="5106158"/>
            <a:ext cx="576568" cy="692465"/>
            <a:chOff x="4750274" y="1746843"/>
            <a:chExt cx="432426" cy="519349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48C382A-35C9-8C42-AFE2-5C6FD5E188A7}"/>
                </a:ext>
              </a:extLst>
            </p:cNvPr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E6EDB3-790E-9D4F-9F29-2CA8B6A42B75}"/>
                    </a:ext>
                  </a:extLst>
                </p:cNvPr>
                <p:cNvSpPr/>
                <p:nvPr/>
              </p:nvSpPr>
              <p:spPr>
                <a:xfrm>
                  <a:off x="4750274" y="1783751"/>
                  <a:ext cx="432426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E6EDB3-790E-9D4F-9F29-2CA8B6A42B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32426" cy="34624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F9D0C18-5127-3A40-8DD7-A0AFCCE75D0D}"/>
              </a:ext>
            </a:extLst>
          </p:cNvPr>
          <p:cNvCxnSpPr/>
          <p:nvPr/>
        </p:nvCxnSpPr>
        <p:spPr>
          <a:xfrm flipV="1">
            <a:off x="10389364" y="4727396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34059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Sentiment Scoring</a:t>
            </a:r>
            <a:br>
              <a:rPr lang="en-US" dirty="0"/>
            </a:br>
            <a:r>
              <a:rPr lang="en-US" sz="1867" dirty="0"/>
              <a:t>Many to one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872699" y="2541685"/>
            <a:ext cx="35170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has good food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460762" y="2388807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73590" y="2623759"/>
            <a:ext cx="851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Positive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872699" y="3189187"/>
            <a:ext cx="257493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bad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73590" y="3259379"/>
            <a:ext cx="933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Negative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872699" y="3862337"/>
            <a:ext cx="323152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the worst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73590" y="3932530"/>
            <a:ext cx="933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Negative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872699" y="4574721"/>
            <a:ext cx="433811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well recommended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73590" y="4605680"/>
            <a:ext cx="851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Positive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94187" y="1117847"/>
            <a:ext cx="6485493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Input training examples don’t need to be the same length!</a:t>
            </a:r>
            <a:b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</a:br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 this case outputs can be.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52159547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1247577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1247577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blipFill>
                <a:blip r:embed="rId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944963" y="1663703"/>
            <a:ext cx="6046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C6E3215-E0D9-DD4E-A9C7-4D4E0C2C81A4}"/>
              </a:ext>
            </a:extLst>
          </p:cNvPr>
          <p:cNvSpPr/>
          <p:nvPr/>
        </p:nvSpPr>
        <p:spPr>
          <a:xfrm>
            <a:off x="308117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47A2FB7-6EF4-3D46-8211-B37C389C5A58}"/>
              </a:ext>
            </a:extLst>
          </p:cNvPr>
          <p:cNvCxnSpPr>
            <a:cxnSpLocks/>
          </p:cNvCxnSpPr>
          <p:nvPr/>
        </p:nvCxnSpPr>
        <p:spPr>
          <a:xfrm>
            <a:off x="26662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3182658A-7AE7-4A46-AFB8-236AB64DD0AD}"/>
              </a:ext>
            </a:extLst>
          </p:cNvPr>
          <p:cNvSpPr/>
          <p:nvPr/>
        </p:nvSpPr>
        <p:spPr>
          <a:xfrm>
            <a:off x="3029652" y="5870226"/>
            <a:ext cx="657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/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1176CDB-232E-FE47-A06C-593693C4382E}"/>
              </a:ext>
            </a:extLst>
          </p:cNvPr>
          <p:cNvCxnSpPr>
            <a:cxnSpLocks/>
          </p:cNvCxnSpPr>
          <p:nvPr/>
        </p:nvCxnSpPr>
        <p:spPr>
          <a:xfrm>
            <a:off x="3758624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07043BF-F885-2B4F-A84B-012276685F2B}"/>
              </a:ext>
            </a:extLst>
          </p:cNvPr>
          <p:cNvCxnSpPr>
            <a:cxnSpLocks/>
          </p:cNvCxnSpPr>
          <p:nvPr/>
        </p:nvCxnSpPr>
        <p:spPr>
          <a:xfrm flipV="1">
            <a:off x="3375161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/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9240132A-883D-3649-BD6C-B3CAAE94BED8}"/>
              </a:ext>
            </a:extLst>
          </p:cNvPr>
          <p:cNvCxnSpPr>
            <a:cxnSpLocks/>
          </p:cNvCxnSpPr>
          <p:nvPr/>
        </p:nvCxnSpPr>
        <p:spPr>
          <a:xfrm flipV="1">
            <a:off x="3375161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D49CCE49-BFF7-B642-AAA2-183FEAB4C560}"/>
              </a:ext>
            </a:extLst>
          </p:cNvPr>
          <p:cNvCxnSpPr>
            <a:cxnSpLocks/>
          </p:cNvCxnSpPr>
          <p:nvPr/>
        </p:nvCxnSpPr>
        <p:spPr>
          <a:xfrm flipV="1">
            <a:off x="3375161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/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blipFill>
                <a:blip r:embed="rId9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/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5A0D8690-1EC8-AB48-A6C8-9B0E7CACFE00}"/>
              </a:ext>
            </a:extLst>
          </p:cNvPr>
          <p:cNvSpPr/>
          <p:nvPr/>
        </p:nvSpPr>
        <p:spPr>
          <a:xfrm>
            <a:off x="2902358" y="1656697"/>
            <a:ext cx="84606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world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04D415F9-045E-0E4D-951F-04B8BE3B6E84}"/>
              </a:ext>
            </a:extLst>
          </p:cNvPr>
          <p:cNvSpPr/>
          <p:nvPr/>
        </p:nvSpPr>
        <p:spPr>
          <a:xfrm>
            <a:off x="5149086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A5791169-9B9B-3C43-9AFB-30FC0FB88EC4}"/>
              </a:ext>
            </a:extLst>
          </p:cNvPr>
          <p:cNvCxnSpPr>
            <a:cxnSpLocks/>
          </p:cNvCxnSpPr>
          <p:nvPr/>
        </p:nvCxnSpPr>
        <p:spPr>
          <a:xfrm>
            <a:off x="4734127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2" name="Rectangle 191">
            <a:extLst>
              <a:ext uri="{FF2B5EF4-FFF2-40B4-BE49-F238E27FC236}">
                <a16:creationId xmlns:a16="http://schemas.microsoft.com/office/drawing/2014/main" id="{CDF34333-8511-B04B-A44C-6E0A646A8B80}"/>
              </a:ext>
            </a:extLst>
          </p:cNvPr>
          <p:cNvSpPr/>
          <p:nvPr/>
        </p:nvSpPr>
        <p:spPr>
          <a:xfrm>
            <a:off x="4932131" y="5870226"/>
            <a:ext cx="925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world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570F1D8-786A-A844-B217-DFC91F63832F}"/>
                  </a:ext>
                </a:extLst>
              </p:cNvPr>
              <p:cNvSpPr/>
              <p:nvPr/>
            </p:nvSpPr>
            <p:spPr>
              <a:xfrm>
                <a:off x="524212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570F1D8-786A-A844-B217-DFC91F638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5319185"/>
                <a:ext cx="401899" cy="40819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AD255AD8-91EF-8241-B67F-585BF0F81143}"/>
              </a:ext>
            </a:extLst>
          </p:cNvPr>
          <p:cNvCxnSpPr>
            <a:cxnSpLocks/>
          </p:cNvCxnSpPr>
          <p:nvPr/>
        </p:nvCxnSpPr>
        <p:spPr>
          <a:xfrm>
            <a:off x="5826535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B137589E-6561-8F4A-B241-F6FFCB8C1A6D}"/>
              </a:ext>
            </a:extLst>
          </p:cNvPr>
          <p:cNvCxnSpPr>
            <a:cxnSpLocks/>
          </p:cNvCxnSpPr>
          <p:nvPr/>
        </p:nvCxnSpPr>
        <p:spPr>
          <a:xfrm flipV="1">
            <a:off x="5443072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E759907-EAB1-BA4A-8C38-EA7E3697A665}"/>
                  </a:ext>
                </a:extLst>
              </p:cNvPr>
              <p:cNvSpPr/>
              <p:nvPr/>
            </p:nvSpPr>
            <p:spPr>
              <a:xfrm>
                <a:off x="5242121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E759907-EAB1-BA4A-8C38-EA7E3697A6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3230271"/>
                <a:ext cx="401899" cy="40819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FF3601ED-0B4C-314D-9E70-2CE73CAECE15}"/>
              </a:ext>
            </a:extLst>
          </p:cNvPr>
          <p:cNvCxnSpPr>
            <a:cxnSpLocks/>
          </p:cNvCxnSpPr>
          <p:nvPr/>
        </p:nvCxnSpPr>
        <p:spPr>
          <a:xfrm flipV="1">
            <a:off x="5443072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D4A48711-D498-2549-9373-2855CB247837}"/>
              </a:ext>
            </a:extLst>
          </p:cNvPr>
          <p:cNvCxnSpPr>
            <a:cxnSpLocks/>
          </p:cNvCxnSpPr>
          <p:nvPr/>
        </p:nvCxnSpPr>
        <p:spPr>
          <a:xfrm flipV="1">
            <a:off x="5443072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C90E518-0F31-2249-97B7-4816BB0AD676}"/>
                  </a:ext>
                </a:extLst>
              </p:cNvPr>
              <p:cNvSpPr/>
              <p:nvPr/>
            </p:nvSpPr>
            <p:spPr>
              <a:xfrm>
                <a:off x="5242121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C90E518-0F31-2249-97B7-4816BB0AD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2262942"/>
                <a:ext cx="401899" cy="408196"/>
              </a:xfrm>
              <a:prstGeom prst="ellipse">
                <a:avLst/>
              </a:prstGeom>
              <a:blipFill>
                <a:blip r:embed="rId13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E9B0D21-C951-4049-9A7D-2F1E9875BBF0}"/>
                  </a:ext>
                </a:extLst>
              </p:cNvPr>
              <p:cNvSpPr/>
              <p:nvPr/>
            </p:nvSpPr>
            <p:spPr>
              <a:xfrm>
                <a:off x="6241493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E9B0D21-C951-4049-9A7D-2F1E9875B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493" y="4273274"/>
                <a:ext cx="401899" cy="40819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Rectangle 200">
            <a:extLst>
              <a:ext uri="{FF2B5EF4-FFF2-40B4-BE49-F238E27FC236}">
                <a16:creationId xmlns:a16="http://schemas.microsoft.com/office/drawing/2014/main" id="{9390BCAE-8D98-E543-A811-2B9FEBC70D88}"/>
              </a:ext>
            </a:extLst>
          </p:cNvPr>
          <p:cNvSpPr/>
          <p:nvPr/>
        </p:nvSpPr>
        <p:spPr>
          <a:xfrm>
            <a:off x="5205280" y="1648919"/>
            <a:ext cx="36099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is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042916CF-9DFC-A34E-A905-62CC10638093}"/>
              </a:ext>
            </a:extLst>
          </p:cNvPr>
          <p:cNvSpPr/>
          <p:nvPr/>
        </p:nvSpPr>
        <p:spPr>
          <a:xfrm>
            <a:off x="7216997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64D12C46-F63D-2B43-82FD-2186A5DE4EF3}"/>
              </a:ext>
            </a:extLst>
          </p:cNvPr>
          <p:cNvCxnSpPr>
            <a:cxnSpLocks/>
          </p:cNvCxnSpPr>
          <p:nvPr/>
        </p:nvCxnSpPr>
        <p:spPr>
          <a:xfrm>
            <a:off x="6802038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4" name="Rectangle 203">
            <a:extLst>
              <a:ext uri="{FF2B5EF4-FFF2-40B4-BE49-F238E27FC236}">
                <a16:creationId xmlns:a16="http://schemas.microsoft.com/office/drawing/2014/main" id="{64081E00-49B0-3444-8A0D-298207DC398E}"/>
              </a:ext>
            </a:extLst>
          </p:cNvPr>
          <p:cNvSpPr/>
          <p:nvPr/>
        </p:nvSpPr>
        <p:spPr>
          <a:xfrm>
            <a:off x="7297409" y="5870226"/>
            <a:ext cx="38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is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CCC460E-A3E0-4C41-84F7-4958846588DF}"/>
                  </a:ext>
                </a:extLst>
              </p:cNvPr>
              <p:cNvSpPr/>
              <p:nvPr/>
            </p:nvSpPr>
            <p:spPr>
              <a:xfrm>
                <a:off x="7310033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CCC460E-A3E0-4C41-84F7-495884658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5319185"/>
                <a:ext cx="401899" cy="40819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76832666-A250-E644-ADCA-62FD3F92C8C8}"/>
              </a:ext>
            </a:extLst>
          </p:cNvPr>
          <p:cNvCxnSpPr>
            <a:cxnSpLocks/>
          </p:cNvCxnSpPr>
          <p:nvPr/>
        </p:nvCxnSpPr>
        <p:spPr>
          <a:xfrm>
            <a:off x="789444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FBDA8C6-9ECB-5641-B603-08EDDE437336}"/>
              </a:ext>
            </a:extLst>
          </p:cNvPr>
          <p:cNvCxnSpPr>
            <a:cxnSpLocks/>
          </p:cNvCxnSpPr>
          <p:nvPr/>
        </p:nvCxnSpPr>
        <p:spPr>
          <a:xfrm flipV="1">
            <a:off x="7510983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8F2A8E6-E7C1-1A4A-A2EA-CFA57F689A09}"/>
                  </a:ext>
                </a:extLst>
              </p:cNvPr>
              <p:cNvSpPr/>
              <p:nvPr/>
            </p:nvSpPr>
            <p:spPr>
              <a:xfrm>
                <a:off x="7310033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8F2A8E6-E7C1-1A4A-A2EA-CFA57F689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3230271"/>
                <a:ext cx="401899" cy="408196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B282CC4-25D4-D044-868A-FBB182B4C657}"/>
              </a:ext>
            </a:extLst>
          </p:cNvPr>
          <p:cNvCxnSpPr>
            <a:cxnSpLocks/>
          </p:cNvCxnSpPr>
          <p:nvPr/>
        </p:nvCxnSpPr>
        <p:spPr>
          <a:xfrm flipV="1">
            <a:off x="7510983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957A65AC-A59F-5449-9106-B8AE7F08F271}"/>
              </a:ext>
            </a:extLst>
          </p:cNvPr>
          <p:cNvCxnSpPr>
            <a:cxnSpLocks/>
          </p:cNvCxnSpPr>
          <p:nvPr/>
        </p:nvCxnSpPr>
        <p:spPr>
          <a:xfrm flipV="1">
            <a:off x="7510983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AC302FB-C0EC-954D-B00B-A96E24F2BEB2}"/>
                  </a:ext>
                </a:extLst>
              </p:cNvPr>
              <p:cNvSpPr/>
              <p:nvPr/>
            </p:nvSpPr>
            <p:spPr>
              <a:xfrm>
                <a:off x="7310033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AC302FB-C0EC-954D-B00B-A96E24F2B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2262942"/>
                <a:ext cx="401899" cy="408196"/>
              </a:xfrm>
              <a:prstGeom prst="ellipse">
                <a:avLst/>
              </a:prstGeom>
              <a:blipFill>
                <a:blip r:embed="rId17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189CD39-ED25-A246-87A3-C09F5E92B176}"/>
                  </a:ext>
                </a:extLst>
              </p:cNvPr>
              <p:cNvSpPr/>
              <p:nvPr/>
            </p:nvSpPr>
            <p:spPr>
              <a:xfrm>
                <a:off x="8309404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189CD39-ED25-A246-87A3-C09F5E92B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04" y="4273274"/>
                <a:ext cx="401899" cy="40819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3" name="Rectangle 212">
            <a:extLst>
              <a:ext uri="{FF2B5EF4-FFF2-40B4-BE49-F238E27FC236}">
                <a16:creationId xmlns:a16="http://schemas.microsoft.com/office/drawing/2014/main" id="{3E582E23-B238-264E-AC3C-E6C4D5AED293}"/>
              </a:ext>
            </a:extLst>
          </p:cNvPr>
          <p:cNvSpPr/>
          <p:nvPr/>
        </p:nvSpPr>
        <p:spPr>
          <a:xfrm>
            <a:off x="7204641" y="1658244"/>
            <a:ext cx="57419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not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4811AB5E-8C55-314F-9F8D-B9421E5ACEBD}"/>
              </a:ext>
            </a:extLst>
          </p:cNvPr>
          <p:cNvSpPr/>
          <p:nvPr/>
        </p:nvSpPr>
        <p:spPr>
          <a:xfrm>
            <a:off x="9262797" y="4170906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0B490A16-F7F1-A949-9BD9-3BDE8117C069}"/>
              </a:ext>
            </a:extLst>
          </p:cNvPr>
          <p:cNvCxnSpPr>
            <a:cxnSpLocks/>
          </p:cNvCxnSpPr>
          <p:nvPr/>
        </p:nvCxnSpPr>
        <p:spPr>
          <a:xfrm>
            <a:off x="8847838" y="4478917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6" name="Rectangle 215">
            <a:extLst>
              <a:ext uri="{FF2B5EF4-FFF2-40B4-BE49-F238E27FC236}">
                <a16:creationId xmlns:a16="http://schemas.microsoft.com/office/drawing/2014/main" id="{B484E65E-0D18-0F42-A4D5-CA541DE02B08}"/>
              </a:ext>
            </a:extLst>
          </p:cNvPr>
          <p:cNvSpPr/>
          <p:nvPr/>
        </p:nvSpPr>
        <p:spPr>
          <a:xfrm>
            <a:off x="9227765" y="5870226"/>
            <a:ext cx="622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not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F4FC48E-E7E3-1A42-991B-A4587ACEB96D}"/>
                  </a:ext>
                </a:extLst>
              </p:cNvPr>
              <p:cNvSpPr/>
              <p:nvPr/>
            </p:nvSpPr>
            <p:spPr>
              <a:xfrm>
                <a:off x="9355833" y="532073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F4FC48E-E7E3-1A42-991B-A4587ACEB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5320731"/>
                <a:ext cx="401899" cy="40819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0345604D-7A82-FA4F-A141-F43CC0994512}"/>
              </a:ext>
            </a:extLst>
          </p:cNvPr>
          <p:cNvCxnSpPr>
            <a:cxnSpLocks/>
          </p:cNvCxnSpPr>
          <p:nvPr/>
        </p:nvCxnSpPr>
        <p:spPr>
          <a:xfrm>
            <a:off x="9940246" y="4478917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CD55F8A3-54EE-6049-96EB-A406721CA07F}"/>
              </a:ext>
            </a:extLst>
          </p:cNvPr>
          <p:cNvCxnSpPr>
            <a:cxnSpLocks/>
          </p:cNvCxnSpPr>
          <p:nvPr/>
        </p:nvCxnSpPr>
        <p:spPr>
          <a:xfrm flipV="1">
            <a:off x="9556783" y="4892933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06A9606-6BAB-BC4D-AD4D-40770B714F07}"/>
                  </a:ext>
                </a:extLst>
              </p:cNvPr>
              <p:cNvSpPr/>
              <p:nvPr/>
            </p:nvSpPr>
            <p:spPr>
              <a:xfrm>
                <a:off x="9355833" y="3231818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06A9606-6BAB-BC4D-AD4D-40770B714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3231818"/>
                <a:ext cx="401899" cy="408196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78289B20-DFBE-5E44-BD1D-0718E9577F08}"/>
              </a:ext>
            </a:extLst>
          </p:cNvPr>
          <p:cNvCxnSpPr>
            <a:cxnSpLocks/>
          </p:cNvCxnSpPr>
          <p:nvPr/>
        </p:nvCxnSpPr>
        <p:spPr>
          <a:xfrm flipV="1">
            <a:off x="9556783" y="3735693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006FA779-06A6-5F41-86B4-1C661710CDBC}"/>
              </a:ext>
            </a:extLst>
          </p:cNvPr>
          <p:cNvCxnSpPr>
            <a:cxnSpLocks/>
          </p:cNvCxnSpPr>
          <p:nvPr/>
        </p:nvCxnSpPr>
        <p:spPr>
          <a:xfrm flipV="1">
            <a:off x="9556783" y="2789778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F31107B-D5DF-364A-8076-1DA7A65171BC}"/>
                  </a:ext>
                </a:extLst>
              </p:cNvPr>
              <p:cNvSpPr/>
              <p:nvPr/>
            </p:nvSpPr>
            <p:spPr>
              <a:xfrm>
                <a:off x="9355833" y="2264489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F31107B-D5DF-364A-8076-1DA7A6517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2264489"/>
                <a:ext cx="401899" cy="408196"/>
              </a:xfrm>
              <a:prstGeom prst="ellipse">
                <a:avLst/>
              </a:prstGeom>
              <a:blipFill>
                <a:blip r:embed="rId21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59F1BB8-3F42-E445-919A-98059BD8CE1F}"/>
                  </a:ext>
                </a:extLst>
              </p:cNvPr>
              <p:cNvSpPr/>
              <p:nvPr/>
            </p:nvSpPr>
            <p:spPr>
              <a:xfrm>
                <a:off x="10355204" y="427482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59F1BB8-3F42-E445-919A-98059BD8CE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204" y="4274821"/>
                <a:ext cx="401899" cy="408196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" name="Rectangle 224">
            <a:extLst>
              <a:ext uri="{FF2B5EF4-FFF2-40B4-BE49-F238E27FC236}">
                <a16:creationId xmlns:a16="http://schemas.microsoft.com/office/drawing/2014/main" id="{60ED825E-69C8-C64D-B583-2F364E129F40}"/>
              </a:ext>
            </a:extLst>
          </p:cNvPr>
          <p:cNvSpPr/>
          <p:nvPr/>
        </p:nvSpPr>
        <p:spPr>
          <a:xfrm>
            <a:off x="9083981" y="1658244"/>
            <a:ext cx="104227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enough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6796539C-FDAD-CE4F-BFC7-F3FCA7FB859F}"/>
              </a:ext>
            </a:extLst>
          </p:cNvPr>
          <p:cNvSpPr/>
          <p:nvPr/>
        </p:nvSpPr>
        <p:spPr>
          <a:xfrm>
            <a:off x="1121296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01ADCFFD-A99E-9041-837F-69AFA5371F5C}"/>
              </a:ext>
            </a:extLst>
          </p:cNvPr>
          <p:cNvCxnSpPr>
            <a:cxnSpLocks/>
          </p:cNvCxnSpPr>
          <p:nvPr/>
        </p:nvCxnSpPr>
        <p:spPr>
          <a:xfrm>
            <a:off x="1079800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8" name="Rectangle 227">
            <a:extLst>
              <a:ext uri="{FF2B5EF4-FFF2-40B4-BE49-F238E27FC236}">
                <a16:creationId xmlns:a16="http://schemas.microsoft.com/office/drawing/2014/main" id="{88B92D3C-0ED2-C345-A238-759C79312C83}"/>
              </a:ext>
            </a:extLst>
          </p:cNvPr>
          <p:cNvSpPr/>
          <p:nvPr/>
        </p:nvSpPr>
        <p:spPr>
          <a:xfrm>
            <a:off x="10905075" y="5886410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enough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FAB2A06-D93D-514C-8E01-3C818D9CC573}"/>
                  </a:ext>
                </a:extLst>
              </p:cNvPr>
              <p:cNvSpPr/>
              <p:nvPr/>
            </p:nvSpPr>
            <p:spPr>
              <a:xfrm>
                <a:off x="11306000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FAB2A06-D93D-514C-8E01-3C818D9CC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5319185"/>
                <a:ext cx="401899" cy="408196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BF01FAD6-F8E4-FD49-9428-AADDCBBC5CE8}"/>
              </a:ext>
            </a:extLst>
          </p:cNvPr>
          <p:cNvCxnSpPr>
            <a:cxnSpLocks/>
          </p:cNvCxnSpPr>
          <p:nvPr/>
        </p:nvCxnSpPr>
        <p:spPr>
          <a:xfrm flipV="1">
            <a:off x="11506949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FEF708-2142-6141-8805-37CDEAE7F26C}"/>
                  </a:ext>
                </a:extLst>
              </p:cNvPr>
              <p:cNvSpPr/>
              <p:nvPr/>
            </p:nvSpPr>
            <p:spPr>
              <a:xfrm>
                <a:off x="11306000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FEF708-2142-6141-8805-37CDEAE7F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3230271"/>
                <a:ext cx="401899" cy="408196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9B5A5339-45E6-C349-AC7F-BDADA51BFD3B}"/>
              </a:ext>
            </a:extLst>
          </p:cNvPr>
          <p:cNvCxnSpPr>
            <a:cxnSpLocks/>
          </p:cNvCxnSpPr>
          <p:nvPr/>
        </p:nvCxnSpPr>
        <p:spPr>
          <a:xfrm flipV="1">
            <a:off x="11506949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435BE813-1D98-AF43-BB5B-BE4DC59661D8}"/>
              </a:ext>
            </a:extLst>
          </p:cNvPr>
          <p:cNvCxnSpPr>
            <a:cxnSpLocks/>
          </p:cNvCxnSpPr>
          <p:nvPr/>
        </p:nvCxnSpPr>
        <p:spPr>
          <a:xfrm flipV="1">
            <a:off x="11506949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F9FF99ED-0FE8-634D-BBFC-45ACCC8BEA78}"/>
                  </a:ext>
                </a:extLst>
              </p:cNvPr>
              <p:cNvSpPr/>
              <p:nvPr/>
            </p:nvSpPr>
            <p:spPr>
              <a:xfrm>
                <a:off x="11306000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F9FF99ED-0FE8-634D-BBFC-45ACCC8BE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2262942"/>
                <a:ext cx="401899" cy="408196"/>
              </a:xfrm>
              <a:prstGeom prst="ellipse">
                <a:avLst/>
              </a:prstGeom>
              <a:blipFill>
                <a:blip r:embed="rId2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" name="Rectangle 234">
            <a:extLst>
              <a:ext uri="{FF2B5EF4-FFF2-40B4-BE49-F238E27FC236}">
                <a16:creationId xmlns:a16="http://schemas.microsoft.com/office/drawing/2014/main" id="{9425B830-7DE2-5E49-8C2D-081728343071}"/>
              </a:ext>
            </a:extLst>
          </p:cNvPr>
          <p:cNvSpPr/>
          <p:nvPr/>
        </p:nvSpPr>
        <p:spPr>
          <a:xfrm>
            <a:off x="11034147" y="1656697"/>
            <a:ext cx="94288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7" y="1149156"/>
            <a:ext cx="231345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TRAINING</a:t>
            </a:r>
          </a:p>
        </p:txBody>
      </p:sp>
    </p:spTree>
    <p:extLst>
      <p:ext uri="{BB962C8B-B14F-4D97-AF65-F5344CB8AC3E}">
        <p14:creationId xmlns:p14="http://schemas.microsoft.com/office/powerpoint/2010/main" val="355558417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1867" dirty="0"/>
              <a:t>Auto-regressive Models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629043" y="2555029"/>
            <a:ext cx="4543360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this restaurant has good food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460762" y="2388807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629043" y="3189187"/>
            <a:ext cx="360124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this restaurant is bad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629043" y="3862337"/>
            <a:ext cx="425783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this restaurant is the worst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629043" y="4574721"/>
            <a:ext cx="536441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this restaurant is well recommended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94187" y="1117847"/>
            <a:ext cx="6485493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Input training examples don’t need to be the same length!</a:t>
            </a:r>
            <a:b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</a:br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 this case outputs can be.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E7229-54C8-AB48-946C-0B0C510D71DD}"/>
              </a:ext>
            </a:extLst>
          </p:cNvPr>
          <p:cNvSpPr/>
          <p:nvPr/>
        </p:nvSpPr>
        <p:spPr>
          <a:xfrm>
            <a:off x="6627094" y="2541685"/>
            <a:ext cx="433779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has good food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8C337F-21CF-C44F-925D-9959225897F2}"/>
              </a:ext>
            </a:extLst>
          </p:cNvPr>
          <p:cNvSpPr/>
          <p:nvPr/>
        </p:nvSpPr>
        <p:spPr>
          <a:xfrm>
            <a:off x="6627094" y="3267897"/>
            <a:ext cx="339567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bad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1B2A24-F847-9048-B62D-088DD9E6CEE8}"/>
              </a:ext>
            </a:extLst>
          </p:cNvPr>
          <p:cNvSpPr/>
          <p:nvPr/>
        </p:nvSpPr>
        <p:spPr>
          <a:xfrm>
            <a:off x="6627094" y="3941048"/>
            <a:ext cx="405226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the worst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DA3F10-C6BF-3746-A4F7-074472980523}"/>
              </a:ext>
            </a:extLst>
          </p:cNvPr>
          <p:cNvSpPr/>
          <p:nvPr/>
        </p:nvSpPr>
        <p:spPr>
          <a:xfrm>
            <a:off x="6627093" y="4594535"/>
            <a:ext cx="515884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well recommended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8883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8" y="1149156"/>
            <a:ext cx="216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TESTING</a:t>
            </a:r>
          </a:p>
        </p:txBody>
      </p:sp>
    </p:spTree>
    <p:extLst>
      <p:ext uri="{BB962C8B-B14F-4D97-AF65-F5344CB8AC3E}">
        <p14:creationId xmlns:p14="http://schemas.microsoft.com/office/powerpoint/2010/main" val="229284589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1247577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1247577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blipFill>
                <a:blip r:embed="rId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944963" y="1663703"/>
            <a:ext cx="6046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8" y="1149156"/>
            <a:ext cx="216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TESTING</a:t>
            </a:r>
          </a:p>
        </p:txBody>
      </p:sp>
    </p:spTree>
    <p:extLst>
      <p:ext uri="{BB962C8B-B14F-4D97-AF65-F5344CB8AC3E}">
        <p14:creationId xmlns:p14="http://schemas.microsoft.com/office/powerpoint/2010/main" val="20521347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FB383-EF3B-1945-AF83-AF475B37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9786F-C3EE-0D4F-B839-B0FC4345A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models for handling sequences of things.</a:t>
            </a:r>
          </a:p>
          <a:p>
            <a:endParaRPr lang="en-US" dirty="0"/>
          </a:p>
          <a:p>
            <a:r>
              <a:rPr lang="en-US" dirty="0"/>
              <a:t> Each input is not a vector but a sequence of input vectors.</a:t>
            </a:r>
          </a:p>
          <a:p>
            <a:endParaRPr lang="en-US" dirty="0"/>
          </a:p>
          <a:p>
            <a:r>
              <a:rPr lang="en-US" dirty="0"/>
              <a:t> e.g. Each input can be a “word embedding” or any “word” representation – we will use in our first examples one-hot encoded tokens but in practice continuous dense word embeddings are used.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EF889-D08E-2540-B91F-42C62345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7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1247577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1247577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blipFill>
                <a:blip r:embed="rId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944963" y="1663703"/>
            <a:ext cx="6046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C6E3215-E0D9-DD4E-A9C7-4D4E0C2C81A4}"/>
              </a:ext>
            </a:extLst>
          </p:cNvPr>
          <p:cNvSpPr/>
          <p:nvPr/>
        </p:nvSpPr>
        <p:spPr>
          <a:xfrm>
            <a:off x="308117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47A2FB7-6EF4-3D46-8211-B37C389C5A58}"/>
              </a:ext>
            </a:extLst>
          </p:cNvPr>
          <p:cNvCxnSpPr>
            <a:cxnSpLocks/>
          </p:cNvCxnSpPr>
          <p:nvPr/>
        </p:nvCxnSpPr>
        <p:spPr>
          <a:xfrm>
            <a:off x="26662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/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07043BF-F885-2B4F-A84B-012276685F2B}"/>
              </a:ext>
            </a:extLst>
          </p:cNvPr>
          <p:cNvCxnSpPr>
            <a:cxnSpLocks/>
          </p:cNvCxnSpPr>
          <p:nvPr/>
        </p:nvCxnSpPr>
        <p:spPr>
          <a:xfrm flipV="1">
            <a:off x="3375161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8" y="1149156"/>
            <a:ext cx="216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TESTING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7B659915-471E-B942-BA46-5068E565A754}"/>
              </a:ext>
            </a:extLst>
          </p:cNvPr>
          <p:cNvCxnSpPr>
            <a:cxnSpLocks/>
            <a:stCxn id="175" idx="0"/>
            <a:endCxn id="181" idx="4"/>
          </p:cNvCxnSpPr>
          <p:nvPr/>
        </p:nvCxnSpPr>
        <p:spPr>
          <a:xfrm rot="16200000" flipH="1">
            <a:off x="588227" y="2940449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8887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1247577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1247577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blipFill>
                <a:blip r:embed="rId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944963" y="1663703"/>
            <a:ext cx="6046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C6E3215-E0D9-DD4E-A9C7-4D4E0C2C81A4}"/>
              </a:ext>
            </a:extLst>
          </p:cNvPr>
          <p:cNvSpPr/>
          <p:nvPr/>
        </p:nvSpPr>
        <p:spPr>
          <a:xfrm>
            <a:off x="308117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47A2FB7-6EF4-3D46-8211-B37C389C5A58}"/>
              </a:ext>
            </a:extLst>
          </p:cNvPr>
          <p:cNvCxnSpPr>
            <a:cxnSpLocks/>
          </p:cNvCxnSpPr>
          <p:nvPr/>
        </p:nvCxnSpPr>
        <p:spPr>
          <a:xfrm>
            <a:off x="26662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/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1176CDB-232E-FE47-A06C-593693C4382E}"/>
              </a:ext>
            </a:extLst>
          </p:cNvPr>
          <p:cNvCxnSpPr>
            <a:cxnSpLocks/>
          </p:cNvCxnSpPr>
          <p:nvPr/>
        </p:nvCxnSpPr>
        <p:spPr>
          <a:xfrm>
            <a:off x="3758624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07043BF-F885-2B4F-A84B-012276685F2B}"/>
              </a:ext>
            </a:extLst>
          </p:cNvPr>
          <p:cNvCxnSpPr>
            <a:cxnSpLocks/>
          </p:cNvCxnSpPr>
          <p:nvPr/>
        </p:nvCxnSpPr>
        <p:spPr>
          <a:xfrm flipV="1">
            <a:off x="3375161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/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9240132A-883D-3649-BD6C-B3CAAE94BED8}"/>
              </a:ext>
            </a:extLst>
          </p:cNvPr>
          <p:cNvCxnSpPr>
            <a:cxnSpLocks/>
          </p:cNvCxnSpPr>
          <p:nvPr/>
        </p:nvCxnSpPr>
        <p:spPr>
          <a:xfrm flipV="1">
            <a:off x="3375161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D49CCE49-BFF7-B642-AAA2-183FEAB4C560}"/>
              </a:ext>
            </a:extLst>
          </p:cNvPr>
          <p:cNvCxnSpPr>
            <a:cxnSpLocks/>
          </p:cNvCxnSpPr>
          <p:nvPr/>
        </p:nvCxnSpPr>
        <p:spPr>
          <a:xfrm flipV="1">
            <a:off x="3375161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/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blipFill>
                <a:blip r:embed="rId9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/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5A0D8690-1EC8-AB48-A6C8-9B0E7CACFE00}"/>
              </a:ext>
            </a:extLst>
          </p:cNvPr>
          <p:cNvSpPr/>
          <p:nvPr/>
        </p:nvSpPr>
        <p:spPr>
          <a:xfrm>
            <a:off x="2902358" y="1656697"/>
            <a:ext cx="84606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world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8" y="1149156"/>
            <a:ext cx="216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TESTING</a:t>
            </a: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4B9817D1-2BD7-4444-9BAB-22635C212F8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8227" y="2940449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07399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1247577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1247577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blipFill>
                <a:blip r:embed="rId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944963" y="1663703"/>
            <a:ext cx="6046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C6E3215-E0D9-DD4E-A9C7-4D4E0C2C81A4}"/>
              </a:ext>
            </a:extLst>
          </p:cNvPr>
          <p:cNvSpPr/>
          <p:nvPr/>
        </p:nvSpPr>
        <p:spPr>
          <a:xfrm>
            <a:off x="308117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47A2FB7-6EF4-3D46-8211-B37C389C5A58}"/>
              </a:ext>
            </a:extLst>
          </p:cNvPr>
          <p:cNvCxnSpPr>
            <a:cxnSpLocks/>
          </p:cNvCxnSpPr>
          <p:nvPr/>
        </p:nvCxnSpPr>
        <p:spPr>
          <a:xfrm>
            <a:off x="26662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/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1176CDB-232E-FE47-A06C-593693C4382E}"/>
              </a:ext>
            </a:extLst>
          </p:cNvPr>
          <p:cNvCxnSpPr>
            <a:cxnSpLocks/>
          </p:cNvCxnSpPr>
          <p:nvPr/>
        </p:nvCxnSpPr>
        <p:spPr>
          <a:xfrm>
            <a:off x="3758624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07043BF-F885-2B4F-A84B-012276685F2B}"/>
              </a:ext>
            </a:extLst>
          </p:cNvPr>
          <p:cNvCxnSpPr>
            <a:cxnSpLocks/>
          </p:cNvCxnSpPr>
          <p:nvPr/>
        </p:nvCxnSpPr>
        <p:spPr>
          <a:xfrm flipV="1">
            <a:off x="3375161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/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9240132A-883D-3649-BD6C-B3CAAE94BED8}"/>
              </a:ext>
            </a:extLst>
          </p:cNvPr>
          <p:cNvCxnSpPr>
            <a:cxnSpLocks/>
          </p:cNvCxnSpPr>
          <p:nvPr/>
        </p:nvCxnSpPr>
        <p:spPr>
          <a:xfrm flipV="1">
            <a:off x="3375161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D49CCE49-BFF7-B642-AAA2-183FEAB4C560}"/>
              </a:ext>
            </a:extLst>
          </p:cNvPr>
          <p:cNvCxnSpPr>
            <a:cxnSpLocks/>
          </p:cNvCxnSpPr>
          <p:nvPr/>
        </p:nvCxnSpPr>
        <p:spPr>
          <a:xfrm flipV="1">
            <a:off x="3375161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/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blipFill>
                <a:blip r:embed="rId9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/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5A0D8690-1EC8-AB48-A6C8-9B0E7CACFE00}"/>
              </a:ext>
            </a:extLst>
          </p:cNvPr>
          <p:cNvSpPr/>
          <p:nvPr/>
        </p:nvSpPr>
        <p:spPr>
          <a:xfrm>
            <a:off x="2902358" y="1656697"/>
            <a:ext cx="84606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world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04D415F9-045E-0E4D-951F-04B8BE3B6E84}"/>
              </a:ext>
            </a:extLst>
          </p:cNvPr>
          <p:cNvSpPr/>
          <p:nvPr/>
        </p:nvSpPr>
        <p:spPr>
          <a:xfrm>
            <a:off x="5149086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A5791169-9B9B-3C43-9AFB-30FC0FB88EC4}"/>
              </a:ext>
            </a:extLst>
          </p:cNvPr>
          <p:cNvCxnSpPr>
            <a:cxnSpLocks/>
          </p:cNvCxnSpPr>
          <p:nvPr/>
        </p:nvCxnSpPr>
        <p:spPr>
          <a:xfrm>
            <a:off x="4734127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570F1D8-786A-A844-B217-DFC91F63832F}"/>
                  </a:ext>
                </a:extLst>
              </p:cNvPr>
              <p:cNvSpPr/>
              <p:nvPr/>
            </p:nvSpPr>
            <p:spPr>
              <a:xfrm>
                <a:off x="524212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570F1D8-786A-A844-B217-DFC91F638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5319185"/>
                <a:ext cx="401899" cy="40819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AD255AD8-91EF-8241-B67F-585BF0F81143}"/>
              </a:ext>
            </a:extLst>
          </p:cNvPr>
          <p:cNvCxnSpPr>
            <a:cxnSpLocks/>
          </p:cNvCxnSpPr>
          <p:nvPr/>
        </p:nvCxnSpPr>
        <p:spPr>
          <a:xfrm>
            <a:off x="5826535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B137589E-6561-8F4A-B241-F6FFCB8C1A6D}"/>
              </a:ext>
            </a:extLst>
          </p:cNvPr>
          <p:cNvCxnSpPr>
            <a:cxnSpLocks/>
          </p:cNvCxnSpPr>
          <p:nvPr/>
        </p:nvCxnSpPr>
        <p:spPr>
          <a:xfrm flipV="1">
            <a:off x="5443072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E759907-EAB1-BA4A-8C38-EA7E3697A665}"/>
                  </a:ext>
                </a:extLst>
              </p:cNvPr>
              <p:cNvSpPr/>
              <p:nvPr/>
            </p:nvSpPr>
            <p:spPr>
              <a:xfrm>
                <a:off x="5242121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E759907-EAB1-BA4A-8C38-EA7E3697A6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3230271"/>
                <a:ext cx="401899" cy="40819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FF3601ED-0B4C-314D-9E70-2CE73CAECE15}"/>
              </a:ext>
            </a:extLst>
          </p:cNvPr>
          <p:cNvCxnSpPr>
            <a:cxnSpLocks/>
          </p:cNvCxnSpPr>
          <p:nvPr/>
        </p:nvCxnSpPr>
        <p:spPr>
          <a:xfrm flipV="1">
            <a:off x="5443072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D4A48711-D498-2549-9373-2855CB247837}"/>
              </a:ext>
            </a:extLst>
          </p:cNvPr>
          <p:cNvCxnSpPr>
            <a:cxnSpLocks/>
          </p:cNvCxnSpPr>
          <p:nvPr/>
        </p:nvCxnSpPr>
        <p:spPr>
          <a:xfrm flipV="1">
            <a:off x="5443072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C90E518-0F31-2249-97B7-4816BB0AD676}"/>
                  </a:ext>
                </a:extLst>
              </p:cNvPr>
              <p:cNvSpPr/>
              <p:nvPr/>
            </p:nvSpPr>
            <p:spPr>
              <a:xfrm>
                <a:off x="5242121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C90E518-0F31-2249-97B7-4816BB0AD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2262942"/>
                <a:ext cx="401899" cy="408196"/>
              </a:xfrm>
              <a:prstGeom prst="ellipse">
                <a:avLst/>
              </a:prstGeom>
              <a:blipFill>
                <a:blip r:embed="rId13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E9B0D21-C951-4049-9A7D-2F1E9875BBF0}"/>
                  </a:ext>
                </a:extLst>
              </p:cNvPr>
              <p:cNvSpPr/>
              <p:nvPr/>
            </p:nvSpPr>
            <p:spPr>
              <a:xfrm>
                <a:off x="6241493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E9B0D21-C951-4049-9A7D-2F1E9875B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493" y="4273274"/>
                <a:ext cx="401899" cy="40819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Rectangle 200">
            <a:extLst>
              <a:ext uri="{FF2B5EF4-FFF2-40B4-BE49-F238E27FC236}">
                <a16:creationId xmlns:a16="http://schemas.microsoft.com/office/drawing/2014/main" id="{9390BCAE-8D98-E543-A811-2B9FEBC70D88}"/>
              </a:ext>
            </a:extLst>
          </p:cNvPr>
          <p:cNvSpPr/>
          <p:nvPr/>
        </p:nvSpPr>
        <p:spPr>
          <a:xfrm>
            <a:off x="5205280" y="1648919"/>
            <a:ext cx="36099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is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042916CF-9DFC-A34E-A905-62CC10638093}"/>
              </a:ext>
            </a:extLst>
          </p:cNvPr>
          <p:cNvSpPr/>
          <p:nvPr/>
        </p:nvSpPr>
        <p:spPr>
          <a:xfrm>
            <a:off x="7216997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64D12C46-F63D-2B43-82FD-2186A5DE4EF3}"/>
              </a:ext>
            </a:extLst>
          </p:cNvPr>
          <p:cNvCxnSpPr>
            <a:cxnSpLocks/>
          </p:cNvCxnSpPr>
          <p:nvPr/>
        </p:nvCxnSpPr>
        <p:spPr>
          <a:xfrm>
            <a:off x="6802038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CCC460E-A3E0-4C41-84F7-4958846588DF}"/>
                  </a:ext>
                </a:extLst>
              </p:cNvPr>
              <p:cNvSpPr/>
              <p:nvPr/>
            </p:nvSpPr>
            <p:spPr>
              <a:xfrm>
                <a:off x="7310033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CCC460E-A3E0-4C41-84F7-495884658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5319185"/>
                <a:ext cx="401899" cy="40819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76832666-A250-E644-ADCA-62FD3F92C8C8}"/>
              </a:ext>
            </a:extLst>
          </p:cNvPr>
          <p:cNvCxnSpPr>
            <a:cxnSpLocks/>
          </p:cNvCxnSpPr>
          <p:nvPr/>
        </p:nvCxnSpPr>
        <p:spPr>
          <a:xfrm>
            <a:off x="789444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FBDA8C6-9ECB-5641-B603-08EDDE437336}"/>
              </a:ext>
            </a:extLst>
          </p:cNvPr>
          <p:cNvCxnSpPr>
            <a:cxnSpLocks/>
          </p:cNvCxnSpPr>
          <p:nvPr/>
        </p:nvCxnSpPr>
        <p:spPr>
          <a:xfrm flipV="1">
            <a:off x="7510983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8F2A8E6-E7C1-1A4A-A2EA-CFA57F689A09}"/>
                  </a:ext>
                </a:extLst>
              </p:cNvPr>
              <p:cNvSpPr/>
              <p:nvPr/>
            </p:nvSpPr>
            <p:spPr>
              <a:xfrm>
                <a:off x="7310033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8F2A8E6-E7C1-1A4A-A2EA-CFA57F689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3230271"/>
                <a:ext cx="401899" cy="408196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B282CC4-25D4-D044-868A-FBB182B4C657}"/>
              </a:ext>
            </a:extLst>
          </p:cNvPr>
          <p:cNvCxnSpPr>
            <a:cxnSpLocks/>
          </p:cNvCxnSpPr>
          <p:nvPr/>
        </p:nvCxnSpPr>
        <p:spPr>
          <a:xfrm flipV="1">
            <a:off x="7510983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957A65AC-A59F-5449-9106-B8AE7F08F271}"/>
              </a:ext>
            </a:extLst>
          </p:cNvPr>
          <p:cNvCxnSpPr>
            <a:cxnSpLocks/>
          </p:cNvCxnSpPr>
          <p:nvPr/>
        </p:nvCxnSpPr>
        <p:spPr>
          <a:xfrm flipV="1">
            <a:off x="7510983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AC302FB-C0EC-954D-B00B-A96E24F2BEB2}"/>
                  </a:ext>
                </a:extLst>
              </p:cNvPr>
              <p:cNvSpPr/>
              <p:nvPr/>
            </p:nvSpPr>
            <p:spPr>
              <a:xfrm>
                <a:off x="7310033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AC302FB-C0EC-954D-B00B-A96E24F2B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2262942"/>
                <a:ext cx="401899" cy="408196"/>
              </a:xfrm>
              <a:prstGeom prst="ellipse">
                <a:avLst/>
              </a:prstGeom>
              <a:blipFill>
                <a:blip r:embed="rId17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189CD39-ED25-A246-87A3-C09F5E92B176}"/>
                  </a:ext>
                </a:extLst>
              </p:cNvPr>
              <p:cNvSpPr/>
              <p:nvPr/>
            </p:nvSpPr>
            <p:spPr>
              <a:xfrm>
                <a:off x="8309404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189CD39-ED25-A246-87A3-C09F5E92B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04" y="4273274"/>
                <a:ext cx="401899" cy="40819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3" name="Rectangle 212">
            <a:extLst>
              <a:ext uri="{FF2B5EF4-FFF2-40B4-BE49-F238E27FC236}">
                <a16:creationId xmlns:a16="http://schemas.microsoft.com/office/drawing/2014/main" id="{3E582E23-B238-264E-AC3C-E6C4D5AED293}"/>
              </a:ext>
            </a:extLst>
          </p:cNvPr>
          <p:cNvSpPr/>
          <p:nvPr/>
        </p:nvSpPr>
        <p:spPr>
          <a:xfrm>
            <a:off x="7204641" y="1658244"/>
            <a:ext cx="57419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not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4811AB5E-8C55-314F-9F8D-B9421E5ACEBD}"/>
              </a:ext>
            </a:extLst>
          </p:cNvPr>
          <p:cNvSpPr/>
          <p:nvPr/>
        </p:nvSpPr>
        <p:spPr>
          <a:xfrm>
            <a:off x="9262797" y="4170906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0B490A16-F7F1-A949-9BD9-3BDE8117C069}"/>
              </a:ext>
            </a:extLst>
          </p:cNvPr>
          <p:cNvCxnSpPr>
            <a:cxnSpLocks/>
          </p:cNvCxnSpPr>
          <p:nvPr/>
        </p:nvCxnSpPr>
        <p:spPr>
          <a:xfrm>
            <a:off x="8847838" y="4478917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F4FC48E-E7E3-1A42-991B-A4587ACEB96D}"/>
                  </a:ext>
                </a:extLst>
              </p:cNvPr>
              <p:cNvSpPr/>
              <p:nvPr/>
            </p:nvSpPr>
            <p:spPr>
              <a:xfrm>
                <a:off x="9355833" y="532073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F4FC48E-E7E3-1A42-991B-A4587ACEB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5320731"/>
                <a:ext cx="401899" cy="40819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0345604D-7A82-FA4F-A141-F43CC0994512}"/>
              </a:ext>
            </a:extLst>
          </p:cNvPr>
          <p:cNvCxnSpPr>
            <a:cxnSpLocks/>
          </p:cNvCxnSpPr>
          <p:nvPr/>
        </p:nvCxnSpPr>
        <p:spPr>
          <a:xfrm>
            <a:off x="9940246" y="4478917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CD55F8A3-54EE-6049-96EB-A406721CA07F}"/>
              </a:ext>
            </a:extLst>
          </p:cNvPr>
          <p:cNvCxnSpPr>
            <a:cxnSpLocks/>
          </p:cNvCxnSpPr>
          <p:nvPr/>
        </p:nvCxnSpPr>
        <p:spPr>
          <a:xfrm flipV="1">
            <a:off x="9556783" y="4892933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06A9606-6BAB-BC4D-AD4D-40770B714F07}"/>
                  </a:ext>
                </a:extLst>
              </p:cNvPr>
              <p:cNvSpPr/>
              <p:nvPr/>
            </p:nvSpPr>
            <p:spPr>
              <a:xfrm>
                <a:off x="9355833" y="3231818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06A9606-6BAB-BC4D-AD4D-40770B714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3231818"/>
                <a:ext cx="401899" cy="408196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78289B20-DFBE-5E44-BD1D-0718E9577F08}"/>
              </a:ext>
            </a:extLst>
          </p:cNvPr>
          <p:cNvCxnSpPr>
            <a:cxnSpLocks/>
          </p:cNvCxnSpPr>
          <p:nvPr/>
        </p:nvCxnSpPr>
        <p:spPr>
          <a:xfrm flipV="1">
            <a:off x="9556783" y="3735693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006FA779-06A6-5F41-86B4-1C661710CDBC}"/>
              </a:ext>
            </a:extLst>
          </p:cNvPr>
          <p:cNvCxnSpPr>
            <a:cxnSpLocks/>
          </p:cNvCxnSpPr>
          <p:nvPr/>
        </p:nvCxnSpPr>
        <p:spPr>
          <a:xfrm flipV="1">
            <a:off x="9556783" y="2789778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F31107B-D5DF-364A-8076-1DA7A65171BC}"/>
                  </a:ext>
                </a:extLst>
              </p:cNvPr>
              <p:cNvSpPr/>
              <p:nvPr/>
            </p:nvSpPr>
            <p:spPr>
              <a:xfrm>
                <a:off x="9355833" y="2264489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F31107B-D5DF-364A-8076-1DA7A6517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2264489"/>
                <a:ext cx="401899" cy="408196"/>
              </a:xfrm>
              <a:prstGeom prst="ellipse">
                <a:avLst/>
              </a:prstGeom>
              <a:blipFill>
                <a:blip r:embed="rId21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59F1BB8-3F42-E445-919A-98059BD8CE1F}"/>
                  </a:ext>
                </a:extLst>
              </p:cNvPr>
              <p:cNvSpPr/>
              <p:nvPr/>
            </p:nvSpPr>
            <p:spPr>
              <a:xfrm>
                <a:off x="10355204" y="427482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59F1BB8-3F42-E445-919A-98059BD8CE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204" y="4274821"/>
                <a:ext cx="401899" cy="408196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" name="Rectangle 224">
            <a:extLst>
              <a:ext uri="{FF2B5EF4-FFF2-40B4-BE49-F238E27FC236}">
                <a16:creationId xmlns:a16="http://schemas.microsoft.com/office/drawing/2014/main" id="{60ED825E-69C8-C64D-B583-2F364E129F40}"/>
              </a:ext>
            </a:extLst>
          </p:cNvPr>
          <p:cNvSpPr/>
          <p:nvPr/>
        </p:nvSpPr>
        <p:spPr>
          <a:xfrm>
            <a:off x="9083981" y="1658244"/>
            <a:ext cx="104227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enough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6796539C-FDAD-CE4F-BFC7-F3FCA7FB859F}"/>
              </a:ext>
            </a:extLst>
          </p:cNvPr>
          <p:cNvSpPr/>
          <p:nvPr/>
        </p:nvSpPr>
        <p:spPr>
          <a:xfrm>
            <a:off x="1121296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01ADCFFD-A99E-9041-837F-69AFA5371F5C}"/>
              </a:ext>
            </a:extLst>
          </p:cNvPr>
          <p:cNvCxnSpPr>
            <a:cxnSpLocks/>
          </p:cNvCxnSpPr>
          <p:nvPr/>
        </p:nvCxnSpPr>
        <p:spPr>
          <a:xfrm>
            <a:off x="1079800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FAB2A06-D93D-514C-8E01-3C818D9CC573}"/>
                  </a:ext>
                </a:extLst>
              </p:cNvPr>
              <p:cNvSpPr/>
              <p:nvPr/>
            </p:nvSpPr>
            <p:spPr>
              <a:xfrm>
                <a:off x="11306000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FAB2A06-D93D-514C-8E01-3C818D9CC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5319185"/>
                <a:ext cx="401899" cy="408196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BF01FAD6-F8E4-FD49-9428-AADDCBBC5CE8}"/>
              </a:ext>
            </a:extLst>
          </p:cNvPr>
          <p:cNvCxnSpPr>
            <a:cxnSpLocks/>
          </p:cNvCxnSpPr>
          <p:nvPr/>
        </p:nvCxnSpPr>
        <p:spPr>
          <a:xfrm flipV="1">
            <a:off x="11506949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FEF708-2142-6141-8805-37CDEAE7F26C}"/>
                  </a:ext>
                </a:extLst>
              </p:cNvPr>
              <p:cNvSpPr/>
              <p:nvPr/>
            </p:nvSpPr>
            <p:spPr>
              <a:xfrm>
                <a:off x="11306000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FEF708-2142-6141-8805-37CDEAE7F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3230271"/>
                <a:ext cx="401899" cy="408196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9B5A5339-45E6-C349-AC7F-BDADA51BFD3B}"/>
              </a:ext>
            </a:extLst>
          </p:cNvPr>
          <p:cNvCxnSpPr>
            <a:cxnSpLocks/>
          </p:cNvCxnSpPr>
          <p:nvPr/>
        </p:nvCxnSpPr>
        <p:spPr>
          <a:xfrm flipV="1">
            <a:off x="11506949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435BE813-1D98-AF43-BB5B-BE4DC59661D8}"/>
              </a:ext>
            </a:extLst>
          </p:cNvPr>
          <p:cNvCxnSpPr>
            <a:cxnSpLocks/>
          </p:cNvCxnSpPr>
          <p:nvPr/>
        </p:nvCxnSpPr>
        <p:spPr>
          <a:xfrm flipV="1">
            <a:off x="11506949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F9FF99ED-0FE8-634D-BBFC-45ACCC8BEA78}"/>
                  </a:ext>
                </a:extLst>
              </p:cNvPr>
              <p:cNvSpPr/>
              <p:nvPr/>
            </p:nvSpPr>
            <p:spPr>
              <a:xfrm>
                <a:off x="11306000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F9FF99ED-0FE8-634D-BBFC-45ACCC8BE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2262942"/>
                <a:ext cx="401899" cy="408196"/>
              </a:xfrm>
              <a:prstGeom prst="ellipse">
                <a:avLst/>
              </a:prstGeom>
              <a:blipFill>
                <a:blip r:embed="rId2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" name="Rectangle 234">
            <a:extLst>
              <a:ext uri="{FF2B5EF4-FFF2-40B4-BE49-F238E27FC236}">
                <a16:creationId xmlns:a16="http://schemas.microsoft.com/office/drawing/2014/main" id="{9425B830-7DE2-5E49-8C2D-081728343071}"/>
              </a:ext>
            </a:extLst>
          </p:cNvPr>
          <p:cNvSpPr/>
          <p:nvPr/>
        </p:nvSpPr>
        <p:spPr>
          <a:xfrm>
            <a:off x="11034147" y="1656697"/>
            <a:ext cx="94288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8" y="1149156"/>
            <a:ext cx="216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TESTING</a:t>
            </a:r>
          </a:p>
        </p:txBody>
      </p: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97AE99D1-3711-B044-805E-6E6FD1C8A50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8227" y="2940449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4BAFA46A-D628-5444-B51C-017729C72DA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78253" y="2940446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B704B6BD-7D7B-594B-A964-6F5F5FBE5E9E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59141" y="2932666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C2022169-ED49-DE4C-AFB1-36FAAB767E5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17179" y="2911700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1DDA934F-F775-9940-82B2-2ED938F80C0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45846" y="2905114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15037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Machine Translation</a:t>
            </a:r>
            <a:br>
              <a:rPr lang="en-US" dirty="0"/>
            </a:br>
            <a:r>
              <a:rPr lang="en-US" sz="2133" b="1" dirty="0"/>
              <a:t>Sequence to Sequence – Encoding – Decoding – Many to Many mapping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6115950" y="2718215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64DB046-5917-2E4D-AE60-202450CE83EB}"/>
                </a:ext>
              </a:extLst>
            </p:cNvPr>
            <p:cNvSpPr/>
            <p:nvPr/>
          </p:nvSpPr>
          <p:spPr>
            <a:xfrm>
              <a:off x="456703" y="4402669"/>
              <a:ext cx="98157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&lt;START&gt;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7" y="1149156"/>
            <a:ext cx="231345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TRAINING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638338" y="390735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227019" y="395638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9" y="3956384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458850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467165" y="4709825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682233" y="444984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33" y="4449844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974248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777041" y="424800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170024" y="395638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024" y="3956384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1633564" y="390735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1437788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1609256" y="4709825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1677459" y="444984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459" y="4449844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1953185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1772267" y="424800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148961" y="395638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961" y="3956384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2609204" y="390735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2413428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2447396" y="4709825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2653097" y="444984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097" y="4449844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2928825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2747907" y="424800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124601" y="395638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601" y="3956384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3584843" y="390735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3389066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3530003" y="4721847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3628739" y="444984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739" y="4449844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3904465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3723545" y="424800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100241" y="395638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241" y="3956384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4550051" y="3908087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4354274" y="405340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4474368" y="4721845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4593945" y="445057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945" y="4450573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4869672" y="405340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4688753" y="424873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065448" y="395711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448" y="3957113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5470140" y="390735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5274364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244211" y="4721845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5514033" y="444984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033" y="4449844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5608841" y="424800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7195F74-E76C-364B-8ECE-B1FA2ECFE937}"/>
              </a:ext>
            </a:extLst>
          </p:cNvPr>
          <p:cNvCxnSpPr>
            <a:cxnSpLocks/>
          </p:cNvCxnSpPr>
          <p:nvPr/>
        </p:nvCxnSpPr>
        <p:spPr>
          <a:xfrm>
            <a:off x="5856349" y="4052676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2616063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Machine Translation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67" dirty="0"/>
              <a:t>Sequence to Sequence Models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629043" y="2555029"/>
            <a:ext cx="544161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</a:t>
            </a:r>
            <a:r>
              <a:rPr lang="en-US" sz="2133" b="1" dirty="0" err="1">
                <a:solidFill>
                  <a:srgbClr val="0070C0"/>
                </a:solidFill>
              </a:rPr>
              <a:t>este</a:t>
            </a:r>
            <a:r>
              <a:rPr lang="en-US" sz="2133" b="1" dirty="0">
                <a:solidFill>
                  <a:srgbClr val="0070C0"/>
                </a:solidFill>
              </a:rPr>
              <a:t> </a:t>
            </a:r>
            <a:r>
              <a:rPr lang="en-US" sz="2133" b="1" dirty="0" err="1">
                <a:solidFill>
                  <a:srgbClr val="0070C0"/>
                </a:solidFill>
              </a:rPr>
              <a:t>restaurante</a:t>
            </a:r>
            <a:r>
              <a:rPr lang="en-US" sz="2133" b="1" dirty="0">
                <a:solidFill>
                  <a:srgbClr val="0070C0"/>
                </a:solidFill>
              </a:rPr>
              <a:t> </a:t>
            </a:r>
            <a:r>
              <a:rPr lang="en-US" sz="2133" b="1" dirty="0" err="1">
                <a:solidFill>
                  <a:srgbClr val="0070C0"/>
                </a:solidFill>
              </a:rPr>
              <a:t>tiene</a:t>
            </a:r>
            <a:r>
              <a:rPr lang="en-US" sz="2133" b="1" dirty="0">
                <a:solidFill>
                  <a:srgbClr val="0070C0"/>
                </a:solidFill>
              </a:rPr>
              <a:t> </a:t>
            </a:r>
            <a:r>
              <a:rPr lang="en-US" sz="2133" b="1" dirty="0" err="1">
                <a:solidFill>
                  <a:srgbClr val="0070C0"/>
                </a:solidFill>
              </a:rPr>
              <a:t>buena</a:t>
            </a:r>
            <a:r>
              <a:rPr lang="en-US" sz="2133" b="1" dirty="0">
                <a:solidFill>
                  <a:srgbClr val="0070C0"/>
                </a:solidFill>
              </a:rPr>
              <a:t> comida 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460762" y="2388807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94187" y="1117847"/>
            <a:ext cx="6485493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Input training examples don’t need to be the same length!</a:t>
            </a:r>
            <a:b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</a:br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 this case outputs can be.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E7229-54C8-AB48-946C-0B0C510D71DD}"/>
              </a:ext>
            </a:extLst>
          </p:cNvPr>
          <p:cNvSpPr/>
          <p:nvPr/>
        </p:nvSpPr>
        <p:spPr>
          <a:xfrm>
            <a:off x="6627094" y="2541685"/>
            <a:ext cx="433779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has good food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DAF7F-9A8E-514D-A216-5E14CBE6F3DF}"/>
              </a:ext>
            </a:extLst>
          </p:cNvPr>
          <p:cNvSpPr/>
          <p:nvPr/>
        </p:nvSpPr>
        <p:spPr>
          <a:xfrm>
            <a:off x="629042" y="2975789"/>
            <a:ext cx="4543360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this restaurant has good food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6EC2E3-7290-A74D-B505-9AFE181A7B75}"/>
              </a:ext>
            </a:extLst>
          </p:cNvPr>
          <p:cNvSpPr/>
          <p:nvPr/>
        </p:nvSpPr>
        <p:spPr>
          <a:xfrm>
            <a:off x="749828" y="4041892"/>
            <a:ext cx="412414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el </a:t>
            </a:r>
            <a:r>
              <a:rPr lang="en-US" sz="2133" b="1" dirty="0" err="1">
                <a:solidFill>
                  <a:srgbClr val="0070C0"/>
                </a:solidFill>
              </a:rPr>
              <a:t>mundo</a:t>
            </a:r>
            <a:r>
              <a:rPr lang="en-US" sz="2133" b="1" dirty="0">
                <a:solidFill>
                  <a:srgbClr val="0070C0"/>
                </a:solidFill>
              </a:rPr>
              <a:t> no </a:t>
            </a:r>
            <a:r>
              <a:rPr lang="en-US" sz="2133" b="1" dirty="0" err="1">
                <a:solidFill>
                  <a:srgbClr val="0070C0"/>
                </a:solidFill>
              </a:rPr>
              <a:t>es</a:t>
            </a:r>
            <a:r>
              <a:rPr lang="en-US" sz="2133" b="1" dirty="0">
                <a:solidFill>
                  <a:srgbClr val="0070C0"/>
                </a:solidFill>
              </a:rPr>
              <a:t> </a:t>
            </a:r>
            <a:r>
              <a:rPr lang="en-US" sz="2133" b="1" dirty="0" err="1">
                <a:solidFill>
                  <a:srgbClr val="0070C0"/>
                </a:solidFill>
              </a:rPr>
              <a:t>suficiente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F9D915-F0B9-114C-AA27-97208876402B}"/>
              </a:ext>
            </a:extLst>
          </p:cNvPr>
          <p:cNvSpPr/>
          <p:nvPr/>
        </p:nvSpPr>
        <p:spPr>
          <a:xfrm>
            <a:off x="7581547" y="3875669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EA58F5-A04F-454C-B01B-00FD9428BEBD}"/>
              </a:ext>
            </a:extLst>
          </p:cNvPr>
          <p:cNvSpPr/>
          <p:nvPr/>
        </p:nvSpPr>
        <p:spPr>
          <a:xfrm>
            <a:off x="6747879" y="4028548"/>
            <a:ext cx="372024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 world is not enough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7570A7-D630-A54A-BC09-1EC84FE7511C}"/>
              </a:ext>
            </a:extLst>
          </p:cNvPr>
          <p:cNvSpPr/>
          <p:nvPr/>
        </p:nvSpPr>
        <p:spPr>
          <a:xfrm>
            <a:off x="749827" y="4462652"/>
            <a:ext cx="392581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the world is not enough</a:t>
            </a:r>
            <a:endParaRPr lang="en-US" sz="2133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5755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Machine Translation</a:t>
            </a:r>
            <a:br>
              <a:rPr lang="en-US" dirty="0"/>
            </a:br>
            <a:r>
              <a:rPr lang="en-US" sz="2133" b="1" dirty="0"/>
              <a:t>Sequence to Sequence – Encoding – Decoding – Many to Many mapping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6115950" y="2718215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7" y="1149156"/>
            <a:ext cx="388170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TRAINING – (Alternative)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716448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1305129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29" y="5614268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536961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545275" y="6367709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760344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344" y="6107728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2052358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855152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2248135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135" y="5614268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711675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515898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687367" y="6367709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755569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569" y="6107728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3031296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850377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3227072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072" y="5614268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687315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491538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525507" y="6367709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731208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208" y="6107728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4006936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826017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4202712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712" y="5614268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662954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467177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608113" y="6379731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706849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849" y="6107728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982576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801656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5178352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352" y="5614268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628162" y="5565971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432385" y="571129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552479" y="6379729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672056" y="610845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056" y="6108457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947782" y="571129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766864" y="590662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6143559" y="561499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559" y="5614997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548251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352474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6322321" y="6379729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592144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44" y="6107728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686952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7195F74-E76C-364B-8ECE-B1FA2ECFE937}"/>
              </a:ext>
            </a:extLst>
          </p:cNvPr>
          <p:cNvCxnSpPr>
            <a:cxnSpLocks/>
          </p:cNvCxnSpPr>
          <p:nvPr/>
        </p:nvCxnSpPr>
        <p:spPr>
          <a:xfrm>
            <a:off x="6934460" y="5710560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05C99A1-3913-BE43-BF0B-A27B2C9F200C}"/>
              </a:ext>
            </a:extLst>
          </p:cNvPr>
          <p:cNvCxnSpPr>
            <a:cxnSpLocks/>
          </p:cNvCxnSpPr>
          <p:nvPr/>
        </p:nvCxnSpPr>
        <p:spPr>
          <a:xfrm flipV="1">
            <a:off x="6644487" y="4806845"/>
            <a:ext cx="0" cy="647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404152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4E6B-F05E-24E2-BBC3-F5D03626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4F6C1-4A7F-4DC3-DC76-EEAA20EA5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Sequences lead to vanishing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Hidden states can not carry information in a long sequence (Telephone Game problem)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4EC02-3049-A97C-8643-3FBCC622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610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C4C0-4C96-3625-B65A-2F74359C3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Proposed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9AB41-C12F-CF94-EFA8-55781D64D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another hidden state variable and experiment with more complex transition functions than h = tanh(W</a:t>
            </a:r>
            <a:r>
              <a:rPr lang="en-US" baseline="-25000" dirty="0"/>
              <a:t>1</a:t>
            </a:r>
            <a:r>
              <a:rPr lang="en-US" dirty="0"/>
              <a:t>h + W</a:t>
            </a:r>
            <a:r>
              <a:rPr lang="en-US" baseline="-25000" dirty="0"/>
              <a:t>2</a:t>
            </a:r>
            <a:r>
              <a:rPr lang="en-US" dirty="0"/>
              <a:t>x).</a:t>
            </a:r>
          </a:p>
          <a:p>
            <a:pPr lvl="1"/>
            <a:r>
              <a:rPr lang="en-US" dirty="0"/>
              <a:t>Read about LSTMs, GRUs, </a:t>
            </a:r>
            <a:r>
              <a:rPr lang="en-US" dirty="0" err="1"/>
              <a:t>etc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262E5-1724-345E-F0D2-2AE9A7E9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45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LSTM Cell (Long Short-Term Memory)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1751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𝐿𝑆𝑇𝑀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751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5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107999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047039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3641538" y="3688327"/>
            <a:ext cx="529760" cy="692465"/>
            <a:chOff x="4750274" y="1746843"/>
            <a:chExt cx="397320" cy="519349"/>
          </a:xfrm>
        </p:grpSpPr>
        <p:sp>
          <p:nvSpPr>
            <p:cNvPr id="20" name="Oval 19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39732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97320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7860424" y="3693103"/>
            <a:ext cx="522643" cy="692465"/>
            <a:chOff x="4750274" y="1746843"/>
            <a:chExt cx="391982" cy="519349"/>
          </a:xfrm>
        </p:grpSpPr>
        <p:sp>
          <p:nvSpPr>
            <p:cNvPr id="25" name="Oval 24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4750274" y="1783751"/>
                  <a:ext cx="391982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91982" cy="3462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4102" y="1480807"/>
            <a:ext cx="4798359" cy="13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7287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C4C0-4C96-3625-B65A-2F74359C3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Proposed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9AB41-C12F-CF94-EFA8-55781D64D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another hidden state variable and experiment with more complex transition functions than h = tanh(W</a:t>
            </a:r>
            <a:r>
              <a:rPr lang="en-US" baseline="-25000" dirty="0"/>
              <a:t>1</a:t>
            </a:r>
            <a:r>
              <a:rPr lang="en-US" dirty="0"/>
              <a:t>h + W</a:t>
            </a:r>
            <a:r>
              <a:rPr lang="en-US" baseline="-25000" dirty="0"/>
              <a:t>2</a:t>
            </a:r>
            <a:r>
              <a:rPr lang="en-US" dirty="0"/>
              <a:t>x).</a:t>
            </a:r>
          </a:p>
          <a:p>
            <a:pPr lvl="1"/>
            <a:r>
              <a:rPr lang="en-US" dirty="0"/>
              <a:t>Read about LSTMs, GRUs, </a:t>
            </a:r>
            <a:r>
              <a:rPr lang="en-US" dirty="0" err="1"/>
              <a:t>etc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Encode the sentences both from left-to-right and right-to-left using two RNNs and combine the final hidden states from each direction.</a:t>
            </a:r>
          </a:p>
          <a:p>
            <a:pPr lvl="1"/>
            <a:r>
              <a:rPr lang="en-US" dirty="0"/>
              <a:t>Read about Bidirectional RNNs (</a:t>
            </a:r>
            <a:r>
              <a:rPr lang="en-US" dirty="0" err="1"/>
              <a:t>BiRNNs</a:t>
            </a:r>
            <a:r>
              <a:rPr lang="en-US" dirty="0"/>
              <a:t>), </a:t>
            </a:r>
            <a:r>
              <a:rPr lang="en-US" dirty="0" err="1"/>
              <a:t>BiLSTMs</a:t>
            </a:r>
            <a:r>
              <a:rPr lang="en-US" dirty="0"/>
              <a:t>, </a:t>
            </a:r>
            <a:r>
              <a:rPr lang="en-US" dirty="0" err="1"/>
              <a:t>BiGRUs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262E5-1724-345E-F0D2-2AE9A7E9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0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8274F-0890-6E32-C69B-65AEF2DB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Embedding Layer </a:t>
            </a:r>
            <a:r>
              <a:rPr lang="en-US" dirty="0" err="1"/>
              <a:t>nn.Embedding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7DBF7-23C1-6D80-3AC4-4AD0610A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DB7FE-C4C2-D505-14A1-9C9FAD76D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91986"/>
            <a:ext cx="7772400" cy="53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49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Bidirectional Recurrent Neural Network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1823338" y="4899056"/>
            <a:ext cx="413105" cy="476069"/>
            <a:chOff x="4750274" y="1772247"/>
            <a:chExt cx="362604" cy="468541"/>
          </a:xfrm>
        </p:grpSpPr>
        <p:sp>
          <p:nvSpPr>
            <p:cNvPr id="16" name="Oval 15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349171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49171" cy="3029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712845" y="3986052"/>
            <a:ext cx="661315" cy="476069"/>
            <a:chOff x="6512842" y="2478584"/>
            <a:chExt cx="580470" cy="468541"/>
          </a:xfrm>
        </p:grpSpPr>
        <p:sp>
          <p:nvSpPr>
            <p:cNvPr id="30" name="Oval 29"/>
            <p:cNvSpPr/>
            <p:nvPr/>
          </p:nvSpPr>
          <p:spPr>
            <a:xfrm>
              <a:off x="6512842" y="2478584"/>
              <a:ext cx="580470" cy="46854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4"/>
                  <a:ext cx="370557" cy="2726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𝐵𝑅𝑁𝑁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7" cy="272619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623550" y="3957112"/>
            <a:ext cx="413105" cy="476069"/>
            <a:chOff x="4750274" y="1772247"/>
            <a:chExt cx="362604" cy="468541"/>
          </a:xfrm>
        </p:grpSpPr>
        <p:sp>
          <p:nvSpPr>
            <p:cNvPr id="38" name="Oval 37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2995079" y="3957112"/>
            <a:ext cx="413106" cy="476069"/>
            <a:chOff x="4750274" y="1772247"/>
            <a:chExt cx="362605" cy="468541"/>
          </a:xfrm>
        </p:grpSpPr>
        <p:sp>
          <p:nvSpPr>
            <p:cNvPr id="52" name="Oval 51"/>
            <p:cNvSpPr/>
            <p:nvPr/>
          </p:nvSpPr>
          <p:spPr>
            <a:xfrm>
              <a:off x="4772238" y="1772247"/>
              <a:ext cx="340641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353504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3504" cy="3029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2492446" y="4224087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2034533" y="4584609"/>
            <a:ext cx="0" cy="2592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1204647" y="4197155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1819187" y="3086636"/>
            <a:ext cx="413106" cy="476069"/>
            <a:chOff x="4750274" y="1772247"/>
            <a:chExt cx="362605" cy="468541"/>
          </a:xfrm>
        </p:grpSpPr>
        <p:sp>
          <p:nvSpPr>
            <p:cNvPr id="20" name="Oval 19"/>
            <p:cNvSpPr/>
            <p:nvPr/>
          </p:nvSpPr>
          <p:spPr>
            <a:xfrm>
              <a:off x="4772238" y="1772247"/>
              <a:ext cx="340641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353504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3504" cy="302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2034533" y="3596231"/>
            <a:ext cx="0" cy="2665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4259457" y="4908809"/>
            <a:ext cx="413105" cy="476069"/>
            <a:chOff x="4750274" y="1772247"/>
            <a:chExt cx="362604" cy="468541"/>
          </a:xfrm>
        </p:grpSpPr>
        <p:sp>
          <p:nvSpPr>
            <p:cNvPr id="58" name="Oval 57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352829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2829" cy="3029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4144661" y="3995805"/>
            <a:ext cx="779336" cy="476069"/>
            <a:chOff x="6509050" y="2478584"/>
            <a:chExt cx="684062" cy="468541"/>
          </a:xfrm>
        </p:grpSpPr>
        <p:sp>
          <p:nvSpPr>
            <p:cNvPr id="62" name="Oval 61"/>
            <p:cNvSpPr/>
            <p:nvPr/>
          </p:nvSpPr>
          <p:spPr>
            <a:xfrm>
              <a:off x="6512842" y="2478584"/>
              <a:ext cx="580470" cy="46854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09050" y="2558964"/>
                  <a:ext cx="684062" cy="2726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B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9050" y="2558964"/>
                  <a:ext cx="684062" cy="27261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5431205" y="3966865"/>
            <a:ext cx="413105" cy="476069"/>
            <a:chOff x="4750274" y="1772247"/>
            <a:chExt cx="362604" cy="468541"/>
          </a:xfrm>
        </p:grpSpPr>
        <p:sp>
          <p:nvSpPr>
            <p:cNvPr id="68" name="Oval 67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4928569" y="4233840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4470656" y="4594362"/>
            <a:ext cx="0" cy="2592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3640770" y="4206908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3" name="Group 72"/>
          <p:cNvGrpSpPr/>
          <p:nvPr/>
        </p:nvGrpSpPr>
        <p:grpSpPr>
          <a:xfrm>
            <a:off x="4255313" y="3096389"/>
            <a:ext cx="413105" cy="476069"/>
            <a:chOff x="4750274" y="1772247"/>
            <a:chExt cx="362604" cy="468541"/>
          </a:xfrm>
        </p:grpSpPr>
        <p:sp>
          <p:nvSpPr>
            <p:cNvPr id="74" name="Oval 73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Straight Arrow Connector 75"/>
          <p:cNvCxnSpPr/>
          <p:nvPr/>
        </p:nvCxnSpPr>
        <p:spPr>
          <a:xfrm flipV="1">
            <a:off x="4470656" y="3605984"/>
            <a:ext cx="0" cy="2665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6612265" y="4915197"/>
            <a:ext cx="413105" cy="476069"/>
            <a:chOff x="4750274" y="1772247"/>
            <a:chExt cx="362604" cy="468541"/>
          </a:xfrm>
        </p:grpSpPr>
        <p:sp>
          <p:nvSpPr>
            <p:cNvPr id="78" name="Oval 77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352829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2829" cy="3029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6501776" y="4002193"/>
            <a:ext cx="661315" cy="476069"/>
            <a:chOff x="6512842" y="2478584"/>
            <a:chExt cx="580470" cy="468541"/>
          </a:xfrm>
        </p:grpSpPr>
        <p:sp>
          <p:nvSpPr>
            <p:cNvPr id="81" name="Oval 80"/>
            <p:cNvSpPr/>
            <p:nvPr/>
          </p:nvSpPr>
          <p:spPr>
            <a:xfrm>
              <a:off x="6512842" y="2478584"/>
              <a:ext cx="580470" cy="46854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4"/>
                  <a:ext cx="370557" cy="2726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𝐵𝑅𝑁𝑁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7" cy="272619"/>
                </a:xfrm>
                <a:prstGeom prst="rect">
                  <a:avLst/>
                </a:prstGeom>
                <a:blipFill>
                  <a:blip r:embed="rId12"/>
                  <a:stretch>
                    <a:fillRect r="-3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7784014" y="3973253"/>
            <a:ext cx="413105" cy="476069"/>
            <a:chOff x="4750274" y="1772247"/>
            <a:chExt cx="362604" cy="468541"/>
          </a:xfrm>
        </p:grpSpPr>
        <p:sp>
          <p:nvSpPr>
            <p:cNvPr id="87" name="Oval 86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7281377" y="4240228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6823464" y="4600750"/>
            <a:ext cx="0" cy="2592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5993578" y="4213296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6608122" y="3102777"/>
            <a:ext cx="413105" cy="476069"/>
            <a:chOff x="4750274" y="1772247"/>
            <a:chExt cx="362604" cy="468541"/>
          </a:xfrm>
        </p:grpSpPr>
        <p:sp>
          <p:nvSpPr>
            <p:cNvPr id="93" name="Oval 92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Straight Arrow Connector 94"/>
          <p:cNvCxnSpPr/>
          <p:nvPr/>
        </p:nvCxnSpPr>
        <p:spPr>
          <a:xfrm flipV="1">
            <a:off x="6823464" y="3612372"/>
            <a:ext cx="0" cy="2665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/>
          <p:cNvGrpSpPr/>
          <p:nvPr/>
        </p:nvGrpSpPr>
        <p:grpSpPr>
          <a:xfrm>
            <a:off x="1882416" y="5466571"/>
            <a:ext cx="5280260" cy="318382"/>
            <a:chOff x="2140462" y="4401092"/>
            <a:chExt cx="4634760" cy="313347"/>
          </a:xfrm>
        </p:grpSpPr>
        <p:sp>
          <p:nvSpPr>
            <p:cNvPr id="5" name="Rectangle 4"/>
            <p:cNvSpPr/>
            <p:nvPr/>
          </p:nvSpPr>
          <p:spPr>
            <a:xfrm>
              <a:off x="2140462" y="4411530"/>
              <a:ext cx="380183" cy="3029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the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1" y="4411530"/>
              <a:ext cx="358120" cy="3029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cat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19498" y="4401092"/>
              <a:ext cx="555724" cy="3029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>
                  <a:solidFill>
                    <a:srgbClr val="0070C0"/>
                  </a:solidFill>
                </a:rPr>
                <a:t>wants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44909" y="1810503"/>
            <a:ext cx="5764243" cy="1248524"/>
            <a:chOff x="1844213" y="802833"/>
            <a:chExt cx="5059578" cy="1228779"/>
          </a:xfrm>
        </p:grpSpPr>
        <p:sp>
          <p:nvSpPr>
            <p:cNvPr id="98" name="Rectangle 97"/>
            <p:cNvSpPr/>
            <p:nvPr/>
          </p:nvSpPr>
          <p:spPr>
            <a:xfrm>
              <a:off x="1844213" y="849802"/>
              <a:ext cx="1038170" cy="3029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&lt;&lt;pronoun&gt;&gt;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038405" y="846514"/>
              <a:ext cx="814957" cy="3029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&lt;&lt;noun&gt;&gt;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133914" y="802833"/>
              <a:ext cx="769877" cy="3029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&lt;&lt;verb&gt;&gt;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 flipV="1">
              <a:off x="2277473" y="1772300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2" name="Group 101"/>
            <p:cNvGrpSpPr/>
            <p:nvPr/>
          </p:nvGrpSpPr>
          <p:grpSpPr>
            <a:xfrm>
              <a:off x="2081548" y="1282060"/>
              <a:ext cx="362605" cy="468540"/>
              <a:chOff x="4750274" y="1772247"/>
              <a:chExt cx="362605" cy="46854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772238" y="1772247"/>
                <a:ext cx="340641" cy="4685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4750274" y="1783752"/>
                    <a:ext cx="350128" cy="3029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04" name="Rectangle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2"/>
                    <a:ext cx="350128" cy="3029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5" name="Straight Arrow Connector 104"/>
            <p:cNvCxnSpPr/>
            <p:nvPr/>
          </p:nvCxnSpPr>
          <p:spPr>
            <a:xfrm flipH="1" flipV="1">
              <a:off x="4415785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6" name="Group 105"/>
            <p:cNvGrpSpPr/>
            <p:nvPr/>
          </p:nvGrpSpPr>
          <p:grpSpPr>
            <a:xfrm>
              <a:off x="4219860" y="1281315"/>
              <a:ext cx="362605" cy="468540"/>
              <a:chOff x="4750274" y="1772247"/>
              <a:chExt cx="362605" cy="468540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72238" y="1772247"/>
                <a:ext cx="340641" cy="4685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ctangle 107"/>
                  <p:cNvSpPr/>
                  <p:nvPr/>
                </p:nvSpPr>
                <p:spPr>
                  <a:xfrm>
                    <a:off x="4750274" y="1783752"/>
                    <a:ext cx="353786" cy="3029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08" name="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2"/>
                    <a:ext cx="353786" cy="3029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81315"/>
              <a:ext cx="362605" cy="468540"/>
              <a:chOff x="4750274" y="1772247"/>
              <a:chExt cx="362605" cy="46854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772247"/>
                <a:ext cx="340641" cy="4685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2"/>
                    <a:ext cx="353786" cy="3029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2"/>
                    <a:ext cx="353786" cy="3029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84" name="Straight Arrow Connector 83"/>
          <p:cNvCxnSpPr/>
          <p:nvPr/>
        </p:nvCxnSpPr>
        <p:spPr>
          <a:xfrm flipH="1">
            <a:off x="2492447" y="4348508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Arrow Connector 84"/>
          <p:cNvCxnSpPr/>
          <p:nvPr/>
        </p:nvCxnSpPr>
        <p:spPr>
          <a:xfrm flipH="1">
            <a:off x="3622372" y="4348508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Straight Arrow Connector 112"/>
          <p:cNvCxnSpPr/>
          <p:nvPr/>
        </p:nvCxnSpPr>
        <p:spPr>
          <a:xfrm flipH="1">
            <a:off x="4902411" y="4394153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4" name="Straight Arrow Connector 113"/>
          <p:cNvCxnSpPr/>
          <p:nvPr/>
        </p:nvCxnSpPr>
        <p:spPr>
          <a:xfrm flipH="1">
            <a:off x="5979115" y="4400005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5" name="Straight Arrow Connector 114"/>
          <p:cNvCxnSpPr/>
          <p:nvPr/>
        </p:nvCxnSpPr>
        <p:spPr>
          <a:xfrm flipH="1">
            <a:off x="7307376" y="4400005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/>
          <p:cNvCxnSpPr/>
          <p:nvPr/>
        </p:nvCxnSpPr>
        <p:spPr>
          <a:xfrm flipH="1">
            <a:off x="1184196" y="4384050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61946658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C4C0-4C96-3625-B65A-2F74359C3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Proposed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9AB41-C12F-CF94-EFA8-55781D64D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another hidden state variable and experiment with more complex transition functions than h = tanh(W</a:t>
            </a:r>
            <a:r>
              <a:rPr lang="en-US" baseline="-25000" dirty="0"/>
              <a:t>1</a:t>
            </a:r>
            <a:r>
              <a:rPr lang="en-US" dirty="0"/>
              <a:t>h + W</a:t>
            </a:r>
            <a:r>
              <a:rPr lang="en-US" baseline="-25000" dirty="0"/>
              <a:t>2</a:t>
            </a:r>
            <a:r>
              <a:rPr lang="en-US" dirty="0"/>
              <a:t>x).</a:t>
            </a:r>
          </a:p>
          <a:p>
            <a:pPr lvl="1"/>
            <a:r>
              <a:rPr lang="en-US" dirty="0"/>
              <a:t>Read about LSTMs, GRUs, </a:t>
            </a:r>
            <a:r>
              <a:rPr lang="en-US" dirty="0" err="1"/>
              <a:t>etc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Encode the sentences both from left-to-right and right-to-left using two RNNs and combine the final hidden states from each direction.</a:t>
            </a:r>
          </a:p>
          <a:p>
            <a:pPr lvl="1"/>
            <a:r>
              <a:rPr lang="en-US" dirty="0"/>
              <a:t>Read about Bidirectional RNNs (</a:t>
            </a:r>
            <a:r>
              <a:rPr lang="en-US" dirty="0" err="1"/>
              <a:t>BiRNNs</a:t>
            </a:r>
            <a:r>
              <a:rPr lang="en-US" dirty="0"/>
              <a:t>), </a:t>
            </a:r>
            <a:r>
              <a:rPr lang="en-US" dirty="0" err="1"/>
              <a:t>BiLSTMs</a:t>
            </a:r>
            <a:r>
              <a:rPr lang="en-US" dirty="0"/>
              <a:t>, </a:t>
            </a:r>
            <a:r>
              <a:rPr lang="en-US" dirty="0" err="1"/>
              <a:t>BiGRUs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Stack RNNs, use an RNN that feeds its output states to another RNN and this second RNN outputs the final output states.</a:t>
            </a:r>
          </a:p>
          <a:p>
            <a:pPr lvl="1"/>
            <a:r>
              <a:rPr lang="en-US" dirty="0"/>
              <a:t>Stacked RNNs, or Deep RNNs.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262E5-1724-345E-F0D2-2AE9A7E9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54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Stacked Recurrent Neural Network</a:t>
            </a:r>
            <a:endParaRPr sz="4267" dirty="0"/>
          </a:p>
        </p:txBody>
      </p:sp>
      <p:grpSp>
        <p:nvGrpSpPr>
          <p:cNvPr id="76" name="Group 75"/>
          <p:cNvGrpSpPr/>
          <p:nvPr/>
        </p:nvGrpSpPr>
        <p:grpSpPr>
          <a:xfrm>
            <a:off x="1727696" y="5610711"/>
            <a:ext cx="397801" cy="476069"/>
            <a:chOff x="4750274" y="1727922"/>
            <a:chExt cx="415236" cy="557191"/>
          </a:xfrm>
        </p:grpSpPr>
        <p:sp>
          <p:nvSpPr>
            <p:cNvPr id="145" name="Oval 144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/>
                <p:cNvSpPr/>
                <p:nvPr/>
              </p:nvSpPr>
              <p:spPr>
                <a:xfrm>
                  <a:off x="4750274" y="1783751"/>
                  <a:ext cx="41523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5236" cy="3602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1634785" y="4842971"/>
            <a:ext cx="556097" cy="476069"/>
            <a:chOff x="6512842" y="2434259"/>
            <a:chExt cx="580470" cy="557191"/>
          </a:xfrm>
        </p:grpSpPr>
        <p:sp>
          <p:nvSpPr>
            <p:cNvPr id="143" name="Oval 142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3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1" name="Oval 140"/>
          <p:cNvSpPr/>
          <p:nvPr/>
        </p:nvSpPr>
        <p:spPr>
          <a:xfrm>
            <a:off x="739837" y="481863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734046" y="481863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290348" y="5081004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/>
          <p:cNvCxnSpPr/>
          <p:nvPr/>
        </p:nvCxnSpPr>
        <p:spPr>
          <a:xfrm flipV="1">
            <a:off x="1905292" y="5384164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Arrow Connector 81"/>
          <p:cNvCxnSpPr/>
          <p:nvPr/>
        </p:nvCxnSpPr>
        <p:spPr>
          <a:xfrm>
            <a:off x="1207443" y="5058356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3" name="Group 82"/>
          <p:cNvGrpSpPr/>
          <p:nvPr/>
        </p:nvGrpSpPr>
        <p:grpSpPr>
          <a:xfrm>
            <a:off x="1724206" y="4086652"/>
            <a:ext cx="402738" cy="476069"/>
            <a:chOff x="4750274" y="1727922"/>
            <a:chExt cx="420390" cy="557191"/>
          </a:xfrm>
        </p:grpSpPr>
        <p:sp>
          <p:nvSpPr>
            <p:cNvPr id="137" name="Oval 136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137"/>
                <p:cNvSpPr/>
                <p:nvPr/>
              </p:nvSpPr>
              <p:spPr>
                <a:xfrm>
                  <a:off x="4750274" y="1783751"/>
                  <a:ext cx="420390" cy="375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̌"/>
                                <m:ctrlP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390" cy="375156"/>
                </a:xfrm>
                <a:prstGeom prst="rect">
                  <a:avLst/>
                </a:prstGeom>
                <a:blipFill>
                  <a:blip r:embed="rId4"/>
                  <a:stretch>
                    <a:fillRect t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4" name="Straight Arrow Connector 83"/>
          <p:cNvCxnSpPr/>
          <p:nvPr/>
        </p:nvCxnSpPr>
        <p:spPr>
          <a:xfrm flipV="1">
            <a:off x="1905292" y="4553041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5" name="Group 84"/>
          <p:cNvGrpSpPr/>
          <p:nvPr/>
        </p:nvGrpSpPr>
        <p:grpSpPr>
          <a:xfrm>
            <a:off x="3776228" y="5618912"/>
            <a:ext cx="401969" cy="476069"/>
            <a:chOff x="4750274" y="1727922"/>
            <a:chExt cx="419586" cy="557191"/>
          </a:xfrm>
        </p:grpSpPr>
        <p:sp>
          <p:nvSpPr>
            <p:cNvPr id="135" name="Oval 134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/>
                <p:cNvSpPr/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6" name="Rectangle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3683313" y="4851172"/>
            <a:ext cx="556097" cy="476069"/>
            <a:chOff x="6512842" y="2434259"/>
            <a:chExt cx="580470" cy="557191"/>
          </a:xfrm>
        </p:grpSpPr>
        <p:sp>
          <p:nvSpPr>
            <p:cNvPr id="133" name="Oval 132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4" name="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6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1" name="Oval 130"/>
          <p:cNvSpPr/>
          <p:nvPr/>
        </p:nvSpPr>
        <p:spPr>
          <a:xfrm>
            <a:off x="4782580" y="482683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4338876" y="5089205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Arrow Connector 88"/>
          <p:cNvCxnSpPr/>
          <p:nvPr/>
        </p:nvCxnSpPr>
        <p:spPr>
          <a:xfrm flipV="1">
            <a:off x="3953820" y="5392366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>
            <a:off x="3255971" y="506655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9" name="Oval 128"/>
          <p:cNvSpPr/>
          <p:nvPr/>
        </p:nvSpPr>
        <p:spPr>
          <a:xfrm>
            <a:off x="3793776" y="409485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3953820" y="4561243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3" name="Group 92"/>
          <p:cNvGrpSpPr/>
          <p:nvPr/>
        </p:nvGrpSpPr>
        <p:grpSpPr>
          <a:xfrm>
            <a:off x="5754697" y="5624284"/>
            <a:ext cx="401969" cy="476069"/>
            <a:chOff x="4750274" y="1727922"/>
            <a:chExt cx="419586" cy="557191"/>
          </a:xfrm>
        </p:grpSpPr>
        <p:sp>
          <p:nvSpPr>
            <p:cNvPr id="127" name="Oval 126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/>
                <p:cNvSpPr/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8" name="Rectangle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/>
          <p:cNvGrpSpPr/>
          <p:nvPr/>
        </p:nvGrpSpPr>
        <p:grpSpPr>
          <a:xfrm>
            <a:off x="5661782" y="4856544"/>
            <a:ext cx="556097" cy="476069"/>
            <a:chOff x="6512842" y="2434259"/>
            <a:chExt cx="580470" cy="557191"/>
          </a:xfrm>
        </p:grpSpPr>
        <p:sp>
          <p:nvSpPr>
            <p:cNvPr id="125" name="Oval 124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6" name="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8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" name="Oval 122"/>
          <p:cNvSpPr/>
          <p:nvPr/>
        </p:nvSpPr>
        <p:spPr>
          <a:xfrm>
            <a:off x="6761049" y="483220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6317345" y="509457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Arrow Connector 96"/>
          <p:cNvCxnSpPr/>
          <p:nvPr/>
        </p:nvCxnSpPr>
        <p:spPr>
          <a:xfrm flipV="1">
            <a:off x="5932289" y="5397738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Arrow Connector 97"/>
          <p:cNvCxnSpPr/>
          <p:nvPr/>
        </p:nvCxnSpPr>
        <p:spPr>
          <a:xfrm>
            <a:off x="5234440" y="507192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1" name="Oval 120"/>
          <p:cNvSpPr/>
          <p:nvPr/>
        </p:nvSpPr>
        <p:spPr>
          <a:xfrm>
            <a:off x="5772245" y="410022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5932289" y="4566615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1" name="Group 100"/>
          <p:cNvGrpSpPr/>
          <p:nvPr/>
        </p:nvGrpSpPr>
        <p:grpSpPr>
          <a:xfrm>
            <a:off x="1777376" y="6134740"/>
            <a:ext cx="4310680" cy="350773"/>
            <a:chOff x="2140462" y="4411530"/>
            <a:chExt cx="4499611" cy="410544"/>
          </a:xfrm>
        </p:grpSpPr>
        <p:sp>
          <p:nvSpPr>
            <p:cNvPr id="118" name="Rectangle 117"/>
            <p:cNvSpPr/>
            <p:nvPr/>
          </p:nvSpPr>
          <p:spPr>
            <a:xfrm>
              <a:off x="2140462" y="4411530"/>
              <a:ext cx="271404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>
                  <a:solidFill>
                    <a:srgbClr val="0070C0"/>
                  </a:solidFill>
                </a:rPr>
                <a:t>c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47422" y="4411530"/>
              <a:ext cx="284790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a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382055" y="4461852"/>
              <a:ext cx="258018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t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 flipH="1" flipV="1">
            <a:off x="1908635" y="2241434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7" name="Group 106"/>
          <p:cNvGrpSpPr/>
          <p:nvPr/>
        </p:nvGrpSpPr>
        <p:grpSpPr>
          <a:xfrm>
            <a:off x="1720937" y="1784696"/>
            <a:ext cx="398891" cy="476069"/>
            <a:chOff x="4750274" y="1727922"/>
            <a:chExt cx="416374" cy="557191"/>
          </a:xfrm>
        </p:grpSpPr>
        <p:sp>
          <p:nvSpPr>
            <p:cNvPr id="116" name="Oval 115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4750274" y="1783752"/>
                  <a:ext cx="416374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16374" cy="36022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Arrow Connector 107"/>
          <p:cNvCxnSpPr/>
          <p:nvPr/>
        </p:nvCxnSpPr>
        <p:spPr>
          <a:xfrm flipH="1" flipV="1">
            <a:off x="3957163" y="2240798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9" name="Group 108"/>
          <p:cNvGrpSpPr/>
          <p:nvPr/>
        </p:nvGrpSpPr>
        <p:grpSpPr>
          <a:xfrm>
            <a:off x="3769462" y="1784059"/>
            <a:ext cx="403059" cy="476069"/>
            <a:chOff x="4750274" y="1727922"/>
            <a:chExt cx="420725" cy="557191"/>
          </a:xfrm>
        </p:grpSpPr>
        <p:sp>
          <p:nvSpPr>
            <p:cNvPr id="114" name="Oval 113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0" name="Straight Arrow Connector 109"/>
          <p:cNvCxnSpPr/>
          <p:nvPr/>
        </p:nvCxnSpPr>
        <p:spPr>
          <a:xfrm flipH="1" flipV="1">
            <a:off x="5922903" y="2240798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1" name="Group 110"/>
          <p:cNvGrpSpPr/>
          <p:nvPr/>
        </p:nvGrpSpPr>
        <p:grpSpPr>
          <a:xfrm>
            <a:off x="5735202" y="1784059"/>
            <a:ext cx="403059" cy="476069"/>
            <a:chOff x="4750274" y="1727922"/>
            <a:chExt cx="420725" cy="557191"/>
          </a:xfrm>
        </p:grpSpPr>
        <p:sp>
          <p:nvSpPr>
            <p:cNvPr id="112" name="Oval 111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/>
          <p:cNvGrpSpPr/>
          <p:nvPr/>
        </p:nvGrpSpPr>
        <p:grpSpPr>
          <a:xfrm>
            <a:off x="1631517" y="3293804"/>
            <a:ext cx="556097" cy="476069"/>
            <a:chOff x="6512842" y="2434259"/>
            <a:chExt cx="580470" cy="557191"/>
          </a:xfrm>
        </p:grpSpPr>
        <p:sp>
          <p:nvSpPr>
            <p:cNvPr id="148" name="Oval 147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2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/>
          <p:cNvGrpSpPr/>
          <p:nvPr/>
        </p:nvGrpSpPr>
        <p:grpSpPr>
          <a:xfrm>
            <a:off x="715527" y="3269467"/>
            <a:ext cx="406906" cy="476069"/>
            <a:chOff x="4750274" y="1727922"/>
            <a:chExt cx="424740" cy="557191"/>
          </a:xfrm>
        </p:grpSpPr>
        <p:sp>
          <p:nvSpPr>
            <p:cNvPr id="151" name="Oval 150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/>
          <p:cNvGrpSpPr/>
          <p:nvPr/>
        </p:nvGrpSpPr>
        <p:grpSpPr>
          <a:xfrm>
            <a:off x="2709744" y="3269467"/>
            <a:ext cx="402738" cy="476069"/>
            <a:chOff x="4750274" y="1727922"/>
            <a:chExt cx="420390" cy="557191"/>
          </a:xfrm>
        </p:grpSpPr>
        <p:sp>
          <p:nvSpPr>
            <p:cNvPr id="154" name="Oval 153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1"/>
                  <a:ext cx="42039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390" cy="3602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6" name="Straight Arrow Connector 155"/>
          <p:cNvCxnSpPr/>
          <p:nvPr/>
        </p:nvCxnSpPr>
        <p:spPr>
          <a:xfrm>
            <a:off x="2287080" y="353183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Straight Arrow Connector 156"/>
          <p:cNvCxnSpPr/>
          <p:nvPr/>
        </p:nvCxnSpPr>
        <p:spPr>
          <a:xfrm flipV="1">
            <a:off x="1902024" y="3834998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/>
          <p:cNvCxnSpPr/>
          <p:nvPr/>
        </p:nvCxnSpPr>
        <p:spPr>
          <a:xfrm>
            <a:off x="1204175" y="350918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9" name="Group 158"/>
          <p:cNvGrpSpPr/>
          <p:nvPr/>
        </p:nvGrpSpPr>
        <p:grpSpPr>
          <a:xfrm>
            <a:off x="1705070" y="2537485"/>
            <a:ext cx="411201" cy="476069"/>
            <a:chOff x="4735723" y="1727922"/>
            <a:chExt cx="377156" cy="557191"/>
          </a:xfrm>
        </p:grpSpPr>
        <p:sp>
          <p:nvSpPr>
            <p:cNvPr id="160" name="Oval 159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/>
                <p:cNvSpPr/>
                <p:nvPr/>
              </p:nvSpPr>
              <p:spPr>
                <a:xfrm>
                  <a:off x="4735723" y="1787880"/>
                  <a:ext cx="369394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1" name="Rectangle 1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723" y="1787880"/>
                  <a:ext cx="369394" cy="36022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2" name="Straight Arrow Connector 161"/>
          <p:cNvCxnSpPr/>
          <p:nvPr/>
        </p:nvCxnSpPr>
        <p:spPr>
          <a:xfrm flipV="1">
            <a:off x="1902024" y="3003875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3" name="Group 162"/>
          <p:cNvGrpSpPr/>
          <p:nvPr/>
        </p:nvGrpSpPr>
        <p:grpSpPr>
          <a:xfrm>
            <a:off x="3680045" y="3302005"/>
            <a:ext cx="556097" cy="476069"/>
            <a:chOff x="6512842" y="2434259"/>
            <a:chExt cx="580470" cy="557191"/>
          </a:xfrm>
        </p:grpSpPr>
        <p:sp>
          <p:nvSpPr>
            <p:cNvPr id="164" name="Oval 163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Rectangle 164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5" name="Rectangle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6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" name="Group 165"/>
          <p:cNvGrpSpPr/>
          <p:nvPr/>
        </p:nvGrpSpPr>
        <p:grpSpPr>
          <a:xfrm>
            <a:off x="4758270" y="3277668"/>
            <a:ext cx="406906" cy="476069"/>
            <a:chOff x="4750274" y="1727922"/>
            <a:chExt cx="424740" cy="557191"/>
          </a:xfrm>
        </p:grpSpPr>
        <p:sp>
          <p:nvSpPr>
            <p:cNvPr id="167" name="Oval 166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9" name="Straight Arrow Connector 168"/>
          <p:cNvCxnSpPr/>
          <p:nvPr/>
        </p:nvCxnSpPr>
        <p:spPr>
          <a:xfrm>
            <a:off x="4335608" y="354003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/>
          <p:cNvCxnSpPr/>
          <p:nvPr/>
        </p:nvCxnSpPr>
        <p:spPr>
          <a:xfrm flipV="1">
            <a:off x="3950552" y="3843199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Straight Arrow Connector 170"/>
          <p:cNvCxnSpPr/>
          <p:nvPr/>
        </p:nvCxnSpPr>
        <p:spPr>
          <a:xfrm>
            <a:off x="3252703" y="3517391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2" name="Group 171"/>
          <p:cNvGrpSpPr/>
          <p:nvPr/>
        </p:nvGrpSpPr>
        <p:grpSpPr>
          <a:xfrm>
            <a:off x="3769466" y="2545687"/>
            <a:ext cx="406906" cy="476069"/>
            <a:chOff x="4750274" y="1727922"/>
            <a:chExt cx="424740" cy="557191"/>
          </a:xfrm>
        </p:grpSpPr>
        <p:sp>
          <p:nvSpPr>
            <p:cNvPr id="173" name="Oval 172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Rectangle 173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4" name="Rectangle 1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5" name="Straight Arrow Connector 174"/>
          <p:cNvCxnSpPr/>
          <p:nvPr/>
        </p:nvCxnSpPr>
        <p:spPr>
          <a:xfrm flipV="1">
            <a:off x="3950552" y="3012076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6" name="Group 175"/>
          <p:cNvGrpSpPr/>
          <p:nvPr/>
        </p:nvGrpSpPr>
        <p:grpSpPr>
          <a:xfrm>
            <a:off x="5658514" y="3307377"/>
            <a:ext cx="556097" cy="476069"/>
            <a:chOff x="6512842" y="2434259"/>
            <a:chExt cx="580470" cy="557191"/>
          </a:xfrm>
        </p:grpSpPr>
        <p:sp>
          <p:nvSpPr>
            <p:cNvPr id="177" name="Oval 176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177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8" name="Rectangle 1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9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9" name="Group 178"/>
          <p:cNvGrpSpPr/>
          <p:nvPr/>
        </p:nvGrpSpPr>
        <p:grpSpPr>
          <a:xfrm>
            <a:off x="6736739" y="3283039"/>
            <a:ext cx="406906" cy="476069"/>
            <a:chOff x="4750274" y="1727922"/>
            <a:chExt cx="424740" cy="557191"/>
          </a:xfrm>
        </p:grpSpPr>
        <p:sp>
          <p:nvSpPr>
            <p:cNvPr id="180" name="Oval 179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Rectangle 180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1" name="Rectangle 1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2" name="Straight Arrow Connector 181"/>
          <p:cNvCxnSpPr/>
          <p:nvPr/>
        </p:nvCxnSpPr>
        <p:spPr>
          <a:xfrm>
            <a:off x="6314077" y="3545411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/>
          <p:cNvCxnSpPr/>
          <p:nvPr/>
        </p:nvCxnSpPr>
        <p:spPr>
          <a:xfrm flipV="1">
            <a:off x="5929021" y="3848571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4" name="Straight Arrow Connector 183"/>
          <p:cNvCxnSpPr/>
          <p:nvPr/>
        </p:nvCxnSpPr>
        <p:spPr>
          <a:xfrm>
            <a:off x="5231172" y="3522763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85" name="Group 184"/>
          <p:cNvGrpSpPr/>
          <p:nvPr/>
        </p:nvGrpSpPr>
        <p:grpSpPr>
          <a:xfrm>
            <a:off x="5747935" y="2551059"/>
            <a:ext cx="406906" cy="476069"/>
            <a:chOff x="4750274" y="1727922"/>
            <a:chExt cx="424740" cy="557191"/>
          </a:xfrm>
        </p:grpSpPr>
        <p:sp>
          <p:nvSpPr>
            <p:cNvPr id="186" name="Oval 185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ectangle 186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7" name="Rectangle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8" name="Straight Arrow Connector 187"/>
          <p:cNvCxnSpPr/>
          <p:nvPr/>
        </p:nvCxnSpPr>
        <p:spPr>
          <a:xfrm flipV="1">
            <a:off x="5929021" y="3017448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ectangle 188"/>
              <p:cNvSpPr/>
              <p:nvPr/>
            </p:nvSpPr>
            <p:spPr>
              <a:xfrm>
                <a:off x="3745266" y="4134354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9" name="Rectangle 1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266" y="4134354"/>
                <a:ext cx="406906" cy="320537"/>
              </a:xfrm>
              <a:prstGeom prst="rect">
                <a:avLst/>
              </a:prstGeom>
              <a:blipFill>
                <a:blip r:embed="rId22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5710147" y="4146346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147" y="4146346"/>
                <a:ext cx="406906" cy="320537"/>
              </a:xfrm>
              <a:prstGeom prst="rect">
                <a:avLst/>
              </a:prstGeom>
              <a:blipFill>
                <a:blip r:embed="rId23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Rectangle 190"/>
              <p:cNvSpPr/>
              <p:nvPr/>
            </p:nvSpPr>
            <p:spPr>
              <a:xfrm>
                <a:off x="697770" y="4862279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1" name="Rectangle 1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70" y="4862279"/>
                <a:ext cx="406906" cy="320537"/>
              </a:xfrm>
              <a:prstGeom prst="rect">
                <a:avLst/>
              </a:prstGeom>
              <a:blipFill>
                <a:blip r:embed="rId24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>
              <a:xfrm>
                <a:off x="2673445" y="4854435"/>
                <a:ext cx="402738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445" y="4854435"/>
                <a:ext cx="402738" cy="320537"/>
              </a:xfrm>
              <a:prstGeom prst="rect">
                <a:avLst/>
              </a:prstGeom>
              <a:blipFill>
                <a:blip r:embed="rId25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Rectangle 192"/>
              <p:cNvSpPr/>
              <p:nvPr/>
            </p:nvSpPr>
            <p:spPr>
              <a:xfrm>
                <a:off x="4740631" y="4865767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3" name="Rectangle 1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631" y="4865767"/>
                <a:ext cx="406906" cy="320537"/>
              </a:xfrm>
              <a:prstGeom prst="rect">
                <a:avLst/>
              </a:prstGeom>
              <a:blipFill>
                <a:blip r:embed="rId26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Rectangle 193"/>
              <p:cNvSpPr/>
              <p:nvPr/>
            </p:nvSpPr>
            <p:spPr>
              <a:xfrm>
                <a:off x="6700698" y="4878431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4" name="Rectangle 1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698" y="4878431"/>
                <a:ext cx="406906" cy="320537"/>
              </a:xfrm>
              <a:prstGeom prst="rect">
                <a:avLst/>
              </a:prstGeom>
              <a:blipFill>
                <a:blip r:embed="rId27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30313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Stacked Bidirectional Recurrent Neural Network</a:t>
            </a:r>
            <a:endParaRPr sz="4267" dirty="0"/>
          </a:p>
        </p:txBody>
      </p:sp>
      <p:grpSp>
        <p:nvGrpSpPr>
          <p:cNvPr id="76" name="Group 75"/>
          <p:cNvGrpSpPr/>
          <p:nvPr/>
        </p:nvGrpSpPr>
        <p:grpSpPr>
          <a:xfrm>
            <a:off x="1727696" y="5610711"/>
            <a:ext cx="397801" cy="476069"/>
            <a:chOff x="4750274" y="1727922"/>
            <a:chExt cx="415236" cy="557191"/>
          </a:xfrm>
        </p:grpSpPr>
        <p:sp>
          <p:nvSpPr>
            <p:cNvPr id="145" name="Oval 144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/>
                <p:cNvSpPr/>
                <p:nvPr/>
              </p:nvSpPr>
              <p:spPr>
                <a:xfrm>
                  <a:off x="4750274" y="1783751"/>
                  <a:ext cx="41523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5236" cy="3602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1634785" y="4842971"/>
            <a:ext cx="556097" cy="476069"/>
            <a:chOff x="6512842" y="2434259"/>
            <a:chExt cx="580470" cy="557191"/>
          </a:xfrm>
        </p:grpSpPr>
        <p:sp>
          <p:nvSpPr>
            <p:cNvPr id="143" name="Oval 142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3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1" name="Oval 140"/>
          <p:cNvSpPr/>
          <p:nvPr/>
        </p:nvSpPr>
        <p:spPr>
          <a:xfrm>
            <a:off x="739837" y="481863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734046" y="481863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290348" y="5081004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/>
          <p:cNvCxnSpPr/>
          <p:nvPr/>
        </p:nvCxnSpPr>
        <p:spPr>
          <a:xfrm flipV="1">
            <a:off x="1905292" y="5384164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Arrow Connector 81"/>
          <p:cNvCxnSpPr/>
          <p:nvPr/>
        </p:nvCxnSpPr>
        <p:spPr>
          <a:xfrm>
            <a:off x="1207443" y="5058356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3" name="Group 82"/>
          <p:cNvGrpSpPr/>
          <p:nvPr/>
        </p:nvGrpSpPr>
        <p:grpSpPr>
          <a:xfrm>
            <a:off x="1724206" y="4086652"/>
            <a:ext cx="402738" cy="476069"/>
            <a:chOff x="4750274" y="1727922"/>
            <a:chExt cx="420390" cy="557191"/>
          </a:xfrm>
        </p:grpSpPr>
        <p:sp>
          <p:nvSpPr>
            <p:cNvPr id="137" name="Oval 136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137"/>
                <p:cNvSpPr/>
                <p:nvPr/>
              </p:nvSpPr>
              <p:spPr>
                <a:xfrm>
                  <a:off x="4750274" y="1783751"/>
                  <a:ext cx="420390" cy="375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̌"/>
                                <m:ctrlP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390" cy="375156"/>
                </a:xfrm>
                <a:prstGeom prst="rect">
                  <a:avLst/>
                </a:prstGeom>
                <a:blipFill>
                  <a:blip r:embed="rId4"/>
                  <a:stretch>
                    <a:fillRect t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4" name="Straight Arrow Connector 83"/>
          <p:cNvCxnSpPr/>
          <p:nvPr/>
        </p:nvCxnSpPr>
        <p:spPr>
          <a:xfrm flipV="1">
            <a:off x="1905292" y="4553041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5" name="Group 84"/>
          <p:cNvGrpSpPr/>
          <p:nvPr/>
        </p:nvGrpSpPr>
        <p:grpSpPr>
          <a:xfrm>
            <a:off x="3776228" y="5618912"/>
            <a:ext cx="401969" cy="476069"/>
            <a:chOff x="4750274" y="1727922"/>
            <a:chExt cx="419586" cy="557191"/>
          </a:xfrm>
        </p:grpSpPr>
        <p:sp>
          <p:nvSpPr>
            <p:cNvPr id="135" name="Oval 134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/>
                <p:cNvSpPr/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6" name="Rectangle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3683313" y="4851172"/>
            <a:ext cx="556097" cy="476069"/>
            <a:chOff x="6512842" y="2434259"/>
            <a:chExt cx="580470" cy="557191"/>
          </a:xfrm>
        </p:grpSpPr>
        <p:sp>
          <p:nvSpPr>
            <p:cNvPr id="133" name="Oval 132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4" name="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6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1" name="Oval 130"/>
          <p:cNvSpPr/>
          <p:nvPr/>
        </p:nvSpPr>
        <p:spPr>
          <a:xfrm>
            <a:off x="4782580" y="482683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4338876" y="5089205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Arrow Connector 88"/>
          <p:cNvCxnSpPr/>
          <p:nvPr/>
        </p:nvCxnSpPr>
        <p:spPr>
          <a:xfrm flipV="1">
            <a:off x="3953820" y="5392366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>
            <a:off x="3255971" y="506655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9" name="Oval 128"/>
          <p:cNvSpPr/>
          <p:nvPr/>
        </p:nvSpPr>
        <p:spPr>
          <a:xfrm>
            <a:off x="3793776" y="409485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3953820" y="4561243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3" name="Group 92"/>
          <p:cNvGrpSpPr/>
          <p:nvPr/>
        </p:nvGrpSpPr>
        <p:grpSpPr>
          <a:xfrm>
            <a:off x="5754697" y="5624284"/>
            <a:ext cx="401969" cy="476069"/>
            <a:chOff x="4750274" y="1727922"/>
            <a:chExt cx="419586" cy="557191"/>
          </a:xfrm>
        </p:grpSpPr>
        <p:sp>
          <p:nvSpPr>
            <p:cNvPr id="127" name="Oval 126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/>
                <p:cNvSpPr/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8" name="Rectangle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/>
          <p:cNvGrpSpPr/>
          <p:nvPr/>
        </p:nvGrpSpPr>
        <p:grpSpPr>
          <a:xfrm>
            <a:off x="5661782" y="4856544"/>
            <a:ext cx="556097" cy="476069"/>
            <a:chOff x="6512842" y="2434259"/>
            <a:chExt cx="580470" cy="557191"/>
          </a:xfrm>
        </p:grpSpPr>
        <p:sp>
          <p:nvSpPr>
            <p:cNvPr id="125" name="Oval 124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6" name="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8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" name="Oval 122"/>
          <p:cNvSpPr/>
          <p:nvPr/>
        </p:nvSpPr>
        <p:spPr>
          <a:xfrm>
            <a:off x="6761049" y="483220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6317345" y="509457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Arrow Connector 96"/>
          <p:cNvCxnSpPr/>
          <p:nvPr/>
        </p:nvCxnSpPr>
        <p:spPr>
          <a:xfrm flipV="1">
            <a:off x="5932289" y="5397738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Arrow Connector 97"/>
          <p:cNvCxnSpPr/>
          <p:nvPr/>
        </p:nvCxnSpPr>
        <p:spPr>
          <a:xfrm>
            <a:off x="5234440" y="507192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1" name="Oval 120"/>
          <p:cNvSpPr/>
          <p:nvPr/>
        </p:nvSpPr>
        <p:spPr>
          <a:xfrm>
            <a:off x="5772245" y="410022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5932289" y="4566615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1" name="Group 100"/>
          <p:cNvGrpSpPr/>
          <p:nvPr/>
        </p:nvGrpSpPr>
        <p:grpSpPr>
          <a:xfrm>
            <a:off x="1777376" y="6134740"/>
            <a:ext cx="4310680" cy="350773"/>
            <a:chOff x="2140462" y="4411530"/>
            <a:chExt cx="4499611" cy="410544"/>
          </a:xfrm>
        </p:grpSpPr>
        <p:sp>
          <p:nvSpPr>
            <p:cNvPr id="118" name="Rectangle 117"/>
            <p:cNvSpPr/>
            <p:nvPr/>
          </p:nvSpPr>
          <p:spPr>
            <a:xfrm>
              <a:off x="2140462" y="4411530"/>
              <a:ext cx="271404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>
                  <a:solidFill>
                    <a:srgbClr val="0070C0"/>
                  </a:solidFill>
                </a:rPr>
                <a:t>c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47422" y="4411530"/>
              <a:ext cx="284790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a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382055" y="4461852"/>
              <a:ext cx="258018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t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 flipH="1" flipV="1">
            <a:off x="1908635" y="2241434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7" name="Group 106"/>
          <p:cNvGrpSpPr/>
          <p:nvPr/>
        </p:nvGrpSpPr>
        <p:grpSpPr>
          <a:xfrm>
            <a:off x="1720937" y="1784696"/>
            <a:ext cx="398891" cy="476069"/>
            <a:chOff x="4750274" y="1727922"/>
            <a:chExt cx="416374" cy="557191"/>
          </a:xfrm>
        </p:grpSpPr>
        <p:sp>
          <p:nvSpPr>
            <p:cNvPr id="116" name="Oval 115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4750274" y="1783752"/>
                  <a:ext cx="416374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16374" cy="36022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Arrow Connector 107"/>
          <p:cNvCxnSpPr/>
          <p:nvPr/>
        </p:nvCxnSpPr>
        <p:spPr>
          <a:xfrm flipH="1" flipV="1">
            <a:off x="3957163" y="2240798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9" name="Group 108"/>
          <p:cNvGrpSpPr/>
          <p:nvPr/>
        </p:nvGrpSpPr>
        <p:grpSpPr>
          <a:xfrm>
            <a:off x="3769462" y="1784059"/>
            <a:ext cx="403059" cy="476069"/>
            <a:chOff x="4750274" y="1727922"/>
            <a:chExt cx="420725" cy="557191"/>
          </a:xfrm>
        </p:grpSpPr>
        <p:sp>
          <p:nvSpPr>
            <p:cNvPr id="114" name="Oval 113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0" name="Straight Arrow Connector 109"/>
          <p:cNvCxnSpPr/>
          <p:nvPr/>
        </p:nvCxnSpPr>
        <p:spPr>
          <a:xfrm flipH="1" flipV="1">
            <a:off x="5922903" y="2240798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1" name="Group 110"/>
          <p:cNvGrpSpPr/>
          <p:nvPr/>
        </p:nvGrpSpPr>
        <p:grpSpPr>
          <a:xfrm>
            <a:off x="5735202" y="1784059"/>
            <a:ext cx="403059" cy="476069"/>
            <a:chOff x="4750274" y="1727922"/>
            <a:chExt cx="420725" cy="557191"/>
          </a:xfrm>
        </p:grpSpPr>
        <p:sp>
          <p:nvSpPr>
            <p:cNvPr id="112" name="Oval 111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/>
          <p:cNvGrpSpPr/>
          <p:nvPr/>
        </p:nvGrpSpPr>
        <p:grpSpPr>
          <a:xfrm>
            <a:off x="1631517" y="3293804"/>
            <a:ext cx="556097" cy="476069"/>
            <a:chOff x="6512842" y="2434259"/>
            <a:chExt cx="580470" cy="557191"/>
          </a:xfrm>
        </p:grpSpPr>
        <p:sp>
          <p:nvSpPr>
            <p:cNvPr id="148" name="Oval 147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2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/>
          <p:cNvGrpSpPr/>
          <p:nvPr/>
        </p:nvGrpSpPr>
        <p:grpSpPr>
          <a:xfrm>
            <a:off x="715527" y="3269467"/>
            <a:ext cx="406906" cy="476069"/>
            <a:chOff x="4750274" y="1727922"/>
            <a:chExt cx="424740" cy="557191"/>
          </a:xfrm>
        </p:grpSpPr>
        <p:sp>
          <p:nvSpPr>
            <p:cNvPr id="151" name="Oval 150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/>
          <p:cNvGrpSpPr/>
          <p:nvPr/>
        </p:nvGrpSpPr>
        <p:grpSpPr>
          <a:xfrm>
            <a:off x="2709744" y="3269467"/>
            <a:ext cx="402738" cy="476069"/>
            <a:chOff x="4750274" y="1727922"/>
            <a:chExt cx="420390" cy="557191"/>
          </a:xfrm>
        </p:grpSpPr>
        <p:sp>
          <p:nvSpPr>
            <p:cNvPr id="154" name="Oval 153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1"/>
                  <a:ext cx="42039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390" cy="3602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6" name="Straight Arrow Connector 155"/>
          <p:cNvCxnSpPr/>
          <p:nvPr/>
        </p:nvCxnSpPr>
        <p:spPr>
          <a:xfrm>
            <a:off x="2287080" y="353183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Straight Arrow Connector 156"/>
          <p:cNvCxnSpPr/>
          <p:nvPr/>
        </p:nvCxnSpPr>
        <p:spPr>
          <a:xfrm flipV="1">
            <a:off x="1902024" y="3834998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/>
          <p:cNvCxnSpPr/>
          <p:nvPr/>
        </p:nvCxnSpPr>
        <p:spPr>
          <a:xfrm>
            <a:off x="1204175" y="350918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9" name="Group 158"/>
          <p:cNvGrpSpPr/>
          <p:nvPr/>
        </p:nvGrpSpPr>
        <p:grpSpPr>
          <a:xfrm>
            <a:off x="1705070" y="2537485"/>
            <a:ext cx="411201" cy="476069"/>
            <a:chOff x="4735723" y="1727922"/>
            <a:chExt cx="377156" cy="557191"/>
          </a:xfrm>
        </p:grpSpPr>
        <p:sp>
          <p:nvSpPr>
            <p:cNvPr id="160" name="Oval 159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/>
                <p:cNvSpPr/>
                <p:nvPr/>
              </p:nvSpPr>
              <p:spPr>
                <a:xfrm>
                  <a:off x="4735723" y="1787880"/>
                  <a:ext cx="369394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1" name="Rectangle 1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723" y="1787880"/>
                  <a:ext cx="369394" cy="36022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2" name="Straight Arrow Connector 161"/>
          <p:cNvCxnSpPr/>
          <p:nvPr/>
        </p:nvCxnSpPr>
        <p:spPr>
          <a:xfrm flipV="1">
            <a:off x="1902024" y="3003875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3" name="Group 162"/>
          <p:cNvGrpSpPr/>
          <p:nvPr/>
        </p:nvGrpSpPr>
        <p:grpSpPr>
          <a:xfrm>
            <a:off x="3680045" y="3302005"/>
            <a:ext cx="556097" cy="476069"/>
            <a:chOff x="6512842" y="2434259"/>
            <a:chExt cx="580470" cy="557191"/>
          </a:xfrm>
        </p:grpSpPr>
        <p:sp>
          <p:nvSpPr>
            <p:cNvPr id="164" name="Oval 163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Rectangle 164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5" name="Rectangle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6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" name="Group 165"/>
          <p:cNvGrpSpPr/>
          <p:nvPr/>
        </p:nvGrpSpPr>
        <p:grpSpPr>
          <a:xfrm>
            <a:off x="4758270" y="3277668"/>
            <a:ext cx="406906" cy="476069"/>
            <a:chOff x="4750274" y="1727922"/>
            <a:chExt cx="424740" cy="557191"/>
          </a:xfrm>
        </p:grpSpPr>
        <p:sp>
          <p:nvSpPr>
            <p:cNvPr id="167" name="Oval 166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9" name="Straight Arrow Connector 168"/>
          <p:cNvCxnSpPr/>
          <p:nvPr/>
        </p:nvCxnSpPr>
        <p:spPr>
          <a:xfrm>
            <a:off x="4335608" y="354003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/>
          <p:cNvCxnSpPr/>
          <p:nvPr/>
        </p:nvCxnSpPr>
        <p:spPr>
          <a:xfrm flipV="1">
            <a:off x="3950552" y="3843199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Straight Arrow Connector 170"/>
          <p:cNvCxnSpPr/>
          <p:nvPr/>
        </p:nvCxnSpPr>
        <p:spPr>
          <a:xfrm>
            <a:off x="3252703" y="3517391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2" name="Group 171"/>
          <p:cNvGrpSpPr/>
          <p:nvPr/>
        </p:nvGrpSpPr>
        <p:grpSpPr>
          <a:xfrm>
            <a:off x="3769466" y="2545687"/>
            <a:ext cx="406906" cy="476069"/>
            <a:chOff x="4750274" y="1727922"/>
            <a:chExt cx="424740" cy="557191"/>
          </a:xfrm>
        </p:grpSpPr>
        <p:sp>
          <p:nvSpPr>
            <p:cNvPr id="173" name="Oval 172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Rectangle 173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4" name="Rectangle 1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5" name="Straight Arrow Connector 174"/>
          <p:cNvCxnSpPr/>
          <p:nvPr/>
        </p:nvCxnSpPr>
        <p:spPr>
          <a:xfrm flipV="1">
            <a:off x="3950552" y="3012076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6" name="Group 175"/>
          <p:cNvGrpSpPr/>
          <p:nvPr/>
        </p:nvGrpSpPr>
        <p:grpSpPr>
          <a:xfrm>
            <a:off x="5658514" y="3307377"/>
            <a:ext cx="556097" cy="476069"/>
            <a:chOff x="6512842" y="2434259"/>
            <a:chExt cx="580470" cy="557191"/>
          </a:xfrm>
        </p:grpSpPr>
        <p:sp>
          <p:nvSpPr>
            <p:cNvPr id="177" name="Oval 176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177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8" name="Rectangle 1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9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9" name="Group 178"/>
          <p:cNvGrpSpPr/>
          <p:nvPr/>
        </p:nvGrpSpPr>
        <p:grpSpPr>
          <a:xfrm>
            <a:off x="6736739" y="3283039"/>
            <a:ext cx="406906" cy="476069"/>
            <a:chOff x="4750274" y="1727922"/>
            <a:chExt cx="424740" cy="557191"/>
          </a:xfrm>
        </p:grpSpPr>
        <p:sp>
          <p:nvSpPr>
            <p:cNvPr id="180" name="Oval 179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Rectangle 180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1" name="Rectangle 1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2" name="Straight Arrow Connector 181"/>
          <p:cNvCxnSpPr/>
          <p:nvPr/>
        </p:nvCxnSpPr>
        <p:spPr>
          <a:xfrm>
            <a:off x="6314077" y="3545411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/>
          <p:cNvCxnSpPr/>
          <p:nvPr/>
        </p:nvCxnSpPr>
        <p:spPr>
          <a:xfrm flipV="1">
            <a:off x="5929021" y="3848571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4" name="Straight Arrow Connector 183"/>
          <p:cNvCxnSpPr/>
          <p:nvPr/>
        </p:nvCxnSpPr>
        <p:spPr>
          <a:xfrm>
            <a:off x="5231172" y="3522763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85" name="Group 184"/>
          <p:cNvGrpSpPr/>
          <p:nvPr/>
        </p:nvGrpSpPr>
        <p:grpSpPr>
          <a:xfrm>
            <a:off x="5747935" y="2551059"/>
            <a:ext cx="406906" cy="476069"/>
            <a:chOff x="4750274" y="1727922"/>
            <a:chExt cx="424740" cy="557191"/>
          </a:xfrm>
        </p:grpSpPr>
        <p:sp>
          <p:nvSpPr>
            <p:cNvPr id="186" name="Oval 185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ectangle 186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7" name="Rectangle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8" name="Straight Arrow Connector 187"/>
          <p:cNvCxnSpPr/>
          <p:nvPr/>
        </p:nvCxnSpPr>
        <p:spPr>
          <a:xfrm flipV="1">
            <a:off x="5929021" y="3017448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ectangle 188"/>
              <p:cNvSpPr/>
              <p:nvPr/>
            </p:nvSpPr>
            <p:spPr>
              <a:xfrm>
                <a:off x="3745266" y="4134354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9" name="Rectangle 1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266" y="4134354"/>
                <a:ext cx="406906" cy="320537"/>
              </a:xfrm>
              <a:prstGeom prst="rect">
                <a:avLst/>
              </a:prstGeom>
              <a:blipFill>
                <a:blip r:embed="rId22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5710147" y="4146346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147" y="4146346"/>
                <a:ext cx="406906" cy="320537"/>
              </a:xfrm>
              <a:prstGeom prst="rect">
                <a:avLst/>
              </a:prstGeom>
              <a:blipFill>
                <a:blip r:embed="rId23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Rectangle 190"/>
              <p:cNvSpPr/>
              <p:nvPr/>
            </p:nvSpPr>
            <p:spPr>
              <a:xfrm>
                <a:off x="697770" y="4862279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1" name="Rectangle 1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70" y="4862279"/>
                <a:ext cx="406906" cy="320537"/>
              </a:xfrm>
              <a:prstGeom prst="rect">
                <a:avLst/>
              </a:prstGeom>
              <a:blipFill>
                <a:blip r:embed="rId24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>
              <a:xfrm>
                <a:off x="2673445" y="4854435"/>
                <a:ext cx="402738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445" y="4854435"/>
                <a:ext cx="402738" cy="320537"/>
              </a:xfrm>
              <a:prstGeom prst="rect">
                <a:avLst/>
              </a:prstGeom>
              <a:blipFill>
                <a:blip r:embed="rId25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Rectangle 192"/>
              <p:cNvSpPr/>
              <p:nvPr/>
            </p:nvSpPr>
            <p:spPr>
              <a:xfrm>
                <a:off x="4740631" y="4865767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3" name="Rectangle 1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631" y="4865767"/>
                <a:ext cx="406906" cy="320537"/>
              </a:xfrm>
              <a:prstGeom prst="rect">
                <a:avLst/>
              </a:prstGeom>
              <a:blipFill>
                <a:blip r:embed="rId26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Rectangle 193"/>
              <p:cNvSpPr/>
              <p:nvPr/>
            </p:nvSpPr>
            <p:spPr>
              <a:xfrm>
                <a:off x="6700698" y="4878431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4" name="Rectangle 1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698" y="4878431"/>
                <a:ext cx="406906" cy="320537"/>
              </a:xfrm>
              <a:prstGeom prst="rect">
                <a:avLst/>
              </a:prstGeom>
              <a:blipFill>
                <a:blip r:embed="rId27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/>
          <p:cNvCxnSpPr/>
          <p:nvPr/>
        </p:nvCxnSpPr>
        <p:spPr>
          <a:xfrm flipH="1">
            <a:off x="1196203" y="3641831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/>
          <p:cNvCxnSpPr/>
          <p:nvPr/>
        </p:nvCxnSpPr>
        <p:spPr>
          <a:xfrm flipH="1">
            <a:off x="1163941" y="5218855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0" name="Straight Arrow Connector 129"/>
          <p:cNvCxnSpPr/>
          <p:nvPr/>
        </p:nvCxnSpPr>
        <p:spPr>
          <a:xfrm flipH="1">
            <a:off x="2260211" y="3688418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2" name="Straight Arrow Connector 131"/>
          <p:cNvCxnSpPr/>
          <p:nvPr/>
        </p:nvCxnSpPr>
        <p:spPr>
          <a:xfrm flipH="1">
            <a:off x="3221259" y="3688418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0" name="Straight Arrow Connector 139"/>
          <p:cNvCxnSpPr/>
          <p:nvPr/>
        </p:nvCxnSpPr>
        <p:spPr>
          <a:xfrm flipH="1">
            <a:off x="4317141" y="3688418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/>
          <p:cNvCxnSpPr/>
          <p:nvPr/>
        </p:nvCxnSpPr>
        <p:spPr>
          <a:xfrm flipH="1">
            <a:off x="5192895" y="3689158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5" name="Straight Arrow Connector 194"/>
          <p:cNvCxnSpPr/>
          <p:nvPr/>
        </p:nvCxnSpPr>
        <p:spPr>
          <a:xfrm flipH="1">
            <a:off x="6258143" y="3688950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6" name="Straight Arrow Connector 195"/>
          <p:cNvCxnSpPr/>
          <p:nvPr/>
        </p:nvCxnSpPr>
        <p:spPr>
          <a:xfrm flipH="1">
            <a:off x="2279225" y="5233018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7" name="Straight Arrow Connector 196"/>
          <p:cNvCxnSpPr/>
          <p:nvPr/>
        </p:nvCxnSpPr>
        <p:spPr>
          <a:xfrm flipH="1">
            <a:off x="3237813" y="5218855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8" name="Straight Arrow Connector 197"/>
          <p:cNvCxnSpPr/>
          <p:nvPr/>
        </p:nvCxnSpPr>
        <p:spPr>
          <a:xfrm flipH="1">
            <a:off x="5211773" y="5264289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9" name="Straight Arrow Connector 198"/>
          <p:cNvCxnSpPr/>
          <p:nvPr/>
        </p:nvCxnSpPr>
        <p:spPr>
          <a:xfrm flipH="1">
            <a:off x="4301766" y="5264289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0" name="Straight Arrow Connector 199"/>
          <p:cNvCxnSpPr/>
          <p:nvPr/>
        </p:nvCxnSpPr>
        <p:spPr>
          <a:xfrm flipH="1">
            <a:off x="6258143" y="5280257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74776923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26AA-CFF5-85E4-ADF4-B4AEA493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855" y="2737835"/>
            <a:ext cx="10515600" cy="826861"/>
          </a:xfrm>
        </p:spPr>
        <p:txBody>
          <a:bodyPr/>
          <a:lstStyle/>
          <a:p>
            <a:r>
              <a:rPr lang="en-US" dirty="0"/>
              <a:t>Best Solution: Learning Attention Weights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BD949-69AD-BAA3-FF72-0C30E4E4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24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57219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45900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00" y="4675375"/>
                <a:ext cx="189616" cy="19258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77732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86046" y="5428816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1115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115" y="5168835"/>
                <a:ext cx="189616" cy="19258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69312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495923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88906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906" y="4675375"/>
                <a:ext cx="189616" cy="192587"/>
              </a:xfrm>
              <a:prstGeom prst="ellipse">
                <a:avLst/>
              </a:prstGeom>
              <a:blipFill>
                <a:blip r:embed="rId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52446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5666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28138" y="5428816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396340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40" y="5168835"/>
                <a:ext cx="189616" cy="19258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206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1148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6784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843" y="4675375"/>
                <a:ext cx="189616" cy="192587"/>
              </a:xfrm>
              <a:prstGeom prst="ellipse">
                <a:avLst/>
              </a:prstGeom>
              <a:blipFill>
                <a:blip r:embed="rId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28086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3230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66278" y="5428816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1979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979" y="5168835"/>
                <a:ext cx="189616" cy="19258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4770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66788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4348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83" y="4675375"/>
                <a:ext cx="189616" cy="19258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03725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07948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48884" y="5440838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47620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620" y="5168835"/>
                <a:ext cx="189616" cy="19258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2334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42427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1912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23" y="4675375"/>
                <a:ext cx="189616" cy="192587"/>
              </a:xfrm>
              <a:prstGeom prst="ellipse">
                <a:avLst/>
              </a:prstGeom>
              <a:blipFill>
                <a:blip r:embed="rId1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68933" y="462707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73156" y="477239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193250" y="5440836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12827" y="516956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827" y="5169564"/>
                <a:ext cx="189616" cy="192587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88553" y="477239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07635" y="496773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84330" y="467610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330" y="4676104"/>
                <a:ext cx="189616" cy="192587"/>
              </a:xfrm>
              <a:prstGeom prst="ellipse">
                <a:avLst/>
              </a:prstGeom>
              <a:blipFill>
                <a:blip r:embed="rId12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89022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5993245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63092" y="5440836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32915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15" y="5168835"/>
                <a:ext cx="189616" cy="19258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27723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– Sequence to score prediction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80E42D99-BDFD-2A4E-BC42-16516064294A}"/>
              </a:ext>
            </a:extLst>
          </p:cNvPr>
          <p:cNvCxnSpPr>
            <a:cxnSpLocks/>
          </p:cNvCxnSpPr>
          <p:nvPr/>
        </p:nvCxnSpPr>
        <p:spPr>
          <a:xfrm flipH="1" flipV="1">
            <a:off x="6327723" y="4335236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22D2FE0-2F4C-7648-BDE9-740CBB460B03}"/>
                  </a:ext>
                </a:extLst>
              </p:cNvPr>
              <p:cNvSpPr/>
              <p:nvPr/>
            </p:nvSpPr>
            <p:spPr>
              <a:xfrm>
                <a:off x="6232915" y="401098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22D2FE0-2F4C-7648-BDE9-740CBB460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15" y="4010983"/>
                <a:ext cx="189616" cy="192587"/>
              </a:xfrm>
              <a:prstGeom prst="ellipse">
                <a:avLst/>
              </a:prstGeom>
              <a:blipFill>
                <a:blip r:embed="rId1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F12D2589-3089-5640-9CD1-3EDE77C94575}"/>
              </a:ext>
            </a:extLst>
          </p:cNvPr>
          <p:cNvCxnSpPr>
            <a:cxnSpLocks/>
          </p:cNvCxnSpPr>
          <p:nvPr/>
        </p:nvCxnSpPr>
        <p:spPr>
          <a:xfrm flipH="1" flipV="1">
            <a:off x="6325067" y="369693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8A648BA-48FA-B745-8858-EEF0C5ED902C}"/>
                  </a:ext>
                </a:extLst>
              </p:cNvPr>
              <p:cNvSpPr/>
              <p:nvPr/>
            </p:nvSpPr>
            <p:spPr>
              <a:xfrm>
                <a:off x="6230259" y="337268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8A648BA-48FA-B745-8858-EEF0C5ED9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259" y="3372685"/>
                <a:ext cx="189616" cy="192587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7" name="Rectangle 236">
            <a:extLst>
              <a:ext uri="{FF2B5EF4-FFF2-40B4-BE49-F238E27FC236}">
                <a16:creationId xmlns:a16="http://schemas.microsoft.com/office/drawing/2014/main" id="{053B65AF-5685-2C4E-82A9-8A5E82C63681}"/>
              </a:ext>
            </a:extLst>
          </p:cNvPr>
          <p:cNvSpPr/>
          <p:nvPr/>
        </p:nvSpPr>
        <p:spPr>
          <a:xfrm>
            <a:off x="3926814" y="2959018"/>
            <a:ext cx="47965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 hangingPunct="0"/>
            <a:r>
              <a:rPr lang="en-US" sz="933" b="1" dirty="0">
                <a:solidFill>
                  <a:srgbClr val="0070C0"/>
                </a:solidFill>
              </a:rPr>
              <a:t>[English, German, Swiss German, Gaelic, Dutch, Afrikaans, Luxembourgish, </a:t>
            </a:r>
            <a:r>
              <a:rPr lang="en-US" sz="933" b="1" dirty="0" err="1">
                <a:solidFill>
                  <a:srgbClr val="0070C0"/>
                </a:solidFill>
              </a:rPr>
              <a:t>Limburgish</a:t>
            </a:r>
            <a:r>
              <a:rPr lang="en-US" sz="933" b="1" dirty="0">
                <a:solidFill>
                  <a:srgbClr val="0070C0"/>
                </a:solidFill>
              </a:rPr>
              <a:t>, other]</a:t>
            </a:r>
            <a:endParaRPr lang="en-US" sz="933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C3B174-C5C9-EC46-BE24-4A9F6D96802A}"/>
              </a:ext>
            </a:extLst>
          </p:cNvPr>
          <p:cNvSpPr txBox="1"/>
          <p:nvPr/>
        </p:nvSpPr>
        <p:spPr>
          <a:xfrm>
            <a:off x="5749061" y="2467257"/>
            <a:ext cx="87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Classify</a:t>
            </a:r>
          </a:p>
        </p:txBody>
      </p:sp>
    </p:spTree>
    <p:extLst>
      <p:ext uri="{BB962C8B-B14F-4D97-AF65-F5344CB8AC3E}">
        <p14:creationId xmlns:p14="http://schemas.microsoft.com/office/powerpoint/2010/main" val="783002472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Text Generation (Auto-regressive)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B81E064-D16D-7548-9765-B6B7B222A9EF}"/>
              </a:ext>
            </a:extLst>
          </p:cNvPr>
          <p:cNvSpPr/>
          <p:nvPr/>
        </p:nvSpPr>
        <p:spPr>
          <a:xfrm>
            <a:off x="5988552" y="380958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6572FFA8-064E-574E-B218-707A3B63E00B}"/>
              </a:ext>
            </a:extLst>
          </p:cNvPr>
          <p:cNvCxnSpPr>
            <a:cxnSpLocks/>
            <a:stCxn id="175" idx="0"/>
            <a:endCxn id="181" idx="4"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E7ECF605-297B-EC4C-B401-73846F1314A6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02E1A6F6-3ED6-1447-A287-02B5FCAA1FF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>
            <a:extLst>
              <a:ext uri="{FF2B5EF4-FFF2-40B4-BE49-F238E27FC236}">
                <a16:creationId xmlns:a16="http://schemas.microsoft.com/office/drawing/2014/main" id="{1E71080D-5132-5341-9699-AD25862B67BF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>
            <a:extLst>
              <a:ext uri="{FF2B5EF4-FFF2-40B4-BE49-F238E27FC236}">
                <a16:creationId xmlns:a16="http://schemas.microsoft.com/office/drawing/2014/main" id="{C5193444-D46A-3244-9E43-9A8E8930539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B40C2FD-A5D2-9241-8A08-AA95FB26CA1C}"/>
              </a:ext>
            </a:extLst>
          </p:cNvPr>
          <p:cNvSpPr txBox="1"/>
          <p:nvPr/>
        </p:nvSpPr>
        <p:spPr>
          <a:xfrm>
            <a:off x="5979699" y="3979071"/>
            <a:ext cx="609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 Noise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vector</a:t>
            </a:r>
          </a:p>
        </p:txBody>
      </p:sp>
    </p:spTree>
    <p:extLst>
      <p:ext uri="{BB962C8B-B14F-4D97-AF65-F5344CB8AC3E}">
        <p14:creationId xmlns:p14="http://schemas.microsoft.com/office/powerpoint/2010/main" val="2293604965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57219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45900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00" y="4675375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77732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86046" y="5428816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1115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115" y="5168835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69312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495923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88906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906" y="4675375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52446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5666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28138" y="5428816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396340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40" y="5168835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206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1148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6784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843" y="4675375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28086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3230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66278" y="5428816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1979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979" y="5168835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4770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66788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4348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83" y="4675375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03725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07948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48884" y="5440838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47620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620" y="5168835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2334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42427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1912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23" y="4675375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68933" y="462707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73156" y="477239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193250" y="5440836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12827" y="516956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827" y="5169564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88553" y="477239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07635" y="496773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84330" y="467610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330" y="4676104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89022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5993245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63092" y="5440836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32915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15" y="5168835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27723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05C99A1-3913-BE43-BF0B-A27B2C9F200C}"/>
              </a:ext>
            </a:extLst>
          </p:cNvPr>
          <p:cNvCxnSpPr>
            <a:cxnSpLocks/>
          </p:cNvCxnSpPr>
          <p:nvPr/>
        </p:nvCxnSpPr>
        <p:spPr>
          <a:xfrm flipV="1">
            <a:off x="6285258" y="3867952"/>
            <a:ext cx="0" cy="647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Machine Translation Seq-to-Seq</a:t>
            </a:r>
          </a:p>
        </p:txBody>
      </p: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32F5B6-40D2-4148-A20E-4DBBB336231B}"/>
                  </a:ext>
                </a:extLst>
              </p:cNvPr>
              <p:cNvSpPr/>
              <p:nvPr/>
            </p:nvSpPr>
            <p:spPr>
              <a:xfrm>
                <a:off x="6189022" y="405371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32F5B6-40D2-4148-A20E-4DBBB3362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022" y="4053713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33547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64974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85487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93801" y="635921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70088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5036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6020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6442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35893" y="6359212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982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890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3584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4006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74033" y="6359212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5546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7454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11480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15703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56639" y="6371234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3110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50182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76688" y="5557474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80911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201005" y="6371232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96308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15390" y="589812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96777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001000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70847" y="6371232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354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Machine Translation Seq-to-Seq</a:t>
            </a:r>
          </a:p>
        </p:txBody>
      </p: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A6D36F8-8576-694E-80E0-BD8217979491}"/>
              </a:ext>
            </a:extLst>
          </p:cNvPr>
          <p:cNvCxnSpPr>
            <a:cxnSpLocks/>
          </p:cNvCxnSpPr>
          <p:nvPr/>
        </p:nvCxnSpPr>
        <p:spPr>
          <a:xfrm flipH="1" flipV="1">
            <a:off x="6335478" y="52656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C7FAE93-F33F-B947-88D7-D98407464B95}"/>
              </a:ext>
            </a:extLst>
          </p:cNvPr>
          <p:cNvCxnSpPr>
            <a:cxnSpLocks/>
          </p:cNvCxnSpPr>
          <p:nvPr/>
        </p:nvCxnSpPr>
        <p:spPr>
          <a:xfrm flipH="1" flipV="1">
            <a:off x="5413959" y="5265631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3418E4-6D85-AA49-99FF-54CB934267FB}"/>
              </a:ext>
            </a:extLst>
          </p:cNvPr>
          <p:cNvCxnSpPr>
            <a:cxnSpLocks/>
          </p:cNvCxnSpPr>
          <p:nvPr/>
        </p:nvCxnSpPr>
        <p:spPr>
          <a:xfrm flipH="1" flipV="1">
            <a:off x="4450182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E7AB50B-D4EE-5E49-A6CB-A1157CD760E3}"/>
              </a:ext>
            </a:extLst>
          </p:cNvPr>
          <p:cNvCxnSpPr>
            <a:cxnSpLocks/>
          </p:cNvCxnSpPr>
          <p:nvPr/>
        </p:nvCxnSpPr>
        <p:spPr>
          <a:xfrm flipH="1" flipV="1">
            <a:off x="3473111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954FDE-89A5-144D-984D-E4AC20E58175}"/>
              </a:ext>
            </a:extLst>
          </p:cNvPr>
          <p:cNvCxnSpPr>
            <a:cxnSpLocks/>
          </p:cNvCxnSpPr>
          <p:nvPr/>
        </p:nvCxnSpPr>
        <p:spPr>
          <a:xfrm flipH="1" flipV="1">
            <a:off x="2496040" y="5265629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667A2B1-70A6-D246-9150-0CC7E0D99EC7}"/>
              </a:ext>
            </a:extLst>
          </p:cNvPr>
          <p:cNvCxnSpPr>
            <a:cxnSpLocks/>
          </p:cNvCxnSpPr>
          <p:nvPr/>
        </p:nvCxnSpPr>
        <p:spPr>
          <a:xfrm flipH="1" flipV="1">
            <a:off x="1501108" y="526562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4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4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4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4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2D3EC3A-3598-6642-AE97-813DD9A0F952}"/>
              </a:ext>
            </a:extLst>
          </p:cNvPr>
          <p:cNvCxnSpPr>
            <a:cxnSpLocks/>
          </p:cNvCxnSpPr>
          <p:nvPr/>
        </p:nvCxnSpPr>
        <p:spPr>
          <a:xfrm flipV="1">
            <a:off x="6240670" y="3794387"/>
            <a:ext cx="56180" cy="27625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C683AF2-BDF0-574D-B8C9-776081935D61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842344A-9E03-8F4B-9D67-9AD1E54A79FB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7164D39-D7AF-6E49-BE2A-B22EE2756741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8D2D1A1-5261-774A-8202-FDF018A655A0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CC60255-B880-5C48-AA84-374839203445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392E5D2-0D0A-A749-A5DC-1A3D13A37DB5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FE99B3-9CC4-EF40-A683-9B6AC584F489}"/>
                  </a:ext>
                </a:extLst>
              </p:cNvPr>
              <p:cNvSpPr txBox="1"/>
              <p:nvPr/>
            </p:nvSpPr>
            <p:spPr>
              <a:xfrm>
                <a:off x="7954093" y="4963818"/>
                <a:ext cx="1209305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FE99B3-9CC4-EF40-A683-9B6AC584F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093" y="4963818"/>
                <a:ext cx="1209305" cy="670696"/>
              </a:xfrm>
              <a:prstGeom prst="rect">
                <a:avLst/>
              </a:prstGeom>
              <a:blipFill>
                <a:blip r:embed="rId45"/>
                <a:stretch>
                  <a:fillRect l="-18947" t="-147170" r="-24211" b="-20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C075816-82A3-E240-BE2F-A9876F120D96}"/>
              </a:ext>
            </a:extLst>
          </p:cNvPr>
          <p:cNvSpPr txBox="1"/>
          <p:nvPr/>
        </p:nvSpPr>
        <p:spPr>
          <a:xfrm>
            <a:off x="702496" y="2199381"/>
            <a:ext cx="4506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Perhaps a better idea is to</a:t>
            </a:r>
          </a:p>
          <a:p>
            <a:r>
              <a:rPr lang="en-US" b="1" dirty="0"/>
              <a:t>compute the average h vector across all steps</a:t>
            </a:r>
          </a:p>
          <a:p>
            <a:r>
              <a:rPr lang="en-US" b="1" dirty="0"/>
              <a:t>and pass this to the decoder</a:t>
            </a:r>
          </a:p>
        </p:txBody>
      </p:sp>
    </p:spTree>
    <p:extLst>
      <p:ext uri="{BB962C8B-B14F-4D97-AF65-F5344CB8AC3E}">
        <p14:creationId xmlns:p14="http://schemas.microsoft.com/office/powerpoint/2010/main" val="2753395756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64974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85487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93801" y="635921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70088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5036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6020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6442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35893" y="6359212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982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890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3584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4006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74033" y="6359212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5546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7454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11480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15703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56639" y="6371234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3110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50182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76688" y="5557474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80911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201005" y="6371232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96308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15390" y="589812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96777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001000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70847" y="6371232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354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Machine Translation Seq-to-Seq</a:t>
            </a:r>
          </a:p>
        </p:txBody>
      </p: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A6D36F8-8576-694E-80E0-BD8217979491}"/>
              </a:ext>
            </a:extLst>
          </p:cNvPr>
          <p:cNvCxnSpPr>
            <a:cxnSpLocks/>
          </p:cNvCxnSpPr>
          <p:nvPr/>
        </p:nvCxnSpPr>
        <p:spPr>
          <a:xfrm flipH="1" flipV="1">
            <a:off x="6335478" y="52656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C7FAE93-F33F-B947-88D7-D98407464B95}"/>
              </a:ext>
            </a:extLst>
          </p:cNvPr>
          <p:cNvCxnSpPr>
            <a:cxnSpLocks/>
          </p:cNvCxnSpPr>
          <p:nvPr/>
        </p:nvCxnSpPr>
        <p:spPr>
          <a:xfrm flipH="1" flipV="1">
            <a:off x="5413959" y="5265631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3418E4-6D85-AA49-99FF-54CB934267FB}"/>
              </a:ext>
            </a:extLst>
          </p:cNvPr>
          <p:cNvCxnSpPr>
            <a:cxnSpLocks/>
          </p:cNvCxnSpPr>
          <p:nvPr/>
        </p:nvCxnSpPr>
        <p:spPr>
          <a:xfrm flipH="1" flipV="1">
            <a:off x="4450182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E7AB50B-D4EE-5E49-A6CB-A1157CD760E3}"/>
              </a:ext>
            </a:extLst>
          </p:cNvPr>
          <p:cNvCxnSpPr>
            <a:cxnSpLocks/>
          </p:cNvCxnSpPr>
          <p:nvPr/>
        </p:nvCxnSpPr>
        <p:spPr>
          <a:xfrm flipH="1" flipV="1">
            <a:off x="3473111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954FDE-89A5-144D-984D-E4AC20E58175}"/>
              </a:ext>
            </a:extLst>
          </p:cNvPr>
          <p:cNvCxnSpPr>
            <a:cxnSpLocks/>
          </p:cNvCxnSpPr>
          <p:nvPr/>
        </p:nvCxnSpPr>
        <p:spPr>
          <a:xfrm flipH="1" flipV="1">
            <a:off x="2496040" y="5265629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667A2B1-70A6-D246-9150-0CC7E0D99EC7}"/>
              </a:ext>
            </a:extLst>
          </p:cNvPr>
          <p:cNvCxnSpPr>
            <a:cxnSpLocks/>
          </p:cNvCxnSpPr>
          <p:nvPr/>
        </p:nvCxnSpPr>
        <p:spPr>
          <a:xfrm flipH="1" flipV="1">
            <a:off x="1501108" y="526562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4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4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4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4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2D3EC3A-3598-6642-AE97-813DD9A0F952}"/>
              </a:ext>
            </a:extLst>
          </p:cNvPr>
          <p:cNvCxnSpPr>
            <a:cxnSpLocks/>
          </p:cNvCxnSpPr>
          <p:nvPr/>
        </p:nvCxnSpPr>
        <p:spPr>
          <a:xfrm flipV="1">
            <a:off x="6240670" y="3794387"/>
            <a:ext cx="56180" cy="27625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C683AF2-BDF0-574D-B8C9-776081935D61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842344A-9E03-8F4B-9D67-9AD1E54A79FB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7164D39-D7AF-6E49-BE2A-B22EE2756741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8D2D1A1-5261-774A-8202-FDF018A655A0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CC60255-B880-5C48-AA84-374839203445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392E5D2-0D0A-A749-A5DC-1A3D13A37DB5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FE99B3-9CC4-EF40-A683-9B6AC584F489}"/>
                  </a:ext>
                </a:extLst>
              </p:cNvPr>
              <p:cNvSpPr txBox="1"/>
              <p:nvPr/>
            </p:nvSpPr>
            <p:spPr>
              <a:xfrm>
                <a:off x="7954093" y="4963818"/>
                <a:ext cx="1209305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FE99B3-9CC4-EF40-A683-9B6AC584F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093" y="4963818"/>
                <a:ext cx="1209305" cy="670696"/>
              </a:xfrm>
              <a:prstGeom prst="rect">
                <a:avLst/>
              </a:prstGeom>
              <a:blipFill>
                <a:blip r:embed="rId45"/>
                <a:stretch>
                  <a:fillRect l="-18947" t="-147170" r="-24211" b="-20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C075816-82A3-E240-BE2F-A9876F120D96}"/>
              </a:ext>
            </a:extLst>
          </p:cNvPr>
          <p:cNvSpPr txBox="1"/>
          <p:nvPr/>
        </p:nvSpPr>
        <p:spPr>
          <a:xfrm>
            <a:off x="702496" y="2199381"/>
            <a:ext cx="4441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Perhaps an even better idea is to</a:t>
            </a:r>
          </a:p>
          <a:p>
            <a:r>
              <a:rPr lang="en-US" dirty="0"/>
              <a:t>compute the average h vector across all steps</a:t>
            </a:r>
          </a:p>
          <a:p>
            <a:r>
              <a:rPr lang="en-US" dirty="0"/>
              <a:t>and pass this to the decoder </a:t>
            </a:r>
            <a:r>
              <a:rPr lang="en-US" b="1" dirty="0"/>
              <a:t>at each time</a:t>
            </a:r>
          </a:p>
          <a:p>
            <a:r>
              <a:rPr lang="en-US" b="1" dirty="0"/>
              <a:t>step in the decoder!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D118654-8A5C-B841-8792-04074A355EFF}"/>
              </a:ext>
            </a:extLst>
          </p:cNvPr>
          <p:cNvCxnSpPr>
            <a:cxnSpLocks/>
            <a:endCxn id="180" idx="1"/>
          </p:cNvCxnSpPr>
          <p:nvPr/>
        </p:nvCxnSpPr>
        <p:spPr>
          <a:xfrm flipV="1">
            <a:off x="6335478" y="3888882"/>
            <a:ext cx="803480" cy="18176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914334FD-7BB8-9A47-8F0B-3AEB32A60A88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6335478" y="4006831"/>
            <a:ext cx="1938473" cy="12327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B1C3BCDF-A114-E24E-9223-7EF499E6D9C8}"/>
              </a:ext>
            </a:extLst>
          </p:cNvPr>
          <p:cNvCxnSpPr>
            <a:cxnSpLocks/>
            <a:endCxn id="204" idx="2"/>
          </p:cNvCxnSpPr>
          <p:nvPr/>
        </p:nvCxnSpPr>
        <p:spPr>
          <a:xfrm flipV="1">
            <a:off x="6430286" y="4006831"/>
            <a:ext cx="2853003" cy="19194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3AF850EA-A920-E545-BB21-E5045C7D14D6}"/>
              </a:ext>
            </a:extLst>
          </p:cNvPr>
          <p:cNvCxnSpPr>
            <a:cxnSpLocks/>
          </p:cNvCxnSpPr>
          <p:nvPr/>
        </p:nvCxnSpPr>
        <p:spPr>
          <a:xfrm flipV="1">
            <a:off x="6474182" y="4070643"/>
            <a:ext cx="3759284" cy="12813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1E78ED0C-79DB-AB4A-9C08-BA6951942AEA}"/>
              </a:ext>
            </a:extLst>
          </p:cNvPr>
          <p:cNvCxnSpPr>
            <a:cxnSpLocks/>
          </p:cNvCxnSpPr>
          <p:nvPr/>
        </p:nvCxnSpPr>
        <p:spPr>
          <a:xfrm flipV="1">
            <a:off x="6430286" y="4130107"/>
            <a:ext cx="4726273" cy="6867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749671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8274F-0890-6E32-C69B-65AEF2DB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308" y="1239793"/>
            <a:ext cx="6348280" cy="826861"/>
          </a:xfrm>
        </p:spPr>
        <p:txBody>
          <a:bodyPr>
            <a:normAutofit fontScale="90000"/>
          </a:bodyPr>
          <a:lstStyle/>
          <a:p>
            <a:r>
              <a:rPr lang="en-US" dirty="0"/>
              <a:t>The Embedding Layer </a:t>
            </a:r>
            <a:r>
              <a:rPr lang="en-US" dirty="0" err="1"/>
              <a:t>nn.Embedding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7DBF7-23C1-6D80-3AC4-4AD0610A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5B482EB-F468-6614-702D-4B41AF5904E5}"/>
              </a:ext>
            </a:extLst>
          </p:cNvPr>
          <p:cNvGraphicFramePr>
            <a:graphicFrameLocks noGrp="1"/>
          </p:cNvGraphicFramePr>
          <p:nvPr/>
        </p:nvGraphicFramePr>
        <p:xfrm>
          <a:off x="1582551" y="1378258"/>
          <a:ext cx="218354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708">
                  <a:extLst>
                    <a:ext uri="{9D8B030D-6E8A-4147-A177-3AD203B41FA5}">
                      <a16:colId xmlns:a16="http://schemas.microsoft.com/office/drawing/2014/main" val="2057471458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2223708634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3374121636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2889085787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4113605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904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982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6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70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62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888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86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6775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97AC802-DE8A-206F-BE9E-933E90C0F86B}"/>
              </a:ext>
            </a:extLst>
          </p:cNvPr>
          <p:cNvSpPr txBox="1"/>
          <p:nvPr/>
        </p:nvSpPr>
        <p:spPr>
          <a:xfrm>
            <a:off x="7625167" y="3272445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nn.Embedding</a:t>
            </a:r>
            <a:r>
              <a:rPr lang="en-US" sz="2400" dirty="0"/>
              <a:t>(n, d)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3BFB140D-4E49-B23C-38F1-F0EE3104E40F}"/>
              </a:ext>
            </a:extLst>
          </p:cNvPr>
          <p:cNvGraphicFramePr>
            <a:graphicFrameLocks noGrp="1"/>
          </p:cNvGraphicFramePr>
          <p:nvPr/>
        </p:nvGraphicFramePr>
        <p:xfrm>
          <a:off x="1582551" y="4867275"/>
          <a:ext cx="218354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708">
                  <a:extLst>
                    <a:ext uri="{9D8B030D-6E8A-4147-A177-3AD203B41FA5}">
                      <a16:colId xmlns:a16="http://schemas.microsoft.com/office/drawing/2014/main" val="2057471458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2223708634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3374121636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2889085787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4113605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904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982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6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70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6253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258AEEF-C678-BBEF-0C0A-855E2610C37E}"/>
              </a:ext>
            </a:extLst>
          </p:cNvPr>
          <p:cNvSpPr txBox="1"/>
          <p:nvPr/>
        </p:nvSpPr>
        <p:spPr>
          <a:xfrm>
            <a:off x="714214" y="137825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917493-8BFE-B1CB-509E-664CD6485AF0}"/>
              </a:ext>
            </a:extLst>
          </p:cNvPr>
          <p:cNvSpPr txBox="1"/>
          <p:nvPr/>
        </p:nvSpPr>
        <p:spPr>
          <a:xfrm>
            <a:off x="710392" y="1760683"/>
            <a:ext cx="46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FFA23-7F06-9610-533F-50C7F328F9D2}"/>
              </a:ext>
            </a:extLst>
          </p:cNvPr>
          <p:cNvSpPr txBox="1"/>
          <p:nvPr/>
        </p:nvSpPr>
        <p:spPr>
          <a:xfrm>
            <a:off x="710392" y="215518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8A73A2-D54A-EB58-5DBE-4F7824C7A137}"/>
              </a:ext>
            </a:extLst>
          </p:cNvPr>
          <p:cNvSpPr txBox="1"/>
          <p:nvPr/>
        </p:nvSpPr>
        <p:spPr>
          <a:xfrm>
            <a:off x="719840" y="2549677"/>
            <a:ext cx="76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work#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BDC33F-8DB0-42AD-34A4-57B191EEDC52}"/>
              </a:ext>
            </a:extLst>
          </p:cNvPr>
          <p:cNvSpPr txBox="1"/>
          <p:nvPr/>
        </p:nvSpPr>
        <p:spPr>
          <a:xfrm>
            <a:off x="699215" y="291900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9C1A04-83B0-911E-3499-3AAD0479B856}"/>
              </a:ext>
            </a:extLst>
          </p:cNvPr>
          <p:cNvSpPr txBox="1"/>
          <p:nvPr/>
        </p:nvSpPr>
        <p:spPr>
          <a:xfrm>
            <a:off x="664193" y="5987018"/>
            <a:ext cx="79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wizard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73F5D8-208F-96A7-CC62-5476AE55FA24}"/>
              </a:ext>
            </a:extLst>
          </p:cNvPr>
          <p:cNvSpPr txBox="1"/>
          <p:nvPr/>
        </p:nvSpPr>
        <p:spPr>
          <a:xfrm>
            <a:off x="664193" y="6375207"/>
            <a:ext cx="7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zealot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90AE1F-8831-2054-2A56-14EF21479C23}"/>
              </a:ext>
            </a:extLst>
          </p:cNvPr>
          <p:cNvSpPr txBox="1"/>
          <p:nvPr/>
        </p:nvSpPr>
        <p:spPr>
          <a:xfrm>
            <a:off x="664193" y="5617686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DF4895-B4BD-CFC4-5DA2-7F2D42865703}"/>
              </a:ext>
            </a:extLst>
          </p:cNvPr>
          <p:cNvSpPr txBox="1"/>
          <p:nvPr/>
        </p:nvSpPr>
        <p:spPr>
          <a:xfrm>
            <a:off x="811195" y="435873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90D45718-97BC-5FC9-4209-FB3A24F1D4FF}"/>
              </a:ext>
            </a:extLst>
          </p:cNvPr>
          <p:cNvSpPr/>
          <p:nvPr/>
        </p:nvSpPr>
        <p:spPr>
          <a:xfrm>
            <a:off x="4293031" y="1378258"/>
            <a:ext cx="371959" cy="536628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C1CC5C-29E5-67C3-F6D2-845B5C95102D}"/>
              </a:ext>
            </a:extLst>
          </p:cNvPr>
          <p:cNvSpPr txBox="1"/>
          <p:nvPr/>
        </p:nvSpPr>
        <p:spPr>
          <a:xfrm>
            <a:off x="4754171" y="3650844"/>
            <a:ext cx="6098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n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EBEF1087-31AD-DD23-79FE-EC304D1B64A4}"/>
              </a:ext>
            </a:extLst>
          </p:cNvPr>
          <p:cNvSpPr/>
          <p:nvPr/>
        </p:nvSpPr>
        <p:spPr>
          <a:xfrm rot="16200000">
            <a:off x="2423172" y="23646"/>
            <a:ext cx="525683" cy="218354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4F29C7-7CEA-9C76-8CE5-0DD44CEA579E}"/>
              </a:ext>
            </a:extLst>
          </p:cNvPr>
          <p:cNvSpPr txBox="1"/>
          <p:nvPr/>
        </p:nvSpPr>
        <p:spPr>
          <a:xfrm>
            <a:off x="2512018" y="67477"/>
            <a:ext cx="6098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898975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64974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85487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93801" y="635921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70088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5036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6020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6442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35893" y="6359212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982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890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3584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4006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74033" y="6359212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5546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7454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11480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15703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56639" y="6371234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3110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50182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76688" y="5557474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80911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201005" y="6371232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96308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15390" y="589812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96777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001000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70847" y="6371232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354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Machine Translation Seq-to-Seq</a:t>
            </a:r>
          </a:p>
        </p:txBody>
      </p: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A6D36F8-8576-694E-80E0-BD8217979491}"/>
              </a:ext>
            </a:extLst>
          </p:cNvPr>
          <p:cNvCxnSpPr>
            <a:cxnSpLocks/>
          </p:cNvCxnSpPr>
          <p:nvPr/>
        </p:nvCxnSpPr>
        <p:spPr>
          <a:xfrm flipH="1" flipV="1">
            <a:off x="6335478" y="52656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C7FAE93-F33F-B947-88D7-D98407464B95}"/>
              </a:ext>
            </a:extLst>
          </p:cNvPr>
          <p:cNvCxnSpPr>
            <a:cxnSpLocks/>
          </p:cNvCxnSpPr>
          <p:nvPr/>
        </p:nvCxnSpPr>
        <p:spPr>
          <a:xfrm flipH="1" flipV="1">
            <a:off x="5413959" y="5265631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3418E4-6D85-AA49-99FF-54CB934267FB}"/>
              </a:ext>
            </a:extLst>
          </p:cNvPr>
          <p:cNvCxnSpPr>
            <a:cxnSpLocks/>
          </p:cNvCxnSpPr>
          <p:nvPr/>
        </p:nvCxnSpPr>
        <p:spPr>
          <a:xfrm flipH="1" flipV="1">
            <a:off x="4450182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E7AB50B-D4EE-5E49-A6CB-A1157CD760E3}"/>
              </a:ext>
            </a:extLst>
          </p:cNvPr>
          <p:cNvCxnSpPr>
            <a:cxnSpLocks/>
          </p:cNvCxnSpPr>
          <p:nvPr/>
        </p:nvCxnSpPr>
        <p:spPr>
          <a:xfrm flipH="1" flipV="1">
            <a:off x="3473111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954FDE-89A5-144D-984D-E4AC20E58175}"/>
              </a:ext>
            </a:extLst>
          </p:cNvPr>
          <p:cNvCxnSpPr>
            <a:cxnSpLocks/>
          </p:cNvCxnSpPr>
          <p:nvPr/>
        </p:nvCxnSpPr>
        <p:spPr>
          <a:xfrm flipH="1" flipV="1">
            <a:off x="2496040" y="5265629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667A2B1-70A6-D246-9150-0CC7E0D99EC7}"/>
              </a:ext>
            </a:extLst>
          </p:cNvPr>
          <p:cNvCxnSpPr>
            <a:cxnSpLocks/>
          </p:cNvCxnSpPr>
          <p:nvPr/>
        </p:nvCxnSpPr>
        <p:spPr>
          <a:xfrm flipH="1" flipV="1">
            <a:off x="1501108" y="526562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4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4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4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4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2D3EC3A-3598-6642-AE97-813DD9A0F952}"/>
              </a:ext>
            </a:extLst>
          </p:cNvPr>
          <p:cNvCxnSpPr>
            <a:cxnSpLocks/>
          </p:cNvCxnSpPr>
          <p:nvPr/>
        </p:nvCxnSpPr>
        <p:spPr>
          <a:xfrm flipV="1">
            <a:off x="6240670" y="3794387"/>
            <a:ext cx="56180" cy="27625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C683AF2-BDF0-574D-B8C9-776081935D61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842344A-9E03-8F4B-9D67-9AD1E54A79FB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7164D39-D7AF-6E49-BE2A-B22EE2756741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8D2D1A1-5261-774A-8202-FDF018A655A0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CC60255-B880-5C48-AA84-374839203445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392E5D2-0D0A-A749-A5DC-1A3D13A37DB5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C075816-82A3-E240-BE2F-A9876F120D96}"/>
              </a:ext>
            </a:extLst>
          </p:cNvPr>
          <p:cNvSpPr txBox="1"/>
          <p:nvPr/>
        </p:nvSpPr>
        <p:spPr>
          <a:xfrm>
            <a:off x="702496" y="2199381"/>
            <a:ext cx="48451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Perhaps an even better idea is to</a:t>
            </a:r>
          </a:p>
          <a:p>
            <a:r>
              <a:rPr lang="en-US" dirty="0"/>
              <a:t>compute the average h vector across all steps</a:t>
            </a:r>
          </a:p>
          <a:p>
            <a:r>
              <a:rPr lang="en-US" dirty="0"/>
              <a:t>and pass this to the decoder at each time</a:t>
            </a:r>
          </a:p>
          <a:p>
            <a:r>
              <a:rPr lang="en-US" dirty="0"/>
              <a:t>step in the decoder </a:t>
            </a:r>
            <a:r>
              <a:rPr lang="en-US" b="1" dirty="0"/>
              <a:t>but using a weighted average</a:t>
            </a:r>
          </a:p>
          <a:p>
            <a:r>
              <a:rPr lang="en-US" b="1" dirty="0"/>
              <a:t>with learned weights!!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D118654-8A5C-B841-8792-04074A355EFF}"/>
              </a:ext>
            </a:extLst>
          </p:cNvPr>
          <p:cNvCxnSpPr>
            <a:cxnSpLocks/>
            <a:endCxn id="180" idx="1"/>
          </p:cNvCxnSpPr>
          <p:nvPr/>
        </p:nvCxnSpPr>
        <p:spPr>
          <a:xfrm flipV="1">
            <a:off x="6335478" y="3888882"/>
            <a:ext cx="803480" cy="18176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914334FD-7BB8-9A47-8F0B-3AEB32A60A88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6335478" y="4006831"/>
            <a:ext cx="1938473" cy="12327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B1C3BCDF-A114-E24E-9223-7EF499E6D9C8}"/>
              </a:ext>
            </a:extLst>
          </p:cNvPr>
          <p:cNvCxnSpPr>
            <a:cxnSpLocks/>
            <a:endCxn id="204" idx="2"/>
          </p:cNvCxnSpPr>
          <p:nvPr/>
        </p:nvCxnSpPr>
        <p:spPr>
          <a:xfrm flipV="1">
            <a:off x="6430286" y="4006831"/>
            <a:ext cx="2853003" cy="19194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3AF850EA-A920-E545-BB21-E5045C7D14D6}"/>
              </a:ext>
            </a:extLst>
          </p:cNvPr>
          <p:cNvCxnSpPr>
            <a:cxnSpLocks/>
          </p:cNvCxnSpPr>
          <p:nvPr/>
        </p:nvCxnSpPr>
        <p:spPr>
          <a:xfrm flipV="1">
            <a:off x="6474182" y="4070643"/>
            <a:ext cx="3759284" cy="12813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1E78ED0C-79DB-AB4A-9C08-BA6951942AEA}"/>
              </a:ext>
            </a:extLst>
          </p:cNvPr>
          <p:cNvCxnSpPr>
            <a:cxnSpLocks/>
          </p:cNvCxnSpPr>
          <p:nvPr/>
        </p:nvCxnSpPr>
        <p:spPr>
          <a:xfrm flipV="1">
            <a:off x="6430286" y="4130107"/>
            <a:ext cx="4726273" cy="6867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/>
              <p:nvPr/>
            </p:nvSpPr>
            <p:spPr>
              <a:xfrm>
                <a:off x="8307481" y="4886049"/>
                <a:ext cx="1236684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481" y="4886049"/>
                <a:ext cx="1236684" cy="670696"/>
              </a:xfrm>
              <a:prstGeom prst="rect">
                <a:avLst/>
              </a:prstGeom>
              <a:blipFill>
                <a:blip r:embed="rId45"/>
                <a:stretch>
                  <a:fillRect l="-32990" t="-147170" r="-8247" b="-20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673034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64974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85487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93801" y="635921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70088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5036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6020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6442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35893" y="6359212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982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890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3584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4006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74033" y="6359212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5546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7454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11480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15703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56639" y="6371234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3110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50182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76688" y="5557474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80911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201005" y="6371232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96308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15390" y="589812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96777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001000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70847" y="6371232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354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Machine Translation Seq-to-Seq</a:t>
            </a:r>
          </a:p>
        </p:txBody>
      </p: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A6D36F8-8576-694E-80E0-BD8217979491}"/>
              </a:ext>
            </a:extLst>
          </p:cNvPr>
          <p:cNvCxnSpPr>
            <a:cxnSpLocks/>
          </p:cNvCxnSpPr>
          <p:nvPr/>
        </p:nvCxnSpPr>
        <p:spPr>
          <a:xfrm flipH="1" flipV="1">
            <a:off x="6335478" y="52656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C7FAE93-F33F-B947-88D7-D98407464B95}"/>
              </a:ext>
            </a:extLst>
          </p:cNvPr>
          <p:cNvCxnSpPr>
            <a:cxnSpLocks/>
          </p:cNvCxnSpPr>
          <p:nvPr/>
        </p:nvCxnSpPr>
        <p:spPr>
          <a:xfrm flipH="1" flipV="1">
            <a:off x="5413959" y="5265631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3418E4-6D85-AA49-99FF-54CB934267FB}"/>
              </a:ext>
            </a:extLst>
          </p:cNvPr>
          <p:cNvCxnSpPr>
            <a:cxnSpLocks/>
          </p:cNvCxnSpPr>
          <p:nvPr/>
        </p:nvCxnSpPr>
        <p:spPr>
          <a:xfrm flipH="1" flipV="1">
            <a:off x="4450182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E7AB50B-D4EE-5E49-A6CB-A1157CD760E3}"/>
              </a:ext>
            </a:extLst>
          </p:cNvPr>
          <p:cNvCxnSpPr>
            <a:cxnSpLocks/>
          </p:cNvCxnSpPr>
          <p:nvPr/>
        </p:nvCxnSpPr>
        <p:spPr>
          <a:xfrm flipH="1" flipV="1">
            <a:off x="3473111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954FDE-89A5-144D-984D-E4AC20E58175}"/>
              </a:ext>
            </a:extLst>
          </p:cNvPr>
          <p:cNvCxnSpPr>
            <a:cxnSpLocks/>
          </p:cNvCxnSpPr>
          <p:nvPr/>
        </p:nvCxnSpPr>
        <p:spPr>
          <a:xfrm flipH="1" flipV="1">
            <a:off x="2496040" y="5265629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667A2B1-70A6-D246-9150-0CC7E0D99EC7}"/>
              </a:ext>
            </a:extLst>
          </p:cNvPr>
          <p:cNvCxnSpPr>
            <a:cxnSpLocks/>
          </p:cNvCxnSpPr>
          <p:nvPr/>
        </p:nvCxnSpPr>
        <p:spPr>
          <a:xfrm flipH="1" flipV="1">
            <a:off x="1501108" y="526562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4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4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4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4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C683AF2-BDF0-574D-B8C9-776081935D61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842344A-9E03-8F4B-9D67-9AD1E54A79FB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7164D39-D7AF-6E49-BE2A-B22EE2756741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8D2D1A1-5261-774A-8202-FDF018A655A0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CC60255-B880-5C48-AA84-374839203445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392E5D2-0D0A-A749-A5DC-1A3D13A37DB5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C075816-82A3-E240-BE2F-A9876F120D96}"/>
              </a:ext>
            </a:extLst>
          </p:cNvPr>
          <p:cNvSpPr txBox="1"/>
          <p:nvPr/>
        </p:nvSpPr>
        <p:spPr>
          <a:xfrm>
            <a:off x="702496" y="2199381"/>
            <a:ext cx="49576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Perhaps an even better idea is to</a:t>
            </a:r>
          </a:p>
          <a:p>
            <a:r>
              <a:rPr lang="en-US" dirty="0"/>
              <a:t>compute the average h vector across all steps</a:t>
            </a:r>
          </a:p>
          <a:p>
            <a:r>
              <a:rPr lang="en-US" dirty="0"/>
              <a:t>and pass this to the decoder at each time</a:t>
            </a:r>
          </a:p>
          <a:p>
            <a:r>
              <a:rPr lang="en-US" dirty="0"/>
              <a:t>step in the decoder but using a weighted average</a:t>
            </a:r>
          </a:p>
          <a:p>
            <a:r>
              <a:rPr lang="en-US" dirty="0"/>
              <a:t>with learned weights, </a:t>
            </a:r>
            <a:r>
              <a:rPr lang="en-US" b="1" dirty="0"/>
              <a:t>and the weights are specific</a:t>
            </a:r>
          </a:p>
          <a:p>
            <a:r>
              <a:rPr lang="en-US" b="1" dirty="0"/>
              <a:t>for each time step!!!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D118654-8A5C-B841-8792-04074A355EFF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6335478" y="4006831"/>
            <a:ext cx="1938473" cy="1232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/>
              <p:nvPr/>
            </p:nvSpPr>
            <p:spPr>
              <a:xfrm>
                <a:off x="8307481" y="4886049"/>
                <a:ext cx="1405128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481" y="4886049"/>
                <a:ext cx="1405128" cy="670696"/>
              </a:xfrm>
              <a:prstGeom prst="rect">
                <a:avLst/>
              </a:prstGeom>
              <a:blipFill>
                <a:blip r:embed="rId45"/>
                <a:stretch>
                  <a:fillRect l="-24545" t="-147170" r="-909" b="-20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CE34871-403A-E041-8C22-8D679FD8D2D2}"/>
              </a:ext>
            </a:extLst>
          </p:cNvPr>
          <p:cNvSpPr txBox="1"/>
          <p:nvPr/>
        </p:nvSpPr>
        <p:spPr>
          <a:xfrm>
            <a:off x="5660135" y="1172596"/>
            <a:ext cx="601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showing the third time step encoder-decoder connection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9447DF48-2EFA-6147-AB0A-1F2E7273D5B8}"/>
              </a:ext>
            </a:extLst>
          </p:cNvPr>
          <p:cNvSpPr txBox="1"/>
          <p:nvPr/>
        </p:nvSpPr>
        <p:spPr>
          <a:xfrm>
            <a:off x="8646229" y="5446975"/>
            <a:ext cx="11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such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E762384-1D9F-6146-8012-F7DBA0D71EBB}"/>
                  </a:ext>
                </a:extLst>
              </p:cNvPr>
              <p:cNvSpPr/>
              <p:nvPr/>
            </p:nvSpPr>
            <p:spPr>
              <a:xfrm>
                <a:off x="8455926" y="5923215"/>
                <a:ext cx="2206245" cy="677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E762384-1D9F-6146-8012-F7DBA0D71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926" y="5923215"/>
                <a:ext cx="2206245" cy="677045"/>
              </a:xfrm>
              <a:prstGeom prst="rect">
                <a:avLst/>
              </a:prstGeom>
              <a:blipFill>
                <a:blip r:embed="rId46"/>
                <a:stretch>
                  <a:fillRect t="-16981" b="-96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0" name="TextBox 239">
            <a:extLst>
              <a:ext uri="{FF2B5EF4-FFF2-40B4-BE49-F238E27FC236}">
                <a16:creationId xmlns:a16="http://schemas.microsoft.com/office/drawing/2014/main" id="{578638DE-E89B-1D48-8F4A-E7B53FDD7A26}"/>
              </a:ext>
            </a:extLst>
          </p:cNvPr>
          <p:cNvSpPr txBox="1"/>
          <p:nvPr/>
        </p:nvSpPr>
        <p:spPr>
          <a:xfrm>
            <a:off x="8646229" y="59232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87039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0F2BE-911E-1F42-B6F4-AD489CBE0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42922" cy="3061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A7E024-FE7C-2A47-A74A-57F3B07BD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054" y="2332653"/>
            <a:ext cx="2317940" cy="430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DAAF6E-4D2B-F741-B5CF-4AF2E0E6D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997" y="2088243"/>
            <a:ext cx="2247900" cy="124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2AFFD0-3322-664C-A6EC-F577498DE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984" y="3748832"/>
            <a:ext cx="3251200" cy="187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E52AE2-175E-B248-A7D7-E55423EFEFFE}"/>
              </a:ext>
            </a:extLst>
          </p:cNvPr>
          <p:cNvSpPr txBox="1"/>
          <p:nvPr/>
        </p:nvSpPr>
        <p:spPr>
          <a:xfrm>
            <a:off x="419878" y="5509726"/>
            <a:ext cx="285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Let’s take a look at one of the first papers introducing this idea.</a:t>
            </a:r>
          </a:p>
        </p:txBody>
      </p:sp>
    </p:spTree>
    <p:extLst>
      <p:ext uri="{BB962C8B-B14F-4D97-AF65-F5344CB8AC3E}">
        <p14:creationId xmlns:p14="http://schemas.microsoft.com/office/powerpoint/2010/main" val="1855241227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DBF09-EAF8-794C-AE13-3AD6866B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the Attention weights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36F1E-75FC-F246-B6DC-86B59879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80F18-7C8B-C248-AB3E-C77D8BC0A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16" y="1185530"/>
            <a:ext cx="5811459" cy="5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672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8FE9-F881-B582-C09E-CA039B7CB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Transformers: Attention is All You Need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58458-17C4-16F4-0F94-DBAA6677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F5698B-51C0-5F41-EDDB-5FB17403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98230"/>
            <a:ext cx="7772400" cy="462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686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(no RNNs)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95992097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(no RNNs)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9583ABE-CBD2-F74F-987E-C539A22C33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87"/>
          <a:stretch/>
        </p:blipFill>
        <p:spPr>
          <a:xfrm>
            <a:off x="8798903" y="4595489"/>
            <a:ext cx="1197701" cy="21365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48CF48-ADC0-6D4A-89F4-771C2CA9E033}"/>
              </a:ext>
            </a:extLst>
          </p:cNvPr>
          <p:cNvSpPr/>
          <p:nvPr/>
        </p:nvSpPr>
        <p:spPr>
          <a:xfrm>
            <a:off x="4390405" y="3836910"/>
            <a:ext cx="443664" cy="2040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0454A7-A297-3049-A767-89C7FFBB4F3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4834069" y="4857153"/>
            <a:ext cx="3801931" cy="601263"/>
          </a:xfrm>
          <a:prstGeom prst="straightConnector1">
            <a:avLst/>
          </a:prstGeom>
          <a:noFill/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407647794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(no RNNs)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48CF48-ADC0-6D4A-89F4-771C2CA9E033}"/>
              </a:ext>
            </a:extLst>
          </p:cNvPr>
          <p:cNvSpPr/>
          <p:nvPr/>
        </p:nvSpPr>
        <p:spPr>
          <a:xfrm>
            <a:off x="8078888" y="1399584"/>
            <a:ext cx="489402" cy="29374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0454A7-A297-3049-A767-89C7FFBB4F3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8568290" y="2868317"/>
            <a:ext cx="628388" cy="2651738"/>
          </a:xfrm>
          <a:prstGeom prst="straightConnector1">
            <a:avLst/>
          </a:prstGeom>
          <a:noFill/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109E5A3-7034-FC43-97C0-26C29C0E2F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29"/>
          <a:stretch/>
        </p:blipFill>
        <p:spPr>
          <a:xfrm>
            <a:off x="9306601" y="4355602"/>
            <a:ext cx="832680" cy="24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2727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 can also draw this as in the paper: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3598D-FE91-644C-86F9-AC9A32608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0"/>
          <a:stretch/>
        </p:blipFill>
        <p:spPr>
          <a:xfrm>
            <a:off x="5172880" y="1051383"/>
            <a:ext cx="4123520" cy="56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25961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Regular Attention: + Scaling factor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36F62-FF45-5345-8F78-CFB6590A7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50" y="1890100"/>
            <a:ext cx="4635500" cy="990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044478-246F-0542-A4C5-8B64F62BC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850" y="3349106"/>
            <a:ext cx="2510790" cy="28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275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36178142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64974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85487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93801" y="635921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70088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5036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6020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6442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35893" y="6359212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982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890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3584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4006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74033" y="6359212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5546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7454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11480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15703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56639" y="6371234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3110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50182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76688" y="5557474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80911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201005" y="6371232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96308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15390" y="589812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96777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001000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70847" y="6371232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354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This is not unlike what we already used before</a:t>
            </a:r>
          </a:p>
        </p:txBody>
      </p: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A6D36F8-8576-694E-80E0-BD8217979491}"/>
              </a:ext>
            </a:extLst>
          </p:cNvPr>
          <p:cNvCxnSpPr>
            <a:cxnSpLocks/>
          </p:cNvCxnSpPr>
          <p:nvPr/>
        </p:nvCxnSpPr>
        <p:spPr>
          <a:xfrm flipH="1" flipV="1">
            <a:off x="6335478" y="52656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C7FAE93-F33F-B947-88D7-D98407464B95}"/>
              </a:ext>
            </a:extLst>
          </p:cNvPr>
          <p:cNvCxnSpPr>
            <a:cxnSpLocks/>
          </p:cNvCxnSpPr>
          <p:nvPr/>
        </p:nvCxnSpPr>
        <p:spPr>
          <a:xfrm flipH="1" flipV="1">
            <a:off x="5413959" y="5265631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3418E4-6D85-AA49-99FF-54CB934267FB}"/>
              </a:ext>
            </a:extLst>
          </p:cNvPr>
          <p:cNvCxnSpPr>
            <a:cxnSpLocks/>
          </p:cNvCxnSpPr>
          <p:nvPr/>
        </p:nvCxnSpPr>
        <p:spPr>
          <a:xfrm flipH="1" flipV="1">
            <a:off x="4450182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E7AB50B-D4EE-5E49-A6CB-A1157CD760E3}"/>
              </a:ext>
            </a:extLst>
          </p:cNvPr>
          <p:cNvCxnSpPr>
            <a:cxnSpLocks/>
          </p:cNvCxnSpPr>
          <p:nvPr/>
        </p:nvCxnSpPr>
        <p:spPr>
          <a:xfrm flipH="1" flipV="1">
            <a:off x="3473111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954FDE-89A5-144D-984D-E4AC20E58175}"/>
              </a:ext>
            </a:extLst>
          </p:cNvPr>
          <p:cNvCxnSpPr>
            <a:cxnSpLocks/>
          </p:cNvCxnSpPr>
          <p:nvPr/>
        </p:nvCxnSpPr>
        <p:spPr>
          <a:xfrm flipH="1" flipV="1">
            <a:off x="2496040" y="5265629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667A2B1-70A6-D246-9150-0CC7E0D99EC7}"/>
              </a:ext>
            </a:extLst>
          </p:cNvPr>
          <p:cNvCxnSpPr>
            <a:cxnSpLocks/>
          </p:cNvCxnSpPr>
          <p:nvPr/>
        </p:nvCxnSpPr>
        <p:spPr>
          <a:xfrm flipH="1" flipV="1">
            <a:off x="1501108" y="526562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4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4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4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4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C683AF2-BDF0-574D-B8C9-776081935D61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842344A-9E03-8F4B-9D67-9AD1E54A79FB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7164D39-D7AF-6E49-BE2A-B22EE2756741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8D2D1A1-5261-774A-8202-FDF018A655A0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CC60255-B880-5C48-AA84-374839203445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392E5D2-0D0A-A749-A5DC-1A3D13A37DB5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D118654-8A5C-B841-8792-04074A355EFF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6335478" y="4006831"/>
            <a:ext cx="1938473" cy="1232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/>
              <p:nvPr/>
            </p:nvSpPr>
            <p:spPr>
              <a:xfrm>
                <a:off x="8307481" y="4886049"/>
                <a:ext cx="1405128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481" y="4886049"/>
                <a:ext cx="1405128" cy="670696"/>
              </a:xfrm>
              <a:prstGeom prst="rect">
                <a:avLst/>
              </a:prstGeom>
              <a:blipFill>
                <a:blip r:embed="rId45"/>
                <a:stretch>
                  <a:fillRect l="-24545" t="-147170" r="-909" b="-20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CE34871-403A-E041-8C22-8D679FD8D2D2}"/>
              </a:ext>
            </a:extLst>
          </p:cNvPr>
          <p:cNvSpPr txBox="1"/>
          <p:nvPr/>
        </p:nvSpPr>
        <p:spPr>
          <a:xfrm>
            <a:off x="5660135" y="1172596"/>
            <a:ext cx="601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showing the third time step encoder-decoder connection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9447DF48-2EFA-6147-AB0A-1F2E7273D5B8}"/>
              </a:ext>
            </a:extLst>
          </p:cNvPr>
          <p:cNvSpPr txBox="1"/>
          <p:nvPr/>
        </p:nvSpPr>
        <p:spPr>
          <a:xfrm>
            <a:off x="8646229" y="5446975"/>
            <a:ext cx="11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such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E762384-1D9F-6146-8012-F7DBA0D71EBB}"/>
                  </a:ext>
                </a:extLst>
              </p:cNvPr>
              <p:cNvSpPr/>
              <p:nvPr/>
            </p:nvSpPr>
            <p:spPr>
              <a:xfrm>
                <a:off x="8455926" y="5923215"/>
                <a:ext cx="2206245" cy="677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E762384-1D9F-6146-8012-F7DBA0D71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926" y="5923215"/>
                <a:ext cx="2206245" cy="677045"/>
              </a:xfrm>
              <a:prstGeom prst="rect">
                <a:avLst/>
              </a:prstGeom>
              <a:blipFill>
                <a:blip r:embed="rId46"/>
                <a:stretch>
                  <a:fillRect t="-16981" b="-96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0" name="TextBox 239">
            <a:extLst>
              <a:ext uri="{FF2B5EF4-FFF2-40B4-BE49-F238E27FC236}">
                <a16:creationId xmlns:a16="http://schemas.microsoft.com/office/drawing/2014/main" id="{578638DE-E89B-1D48-8F4A-E7B53FDD7A26}"/>
              </a:ext>
            </a:extLst>
          </p:cNvPr>
          <p:cNvSpPr txBox="1"/>
          <p:nvPr/>
        </p:nvSpPr>
        <p:spPr>
          <a:xfrm>
            <a:off x="8646229" y="59232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55FC1-2A46-0147-B9CD-F8BC2EA7AEF5}"/>
              </a:ext>
            </a:extLst>
          </p:cNvPr>
          <p:cNvSpPr txBox="1"/>
          <p:nvPr/>
        </p:nvSpPr>
        <p:spPr>
          <a:xfrm>
            <a:off x="1254123" y="2144660"/>
            <a:ext cx="21282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V: those are h’s here</a:t>
            </a:r>
          </a:p>
          <a:p>
            <a:r>
              <a:rPr lang="en-US" dirty="0"/>
              <a:t>Q: those are h’s here</a:t>
            </a:r>
          </a:p>
          <a:p>
            <a:r>
              <a:rPr lang="en-US" dirty="0"/>
              <a:t>K: those are v’s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17464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Multi-head Attention: Do not settle for just one set of attention weights.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34790-E299-DE48-B668-BBADDC1EF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980" y="3429000"/>
            <a:ext cx="2385060" cy="32595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1EF8AF-2E76-7943-B7AC-A9C7D7961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531" y="1530972"/>
            <a:ext cx="7689850" cy="17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84265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We can lose track of position since we are aggregating across all locations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3598D-FE91-644C-86F9-AC9A32608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0"/>
          <a:stretch/>
        </p:blipFill>
        <p:spPr>
          <a:xfrm>
            <a:off x="5172880" y="1051383"/>
            <a:ext cx="4123520" cy="561775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15BECD0-EA9E-6E4A-AD81-FC674203EC5D}"/>
              </a:ext>
            </a:extLst>
          </p:cNvPr>
          <p:cNvGrpSpPr/>
          <p:nvPr/>
        </p:nvGrpSpPr>
        <p:grpSpPr>
          <a:xfrm>
            <a:off x="599619" y="4874304"/>
            <a:ext cx="4573260" cy="868404"/>
            <a:chOff x="599619" y="4874304"/>
            <a:chExt cx="4573260" cy="86840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550018B-E9DD-2E45-991B-5210FCA05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619" y="4979755"/>
              <a:ext cx="3154681" cy="76295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D965A2-BDD9-9A4A-A08E-D271AED3A780}"/>
                </a:ext>
              </a:extLst>
            </p:cNvPr>
            <p:cNvSpPr/>
            <p:nvPr/>
          </p:nvSpPr>
          <p:spPr>
            <a:xfrm>
              <a:off x="838198" y="4874304"/>
              <a:ext cx="2916101" cy="82686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F7FB564-56DE-1C44-BF4C-235D891A7C98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3754299" y="5287735"/>
              <a:ext cx="1418580" cy="73496"/>
            </a:xfrm>
            <a:prstGeom prst="straightConnector1">
              <a:avLst/>
            </a:prstGeom>
            <a:noFill/>
            <a:ln w="4762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117966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6868-0C2B-1947-B03B-9CB9A62A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67480" cy="4938395"/>
          </a:xfrm>
        </p:spPr>
        <p:txBody>
          <a:bodyPr/>
          <a:lstStyle/>
          <a:p>
            <a:r>
              <a:rPr lang="en-US" dirty="0"/>
              <a:t>Multi-headed</a:t>
            </a:r>
            <a:br>
              <a:rPr lang="en-US" dirty="0"/>
            </a:br>
            <a:r>
              <a:rPr lang="en-US" dirty="0"/>
              <a:t>attention weights are harder to interpret obviously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ECFD3-C3CE-384B-86E7-CFC37C2E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62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9DE4E-D0E8-5044-BEF6-3DCB97FDE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76" y="0"/>
            <a:ext cx="6865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801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63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2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DC964-79FC-8849-9230-251A70AAD988}"/>
              </a:ext>
            </a:extLst>
          </p:cNvPr>
          <p:cNvGrpSpPr/>
          <p:nvPr/>
        </p:nvGrpSpPr>
        <p:grpSpPr>
          <a:xfrm>
            <a:off x="5352024" y="1594348"/>
            <a:ext cx="5192785" cy="4944564"/>
            <a:chOff x="5016744" y="1548311"/>
            <a:chExt cx="5192785" cy="49445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46FF3B-ADAE-5341-B24C-A6F0805A8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6744" y="1548311"/>
              <a:ext cx="5192785" cy="494456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1A936B-6704-124E-8B4F-DE2DB805C5A5}"/>
                </a:ext>
              </a:extLst>
            </p:cNvPr>
            <p:cNvSpPr/>
            <p:nvPr/>
          </p:nvSpPr>
          <p:spPr>
            <a:xfrm>
              <a:off x="9925048" y="2804160"/>
              <a:ext cx="228600" cy="10668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52C5E9-D9DC-4746-8D09-2CC6D6965BD8}"/>
              </a:ext>
            </a:extLst>
          </p:cNvPr>
          <p:cNvSpPr txBox="1"/>
          <p:nvPr/>
        </p:nvSpPr>
        <p:spPr>
          <a:xfrm>
            <a:off x="691369" y="3127077"/>
            <a:ext cx="44130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decoder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the model to fill-in-the-blank by masking some of the input tokens and trying to recover the full sentence.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input is not one sentence but two sentences separated by a [SEP] token.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try to predict whether these two input sentences are consecutive or not.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23BAD-33A9-7A4D-A0F9-C6E7C13CE666}"/>
              </a:ext>
            </a:extLst>
          </p:cNvPr>
          <p:cNvSpPr txBox="1"/>
          <p:nvPr/>
        </p:nvSpPr>
        <p:spPr>
          <a:xfrm>
            <a:off x="1503680" y="2665471"/>
            <a:ext cx="262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Important things to know</a:t>
            </a:r>
          </a:p>
        </p:txBody>
      </p:sp>
    </p:spTree>
    <p:extLst>
      <p:ext uri="{BB962C8B-B14F-4D97-AF65-F5344CB8AC3E}">
        <p14:creationId xmlns:p14="http://schemas.microsoft.com/office/powerpoint/2010/main" val="9933431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64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2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04E7D-3053-4644-B358-E446009DE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86" y="2314973"/>
            <a:ext cx="10119627" cy="41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249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Encoder-only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65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2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04E7D-3053-4644-B358-E446009DE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86" y="2314973"/>
            <a:ext cx="10119627" cy="41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019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T5 Encoder-Decoder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31755042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GPT-2, GPT-3 Decoder-only Model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3514830" y="3523090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788" y="2576743"/>
            <a:ext cx="4186145" cy="293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20257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6ECCDF-B899-C0F2-98FB-F60D2F27349E}"/>
              </a:ext>
            </a:extLst>
          </p:cNvPr>
          <p:cNvGrpSpPr/>
          <p:nvPr/>
        </p:nvGrpSpPr>
        <p:grpSpPr>
          <a:xfrm>
            <a:off x="1906291" y="136525"/>
            <a:ext cx="9705069" cy="5397416"/>
            <a:chOff x="1906291" y="136525"/>
            <a:chExt cx="9705069" cy="53974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EA33F4-86E6-F7A6-C095-716C1AE5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6291" y="136525"/>
              <a:ext cx="9705069" cy="539741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551A24-9437-7346-91C6-B91F185A93C1}"/>
                </a:ext>
              </a:extLst>
            </p:cNvPr>
            <p:cNvSpPr/>
            <p:nvPr/>
          </p:nvSpPr>
          <p:spPr>
            <a:xfrm>
              <a:off x="3887491" y="365125"/>
              <a:ext cx="3257228" cy="826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B9EA9D-BB68-7B42-F415-0A116D12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Transformers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50481-860F-EE37-A9AF-4FBF59A3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68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719534-FCF2-2CC4-8E39-48D3CA7E8246}"/>
              </a:ext>
            </a:extLst>
          </p:cNvPr>
          <p:cNvSpPr txBox="1"/>
          <p:nvPr/>
        </p:nvSpPr>
        <p:spPr>
          <a:xfrm>
            <a:off x="838200" y="5398036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/abs/2010.11929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B7C9E-9672-DF52-7B1E-1210C797D59D}"/>
              </a:ext>
            </a:extLst>
          </p:cNvPr>
          <p:cNvSpPr txBox="1"/>
          <p:nvPr/>
        </p:nvSpPr>
        <p:spPr>
          <a:xfrm>
            <a:off x="838200" y="5767368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An Image is Worth 16x16 Words: Transformers for Image Recognition at Scale</a:t>
            </a:r>
          </a:p>
          <a:p>
            <a:r>
              <a:rPr lang="en-US" sz="1400" dirty="0">
                <a:hlinkClick r:id="rId3"/>
              </a:rPr>
              <a:t>Alexey Dosovitskiy</a:t>
            </a:r>
            <a:r>
              <a:rPr lang="en-US" sz="1400" dirty="0"/>
              <a:t>, </a:t>
            </a:r>
            <a:r>
              <a:rPr lang="en-US" sz="1400" dirty="0">
                <a:hlinkClick r:id="rId4"/>
              </a:rPr>
              <a:t>Lucas Beyer</a:t>
            </a:r>
            <a:r>
              <a:rPr lang="en-US" sz="1400" dirty="0"/>
              <a:t>, </a:t>
            </a:r>
            <a:r>
              <a:rPr lang="en-US" sz="1400" dirty="0">
                <a:hlinkClick r:id="rId5"/>
              </a:rPr>
              <a:t>Alexander Kolesnikov</a:t>
            </a:r>
            <a:r>
              <a:rPr lang="en-US" sz="1400" dirty="0"/>
              <a:t>, </a:t>
            </a:r>
            <a:r>
              <a:rPr lang="en-US" sz="1400" dirty="0">
                <a:hlinkClick r:id="rId6"/>
              </a:rPr>
              <a:t>Dirk Weissenborn</a:t>
            </a:r>
            <a:r>
              <a:rPr lang="en-US" sz="1400" dirty="0"/>
              <a:t>, </a:t>
            </a:r>
            <a:r>
              <a:rPr lang="en-US" sz="1400" dirty="0">
                <a:hlinkClick r:id="rId7"/>
              </a:rPr>
              <a:t>Xiaohua Zhai</a:t>
            </a:r>
            <a:r>
              <a:rPr lang="en-US" sz="1400" dirty="0"/>
              <a:t>, </a:t>
            </a:r>
            <a:r>
              <a:rPr lang="en-US" sz="1400" dirty="0">
                <a:hlinkClick r:id="rId8"/>
              </a:rPr>
              <a:t>Thomas Unterthiner</a:t>
            </a:r>
            <a:r>
              <a:rPr lang="en-US" sz="1400" dirty="0"/>
              <a:t>, </a:t>
            </a:r>
            <a:r>
              <a:rPr lang="en-US" sz="1400" dirty="0">
                <a:hlinkClick r:id="rId9"/>
              </a:rPr>
              <a:t>Mostafa Dehghani</a:t>
            </a:r>
            <a:r>
              <a:rPr lang="en-US" sz="1400" dirty="0"/>
              <a:t>, </a:t>
            </a:r>
            <a:r>
              <a:rPr lang="en-US" sz="1400" dirty="0">
                <a:hlinkClick r:id="rId10"/>
              </a:rPr>
              <a:t>Matthias Minderer</a:t>
            </a:r>
            <a:r>
              <a:rPr lang="en-US" sz="1400" dirty="0"/>
              <a:t>, </a:t>
            </a:r>
            <a:r>
              <a:rPr lang="en-US" sz="1400" dirty="0">
                <a:hlinkClick r:id="rId11"/>
              </a:rPr>
              <a:t>Georg Heigold</a:t>
            </a:r>
            <a:r>
              <a:rPr lang="en-US" sz="1400" dirty="0"/>
              <a:t>, </a:t>
            </a:r>
            <a:r>
              <a:rPr lang="en-US" sz="1400" dirty="0">
                <a:hlinkClick r:id="rId12"/>
              </a:rPr>
              <a:t>Sylvain Gelly</a:t>
            </a:r>
            <a:r>
              <a:rPr lang="en-US" sz="1400" dirty="0"/>
              <a:t>, </a:t>
            </a:r>
            <a:r>
              <a:rPr lang="en-US" sz="1400" dirty="0">
                <a:hlinkClick r:id="rId13"/>
              </a:rPr>
              <a:t>Jakob Uszkoreit</a:t>
            </a:r>
            <a:r>
              <a:rPr lang="en-US" sz="1400" dirty="0"/>
              <a:t>, </a:t>
            </a:r>
            <a:r>
              <a:rPr lang="en-US" sz="1400" dirty="0">
                <a:hlinkClick r:id="rId14"/>
              </a:rPr>
              <a:t>Neil Houlsby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089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92153" y="2182981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153" y="2182981"/>
                <a:ext cx="3695562" cy="369332"/>
              </a:xfrm>
              <a:prstGeom prst="rect">
                <a:avLst/>
              </a:prstGeom>
              <a:blipFill>
                <a:blip r:embed="rId6"/>
                <a:stretch>
                  <a:fillRect l="-1375" t="-6667" r="-2749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693941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3BB0-BE5E-4181-281B-8FFF3430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CLIP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9AB90-B199-5C74-D5DF-77D213F7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69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7349B-A195-C806-7B84-C81B91EBE27A}"/>
              </a:ext>
            </a:extLst>
          </p:cNvPr>
          <p:cNvSpPr txBox="1"/>
          <p:nvPr/>
        </p:nvSpPr>
        <p:spPr>
          <a:xfrm>
            <a:off x="368085" y="5767368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Learning Transferable Visual Models From Natural Language Supervision</a:t>
            </a:r>
          </a:p>
          <a:p>
            <a:r>
              <a:rPr lang="en-US" sz="1400" dirty="0">
                <a:hlinkClick r:id="rId2"/>
              </a:rPr>
              <a:t>Alec Radford</a:t>
            </a:r>
            <a:r>
              <a:rPr lang="en-US" sz="1400" dirty="0"/>
              <a:t>, </a:t>
            </a:r>
            <a:r>
              <a:rPr lang="en-US" sz="1400" dirty="0">
                <a:hlinkClick r:id="rId3"/>
              </a:rPr>
              <a:t>Jong Wook Kim</a:t>
            </a:r>
            <a:r>
              <a:rPr lang="en-US" sz="1400" dirty="0"/>
              <a:t>, </a:t>
            </a:r>
            <a:r>
              <a:rPr lang="en-US" sz="1400" dirty="0">
                <a:hlinkClick r:id="rId4"/>
              </a:rPr>
              <a:t>Chris Hallacy</a:t>
            </a:r>
            <a:r>
              <a:rPr lang="en-US" sz="1400" dirty="0"/>
              <a:t>, </a:t>
            </a:r>
            <a:r>
              <a:rPr lang="en-US" sz="1400" dirty="0">
                <a:hlinkClick r:id="rId5"/>
              </a:rPr>
              <a:t>Aditya Ramesh</a:t>
            </a:r>
            <a:r>
              <a:rPr lang="en-US" sz="1400" dirty="0"/>
              <a:t>, </a:t>
            </a:r>
            <a:r>
              <a:rPr lang="en-US" sz="1400" dirty="0">
                <a:hlinkClick r:id="rId6"/>
              </a:rPr>
              <a:t>Gabriel Goh</a:t>
            </a:r>
            <a:r>
              <a:rPr lang="en-US" sz="1400" dirty="0"/>
              <a:t>, </a:t>
            </a:r>
            <a:r>
              <a:rPr lang="en-US" sz="1400" dirty="0">
                <a:hlinkClick r:id="rId7"/>
              </a:rPr>
              <a:t>Sandhini Agarwal</a:t>
            </a:r>
            <a:r>
              <a:rPr lang="en-US" sz="1400" dirty="0"/>
              <a:t>, </a:t>
            </a:r>
            <a:r>
              <a:rPr lang="en-US" sz="1400" dirty="0">
                <a:hlinkClick r:id="rId8"/>
              </a:rPr>
              <a:t>Girish Sastry</a:t>
            </a:r>
            <a:r>
              <a:rPr lang="en-US" sz="1400" dirty="0"/>
              <a:t>, </a:t>
            </a:r>
            <a:r>
              <a:rPr lang="en-US" sz="1400" dirty="0">
                <a:hlinkClick r:id="rId9"/>
              </a:rPr>
              <a:t>Amanda Askell</a:t>
            </a:r>
            <a:r>
              <a:rPr lang="en-US" sz="1400" dirty="0"/>
              <a:t>, </a:t>
            </a:r>
            <a:r>
              <a:rPr lang="en-US" sz="1400" dirty="0">
                <a:hlinkClick r:id="rId10"/>
              </a:rPr>
              <a:t>Pamela Mishkin</a:t>
            </a:r>
            <a:r>
              <a:rPr lang="en-US" sz="1400" dirty="0"/>
              <a:t>, </a:t>
            </a:r>
            <a:r>
              <a:rPr lang="en-US" sz="1400" dirty="0">
                <a:hlinkClick r:id="rId11"/>
              </a:rPr>
              <a:t>Jack Clark</a:t>
            </a:r>
            <a:r>
              <a:rPr lang="en-US" sz="1400" dirty="0"/>
              <a:t>, </a:t>
            </a:r>
            <a:r>
              <a:rPr lang="en-US" sz="1400" dirty="0">
                <a:hlinkClick r:id="rId12"/>
              </a:rPr>
              <a:t>Gretchen Krueger</a:t>
            </a:r>
            <a:r>
              <a:rPr lang="en-US" sz="1400" dirty="0"/>
              <a:t>, </a:t>
            </a:r>
            <a:r>
              <a:rPr lang="en-US" sz="1400" dirty="0">
                <a:hlinkClick r:id="rId13"/>
              </a:rPr>
              <a:t>Ilya Sutskever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BD4353-8A1C-82BD-546B-4C82B098C70A}"/>
              </a:ext>
            </a:extLst>
          </p:cNvPr>
          <p:cNvSpPr txBox="1"/>
          <p:nvPr/>
        </p:nvSpPr>
        <p:spPr>
          <a:xfrm>
            <a:off x="368085" y="5398036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/abs/2103.00020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74EF9D-FEB4-DB1B-0E87-6D7F6216EE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" y="1250125"/>
            <a:ext cx="5628467" cy="3684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26A06A-DD8C-AC86-8E1F-0A6C99CDBA8B}"/>
                  </a:ext>
                </a:extLst>
              </p:cNvPr>
              <p:cNvSpPr txBox="1"/>
              <p:nvPr/>
            </p:nvSpPr>
            <p:spPr>
              <a:xfrm>
                <a:off x="7695906" y="1550930"/>
                <a:ext cx="2072234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26A06A-DD8C-AC86-8E1F-0A6C99CDB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906" y="1550930"/>
                <a:ext cx="2072234" cy="896207"/>
              </a:xfrm>
              <a:prstGeom prst="rect">
                <a:avLst/>
              </a:prstGeom>
              <a:blipFill>
                <a:blip r:embed="rId15"/>
                <a:stretch>
                  <a:fillRect l="-26829" t="-147222" b="-20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0A965-D09B-946E-C474-5E7225861806}"/>
                  </a:ext>
                </a:extLst>
              </p:cNvPr>
              <p:cNvSpPr txBox="1"/>
              <p:nvPr/>
            </p:nvSpPr>
            <p:spPr>
              <a:xfrm>
                <a:off x="7073685" y="3462993"/>
                <a:ext cx="479964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𝑠𝑖𝑚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≠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⁡(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0A965-D09B-946E-C474-5E7225861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685" y="3462993"/>
                <a:ext cx="4799647" cy="622350"/>
              </a:xfrm>
              <a:prstGeom prst="rect">
                <a:avLst/>
              </a:prstGeom>
              <a:blipFill>
                <a:blip r:embed="rId16"/>
                <a:stretch>
                  <a:fillRect l="-789" t="-20000" b="-10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9551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3BB0-BE5E-4181-281B-8FFF3430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CLIP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9AB90-B199-5C74-D5DF-77D213F7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70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7349B-A195-C806-7B84-C81B91EBE27A}"/>
              </a:ext>
            </a:extLst>
          </p:cNvPr>
          <p:cNvSpPr txBox="1"/>
          <p:nvPr/>
        </p:nvSpPr>
        <p:spPr>
          <a:xfrm>
            <a:off x="368085" y="5767368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Learning Transferable Visual Models From Natural Language Supervision</a:t>
            </a:r>
          </a:p>
          <a:p>
            <a:r>
              <a:rPr lang="en-US" sz="1400" dirty="0">
                <a:hlinkClick r:id="rId2"/>
              </a:rPr>
              <a:t>Alec Radford</a:t>
            </a:r>
            <a:r>
              <a:rPr lang="en-US" sz="1400" dirty="0"/>
              <a:t>, </a:t>
            </a:r>
            <a:r>
              <a:rPr lang="en-US" sz="1400" dirty="0">
                <a:hlinkClick r:id="rId3"/>
              </a:rPr>
              <a:t>Jong Wook Kim</a:t>
            </a:r>
            <a:r>
              <a:rPr lang="en-US" sz="1400" dirty="0"/>
              <a:t>, </a:t>
            </a:r>
            <a:r>
              <a:rPr lang="en-US" sz="1400" dirty="0">
                <a:hlinkClick r:id="rId4"/>
              </a:rPr>
              <a:t>Chris Hallacy</a:t>
            </a:r>
            <a:r>
              <a:rPr lang="en-US" sz="1400" dirty="0"/>
              <a:t>, </a:t>
            </a:r>
            <a:r>
              <a:rPr lang="en-US" sz="1400" dirty="0">
                <a:hlinkClick r:id="rId5"/>
              </a:rPr>
              <a:t>Aditya Ramesh</a:t>
            </a:r>
            <a:r>
              <a:rPr lang="en-US" sz="1400" dirty="0"/>
              <a:t>, </a:t>
            </a:r>
            <a:r>
              <a:rPr lang="en-US" sz="1400" dirty="0">
                <a:hlinkClick r:id="rId6"/>
              </a:rPr>
              <a:t>Gabriel Goh</a:t>
            </a:r>
            <a:r>
              <a:rPr lang="en-US" sz="1400" dirty="0"/>
              <a:t>, </a:t>
            </a:r>
            <a:r>
              <a:rPr lang="en-US" sz="1400" dirty="0">
                <a:hlinkClick r:id="rId7"/>
              </a:rPr>
              <a:t>Sandhini Agarwal</a:t>
            </a:r>
            <a:r>
              <a:rPr lang="en-US" sz="1400" dirty="0"/>
              <a:t>, </a:t>
            </a:r>
            <a:r>
              <a:rPr lang="en-US" sz="1400" dirty="0">
                <a:hlinkClick r:id="rId8"/>
              </a:rPr>
              <a:t>Girish Sastry</a:t>
            </a:r>
            <a:r>
              <a:rPr lang="en-US" sz="1400" dirty="0"/>
              <a:t>, </a:t>
            </a:r>
            <a:r>
              <a:rPr lang="en-US" sz="1400" dirty="0">
                <a:hlinkClick r:id="rId9"/>
              </a:rPr>
              <a:t>Amanda Askell</a:t>
            </a:r>
            <a:r>
              <a:rPr lang="en-US" sz="1400" dirty="0"/>
              <a:t>, </a:t>
            </a:r>
            <a:r>
              <a:rPr lang="en-US" sz="1400" dirty="0">
                <a:hlinkClick r:id="rId10"/>
              </a:rPr>
              <a:t>Pamela Mishkin</a:t>
            </a:r>
            <a:r>
              <a:rPr lang="en-US" sz="1400" dirty="0"/>
              <a:t>, </a:t>
            </a:r>
            <a:r>
              <a:rPr lang="en-US" sz="1400" dirty="0">
                <a:hlinkClick r:id="rId11"/>
              </a:rPr>
              <a:t>Jack Clark</a:t>
            </a:r>
            <a:r>
              <a:rPr lang="en-US" sz="1400" dirty="0"/>
              <a:t>, </a:t>
            </a:r>
            <a:r>
              <a:rPr lang="en-US" sz="1400" dirty="0">
                <a:hlinkClick r:id="rId12"/>
              </a:rPr>
              <a:t>Gretchen Krueger</a:t>
            </a:r>
            <a:r>
              <a:rPr lang="en-US" sz="1400" dirty="0"/>
              <a:t>, </a:t>
            </a:r>
            <a:r>
              <a:rPr lang="en-US" sz="1400" dirty="0">
                <a:hlinkClick r:id="rId13"/>
              </a:rPr>
              <a:t>Ilya Sutskever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BD4353-8A1C-82BD-546B-4C82B098C70A}"/>
              </a:ext>
            </a:extLst>
          </p:cNvPr>
          <p:cNvSpPr txBox="1"/>
          <p:nvPr/>
        </p:nvSpPr>
        <p:spPr>
          <a:xfrm>
            <a:off x="368085" y="5398036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/abs/2103.00020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74EF9D-FEB4-DB1B-0E87-6D7F6216EE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" y="1250125"/>
            <a:ext cx="5628467" cy="3684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26A06A-DD8C-AC86-8E1F-0A6C99CDBA8B}"/>
                  </a:ext>
                </a:extLst>
              </p:cNvPr>
              <p:cNvSpPr txBox="1"/>
              <p:nvPr/>
            </p:nvSpPr>
            <p:spPr>
              <a:xfrm>
                <a:off x="7695906" y="1550930"/>
                <a:ext cx="3768404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26A06A-DD8C-AC86-8E1F-0A6C99CDB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906" y="1550930"/>
                <a:ext cx="3768404" cy="896207"/>
              </a:xfrm>
              <a:prstGeom prst="rect">
                <a:avLst/>
              </a:prstGeom>
              <a:blipFill>
                <a:blip r:embed="rId15"/>
                <a:stretch>
                  <a:fillRect l="-13423" t="-147222" r="-1342" b="-20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0A965-D09B-946E-C474-5E7225861806}"/>
                  </a:ext>
                </a:extLst>
              </p:cNvPr>
              <p:cNvSpPr txBox="1"/>
              <p:nvPr/>
            </p:nvSpPr>
            <p:spPr>
              <a:xfrm>
                <a:off x="7073685" y="3462993"/>
                <a:ext cx="501284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𝑠𝑖𝑚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≠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⁡(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0A965-D09B-946E-C474-5E7225861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685" y="3462993"/>
                <a:ext cx="5012847" cy="622350"/>
              </a:xfrm>
              <a:prstGeom prst="rect">
                <a:avLst/>
              </a:prstGeom>
              <a:blipFill>
                <a:blip r:embed="rId16"/>
                <a:stretch>
                  <a:fillRect t="-20000" b="-10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F0DCA6-792F-F1D6-1EE7-A8414F1268F1}"/>
                  </a:ext>
                </a:extLst>
              </p:cNvPr>
              <p:cNvSpPr txBox="1"/>
              <p:nvPr/>
            </p:nvSpPr>
            <p:spPr>
              <a:xfrm>
                <a:off x="7073685" y="4598496"/>
                <a:ext cx="501284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𝑠𝑖𝑚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≠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⁡(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F0DCA6-792F-F1D6-1EE7-A8414F126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685" y="4598496"/>
                <a:ext cx="5012847" cy="622350"/>
              </a:xfrm>
              <a:prstGeom prst="rect">
                <a:avLst/>
              </a:prstGeom>
              <a:blipFill>
                <a:blip r:embed="rId17"/>
                <a:stretch>
                  <a:fillRect t="-20000" b="-10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6097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1A3A2-F571-A644-938E-D3DF1E3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71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6C0A3-D530-554B-A00D-E20A4C9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265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blipFill>
                <a:blip r:embed="rId6"/>
                <a:stretch>
                  <a:fillRect l="-1718" t="-6667" r="-2405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754958" y="2066739"/>
            <a:ext cx="560602" cy="1087235"/>
            <a:chOff x="4316215" y="1550054"/>
            <a:chExt cx="420451" cy="815426"/>
          </a:xfrm>
        </p:grpSpPr>
        <p:grpSp>
          <p:nvGrpSpPr>
            <p:cNvPr id="19" name="Group 18"/>
            <p:cNvGrpSpPr/>
            <p:nvPr/>
          </p:nvGrpSpPr>
          <p:grpSpPr>
            <a:xfrm>
              <a:off x="4316215" y="1550054"/>
              <a:ext cx="420451" cy="519349"/>
              <a:chOff x="4750274" y="1746843"/>
              <a:chExt cx="420451" cy="519349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4750274" y="1783751"/>
                    <a:ext cx="420451" cy="34624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20451" cy="3462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4" name="Straight Arrow Connector 23"/>
            <p:cNvCxnSpPr/>
            <p:nvPr/>
          </p:nvCxnSpPr>
          <p:spPr>
            <a:xfrm flipV="1">
              <a:off x="4505239" y="2103120"/>
              <a:ext cx="0" cy="26236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25" name="Straight Arrow Connector 24"/>
          <p:cNvCxnSpPr/>
          <p:nvPr/>
        </p:nvCxnSpPr>
        <p:spPr>
          <a:xfrm flipH="1" flipV="1">
            <a:off x="6016187" y="1717724"/>
            <a:ext cx="15293" cy="3457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6" name="Group 25"/>
          <p:cNvGrpSpPr/>
          <p:nvPr/>
        </p:nvGrpSpPr>
        <p:grpSpPr>
          <a:xfrm>
            <a:off x="5754953" y="1030198"/>
            <a:ext cx="551305" cy="692465"/>
            <a:chOff x="4750274" y="1746843"/>
            <a:chExt cx="413479" cy="519349"/>
          </a:xfrm>
        </p:grpSpPr>
        <p:sp>
          <p:nvSpPr>
            <p:cNvPr id="27" name="Oval 2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750274" y="1783751"/>
                  <a:ext cx="413479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3479" cy="346249"/>
                </a:xfrm>
                <a:prstGeom prst="rect">
                  <a:avLst/>
                </a:prstGeom>
                <a:blipFill>
                  <a:blip r:embed="rId8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softmax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h𝑦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blipFill>
                <a:blip r:embed="rId9"/>
                <a:stretch>
                  <a:fillRect l="-2165" t="-6250" r="-3030" b="-281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086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2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889591" y="1729762"/>
            <a:ext cx="15293" cy="3457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92986" y="5017191"/>
                <a:ext cx="216610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[0 0 1 0 0]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986" y="5017191"/>
                <a:ext cx="2166106" cy="369332"/>
              </a:xfrm>
              <a:prstGeom prst="rect">
                <a:avLst/>
              </a:prstGeom>
              <a:blipFill>
                <a:blip r:embed="rId3"/>
                <a:stretch>
                  <a:fillRect l="-1176" t="-6897" r="-4706" b="-3793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80569" y="3478231"/>
                <a:ext cx="265874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 0 0 0 0 0 0 ]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569" y="3478231"/>
                <a:ext cx="2658740" cy="369332"/>
              </a:xfrm>
              <a:prstGeom prst="rect">
                <a:avLst/>
              </a:prstGeom>
              <a:blipFill>
                <a:blip r:embed="rId4"/>
                <a:stretch>
                  <a:fillRect l="-2871" t="-7143" r="-3828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12868" y="1295916"/>
                <a:ext cx="3788473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=[0.1, 0.05, 0.05, 0.1, 0.7]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868" y="1295916"/>
                <a:ext cx="3788473" cy="369332"/>
              </a:xfrm>
              <a:prstGeom prst="rect">
                <a:avLst/>
              </a:prstGeom>
              <a:blipFill>
                <a:blip r:embed="rId5"/>
                <a:stretch>
                  <a:fillRect l="-1003" r="-2341" b="-3448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274877" y="2307905"/>
            <a:ext cx="7409550" cy="1583017"/>
            <a:chOff x="3441371" y="1698409"/>
            <a:chExt cx="4836039" cy="1187263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5076991" y="2747173"/>
              <a:ext cx="354545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505239" y="2103120"/>
              <a:ext cx="0" cy="26236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441371" y="1698409"/>
                  <a:ext cx="2593509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=[0.1   0.2 0 −0.3 −0.1 ]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371" y="1698409"/>
                  <a:ext cx="259350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278" t="-3448" r="-2236" b="-4137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683901" y="2608673"/>
                  <a:ext cx="2593509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=[0.1   0.2 0 −0.3 −0.1 ]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3901" y="2608673"/>
                  <a:ext cx="259350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597" t="-6897" r="-1917" b="-3793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59FF49-40AC-3749-B1F9-18B311027F38}"/>
                  </a:ext>
                </a:extLst>
              </p:cNvPr>
              <p:cNvSpPr txBox="1"/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59FF49-40AC-3749-B1F9-18B311027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blipFill>
                <a:blip r:embed="rId8"/>
                <a:stretch>
                  <a:fillRect l="-1718" t="-6667" r="-2405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170362-292F-CF47-8175-E70C4A7C2BA9}"/>
                  </a:ext>
                </a:extLst>
              </p:cNvPr>
              <p:cNvSpPr txBox="1"/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softmax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h𝑦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170362-292F-CF47-8175-E70C4A7C2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blipFill>
                <a:blip r:embed="rId9"/>
                <a:stretch>
                  <a:fillRect l="-2165" t="-6250" r="-3030" b="-281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353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6" grpId="0"/>
      <p:bldP spid="27" grpId="0"/>
    </p:bldLst>
  </p:timing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7597</TotalTime>
  <Words>3776</Words>
  <Application>Microsoft Macintosh PowerPoint</Application>
  <PresentationFormat>Widescreen</PresentationFormat>
  <Paragraphs>1261</Paragraphs>
  <Slides>72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Al Tarikh</vt:lpstr>
      <vt:lpstr>Arial</vt:lpstr>
      <vt:lpstr>Avenir</vt:lpstr>
      <vt:lpstr>Calibri</vt:lpstr>
      <vt:lpstr>Calibri Light</vt:lpstr>
      <vt:lpstr>Cambria Math</vt:lpstr>
      <vt:lpstr>lecture-template</vt:lpstr>
      <vt:lpstr>Deep Learning for Vision &amp; Language</vt:lpstr>
      <vt:lpstr>Second Assignment</vt:lpstr>
      <vt:lpstr>Recurrent Neural Networks</vt:lpstr>
      <vt:lpstr>The Embedding Layer nn.Embedding</vt:lpstr>
      <vt:lpstr>The Embedding Layer nn.Embedding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</vt:lpstr>
      <vt:lpstr>Solutions Proposed</vt:lpstr>
      <vt:lpstr>PowerPoint Presentation</vt:lpstr>
      <vt:lpstr>Solutions Proposed</vt:lpstr>
      <vt:lpstr>PowerPoint Presentation</vt:lpstr>
      <vt:lpstr>Solutions Proposed</vt:lpstr>
      <vt:lpstr>PowerPoint Presentation</vt:lpstr>
      <vt:lpstr>PowerPoint Presentation</vt:lpstr>
      <vt:lpstr>Best Solution: Learning Attention Weights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look at the Attention weights</vt:lpstr>
      <vt:lpstr>Transformers: Attention is All You Need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Multi-headed attention weights are harder to interpret obviously</vt:lpstr>
      <vt:lpstr>The BERT Encoder Model</vt:lpstr>
      <vt:lpstr>The BERT Encoder Model</vt:lpstr>
      <vt:lpstr>The BERT Encoder-only Model</vt:lpstr>
      <vt:lpstr>PowerPoint Presentation</vt:lpstr>
      <vt:lpstr>PowerPoint Presentation</vt:lpstr>
      <vt:lpstr>Vision Transformers</vt:lpstr>
      <vt:lpstr>The CLIP Model</vt:lpstr>
      <vt:lpstr>The CLIP Model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Vicente Ordonez</cp:lastModifiedBy>
  <cp:revision>122</cp:revision>
  <dcterms:created xsi:type="dcterms:W3CDTF">2020-08-27T13:44:04Z</dcterms:created>
  <dcterms:modified xsi:type="dcterms:W3CDTF">2024-02-06T18:55:10Z</dcterms:modified>
</cp:coreProperties>
</file>