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70" r:id="rId2"/>
  </p:sldMasterIdLst>
  <p:notesMasterIdLst>
    <p:notesMasterId r:id="rId42"/>
  </p:notesMasterIdLst>
  <p:sldIdLst>
    <p:sldId id="256" r:id="rId3"/>
    <p:sldId id="1011" r:id="rId4"/>
    <p:sldId id="1012" r:id="rId5"/>
    <p:sldId id="1033" r:id="rId6"/>
    <p:sldId id="1017" r:id="rId7"/>
    <p:sldId id="1016" r:id="rId8"/>
    <p:sldId id="1034" r:id="rId9"/>
    <p:sldId id="1018" r:id="rId10"/>
    <p:sldId id="1019" r:id="rId11"/>
    <p:sldId id="1020" r:id="rId12"/>
    <p:sldId id="1002" r:id="rId13"/>
    <p:sldId id="1003" r:id="rId14"/>
    <p:sldId id="1035" r:id="rId15"/>
    <p:sldId id="1036" r:id="rId16"/>
    <p:sldId id="1025" r:id="rId17"/>
    <p:sldId id="1026" r:id="rId18"/>
    <p:sldId id="1037" r:id="rId19"/>
    <p:sldId id="1038" r:id="rId20"/>
    <p:sldId id="1039" r:id="rId21"/>
    <p:sldId id="1022" r:id="rId22"/>
    <p:sldId id="1032" r:id="rId23"/>
    <p:sldId id="1040" r:id="rId24"/>
    <p:sldId id="1041" r:id="rId25"/>
    <p:sldId id="1024" r:id="rId26"/>
    <p:sldId id="1027" r:id="rId27"/>
    <p:sldId id="1028" r:id="rId28"/>
    <p:sldId id="1029" r:id="rId29"/>
    <p:sldId id="1042" r:id="rId30"/>
    <p:sldId id="1043" r:id="rId31"/>
    <p:sldId id="1044" r:id="rId32"/>
    <p:sldId id="1045" r:id="rId33"/>
    <p:sldId id="1046" r:id="rId34"/>
    <p:sldId id="1031" r:id="rId35"/>
    <p:sldId id="1047" r:id="rId36"/>
    <p:sldId id="1048" r:id="rId37"/>
    <p:sldId id="258" r:id="rId38"/>
    <p:sldId id="1049" r:id="rId39"/>
    <p:sldId id="1050" r:id="rId40"/>
    <p:sldId id="26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donez-Roman, Vicente (vo2m)" initials="OV(" lastIdx="1" clrIdx="0">
    <p:extLst>
      <p:ext uri="{19B8F6BF-5375-455C-9EA6-DF929625EA0E}">
        <p15:presenceInfo xmlns:p15="http://schemas.microsoft.com/office/powerpoint/2012/main" userId="S::vo2m@virginia.edu::1e2dfab4-75d1-4ca8-8236-8aaf0e7872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1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1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C597-C715-D641-AF2D-9027D870C75F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5CB42-16E7-A24D-B3D6-F64B855B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6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5CB42-16E7-A24D-B3D6-F64B855B0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7581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813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Full Formal Lockup">
            <a:extLst>
              <a:ext uri="{FF2B5EF4-FFF2-40B4-BE49-F238E27FC236}">
                <a16:creationId xmlns:a16="http://schemas.microsoft.com/office/drawing/2014/main" id="{A681143B-6F91-0042-8A4E-5A21C6B93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95" y="4911314"/>
            <a:ext cx="3253409" cy="64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B8E7050-2442-B645-BD17-2F9E2A669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60641"/>
          <a:stretch/>
        </p:blipFill>
        <p:spPr bwMode="auto">
          <a:xfrm>
            <a:off x="-8467" y="-8467"/>
            <a:ext cx="12200467" cy="106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EE73A4-29C2-BA4E-9472-88D99A953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2" b="39041"/>
          <a:stretch/>
        </p:blipFill>
        <p:spPr bwMode="auto">
          <a:xfrm>
            <a:off x="-8467" y="6056845"/>
            <a:ext cx="12200467" cy="81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93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36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623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0BA5-7042-A982-6C46-99F53CF83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8F5A2-8E83-4113-2B2B-89B3BCCA1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F6A83-1C0A-998E-FE35-029F5CEB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0377-4FEB-74CE-2277-7C768C6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EEC9-1BE6-85EC-B5FC-919D4042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4734-3384-A54C-8560-CFB29CCF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95229-2D51-28BD-DFFA-91C28A4C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0916-6C7B-3F0D-A2C3-FF6DCC80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9A1E-4B14-7F44-9386-E9D73A9D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37CBB-5B0A-E53B-1643-BA81F47D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2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8EE3-3026-002B-2363-52A27F02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FC6BC-21ED-6994-8D57-50D5B6CB6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17E3-57F2-25A6-AA7B-EFCDD8F6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5936-C4B6-BCD6-D1C2-1733EF02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14DA7-0D7B-C37B-09D3-EE600344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3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B6A0-3679-42FD-E83E-13611D59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EA73-5914-D23D-1D95-7CCCAB714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91083-E8BA-1471-A459-C9837D6CF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11E55-9CFD-9236-7A35-D185C754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6B4CE-C230-4A6F-7552-75402D924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2049C-1C72-BA15-A1D0-6961419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49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741D-4E24-9B1C-5DAD-8B834092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C4AD-3DB0-E04D-C273-B959A793D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1CEBD-1B1B-4905-68D3-2C8AD7CC6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D34E3-67ED-2322-531D-6EA130536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B9504-92C1-10BF-A0DB-FC97E60F2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106A5-D4B3-7A8D-F04A-493F350D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7ECDE-A410-4FBA-1680-1AEDC66B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00544-8461-3ADC-90FB-976F450B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3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8B49-1608-AAE7-3450-5FC9BAD1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3B840-4B1C-8125-AC20-795FB54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C45805-E1BB-C0BF-AA00-ACB69FBCA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C7C89-2642-0E42-784D-7D64488F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5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2126D-EAAA-17F9-1350-7E6206A5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CA02D-B2B3-AE3C-F8B3-820211D7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0270F-62D7-546D-0434-3D0B7D62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6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00481-3323-A245-9966-88986672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F171A-4392-C74F-9129-68514550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957"/>
            <a:ext cx="10515600" cy="48870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9EF8F-D3C7-4F40-B092-B8859287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7DBD-F069-3646-A7B0-F111D6E3E4CF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7C953-89C9-A746-BCC7-65DA0E60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2E4C-DD6E-A244-9A40-8C86D7B7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00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9B4C-1E42-CFEF-F5B6-1114AA36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6CB1B-E1DE-3838-632A-17A093D1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A610E-6A6B-E065-09D4-A23E66DE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0ED48-8276-3A26-E593-947A1ADF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2470-DE19-028F-BE08-55FC27A8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A882C-744C-5803-7232-EB60EFF1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8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D350-D35F-1ED8-9F7B-704B20B1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85E2B-BF2D-D828-5DCB-7B7EE4143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CB680-5CFF-BE66-D969-688CC06A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744BD-D474-F470-0AAB-552EEB84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7F1CD-117A-FEB2-8164-1DFA3289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2865C-B568-1B5D-A3A8-1D9FBE1E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1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B132-2CDC-849C-221E-47D3A9E97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07B20-883A-7AFD-E02F-036A9E6DA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C4402-E870-72AE-E823-F3BBB7E6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B837D-2B97-9DC0-4436-027AD1DD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33C9-1FAA-126B-9198-86564C2F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70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B80D7-BAA5-FC95-069C-BB4D4BABD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3E8A5-42A0-CA94-33E0-C4DCA8324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016A-AAD1-B491-2395-4A773B5B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38ADA-E2B9-E533-7F0C-3D1AB60C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96E4-3A10-9CB3-7BF7-0F0F71A0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833B-77A1-F849-B5D1-694C89820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CEB9-B0E4-6D4B-BD4B-0D3E4BF07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356E-3044-B445-B69F-C68D3949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5C64-2390-724B-9F7C-CD781EB4084D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B398-74DB-CB41-847E-AF4CF4CB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2DC57-D436-2544-B143-DA32FED6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5CF-FA54-A240-A5DF-356EB6603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34A78-BCAF-A24B-87D0-6863DD2C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8121"/>
            <a:ext cx="5181600" cy="4878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6E32F-1712-B943-95BC-45FC5D03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780D-06A9-3946-A757-38003124F949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2615-947E-6642-BBF8-999981BEB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1D52-E525-2844-9153-CB019981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B76013-29A2-9F46-B9AB-BAD29EE4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67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8007C-3F22-E348-8EBB-8EC60072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2DF-824A-354E-8E81-7ECAD4E52A61}" type="datetime1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1A1A0-951E-234C-ADBA-BFCDB466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D7BD3-3B63-7F4A-90A3-D68B8469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9EE14-D4F9-E84B-99E5-0996EA035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819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C8DB-162A-F542-81F5-2BC6D257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AB23-523A-8E43-A474-DECB64D5AB8C}" type="datetime1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4C257-282E-6B46-AC40-C5A07A6EF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2066-EE71-6B43-941C-15B8D840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A026-DE6F-7F4E-957A-F23F9839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C882-B7CE-414E-9974-D7009D41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2DAE-4BFD-E64D-A383-9AD25476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65A7-9AE3-B64F-83EA-865A06AD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77B3-D9D2-4C4B-8A2F-4C2E68C3B7A7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7F5BE-11EC-6D47-B39D-822E815E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24CD5-1AF3-3343-85D4-A4DCD0F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F11E-CF88-DE4B-9E74-E9760A36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7AE6DF-0B4F-BA49-88C8-151AB34BA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FADA2-52B8-F34A-87CF-4B219457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7312D-1737-3045-8447-0A7A478AF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C0D-E8C5-AD4F-82DB-E013D1D74040}" type="datetime1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FDEA-B4C4-7848-B14A-B8DE8613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BBBA-8A1E-994B-B710-3B57FAD8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4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7A334-DD24-DE42-B936-8A1607CAA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17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3FF6F-68D3-5D4A-BD7A-EA4A5379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184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73C8-0C77-C745-832B-20E65B42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B65-8761-BB4F-9216-0BBA9E02B4E6}" type="datetime1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042F5-65D8-534E-85CE-BBB2BA0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60812B5B-29A2-1B43-8164-8914867C7AF2}"/>
              </a:ext>
            </a:extLst>
          </p:cNvPr>
          <p:cNvPicPr/>
          <p:nvPr userDrawn="1"/>
        </p:nvPicPr>
        <p:blipFill>
          <a:blip r:embed="rId2">
            <a:alphaModFix amt="10839"/>
          </a:blip>
          <a:srcRect l="11804" t="22310" b="2478"/>
          <a:stretch>
            <a:fillRect/>
          </a:stretch>
        </p:blipFill>
        <p:spPr>
          <a:xfrm>
            <a:off x="0" y="0"/>
            <a:ext cx="4680310" cy="39912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470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E18F9F-0C77-2242-B6D6-B4EC3C8C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B811-BDBF-B745-AB37-2708A870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5345-F0A9-A144-9EFB-CAC4CF25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407B-0281-F14F-9998-E479E865FA4E}" type="datetime1">
              <a:rPr lang="en-US" smtClean="0"/>
              <a:t>2/13/24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DCAB0-2AAF-D849-AF60-3FB8E000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09DF-F308-1040-8FF1-F5A941EF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315DE8-E84B-A141-B26C-CDB1CE99E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49" r:id="rId9"/>
    <p:sldLayoutId id="2147483652" r:id="rId10"/>
    <p:sldLayoutId id="2147483654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9D363-4ACA-D6BB-5206-7D962EB7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1979-5FDA-A8DB-A6D5-201A94FE4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ED08A-E649-8C26-6203-1CB4B3C19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D721-5A63-7546-8D54-91BE2BCC9C95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4AE73-52A4-7EDB-3367-8F918531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36DA-C9AB-B06E-1694-505045D94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58C5-7F2A-7C41-9E07-D4363071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0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xiv.org/abs/1810.0480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9BAC-33BB-1B4D-A3E3-A3E3CE2B2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for Vision &amp;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17520-60B9-3F43-B125-21383162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181"/>
            <a:ext cx="9144000" cy="1655762"/>
          </a:xfrm>
        </p:spPr>
        <p:txBody>
          <a:bodyPr/>
          <a:lstStyle/>
          <a:p>
            <a:r>
              <a:rPr lang="en-US" dirty="0"/>
              <a:t>Natural Language Processing I: Transformers II</a:t>
            </a:r>
          </a:p>
        </p:txBody>
      </p:sp>
    </p:spTree>
    <p:extLst>
      <p:ext uri="{BB962C8B-B14F-4D97-AF65-F5344CB8AC3E}">
        <p14:creationId xmlns:p14="http://schemas.microsoft.com/office/powerpoint/2010/main" val="213858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90411-7D76-AA8E-9C72-7089081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1" y="2092270"/>
            <a:ext cx="10081279" cy="33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9DE67-3108-C4B1-9279-CEB8DA495AC7}"/>
              </a:ext>
            </a:extLst>
          </p:cNvPr>
          <p:cNvSpPr txBox="1"/>
          <p:nvPr/>
        </p:nvSpPr>
        <p:spPr>
          <a:xfrm>
            <a:off x="2913682" y="1209619"/>
            <a:ext cx="123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C3FB9-77C7-2410-8D5D-98767CC48DAB}"/>
              </a:ext>
            </a:extLst>
          </p:cNvPr>
          <p:cNvSpPr txBox="1"/>
          <p:nvPr/>
        </p:nvSpPr>
        <p:spPr>
          <a:xfrm>
            <a:off x="8211519" y="1191986"/>
            <a:ext cx="102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85661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  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9583ABE-CBD2-F74F-987E-C539A22C3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7"/>
          <a:stretch/>
        </p:blipFill>
        <p:spPr>
          <a:xfrm>
            <a:off x="8798903" y="4595489"/>
            <a:ext cx="1197701" cy="21365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4390405" y="3836910"/>
            <a:ext cx="443664" cy="20404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834069" y="4857153"/>
            <a:ext cx="3801931" cy="601263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076477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Attention is All you Need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361B13-5C39-004C-8E7F-8254C1CD3B5B}"/>
              </a:ext>
            </a:extLst>
          </p:cNvPr>
          <p:cNvSpPr/>
          <p:nvPr/>
        </p:nvSpPr>
        <p:spPr>
          <a:xfrm>
            <a:off x="599619" y="1646736"/>
            <a:ext cx="2833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Vaswani et al. Attention is all you need</a:t>
            </a:r>
          </a:p>
          <a:p>
            <a:r>
              <a:rPr lang="en-US" dirty="0">
                <a:hlinkClick r:id="rId2"/>
              </a:rPr>
              <a:t>https://arxiv.org/abs/1706.03762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D2949-3DEF-1E4E-B9EA-FDF65DD4929F}"/>
              </a:ext>
            </a:extLst>
          </p:cNvPr>
          <p:cNvSpPr txBox="1"/>
          <p:nvPr/>
        </p:nvSpPr>
        <p:spPr>
          <a:xfrm>
            <a:off x="393251" y="5909696"/>
            <a:ext cx="727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Fixed number of input tokens </a:t>
            </a:r>
          </a:p>
          <a:p>
            <a:pPr algn="ctr"/>
            <a:r>
              <a:rPr lang="en-US" dirty="0"/>
              <a:t>[but hey! we can always define a large enough length and add mask tokens]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8081B-AE5A-CD4A-9E64-6A6F202A7788}"/>
              </a:ext>
            </a:extLst>
          </p:cNvPr>
          <p:cNvSpPr txBox="1"/>
          <p:nvPr/>
        </p:nvSpPr>
        <p:spPr>
          <a:xfrm>
            <a:off x="3238258" y="3204402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6510278" y="2345931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0F8C-5A5A-BF4D-BAAB-89777DFE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039" y="3869209"/>
            <a:ext cx="3916631" cy="20081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36" y="1399584"/>
            <a:ext cx="4186145" cy="2937466"/>
          </a:xfrm>
          <a:prstGeom prst="rect">
            <a:avLst/>
          </a:prstGeom>
        </p:spPr>
      </p:pic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63C63F28-4EC7-E84D-B84B-713EC9E65ACA}"/>
              </a:ext>
            </a:extLst>
          </p:cNvPr>
          <p:cNvCxnSpPr>
            <a:cxnSpLocks/>
          </p:cNvCxnSpPr>
          <p:nvPr/>
        </p:nvCxnSpPr>
        <p:spPr>
          <a:xfrm flipV="1">
            <a:off x="2865120" y="2952629"/>
            <a:ext cx="5435600" cy="1018311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4D6134-32E5-6A47-B49F-CA1985549C3F}"/>
              </a:ext>
            </a:extLst>
          </p:cNvPr>
          <p:cNvCxnSpPr>
            <a:cxnSpLocks/>
          </p:cNvCxnSpPr>
          <p:nvPr/>
        </p:nvCxnSpPr>
        <p:spPr>
          <a:xfrm flipV="1">
            <a:off x="2405506" y="2941413"/>
            <a:ext cx="5416641" cy="102952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04B62527-89CB-F84A-AD81-C437C6DD083A}"/>
              </a:ext>
            </a:extLst>
          </p:cNvPr>
          <p:cNvCxnSpPr>
            <a:cxnSpLocks/>
          </p:cNvCxnSpPr>
          <p:nvPr/>
        </p:nvCxnSpPr>
        <p:spPr>
          <a:xfrm flipV="1">
            <a:off x="4651659" y="2941413"/>
            <a:ext cx="5955381" cy="1055365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0CB104E5-A5C5-F343-A0F9-75427CBA7B37}"/>
              </a:ext>
            </a:extLst>
          </p:cNvPr>
          <p:cNvCxnSpPr>
            <a:cxnSpLocks/>
          </p:cNvCxnSpPr>
          <p:nvPr/>
        </p:nvCxnSpPr>
        <p:spPr>
          <a:xfrm flipV="1">
            <a:off x="5219970" y="2922861"/>
            <a:ext cx="5956030" cy="1106217"/>
          </a:xfrm>
          <a:prstGeom prst="straightConnector1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248CF48-ADC0-6D4A-89F4-771C2CA9E033}"/>
              </a:ext>
            </a:extLst>
          </p:cNvPr>
          <p:cNvSpPr/>
          <p:nvPr/>
        </p:nvSpPr>
        <p:spPr>
          <a:xfrm>
            <a:off x="8078888" y="1399584"/>
            <a:ext cx="489402" cy="2937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0454A7-A297-3049-A767-89C7FFBB4F3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568290" y="2868317"/>
            <a:ext cx="628388" cy="2651738"/>
          </a:xfrm>
          <a:prstGeom prst="straightConnector1">
            <a:avLst/>
          </a:prstGeom>
          <a:noFill/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109E5A3-7034-FC43-97C0-26C29C0E2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9"/>
          <a:stretch/>
        </p:blipFill>
        <p:spPr>
          <a:xfrm>
            <a:off x="9306601" y="4355602"/>
            <a:ext cx="832680" cy="24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27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B90411-7D76-AA8E-9C72-70890812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1" y="2092270"/>
            <a:ext cx="10081279" cy="33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89DE67-3108-C4B1-9279-CEB8DA495AC7}"/>
              </a:ext>
            </a:extLst>
          </p:cNvPr>
          <p:cNvSpPr txBox="1"/>
          <p:nvPr/>
        </p:nvSpPr>
        <p:spPr>
          <a:xfrm>
            <a:off x="2913682" y="1209619"/>
            <a:ext cx="1237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C3FB9-77C7-2410-8D5D-98767CC48DAB}"/>
              </a:ext>
            </a:extLst>
          </p:cNvPr>
          <p:cNvSpPr txBox="1"/>
          <p:nvPr/>
        </p:nvSpPr>
        <p:spPr>
          <a:xfrm>
            <a:off x="8211519" y="1191986"/>
            <a:ext cx="1020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390964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GPT-1 vs GPT-2 vs GPT-3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6104C5-8FA8-6018-4784-F47382E08BF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31720"/>
          <a:ext cx="10515600" cy="219456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57072816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891097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787649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992172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GPT-3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209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Parameters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117 Million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1.5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175 Billion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246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Decoder Layers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991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Context Token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2048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066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Hidden Layer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768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12288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683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Batch Size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0123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CDE8C4-6476-CEEC-48FA-D6B4DE6591CA}"/>
              </a:ext>
            </a:extLst>
          </p:cNvPr>
          <p:cNvSpPr txBox="1"/>
          <p:nvPr/>
        </p:nvSpPr>
        <p:spPr>
          <a:xfrm>
            <a:off x="2110998" y="6356350"/>
            <a:ext cx="797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https://360digitmg.com/blog/types-of-</a:t>
            </a:r>
            <a:r>
              <a:rPr lang="en-US" dirty="0" err="1"/>
              <a:t>gpt</a:t>
            </a:r>
            <a:r>
              <a:rPr lang="en-US" dirty="0"/>
              <a:t>-in-artificial-intelligence</a:t>
            </a:r>
          </a:p>
        </p:txBody>
      </p:sp>
    </p:spTree>
    <p:extLst>
      <p:ext uri="{BB962C8B-B14F-4D97-AF65-F5344CB8AC3E}">
        <p14:creationId xmlns:p14="http://schemas.microsoft.com/office/powerpoint/2010/main" val="162617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GPT-3 (July, 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66104-DF0E-6ABE-7001-22CF87F6DE51}"/>
              </a:ext>
            </a:extLst>
          </p:cNvPr>
          <p:cNvSpPr txBox="1"/>
          <p:nvPr/>
        </p:nvSpPr>
        <p:spPr>
          <a:xfrm>
            <a:off x="838200" y="6308209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4191E-01D2-942C-36CC-AB45F5FC1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4" y="1704815"/>
            <a:ext cx="11275052" cy="32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6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E3C1-5FD6-01A1-C8EB-441ED508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family keeps growing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81685-3BF9-47A5-E722-859A90E7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GPT-3.5</a:t>
            </a:r>
          </a:p>
          <a:p>
            <a:r>
              <a:rPr lang="en-US" dirty="0"/>
              <a:t>GPT-3.5-turbo</a:t>
            </a:r>
          </a:p>
          <a:p>
            <a:r>
              <a:rPr lang="en-US" dirty="0"/>
              <a:t>GPT-4</a:t>
            </a:r>
          </a:p>
          <a:p>
            <a:r>
              <a:rPr lang="en-US" dirty="0"/>
              <a:t>GPT-4-turbo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PaLM</a:t>
            </a:r>
            <a:r>
              <a:rPr lang="en-US" dirty="0"/>
              <a:t> (Google)</a:t>
            </a:r>
          </a:p>
          <a:p>
            <a:r>
              <a:rPr lang="en-US" dirty="0"/>
              <a:t>Gemini family (Gemini Pro) (Google)</a:t>
            </a:r>
          </a:p>
          <a:p>
            <a:r>
              <a:rPr lang="en-US" dirty="0"/>
              <a:t>Mistral 7xMoE (Open Source by </a:t>
            </a:r>
            <a:r>
              <a:rPr lang="en-US" dirty="0" err="1"/>
              <a:t>Mistral.ai</a:t>
            </a:r>
            <a:r>
              <a:rPr lang="en-US" dirty="0"/>
              <a:t>)</a:t>
            </a:r>
          </a:p>
          <a:p>
            <a:r>
              <a:rPr lang="en-US" dirty="0"/>
              <a:t>Llama-2 70B (Open Source by Meta AI)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12E22-5ECA-8604-5D04-8C82B338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FD7740-D76B-E825-59E2-3C2E5B328209}"/>
              </a:ext>
            </a:extLst>
          </p:cNvPr>
          <p:cNvSpPr txBox="1">
            <a:spLocks/>
          </p:cNvSpPr>
          <p:nvPr/>
        </p:nvSpPr>
        <p:spPr>
          <a:xfrm>
            <a:off x="906624" y="3577966"/>
            <a:ext cx="10515600" cy="82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Competitors</a:t>
            </a:r>
          </a:p>
        </p:txBody>
      </p:sp>
    </p:spTree>
    <p:extLst>
      <p:ext uri="{BB962C8B-B14F-4D97-AF65-F5344CB8AC3E}">
        <p14:creationId xmlns:p14="http://schemas.microsoft.com/office/powerpoint/2010/main" val="3759951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847D-3FB7-8967-C31F-E0E4EBF2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E7617-CE9C-5D93-425C-1783D41B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" y="261257"/>
            <a:ext cx="12143453" cy="5775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F7248-52FB-72F3-8DB2-150931778FA2}"/>
              </a:ext>
            </a:extLst>
          </p:cNvPr>
          <p:cNvSpPr txBox="1"/>
          <p:nvPr/>
        </p:nvSpPr>
        <p:spPr>
          <a:xfrm>
            <a:off x="230933" y="644320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LLM Leader Board https://</a:t>
            </a:r>
            <a:r>
              <a:rPr lang="en-US" dirty="0" err="1"/>
              <a:t>chat.lmsys.org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07026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847D-3FB7-8967-C31F-E0E4EBF2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F7248-52FB-72F3-8DB2-150931778FA2}"/>
              </a:ext>
            </a:extLst>
          </p:cNvPr>
          <p:cNvSpPr txBox="1"/>
          <p:nvPr/>
        </p:nvSpPr>
        <p:spPr>
          <a:xfrm>
            <a:off x="230933" y="644320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LLM Leader Board https://</a:t>
            </a:r>
            <a:r>
              <a:rPr lang="en-US" dirty="0" err="1"/>
              <a:t>chat.lmsys.org</a:t>
            </a:r>
            <a:r>
              <a:rPr lang="en-US" dirty="0"/>
              <a:t>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6D6BEF-6DD3-7E8E-7AC7-D14C528B4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32" y="274689"/>
            <a:ext cx="11549275" cy="611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307740-3D7A-B319-EFF5-7C78BF84D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11" y="1022289"/>
            <a:ext cx="11630916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55F74-095A-0B0F-DD43-F4722B4D6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8" y="2273976"/>
            <a:ext cx="11549275" cy="365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6DC24-4434-00FC-AD78-A00BAC4A8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18" y="3642632"/>
            <a:ext cx="11549275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270EF-C5C7-2627-8903-36FB8C6E3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19" y="4711757"/>
            <a:ext cx="11634208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3C3422-7F99-B00A-1A27-662A3EE406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31" y="5104663"/>
            <a:ext cx="11549275" cy="365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0A48B9-4C6A-54B3-1C71-D8F0193A8A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31" y="1639838"/>
            <a:ext cx="1150516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0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 (October,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DC964-79FC-8849-9230-251A70AAD988}"/>
              </a:ext>
            </a:extLst>
          </p:cNvPr>
          <p:cNvGrpSpPr/>
          <p:nvPr/>
        </p:nvGrpSpPr>
        <p:grpSpPr>
          <a:xfrm>
            <a:off x="5352024" y="1594348"/>
            <a:ext cx="5192785" cy="4944564"/>
            <a:chOff x="5016744" y="1548311"/>
            <a:chExt cx="5192785" cy="4944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46FF3B-ADAE-5341-B24C-A6F0805A8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6744" y="1548311"/>
              <a:ext cx="5192785" cy="494456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1A936B-6704-124E-8B4F-DE2DB805C5A5}"/>
                </a:ext>
              </a:extLst>
            </p:cNvPr>
            <p:cNvSpPr/>
            <p:nvPr/>
          </p:nvSpPr>
          <p:spPr>
            <a:xfrm>
              <a:off x="9925048" y="2804160"/>
              <a:ext cx="228600" cy="1066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52C5E9-D9DC-4746-8D09-2CC6D6965BD8}"/>
              </a:ext>
            </a:extLst>
          </p:cNvPr>
          <p:cNvSpPr txBox="1"/>
          <p:nvPr/>
        </p:nvSpPr>
        <p:spPr>
          <a:xfrm>
            <a:off x="691369" y="3127077"/>
            <a:ext cx="44130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decoder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the model to fill-in-the-blank by masking some of the input tokens and trying to recover the full sentence.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input is not one sentence but two sentences separated by a [SEP] token.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try to predict whether these two input sentences are consecutive or not.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23BAD-33A9-7A4D-A0F9-C6E7C13CE666}"/>
              </a:ext>
            </a:extLst>
          </p:cNvPr>
          <p:cNvSpPr txBox="1"/>
          <p:nvPr/>
        </p:nvSpPr>
        <p:spPr>
          <a:xfrm>
            <a:off x="1503680" y="2665471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993343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A90F-2889-2417-30DE-DB8C58A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5BE0A-D46F-B955-CB80-8123D100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" y="5044191"/>
            <a:ext cx="5115443" cy="181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CFA2C-F22D-C009-9FB7-DEF0C14A9916}"/>
              </a:ext>
            </a:extLst>
          </p:cNvPr>
          <p:cNvSpPr txBox="1"/>
          <p:nvPr/>
        </p:nvSpPr>
        <p:spPr>
          <a:xfrm>
            <a:off x="5563565" y="62531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6CDA2-8438-4A5C-B88D-5DA25152F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36" y="1460939"/>
            <a:ext cx="10217870" cy="24489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B633E0E-C80C-B89C-64BA-ED2EE60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Prompt Engineering</a:t>
            </a:r>
          </a:p>
        </p:txBody>
      </p:sp>
    </p:spTree>
    <p:extLst>
      <p:ext uri="{BB962C8B-B14F-4D97-AF65-F5344CB8AC3E}">
        <p14:creationId xmlns:p14="http://schemas.microsoft.com/office/powerpoint/2010/main" val="830800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A90F-2889-2417-30DE-DB8C58A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5BE0A-D46F-B955-CB80-8123D100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" y="5044191"/>
            <a:ext cx="5115443" cy="18138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CFA2C-F22D-C009-9FB7-DEF0C14A9916}"/>
              </a:ext>
            </a:extLst>
          </p:cNvPr>
          <p:cNvSpPr txBox="1"/>
          <p:nvPr/>
        </p:nvSpPr>
        <p:spPr>
          <a:xfrm>
            <a:off x="5563565" y="625318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/abs/2005.14165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633E0E-C80C-B89C-64BA-ED2EE60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Prompt Engineering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56FA81-9A25-68A5-05A2-6B2EB5185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9" y="1282694"/>
            <a:ext cx="5681160" cy="35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3F75-6651-7235-9E29-D95E7BAF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E87357-DCC1-3C27-BB8E-E1289D7B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DAA6D-94C0-BF15-D382-DCBA2A3D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13" y="1861484"/>
            <a:ext cx="10225573" cy="44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95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4FC3-2996-ADA0-2533-0E01692A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EC244-C444-2CB3-3A57-7C612ADFDC95}"/>
              </a:ext>
            </a:extLst>
          </p:cNvPr>
          <p:cNvSpPr txBox="1"/>
          <p:nvPr/>
        </p:nvSpPr>
        <p:spPr>
          <a:xfrm>
            <a:off x="2915374" y="2588162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kid is throwing rocks at the window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A71AD1-8A18-D525-5192-9D71C700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>
            <a:normAutofit fontScale="90000"/>
          </a:bodyPr>
          <a:lstStyle/>
          <a:p>
            <a:r>
              <a:rPr lang="en-US" dirty="0"/>
              <a:t>How would you come up with a solution for this problem?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B01725-001C-E497-D6DD-762CDD4C33EE}"/>
              </a:ext>
            </a:extLst>
          </p:cNvPr>
          <p:cNvSpPr txBox="1"/>
          <p:nvPr/>
        </p:nvSpPr>
        <p:spPr>
          <a:xfrm>
            <a:off x="1727522" y="4446003"/>
            <a:ext cx="8469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&lt;subject&gt;</a:t>
            </a:r>
            <a:r>
              <a:rPr lang="en-US" sz="2400" dirty="0"/>
              <a:t>kid</a:t>
            </a:r>
            <a:r>
              <a:rPr lang="en-US" sz="2400" dirty="0">
                <a:solidFill>
                  <a:srgbClr val="FF0000"/>
                </a:solidFill>
              </a:rPr>
              <a:t>&lt;/subject&gt;</a:t>
            </a:r>
            <a:r>
              <a:rPr lang="en-US" sz="2400" dirty="0"/>
              <a:t> is throwing </a:t>
            </a:r>
            <a:r>
              <a:rPr lang="en-US" sz="2400" dirty="0">
                <a:solidFill>
                  <a:srgbClr val="FF0000"/>
                </a:solidFill>
              </a:rPr>
              <a:t>&lt;object&gt;</a:t>
            </a:r>
            <a:r>
              <a:rPr lang="en-US" sz="2400" dirty="0"/>
              <a:t>rocks</a:t>
            </a:r>
            <a:r>
              <a:rPr lang="en-US" sz="2400" dirty="0">
                <a:solidFill>
                  <a:srgbClr val="FF0000"/>
                </a:solidFill>
              </a:rPr>
              <a:t>&lt;/object&gt; </a:t>
            </a:r>
            <a:r>
              <a:rPr lang="en-US" sz="2400" dirty="0"/>
              <a:t>at the </a:t>
            </a:r>
            <a:r>
              <a:rPr lang="en-US" sz="2400" dirty="0">
                <a:solidFill>
                  <a:srgbClr val="FF0000"/>
                </a:solidFill>
              </a:rPr>
              <a:t>&lt;destination&gt;</a:t>
            </a:r>
            <a:r>
              <a:rPr lang="en-US" sz="2400" dirty="0"/>
              <a:t>window</a:t>
            </a:r>
            <a:r>
              <a:rPr lang="en-US" sz="2400" dirty="0">
                <a:solidFill>
                  <a:srgbClr val="FF0000"/>
                </a:solidFill>
              </a:rPr>
              <a:t>&lt;/destination&gt;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1D6459-B90E-8B6D-334D-416F58D1A6B9}"/>
              </a:ext>
            </a:extLst>
          </p:cNvPr>
          <p:cNvCxnSpPr/>
          <p:nvPr/>
        </p:nvCxnSpPr>
        <p:spPr>
          <a:xfrm>
            <a:off x="4919241" y="3773347"/>
            <a:ext cx="1551007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5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BA90F-2889-2417-30DE-DB8C58A9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633E0E-C80C-B89C-64BA-ED2EE60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/>
          <a:lstStyle/>
          <a:p>
            <a:r>
              <a:rPr lang="en-US" dirty="0"/>
              <a:t>Prompt Engineering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0683A-F8BE-2BBC-0C1D-418B85C2D054}"/>
              </a:ext>
            </a:extLst>
          </p:cNvPr>
          <p:cNvSpPr txBox="1"/>
          <p:nvPr/>
        </p:nvSpPr>
        <p:spPr>
          <a:xfrm>
            <a:off x="1023395" y="1425042"/>
            <a:ext cx="9220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Input: The cat is throwing the ball into the ground</a:t>
            </a:r>
          </a:p>
          <a:p>
            <a:r>
              <a:rPr lang="en-US" sz="2000" dirty="0"/>
              <a:t>Output: The &lt;subject&gt;cat&lt;/subject&gt; is throwing the &lt;object&gt;ball&lt;/object&gt; into the &lt;destination&gt;ground&lt;/ground&gt;</a:t>
            </a:r>
          </a:p>
          <a:p>
            <a:br>
              <a:rPr lang="en-US" sz="2000" dirty="0"/>
            </a:br>
            <a:r>
              <a:rPr lang="en-US" sz="2000" dirty="0"/>
              <a:t>Input: The snake is being attacked by the wolf</a:t>
            </a:r>
          </a:p>
          <a:p>
            <a:r>
              <a:rPr lang="en-US" sz="2000" dirty="0"/>
              <a:t>Output: The &lt;object&gt;snake&lt;/object&gt; is being attacked by the &lt;actor&gt;wolf&lt;/actor&gt;</a:t>
            </a:r>
          </a:p>
          <a:p>
            <a:endParaRPr lang="en-US" sz="2000" dirty="0"/>
          </a:p>
          <a:p>
            <a:r>
              <a:rPr lang="en-US" sz="2000" dirty="0"/>
              <a:t>Input: The kid is throwing rocks at the window</a:t>
            </a:r>
          </a:p>
          <a:p>
            <a:r>
              <a:rPr lang="en-US" sz="2000" dirty="0"/>
              <a:t>Output: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35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AABA-D03B-6B61-B326-4BF1F4F4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Engineering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1A65-2EFA-F4F9-CCF0-94630AAB8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Large Language Model (LLM) such as GPT-3 can be turned into a general purpose problem solver in this way.</a:t>
            </a:r>
          </a:p>
          <a:p>
            <a:r>
              <a:rPr lang="en-US" dirty="0"/>
              <a:t>Obviously, it is not going to work well for every use case.</a:t>
            </a:r>
          </a:p>
          <a:p>
            <a:r>
              <a:rPr lang="en-US" dirty="0"/>
              <a:t>Other Large Language Models trained at the scale of GPT-3 that are actually publicly available:</a:t>
            </a:r>
          </a:p>
          <a:p>
            <a:r>
              <a:rPr lang="en-US" dirty="0"/>
              <a:t>BLOOM-176B and OPT-175B: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DB589-DF4A-B8B1-D14D-6A0E4581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6" name="Picture 2" descr="BigScience Logo">
            <a:extLst>
              <a:ext uri="{FF2B5EF4-FFF2-40B4-BE49-F238E27FC236}">
                <a16:creationId xmlns:a16="http://schemas.microsoft.com/office/drawing/2014/main" id="{BFA0A36F-E491-CD38-D159-27C42E34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5" y="4352082"/>
            <a:ext cx="4984097" cy="153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28D7B-9298-2811-F5BE-9D238DAAB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670" y="3310583"/>
            <a:ext cx="3956703" cy="36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2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35334-AA7E-6C63-C7E1-6D07EAEC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 these are still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23D2-2725-4E9A-3BEF-E1C74F453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the next word can lead to intelligent behavior such as the one exemplified earlier however this still limited</a:t>
            </a:r>
          </a:p>
          <a:p>
            <a:r>
              <a:rPr lang="en-US" dirty="0"/>
              <a:t>What makes some of the new LLMs special? </a:t>
            </a:r>
            <a:r>
              <a:rPr lang="en-US" dirty="0" err="1"/>
              <a:t>ChatGPT</a:t>
            </a:r>
            <a:r>
              <a:rPr lang="en-US" dirty="0"/>
              <a:t> (GPT-3.5, 3.5 Turbo, 4, 4-turbo), FLAN-T5, OPT-IML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0A095-B414-7C4E-71B9-6EA43282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18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1C34-77A6-B1AA-DE54-FAB0D87B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Tuning (e.g. FLAN-T5 by Google)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5C369-B25D-545A-5C25-9F8C9ED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26</a:t>
            </a:fld>
            <a:endParaRPr lang="en-US" dirty="0"/>
          </a:p>
        </p:txBody>
      </p:sp>
      <p:pic>
        <p:nvPicPr>
          <p:cNvPr id="2052" name="Picture 4" descr="model image">
            <a:extLst>
              <a:ext uri="{FF2B5EF4-FFF2-40B4-BE49-F238E27FC236}">
                <a16:creationId xmlns:a16="http://schemas.microsoft.com/office/drawing/2014/main" id="{BFC23F0A-7615-6109-6D4D-CA2DBFB0E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10" y="1480883"/>
            <a:ext cx="8464952" cy="4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3DE54-9C6E-5CFE-416D-6064BA74AFF1}"/>
              </a:ext>
            </a:extLst>
          </p:cNvPr>
          <p:cNvSpPr txBox="1"/>
          <p:nvPr/>
        </p:nvSpPr>
        <p:spPr>
          <a:xfrm>
            <a:off x="292261" y="635635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/pdf/2210.11416.pdf</a:t>
            </a:r>
          </a:p>
        </p:txBody>
      </p:sp>
    </p:spTree>
    <p:extLst>
      <p:ext uri="{BB962C8B-B14F-4D97-AF65-F5344CB8AC3E}">
        <p14:creationId xmlns:p14="http://schemas.microsoft.com/office/powerpoint/2010/main" val="2600511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8B727-C56A-2C25-089D-47FF63FD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8F212-9627-8417-0A51-BF97D809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6916C-9F68-310F-D391-C55F1E97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3F139-23CB-79DC-65A2-7B832DF2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8" y="1371373"/>
            <a:ext cx="10786382" cy="42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38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57F9-EE19-556B-0B29-3E2445D85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FLAN-T5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B9F3-89D5-C3C0-B3A9-88B55F5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50DB4-2B66-A151-C58D-602B06DC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09F17-3D3A-5CC7-7660-D03032B66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30" y="1611554"/>
            <a:ext cx="11294118" cy="44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24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EFBAA4-C1FC-DA10-4B7D-9F6CAF768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31" y="1282052"/>
            <a:ext cx="9249137" cy="5439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70AA6-0C35-8E90-93B0-20697BD4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InstructGPT</a:t>
            </a:r>
            <a:r>
              <a:rPr lang="en-US" dirty="0"/>
              <a:t> (</a:t>
            </a:r>
            <a:r>
              <a:rPr lang="en-US" dirty="0" err="1"/>
              <a:t>ChatGPT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A1FF-BCE0-F764-D078-F0F67AAF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DE93E-01BB-CF25-7BCE-62560393951E}"/>
              </a:ext>
            </a:extLst>
          </p:cNvPr>
          <p:cNvSpPr txBox="1"/>
          <p:nvPr/>
        </p:nvSpPr>
        <p:spPr>
          <a:xfrm>
            <a:off x="419583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/abs/2203.02155</a:t>
            </a:r>
          </a:p>
        </p:txBody>
      </p:sp>
    </p:spTree>
    <p:extLst>
      <p:ext uri="{BB962C8B-B14F-4D97-AF65-F5344CB8AC3E}">
        <p14:creationId xmlns:p14="http://schemas.microsoft.com/office/powerpoint/2010/main" val="3613557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4545-FB67-420A-8318-F95F2772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by Step: Train a Reward Model that learns from Human Ratings e.g. from 1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CB1A6-0ED3-C08C-4667-13B9F692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F239-5F67-A9A7-2418-8B360E417285}"/>
              </a:ext>
            </a:extLst>
          </p:cNvPr>
          <p:cNvSpPr txBox="1"/>
          <p:nvPr/>
        </p:nvSpPr>
        <p:spPr>
          <a:xfrm>
            <a:off x="592239" y="6129079"/>
            <a:ext cx="847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gist.github.com</a:t>
            </a:r>
            <a:r>
              <a:rPr lang="en-US" dirty="0"/>
              <a:t>/</a:t>
            </a:r>
            <a:r>
              <a:rPr lang="en-US" dirty="0" err="1"/>
              <a:t>JoaoLages</a:t>
            </a:r>
            <a:r>
              <a:rPr lang="en-US" dirty="0"/>
              <a:t>/c6f2dfd13d2484aa8bb0b2d567fbf093</a:t>
            </a:r>
          </a:p>
        </p:txBody>
      </p:sp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1C7659FD-7130-D5F0-E7D1-DB92067D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9" y="2472724"/>
            <a:ext cx="10907210" cy="21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843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F4545-FB67-420A-8318-F95F2772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Step by Step: Train the LM to generate text that gets high reward but still produces stuff that makes sense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CB1A6-0ED3-C08C-4667-13B9F692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F239-5F67-A9A7-2418-8B360E417285}"/>
              </a:ext>
            </a:extLst>
          </p:cNvPr>
          <p:cNvSpPr txBox="1"/>
          <p:nvPr/>
        </p:nvSpPr>
        <p:spPr>
          <a:xfrm>
            <a:off x="592239" y="6129079"/>
            <a:ext cx="8470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gist.github.com</a:t>
            </a:r>
            <a:r>
              <a:rPr lang="en-US" dirty="0"/>
              <a:t>/</a:t>
            </a:r>
            <a:r>
              <a:rPr lang="en-US" dirty="0" err="1"/>
              <a:t>JoaoLages</a:t>
            </a:r>
            <a:r>
              <a:rPr lang="en-US" dirty="0"/>
              <a:t>/c6f2dfd13d2484aa8bb0b2d567fbf093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31C549CA-02BD-A7FA-921E-A2FB2D6C1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12" y="1709812"/>
            <a:ext cx="8449617" cy="419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20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0AA6-0C35-8E90-93B0-20697BD4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Slide Deck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CA1FF-BCE0-F764-D078-F0F67AAF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3AC97-7846-E225-28F8-90B780C8599A}"/>
              </a:ext>
            </a:extLst>
          </p:cNvPr>
          <p:cNvSpPr txBox="1"/>
          <p:nvPr/>
        </p:nvSpPr>
        <p:spPr>
          <a:xfrm>
            <a:off x="1930" y="6398309"/>
            <a:ext cx="896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web.stanford.edu</a:t>
            </a:r>
            <a:r>
              <a:rPr lang="en-US" dirty="0"/>
              <a:t>/class/cs224n/slides/cs224n-2023-lecture11-prompting-rlhf.pdf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CA093-766D-B8C3-69FB-25E079B7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38" y="1702536"/>
            <a:ext cx="5814202" cy="4092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1A96F4-A4C8-F46C-4D08-A511FADA1BF6}"/>
              </a:ext>
            </a:extLst>
          </p:cNvPr>
          <p:cNvSpPr txBox="1"/>
          <p:nvPr/>
        </p:nvSpPr>
        <p:spPr>
          <a:xfrm>
            <a:off x="3013788" y="3244334"/>
            <a:ext cx="61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035E96-7373-3FB5-850C-F78FFF57CBBB}"/>
              </a:ext>
            </a:extLst>
          </p:cNvPr>
          <p:cNvSpPr txBox="1"/>
          <p:nvPr/>
        </p:nvSpPr>
        <p:spPr>
          <a:xfrm>
            <a:off x="3013788" y="3244334"/>
            <a:ext cx="61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72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DC6AF-54A7-D353-D47A-7C8BD1A3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Step: Multimodality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63C90-5265-8271-6C2D-1E7BBCAB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15DE8-E84B-A141-B26C-CDB1CE99E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3AF88F7-12D1-A707-4BDC-403D562D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60" y="2003514"/>
            <a:ext cx="6249365" cy="35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76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523122-8022-A988-E3B9-B2F5C7FA9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49923"/>
            <a:ext cx="7772400" cy="4074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A93CD-CEE7-1FB1-3417-91CD27411268}"/>
              </a:ext>
            </a:extLst>
          </p:cNvPr>
          <p:cNvSpPr txBox="1"/>
          <p:nvPr/>
        </p:nvSpPr>
        <p:spPr>
          <a:xfrm>
            <a:off x="5147733" y="524933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NeurIPS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329846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C1912-E9DD-32F9-035D-D682F682F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67" y="3245555"/>
            <a:ext cx="11270864" cy="3527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112D2-5F66-B7E4-ACF4-EF36B20AF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" b="21626"/>
          <a:stretch/>
        </p:blipFill>
        <p:spPr>
          <a:xfrm>
            <a:off x="4317999" y="84665"/>
            <a:ext cx="4165601" cy="3008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85640-3BA1-85F2-303C-57481CDEE88D}"/>
              </a:ext>
            </a:extLst>
          </p:cNvPr>
          <p:cNvSpPr txBox="1"/>
          <p:nvPr/>
        </p:nvSpPr>
        <p:spPr>
          <a:xfrm>
            <a:off x="2540000" y="1552216"/>
            <a:ext cx="98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Training:</a:t>
            </a:r>
          </a:p>
        </p:txBody>
      </p:sp>
    </p:spTree>
    <p:extLst>
      <p:ext uri="{BB962C8B-B14F-4D97-AF65-F5344CB8AC3E}">
        <p14:creationId xmlns:p14="http://schemas.microsoft.com/office/powerpoint/2010/main" val="19380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/pdf/2204.14198.pdf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7AAF4-3452-F436-1CC1-12F606E5B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85" y="1375441"/>
            <a:ext cx="8566230" cy="44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77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AE4-5006-61F7-06C5-05DB1FF7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Flamingo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BD136-712D-39E3-47B6-9B3EE0655BB6}"/>
              </a:ext>
            </a:extLst>
          </p:cNvPr>
          <p:cNvSpPr txBox="1"/>
          <p:nvPr/>
        </p:nvSpPr>
        <p:spPr>
          <a:xfrm>
            <a:off x="326986" y="63082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arxiv.org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/pdf/2204.14198.pdf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48909-8E7B-2B11-51E2-45F619839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08" y="1438125"/>
            <a:ext cx="10613983" cy="44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41A3A2-F571-A644-938E-D3DF1E32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06C0A3-D530-554B-A00D-E20A4C90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8265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1941-EB80-574A-84DF-8DDCA5A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BERT Encoder-only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1C6E2-5AED-8443-A761-918C1ACB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4FB0-ABBF-4D41-B6AD-16DE453437F3}"/>
              </a:ext>
            </a:extLst>
          </p:cNvPr>
          <p:cNvSpPr/>
          <p:nvPr/>
        </p:nvSpPr>
        <p:spPr>
          <a:xfrm>
            <a:off x="467360" y="1372869"/>
            <a:ext cx="4884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Devlin et al. BERT: Pre-training of Deep Bidirectional Transformers for Language Understanding .  </a:t>
            </a:r>
            <a:r>
              <a:rPr lang="en-US" dirty="0">
                <a:hlinkClick r:id="rId2"/>
              </a:rPr>
              <a:t>https://arxiv.org/abs/1810.04805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804E7D-3053-4644-B358-E446009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6" y="2314973"/>
            <a:ext cx="10119627" cy="41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39887887-D29F-0343-A506-B56C23D638D7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1030340" cy="8268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GPT-2, GPT-3 Decoder-only Model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41404C0-DA71-1A45-9CE2-9B2A7C012E67}"/>
              </a:ext>
            </a:extLst>
          </p:cNvPr>
          <p:cNvSpPr txBox="1"/>
          <p:nvPr/>
        </p:nvSpPr>
        <p:spPr>
          <a:xfrm>
            <a:off x="3514830" y="3523090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Decoder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0DBBB0-9EA9-AB41-AAC5-7744BBCF2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788" y="2576743"/>
            <a:ext cx="4186145" cy="293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202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 (Feb,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1B15E-E140-E2F9-7585-9473B5EFC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86" y="2328807"/>
            <a:ext cx="8407691" cy="17854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2875EF-F24B-D112-A9A9-BAC1E3CE9B99}"/>
              </a:ext>
            </a:extLst>
          </p:cNvPr>
          <p:cNvSpPr txBox="1"/>
          <p:nvPr/>
        </p:nvSpPr>
        <p:spPr>
          <a:xfrm>
            <a:off x="3209929" y="411426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openai.com</a:t>
            </a:r>
            <a:r>
              <a:rPr lang="en-US" dirty="0"/>
              <a:t>/blog/better-language-models/</a:t>
            </a:r>
          </a:p>
        </p:txBody>
      </p:sp>
    </p:spTree>
    <p:extLst>
      <p:ext uri="{BB962C8B-B14F-4D97-AF65-F5344CB8AC3E}">
        <p14:creationId xmlns:p14="http://schemas.microsoft.com/office/powerpoint/2010/main" val="96311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FB719-52EC-E8CC-34CC-703713B9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179" y="1444027"/>
            <a:ext cx="3623929" cy="4302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2B8ED-BA0A-AA45-3874-1BDE25199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33" y="1444027"/>
            <a:ext cx="3594100" cy="430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828E12-5B27-7B63-D790-C48C7227D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42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6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1711-61EF-A0CE-3776-8EFCCB2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GPT-2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70659-E064-C029-19DD-846EC563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5DE8-E84B-A141-B26C-CDB1CE99E00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0C3E8-E152-0F08-C6F0-3E325793CD33}"/>
              </a:ext>
            </a:extLst>
          </p:cNvPr>
          <p:cNvSpPr txBox="1"/>
          <p:nvPr/>
        </p:nvSpPr>
        <p:spPr>
          <a:xfrm>
            <a:off x="5891084" y="635635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jalammar.github.io</a:t>
            </a:r>
            <a:r>
              <a:rPr lang="en-US" dirty="0"/>
              <a:t>/illustrated-gpt2/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34FE5-3747-94BD-10C9-84B90C82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28" y="1577050"/>
            <a:ext cx="11548143" cy="37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30314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01" id="{75795CA0-C23F-2643-80D4-D734F2BEFF43}" vid="{36436803-54D7-414B-9BF0-60C473CCA8F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lecture-template</Template>
  <TotalTime>7625</TotalTime>
  <Words>937</Words>
  <Application>Microsoft Macintosh PowerPoint</Application>
  <PresentationFormat>Widescreen</PresentationFormat>
  <Paragraphs>167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lecture-template</vt:lpstr>
      <vt:lpstr>1_Office Theme</vt:lpstr>
      <vt:lpstr>Deep Learning for Vision &amp; Language</vt:lpstr>
      <vt:lpstr>The BERT Encoder Model (October, 2018)</vt:lpstr>
      <vt:lpstr>The BERT Encoder Model</vt:lpstr>
      <vt:lpstr>The BERT Encoder-only Model</vt:lpstr>
      <vt:lpstr>PowerPoint Presentation</vt:lpstr>
      <vt:lpstr>The GPT-2 Model (Feb, 2019)</vt:lpstr>
      <vt:lpstr>The GPT-2 Model</vt:lpstr>
      <vt:lpstr>The GPT-2 Model</vt:lpstr>
      <vt:lpstr>The GPT-2 Model</vt:lpstr>
      <vt:lpstr>The GPT-2 Model</vt:lpstr>
      <vt:lpstr>PowerPoint Presentation</vt:lpstr>
      <vt:lpstr>PowerPoint Presentation</vt:lpstr>
      <vt:lpstr>The GPT-2 Model</vt:lpstr>
      <vt:lpstr>The GPT-2 Model</vt:lpstr>
      <vt:lpstr>GPT-1 vs GPT-2 vs GPT-3</vt:lpstr>
      <vt:lpstr>GPT-3 (July, 2020)</vt:lpstr>
      <vt:lpstr>GPT family keeps growing</vt:lpstr>
      <vt:lpstr>PowerPoint Presentation</vt:lpstr>
      <vt:lpstr>PowerPoint Presentation</vt:lpstr>
      <vt:lpstr>Prompt Engineering</vt:lpstr>
      <vt:lpstr>Prompt Engineering</vt:lpstr>
      <vt:lpstr>Prompt Engineer</vt:lpstr>
      <vt:lpstr>How would you come up with a solution for this problem?</vt:lpstr>
      <vt:lpstr>Prompt Engineering</vt:lpstr>
      <vt:lpstr>Prompt Engineering </vt:lpstr>
      <vt:lpstr>However these are still limited</vt:lpstr>
      <vt:lpstr>Instruction Tuning (e.g. FLAN-T5 by Google)</vt:lpstr>
      <vt:lpstr>FLAN-T5</vt:lpstr>
      <vt:lpstr>FLAN-T5</vt:lpstr>
      <vt:lpstr>InstructGPT (ChatGPT)</vt:lpstr>
      <vt:lpstr>Step by Step: Train a Reward Model that learns from Human Ratings e.g. from 1 to 5</vt:lpstr>
      <vt:lpstr>Step by Step: Train the LM to generate text that gets high reward but still produces stuff that makes sense</vt:lpstr>
      <vt:lpstr>Recommended Slide Deck</vt:lpstr>
      <vt:lpstr>Next Step: Multimodality</vt:lpstr>
      <vt:lpstr>PowerPoint Presentation</vt:lpstr>
      <vt:lpstr>PowerPoint Presentation</vt:lpstr>
      <vt:lpstr>Flamingo</vt:lpstr>
      <vt:lpstr>Flamingo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&amp; Language</dc:title>
  <dc:creator>Ordonez-Roman, Vicente (vo2m)</dc:creator>
  <cp:lastModifiedBy>Vicente Ordonez</cp:lastModifiedBy>
  <cp:revision>128</cp:revision>
  <dcterms:created xsi:type="dcterms:W3CDTF">2020-08-27T13:44:04Z</dcterms:created>
  <dcterms:modified xsi:type="dcterms:W3CDTF">2024-02-13T20:05:46Z</dcterms:modified>
</cp:coreProperties>
</file>