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49"/>
  </p:notesMasterIdLst>
  <p:sldIdLst>
    <p:sldId id="256" r:id="rId3"/>
    <p:sldId id="1011" r:id="rId4"/>
    <p:sldId id="1012" r:id="rId5"/>
    <p:sldId id="1033" r:id="rId6"/>
    <p:sldId id="1017" r:id="rId7"/>
    <p:sldId id="1016" r:id="rId8"/>
    <p:sldId id="1034" r:id="rId9"/>
    <p:sldId id="1018" r:id="rId10"/>
    <p:sldId id="1019" r:id="rId11"/>
    <p:sldId id="1020" r:id="rId12"/>
    <p:sldId id="1002" r:id="rId13"/>
    <p:sldId id="1003" r:id="rId14"/>
    <p:sldId id="1035" r:id="rId15"/>
    <p:sldId id="1036" r:id="rId16"/>
    <p:sldId id="1025" r:id="rId17"/>
    <p:sldId id="1026" r:id="rId18"/>
    <p:sldId id="1037" r:id="rId19"/>
    <p:sldId id="1038" r:id="rId20"/>
    <p:sldId id="1039" r:id="rId21"/>
    <p:sldId id="1022" r:id="rId22"/>
    <p:sldId id="1032" r:id="rId23"/>
    <p:sldId id="1040" r:id="rId24"/>
    <p:sldId id="1041" r:id="rId25"/>
    <p:sldId id="1024" r:id="rId26"/>
    <p:sldId id="1027" r:id="rId27"/>
    <p:sldId id="1028" r:id="rId28"/>
    <p:sldId id="1029" r:id="rId29"/>
    <p:sldId id="1042" r:id="rId30"/>
    <p:sldId id="1043" r:id="rId31"/>
    <p:sldId id="1044" r:id="rId32"/>
    <p:sldId id="1045" r:id="rId33"/>
    <p:sldId id="1046" r:id="rId34"/>
    <p:sldId id="1031" r:id="rId35"/>
    <p:sldId id="1047" r:id="rId36"/>
    <p:sldId id="1048" r:id="rId37"/>
    <p:sldId id="258" r:id="rId38"/>
    <p:sldId id="1049" r:id="rId39"/>
    <p:sldId id="1050" r:id="rId40"/>
    <p:sldId id="1051" r:id="rId41"/>
    <p:sldId id="1052" r:id="rId42"/>
    <p:sldId id="1053" r:id="rId43"/>
    <p:sldId id="1054" r:id="rId44"/>
    <p:sldId id="1055" r:id="rId45"/>
    <p:sldId id="1056" r:id="rId46"/>
    <p:sldId id="1057" r:id="rId47"/>
    <p:sldId id="26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623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0BA5-7042-A982-6C46-99F53CF8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F5A2-8E83-4113-2B2B-89B3BCCA1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6A83-1C0A-998E-FE35-029F5CEB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0377-4FEB-74CE-2277-7C768C6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EC9-1BE6-85EC-B5FC-919D4042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4734-3384-A54C-8560-CFB29CC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5229-2D51-28BD-DFFA-91C28A4C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0916-6C7B-3F0D-A2C3-FF6DCC80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9A1E-4B14-7F44-9386-E9D73A9D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7CBB-5B0A-E53B-1643-BA81F47D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8EE3-3026-002B-2363-52A27F02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C6BC-21ED-6994-8D57-50D5B6CB6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17E3-57F2-25A6-AA7B-EFCDD8F6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5936-C4B6-BCD6-D1C2-1733EF02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14DA7-0D7B-C37B-09D3-EE600344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B6A0-3679-42FD-E83E-13611D59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EA73-5914-D23D-1D95-7CCCAB714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1083-E8BA-1471-A459-C9837D6CF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1E55-9CFD-9236-7A35-D185C754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B4CE-C230-4A6F-7552-75402D92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2049C-1C72-BA15-A1D0-6961419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741D-4E24-9B1C-5DAD-8B834092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C4AD-3DB0-E04D-C273-B959A793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1CEBD-1B1B-4905-68D3-2C8AD7CC6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34E3-67ED-2322-531D-6EA130536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B9504-92C1-10BF-A0DB-FC97E60F2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106A5-D4B3-7A8D-F04A-493F350D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7ECDE-A410-4FBA-1680-1AEDC66B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00544-8461-3ADC-90FB-976F450B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3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8B49-1608-AAE7-3450-5FC9BAD1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3B840-4B1C-8125-AC20-795FB54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45805-E1BB-C0BF-AA00-ACB69FBC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7C89-2642-0E42-784D-7D64488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2126D-EAAA-17F9-1350-7E6206A5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CA02D-B2B3-AE3C-F8B3-820211D7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270F-62D7-546D-0434-3D0B7D62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9B4C-1E42-CFEF-F5B6-1114AA3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CB1B-E1DE-3838-632A-17A093D1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610E-6A6B-E065-09D4-A23E66DE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0ED48-8276-3A26-E593-947A1ADF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2470-DE19-028F-BE08-55FC27A8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882C-744C-5803-7232-EB60EFF1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8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D350-D35F-1ED8-9F7B-704B20B1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85E2B-BF2D-D828-5DCB-7B7EE4143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CB680-5CFF-BE66-D969-688CC06A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744BD-D474-F470-0AAB-552EEB84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F1CD-117A-FEB2-8164-1DFA328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865C-B568-1B5D-A3A8-1D9FBE1E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B132-2CDC-849C-221E-47D3A9E9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07B20-883A-7AFD-E02F-036A9E6D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4402-E870-72AE-E823-F3BBB7E6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837D-2B97-9DC0-4436-027AD1DD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33C9-1FAA-126B-9198-86564C2F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0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B80D7-BAA5-FC95-069C-BB4D4BABD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3E8A5-42A0-CA94-33E0-C4DCA832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016A-AAD1-B491-2395-4A773B5B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38ADA-E2B9-E533-7F0C-3D1AB60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96E4-3A10-9CB3-7BF7-0F0F71A0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9D363-4ACA-D6BB-5206-7D962EB7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1979-5FDA-A8DB-A6D5-201A94FE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D08A-E649-8C26-6203-1CB4B3C19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D721-5A63-7546-8D54-91BE2BCC9C95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AE73-52A4-7EDB-3367-8F91853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36DA-C9AB-B06E-1694-505045D94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Transformers III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8566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6477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390964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GPT-1 vs GPT-2 vs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104C5-8FA8-6018-4784-F47382E08B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31720"/>
          <a:ext cx="10515600" cy="21945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5707281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89109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78764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99217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0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Parameters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4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Decoder Layers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9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Context Token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6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12288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83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Batch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123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CDE8C4-6476-CEEC-48FA-D6B4DE6591CA}"/>
              </a:ext>
            </a:extLst>
          </p:cNvPr>
          <p:cNvSpPr txBox="1"/>
          <p:nvPr/>
        </p:nvSpPr>
        <p:spPr>
          <a:xfrm>
            <a:off x="2110998" y="6356350"/>
            <a:ext cx="797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https://360digitmg.com/blog/types-of-</a:t>
            </a:r>
            <a:r>
              <a:rPr lang="en-US" dirty="0" err="1"/>
              <a:t>gpt</a:t>
            </a:r>
            <a:r>
              <a:rPr lang="en-US" dirty="0"/>
              <a:t>-in-artificial-intelligence</a:t>
            </a:r>
          </a:p>
        </p:txBody>
      </p:sp>
    </p:spTree>
    <p:extLst>
      <p:ext uri="{BB962C8B-B14F-4D97-AF65-F5344CB8AC3E}">
        <p14:creationId xmlns:p14="http://schemas.microsoft.com/office/powerpoint/2010/main" val="162617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 (July,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66104-DF0E-6ABE-7001-22CF87F6DE51}"/>
              </a:ext>
            </a:extLst>
          </p:cNvPr>
          <p:cNvSpPr txBox="1"/>
          <p:nvPr/>
        </p:nvSpPr>
        <p:spPr>
          <a:xfrm>
            <a:off x="838200" y="630820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4191E-01D2-942C-36CC-AB45F5FC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4" y="1704815"/>
            <a:ext cx="11275052" cy="32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E3C1-5FD6-01A1-C8EB-441ED508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family keeps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1685-3BF9-47A5-E722-859A90E7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GPT-3.5</a:t>
            </a:r>
          </a:p>
          <a:p>
            <a:r>
              <a:rPr lang="en-US" dirty="0"/>
              <a:t>GPT-3.5-turbo</a:t>
            </a:r>
          </a:p>
          <a:p>
            <a:r>
              <a:rPr lang="en-US" dirty="0"/>
              <a:t>GPT-4</a:t>
            </a:r>
          </a:p>
          <a:p>
            <a:r>
              <a:rPr lang="en-US" dirty="0"/>
              <a:t>GPT-4-turbo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PaLM</a:t>
            </a:r>
            <a:r>
              <a:rPr lang="en-US" dirty="0"/>
              <a:t> (Google)</a:t>
            </a:r>
          </a:p>
          <a:p>
            <a:r>
              <a:rPr lang="en-US" dirty="0"/>
              <a:t>Gemini family (Gemini Pro) (Google)</a:t>
            </a:r>
          </a:p>
          <a:p>
            <a:r>
              <a:rPr lang="en-US" dirty="0"/>
              <a:t>Mistral 7xMoE (Open Source by </a:t>
            </a:r>
            <a:r>
              <a:rPr lang="en-US" dirty="0" err="1"/>
              <a:t>Mistral.ai</a:t>
            </a:r>
            <a:r>
              <a:rPr lang="en-US" dirty="0"/>
              <a:t>)</a:t>
            </a:r>
          </a:p>
          <a:p>
            <a:r>
              <a:rPr lang="en-US" dirty="0"/>
              <a:t>Llama-2 70B (Open Source by Meta 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12E22-5ECA-8604-5D04-8C82B33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D7740-D76B-E825-59E2-3C2E5B328209}"/>
              </a:ext>
            </a:extLst>
          </p:cNvPr>
          <p:cNvSpPr txBox="1">
            <a:spLocks/>
          </p:cNvSpPr>
          <p:nvPr/>
        </p:nvSpPr>
        <p:spPr>
          <a:xfrm>
            <a:off x="906624" y="3577966"/>
            <a:ext cx="105156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375995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847D-3FB7-8967-C31F-E0E4EBF2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E7617-CE9C-5D93-425C-1783D41B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" y="261257"/>
            <a:ext cx="12143453" cy="5775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F7248-52FB-72F3-8DB2-150931778FA2}"/>
              </a:ext>
            </a:extLst>
          </p:cNvPr>
          <p:cNvSpPr txBox="1"/>
          <p:nvPr/>
        </p:nvSpPr>
        <p:spPr>
          <a:xfrm>
            <a:off x="230933" y="644320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LLM Leader Board https://</a:t>
            </a:r>
            <a:r>
              <a:rPr lang="en-US" dirty="0" err="1"/>
              <a:t>chat.lmsys.org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0702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847D-3FB7-8967-C31F-E0E4EBF2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F7248-52FB-72F3-8DB2-150931778FA2}"/>
              </a:ext>
            </a:extLst>
          </p:cNvPr>
          <p:cNvSpPr txBox="1"/>
          <p:nvPr/>
        </p:nvSpPr>
        <p:spPr>
          <a:xfrm>
            <a:off x="230933" y="644320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LLM Leader Board https://</a:t>
            </a:r>
            <a:r>
              <a:rPr lang="en-US" dirty="0" err="1"/>
              <a:t>chat.lmsys.org</a:t>
            </a:r>
            <a:r>
              <a:rPr lang="en-US" dirty="0"/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D6BEF-6DD3-7E8E-7AC7-D14C528B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2" y="274689"/>
            <a:ext cx="11549275" cy="61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307740-3D7A-B319-EFF5-7C78BF84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1" y="1022289"/>
            <a:ext cx="11630916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55F74-095A-0B0F-DD43-F4722B4D6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8" y="2273976"/>
            <a:ext cx="11549275" cy="36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6DC24-4434-00FC-AD78-A00BAC4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18" y="3642632"/>
            <a:ext cx="11549275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270EF-C5C7-2627-8903-36FB8C6E3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19" y="4711757"/>
            <a:ext cx="11634208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3C3422-7F99-B00A-1A27-662A3EE40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31" y="5104663"/>
            <a:ext cx="11549275" cy="36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A48B9-4C6A-54B3-1C71-D8F0193A8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31" y="1639838"/>
            <a:ext cx="1150516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0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 (October,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E0A-D46F-B955-CB80-8123D10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5044191"/>
            <a:ext cx="5115443" cy="181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CFA2C-F22D-C009-9FB7-DEF0C14A9916}"/>
              </a:ext>
            </a:extLst>
          </p:cNvPr>
          <p:cNvSpPr txBox="1"/>
          <p:nvPr/>
        </p:nvSpPr>
        <p:spPr>
          <a:xfrm>
            <a:off x="5563565" y="62531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6CDA2-8438-4A5C-B88D-5DA25152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6" y="1460939"/>
            <a:ext cx="10217870" cy="24489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</p:spTree>
    <p:extLst>
      <p:ext uri="{BB962C8B-B14F-4D97-AF65-F5344CB8AC3E}">
        <p14:creationId xmlns:p14="http://schemas.microsoft.com/office/powerpoint/2010/main" val="83080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E0A-D46F-B955-CB80-8123D10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5044191"/>
            <a:ext cx="5115443" cy="181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CFA2C-F22D-C009-9FB7-DEF0C14A9916}"/>
              </a:ext>
            </a:extLst>
          </p:cNvPr>
          <p:cNvSpPr txBox="1"/>
          <p:nvPr/>
        </p:nvSpPr>
        <p:spPr>
          <a:xfrm>
            <a:off x="5563565" y="62531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6FA81-9A25-68A5-05A2-6B2EB518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9" y="1282694"/>
            <a:ext cx="5681160" cy="35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3F75-6651-7235-9E29-D95E7BAF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87357-DCC1-3C27-BB8E-E1289D7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DAA6D-94C0-BF15-D382-DCBA2A3D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3" y="1861484"/>
            <a:ext cx="10225573" cy="44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4FC3-2996-ADA0-2533-0E01692A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EC244-C444-2CB3-3A57-7C612ADFDC95}"/>
              </a:ext>
            </a:extLst>
          </p:cNvPr>
          <p:cNvSpPr txBox="1"/>
          <p:nvPr/>
        </p:nvSpPr>
        <p:spPr>
          <a:xfrm>
            <a:off x="2915374" y="2588162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kid is throwing rocks at the window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A71AD1-8A18-D525-5192-9D71C700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How would you come up with a solution for this problem?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01725-001C-E497-D6DD-762CDD4C33EE}"/>
              </a:ext>
            </a:extLst>
          </p:cNvPr>
          <p:cNvSpPr txBox="1"/>
          <p:nvPr/>
        </p:nvSpPr>
        <p:spPr>
          <a:xfrm>
            <a:off x="1727522" y="4446003"/>
            <a:ext cx="8469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&lt;subject&gt;</a:t>
            </a:r>
            <a:r>
              <a:rPr lang="en-US" sz="2400" dirty="0"/>
              <a:t>kid</a:t>
            </a:r>
            <a:r>
              <a:rPr lang="en-US" sz="2400" dirty="0">
                <a:solidFill>
                  <a:srgbClr val="FF0000"/>
                </a:solidFill>
              </a:rPr>
              <a:t>&lt;/subject&gt;</a:t>
            </a:r>
            <a:r>
              <a:rPr lang="en-US" sz="2400" dirty="0"/>
              <a:t> is throwing </a:t>
            </a:r>
            <a:r>
              <a:rPr lang="en-US" sz="2400" dirty="0">
                <a:solidFill>
                  <a:srgbClr val="FF0000"/>
                </a:solidFill>
              </a:rPr>
              <a:t>&lt;object&gt;</a:t>
            </a:r>
            <a:r>
              <a:rPr lang="en-US" sz="2400" dirty="0"/>
              <a:t>rocks</a:t>
            </a:r>
            <a:r>
              <a:rPr lang="en-US" sz="2400" dirty="0">
                <a:solidFill>
                  <a:srgbClr val="FF0000"/>
                </a:solidFill>
              </a:rPr>
              <a:t>&lt;/object&gt; </a:t>
            </a:r>
            <a:r>
              <a:rPr lang="en-US" sz="2400" dirty="0"/>
              <a:t>at the </a:t>
            </a:r>
            <a:r>
              <a:rPr lang="en-US" sz="2400" dirty="0">
                <a:solidFill>
                  <a:srgbClr val="FF0000"/>
                </a:solidFill>
              </a:rPr>
              <a:t>&lt;destination&gt;</a:t>
            </a:r>
            <a:r>
              <a:rPr lang="en-US" sz="2400" dirty="0"/>
              <a:t>window</a:t>
            </a:r>
            <a:r>
              <a:rPr lang="en-US" sz="2400" dirty="0">
                <a:solidFill>
                  <a:srgbClr val="FF0000"/>
                </a:solidFill>
              </a:rPr>
              <a:t>&lt;/destination&gt;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1D6459-B90E-8B6D-334D-416F58D1A6B9}"/>
              </a:ext>
            </a:extLst>
          </p:cNvPr>
          <p:cNvCxnSpPr/>
          <p:nvPr/>
        </p:nvCxnSpPr>
        <p:spPr>
          <a:xfrm>
            <a:off x="4919241" y="3773347"/>
            <a:ext cx="155100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5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0683A-F8BE-2BBC-0C1D-418B85C2D054}"/>
              </a:ext>
            </a:extLst>
          </p:cNvPr>
          <p:cNvSpPr txBox="1"/>
          <p:nvPr/>
        </p:nvSpPr>
        <p:spPr>
          <a:xfrm>
            <a:off x="1023395" y="1425042"/>
            <a:ext cx="922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Input: The cat is throwing the ball into the ground</a:t>
            </a:r>
          </a:p>
          <a:p>
            <a:r>
              <a:rPr lang="en-US" sz="2000" dirty="0"/>
              <a:t>Output: The &lt;subject&gt;cat&lt;/subject&gt; is throwing the &lt;object&gt;ball&lt;/object&gt; into the &lt;destination&gt;ground&lt;/ground&gt;</a:t>
            </a:r>
          </a:p>
          <a:p>
            <a:br>
              <a:rPr lang="en-US" sz="2000" dirty="0"/>
            </a:br>
            <a:r>
              <a:rPr lang="en-US" sz="2000" dirty="0"/>
              <a:t>Input: The snake is being attacked by the wolf</a:t>
            </a:r>
          </a:p>
          <a:p>
            <a:r>
              <a:rPr lang="en-US" sz="2000" dirty="0"/>
              <a:t>Output: The &lt;object&gt;snake&lt;/object&gt; is being attacked by the &lt;actor&gt;wolf&lt;/actor&gt;</a:t>
            </a:r>
          </a:p>
          <a:p>
            <a:endParaRPr lang="en-US" sz="2000" dirty="0"/>
          </a:p>
          <a:p>
            <a:r>
              <a:rPr lang="en-US" sz="2000" dirty="0"/>
              <a:t>Input: The kid is throwing rocks at the window</a:t>
            </a:r>
          </a:p>
          <a:p>
            <a:r>
              <a:rPr lang="en-US" sz="2000" dirty="0"/>
              <a:t>Output: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35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AABA-D03B-6B61-B326-4BF1F4F4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1A65-2EFA-F4F9-CCF0-94630AA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Large Language Model (LLM) such as GPT-3 can be turned into a general purpose problem solver in this way.</a:t>
            </a:r>
          </a:p>
          <a:p>
            <a:r>
              <a:rPr lang="en-US" dirty="0"/>
              <a:t>Obviously, it is not going to work well for every use case.</a:t>
            </a:r>
          </a:p>
          <a:p>
            <a:r>
              <a:rPr lang="en-US" dirty="0"/>
              <a:t>Other Large Language Models trained at the scale of GPT-3 that are actually publicly available:</a:t>
            </a:r>
          </a:p>
          <a:p>
            <a:r>
              <a:rPr lang="en-US" dirty="0"/>
              <a:t>BLOOM-176B and OPT-175B: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DB589-DF4A-B8B1-D14D-6A0E4581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 descr="BigScience Logo">
            <a:extLst>
              <a:ext uri="{FF2B5EF4-FFF2-40B4-BE49-F238E27FC236}">
                <a16:creationId xmlns:a16="http://schemas.microsoft.com/office/drawing/2014/main" id="{BFA0A36F-E491-CD38-D159-27C42E34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" y="4352082"/>
            <a:ext cx="4984097" cy="15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28D7B-9298-2811-F5BE-9D238DAA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70" y="3310583"/>
            <a:ext cx="3956703" cy="36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334-AA7E-6C63-C7E1-6D07EAEC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 these are still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3D2-2725-4E9A-3BEF-E1C74F45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the next word can lead to intelligent behavior such as the one exemplified earlier however this still limited</a:t>
            </a:r>
          </a:p>
          <a:p>
            <a:r>
              <a:rPr lang="en-US" dirty="0"/>
              <a:t>What makes some of the new LLMs special? </a:t>
            </a:r>
            <a:r>
              <a:rPr lang="en-US" dirty="0" err="1"/>
              <a:t>ChatGPT</a:t>
            </a:r>
            <a:r>
              <a:rPr lang="en-US" dirty="0"/>
              <a:t> (GPT-3.5, 3.5 Turbo, 4, 4-turbo), FLAN-T5, OPT-IML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095-B414-7C4E-71B9-6EA43282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(e.g. 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260051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B727-C56A-2C25-089D-47FF63FD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F212-9627-8417-0A51-BF97D809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916C-9F68-310F-D391-C55F1E97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3F139-23CB-79DC-65A2-7B832DF2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8" y="1371373"/>
            <a:ext cx="10786382" cy="42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57F9-EE19-556B-0B29-3E2445D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B9F3-89D5-C3C0-B3A9-88B55F5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0DB4-2B66-A151-C58D-602B06D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9F17-3D3A-5CC7-7660-D03032B6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0" y="1611554"/>
            <a:ext cx="11294118" cy="4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EFBAA4-C1FC-DA10-4B7D-9F6CAF76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31" y="1282052"/>
            <a:ext cx="9249137" cy="543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InstructGPT</a:t>
            </a:r>
            <a:r>
              <a:rPr lang="en-US" dirty="0"/>
              <a:t> (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DE93E-01BB-CF25-7BCE-62560393951E}"/>
              </a:ext>
            </a:extLst>
          </p:cNvPr>
          <p:cNvSpPr txBox="1"/>
          <p:nvPr/>
        </p:nvSpPr>
        <p:spPr>
          <a:xfrm>
            <a:off x="419583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/abs/2203.02155</a:t>
            </a:r>
          </a:p>
        </p:txBody>
      </p:sp>
    </p:spTree>
    <p:extLst>
      <p:ext uri="{BB962C8B-B14F-4D97-AF65-F5344CB8AC3E}">
        <p14:creationId xmlns:p14="http://schemas.microsoft.com/office/powerpoint/2010/main" val="361355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4545-FB67-420A-8318-F95F277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Step: Train a Reward Model that learns from Human Ratings e.g. from 1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B1A6-0ED3-C08C-4667-13B9F69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F239-5F67-A9A7-2418-8B360E417285}"/>
              </a:ext>
            </a:extLst>
          </p:cNvPr>
          <p:cNvSpPr txBox="1"/>
          <p:nvPr/>
        </p:nvSpPr>
        <p:spPr>
          <a:xfrm>
            <a:off x="592239" y="6129079"/>
            <a:ext cx="84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gist.github.com</a:t>
            </a:r>
            <a:r>
              <a:rPr lang="en-US" dirty="0"/>
              <a:t>/</a:t>
            </a:r>
            <a:r>
              <a:rPr lang="en-US" dirty="0" err="1"/>
              <a:t>JoaoLages</a:t>
            </a:r>
            <a:r>
              <a:rPr lang="en-US" dirty="0"/>
              <a:t>/c6f2dfd13d2484aa8bb0b2d567fbf093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1C7659FD-7130-D5F0-E7D1-DB92067D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" y="2472724"/>
            <a:ext cx="10907210" cy="21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43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4545-FB67-420A-8318-F95F277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by Step: Train the LM to generate text that gets high reward but still produces stuff that makes sense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B1A6-0ED3-C08C-4667-13B9F69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F239-5F67-A9A7-2418-8B360E417285}"/>
              </a:ext>
            </a:extLst>
          </p:cNvPr>
          <p:cNvSpPr txBox="1"/>
          <p:nvPr/>
        </p:nvSpPr>
        <p:spPr>
          <a:xfrm>
            <a:off x="592239" y="6129079"/>
            <a:ext cx="84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gist.github.com</a:t>
            </a:r>
            <a:r>
              <a:rPr lang="en-US" dirty="0"/>
              <a:t>/</a:t>
            </a:r>
            <a:r>
              <a:rPr lang="en-US" dirty="0" err="1"/>
              <a:t>JoaoLages</a:t>
            </a:r>
            <a:r>
              <a:rPr lang="en-US" dirty="0"/>
              <a:t>/c6f2dfd13d2484aa8bb0b2d567fbf093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31C549CA-02BD-A7FA-921E-A2FB2D6C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12" y="1709812"/>
            <a:ext cx="8449617" cy="41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0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Slide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3AC97-7846-E225-28F8-90B780C8599A}"/>
              </a:ext>
            </a:extLst>
          </p:cNvPr>
          <p:cNvSpPr txBox="1"/>
          <p:nvPr/>
        </p:nvSpPr>
        <p:spPr>
          <a:xfrm>
            <a:off x="1930" y="6398309"/>
            <a:ext cx="896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web.stanford.edu</a:t>
            </a:r>
            <a:r>
              <a:rPr lang="en-US" dirty="0"/>
              <a:t>/class/cs224n/slides/cs224n-2023-lecture11-prompting-rlhf.pdf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CA093-766D-B8C3-69FB-25E079B7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8" y="1702536"/>
            <a:ext cx="5814202" cy="4092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1A96F4-A4C8-F46C-4D08-A511FADA1BF6}"/>
              </a:ext>
            </a:extLst>
          </p:cNvPr>
          <p:cNvSpPr txBox="1"/>
          <p:nvPr/>
        </p:nvSpPr>
        <p:spPr>
          <a:xfrm>
            <a:off x="3013788" y="3244334"/>
            <a:ext cx="61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35E96-7373-3FB5-850C-F78FFF57CBBB}"/>
              </a:ext>
            </a:extLst>
          </p:cNvPr>
          <p:cNvSpPr txBox="1"/>
          <p:nvPr/>
        </p:nvSpPr>
        <p:spPr>
          <a:xfrm>
            <a:off x="3013788" y="3244334"/>
            <a:ext cx="61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7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C6AF-54A7-D353-D47A-7C8BD1A3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Multimodality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3C90-5265-8271-6C2D-1E7BBCAB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15DE8-E84B-A141-B26C-CDB1CE99E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AF88F7-12D1-A707-4BDC-403D562D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60" y="2003514"/>
            <a:ext cx="6249365" cy="35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76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23122-8022-A988-E3B9-B2F5C7FA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9923"/>
            <a:ext cx="7772400" cy="4074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A93CD-CEE7-1FB1-3417-91CD27411268}"/>
              </a:ext>
            </a:extLst>
          </p:cNvPr>
          <p:cNvSpPr txBox="1"/>
          <p:nvPr/>
        </p:nvSpPr>
        <p:spPr>
          <a:xfrm>
            <a:off x="5147733" y="52493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29846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C1912-E9DD-32F9-035D-D682F682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7" y="3245555"/>
            <a:ext cx="11270864" cy="3527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112D2-5F66-B7E4-ACF4-EF36B20A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" b="21626"/>
          <a:stretch/>
        </p:blipFill>
        <p:spPr>
          <a:xfrm>
            <a:off x="4317999" y="84665"/>
            <a:ext cx="4165601" cy="3008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85640-3BA1-85F2-303C-57481CDEE88D}"/>
              </a:ext>
            </a:extLst>
          </p:cNvPr>
          <p:cNvSpPr txBox="1"/>
          <p:nvPr/>
        </p:nvSpPr>
        <p:spPr>
          <a:xfrm>
            <a:off x="2540000" y="1552216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Training:</a:t>
            </a:r>
          </a:p>
        </p:txBody>
      </p:sp>
    </p:spTree>
    <p:extLst>
      <p:ext uri="{BB962C8B-B14F-4D97-AF65-F5344CB8AC3E}">
        <p14:creationId xmlns:p14="http://schemas.microsoft.com/office/powerpoint/2010/main" val="1938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7AAF4-3452-F436-1CC1-12F606E5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85" y="1375441"/>
            <a:ext cx="8566230" cy="44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8909-8E7B-2B11-51E2-45F61983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8" y="1438125"/>
            <a:ext cx="10613983" cy="44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C05EE-5E66-DF62-BDFA-77C425BA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53" y="1732580"/>
            <a:ext cx="8363086" cy="44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23520-95AD-9036-25AE-3477904AB8AE}"/>
              </a:ext>
            </a:extLst>
          </p:cNvPr>
          <p:cNvSpPr txBox="1"/>
          <p:nvPr/>
        </p:nvSpPr>
        <p:spPr>
          <a:xfrm>
            <a:off x="0" y="6488668"/>
            <a:ext cx="11959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medium.com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/@shahshreyansh20/prompt-tuning-a-powerful-technique-for-adapting-llms-to-new-tasks-6d6fd9b83557</a:t>
            </a:r>
          </a:p>
        </p:txBody>
      </p:sp>
    </p:spTree>
    <p:extLst>
      <p:ext uri="{BB962C8B-B14F-4D97-AF65-F5344CB8AC3E}">
        <p14:creationId xmlns:p14="http://schemas.microsoft.com/office/powerpoint/2010/main" val="260731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Encoder-only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1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23520-95AD-9036-25AE-3477904AB8AE}"/>
              </a:ext>
            </a:extLst>
          </p:cNvPr>
          <p:cNvSpPr txBox="1"/>
          <p:nvPr/>
        </p:nvSpPr>
        <p:spPr>
          <a:xfrm>
            <a:off x="0" y="6488668"/>
            <a:ext cx="11959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medium.com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/@shahshreyansh20/prompt-tuning-a-powerful-technique-for-adapting-llms-to-new-tasks-6d6fd9b83557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079353-E447-9C7B-E099-046F29FB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10" y="1550988"/>
            <a:ext cx="4352788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18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C05EE-5E66-DF62-BDFA-77C425BA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53" y="1732580"/>
            <a:ext cx="8363086" cy="44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23520-95AD-9036-25AE-3477904AB8AE}"/>
              </a:ext>
            </a:extLst>
          </p:cNvPr>
          <p:cNvSpPr txBox="1"/>
          <p:nvPr/>
        </p:nvSpPr>
        <p:spPr>
          <a:xfrm>
            <a:off x="0" y="6488668"/>
            <a:ext cx="11959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medium.com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/@shahshreyansh20/prompt-tuning-a-powerful-technique-for-adapting-llms-to-new-tasks-6d6fd9b83557</a:t>
            </a:r>
          </a:p>
        </p:txBody>
      </p:sp>
    </p:spTree>
    <p:extLst>
      <p:ext uri="{BB962C8B-B14F-4D97-AF65-F5344CB8AC3E}">
        <p14:creationId xmlns:p14="http://schemas.microsoft.com/office/powerpoint/2010/main" val="512067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  <a:p>
            <a:r>
              <a:rPr lang="en-US" dirty="0"/>
              <a:t>Parameter Efficient</a:t>
            </a:r>
            <a:br>
              <a:rPr lang="en-US" dirty="0"/>
            </a:br>
            <a:r>
              <a:rPr lang="en-US" dirty="0"/>
              <a:t>Finetuning (PEFT)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838200" y="3244334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D4D05C-FD6F-2E00-3B45-903C5971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6" y="1690687"/>
            <a:ext cx="7732479" cy="41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E2E6B-B1DF-A0DA-E2B5-08FCF4ADD64B}"/>
              </a:ext>
            </a:extLst>
          </p:cNvPr>
          <p:cNvSpPr txBox="1"/>
          <p:nvPr/>
        </p:nvSpPr>
        <p:spPr>
          <a:xfrm>
            <a:off x="94593" y="6492875"/>
            <a:ext cx="781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/p/finetuning-</a:t>
            </a:r>
            <a:r>
              <a:rPr lang="en-US" dirty="0" err="1"/>
              <a:t>llms</a:t>
            </a:r>
            <a:r>
              <a:rPr lang="en-US" dirty="0"/>
              <a:t>-with-adapters</a:t>
            </a:r>
          </a:p>
        </p:txBody>
      </p:sp>
    </p:spTree>
    <p:extLst>
      <p:ext uri="{BB962C8B-B14F-4D97-AF65-F5344CB8AC3E}">
        <p14:creationId xmlns:p14="http://schemas.microsoft.com/office/powerpoint/2010/main" val="4087336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  <a:p>
            <a:r>
              <a:rPr lang="en-US" dirty="0"/>
              <a:t>Parameter Efficient</a:t>
            </a:r>
            <a:br>
              <a:rPr lang="en-US" dirty="0"/>
            </a:br>
            <a:r>
              <a:rPr lang="en-US" dirty="0"/>
              <a:t>Finetuning (PEFT)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838200" y="3244334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D4D05C-FD6F-2E00-3B45-903C5971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6" y="1690687"/>
            <a:ext cx="7732479" cy="41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E2E6B-B1DF-A0DA-E2B5-08FCF4ADD64B}"/>
              </a:ext>
            </a:extLst>
          </p:cNvPr>
          <p:cNvSpPr txBox="1"/>
          <p:nvPr/>
        </p:nvSpPr>
        <p:spPr>
          <a:xfrm>
            <a:off x="94593" y="6492875"/>
            <a:ext cx="781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/p/finetuning-</a:t>
            </a:r>
            <a:r>
              <a:rPr lang="en-US" dirty="0" err="1"/>
              <a:t>llms</a:t>
            </a:r>
            <a:r>
              <a:rPr lang="en-US" dirty="0"/>
              <a:t>-with-adapters</a:t>
            </a:r>
          </a:p>
        </p:txBody>
      </p:sp>
    </p:spTree>
    <p:extLst>
      <p:ext uri="{BB962C8B-B14F-4D97-AF65-F5344CB8AC3E}">
        <p14:creationId xmlns:p14="http://schemas.microsoft.com/office/powerpoint/2010/main" val="545751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Finetuning: Adapters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  <a:p>
            <a:r>
              <a:rPr lang="en-US" dirty="0"/>
              <a:t>Parameter Efficient</a:t>
            </a:r>
            <a:br>
              <a:rPr lang="en-US" dirty="0"/>
            </a:br>
            <a:r>
              <a:rPr lang="en-US" dirty="0"/>
              <a:t>Finetuning (PEFT)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838200" y="3244334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E2E6B-B1DF-A0DA-E2B5-08FCF4ADD64B}"/>
              </a:ext>
            </a:extLst>
          </p:cNvPr>
          <p:cNvSpPr txBox="1"/>
          <p:nvPr/>
        </p:nvSpPr>
        <p:spPr>
          <a:xfrm>
            <a:off x="94593" y="6492875"/>
            <a:ext cx="781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/p/finetuning-</a:t>
            </a:r>
            <a:r>
              <a:rPr lang="en-US" dirty="0" err="1"/>
              <a:t>llms</a:t>
            </a:r>
            <a:r>
              <a:rPr lang="en-US" dirty="0"/>
              <a:t>-with-adapters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228533A-A4FA-153A-7207-008C7853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4313"/>
            <a:ext cx="9590692" cy="49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92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Finetuning: </a:t>
            </a:r>
            <a:r>
              <a:rPr lang="en-US" dirty="0" err="1">
                <a:solidFill>
                  <a:srgbClr val="0070C0"/>
                </a:solidFill>
              </a:rPr>
              <a:t>LoRA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LoRA</a:t>
            </a:r>
            <a:r>
              <a:rPr lang="en-US" dirty="0"/>
              <a:t>: Low Rank Adaptation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3329152" y="1388825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24985-FCCC-46A0-17CC-A5B23548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231325"/>
            <a:ext cx="7772400" cy="62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BDAF5-6495-66B8-83DC-C5ED7124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067" y="1891304"/>
            <a:ext cx="4704788" cy="413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7CBD6-25A1-E744-959D-7665DB34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11" y="3182445"/>
            <a:ext cx="4453400" cy="4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4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GPT-2, GPT-3 Decoder-only Model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3514830" y="3523090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88" y="2576743"/>
            <a:ext cx="4186145" cy="29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202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 (Feb,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1B15E-E140-E2F9-7585-9473B5EF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86" y="2328807"/>
            <a:ext cx="8407691" cy="1785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875EF-F24B-D112-A9A9-BAC1E3CE9B99}"/>
              </a:ext>
            </a:extLst>
          </p:cNvPr>
          <p:cNvSpPr txBox="1"/>
          <p:nvPr/>
        </p:nvSpPr>
        <p:spPr>
          <a:xfrm>
            <a:off x="3209929" y="411426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/blog/better-language-models/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9631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2B8ED-BA0A-AA45-3874-1BDE25199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33" y="1444027"/>
            <a:ext cx="3594100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28E12-5B27-7B63-D790-C48C7227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6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34FE5-3747-94BD-10C9-84B90C82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8" y="1577050"/>
            <a:ext cx="11548143" cy="3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031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7641</TotalTime>
  <Words>1103</Words>
  <Application>Microsoft Macintosh PowerPoint</Application>
  <PresentationFormat>Widescreen</PresentationFormat>
  <Paragraphs>194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lecture-template</vt:lpstr>
      <vt:lpstr>1_Office Theme</vt:lpstr>
      <vt:lpstr>Deep Learning for Vision &amp; Language</vt:lpstr>
      <vt:lpstr>The BERT Encoder Model (October, 2018)</vt:lpstr>
      <vt:lpstr>The BERT Encoder Model</vt:lpstr>
      <vt:lpstr>The BERT Encoder-only Model</vt:lpstr>
      <vt:lpstr>PowerPoint Presentation</vt:lpstr>
      <vt:lpstr>The GPT-2 Model (Feb, 2019)</vt:lpstr>
      <vt:lpstr>The GPT-2 Model</vt:lpstr>
      <vt:lpstr>The GPT-2 Model</vt:lpstr>
      <vt:lpstr>The GPT-2 Model</vt:lpstr>
      <vt:lpstr>The GPT-2 Model</vt:lpstr>
      <vt:lpstr>PowerPoint Presentation</vt:lpstr>
      <vt:lpstr>PowerPoint Presentation</vt:lpstr>
      <vt:lpstr>The GPT-2 Model</vt:lpstr>
      <vt:lpstr>The GPT-2 Model</vt:lpstr>
      <vt:lpstr>GPT-1 vs GPT-2 vs GPT-3</vt:lpstr>
      <vt:lpstr>GPT-3 (July, 2020)</vt:lpstr>
      <vt:lpstr>GPT family keeps growing</vt:lpstr>
      <vt:lpstr>PowerPoint Presentation</vt:lpstr>
      <vt:lpstr>PowerPoint Presentation</vt:lpstr>
      <vt:lpstr>Prompt Engineering</vt:lpstr>
      <vt:lpstr>Prompt Engineering</vt:lpstr>
      <vt:lpstr>Prompt Engineer</vt:lpstr>
      <vt:lpstr>How would you come up with a solution for this problem?</vt:lpstr>
      <vt:lpstr>Prompt Engineering</vt:lpstr>
      <vt:lpstr>Prompt Engineering </vt:lpstr>
      <vt:lpstr>However these are still limited</vt:lpstr>
      <vt:lpstr>Instruction Tuning (e.g. FLAN-T5 by Google)</vt:lpstr>
      <vt:lpstr>FLAN-T5</vt:lpstr>
      <vt:lpstr>FLAN-T5</vt:lpstr>
      <vt:lpstr>InstructGPT (ChatGPT)</vt:lpstr>
      <vt:lpstr>Step by Step: Train a Reward Model that learns from Human Ratings e.g. from 1 to 5</vt:lpstr>
      <vt:lpstr>Step by Step: Train the LM to generate text that gets high reward but still produces stuff that makes sense</vt:lpstr>
      <vt:lpstr>Recommended Slide Deck</vt:lpstr>
      <vt:lpstr>Next Step: Multimodality</vt:lpstr>
      <vt:lpstr>PowerPoint Presentation</vt:lpstr>
      <vt:lpstr>PowerPoint Presentation</vt:lpstr>
      <vt:lpstr>Flamingo</vt:lpstr>
      <vt:lpstr>Flamingo</vt:lpstr>
      <vt:lpstr>LLM Efficient Model Finetuning </vt:lpstr>
      <vt:lpstr>LLM Efficient Model Finetuning </vt:lpstr>
      <vt:lpstr>LLM Efficient Model Finetuning </vt:lpstr>
      <vt:lpstr>LLM Efficient Model Finetuning </vt:lpstr>
      <vt:lpstr>LLM Efficient Model Finetuning </vt:lpstr>
      <vt:lpstr>LLM Efficient Model Finetuning: Adapters </vt:lpstr>
      <vt:lpstr>LLM Efficient Model Finetuning: LoRA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133</cp:revision>
  <dcterms:created xsi:type="dcterms:W3CDTF">2020-08-27T13:44:04Z</dcterms:created>
  <dcterms:modified xsi:type="dcterms:W3CDTF">2024-02-15T21:44:20Z</dcterms:modified>
</cp:coreProperties>
</file>