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44"/>
  </p:notesMasterIdLst>
  <p:sldIdLst>
    <p:sldId id="256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287" r:id="rId12"/>
    <p:sldId id="288" r:id="rId13"/>
    <p:sldId id="1028" r:id="rId14"/>
    <p:sldId id="289" r:id="rId15"/>
    <p:sldId id="290" r:id="rId16"/>
    <p:sldId id="1034" r:id="rId17"/>
    <p:sldId id="1035" r:id="rId18"/>
    <p:sldId id="291" r:id="rId19"/>
    <p:sldId id="1036" r:id="rId20"/>
    <p:sldId id="292" r:id="rId21"/>
    <p:sldId id="293" r:id="rId22"/>
    <p:sldId id="1029" r:id="rId23"/>
    <p:sldId id="294" r:id="rId24"/>
    <p:sldId id="295" r:id="rId25"/>
    <p:sldId id="296" r:id="rId26"/>
    <p:sldId id="297" r:id="rId27"/>
    <p:sldId id="298" r:id="rId28"/>
    <p:sldId id="299" r:id="rId29"/>
    <p:sldId id="1039" r:id="rId30"/>
    <p:sldId id="300" r:id="rId31"/>
    <p:sldId id="302" r:id="rId32"/>
    <p:sldId id="301" r:id="rId33"/>
    <p:sldId id="1033" r:id="rId34"/>
    <p:sldId id="1037" r:id="rId35"/>
    <p:sldId id="1040" r:id="rId36"/>
    <p:sldId id="1041" r:id="rId37"/>
    <p:sldId id="1038" r:id="rId38"/>
    <p:sldId id="1030" r:id="rId39"/>
    <p:sldId id="970" r:id="rId40"/>
    <p:sldId id="971" r:id="rId41"/>
    <p:sldId id="1042" r:id="rId42"/>
    <p:sldId id="61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2/20/24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0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2/20/24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7076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2/20/24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2/20/24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2/20/24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4.08083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1497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264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abs/1506.02640" TargetMode="Externa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nlong/long_shelhamer_fcn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vlab.postech.ac.kr/research/deconvnet/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lesial/Pytorch-UNet/blob/master/unet/unet_model.py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people.eecs.berkeley.edu/~rbg/papers/r-cnn-cvp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Convolutional Neural Networks for Detection and Segmentation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Fast-RCNN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058" y="1225506"/>
            <a:ext cx="8214628" cy="3279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6861" y="580087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sunshineatnoon</a:t>
            </a:r>
            <a:r>
              <a:rPr lang="en-US" sz="1600" dirty="0"/>
              <a:t>/Paper-Collection/blob/master/Fast-</a:t>
            </a:r>
            <a:r>
              <a:rPr lang="en-US" sz="1600" dirty="0" err="1"/>
              <a:t>RCNN.md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983025" y="5862433"/>
            <a:ext cx="420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Fast R-CNN. </a:t>
            </a:r>
            <a:r>
              <a:rPr lang="en-US" sz="2400" dirty="0" err="1"/>
              <a:t>Girshick</a:t>
            </a:r>
            <a:r>
              <a:rPr lang="en-US" sz="2400" dirty="0"/>
              <a:t>. ICCV 2015.</a:t>
            </a:r>
          </a:p>
        </p:txBody>
      </p:sp>
      <p:sp>
        <p:nvSpPr>
          <p:cNvPr id="7" name="Rectangle 6"/>
          <p:cNvSpPr/>
          <p:nvPr/>
        </p:nvSpPr>
        <p:spPr>
          <a:xfrm>
            <a:off x="983026" y="5440754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/abs/1504.08083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26058" y="4616721"/>
            <a:ext cx="838280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Idea: No need to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recompute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features for every box independently,</a:t>
            </a:r>
            <a:b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Regress refined bounding box coordinates.</a:t>
            </a:r>
          </a:p>
        </p:txBody>
      </p:sp>
    </p:spTree>
    <p:extLst>
      <p:ext uri="{BB962C8B-B14F-4D97-AF65-F5344CB8AC3E}">
        <p14:creationId xmlns:p14="http://schemas.microsoft.com/office/powerpoint/2010/main" val="379116282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Faster-RCNN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240" y="1241156"/>
            <a:ext cx="5588841" cy="5013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1081" y="5762450"/>
            <a:ext cx="2761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Ren et al. NIPS 2015.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1" y="5270008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/abs/1506.01497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56160" y="3432535"/>
            <a:ext cx="3763657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Integrate the Bounding Box Proposals as part of the CNN predictions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7749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4B83-6278-1145-8B7E-EB758F24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Single-shot Object Detectors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CCEA-CF0C-7343-A28A-C0565449E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two-steps of box proposals + Classification</a:t>
            </a:r>
          </a:p>
          <a:p>
            <a:r>
              <a:rPr lang="en-US" dirty="0"/>
              <a:t>Anchor Points for predicting boxes</a:t>
            </a:r>
          </a:p>
        </p:txBody>
      </p:sp>
    </p:spTree>
    <p:extLst>
      <p:ext uri="{BB962C8B-B14F-4D97-AF65-F5344CB8AC3E}">
        <p14:creationId xmlns:p14="http://schemas.microsoft.com/office/powerpoint/2010/main" val="70518579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524" y="1222708"/>
            <a:ext cx="7470504" cy="4958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5865" y="5986769"/>
            <a:ext cx="335732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1001" y="5986769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>
                <a:hlinkClick r:id="rId3"/>
              </a:rPr>
              <a:t>arxiv.org</a:t>
            </a:r>
            <a:r>
              <a:rPr lang="en-US" sz="2400" dirty="0">
                <a:hlinkClick r:id="rId3"/>
              </a:rPr>
              <a:t>/abs/1506.02640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364023"/>
            <a:ext cx="2879528" cy="1969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No bounding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box proposals.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Predict a class and a 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box for every location</a:t>
            </a:r>
          </a:p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in a grid.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16660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YOLO- You Only Look Once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5865" y="5986769"/>
            <a:ext cx="335732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CVPR 2016.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1001" y="5986769"/>
            <a:ext cx="4344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arxiv.org</a:t>
            </a:r>
            <a:r>
              <a:rPr lang="en-US" sz="2400" dirty="0">
                <a:hlinkClick r:id="rId2"/>
              </a:rPr>
              <a:t>/abs/1506.02640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72" y="1301393"/>
            <a:ext cx="8198477" cy="2904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9419" y="4316566"/>
            <a:ext cx="6091924" cy="1528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/>
              <a:t>Divide the image into 7x7 cells. </a:t>
            </a:r>
          </a:p>
          <a:p>
            <a:r>
              <a:rPr lang="en-US" sz="1867" dirty="0"/>
              <a:t>Each cell trains a detector.</a:t>
            </a:r>
          </a:p>
          <a:p>
            <a:r>
              <a:rPr lang="en-US" sz="1867" dirty="0"/>
              <a:t>The detector needs to predict the object’s class distributions.</a:t>
            </a:r>
          </a:p>
          <a:p>
            <a:r>
              <a:rPr lang="en-US" sz="1867" dirty="0"/>
              <a:t>The detector has 2 bounding-box predictors to predict </a:t>
            </a:r>
          </a:p>
          <a:p>
            <a:r>
              <a:rPr lang="en-US" sz="1867" dirty="0"/>
              <a:t>bounding-boxes and confidence scores.</a:t>
            </a:r>
          </a:p>
        </p:txBody>
      </p:sp>
    </p:spTree>
    <p:extLst>
      <p:ext uri="{BB962C8B-B14F-4D97-AF65-F5344CB8AC3E}">
        <p14:creationId xmlns:p14="http://schemas.microsoft.com/office/powerpoint/2010/main" val="10444817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47CE07-36BB-7D85-ADC5-03DF76AA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294" y="1315360"/>
            <a:ext cx="7772400" cy="5153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6ED8E4-14A6-F806-2551-31CA6B44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YOLO - Loss Function</a:t>
            </a:r>
          </a:p>
        </p:txBody>
      </p:sp>
    </p:spTree>
    <p:extLst>
      <p:ext uri="{BB962C8B-B14F-4D97-AF65-F5344CB8AC3E}">
        <p14:creationId xmlns:p14="http://schemas.microsoft.com/office/powerpoint/2010/main" val="17201013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55B34-5809-2E47-4B98-B92627C63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44" y="216973"/>
            <a:ext cx="7772400" cy="3212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59793-86A9-1E21-13E7-8F72880A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24" y="3362498"/>
            <a:ext cx="7061522" cy="31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595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SSD: Single Shot Detector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383" y="1129962"/>
            <a:ext cx="8750156" cy="338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7200" y="5973070"/>
            <a:ext cx="265861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Liu et al. ECCV 2016.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8782" y="5119806"/>
            <a:ext cx="8445357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</a:rPr>
              <a:t>Idea: Similar to YOLO, but denser grid map, multiscale grid maps. + Data augmentation + Hard negative mining + Other design choices in the network.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0869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C5E2E-5C89-4E66-69E9-44022854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67" y="833377"/>
            <a:ext cx="11029330" cy="574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BB9E5C-96E3-B4B8-AC07-53A846A9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vs YOLO</a:t>
            </a:r>
          </a:p>
        </p:txBody>
      </p:sp>
    </p:spTree>
    <p:extLst>
      <p:ext uri="{BB962C8B-B14F-4D97-AF65-F5344CB8AC3E}">
        <p14:creationId xmlns:p14="http://schemas.microsoft.com/office/powerpoint/2010/main" val="32692239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/ Image Parsing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11119" y="1869418"/>
            <a:ext cx="5925879" cy="3615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0581" y="2671174"/>
            <a:ext cx="757065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cat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trees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</a:p>
        </p:txBody>
      </p:sp>
      <p:cxnSp>
        <p:nvCxnSpPr>
          <p:cNvPr id="6" name="Straight Arrow Connector 5"/>
          <p:cNvCxnSpPr>
            <a:stCxn id="8" idx="16"/>
          </p:cNvCxnSpPr>
          <p:nvPr/>
        </p:nvCxnSpPr>
        <p:spPr>
          <a:xfrm flipV="1">
            <a:off x="7116207" y="2498365"/>
            <a:ext cx="2264373" cy="286271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>
            <a:stCxn id="6" idx="21"/>
          </p:cNvCxnSpPr>
          <p:nvPr/>
        </p:nvCxnSpPr>
        <p:spPr>
          <a:xfrm flipV="1">
            <a:off x="4741975" y="2960027"/>
            <a:ext cx="4638605" cy="260412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7"/>
          <p:cNvSpPr/>
          <p:nvPr/>
        </p:nvSpPr>
        <p:spPr>
          <a:xfrm>
            <a:off x="1790228" y="3383280"/>
            <a:ext cx="5956969" cy="2103120"/>
          </a:xfrm>
          <a:custGeom>
            <a:avLst/>
            <a:gdLst>
              <a:gd name="connsiteX0" fmla="*/ 0 w 4467727"/>
              <a:gd name="connsiteY0" fmla="*/ 288758 h 1652337"/>
              <a:gd name="connsiteX1" fmla="*/ 16042 w 4467727"/>
              <a:gd name="connsiteY1" fmla="*/ 1652337 h 1652337"/>
              <a:gd name="connsiteX2" fmla="*/ 4467727 w 4467727"/>
              <a:gd name="connsiteY2" fmla="*/ 1620253 h 1652337"/>
              <a:gd name="connsiteX3" fmla="*/ 4451685 w 4467727"/>
              <a:gd name="connsiteY3" fmla="*/ 0 h 1652337"/>
              <a:gd name="connsiteX4" fmla="*/ 2671011 w 4467727"/>
              <a:gd name="connsiteY4" fmla="*/ 64168 h 1652337"/>
              <a:gd name="connsiteX5" fmla="*/ 770021 w 4467727"/>
              <a:gd name="connsiteY5" fmla="*/ 176463 h 1652337"/>
              <a:gd name="connsiteX6" fmla="*/ 0 w 4467727"/>
              <a:gd name="connsiteY6" fmla="*/ 288758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7727" h="1652337">
                <a:moveTo>
                  <a:pt x="0" y="288758"/>
                </a:moveTo>
                <a:lnTo>
                  <a:pt x="16042" y="1652337"/>
                </a:lnTo>
                <a:lnTo>
                  <a:pt x="4467727" y="1620253"/>
                </a:lnTo>
                <a:lnTo>
                  <a:pt x="4451685" y="0"/>
                </a:lnTo>
                <a:lnTo>
                  <a:pt x="2671011" y="64168"/>
                </a:lnTo>
                <a:lnTo>
                  <a:pt x="770021" y="176463"/>
                </a:lnTo>
                <a:lnTo>
                  <a:pt x="0" y="288758"/>
                </a:lnTo>
                <a:close/>
              </a:path>
            </a:pathLst>
          </a:custGeom>
          <a:solidFill>
            <a:srgbClr val="C682F8">
              <a:alpha val="21961"/>
            </a:srgbClr>
          </a:solidFill>
          <a:ln w="25400" cap="flat">
            <a:solidFill>
              <a:srgbClr val="7030A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25511" y="2377440"/>
            <a:ext cx="3251200" cy="2194560"/>
          </a:xfrm>
          <a:custGeom>
            <a:avLst/>
            <a:gdLst>
              <a:gd name="connsiteX0" fmla="*/ 72190 w 2438400"/>
              <a:gd name="connsiteY0" fmla="*/ 1716505 h 1716505"/>
              <a:gd name="connsiteX1" fmla="*/ 0 w 2438400"/>
              <a:gd name="connsiteY1" fmla="*/ 1676400 h 1716505"/>
              <a:gd name="connsiteX2" fmla="*/ 136358 w 2438400"/>
              <a:gd name="connsiteY2" fmla="*/ 1564105 h 1716505"/>
              <a:gd name="connsiteX3" fmla="*/ 360948 w 2438400"/>
              <a:gd name="connsiteY3" fmla="*/ 1387642 h 1716505"/>
              <a:gd name="connsiteX4" fmla="*/ 561474 w 2438400"/>
              <a:gd name="connsiteY4" fmla="*/ 1074821 h 1716505"/>
              <a:gd name="connsiteX5" fmla="*/ 697832 w 2438400"/>
              <a:gd name="connsiteY5" fmla="*/ 1010653 h 1716505"/>
              <a:gd name="connsiteX6" fmla="*/ 665748 w 2438400"/>
              <a:gd name="connsiteY6" fmla="*/ 810126 h 1716505"/>
              <a:gd name="connsiteX7" fmla="*/ 577516 w 2438400"/>
              <a:gd name="connsiteY7" fmla="*/ 601579 h 1716505"/>
              <a:gd name="connsiteX8" fmla="*/ 489285 w 2438400"/>
              <a:gd name="connsiteY8" fmla="*/ 569495 h 1716505"/>
              <a:gd name="connsiteX9" fmla="*/ 473243 w 2438400"/>
              <a:gd name="connsiteY9" fmla="*/ 481263 h 1716505"/>
              <a:gd name="connsiteX10" fmla="*/ 505327 w 2438400"/>
              <a:gd name="connsiteY10" fmla="*/ 288758 h 1716505"/>
              <a:gd name="connsiteX11" fmla="*/ 585537 w 2438400"/>
              <a:gd name="connsiteY11" fmla="*/ 96253 h 1716505"/>
              <a:gd name="connsiteX12" fmla="*/ 665748 w 2438400"/>
              <a:gd name="connsiteY12" fmla="*/ 0 h 1716505"/>
              <a:gd name="connsiteX13" fmla="*/ 729916 w 2438400"/>
              <a:gd name="connsiteY13" fmla="*/ 128337 h 1716505"/>
              <a:gd name="connsiteX14" fmla="*/ 882316 w 2438400"/>
              <a:gd name="connsiteY14" fmla="*/ 0 h 1716505"/>
              <a:gd name="connsiteX15" fmla="*/ 890337 w 2438400"/>
              <a:gd name="connsiteY15" fmla="*/ 240632 h 1716505"/>
              <a:gd name="connsiteX16" fmla="*/ 802106 w 2438400"/>
              <a:gd name="connsiteY16" fmla="*/ 328863 h 1716505"/>
              <a:gd name="connsiteX17" fmla="*/ 818148 w 2438400"/>
              <a:gd name="connsiteY17" fmla="*/ 473242 h 1716505"/>
              <a:gd name="connsiteX18" fmla="*/ 986590 w 2438400"/>
              <a:gd name="connsiteY18" fmla="*/ 577516 h 1716505"/>
              <a:gd name="connsiteX19" fmla="*/ 1692443 w 2438400"/>
              <a:gd name="connsiteY19" fmla="*/ 521369 h 1716505"/>
              <a:gd name="connsiteX20" fmla="*/ 2037348 w 2438400"/>
              <a:gd name="connsiteY20" fmla="*/ 529390 h 1716505"/>
              <a:gd name="connsiteX21" fmla="*/ 2037348 w 2438400"/>
              <a:gd name="connsiteY21" fmla="*/ 681790 h 1716505"/>
              <a:gd name="connsiteX22" fmla="*/ 2029327 w 2438400"/>
              <a:gd name="connsiteY22" fmla="*/ 914400 h 1716505"/>
              <a:gd name="connsiteX23" fmla="*/ 2149643 w 2438400"/>
              <a:gd name="connsiteY23" fmla="*/ 994611 h 1716505"/>
              <a:gd name="connsiteX24" fmla="*/ 2277979 w 2438400"/>
              <a:gd name="connsiteY24" fmla="*/ 1066800 h 1716505"/>
              <a:gd name="connsiteX25" fmla="*/ 2438400 w 2438400"/>
              <a:gd name="connsiteY25" fmla="*/ 1548063 h 1716505"/>
              <a:gd name="connsiteX26" fmla="*/ 2302043 w 2438400"/>
              <a:gd name="connsiteY26" fmla="*/ 1524000 h 1716505"/>
              <a:gd name="connsiteX27" fmla="*/ 2165685 w 2438400"/>
              <a:gd name="connsiteY27" fmla="*/ 1451811 h 1716505"/>
              <a:gd name="connsiteX28" fmla="*/ 2053390 w 2438400"/>
              <a:gd name="connsiteY28" fmla="*/ 1130969 h 1716505"/>
              <a:gd name="connsiteX29" fmla="*/ 1812758 w 2438400"/>
              <a:gd name="connsiteY29" fmla="*/ 1106905 h 1716505"/>
              <a:gd name="connsiteX30" fmla="*/ 1620253 w 2438400"/>
              <a:gd name="connsiteY30" fmla="*/ 994611 h 1716505"/>
              <a:gd name="connsiteX31" fmla="*/ 1251285 w 2438400"/>
              <a:gd name="connsiteY31" fmla="*/ 1098884 h 1716505"/>
              <a:gd name="connsiteX32" fmla="*/ 906379 w 2438400"/>
              <a:gd name="connsiteY32" fmla="*/ 1163053 h 1716505"/>
              <a:gd name="connsiteX33" fmla="*/ 745958 w 2438400"/>
              <a:gd name="connsiteY33" fmla="*/ 1163053 h 1716505"/>
              <a:gd name="connsiteX34" fmla="*/ 481264 w 2438400"/>
              <a:gd name="connsiteY34" fmla="*/ 1427747 h 1716505"/>
              <a:gd name="connsiteX35" fmla="*/ 457200 w 2438400"/>
              <a:gd name="connsiteY35" fmla="*/ 1572126 h 1716505"/>
              <a:gd name="connsiteX36" fmla="*/ 385011 w 2438400"/>
              <a:gd name="connsiteY36" fmla="*/ 1628274 h 1716505"/>
              <a:gd name="connsiteX37" fmla="*/ 344906 w 2438400"/>
              <a:gd name="connsiteY37" fmla="*/ 1515979 h 1716505"/>
              <a:gd name="connsiteX38" fmla="*/ 168443 w 2438400"/>
              <a:gd name="connsiteY38" fmla="*/ 1684421 h 1716505"/>
              <a:gd name="connsiteX39" fmla="*/ 72190 w 2438400"/>
              <a:gd name="connsiteY39" fmla="*/ 1716505 h 171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8400" h="1716505">
                <a:moveTo>
                  <a:pt x="72190" y="1716505"/>
                </a:moveTo>
                <a:lnTo>
                  <a:pt x="0" y="1676400"/>
                </a:lnTo>
                <a:lnTo>
                  <a:pt x="136358" y="1564105"/>
                </a:lnTo>
                <a:lnTo>
                  <a:pt x="360948" y="1387642"/>
                </a:lnTo>
                <a:lnTo>
                  <a:pt x="561474" y="1074821"/>
                </a:lnTo>
                <a:lnTo>
                  <a:pt x="697832" y="1010653"/>
                </a:lnTo>
                <a:lnTo>
                  <a:pt x="665748" y="810126"/>
                </a:lnTo>
                <a:lnTo>
                  <a:pt x="577516" y="601579"/>
                </a:lnTo>
                <a:lnTo>
                  <a:pt x="489285" y="569495"/>
                </a:lnTo>
                <a:lnTo>
                  <a:pt x="473243" y="481263"/>
                </a:lnTo>
                <a:lnTo>
                  <a:pt x="505327" y="288758"/>
                </a:lnTo>
                <a:lnTo>
                  <a:pt x="585537" y="96253"/>
                </a:lnTo>
                <a:lnTo>
                  <a:pt x="665748" y="0"/>
                </a:lnTo>
                <a:lnTo>
                  <a:pt x="729916" y="128337"/>
                </a:lnTo>
                <a:lnTo>
                  <a:pt x="882316" y="0"/>
                </a:lnTo>
                <a:lnTo>
                  <a:pt x="890337" y="240632"/>
                </a:lnTo>
                <a:lnTo>
                  <a:pt x="802106" y="328863"/>
                </a:lnTo>
                <a:lnTo>
                  <a:pt x="818148" y="473242"/>
                </a:lnTo>
                <a:lnTo>
                  <a:pt x="986590" y="577516"/>
                </a:lnTo>
                <a:lnTo>
                  <a:pt x="1692443" y="521369"/>
                </a:lnTo>
                <a:lnTo>
                  <a:pt x="2037348" y="529390"/>
                </a:lnTo>
                <a:lnTo>
                  <a:pt x="2037348" y="681790"/>
                </a:lnTo>
                <a:lnTo>
                  <a:pt x="2029327" y="914400"/>
                </a:lnTo>
                <a:lnTo>
                  <a:pt x="2149643" y="994611"/>
                </a:lnTo>
                <a:lnTo>
                  <a:pt x="2277979" y="1066800"/>
                </a:lnTo>
                <a:lnTo>
                  <a:pt x="2438400" y="1548063"/>
                </a:lnTo>
                <a:lnTo>
                  <a:pt x="2302043" y="1524000"/>
                </a:lnTo>
                <a:lnTo>
                  <a:pt x="2165685" y="1451811"/>
                </a:lnTo>
                <a:lnTo>
                  <a:pt x="2053390" y="1130969"/>
                </a:lnTo>
                <a:lnTo>
                  <a:pt x="1812758" y="1106905"/>
                </a:lnTo>
                <a:lnTo>
                  <a:pt x="1620253" y="994611"/>
                </a:lnTo>
                <a:lnTo>
                  <a:pt x="1251285" y="1098884"/>
                </a:lnTo>
                <a:lnTo>
                  <a:pt x="906379" y="1163053"/>
                </a:lnTo>
                <a:lnTo>
                  <a:pt x="745958" y="1163053"/>
                </a:lnTo>
                <a:lnTo>
                  <a:pt x="481264" y="1427747"/>
                </a:lnTo>
                <a:lnTo>
                  <a:pt x="457200" y="1572126"/>
                </a:lnTo>
                <a:lnTo>
                  <a:pt x="385011" y="1628274"/>
                </a:lnTo>
                <a:lnTo>
                  <a:pt x="344906" y="1515979"/>
                </a:lnTo>
                <a:lnTo>
                  <a:pt x="168443" y="1684421"/>
                </a:lnTo>
                <a:lnTo>
                  <a:pt x="72190" y="1716505"/>
                </a:lnTo>
                <a:close/>
              </a:path>
            </a:pathLst>
          </a:custGeom>
          <a:solidFill>
            <a:srgbClr val="FFFCD6">
              <a:alpha val="23922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32291" y="3108960"/>
            <a:ext cx="1165725" cy="1188720"/>
          </a:xfrm>
          <a:custGeom>
            <a:avLst/>
            <a:gdLst>
              <a:gd name="connsiteX0" fmla="*/ 160421 w 874294"/>
              <a:gd name="connsiteY0" fmla="*/ 537411 h 826169"/>
              <a:gd name="connsiteX1" fmla="*/ 104273 w 874294"/>
              <a:gd name="connsiteY1" fmla="*/ 457200 h 826169"/>
              <a:gd name="connsiteX2" fmla="*/ 0 w 874294"/>
              <a:gd name="connsiteY2" fmla="*/ 401053 h 826169"/>
              <a:gd name="connsiteX3" fmla="*/ 40105 w 874294"/>
              <a:gd name="connsiteY3" fmla="*/ 272716 h 826169"/>
              <a:gd name="connsiteX4" fmla="*/ 32084 w 874294"/>
              <a:gd name="connsiteY4" fmla="*/ 176463 h 826169"/>
              <a:gd name="connsiteX5" fmla="*/ 112294 w 874294"/>
              <a:gd name="connsiteY5" fmla="*/ 256674 h 826169"/>
              <a:gd name="connsiteX6" fmla="*/ 160421 w 874294"/>
              <a:gd name="connsiteY6" fmla="*/ 192505 h 826169"/>
              <a:gd name="connsiteX7" fmla="*/ 216568 w 874294"/>
              <a:gd name="connsiteY7" fmla="*/ 248653 h 826169"/>
              <a:gd name="connsiteX8" fmla="*/ 280737 w 874294"/>
              <a:gd name="connsiteY8" fmla="*/ 320842 h 826169"/>
              <a:gd name="connsiteX9" fmla="*/ 425115 w 874294"/>
              <a:gd name="connsiteY9" fmla="*/ 393032 h 826169"/>
              <a:gd name="connsiteX10" fmla="*/ 633663 w 874294"/>
              <a:gd name="connsiteY10" fmla="*/ 352926 h 826169"/>
              <a:gd name="connsiteX11" fmla="*/ 633663 w 874294"/>
              <a:gd name="connsiteY11" fmla="*/ 176463 h 826169"/>
              <a:gd name="connsiteX12" fmla="*/ 721894 w 874294"/>
              <a:gd name="connsiteY12" fmla="*/ 16042 h 826169"/>
              <a:gd name="connsiteX13" fmla="*/ 818147 w 874294"/>
              <a:gd name="connsiteY13" fmla="*/ 0 h 826169"/>
              <a:gd name="connsiteX14" fmla="*/ 874294 w 874294"/>
              <a:gd name="connsiteY14" fmla="*/ 32084 h 826169"/>
              <a:gd name="connsiteX15" fmla="*/ 786063 w 874294"/>
              <a:gd name="connsiteY15" fmla="*/ 160421 h 826169"/>
              <a:gd name="connsiteX16" fmla="*/ 737937 w 874294"/>
              <a:gd name="connsiteY16" fmla="*/ 336884 h 826169"/>
              <a:gd name="connsiteX17" fmla="*/ 786063 w 874294"/>
              <a:gd name="connsiteY17" fmla="*/ 505326 h 826169"/>
              <a:gd name="connsiteX18" fmla="*/ 858252 w 874294"/>
              <a:gd name="connsiteY18" fmla="*/ 657726 h 826169"/>
              <a:gd name="connsiteX19" fmla="*/ 834189 w 874294"/>
              <a:gd name="connsiteY19" fmla="*/ 826169 h 826169"/>
              <a:gd name="connsiteX20" fmla="*/ 713873 w 874294"/>
              <a:gd name="connsiteY20" fmla="*/ 689811 h 826169"/>
              <a:gd name="connsiteX21" fmla="*/ 609600 w 874294"/>
              <a:gd name="connsiteY21" fmla="*/ 617621 h 826169"/>
              <a:gd name="connsiteX22" fmla="*/ 441158 w 874294"/>
              <a:gd name="connsiteY22" fmla="*/ 665747 h 826169"/>
              <a:gd name="connsiteX23" fmla="*/ 248652 w 874294"/>
              <a:gd name="connsiteY23" fmla="*/ 641684 h 826169"/>
              <a:gd name="connsiteX24" fmla="*/ 208547 w 874294"/>
              <a:gd name="connsiteY24" fmla="*/ 713874 h 826169"/>
              <a:gd name="connsiteX25" fmla="*/ 112294 w 874294"/>
              <a:gd name="connsiteY25" fmla="*/ 689811 h 826169"/>
              <a:gd name="connsiteX26" fmla="*/ 112294 w 874294"/>
              <a:gd name="connsiteY26" fmla="*/ 601579 h 826169"/>
              <a:gd name="connsiteX27" fmla="*/ 160421 w 874294"/>
              <a:gd name="connsiteY27" fmla="*/ 537411 h 82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4294" h="826169">
                <a:moveTo>
                  <a:pt x="160421" y="537411"/>
                </a:moveTo>
                <a:lnTo>
                  <a:pt x="104273" y="457200"/>
                </a:lnTo>
                <a:lnTo>
                  <a:pt x="0" y="401053"/>
                </a:lnTo>
                <a:lnTo>
                  <a:pt x="40105" y="272716"/>
                </a:lnTo>
                <a:lnTo>
                  <a:pt x="32084" y="176463"/>
                </a:lnTo>
                <a:lnTo>
                  <a:pt x="112294" y="256674"/>
                </a:lnTo>
                <a:lnTo>
                  <a:pt x="160421" y="192505"/>
                </a:lnTo>
                <a:lnTo>
                  <a:pt x="216568" y="248653"/>
                </a:lnTo>
                <a:lnTo>
                  <a:pt x="280737" y="320842"/>
                </a:lnTo>
                <a:lnTo>
                  <a:pt x="425115" y="393032"/>
                </a:lnTo>
                <a:lnTo>
                  <a:pt x="633663" y="352926"/>
                </a:lnTo>
                <a:lnTo>
                  <a:pt x="633663" y="176463"/>
                </a:lnTo>
                <a:lnTo>
                  <a:pt x="721894" y="16042"/>
                </a:lnTo>
                <a:lnTo>
                  <a:pt x="818147" y="0"/>
                </a:lnTo>
                <a:lnTo>
                  <a:pt x="874294" y="32084"/>
                </a:lnTo>
                <a:lnTo>
                  <a:pt x="786063" y="160421"/>
                </a:lnTo>
                <a:lnTo>
                  <a:pt x="737937" y="336884"/>
                </a:lnTo>
                <a:lnTo>
                  <a:pt x="786063" y="505326"/>
                </a:lnTo>
                <a:lnTo>
                  <a:pt x="858252" y="657726"/>
                </a:lnTo>
                <a:lnTo>
                  <a:pt x="834189" y="826169"/>
                </a:lnTo>
                <a:lnTo>
                  <a:pt x="713873" y="689811"/>
                </a:lnTo>
                <a:lnTo>
                  <a:pt x="609600" y="617621"/>
                </a:lnTo>
                <a:lnTo>
                  <a:pt x="441158" y="665747"/>
                </a:lnTo>
                <a:lnTo>
                  <a:pt x="248652" y="641684"/>
                </a:lnTo>
                <a:lnTo>
                  <a:pt x="208547" y="713874"/>
                </a:lnTo>
                <a:lnTo>
                  <a:pt x="112294" y="689811"/>
                </a:lnTo>
                <a:lnTo>
                  <a:pt x="112294" y="601579"/>
                </a:lnTo>
                <a:lnTo>
                  <a:pt x="160421" y="537411"/>
                </a:lnTo>
                <a:close/>
              </a:path>
            </a:pathLst>
          </a:custGeom>
          <a:solidFill>
            <a:srgbClr val="FFFCD6">
              <a:alpha val="27059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98017" y="4100269"/>
            <a:ext cx="2082564" cy="786063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260627" y="2307647"/>
            <a:ext cx="3109755" cy="1390299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665326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620" y="2286000"/>
            <a:ext cx="3289003" cy="2377440"/>
          </a:xfrm>
          <a:prstGeom prst="rect">
            <a:avLst/>
          </a:prstGeom>
          <a:noFill/>
          <a:ln w="38100" cap="flat">
            <a:solidFill>
              <a:srgbClr val="FFFF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4595" y="3017520"/>
            <a:ext cx="1561284" cy="1188720"/>
          </a:xfrm>
          <a:prstGeom prst="rect">
            <a:avLst/>
          </a:prstGeom>
          <a:noFill/>
          <a:ln w="381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2827" y="2460520"/>
            <a:ext cx="49756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3620" y="1718603"/>
            <a:ext cx="70018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</p:txBody>
      </p:sp>
    </p:spTree>
    <p:extLst>
      <p:ext uri="{BB962C8B-B14F-4D97-AF65-F5344CB8AC3E}">
        <p14:creationId xmlns:p14="http://schemas.microsoft.com/office/powerpoint/2010/main" val="77231909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11" y="1050196"/>
            <a:ext cx="7096019" cy="4031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3722" y="5948791"/>
            <a:ext cx="9117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people.eecs.berkeley.edu</a:t>
            </a:r>
            <a:r>
              <a:rPr lang="en-US" sz="2400" dirty="0">
                <a:hlinkClick r:id="rId3"/>
              </a:rPr>
              <a:t>/~</a:t>
            </a:r>
            <a:r>
              <a:rPr lang="en-US" sz="2400" dirty="0" err="1">
                <a:hlinkClick r:id="rId3"/>
              </a:rPr>
              <a:t>jonlong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long_shelhamer_fcn.pdf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49366" y="5364858"/>
            <a:ext cx="663970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However resolution of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segmentation map is low.</a:t>
            </a:r>
          </a:p>
        </p:txBody>
      </p:sp>
    </p:spTree>
    <p:extLst>
      <p:ext uri="{BB962C8B-B14F-4D97-AF65-F5344CB8AC3E}">
        <p14:creationId xmlns:p14="http://schemas.microsoft.com/office/powerpoint/2010/main" val="62111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835745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3942"/>
            <a:ext cx="4215789" cy="2626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87" y="3534311"/>
            <a:ext cx="5556213" cy="1930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67" i="1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  <a:sym typeface="Calibri"/>
                        </a:rPr>
                        <m:t>≡</m:t>
                      </m:r>
                    </m:oMath>
                  </m:oMathPara>
                </a14:m>
                <a:endParaRPr lang="en-US" sz="4267" dirty="0">
                  <a:solidFill>
                    <a:srgbClr val="000000"/>
                  </a:solidFill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blipFill>
                <a:blip r:embed="rId5"/>
                <a:stretch>
                  <a:fillRect l="-13953" r="-139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7D65F1-AFB5-0B74-3B38-FFBD1BBD4F54}"/>
              </a:ext>
            </a:extLst>
          </p:cNvPr>
          <p:cNvSpPr txBox="1"/>
          <p:nvPr/>
        </p:nvSpPr>
        <p:spPr>
          <a:xfrm>
            <a:off x="1891103" y="1859304"/>
            <a:ext cx="775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nn.Linear</a:t>
            </a:r>
            <a:r>
              <a:rPr lang="en-US" dirty="0"/>
              <a:t>(4096, 1000)      ==     nn.Conv2D(4096, 1000, </a:t>
            </a:r>
            <a:r>
              <a:rPr lang="en-US" dirty="0" err="1"/>
              <a:t>kernel_size</a:t>
            </a:r>
            <a:r>
              <a:rPr lang="en-US" dirty="0"/>
              <a:t> = 1, stride = 1)</a:t>
            </a:r>
          </a:p>
        </p:txBody>
      </p:sp>
    </p:spTree>
    <p:extLst>
      <p:ext uri="{BB962C8B-B14F-4D97-AF65-F5344CB8AC3E}">
        <p14:creationId xmlns:p14="http://schemas.microsoft.com/office/powerpoint/2010/main" val="239722460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0311-9D7F-0345-ACE3-5FC9A07E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 (CVPR 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64AA-B8D8-0A47-81C1-E8FE9E49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23" y="1174448"/>
            <a:ext cx="9381067" cy="2912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E9502-6190-1D4E-A001-5C0A355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6" y="3737429"/>
            <a:ext cx="5486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208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8" y="2043416"/>
            <a:ext cx="10822823" cy="2707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5750" y="6365558"/>
            <a:ext cx="6486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err="1">
                <a:hlinkClick r:id="rId3"/>
              </a:rPr>
              <a:t>cvlab.postech.ac.kr</a:t>
            </a:r>
            <a:r>
              <a:rPr lang="en-US" sz="2400" dirty="0">
                <a:hlinkClick r:id="rId3"/>
              </a:rPr>
              <a:t>/research/</a:t>
            </a:r>
            <a:r>
              <a:rPr lang="en-US" sz="2400" dirty="0" err="1">
                <a:hlinkClick r:id="rId3"/>
              </a:rPr>
              <a:t>deconvnet</a:t>
            </a:r>
            <a:r>
              <a:rPr lang="en-US" sz="2400" dirty="0">
                <a:hlinkClick r:id="rId3"/>
              </a:rPr>
              <a:t>/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52902-C9DA-7546-B828-6881B9F03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70" y="4873351"/>
            <a:ext cx="5736772" cy="15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5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764" y="1008162"/>
            <a:ext cx="4178469" cy="4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4350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469" y="1278922"/>
            <a:ext cx="4008580" cy="45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457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14677" y="1417639"/>
            <a:ext cx="3418273" cy="4728447"/>
            <a:chOff x="2850776" y="1452282"/>
            <a:chExt cx="3732904" cy="5163671"/>
          </a:xfrm>
        </p:grpSpPr>
        <p:grpSp>
          <p:nvGrpSpPr>
            <p:cNvPr id="9" name="Group 8"/>
            <p:cNvGrpSpPr/>
            <p:nvPr/>
          </p:nvGrpSpPr>
          <p:grpSpPr>
            <a:xfrm>
              <a:off x="2850776" y="1452282"/>
              <a:ext cx="3732904" cy="5163671"/>
              <a:chOff x="2850776" y="1452282"/>
              <a:chExt cx="3732904" cy="516367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850776" y="1452282"/>
                <a:ext cx="3732904" cy="51636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67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91258" y="1761708"/>
                <a:ext cx="2651942" cy="414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67" dirty="0" err="1"/>
                  <a:t>Deconvolutional</a:t>
                </a:r>
                <a:r>
                  <a:rPr lang="en-US" sz="1867" dirty="0"/>
                  <a:t> Layers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57591" y="2318516"/>
              <a:ext cx="2665947" cy="41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dirty="0" err="1"/>
                <a:t>Upconvolutional</a:t>
              </a:r>
              <a:r>
                <a:rPr lang="en-US" sz="1867" dirty="0"/>
                <a:t> Layers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5199" y="2881909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Backwards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8536" y="374975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Fractionally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68172" y="464564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Transposed Convolutional Layers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8509" y="561950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/>
                <a:t>Spatial Full Convolutional Layers</a:t>
              </a:r>
              <a:endParaRPr lang="en-US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28847281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26D6F-961D-14E1-5AED-793990056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31" y="1360092"/>
            <a:ext cx="10363408" cy="45362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049248-EA7C-6C7C-E793-1BE7DF37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z="3200" dirty="0" err="1"/>
              <a:t>Pytorch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122317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119FC-0720-F649-846F-29FC513F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646161"/>
            <a:ext cx="11001828" cy="373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</p:spTree>
    <p:extLst>
      <p:ext uri="{BB962C8B-B14F-4D97-AF65-F5344CB8AC3E}">
        <p14:creationId xmlns:p14="http://schemas.microsoft.com/office/powerpoint/2010/main" val="50660465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4261" y="2092624"/>
            <a:ext cx="1380720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84981" y="2301411"/>
            <a:ext cx="5356259" cy="13700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663724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849492-F8D5-B648-BD16-710D4899B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820334"/>
            <a:ext cx="3335867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735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in </a:t>
            </a:r>
            <a:r>
              <a:rPr lang="en-US" sz="4267" dirty="0" err="1"/>
              <a:t>pytorch</a:t>
            </a:r>
            <a:endParaRPr sz="4267" dirty="0"/>
          </a:p>
        </p:txBody>
      </p:sp>
      <p:sp>
        <p:nvSpPr>
          <p:cNvPr id="5" name="Cube 4"/>
          <p:cNvSpPr/>
          <p:nvPr/>
        </p:nvSpPr>
        <p:spPr>
          <a:xfrm>
            <a:off x="1506406" y="3415811"/>
            <a:ext cx="1382817" cy="143541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620648" y="5621805"/>
            <a:ext cx="235976" cy="46445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1446" y="5972019"/>
            <a:ext cx="3462292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(e.g. 3 for RGB inputs)</a:t>
            </a:r>
          </a:p>
        </p:txBody>
      </p:sp>
      <p:sp>
        <p:nvSpPr>
          <p:cNvPr id="8" name="Cube 7"/>
          <p:cNvSpPr/>
          <p:nvPr/>
        </p:nvSpPr>
        <p:spPr>
          <a:xfrm>
            <a:off x="7554889" y="3792157"/>
            <a:ext cx="2031111" cy="759139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8157963" y="4627744"/>
            <a:ext cx="321187" cy="150838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493" y="5542530"/>
            <a:ext cx="3699409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59634" y="2372681"/>
            <a:ext cx="3795253" cy="1650410"/>
            <a:chOff x="2819725" y="1779510"/>
            <a:chExt cx="2846440" cy="1237807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2157324"/>
              <a:ext cx="2347081" cy="408621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37807"/>
              <a:chOff x="2840509" y="2035059"/>
              <a:chExt cx="2778155" cy="1237807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9057"/>
                <a:ext cx="331351" cy="515776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082268" cy="25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600" dirty="0">
                    <a:solidFill>
                      <a:srgbClr val="000000"/>
                    </a:solidFill>
                  </a:rPr>
                  <a:t> x</a:t>
                </a:r>
                <a:endParaRPr lang="en-US" sz="16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23784" cy="23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67" dirty="0" err="1">
                    <a:solidFill>
                      <a:srgbClr val="000000"/>
                    </a:solidFill>
                  </a:rPr>
                  <a:t>in_channels</a:t>
                </a:r>
                <a:endParaRPr lang="en-US" sz="1467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840592" y="2707046"/>
            <a:ext cx="78835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75131" y="2875889"/>
            <a:ext cx="101758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03419" y="4370120"/>
            <a:ext cx="4275116" cy="31667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11" y="1209274"/>
            <a:ext cx="8569231" cy="7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949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25680-4D5A-7241-B133-498E5EA65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0"/>
            <a:ext cx="61722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7A2D0-9B7D-8145-BEE3-F0810337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4" y="1828800"/>
            <a:ext cx="7014117" cy="4739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8289BC-5A63-5A4B-B0B7-1FC093D601AC}"/>
              </a:ext>
            </a:extLst>
          </p:cNvPr>
          <p:cNvSpPr/>
          <p:nvPr/>
        </p:nvSpPr>
        <p:spPr>
          <a:xfrm>
            <a:off x="8204810" y="295440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/abs/1505.04597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AE167-3E03-3D49-A545-E65B22C7C21B}"/>
              </a:ext>
            </a:extLst>
          </p:cNvPr>
          <p:cNvSpPr/>
          <p:nvPr/>
        </p:nvSpPr>
        <p:spPr>
          <a:xfrm>
            <a:off x="7755617" y="3534266"/>
            <a:ext cx="4135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milesial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D546B-9C7B-9D41-B410-E28A222119BB}"/>
              </a:ext>
            </a:extLst>
          </p:cNvPr>
          <p:cNvSpPr/>
          <p:nvPr/>
        </p:nvSpPr>
        <p:spPr>
          <a:xfrm>
            <a:off x="7755617" y="3912401"/>
            <a:ext cx="421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usuyama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1762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0F87-69F6-7923-AE4A-56BACDFE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in </a:t>
            </a:r>
            <a:r>
              <a:rPr lang="en-US" dirty="0" err="1"/>
              <a:t>Pytorch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51D7A-D1F2-7202-4EFC-0DA982472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35" y="130475"/>
            <a:ext cx="4591505" cy="636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0B7B1F-6945-A8EA-9976-5022DB5ABBFA}"/>
              </a:ext>
            </a:extLst>
          </p:cNvPr>
          <p:cNvSpPr txBox="1"/>
          <p:nvPr/>
        </p:nvSpPr>
        <p:spPr>
          <a:xfrm>
            <a:off x="157655" y="6465651"/>
            <a:ext cx="10117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github.com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milesial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Pytorch-UNet</a:t>
            </a:r>
            <a:r>
              <a:rPr lang="en-US" sz="1600" dirty="0">
                <a:hlinkClick r:id="rId3"/>
              </a:rPr>
              <a:t>/blob/master/</a:t>
            </a:r>
            <a:r>
              <a:rPr lang="en-US" sz="1600" dirty="0" err="1">
                <a:hlinkClick r:id="rId3"/>
              </a:rPr>
              <a:t>unet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unet_model.py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597241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0F30E-8014-9A3A-6299-D9C2EAC59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0" y="2129672"/>
            <a:ext cx="2971800" cy="303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62A84-BA77-2F57-8B68-91AB07CC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021" y="2280213"/>
            <a:ext cx="4568715" cy="30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6042AC-84BA-9D1D-CE2D-B81778BC6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948" y="2280213"/>
            <a:ext cx="2946400" cy="2984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2F1734-E0BB-E2E9-5BCB-0B5DED07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Chair segmentation - Training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CD0B3-FCF0-B792-DBC7-DB17AE91B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706" y="5703641"/>
            <a:ext cx="5108294" cy="11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083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62A84-BA77-2F57-8B68-91AB07CCD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21" y="2280213"/>
            <a:ext cx="4568715" cy="3087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2F1734-E0BB-E2E9-5BCB-0B5DED07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Chair segmentation -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CD0B3-FCF0-B792-DBC7-DB17AE91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706" y="5703641"/>
            <a:ext cx="5108294" cy="1110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83ED56-70FF-F828-FD6D-5F7E2BC16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2" t="15002" r="7421" b="7242"/>
          <a:stretch/>
        </p:blipFill>
        <p:spPr>
          <a:xfrm>
            <a:off x="1608880" y="2280213"/>
            <a:ext cx="1377387" cy="1412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F74C8-50EF-4F93-BA76-39D6A54F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312" y="2268719"/>
            <a:ext cx="1358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127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771D-6045-99CF-E5A1-74A561C6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</a:t>
            </a:r>
            <a:r>
              <a:rPr lang="en-US" dirty="0" err="1"/>
              <a:t>Upsampling</a:t>
            </a:r>
            <a:r>
              <a:rPr lang="en-US" dirty="0"/>
              <a:t> Layer</a:t>
            </a:r>
          </a:p>
        </p:txBody>
      </p:sp>
      <p:pic>
        <p:nvPicPr>
          <p:cNvPr id="1026" name="Picture 2" descr="Upsampling in Core ML">
            <a:extLst>
              <a:ext uri="{FF2B5EF4-FFF2-40B4-BE49-F238E27FC236}">
                <a16:creationId xmlns:a16="http://schemas.microsoft.com/office/drawing/2014/main" id="{3B7DB9ED-5A70-DC14-4F85-0956DC10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2" y="1990846"/>
            <a:ext cx="8170296" cy="40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94FF5-42F5-F5C9-C6C9-1EEB74847097}"/>
              </a:ext>
            </a:extLst>
          </p:cNvPr>
          <p:cNvSpPr txBox="1"/>
          <p:nvPr/>
        </p:nvSpPr>
        <p:spPr>
          <a:xfrm>
            <a:off x="2794788" y="621402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machinethink.net</a:t>
            </a:r>
            <a:r>
              <a:rPr lang="en-US" dirty="0"/>
              <a:t>/blog/</a:t>
            </a:r>
            <a:r>
              <a:rPr lang="en-US" dirty="0" err="1"/>
              <a:t>coreml-upsampling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18415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152A7-8D1C-F149-A7D1-DEA84367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2073352"/>
            <a:ext cx="7734300" cy="367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C2FAB-A008-0142-A22A-4FBC45F3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49" y="235693"/>
            <a:ext cx="6385157" cy="1757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A3A89-6A0B-5B4E-8533-6AAC615C9D94}"/>
              </a:ext>
            </a:extLst>
          </p:cNvPr>
          <p:cNvSpPr/>
          <p:nvPr/>
        </p:nvSpPr>
        <p:spPr>
          <a:xfrm>
            <a:off x="4238927" y="612134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/abs/1703.06870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DE3CD3-D65C-FB49-887F-ABF1D8EF4786}"/>
              </a:ext>
            </a:extLst>
          </p:cNvPr>
          <p:cNvSpPr/>
          <p:nvPr/>
        </p:nvSpPr>
        <p:spPr>
          <a:xfrm>
            <a:off x="3470736" y="5743652"/>
            <a:ext cx="484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facebookresearch</a:t>
            </a:r>
            <a:r>
              <a:rPr lang="en-US" dirty="0"/>
              <a:t>/detectron2</a:t>
            </a:r>
          </a:p>
        </p:txBody>
      </p:sp>
    </p:spTree>
    <p:extLst>
      <p:ext uri="{BB962C8B-B14F-4D97-AF65-F5344CB8AC3E}">
        <p14:creationId xmlns:p14="http://schemas.microsoft.com/office/powerpoint/2010/main" val="159307956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A0914-1047-63B7-B804-8061F66D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AutoEncoder</a:t>
            </a:r>
            <a:r>
              <a:rPr lang="en-US" dirty="0"/>
              <a:t> Models (</a:t>
            </a:r>
            <a:r>
              <a:rPr lang="en-US" dirty="0" err="1"/>
              <a:t>Downsample</a:t>
            </a:r>
            <a:r>
              <a:rPr lang="en-US" dirty="0"/>
              <a:t>, </a:t>
            </a:r>
            <a:r>
              <a:rPr lang="en-US" dirty="0" err="1"/>
              <a:t>Upsample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A2341-732C-66D0-0396-7DEC5774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7CFBF-577E-F266-A6D4-9DD0935AC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06" y="2047654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58804-0C4D-A64D-A8F6-014ED5B9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2082800"/>
            <a:ext cx="2628900" cy="2667000"/>
          </a:xfrm>
          <a:prstGeom prst="rect">
            <a:avLst/>
          </a:prstGeom>
        </p:spPr>
      </p:pic>
      <p:pic>
        <p:nvPicPr>
          <p:cNvPr id="1026" name="Picture 2" descr="What is an Autoencoder?">
            <a:extLst>
              <a:ext uri="{FF2B5EF4-FFF2-40B4-BE49-F238E27FC236}">
                <a16:creationId xmlns:a16="http://schemas.microsoft.com/office/drawing/2014/main" id="{3DB750D6-72DC-0A90-722B-CC314429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89" y="2256212"/>
            <a:ext cx="4408050" cy="25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36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502-FCDA-8763-0F73-3C39CA3D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</a:t>
            </a:r>
            <a:r>
              <a:rPr lang="en-US" dirty="0" err="1"/>
              <a:t>AutoEncoders</a:t>
            </a:r>
            <a:r>
              <a:rPr lang="en-US" dirty="0"/>
              <a:t> (VAE)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FB07-B8DE-1F93-C7F8-2893171C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7D03A-1F69-17A8-775B-04B04F2D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6" y="2364887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DC8DD-98A8-02F0-45D5-365AD65B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43" y="2440668"/>
            <a:ext cx="2628900" cy="2667000"/>
          </a:xfrm>
          <a:prstGeom prst="rect">
            <a:avLst/>
          </a:prstGeom>
        </p:spPr>
      </p:pic>
      <p:pic>
        <p:nvPicPr>
          <p:cNvPr id="2052" name="Picture 4" descr="enter image description here">
            <a:extLst>
              <a:ext uri="{FF2B5EF4-FFF2-40B4-BE49-F238E27FC236}">
                <a16:creationId xmlns:a16="http://schemas.microsoft.com/office/drawing/2014/main" id="{E5C781E2-081B-38EA-DBD5-DB250AE1A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6"/>
          <a:stretch/>
        </p:blipFill>
        <p:spPr bwMode="auto">
          <a:xfrm>
            <a:off x="2687135" y="2835797"/>
            <a:ext cx="6392221" cy="24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AF0D8-4CA7-DC5B-56ED-47FD347CA264}"/>
              </a:ext>
            </a:extLst>
          </p:cNvPr>
          <p:cNvSpPr txBox="1"/>
          <p:nvPr/>
        </p:nvSpPr>
        <p:spPr>
          <a:xfrm>
            <a:off x="214631" y="6506468"/>
            <a:ext cx="11762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ai.stackexchange.com</a:t>
            </a:r>
            <a:r>
              <a:rPr lang="en-US" sz="1600" dirty="0"/>
              <a:t>/questions/30176/are-mean-and-standard-deviation-in-variational-autoencoders-unique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8E65A-AE8A-EA80-65C7-1C029F7D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38" y="5655682"/>
            <a:ext cx="3860800" cy="52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9D6CF-8D07-4049-D251-92E0A49DD237}"/>
              </a:ext>
            </a:extLst>
          </p:cNvPr>
          <p:cNvSpPr txBox="1"/>
          <p:nvPr/>
        </p:nvSpPr>
        <p:spPr>
          <a:xfrm>
            <a:off x="214631" y="627752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pytorch.org</a:t>
            </a:r>
            <a:r>
              <a:rPr lang="en-US" sz="1400" dirty="0"/>
              <a:t>/docs/stable/generated/</a:t>
            </a:r>
            <a:r>
              <a:rPr lang="en-US" sz="1400" dirty="0" err="1"/>
              <a:t>torch.normal.html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D485-7000-CDEA-A410-C041F3FF557B}"/>
              </a:ext>
            </a:extLst>
          </p:cNvPr>
          <p:cNvSpPr/>
          <p:nvPr/>
        </p:nvSpPr>
        <p:spPr>
          <a:xfrm>
            <a:off x="5945642" y="4600571"/>
            <a:ext cx="1022718" cy="507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9332" y="2092624"/>
            <a:ext cx="1380720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000052" y="2301412"/>
            <a:ext cx="5041189" cy="33985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3492494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502-FCDA-8763-0F73-3C39CA3D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Reparameterization “trick”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FB07-B8DE-1F93-C7F8-2893171C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7D03A-1F69-17A8-775B-04B04F2D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6" y="2364887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DC8DD-98A8-02F0-45D5-365AD65B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43" y="2440668"/>
            <a:ext cx="2628900" cy="2667000"/>
          </a:xfrm>
          <a:prstGeom prst="rect">
            <a:avLst/>
          </a:prstGeom>
        </p:spPr>
      </p:pic>
      <p:pic>
        <p:nvPicPr>
          <p:cNvPr id="2052" name="Picture 4" descr="enter image description here">
            <a:extLst>
              <a:ext uri="{FF2B5EF4-FFF2-40B4-BE49-F238E27FC236}">
                <a16:creationId xmlns:a16="http://schemas.microsoft.com/office/drawing/2014/main" id="{E5C781E2-081B-38EA-DBD5-DB250AE1A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6"/>
          <a:stretch/>
        </p:blipFill>
        <p:spPr bwMode="auto">
          <a:xfrm>
            <a:off x="2687135" y="2835797"/>
            <a:ext cx="6392221" cy="24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AF0D8-4CA7-DC5B-56ED-47FD347CA264}"/>
              </a:ext>
            </a:extLst>
          </p:cNvPr>
          <p:cNvSpPr txBox="1"/>
          <p:nvPr/>
        </p:nvSpPr>
        <p:spPr>
          <a:xfrm>
            <a:off x="214631" y="6506468"/>
            <a:ext cx="11762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ai.stackexchange.com</a:t>
            </a:r>
            <a:r>
              <a:rPr lang="en-US" sz="1600" dirty="0"/>
              <a:t>/questions/30176/are-mean-and-standard-deviation-in-variational-autoencoders-unique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8E65A-AE8A-EA80-65C7-1C029F7D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38" y="5655682"/>
            <a:ext cx="3860800" cy="52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9D6CF-8D07-4049-D251-92E0A49DD237}"/>
              </a:ext>
            </a:extLst>
          </p:cNvPr>
          <p:cNvSpPr txBox="1"/>
          <p:nvPr/>
        </p:nvSpPr>
        <p:spPr>
          <a:xfrm>
            <a:off x="214631" y="627752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pytorch.org</a:t>
            </a:r>
            <a:r>
              <a:rPr lang="en-US" sz="1400" dirty="0"/>
              <a:t>/docs/stable/generated/</a:t>
            </a:r>
            <a:r>
              <a:rPr lang="en-US" sz="1400" dirty="0" err="1"/>
              <a:t>torch.normal.html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D485-7000-CDEA-A410-C041F3FF557B}"/>
              </a:ext>
            </a:extLst>
          </p:cNvPr>
          <p:cNvSpPr/>
          <p:nvPr/>
        </p:nvSpPr>
        <p:spPr>
          <a:xfrm>
            <a:off x="5945642" y="4600571"/>
            <a:ext cx="1022718" cy="507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66A160-ACBF-BB45-F318-1D026DBB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99" y="1442367"/>
            <a:ext cx="3759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7C288-AC13-8E3F-4192-77D9B055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808" y="1973485"/>
            <a:ext cx="2617668" cy="320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E7A03-16A5-5D0D-507B-BE227253E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290" y="2348173"/>
            <a:ext cx="2221046" cy="3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100" y="2092624"/>
            <a:ext cx="1342489" cy="109728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794589" y="2301412"/>
            <a:ext cx="4246652" cy="33985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081338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Sliding Window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2100" y="2092624"/>
            <a:ext cx="1342489" cy="128016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3794589" y="2301412"/>
            <a:ext cx="4246652" cy="431292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8202442" y="2068809"/>
            <a:ext cx="931524" cy="54006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5589" y="2068891"/>
            <a:ext cx="6841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59083" y="1671263"/>
            <a:ext cx="84285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9083" y="2055191"/>
            <a:ext cx="6402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9083" y="2462851"/>
            <a:ext cx="17388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>
            <a:off x="8938237" y="2338842"/>
            <a:ext cx="842761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2322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504 0 L 0.25052 0.08765 L -0.1842 0.0679 L -0.1842 0.14969 L 0.25608 0.15957 L 0.25608 0.26173 L -0.16857 0.24352 L -0.17309 0.33364 L 0.24948 0.34969 L 0.24948 0.34969 L 0.24948 0.34969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Box Proposals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304261" y="1814622"/>
            <a:ext cx="5925879" cy="36150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00036" y="2756941"/>
            <a:ext cx="2739776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5373" y="2921328"/>
            <a:ext cx="3328825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48046" y="3005988"/>
            <a:ext cx="1342489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64476" y="2130714"/>
            <a:ext cx="1863048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5030" y="2813328"/>
            <a:ext cx="5142495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00036" y="2948868"/>
            <a:ext cx="2739776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27435" y="2397105"/>
            <a:ext cx="1342489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08270" y="3009772"/>
            <a:ext cx="1794552" cy="1371600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5561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77" y="288337"/>
            <a:ext cx="11582400" cy="1143000"/>
          </a:xfrm>
        </p:spPr>
        <p:txBody>
          <a:bodyPr/>
          <a:lstStyle/>
          <a:p>
            <a:r>
              <a:rPr lang="en-US" dirty="0"/>
              <a:t>Box Proposal Method </a:t>
            </a:r>
            <a:r>
              <a:rPr lang="mr-IN" dirty="0"/>
              <a:t>–</a:t>
            </a:r>
            <a:r>
              <a:rPr lang="en-US" dirty="0"/>
              <a:t> SS: Selective 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60" y="1266951"/>
            <a:ext cx="7054921" cy="49337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1241" y="2748924"/>
            <a:ext cx="33356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Segmentation As Selective Search for Object Recognition. van de Sande et al. ICCV 2011  </a:t>
            </a:r>
          </a:p>
        </p:txBody>
      </p:sp>
    </p:spTree>
    <p:extLst>
      <p:ext uri="{BB962C8B-B14F-4D97-AF65-F5344CB8AC3E}">
        <p14:creationId xmlns:p14="http://schemas.microsoft.com/office/powerpoint/2010/main" val="16459804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0" y="1054472"/>
            <a:ext cx="10494841" cy="4205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7145" y="5538301"/>
            <a:ext cx="9171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Rich feature hierarchies for accurate object detection and semantic segmentation. </a:t>
            </a:r>
            <a:r>
              <a:rPr lang="en-US" sz="2400" dirty="0" err="1"/>
              <a:t>Girshick</a:t>
            </a:r>
            <a:r>
              <a:rPr lang="en-US" sz="2400" dirty="0"/>
              <a:t> et al. CVPR 2014.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1772" y="5153114"/>
            <a:ext cx="8602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err="1">
                <a:hlinkClick r:id="rId4"/>
              </a:rPr>
              <a:t>people.eecs.berkeley.edu</a:t>
            </a:r>
            <a:r>
              <a:rPr lang="en-US" sz="2400" dirty="0">
                <a:hlinkClick r:id="rId4"/>
              </a:rPr>
              <a:t>/~</a:t>
            </a:r>
            <a:r>
              <a:rPr lang="en-US" sz="2400" dirty="0" err="1">
                <a:hlinkClick r:id="rId4"/>
              </a:rPr>
              <a:t>rbg</a:t>
            </a:r>
            <a:r>
              <a:rPr lang="en-US" sz="2400" dirty="0">
                <a:hlinkClick r:id="rId4"/>
              </a:rPr>
              <a:t>/papers/r-</a:t>
            </a:r>
            <a:r>
              <a:rPr lang="en-US" sz="2400" dirty="0" err="1">
                <a:hlinkClick r:id="rId4"/>
              </a:rPr>
              <a:t>cnn</a:t>
            </a:r>
            <a:r>
              <a:rPr lang="en-US" sz="2400" dirty="0">
                <a:hlinkClick r:id="rId4"/>
              </a:rPr>
              <a:t>-</a:t>
            </a:r>
            <a:r>
              <a:rPr lang="en-US" sz="2400" dirty="0" err="1">
                <a:hlinkClick r:id="rId4"/>
              </a:rPr>
              <a:t>cvpr.pdf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66809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7566</TotalTime>
  <Words>801</Words>
  <Application>Microsoft Macintosh PowerPoint</Application>
  <PresentationFormat>Widescreen</PresentationFormat>
  <Paragraphs>126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Object Detection</vt:lpstr>
      <vt:lpstr>Object Detection as Classification</vt:lpstr>
      <vt:lpstr>Object Detection as Classification</vt:lpstr>
      <vt:lpstr>Object Detection as Classification</vt:lpstr>
      <vt:lpstr>Object Detection as Classification with Sliding Window</vt:lpstr>
      <vt:lpstr>Object Detection as Classification with Box Proposals</vt:lpstr>
      <vt:lpstr>Box Proposal Method – SS: Selective Search</vt:lpstr>
      <vt:lpstr>RCNN</vt:lpstr>
      <vt:lpstr>Fast-RCNN</vt:lpstr>
      <vt:lpstr>Faster-RCNN</vt:lpstr>
      <vt:lpstr>Single-shot Object Detectors </vt:lpstr>
      <vt:lpstr>YOLO- You Only Look Once</vt:lpstr>
      <vt:lpstr>YOLO- You Only Look Once</vt:lpstr>
      <vt:lpstr>YOLO - Loss Function</vt:lpstr>
      <vt:lpstr>PowerPoint Presentation</vt:lpstr>
      <vt:lpstr>SSD: Single Shot Detector</vt:lpstr>
      <vt:lpstr>SSD vs YOLO</vt:lpstr>
      <vt:lpstr>Semantic Segmentation / Image Parsing</vt:lpstr>
      <vt:lpstr>Idea 1: Convolutionalization</vt:lpstr>
      <vt:lpstr>Alexnet</vt:lpstr>
      <vt:lpstr>Idea 1: Convolutionalization</vt:lpstr>
      <vt:lpstr>Fully Convolutional Networks (CVPR 2015)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Pytorch</vt:lpstr>
      <vt:lpstr>Idea 3: Dilated Convolutions</vt:lpstr>
      <vt:lpstr>Idea 3: Dilated Convolutions</vt:lpstr>
      <vt:lpstr>PowerPoint Presentation</vt:lpstr>
      <vt:lpstr>PowerPoint Presentation</vt:lpstr>
      <vt:lpstr>UNet in Pytorch</vt:lpstr>
      <vt:lpstr>Chair segmentation - Training</vt:lpstr>
      <vt:lpstr>Chair segmentation - Prediction</vt:lpstr>
      <vt:lpstr>Bilinear Upsampling Layer</vt:lpstr>
      <vt:lpstr>PowerPoint Presentation</vt:lpstr>
      <vt:lpstr>AutoEncoder Models (Downsample, Upsample)</vt:lpstr>
      <vt:lpstr>Variational AutoEncoders (VAE)</vt:lpstr>
      <vt:lpstr>Reparameterization “trick”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105</cp:revision>
  <dcterms:created xsi:type="dcterms:W3CDTF">2020-08-27T13:44:04Z</dcterms:created>
  <dcterms:modified xsi:type="dcterms:W3CDTF">2024-02-20T21:54:03Z</dcterms:modified>
</cp:coreProperties>
</file>