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70" r:id="rId2"/>
  </p:sldMasterIdLst>
  <p:notesMasterIdLst>
    <p:notesMasterId r:id="rId50"/>
  </p:notesMasterIdLst>
  <p:sldIdLst>
    <p:sldId id="256" r:id="rId3"/>
    <p:sldId id="923" r:id="rId4"/>
    <p:sldId id="924" r:id="rId5"/>
    <p:sldId id="925" r:id="rId6"/>
    <p:sldId id="926" r:id="rId7"/>
    <p:sldId id="935" r:id="rId8"/>
    <p:sldId id="961" r:id="rId9"/>
    <p:sldId id="963" r:id="rId10"/>
    <p:sldId id="962" r:id="rId11"/>
    <p:sldId id="960" r:id="rId12"/>
    <p:sldId id="927" r:id="rId13"/>
    <p:sldId id="930" r:id="rId14"/>
    <p:sldId id="929" r:id="rId15"/>
    <p:sldId id="938" r:id="rId16"/>
    <p:sldId id="937" r:id="rId17"/>
    <p:sldId id="933" r:id="rId18"/>
    <p:sldId id="942" r:id="rId19"/>
    <p:sldId id="943" r:id="rId20"/>
    <p:sldId id="944" r:id="rId21"/>
    <p:sldId id="939" r:id="rId22"/>
    <p:sldId id="945" r:id="rId23"/>
    <p:sldId id="932" r:id="rId24"/>
    <p:sldId id="931" r:id="rId25"/>
    <p:sldId id="940" r:id="rId26"/>
    <p:sldId id="941" r:id="rId27"/>
    <p:sldId id="957" r:id="rId28"/>
    <p:sldId id="958" r:id="rId29"/>
    <p:sldId id="959" r:id="rId30"/>
    <p:sldId id="964" r:id="rId31"/>
    <p:sldId id="967" r:id="rId32"/>
    <p:sldId id="968" r:id="rId33"/>
    <p:sldId id="969" r:id="rId34"/>
    <p:sldId id="965" r:id="rId35"/>
    <p:sldId id="966" r:id="rId36"/>
    <p:sldId id="946" r:id="rId37"/>
    <p:sldId id="987" r:id="rId38"/>
    <p:sldId id="950" r:id="rId39"/>
    <p:sldId id="954" r:id="rId40"/>
    <p:sldId id="955" r:id="rId41"/>
    <p:sldId id="947" r:id="rId42"/>
    <p:sldId id="952" r:id="rId43"/>
    <p:sldId id="951" r:id="rId44"/>
    <p:sldId id="953" r:id="rId45"/>
    <p:sldId id="948" r:id="rId46"/>
    <p:sldId id="949" r:id="rId47"/>
    <p:sldId id="956" r:id="rId48"/>
    <p:sldId id="61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3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05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6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2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313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50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3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68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5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algn="l">
              <a:defRPr sz="2667" b="0">
                <a:solidFill>
                  <a:schemeClr val="tx1"/>
                </a:solidFill>
              </a:defRPr>
            </a:lvl1pPr>
            <a:lvl2pPr algn="l">
              <a:defRPr sz="2667" b="0">
                <a:solidFill>
                  <a:schemeClr val="tx1"/>
                </a:solidFill>
              </a:defRPr>
            </a:lvl2pPr>
            <a:lvl3pPr algn="l">
              <a:defRPr sz="2667" b="0">
                <a:solidFill>
                  <a:schemeClr val="tx1"/>
                </a:solidFill>
              </a:defRPr>
            </a:lvl3pPr>
            <a:lvl4pPr algn="l">
              <a:defRPr sz="2667" b="0">
                <a:solidFill>
                  <a:schemeClr val="tx1"/>
                </a:solidFill>
              </a:defRPr>
            </a:lvl4pPr>
            <a:lvl5pPr algn="l">
              <a:defRPr sz="2667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96483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4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8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Feature-space Optimization: Adversarial Examples, GANs, Style Transfer</a:t>
            </a:r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B1387-799C-6D49-9F53-1BE57234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Variation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EF256-874E-F543-971D-464AF0425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8"/>
          <a:stretch/>
        </p:blipFill>
        <p:spPr>
          <a:xfrm>
            <a:off x="562323" y="1591848"/>
            <a:ext cx="6134316" cy="40453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8D3E9F-BA25-114E-B52C-88254D536757}"/>
              </a:ext>
            </a:extLst>
          </p:cNvPr>
          <p:cNvSpPr txBox="1"/>
          <p:nvPr/>
        </p:nvSpPr>
        <p:spPr>
          <a:xfrm>
            <a:off x="4903497" y="6300685"/>
            <a:ext cx="7052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Mahendran and </a:t>
            </a:r>
            <a:r>
              <a:rPr lang="en-US" sz="1400" dirty="0" err="1"/>
              <a:t>Vedaldi</a:t>
            </a:r>
            <a:r>
              <a:rPr lang="en-US" sz="1400" dirty="0"/>
              <a:t>, Understanding Deep Image Representations by Inverting Them, 2014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42A61-180D-0943-9A0A-73D48F40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69" y="1493734"/>
            <a:ext cx="4450129" cy="42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31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13" y="1612945"/>
            <a:ext cx="6292864" cy="393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16582" y="6285411"/>
            <a:ext cx="7428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github.com</a:t>
            </a:r>
            <a:r>
              <a:rPr lang="en-US" sz="2400" dirty="0"/>
              <a:t>/</a:t>
            </a:r>
            <a:r>
              <a:rPr lang="en-US" sz="2400" dirty="0" err="1"/>
              <a:t>XavierLinNow</a:t>
            </a:r>
            <a:r>
              <a:rPr lang="en-US" sz="2400" dirty="0"/>
              <a:t>/</a:t>
            </a:r>
            <a:r>
              <a:rPr lang="en-US" sz="2400" dirty="0" err="1"/>
              <a:t>deepdream_pytorch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81183" y="6285412"/>
            <a:ext cx="4072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Generate your own in </a:t>
            </a:r>
            <a:r>
              <a:rPr lang="en-US" sz="2400" dirty="0" err="1"/>
              <a:t>Pytorch</a:t>
            </a:r>
            <a:r>
              <a:rPr lang="en-US" sz="2400" dirty="0"/>
              <a:t>: </a:t>
            </a:r>
          </a:p>
        </p:txBody>
      </p:sp>
      <p:sp>
        <p:nvSpPr>
          <p:cNvPr id="7" name="Rectangle 6"/>
          <p:cNvSpPr/>
          <p:nvPr/>
        </p:nvSpPr>
        <p:spPr>
          <a:xfrm>
            <a:off x="636969" y="5792969"/>
            <a:ext cx="11816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research.googleblog.com</a:t>
            </a:r>
            <a:r>
              <a:rPr lang="en-US" sz="2400" dirty="0"/>
              <a:t>/2015/06/</a:t>
            </a:r>
            <a:r>
              <a:rPr lang="en-US" sz="2400" dirty="0" err="1"/>
              <a:t>inceptionism</a:t>
            </a:r>
            <a:r>
              <a:rPr lang="en-US" sz="2400" dirty="0"/>
              <a:t>-going-deeper-into-</a:t>
            </a:r>
            <a:r>
              <a:rPr lang="en-US" sz="2400" dirty="0" err="1"/>
              <a:t>neural.html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298071A-DFB9-2148-868C-27E09A096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69" y="162973"/>
            <a:ext cx="11351831" cy="1325563"/>
          </a:xfrm>
        </p:spPr>
        <p:txBody>
          <a:bodyPr>
            <a:normAutofit/>
          </a:bodyPr>
          <a:lstStyle/>
          <a:p>
            <a:r>
              <a:rPr lang="en-US" dirty="0"/>
              <a:t>Taking the idea to the extreme: Google’s </a:t>
            </a:r>
            <a:r>
              <a:rPr lang="en-US" dirty="0" err="1"/>
              <a:t>DeepDream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57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914532" y="3942376"/>
            <a:ext cx="5270461" cy="2245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 2014]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5900215" y="5738723"/>
            <a:ext cx="1281495" cy="44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95AFF-3780-0E4C-9A22-B473C096F4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5900215" y="5738723"/>
            <a:ext cx="1646367" cy="3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8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410833" y="5687747"/>
            <a:ext cx="6879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Radford et. al.</a:t>
            </a:r>
            <a:r>
              <a:rPr lang="en-US" sz="24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Unsupervised Representation Learning with Deep Convolutional Generative Adversarial Networks. 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ICLR 2016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 (closer look)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55" y="1946374"/>
            <a:ext cx="7429500" cy="30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3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779" r="48639"/>
          <a:stretch/>
        </p:blipFill>
        <p:spPr>
          <a:xfrm>
            <a:off x="914532" y="3942376"/>
            <a:ext cx="5270461" cy="22450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E0591A-31DC-864A-88FA-E50664D7F8E4}"/>
              </a:ext>
            </a:extLst>
          </p:cNvPr>
          <p:cNvSpPr/>
          <p:nvPr/>
        </p:nvSpPr>
        <p:spPr>
          <a:xfrm>
            <a:off x="5900215" y="5738723"/>
            <a:ext cx="1281495" cy="448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D53F2-021E-1741-8CFD-22C2CAA97A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86" t="89962" r="35370" b="2444"/>
          <a:stretch/>
        </p:blipFill>
        <p:spPr>
          <a:xfrm>
            <a:off x="5900215" y="5738723"/>
            <a:ext cx="1646367" cy="3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16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32" y="1717059"/>
            <a:ext cx="10261600" cy="447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2948269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502191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2029034" y="1503977"/>
            <a:ext cx="8338615" cy="24561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0B5851-CD93-924D-96BB-BC2691F84C7C}"/>
              </a:ext>
            </a:extLst>
          </p:cNvPr>
          <p:cNvSpPr txBox="1"/>
          <p:nvPr/>
        </p:nvSpPr>
        <p:spPr>
          <a:xfrm>
            <a:off x="204681" y="2239632"/>
            <a:ext cx="1646367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Update Discriminator D</a:t>
            </a:r>
          </a:p>
        </p:txBody>
      </p:sp>
    </p:spTree>
    <p:extLst>
      <p:ext uri="{BB962C8B-B14F-4D97-AF65-F5344CB8AC3E}">
        <p14:creationId xmlns:p14="http://schemas.microsoft.com/office/powerpoint/2010/main" val="4675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2055731" y="3903559"/>
            <a:ext cx="8338615" cy="14004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238005" y="4111320"/>
            <a:ext cx="1524000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Update Generator </a:t>
            </a:r>
            <a:br>
              <a:rPr lang="en-US" sz="1867" dirty="0">
                <a:solidFill>
                  <a:schemeClr val="accent1"/>
                </a:solidFill>
              </a:rPr>
            </a:br>
            <a:r>
              <a:rPr lang="en-US" sz="1867" dirty="0">
                <a:solidFill>
                  <a:schemeClr val="accent1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032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2809"/>
            <a:ext cx="9144000" cy="59691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DFF612-AEE6-624A-A7EA-22A15CCA21E1}"/>
              </a:ext>
            </a:extLst>
          </p:cNvPr>
          <p:cNvSpPr/>
          <p:nvPr/>
        </p:nvSpPr>
        <p:spPr>
          <a:xfrm>
            <a:off x="7798583" y="6341960"/>
            <a:ext cx="4072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Goodfellow</a:t>
            </a:r>
            <a:r>
              <a:rPr lang="en-US" sz="2400" dirty="0"/>
              <a:t> et al. </a:t>
            </a:r>
            <a:r>
              <a:rPr lang="en-US" sz="2400" dirty="0" err="1"/>
              <a:t>NeurIPS</a:t>
            </a:r>
            <a:r>
              <a:rPr lang="en-US" sz="2400" dirty="0"/>
              <a:t> 2014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9D03D-7041-3541-9278-469AC69A7DCB}"/>
              </a:ext>
            </a:extLst>
          </p:cNvPr>
          <p:cNvSpPr/>
          <p:nvPr/>
        </p:nvSpPr>
        <p:spPr>
          <a:xfrm>
            <a:off x="1762007" y="1256773"/>
            <a:ext cx="3274981" cy="2739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DAACB-2539-BE42-9CB6-757AD084B32A}"/>
              </a:ext>
            </a:extLst>
          </p:cNvPr>
          <p:cNvSpPr txBox="1"/>
          <p:nvPr/>
        </p:nvSpPr>
        <p:spPr>
          <a:xfrm>
            <a:off x="0" y="894603"/>
            <a:ext cx="1524000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accent1"/>
                </a:solidFill>
              </a:rPr>
              <a:t>Until Desirable Results are Achieved?</a:t>
            </a:r>
          </a:p>
        </p:txBody>
      </p:sp>
    </p:spTree>
    <p:extLst>
      <p:ext uri="{BB962C8B-B14F-4D97-AF65-F5344CB8AC3E}">
        <p14:creationId xmlns:p14="http://schemas.microsoft.com/office/powerpoint/2010/main" val="403287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 been doing: Optimize weights in the network to predict bus (correct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0" y="3551449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bus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802411" y="5264530"/>
                <a:ext cx="199926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𝑤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1" y="5264530"/>
                <a:ext cx="1999265" cy="702244"/>
              </a:xfrm>
              <a:prstGeom prst="rect">
                <a:avLst/>
              </a:prstGeom>
              <a:blipFill>
                <a:blip r:embed="rId4"/>
                <a:stretch>
                  <a:fillRect l="-1899" t="-1786" r="-1266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963235" y="1974236"/>
                <a:ext cx="12777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charset="0"/>
                        </a:rPr>
                        <m:t>𝑏𝑢𝑠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5" y="1974236"/>
                <a:ext cx="1277786" cy="369332"/>
              </a:xfrm>
              <a:prstGeom prst="rect">
                <a:avLst/>
              </a:prstGeom>
              <a:blipFill>
                <a:blip r:embed="rId5"/>
                <a:stretch>
                  <a:fillRect l="-4902" r="-7843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73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32" y="1717059"/>
            <a:ext cx="10261600" cy="4470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</p:spTree>
    <p:extLst>
      <p:ext uri="{BB962C8B-B14F-4D97-AF65-F5344CB8AC3E}">
        <p14:creationId xmlns:p14="http://schemas.microsoft.com/office/powerpoint/2010/main" val="921062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E13BAB-B6B0-EE45-9AA0-5AEFCAA57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00" y="2562989"/>
            <a:ext cx="5480331" cy="2387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4EE412-19F3-F945-AE0F-7D4DF1190DAE}"/>
              </a:ext>
            </a:extLst>
          </p:cNvPr>
          <p:cNvSpPr/>
          <p:nvPr/>
        </p:nvSpPr>
        <p:spPr>
          <a:xfrm>
            <a:off x="63831" y="6509187"/>
            <a:ext cx="10254344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https://deeplearning4j.org/generative-adversarial-network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D1DC35-F5B7-C649-B114-2DFAEBEE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2" y="32407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Generative Adversarial Networks (GAN) [</a:t>
            </a:r>
            <a:r>
              <a:rPr lang="en-US" dirty="0" err="1"/>
              <a:t>Goodfellow</a:t>
            </a:r>
            <a:r>
              <a:rPr lang="en-US" dirty="0"/>
              <a:t> et al.]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DB66-30C0-5C43-9AD9-CE6CEE53D2B5}"/>
              </a:ext>
            </a:extLst>
          </p:cNvPr>
          <p:cNvSpPr txBox="1"/>
          <p:nvPr/>
        </p:nvSpPr>
        <p:spPr>
          <a:xfrm>
            <a:off x="872128" y="1986531"/>
            <a:ext cx="43188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GANs are hard to train, loss for the discriminator and generator might fluctuate.</a:t>
            </a:r>
            <a:br>
              <a:rPr lang="en-US" sz="2400" dirty="0"/>
            </a:b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There are many choices for loss, and other auxiliary signals.</a:t>
            </a:r>
            <a:br>
              <a:rPr lang="en-US" sz="2400" dirty="0"/>
            </a:br>
            <a:endParaRPr lang="en-US" sz="24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/>
              <a:t>Training of these models is even less well understood than for other deep models.</a:t>
            </a:r>
          </a:p>
        </p:txBody>
      </p:sp>
    </p:spTree>
    <p:extLst>
      <p:ext uri="{BB962C8B-B14F-4D97-AF65-F5344CB8AC3E}">
        <p14:creationId xmlns:p14="http://schemas.microsoft.com/office/powerpoint/2010/main" val="3315893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704-6A36-EA42-ACE6-BE4A6240F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GAN Results (Example implementation is provided in </a:t>
            </a:r>
            <a:r>
              <a:rPr lang="en-US" dirty="0" err="1"/>
              <a:t>Pytorch’s</a:t>
            </a:r>
            <a:r>
              <a:rPr lang="en-US" dirty="0"/>
              <a:t> examples)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C642BD-4D6E-9344-86CD-3B73B1D11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" t="5788" r="2489" b="4939"/>
          <a:stretch/>
        </p:blipFill>
        <p:spPr>
          <a:xfrm>
            <a:off x="3004457" y="1690689"/>
            <a:ext cx="5500915" cy="43688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99CC7-AAE8-6945-8B1C-0861FD8743A4}"/>
              </a:ext>
            </a:extLst>
          </p:cNvPr>
          <p:cNvSpPr/>
          <p:nvPr/>
        </p:nvSpPr>
        <p:spPr>
          <a:xfrm>
            <a:off x="6557551" y="6365558"/>
            <a:ext cx="5533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http://</a:t>
            </a:r>
            <a:r>
              <a:rPr lang="en-US" sz="2400" dirty="0" err="1"/>
              <a:t>torch.ch</a:t>
            </a:r>
            <a:r>
              <a:rPr lang="en-US" sz="2400" dirty="0"/>
              <a:t>/blog/2015/11/13/</a:t>
            </a:r>
            <a:r>
              <a:rPr lang="en-US" sz="2400" dirty="0" err="1"/>
              <a:t>gan.html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731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NVidia’s progressive GANs ICLR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7ED7B-F092-1C40-8EE2-06FA8C1FC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981" y="1690688"/>
            <a:ext cx="8974667" cy="46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89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45A186-347C-364E-92B5-FC65B0B0C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04" y="1594913"/>
            <a:ext cx="9228605" cy="46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1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93E15-6B2D-084B-A26B-EE6341C8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Google’s </a:t>
            </a:r>
            <a:r>
              <a:rPr lang="en-US" dirty="0" err="1"/>
              <a:t>BigGAN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18EC0-DD07-BD4B-89FE-E8F38DF49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40" y="1957667"/>
            <a:ext cx="4233333" cy="4250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D15948-2B60-7D42-AB17-6CC322972A2C}"/>
              </a:ext>
            </a:extLst>
          </p:cNvPr>
          <p:cNvSpPr txBox="1"/>
          <p:nvPr/>
        </p:nvSpPr>
        <p:spPr>
          <a:xfrm>
            <a:off x="2358306" y="1444468"/>
            <a:ext cx="1569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Teddy Bear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8F2894-FFA1-7947-8008-EDE6A8CBC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331" y="2042333"/>
            <a:ext cx="4233333" cy="416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2E0ED7-4636-7A43-BEED-751876E49A0D}"/>
              </a:ext>
            </a:extLst>
          </p:cNvPr>
          <p:cNvSpPr txBox="1"/>
          <p:nvPr/>
        </p:nvSpPr>
        <p:spPr>
          <a:xfrm>
            <a:off x="7740496" y="1445090"/>
            <a:ext cx="1713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Microphone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151E79-2A65-714C-9C82-2E63DD252C1E}"/>
              </a:ext>
            </a:extLst>
          </p:cNvPr>
          <p:cNvSpPr/>
          <p:nvPr/>
        </p:nvSpPr>
        <p:spPr>
          <a:xfrm>
            <a:off x="4988041" y="6474913"/>
            <a:ext cx="8236275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67" dirty="0"/>
              <a:t>http://</a:t>
            </a:r>
            <a:r>
              <a:rPr lang="en-US" sz="1467" dirty="0" err="1"/>
              <a:t>aiweirdness.com</a:t>
            </a:r>
            <a:r>
              <a:rPr lang="en-US" sz="1467" dirty="0"/>
              <a:t>/post/179626595787/the-creepiest-images-generated-by-</a:t>
            </a:r>
            <a:r>
              <a:rPr lang="en-US" sz="1467" dirty="0" err="1"/>
              <a:t>biggan</a:t>
            </a:r>
            <a:endParaRPr lang="en-US" sz="1467" dirty="0"/>
          </a:p>
        </p:txBody>
      </p:sp>
    </p:spTree>
    <p:extLst>
      <p:ext uri="{BB962C8B-B14F-4D97-AF65-F5344CB8AC3E}">
        <p14:creationId xmlns:p14="http://schemas.microsoft.com/office/powerpoint/2010/main" val="1843784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Input is not just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083029-4F7D-9044-93BC-47B71A094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1690688"/>
            <a:ext cx="11178639" cy="4000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Isola et al. CVPR 2017: Image-to-Image Translation with Conditional Adversarial Networks</a:t>
            </a:r>
          </a:p>
        </p:txBody>
      </p:sp>
    </p:spTree>
    <p:extLst>
      <p:ext uri="{BB962C8B-B14F-4D97-AF65-F5344CB8AC3E}">
        <p14:creationId xmlns:p14="http://schemas.microsoft.com/office/powerpoint/2010/main" val="2769833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Isola et al. CVPR 2017: Image-to-Image Translation with Conditional Adversarial Networks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AC46A-84CC-C64E-BDB1-41696562E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07" y="1250868"/>
            <a:ext cx="9089125" cy="4861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436C06-0362-E44F-9650-6E3135F28102}"/>
              </a:ext>
            </a:extLst>
          </p:cNvPr>
          <p:cNvSpPr txBox="1"/>
          <p:nvPr/>
        </p:nvSpPr>
        <p:spPr>
          <a:xfrm>
            <a:off x="459180" y="1766264"/>
            <a:ext cx="1852549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Result they obtained with  a regular Fully Convolutional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4F274-01D4-9041-B489-CDE212D7D016}"/>
              </a:ext>
            </a:extLst>
          </p:cNvPr>
          <p:cNvSpPr txBox="1"/>
          <p:nvPr/>
        </p:nvSpPr>
        <p:spPr>
          <a:xfrm>
            <a:off x="348342" y="3877192"/>
            <a:ext cx="2049377" cy="173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Result they obtained with  a U-Net network (with skip-connections)</a:t>
            </a:r>
          </a:p>
        </p:txBody>
      </p:sp>
    </p:spTree>
    <p:extLst>
      <p:ext uri="{BB962C8B-B14F-4D97-AF65-F5344CB8AC3E}">
        <p14:creationId xmlns:p14="http://schemas.microsoft.com/office/powerpoint/2010/main" val="2929397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07CDE-D44A-7D43-96B5-7C58BB5B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287"/>
            <a:ext cx="10515600" cy="1325563"/>
          </a:xfrm>
        </p:spPr>
        <p:txBody>
          <a:bodyPr/>
          <a:lstStyle/>
          <a:p>
            <a:r>
              <a:rPr lang="en-US" dirty="0"/>
              <a:t>Conditional GANs: Also Hard to Train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517BA-28A1-E248-A5A9-25097126FE55}"/>
              </a:ext>
            </a:extLst>
          </p:cNvPr>
          <p:cNvSpPr/>
          <p:nvPr/>
        </p:nvSpPr>
        <p:spPr>
          <a:xfrm>
            <a:off x="348342" y="6355906"/>
            <a:ext cx="97615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Ronneberger</a:t>
            </a:r>
            <a:r>
              <a:rPr lang="en-US" sz="1600" dirty="0"/>
              <a:t> et al. MICCAI 2015. U-Net: Convolutional Networks for Biomedical Image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17AD7-E0D2-4F44-BCDF-154AB3E77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233" y="1646418"/>
            <a:ext cx="6821879" cy="45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6F80D9-FAF5-314E-B6ED-434AA5FC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868" y="2497284"/>
            <a:ext cx="5988107" cy="21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15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2" y="3551449"/>
            <a:ext cx="132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ostrich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1596" y="6266586"/>
            <a:ext cx="10188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blipFill>
                <a:blip r:embed="rId4"/>
                <a:stretch>
                  <a:fillRect l="-4412" r="-2941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963236" y="1974236"/>
                <a:ext cx="177369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charset="0"/>
                        </a:rPr>
                        <m:t>𝑜𝑠𝑡𝑟𝑖𝑐h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6" y="1974236"/>
                <a:ext cx="1773691" cy="369332"/>
              </a:xfrm>
              <a:prstGeom prst="rect">
                <a:avLst/>
              </a:prstGeom>
              <a:blipFill>
                <a:blip r:embed="rId5"/>
                <a:stretch>
                  <a:fillRect l="-3546" r="-567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15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CCFDD0-F51D-CE44-AB90-DA82A1522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98" y="2244192"/>
            <a:ext cx="9136804" cy="25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65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CA15B-2856-384C-808B-6A5DD291A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0" y="2226368"/>
            <a:ext cx="10827604" cy="28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88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7D81F-F7B0-E349-BD3F-EEE350B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818" y="1690689"/>
            <a:ext cx="5640548" cy="508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38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269B1-0DF9-A04E-89F5-CE03CDB29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462" y="1615164"/>
            <a:ext cx="9473076" cy="39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2965-701E-1041-8A3D-3800EB76C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Conditional GANs / Text-conditioned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0AE29-16FB-3845-8E6C-DC5FCB2F5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4" y="1810668"/>
            <a:ext cx="9821333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16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5896" y="3179359"/>
            <a:ext cx="8603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3200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3200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B6989C-541C-0345-8633-FD4F6F4C3CAC}"/>
              </a:ext>
            </a:extLst>
          </p:cNvPr>
          <p:cNvSpPr txBox="1"/>
          <p:nvPr/>
        </p:nvSpPr>
        <p:spPr>
          <a:xfrm>
            <a:off x="1012744" y="1249910"/>
            <a:ext cx="10409341" cy="1487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33" dirty="0">
                <a:solidFill>
                  <a:schemeClr val="accent1"/>
                </a:solidFill>
              </a:rPr>
              <a:t>More on the Idea of Feature Space Optimization</a:t>
            </a:r>
          </a:p>
        </p:txBody>
      </p:sp>
    </p:spTree>
    <p:extLst>
      <p:ext uri="{BB962C8B-B14F-4D97-AF65-F5344CB8AC3E}">
        <p14:creationId xmlns:p14="http://schemas.microsoft.com/office/powerpoint/2010/main" val="2242013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7D07-3F98-4810-8DD6-1283FFEC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3BBF-76A7-C9B3-C4E5-E2F5D0B2C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3DF50-0D5D-3296-CF7C-0100564F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1BFF15-91D3-A7B6-3CCD-17ED6869C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8" y="338321"/>
            <a:ext cx="10991186" cy="61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92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</p:spTree>
    <p:extLst>
      <p:ext uri="{BB962C8B-B14F-4D97-AF65-F5344CB8AC3E}">
        <p14:creationId xmlns:p14="http://schemas.microsoft.com/office/powerpoint/2010/main" val="3997653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B1BAD4-84D7-4C47-8AEE-23E1F7DDB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35" y="2055295"/>
            <a:ext cx="29845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38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 t="-172" r="-383"/>
          <a:stretch/>
        </p:blipFill>
        <p:spPr>
          <a:xfrm>
            <a:off x="5446427" y="779489"/>
            <a:ext cx="5256549" cy="51290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4BAF6E-9049-5749-8802-9955ACAA0E64}"/>
              </a:ext>
            </a:extLst>
          </p:cNvPr>
          <p:cNvSpPr/>
          <p:nvPr/>
        </p:nvSpPr>
        <p:spPr>
          <a:xfrm>
            <a:off x="5206584" y="779488"/>
            <a:ext cx="519659" cy="3947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44DCE0-0373-6F49-917A-3190A19B72E9}"/>
              </a:ext>
            </a:extLst>
          </p:cNvPr>
          <p:cNvSpPr/>
          <p:nvPr/>
        </p:nvSpPr>
        <p:spPr>
          <a:xfrm>
            <a:off x="5409784" y="1229194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38E490-DF38-B749-ABBE-3C69915016A9}"/>
              </a:ext>
            </a:extLst>
          </p:cNvPr>
          <p:cNvSpPr/>
          <p:nvPr/>
        </p:nvSpPr>
        <p:spPr>
          <a:xfrm>
            <a:off x="5206584" y="2199751"/>
            <a:ext cx="776157" cy="13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D5208-3928-E248-907A-0134ECED0E92}"/>
              </a:ext>
            </a:extLst>
          </p:cNvPr>
          <p:cNvSpPr/>
          <p:nvPr/>
        </p:nvSpPr>
        <p:spPr>
          <a:xfrm>
            <a:off x="7944880" y="779487"/>
            <a:ext cx="1199120" cy="5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84C050-45C7-5B49-B675-002A5E42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450" y="4693517"/>
            <a:ext cx="929389" cy="697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7961EC-7D69-2B4F-B44F-740103C0832A}"/>
              </a:ext>
            </a:extLst>
          </p:cNvPr>
          <p:cNvSpPr txBox="1"/>
          <p:nvPr/>
        </p:nvSpPr>
        <p:spPr>
          <a:xfrm>
            <a:off x="509573" y="739513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1: Image Reconstruction from Features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AF0FDB-1BBC-754A-91A7-1C4B779EC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09" y="4274904"/>
            <a:ext cx="2365115" cy="1773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5781E-EA0F-0045-BA22-55C8C5D0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66" y="2200944"/>
            <a:ext cx="2281581" cy="172767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B9D2F6-4348-964F-89A5-A92E63792A6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987947" y="3064781"/>
            <a:ext cx="5806283" cy="1662119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83B784-74DB-8041-B926-C4FA14A49BC5}"/>
              </a:ext>
            </a:extLst>
          </p:cNvPr>
          <p:cNvCxnSpPr>
            <a:cxnSpLocks/>
            <a:stCxn id="13" idx="3"/>
            <a:endCxn id="10" idx="1"/>
          </p:cNvCxnSpPr>
          <p:nvPr/>
        </p:nvCxnSpPr>
        <p:spPr>
          <a:xfrm flipV="1">
            <a:off x="3033324" y="5042039"/>
            <a:ext cx="3902125" cy="119784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998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Convnets</a:t>
            </a:r>
            <a:r>
              <a:rPr lang="en-US" dirty="0"/>
              <a:t> (optimize input to predict ostrich)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2" y="3551449"/>
            <a:ext cx="1321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ostrich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1"/>
          <a:stretch/>
        </p:blipFill>
        <p:spPr>
          <a:xfrm>
            <a:off x="1829970" y="2171700"/>
            <a:ext cx="8547917" cy="29327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65113" y="5691010"/>
            <a:ext cx="6879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146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3202"/>
            <a:ext cx="9144000" cy="6446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0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2589007" y="53491"/>
            <a:ext cx="8303700" cy="24650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1" y="868979"/>
            <a:ext cx="2984500" cy="546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72ADC0-3E6C-8E4F-AD06-6621BDC9FCA2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016556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</p:spTree>
    <p:extLst>
      <p:ext uri="{BB962C8B-B14F-4D97-AF65-F5344CB8AC3E}">
        <p14:creationId xmlns:p14="http://schemas.microsoft.com/office/powerpoint/2010/main" val="707172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EEAC8C-C9A1-114A-9510-F2A22C121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831" y="1789273"/>
            <a:ext cx="1897295" cy="762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5EDAEA-1BD7-4C4F-B4DC-1F71ED537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03" y="2464153"/>
            <a:ext cx="2067620" cy="5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39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6EA813-076D-DB46-86DB-E288B98BDE6D}"/>
              </a:ext>
            </a:extLst>
          </p:cNvPr>
          <p:cNvSpPr/>
          <p:nvPr/>
        </p:nvSpPr>
        <p:spPr>
          <a:xfrm>
            <a:off x="8194624" y="1320327"/>
            <a:ext cx="2678241" cy="4588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E6135-E738-7A4C-8C66-4124FF29E279}"/>
              </a:ext>
            </a:extLst>
          </p:cNvPr>
          <p:cNvSpPr/>
          <p:nvPr/>
        </p:nvSpPr>
        <p:spPr>
          <a:xfrm>
            <a:off x="7418465" y="1698886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F0DC34-E688-8249-9E7F-A0D31D1BB599}"/>
              </a:ext>
            </a:extLst>
          </p:cNvPr>
          <p:cNvSpPr/>
          <p:nvPr/>
        </p:nvSpPr>
        <p:spPr>
          <a:xfrm>
            <a:off x="7135319" y="1878766"/>
            <a:ext cx="776157" cy="25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3341F-DBC2-8449-A937-873CEA52D0FD}"/>
              </a:ext>
            </a:extLst>
          </p:cNvPr>
          <p:cNvSpPr/>
          <p:nvPr/>
        </p:nvSpPr>
        <p:spPr>
          <a:xfrm>
            <a:off x="7030386" y="607825"/>
            <a:ext cx="1164237" cy="68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0AF3FD-7385-E74F-855D-1F9DB131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297" y="4683643"/>
            <a:ext cx="909596" cy="70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C5B4F-7B31-6B43-9FF4-910C6A8E1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899" y="896618"/>
            <a:ext cx="881091" cy="4597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70FCC-729C-8040-AA73-D50A4CAC8E6F}"/>
              </a:ext>
            </a:extLst>
          </p:cNvPr>
          <p:cNvSpPr/>
          <p:nvPr/>
        </p:nvSpPr>
        <p:spPr>
          <a:xfrm>
            <a:off x="8008078" y="905991"/>
            <a:ext cx="1525665" cy="990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213232-2E6A-7E49-8149-623D553A6D77}"/>
              </a:ext>
            </a:extLst>
          </p:cNvPr>
          <p:cNvSpPr txBox="1"/>
          <p:nvPr/>
        </p:nvSpPr>
        <p:spPr>
          <a:xfrm>
            <a:off x="8902488" y="609645"/>
            <a:ext cx="293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 2: Backpropagation of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99B20-B875-F041-BAE3-8FF06382A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7061" y="4389981"/>
            <a:ext cx="2573500" cy="2003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61DACE-D6A7-3747-BBDE-9321EBC72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9781" y="2129445"/>
            <a:ext cx="2640779" cy="20735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B6FBA6-0CB8-FB45-8032-56EF0ABF8E2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3707568" y="3166195"/>
            <a:ext cx="5492213" cy="2100349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692084B-3E39-D64C-804D-931187265313}"/>
              </a:ext>
            </a:extLst>
          </p:cNvPr>
          <p:cNvCxnSpPr>
            <a:cxnSpLocks/>
          </p:cNvCxnSpPr>
          <p:nvPr/>
        </p:nvCxnSpPr>
        <p:spPr>
          <a:xfrm flipH="1" flipV="1">
            <a:off x="7784894" y="5036695"/>
            <a:ext cx="1482167" cy="355183"/>
          </a:xfrm>
          <a:prstGeom prst="straightConnector1">
            <a:avLst/>
          </a:prstGeom>
          <a:ln w="1905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292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3202"/>
            <a:ext cx="9144000" cy="6446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0" y="3517751"/>
            <a:ext cx="1807285" cy="3131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3010349" y="4216997"/>
            <a:ext cx="7657652" cy="25656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72" y="4518167"/>
            <a:ext cx="2202261" cy="88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36" y="5402836"/>
            <a:ext cx="2641600" cy="685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F02FE5-A546-9A4A-909F-4535858920A5}"/>
              </a:ext>
            </a:extLst>
          </p:cNvPr>
          <p:cNvSpPr/>
          <p:nvPr/>
        </p:nvSpPr>
        <p:spPr>
          <a:xfrm>
            <a:off x="73025" y="6537694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17907312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8297"/>
            <a:ext cx="9144000" cy="51202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923074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E94C4D-3600-B042-B3C3-774ED2C4F2C3}"/>
              </a:ext>
            </a:extLst>
          </p:cNvPr>
          <p:cNvSpPr/>
          <p:nvPr/>
        </p:nvSpPr>
        <p:spPr>
          <a:xfrm>
            <a:off x="113000" y="53492"/>
            <a:ext cx="860304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>
                <a:solidFill>
                  <a:srgbClr val="222222"/>
                </a:solidFill>
                <a:latin typeface="arial" charset="0"/>
              </a:rPr>
              <a:t>Gatys et. al.</a:t>
            </a:r>
            <a:r>
              <a:rPr lang="en-US" sz="1333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333" dirty="0">
                <a:solidFill>
                  <a:schemeClr val="accent1">
                    <a:lumMod val="50000"/>
                  </a:schemeClr>
                </a:solidFill>
                <a:latin typeface="arial" charset="0"/>
              </a:rPr>
              <a:t>Image Style Transfer Using Convolutional Neural Networks. </a:t>
            </a:r>
            <a:r>
              <a:rPr lang="en-US" sz="1333" dirty="0">
                <a:solidFill>
                  <a:srgbClr val="222222"/>
                </a:solidFill>
                <a:latin typeface="arial" charset="0"/>
              </a:rPr>
              <a:t>CVPR 2016</a:t>
            </a:r>
            <a:endParaRPr lang="en-US" sz="133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9CC6E-3809-1548-89A5-151596534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0" y="999067"/>
            <a:ext cx="3295820" cy="264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CC542-D7FE-C746-8E35-FBD6EF60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708" y="2218266"/>
            <a:ext cx="3383291" cy="2573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3771BA-811F-9A4E-A1D7-ECEA00F5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50" y="3834615"/>
            <a:ext cx="3295820" cy="2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399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1256F-3708-DD4F-91FE-9C82BB52C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D8065-B422-9C45-8292-8AFBB5D45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548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38100"/>
            <a:ext cx="67183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6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1" y="38100"/>
            <a:ext cx="6718300" cy="678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31" y="0"/>
            <a:ext cx="457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5E825-B1E4-D644-918A-6F19D2696A60}"/>
              </a:ext>
            </a:extLst>
          </p:cNvPr>
          <p:cNvSpPr txBox="1"/>
          <p:nvPr/>
        </p:nvSpPr>
        <p:spPr>
          <a:xfrm>
            <a:off x="471661" y="2628781"/>
            <a:ext cx="2063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All get predicted as ostrich</a:t>
            </a:r>
          </a:p>
        </p:txBody>
      </p:sp>
    </p:spTree>
    <p:extLst>
      <p:ext uri="{BB962C8B-B14F-4D97-AF65-F5344CB8AC3E}">
        <p14:creationId xmlns:p14="http://schemas.microsoft.com/office/powerpoint/2010/main" val="1366892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641B-C7D0-2E41-8513-F333B0263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Deep Neural Networks are Easily Fooled: High Confidence Predictions for Unrecognizable Images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23BFA-05EC-EB44-BA82-A07B74F0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1690689"/>
            <a:ext cx="5008833" cy="50163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F8D2CE-2FED-7543-A093-4E16D208A255}"/>
              </a:ext>
            </a:extLst>
          </p:cNvPr>
          <p:cNvSpPr/>
          <p:nvPr/>
        </p:nvSpPr>
        <p:spPr>
          <a:xfrm>
            <a:off x="5526991" y="1593497"/>
            <a:ext cx="571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Anh Nguyen, Jason </a:t>
            </a:r>
            <a:r>
              <a:rPr lang="en-US" sz="2400" dirty="0" err="1"/>
              <a:t>Yosinski</a:t>
            </a:r>
            <a:r>
              <a:rPr lang="en-US" sz="2400" dirty="0"/>
              <a:t>, Jeff Clune, 2014</a:t>
            </a:r>
          </a:p>
        </p:txBody>
      </p:sp>
    </p:spTree>
    <p:extLst>
      <p:ext uri="{BB962C8B-B14F-4D97-AF65-F5344CB8AC3E}">
        <p14:creationId xmlns:p14="http://schemas.microsoft.com/office/powerpoint/2010/main" val="298272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Idea: Create Adversarial Inputs by optimizing the input image to predict ostrich (wrong class).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58" y="2811780"/>
            <a:ext cx="4996809" cy="2064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8" b="66011"/>
          <a:stretch/>
        </p:blipFill>
        <p:spPr>
          <a:xfrm>
            <a:off x="1878331" y="3081382"/>
            <a:ext cx="1801431" cy="179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56371" y="3551449"/>
            <a:ext cx="2534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parking meter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1596" y="6266586"/>
            <a:ext cx="10188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  <a:latin typeface="arial" charset="0"/>
              </a:rPr>
              <a:t>Work on Adversarial examples by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Goodfellow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 al. , </a:t>
            </a:r>
            <a:r>
              <a:rPr lang="en-US" sz="2400" dirty="0" err="1">
                <a:solidFill>
                  <a:srgbClr val="222222"/>
                </a:solidFill>
                <a:latin typeface="arial" charset="0"/>
              </a:rPr>
              <a:t>Szegedy</a:t>
            </a:r>
            <a:r>
              <a:rPr lang="en-US" sz="2400" dirty="0">
                <a:solidFill>
                  <a:srgbClr val="222222"/>
                </a:solidFill>
                <a:latin typeface="arial" charset="0"/>
              </a:rPr>
              <a:t> et. al., etc.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 −</m:t>
                      </m:r>
                      <m:r>
                        <a:rPr lang="en-US" sz="2400" i="1">
                          <a:latin typeface="Cambria Math" charset="0"/>
                        </a:rPr>
                        <m:t>𝜆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mr-IN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𝐼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10" y="5220118"/>
                <a:ext cx="1712585" cy="702244"/>
              </a:xfrm>
              <a:prstGeom prst="rect">
                <a:avLst/>
              </a:prstGeom>
              <a:blipFill>
                <a:blip r:embed="rId4"/>
                <a:stretch>
                  <a:fillRect l="-4412" r="-2941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963235" y="1974236"/>
                <a:ext cx="281596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𝐿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𝑝𝑎𝑟𝑘𝑖𝑛𝑔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𝑚𝑒𝑡𝑒𝑟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3235" y="1974236"/>
                <a:ext cx="2815963" cy="369332"/>
              </a:xfrm>
              <a:prstGeom prst="rect">
                <a:avLst/>
              </a:prstGeom>
              <a:blipFill>
                <a:blip r:embed="rId5"/>
                <a:stretch>
                  <a:fillRect l="-1794" t="-6667" r="-358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𝑦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  <m:r>
                        <a:rPr lang="en-US" sz="2400" i="1">
                          <a:latin typeface="Cambria Math" charset="0"/>
                        </a:rPr>
                        <m:t>;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409" y="1974236"/>
                <a:ext cx="1577804" cy="369332"/>
              </a:xfrm>
              <a:prstGeom prst="rect">
                <a:avLst/>
              </a:prstGeom>
              <a:blipFill>
                <a:blip r:embed="rId6"/>
                <a:stretch>
                  <a:fillRect l="-4800" r="-64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046" y="1974236"/>
                <a:ext cx="38036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FD2FA59-4737-D141-B624-AF6FBB3FE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5415" y="3176638"/>
            <a:ext cx="1699255" cy="16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861F9A-B531-1C41-B78F-2305007BE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863" y="233049"/>
            <a:ext cx="5284623" cy="596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82321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7616</TotalTime>
  <Words>850</Words>
  <Application>Microsoft Macintosh PowerPoint</Application>
  <PresentationFormat>Widescreen</PresentationFormat>
  <Paragraphs>102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What we have been doing: Optimize weights in the network to predict bus (correct class).</vt:lpstr>
      <vt:lpstr>New Idea: Create Adversarial Inputs by optimizing the input image to predict ostrich (wrong class).</vt:lpstr>
      <vt:lpstr>Convnets (optimize input to predict ostrich)</vt:lpstr>
      <vt:lpstr>PowerPoint Presentation</vt:lpstr>
      <vt:lpstr>PowerPoint Presentation</vt:lpstr>
      <vt:lpstr>Deep Neural Networks are Easily Fooled: High Confidence Predictions for Unrecognizable Images</vt:lpstr>
      <vt:lpstr>New Idea: Create Adversarial Inputs by optimizing the input image to predict ostrich (wrong class).</vt:lpstr>
      <vt:lpstr>PowerPoint Presentation</vt:lpstr>
      <vt:lpstr>Total Variation Regularization</vt:lpstr>
      <vt:lpstr>Taking the idea to the extreme: Google’s DeepDream</vt:lpstr>
      <vt:lpstr>Generative Adversarial Networks (GAN) [Goodfellow et al 2014]</vt:lpstr>
      <vt:lpstr>Generative Network (closer look)</vt:lpstr>
      <vt:lpstr>Generative Adversarial Networks (GAN) [Goodfellow et al.]</vt:lpstr>
      <vt:lpstr>Generative Adversarial Networks (GAN) [Goodfellow et al.]</vt:lpstr>
      <vt:lpstr>PowerPoint Presentation</vt:lpstr>
      <vt:lpstr>PowerPoint Presentation</vt:lpstr>
      <vt:lpstr>PowerPoint Presentation</vt:lpstr>
      <vt:lpstr>PowerPoint Presentation</vt:lpstr>
      <vt:lpstr>Generative Adversarial Networks (GAN) [Goodfellow et al.]</vt:lpstr>
      <vt:lpstr>Generative Adversarial Networks (GAN) [Goodfellow et al.]</vt:lpstr>
      <vt:lpstr>Basic GAN Results (Example implementation is provided in Pytorch’s examples)</vt:lpstr>
      <vt:lpstr>NVidia’s progressive GANs ICLR 2018</vt:lpstr>
      <vt:lpstr>Google’s BigGAN</vt:lpstr>
      <vt:lpstr>Google’s BigGAN</vt:lpstr>
      <vt:lpstr>Conditional GANs: Input is not just Noise</vt:lpstr>
      <vt:lpstr>Conditional GANs: Also Hard to Train</vt:lpstr>
      <vt:lpstr>Conditional GANs: Also Hard to Train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Conditional GANs / Text-conditioned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115</cp:revision>
  <dcterms:created xsi:type="dcterms:W3CDTF">2020-08-27T13:44:04Z</dcterms:created>
  <dcterms:modified xsi:type="dcterms:W3CDTF">2024-02-29T21:55:59Z</dcterms:modified>
</cp:coreProperties>
</file>