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  <p:sldMasterId id="2147483670" r:id="rId2"/>
  </p:sldMasterIdLst>
  <p:notesMasterIdLst>
    <p:notesMasterId r:id="rId25"/>
  </p:notesMasterIdLst>
  <p:sldIdLst>
    <p:sldId id="256" r:id="rId3"/>
    <p:sldId id="1021" r:id="rId4"/>
    <p:sldId id="1020" r:id="rId5"/>
    <p:sldId id="1022" r:id="rId6"/>
    <p:sldId id="1002" r:id="rId7"/>
    <p:sldId id="1005" r:id="rId8"/>
    <p:sldId id="1006" r:id="rId9"/>
    <p:sldId id="1003" r:id="rId10"/>
    <p:sldId id="1007" r:id="rId11"/>
    <p:sldId id="1008" r:id="rId12"/>
    <p:sldId id="1010" r:id="rId13"/>
    <p:sldId id="1011" r:id="rId14"/>
    <p:sldId id="1012" r:id="rId15"/>
    <p:sldId id="1015" r:id="rId16"/>
    <p:sldId id="1016" r:id="rId17"/>
    <p:sldId id="1017" r:id="rId18"/>
    <p:sldId id="1018" r:id="rId19"/>
    <p:sldId id="1019" r:id="rId20"/>
    <p:sldId id="1023" r:id="rId21"/>
    <p:sldId id="1013" r:id="rId22"/>
    <p:sldId id="1014" r:id="rId23"/>
    <p:sldId id="61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8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0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CC597-C715-D641-AF2D-9027D870C75F}" type="datetimeFigureOut">
              <a:rPr lang="en-US" smtClean="0"/>
              <a:t>3/26/24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5CB42-16E7-A24D-B3D6-F64B855B0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6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5CB42-16E7-A24D-B3D6-F64B855B0DC8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97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7581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813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Full Formal Lockup">
            <a:extLst>
              <a:ext uri="{FF2B5EF4-FFF2-40B4-BE49-F238E27FC236}">
                <a16:creationId xmlns:a16="http://schemas.microsoft.com/office/drawing/2014/main" id="{A681143B-6F91-0042-8A4E-5A21C6B93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95" y="4911314"/>
            <a:ext cx="3253409" cy="64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B8E7050-2442-B645-BD17-2F9E2A669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9" b="60641"/>
          <a:stretch/>
        </p:blipFill>
        <p:spPr bwMode="auto">
          <a:xfrm>
            <a:off x="-8467" y="-8467"/>
            <a:ext cx="12200467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2EE73A4-29C2-BA4E-9472-88D99A953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2" b="39041"/>
          <a:stretch/>
        </p:blipFill>
        <p:spPr bwMode="auto">
          <a:xfrm>
            <a:off x="-8467" y="6056845"/>
            <a:ext cx="12200467" cy="81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84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3/26/24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293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3/26/24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2369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7581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813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Full Formal Lockup">
            <a:extLst>
              <a:ext uri="{FF2B5EF4-FFF2-40B4-BE49-F238E27FC236}">
                <a16:creationId xmlns:a16="http://schemas.microsoft.com/office/drawing/2014/main" id="{A681143B-6F91-0042-8A4E-5A21C6B937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95" y="4911314"/>
            <a:ext cx="3253409" cy="64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B8E7050-2442-B645-BD17-2F9E2A669CE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9" b="60641"/>
          <a:stretch/>
        </p:blipFill>
        <p:spPr bwMode="auto">
          <a:xfrm>
            <a:off x="-8467" y="-8467"/>
            <a:ext cx="12200467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2EE73A4-29C2-BA4E-9472-88D99A953C4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2" b="39041"/>
          <a:stretch/>
        </p:blipFill>
        <p:spPr bwMode="auto">
          <a:xfrm>
            <a:off x="-8467" y="6056845"/>
            <a:ext cx="12200467" cy="81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05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0481-3323-A245-9966-88986672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F171A-4392-C74F-9129-685145500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957"/>
            <a:ext cx="10515600" cy="48870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9EF8F-D3C7-4F40-B092-B8859287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7DBD-F069-3646-A7B0-F111D6E3E4CF}" type="datetime1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7C953-89C9-A746-BCC7-65DA0E60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B2E4C-DD6E-A244-9A40-8C86D7B7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61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833B-77A1-F849-B5D1-694C89820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1CEB9-B0E4-6D4B-BD4B-0D3E4BF07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3356E-3044-B445-B69F-C68D3949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5C64-2390-724B-9F7C-CD781EB4084D}" type="datetime1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8B398-74DB-CB41-847E-AF4CF4CB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2DC57-D436-2544-B143-DA32FED6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52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3/26/24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3138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3/26/24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8503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1AC8DB-162A-F542-81F5-2BC6D257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AB23-523A-8E43-A474-DECB64D5AB8C}" type="datetime1">
              <a:rPr lang="en-US" smtClean="0"/>
              <a:t>3/26/24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4C257-282E-6B46-AC40-C5A07A6E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12066-EE71-6B43-941C-15B8D840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34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A026-DE6F-7F4E-957A-F23F98393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4C882-B7CE-414E-9974-D7009D416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92DAE-4BFD-E64D-A383-9AD254761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965A7-9AE3-B64F-83EA-865A06AD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77B3-D9D2-4C4B-8A2F-4C2E68C3B7A7}" type="datetime1">
              <a:rPr lang="en-US" smtClean="0"/>
              <a:t>3/26/24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7F5BE-11EC-6D47-B39D-822E815E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24CD5-1AF3-3343-85D4-A4DCD0FF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68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F11E-CF88-DE4B-9E74-E9760A36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AE6DF-0B4F-BA49-88C8-151AB34BA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FADA2-52B8-F34A-87CF-4B219457B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7312D-1737-3045-8447-0A7A478AF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2C0D-E8C5-AD4F-82DB-E013D1D74040}" type="datetime1">
              <a:rPr lang="en-US" smtClean="0"/>
              <a:t>3/26/24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9FDEA-B4C4-7848-B14A-B8DE8613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9BBBA-8A1E-994B-B710-3B57FAD8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2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0481-3323-A245-9966-88986672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F171A-4392-C74F-9129-685145500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957"/>
            <a:ext cx="10515600" cy="48870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9EF8F-D3C7-4F40-B092-B8859287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7DBD-F069-3646-A7B0-F111D6E3E4CF}" type="datetime1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7C953-89C9-A746-BCC7-65DA0E60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B2E4C-DD6E-A244-9A40-8C86D7B7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00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 algn="l">
              <a:defRPr sz="2667" b="0">
                <a:solidFill>
                  <a:schemeClr val="tx1"/>
                </a:solidFill>
              </a:defRPr>
            </a:lvl1pPr>
            <a:lvl2pPr algn="l">
              <a:defRPr sz="2667" b="0">
                <a:solidFill>
                  <a:schemeClr val="tx1"/>
                </a:solidFill>
              </a:defRPr>
            </a:lvl2pPr>
            <a:lvl3pPr algn="l">
              <a:defRPr sz="2667" b="0">
                <a:solidFill>
                  <a:schemeClr val="tx1"/>
                </a:solidFill>
              </a:defRPr>
            </a:lvl3pPr>
            <a:lvl4pPr algn="l">
              <a:defRPr sz="2667" b="0">
                <a:solidFill>
                  <a:schemeClr val="tx1"/>
                </a:solidFill>
              </a:defRPr>
            </a:lvl4pPr>
            <a:lvl5pPr algn="l">
              <a:defRPr sz="2667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996483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833B-77A1-F849-B5D1-694C89820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1CEB9-B0E4-6D4B-BD4B-0D3E4BF07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3356E-3044-B445-B69F-C68D3949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5C64-2390-724B-9F7C-CD781EB4084D}" type="datetime1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8B398-74DB-CB41-847E-AF4CF4CB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2DC57-D436-2544-B143-DA32FED6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3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3/26/24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367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3/26/24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819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1AC8DB-162A-F542-81F5-2BC6D257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AB23-523A-8E43-A474-DECB64D5AB8C}" type="datetime1">
              <a:rPr lang="en-US" smtClean="0"/>
              <a:t>3/26/24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4C257-282E-6B46-AC40-C5A07A6E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12066-EE71-6B43-941C-15B8D840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1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A026-DE6F-7F4E-957A-F23F98393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4C882-B7CE-414E-9974-D7009D416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92DAE-4BFD-E64D-A383-9AD254761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965A7-9AE3-B64F-83EA-865A06AD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77B3-D9D2-4C4B-8A2F-4C2E68C3B7A7}" type="datetime1">
              <a:rPr lang="en-US" smtClean="0"/>
              <a:t>3/26/24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7F5BE-11EC-6D47-B39D-822E815E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24CD5-1AF3-3343-85D4-A4DCD0FF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F11E-CF88-DE4B-9E74-E9760A36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AE6DF-0B4F-BA49-88C8-151AB34BA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FADA2-52B8-F34A-87CF-4B219457B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7312D-1737-3045-8447-0A7A478AF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2C0D-E8C5-AD4F-82DB-E013D1D74040}" type="datetime1">
              <a:rPr lang="en-US" smtClean="0"/>
              <a:t>3/26/24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9FDEA-B4C4-7848-B14A-B8DE8613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9BBBA-8A1E-994B-B710-3B57FAD8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4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217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184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60812B5B-29A2-1B43-8164-8914867C7AF2}"/>
              </a:ext>
            </a:extLst>
          </p:cNvPr>
          <p:cNvPicPr/>
          <p:nvPr userDrawn="1"/>
        </p:nvPicPr>
        <p:blipFill>
          <a:blip r:embed="rId2">
            <a:alphaModFix amt="10839"/>
          </a:blip>
          <a:srcRect l="11804" t="22310" b="2478"/>
          <a:stretch>
            <a:fillRect/>
          </a:stretch>
        </p:blipFill>
        <p:spPr>
          <a:xfrm>
            <a:off x="0" y="0"/>
            <a:ext cx="4680310" cy="39912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8470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E18F9F-0C77-2242-B6D6-B4EC3C8C9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6B811-BDBF-B745-AB37-2708A8707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85345-F0A9-A144-9EFB-CAC4CF254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407B-0281-F14F-9998-E479E865FA4E}" type="datetime1">
              <a:rPr lang="en-US" smtClean="0"/>
              <a:t>3/26/24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DCAB0-2AAF-D849-AF60-3FB8E000D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A09DF-F308-1040-8FF1-F5A941EF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3315DE8-E84B-A141-B26C-CDB1CE99E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9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49" r:id="rId9"/>
    <p:sldLayoutId id="2147483652" r:id="rId10"/>
    <p:sldLayoutId id="214748365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E18F9F-0C77-2242-B6D6-B4EC3C8C9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6B811-BDBF-B745-AB37-2708A8707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85345-F0A9-A144-9EFB-CAC4CF254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407B-0281-F14F-9998-E479E865FA4E}" type="datetime1">
              <a:rPr lang="en-US" smtClean="0"/>
              <a:t>3/26/24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DCAB0-2AAF-D849-AF60-3FB8E000D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A09DF-F308-1040-8FF1-F5A941EF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3315DE8-E84B-A141-B26C-CDB1CE99E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8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9BAC-33BB-1B4D-A3E3-A3E3CE2B2F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Deep Learning for Vision &amp;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17520-60B9-3F43-B125-213831623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181"/>
            <a:ext cx="9144000" cy="1655762"/>
          </a:xfrm>
        </p:spPr>
        <p:txBody>
          <a:bodyPr/>
          <a:lstStyle/>
          <a:p>
            <a:r>
              <a:rPr lang="en-US" dirty="0"/>
              <a:t>Self-supervised Models for Computer Vision</a:t>
            </a:r>
          </a:p>
        </p:txBody>
      </p:sp>
    </p:spTree>
    <p:extLst>
      <p:ext uri="{BB962C8B-B14F-4D97-AF65-F5344CB8AC3E}">
        <p14:creationId xmlns:p14="http://schemas.microsoft.com/office/powerpoint/2010/main" val="213858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751E0-9A7C-F214-24AA-03C0A4F67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 Contrastive Learning (</a:t>
            </a:r>
            <a:r>
              <a:rPr lang="en-US" dirty="0" err="1"/>
              <a:t>MoCo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1926F-7BA1-A14A-887C-05B50EF63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D5BB4A-8CEC-B325-7CA7-316813565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31" y="5886629"/>
            <a:ext cx="6681951" cy="4697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0DADCC-E350-3AA2-C3A5-50ACAAAB26BC}"/>
              </a:ext>
            </a:extLst>
          </p:cNvPr>
          <p:cNvSpPr txBox="1"/>
          <p:nvPr/>
        </p:nvSpPr>
        <p:spPr>
          <a:xfrm>
            <a:off x="328449" y="630646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/abs/2003.04297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337268-2BD5-51B5-6CA1-913E3C049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427" y="1091507"/>
            <a:ext cx="6295697" cy="47159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C289DA-4C41-98F2-8EF7-DCBE89228DEA}"/>
              </a:ext>
            </a:extLst>
          </p:cNvPr>
          <p:cNvSpPr txBox="1"/>
          <p:nvPr/>
        </p:nvSpPr>
        <p:spPr>
          <a:xfrm>
            <a:off x="3741685" y="62959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/abs/1911.05722</a:t>
            </a:r>
          </a:p>
        </p:txBody>
      </p:sp>
    </p:spTree>
    <p:extLst>
      <p:ext uri="{BB962C8B-B14F-4D97-AF65-F5344CB8AC3E}">
        <p14:creationId xmlns:p14="http://schemas.microsoft.com/office/powerpoint/2010/main" val="327155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751E0-9A7C-F214-24AA-03C0A4F67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 Contrastive Learning (</a:t>
            </a:r>
            <a:r>
              <a:rPr lang="en-US" dirty="0" err="1"/>
              <a:t>MoCo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1926F-7BA1-A14A-887C-05B50EF63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D5BB4A-8CEC-B325-7CA7-316813565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31" y="5886629"/>
            <a:ext cx="6681951" cy="4697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0DADCC-E350-3AA2-C3A5-50ACAAAB26BC}"/>
              </a:ext>
            </a:extLst>
          </p:cNvPr>
          <p:cNvSpPr txBox="1"/>
          <p:nvPr/>
        </p:nvSpPr>
        <p:spPr>
          <a:xfrm>
            <a:off x="328449" y="630646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/abs/2003.04297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289DA-4C41-98F2-8EF7-DCBE89228DEA}"/>
              </a:ext>
            </a:extLst>
          </p:cNvPr>
          <p:cNvSpPr txBox="1"/>
          <p:nvPr/>
        </p:nvSpPr>
        <p:spPr>
          <a:xfrm>
            <a:off x="3741685" y="62959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/abs/1911.05722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402CC4-0F92-4CDE-C4B2-F7BDD097C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25372"/>
            <a:ext cx="3690881" cy="4672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F92C7F-6637-42CB-0758-C449E2182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3394" y="1157942"/>
            <a:ext cx="3674098" cy="46073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CFE009-0B75-3C38-9656-F8DD0CE9B3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5234" y="3516800"/>
            <a:ext cx="11684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75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AAFBF-DA11-BFF2-05B9-44CA62124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Alternative: Masked </a:t>
            </a:r>
            <a:r>
              <a:rPr lang="en-US" dirty="0" err="1"/>
              <a:t>AutoEncoders</a:t>
            </a:r>
            <a:r>
              <a:rPr lang="en-US" dirty="0"/>
              <a:t> (MAE)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1AC31-D906-6C31-9AD1-028246C88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F5B6FB-11E9-8B87-B9AB-E18409A78073}"/>
              </a:ext>
            </a:extLst>
          </p:cNvPr>
          <p:cNvSpPr txBox="1"/>
          <p:nvPr/>
        </p:nvSpPr>
        <p:spPr>
          <a:xfrm>
            <a:off x="325821" y="635635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/abs/2111.06377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0A99F-64A8-8F35-C891-B5F65A9C1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21" y="6127659"/>
            <a:ext cx="6009290" cy="3232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C0DAB3-F545-A0B0-0A80-74DAF3685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676" y="1360523"/>
            <a:ext cx="7772400" cy="459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1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84740-98D9-332B-4341-0C425F76A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03248" cy="826861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151F5-2327-7940-73CE-1B4EFC0FB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957"/>
            <a:ext cx="2784676" cy="488700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After training, the model learns to fill-in-the-blanks for images. </a:t>
            </a:r>
          </a:p>
          <a:p>
            <a:endParaRPr lang="en-US" dirty="0"/>
          </a:p>
          <a:p>
            <a:r>
              <a:rPr lang="en-US" dirty="0"/>
              <a:t>Similar to text masked image modeling</a:t>
            </a:r>
          </a:p>
          <a:p>
            <a:endParaRPr lang="en-US" dirty="0"/>
          </a:p>
          <a:p>
            <a:r>
              <a:rPr lang="en-US" dirty="0"/>
              <a:t>The model can be finetuned for any other task.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2A1A8-FAAE-D459-509D-8BA25EDA6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6F8258-3764-1C86-3BBE-65A203180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016" y="0"/>
            <a:ext cx="6456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77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A62BF-28D9-E8E0-F93B-A393996A1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Several Analysis in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2A2C3-5B55-6273-46CB-A06C344F7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0E547-D3A3-DE30-450A-4BC205A06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015C69-73B2-D22B-3A57-96786F3F5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887599"/>
            <a:ext cx="7772400" cy="308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95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A66D9-AFBE-AD47-5863-9FE828FBD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MAE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A39A0-EC01-FC1E-0F57-3ED55AD58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D6C91-C42A-C5F7-6C59-EACE42802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B24826-807A-E1C7-6418-7D5CC3355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97" y="6176963"/>
            <a:ext cx="4222531" cy="577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3D3175-5234-7818-6F0A-0D1E5536001D}"/>
              </a:ext>
            </a:extLst>
          </p:cNvPr>
          <p:cNvSpPr txBox="1"/>
          <p:nvPr/>
        </p:nvSpPr>
        <p:spPr>
          <a:xfrm>
            <a:off x="5707117" y="62749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/abs/2203.12602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D9F362-3D16-71F7-0890-6003B3A51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24" y="2374495"/>
            <a:ext cx="10537114" cy="258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72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99A2B-7472-2B32-A4F3-C8EB09898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 MAE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EAC0E-EC66-0416-3A2C-9CB272E8D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7693CE-82BD-4371-F7F3-45799C7FB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51" y="6210220"/>
            <a:ext cx="5252545" cy="292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8145A5-C77C-090E-5D34-9785A3BCA47B}"/>
              </a:ext>
            </a:extLst>
          </p:cNvPr>
          <p:cNvSpPr txBox="1"/>
          <p:nvPr/>
        </p:nvSpPr>
        <p:spPr>
          <a:xfrm>
            <a:off x="319251" y="635634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/abs/2205.09113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4E7B66-7C07-1143-82AE-07B700BC8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070" y="924910"/>
            <a:ext cx="9996738" cy="465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46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130D7-6567-6D78-3522-B334F3DFA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ViC</a:t>
            </a:r>
            <a:r>
              <a:rPr lang="en-US" dirty="0"/>
              <a:t>-MAE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99D05-EE4E-933C-60B1-0D8FD8534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9DD628-5451-4740-174E-0543C6C5C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95" y="6104143"/>
            <a:ext cx="9794069" cy="2522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432038-C3BB-D0E6-CDE7-871A0127A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579" y="1011303"/>
            <a:ext cx="6913179" cy="48353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3B1310-54D7-8591-13FD-325DC9EB0277}"/>
              </a:ext>
            </a:extLst>
          </p:cNvPr>
          <p:cNvSpPr txBox="1"/>
          <p:nvPr/>
        </p:nvSpPr>
        <p:spPr>
          <a:xfrm>
            <a:off x="420414" y="637973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/abs/2303.12001</a:t>
            </a:r>
          </a:p>
        </p:txBody>
      </p:sp>
    </p:spTree>
    <p:extLst>
      <p:ext uri="{BB962C8B-B14F-4D97-AF65-F5344CB8AC3E}">
        <p14:creationId xmlns:p14="http://schemas.microsoft.com/office/powerpoint/2010/main" val="2932767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5C40-C198-DA64-B0E3-55ABC8FE4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ViC</a:t>
            </a:r>
            <a:r>
              <a:rPr lang="en-US" dirty="0"/>
              <a:t>-MAE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2D51E-DBCE-4607-85AC-5F065647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397E10-357D-4C6C-4ADB-1B8C155CC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203" y="1287857"/>
            <a:ext cx="10151983" cy="506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50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D535B-F5A5-9426-A16D-7129E5CA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E69F2-A917-B723-ACDC-C37C5BB12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BB8796-8B2A-6F52-FB1F-F24DEDD68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440" y="1026968"/>
            <a:ext cx="8720959" cy="569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40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89BF49-C55C-6866-1672-154A35692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64" y="2052909"/>
            <a:ext cx="10932072" cy="275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90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AAFBF-DA11-BFF2-05B9-44CA62124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Also take a look at </a:t>
            </a:r>
            <a:r>
              <a:rPr lang="en-US" dirty="0" err="1"/>
              <a:t>iBOT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1AC31-D906-6C31-9AD1-028246C88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70F5C0-190A-98AE-A060-367563FA7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21" y="6034901"/>
            <a:ext cx="5938345" cy="3214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893C24-4AF4-BF7C-AA26-E04EF6618048}"/>
              </a:ext>
            </a:extLst>
          </p:cNvPr>
          <p:cNvSpPr txBox="1"/>
          <p:nvPr/>
        </p:nvSpPr>
        <p:spPr>
          <a:xfrm>
            <a:off x="246993" y="635147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/abs/2111.07832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774D34-AFB2-5BA9-BF7F-E96E456A0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09" y="1870842"/>
            <a:ext cx="10429023" cy="342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49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1E55-0687-3510-31CD-304BD5035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iBOT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55551-D1FE-3F96-76FA-62E45C3A2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Masked Image Modeling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Plus…</a:t>
            </a:r>
          </a:p>
          <a:p>
            <a:endParaRPr lang="en-US" dirty="0"/>
          </a:p>
          <a:p>
            <a:r>
              <a:rPr lang="en-US" dirty="0"/>
              <a:t>Student – Teacher Learning (with Exponential Moving Average)</a:t>
            </a:r>
          </a:p>
          <a:p>
            <a:r>
              <a:rPr lang="en-US" dirty="0"/>
              <a:t>Online Tokenizer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EC3D8B-346E-6C27-B64C-6932F079C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347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1256F-3708-DD4F-91FE-9C82BB52C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D8065-B422-9C45-8292-8AFBB5D45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5486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5C40-C198-DA64-B0E3-55ABC8FE4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ViC</a:t>
            </a:r>
            <a:r>
              <a:rPr lang="en-US" dirty="0"/>
              <a:t>-MAE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2D51E-DBCE-4607-85AC-5F065647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397E10-357D-4C6C-4ADB-1B8C155CC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203" y="1287857"/>
            <a:ext cx="10151983" cy="506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99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3CE45-DB69-40C7-E91C-02C3B1247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Self-Supervision for Visual Model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BAED3-2C95-ACA5-5CF7-014BE2A62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Lots of data but no labels</a:t>
            </a:r>
          </a:p>
          <a:p>
            <a:r>
              <a:rPr lang="en-US" dirty="0"/>
              <a:t>Labeling data is expensive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CA0E1-6672-05B6-5678-2D47B61AB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421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43A3E-0B1B-C436-5EB6-234717CBA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Learning: Triplet Loss (Supervised)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1EAABE-B70F-2E94-D893-EB171DE49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597CD-2A4F-D356-4187-BE54055346B2}"/>
              </a:ext>
            </a:extLst>
          </p:cNvPr>
          <p:cNvSpPr txBox="1"/>
          <p:nvPr/>
        </p:nvSpPr>
        <p:spPr>
          <a:xfrm>
            <a:off x="179707" y="6488668"/>
            <a:ext cx="123906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www.cv-foundation.org</a:t>
            </a:r>
            <a:r>
              <a:rPr lang="en-US" sz="1400" dirty="0"/>
              <a:t>/</a:t>
            </a:r>
            <a:r>
              <a:rPr lang="en-US" sz="1400" dirty="0" err="1"/>
              <a:t>openaccess</a:t>
            </a:r>
            <a:r>
              <a:rPr lang="en-US" sz="1400" dirty="0"/>
              <a:t>/content_cvpr_2015/html/Schroff_FaceNet_A_Unified_2015_CVPR_paper.html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232D28-5F0D-8259-8819-E51CE46E0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351" y="4118752"/>
            <a:ext cx="6406931" cy="10759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B4EA63-E253-3AA4-4F0D-83FCE9EFB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65873"/>
            <a:ext cx="2436631" cy="18401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9BB4A9-910D-C64B-958A-45F60E668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549" y="1596248"/>
            <a:ext cx="2453481" cy="18401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7AAB2E-3949-AEC1-5B5C-4E67F912BB58}"/>
                  </a:ext>
                </a:extLst>
              </p:cNvPr>
              <p:cNvSpPr txBox="1"/>
              <p:nvPr/>
            </p:nvSpPr>
            <p:spPr>
              <a:xfrm>
                <a:off x="1817148" y="3531512"/>
                <a:ext cx="478734" cy="3706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7AAB2E-3949-AEC1-5B5C-4E67F912B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148" y="3531512"/>
                <a:ext cx="478734" cy="370614"/>
              </a:xfrm>
              <a:prstGeom prst="rect">
                <a:avLst/>
              </a:prstGeom>
              <a:blipFill>
                <a:blip r:embed="rId5"/>
                <a:stretch>
                  <a:fillRect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25DF87-9661-C3BE-F381-7B6A43445768}"/>
                  </a:ext>
                </a:extLst>
              </p:cNvPr>
              <p:cNvSpPr txBox="1"/>
              <p:nvPr/>
            </p:nvSpPr>
            <p:spPr>
              <a:xfrm>
                <a:off x="4197741" y="3559200"/>
                <a:ext cx="478734" cy="4130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25DF87-9661-C3BE-F381-7B6A43445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741" y="3559200"/>
                <a:ext cx="478734" cy="413062"/>
              </a:xfrm>
              <a:prstGeom prst="rect">
                <a:avLst/>
              </a:prstGeom>
              <a:blipFill>
                <a:blip r:embed="rId6"/>
                <a:stretch>
                  <a:fillRect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1A3AA3-0DD7-C591-85D7-310FEF22BC35}"/>
                  </a:ext>
                </a:extLst>
              </p:cNvPr>
              <p:cNvSpPr txBox="1"/>
              <p:nvPr/>
            </p:nvSpPr>
            <p:spPr>
              <a:xfrm>
                <a:off x="7922430" y="3531512"/>
                <a:ext cx="478734" cy="3706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1A3AA3-0DD7-C591-85D7-310FEF22B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2430" y="3531512"/>
                <a:ext cx="478734" cy="370614"/>
              </a:xfrm>
              <a:prstGeom prst="rect">
                <a:avLst/>
              </a:prstGeom>
              <a:blipFill>
                <a:blip r:embed="rId7"/>
                <a:stretch>
                  <a:fillRect l="-2632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11B25803-60CB-E414-F70D-B5EEE15118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3807" y="1588889"/>
            <a:ext cx="2412590" cy="18401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1E75D8-E7F4-6D59-8A86-941EFC21C7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030" y="5972137"/>
            <a:ext cx="7772400" cy="53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83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43A3E-0B1B-C436-5EB6-234717CBA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Similarity Learning: Triplet Loss (Self Supervised)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1EAABE-B70F-2E94-D893-EB171DE49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597CD-2A4F-D356-4187-BE54055346B2}"/>
              </a:ext>
            </a:extLst>
          </p:cNvPr>
          <p:cNvSpPr txBox="1"/>
          <p:nvPr/>
        </p:nvSpPr>
        <p:spPr>
          <a:xfrm>
            <a:off x="179707" y="6488668"/>
            <a:ext cx="123906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www.cv-foundation.org</a:t>
            </a:r>
            <a:r>
              <a:rPr lang="en-US" sz="1400" dirty="0"/>
              <a:t>/</a:t>
            </a:r>
            <a:r>
              <a:rPr lang="en-US" sz="1400" dirty="0" err="1"/>
              <a:t>openaccess</a:t>
            </a:r>
            <a:r>
              <a:rPr lang="en-US" sz="1400" dirty="0"/>
              <a:t>/content_cvpr_2015/html/Schroff_FaceNet_A_Unified_2015_CVPR_paper.html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232D28-5F0D-8259-8819-E51CE46E0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351" y="4118752"/>
            <a:ext cx="6406931" cy="10759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7AAB2E-3949-AEC1-5B5C-4E67F912BB58}"/>
                  </a:ext>
                </a:extLst>
              </p:cNvPr>
              <p:cNvSpPr txBox="1"/>
              <p:nvPr/>
            </p:nvSpPr>
            <p:spPr>
              <a:xfrm>
                <a:off x="1817148" y="3531512"/>
                <a:ext cx="478734" cy="3706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7AAB2E-3949-AEC1-5B5C-4E67F912B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148" y="3531512"/>
                <a:ext cx="478734" cy="370614"/>
              </a:xfrm>
              <a:prstGeom prst="rect">
                <a:avLst/>
              </a:prstGeom>
              <a:blipFill>
                <a:blip r:embed="rId3"/>
                <a:stretch>
                  <a:fillRect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25DF87-9661-C3BE-F381-7B6A43445768}"/>
                  </a:ext>
                </a:extLst>
              </p:cNvPr>
              <p:cNvSpPr txBox="1"/>
              <p:nvPr/>
            </p:nvSpPr>
            <p:spPr>
              <a:xfrm>
                <a:off x="4197741" y="3559200"/>
                <a:ext cx="478734" cy="4130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25DF87-9661-C3BE-F381-7B6A43445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741" y="3559200"/>
                <a:ext cx="478734" cy="413062"/>
              </a:xfrm>
              <a:prstGeom prst="rect">
                <a:avLst/>
              </a:prstGeom>
              <a:blipFill>
                <a:blip r:embed="rId4"/>
                <a:stretch>
                  <a:fillRect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1A3AA3-0DD7-C591-85D7-310FEF22BC35}"/>
                  </a:ext>
                </a:extLst>
              </p:cNvPr>
              <p:cNvSpPr txBox="1"/>
              <p:nvPr/>
            </p:nvSpPr>
            <p:spPr>
              <a:xfrm>
                <a:off x="7922430" y="3531512"/>
                <a:ext cx="478734" cy="3706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1A3AA3-0DD7-C591-85D7-310FEF22B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2430" y="3531512"/>
                <a:ext cx="478734" cy="370614"/>
              </a:xfrm>
              <a:prstGeom prst="rect">
                <a:avLst/>
              </a:prstGeom>
              <a:blipFill>
                <a:blip r:embed="rId5"/>
                <a:stretch>
                  <a:fillRect l="-2632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C91E75D8-E7F4-6D59-8A86-941EFC21C7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030" y="5972137"/>
            <a:ext cx="7772400" cy="5395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5E6989-935B-D2D8-1DF1-A25352343A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785" y="1471603"/>
            <a:ext cx="1971416" cy="19647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CA12C-FA9A-581D-F3D2-EE3477BCE2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4689" y="1471603"/>
            <a:ext cx="1981950" cy="19554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4750B0-6F3B-9C6E-8E76-5EBE8D4CB5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8632" y="1459888"/>
            <a:ext cx="1971416" cy="197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53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B8238-8551-51DA-09AD-02A0DCE90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SimCLR</a:t>
            </a:r>
            <a:r>
              <a:rPr lang="en-US" dirty="0"/>
              <a:t>: Contrastive Learning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87D73-26D7-4541-1FAD-CBACBE039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6</a:t>
            </a:fld>
            <a:endParaRPr lang="en-US" dirty="0"/>
          </a:p>
        </p:txBody>
      </p:sp>
      <p:pic>
        <p:nvPicPr>
          <p:cNvPr id="3074" name="Picture 2" descr="Review — SimCLR: A Simple Framework for Contrastive Learning of Visual  Representations | by Sik-Ho Tsang | Medium">
            <a:extLst>
              <a:ext uri="{FF2B5EF4-FFF2-40B4-BE49-F238E27FC236}">
                <a16:creationId xmlns:a16="http://schemas.microsoft.com/office/drawing/2014/main" id="{ED40285F-7BF7-DA2B-85E7-C7ACAEE0D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995" y="1213557"/>
            <a:ext cx="4643516" cy="478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1ABD20-5EFD-D1B3-92A9-F46F9A93BFF3}"/>
              </a:ext>
            </a:extLst>
          </p:cNvPr>
          <p:cNvSpPr txBox="1"/>
          <p:nvPr/>
        </p:nvSpPr>
        <p:spPr>
          <a:xfrm>
            <a:off x="231228" y="641057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/abs/2002.05709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A9507-2154-694B-BD43-D911B6746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73" y="5994727"/>
            <a:ext cx="7772400" cy="45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63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DCA19-E7BF-74CD-5E36-66F54FCB1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Contrastive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9ABEC6-E5EA-9806-3AB3-A16100BD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3541F9-14BB-2F34-AD94-413389C06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91" y="1759351"/>
            <a:ext cx="4976974" cy="35282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322B4D-BA53-118C-4439-749E930D4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137" y="2915016"/>
            <a:ext cx="4976974" cy="884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F1260C-A451-05BD-F184-5614CD76C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422" y="1314851"/>
            <a:ext cx="3060700" cy="444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E1A5D5-3046-A123-1EA3-A0744A5E7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472" y="1917936"/>
            <a:ext cx="3530600" cy="368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2A98AA-69C3-F77D-7BC1-F6AEE110777C}"/>
              </a:ext>
            </a:extLst>
          </p:cNvPr>
          <p:cNvSpPr txBox="1"/>
          <p:nvPr/>
        </p:nvSpPr>
        <p:spPr>
          <a:xfrm>
            <a:off x="231228" y="641057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/abs/2002.05709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C57517-2617-EF5F-05BF-E578C35294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773" y="5994727"/>
            <a:ext cx="7772400" cy="45000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DD00D09-4F8D-8D05-0355-6B9B15DFAF5C}"/>
              </a:ext>
            </a:extLst>
          </p:cNvPr>
          <p:cNvGrpSpPr/>
          <p:nvPr/>
        </p:nvGrpSpPr>
        <p:grpSpPr>
          <a:xfrm>
            <a:off x="6285091" y="3012186"/>
            <a:ext cx="3552592" cy="1673298"/>
            <a:chOff x="6285091" y="3012186"/>
            <a:chExt cx="3552592" cy="167329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5FA71E5-3A22-7871-A2DE-50D0DB14729C}"/>
                </a:ext>
              </a:extLst>
            </p:cNvPr>
            <p:cNvSpPr/>
            <p:nvPr/>
          </p:nvSpPr>
          <p:spPr>
            <a:xfrm>
              <a:off x="8610600" y="3012186"/>
              <a:ext cx="1227083" cy="26704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D0BFD4C-06ED-3A25-7D8A-763BED2601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31421" y="3279228"/>
              <a:ext cx="1797269" cy="103692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0E047E2-01B2-29F3-5EA0-BFC9F615B2BE}"/>
                </a:ext>
              </a:extLst>
            </p:cNvPr>
            <p:cNvSpPr txBox="1"/>
            <p:nvPr/>
          </p:nvSpPr>
          <p:spPr>
            <a:xfrm>
              <a:off x="6285091" y="4316152"/>
              <a:ext cx="1328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Positive pair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7490FDD-583C-A266-8E1E-498CEB772F8E}"/>
              </a:ext>
            </a:extLst>
          </p:cNvPr>
          <p:cNvGrpSpPr/>
          <p:nvPr/>
        </p:nvGrpSpPr>
        <p:grpSpPr>
          <a:xfrm>
            <a:off x="9252989" y="3389968"/>
            <a:ext cx="1513748" cy="1407693"/>
            <a:chOff x="9252989" y="3389968"/>
            <a:chExt cx="1513748" cy="140769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F3E8C11-2C53-F766-9965-C39EFC77EAAA}"/>
                </a:ext>
              </a:extLst>
            </p:cNvPr>
            <p:cNvSpPr/>
            <p:nvPr/>
          </p:nvSpPr>
          <p:spPr>
            <a:xfrm>
              <a:off x="9252989" y="3389968"/>
              <a:ext cx="1227083" cy="26704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9277F3-D3D0-86AE-C756-9DAD675D9C7B}"/>
                </a:ext>
              </a:extLst>
            </p:cNvPr>
            <p:cNvSpPr txBox="1"/>
            <p:nvPr/>
          </p:nvSpPr>
          <p:spPr>
            <a:xfrm>
              <a:off x="9252989" y="4428329"/>
              <a:ext cx="1513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Negative pairs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D537EC9-68B8-74D1-56B8-939A7985E521}"/>
                </a:ext>
              </a:extLst>
            </p:cNvPr>
            <p:cNvCxnSpPr>
              <a:cxnSpLocks/>
              <a:stCxn id="13" idx="2"/>
              <a:endCxn id="18" idx="0"/>
            </p:cNvCxnSpPr>
            <p:nvPr/>
          </p:nvCxnSpPr>
          <p:spPr>
            <a:xfrm>
              <a:off x="9866531" y="3657009"/>
              <a:ext cx="143332" cy="77132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929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D5A10-7790-56E6-804E-DE32615F1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with Contrastive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F913-5D77-44BA-F5A3-16C3AA465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number of negative examples in the denominator are needed</a:t>
            </a:r>
          </a:p>
          <a:p>
            <a:r>
              <a:rPr lang="en-US" dirty="0"/>
              <a:t>In practice this is approximated through batches – all other elements in the batch are negatives.</a:t>
            </a:r>
          </a:p>
          <a:p>
            <a:r>
              <a:rPr lang="en-US" dirty="0"/>
              <a:t>Random negative examples are easy</a:t>
            </a:r>
          </a:p>
          <a:p>
            <a:r>
              <a:rPr lang="en-US" dirty="0"/>
              <a:t>Large number of negative examples means larger batch sizes which occupy more memory</a:t>
            </a:r>
          </a:p>
          <a:p>
            <a:r>
              <a:rPr lang="en-US" dirty="0"/>
              <a:t>GPU memory is expensive </a:t>
            </a:r>
            <a:br>
              <a:rPr lang="en-US" dirty="0"/>
            </a:br>
            <a:r>
              <a:rPr lang="en-US" dirty="0"/>
              <a:t>(What is the max memory a GPU has these days vs your PC?)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1068-D3AC-E87D-CC0E-048FBF8F3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604766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01" id="{75795CA0-C23F-2643-80D4-D734F2BEFF43}" vid="{36436803-54D7-414B-9BF0-60C473CCA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01" id="{75795CA0-C23F-2643-80D4-D734F2BEFF43}" vid="{36436803-54D7-414B-9BF0-60C473CCA8F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lecture-template</Template>
  <TotalTime>7960</TotalTime>
  <Words>398</Words>
  <Application>Microsoft Macintosh PowerPoint</Application>
  <PresentationFormat>Widescreen</PresentationFormat>
  <Paragraphs>81</Paragraphs>
  <Slides>22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lecture-template</vt:lpstr>
      <vt:lpstr>Office Theme</vt:lpstr>
      <vt:lpstr>Deep Learning for Vision &amp; Language</vt:lpstr>
      <vt:lpstr>PowerPoint Presentation</vt:lpstr>
      <vt:lpstr>ViC-MAE</vt:lpstr>
      <vt:lpstr>Self-Supervision for Visual Model Learning</vt:lpstr>
      <vt:lpstr>Similarity Learning: Triplet Loss (Supervised)</vt:lpstr>
      <vt:lpstr>Similarity Learning: Triplet Loss (Self Supervised)</vt:lpstr>
      <vt:lpstr>SimCLR: Contrastive Learning </vt:lpstr>
      <vt:lpstr>Contrastive Learning</vt:lpstr>
      <vt:lpstr>Issue with Contrastive Learning</vt:lpstr>
      <vt:lpstr>Momentum Contrastive Learning (MoCo)</vt:lpstr>
      <vt:lpstr>Momentum Contrastive Learning (MoCo)</vt:lpstr>
      <vt:lpstr>Alternative: Masked AutoEncoders (MAE)</vt:lpstr>
      <vt:lpstr>Examples</vt:lpstr>
      <vt:lpstr>Several Analysis in the Paper</vt:lpstr>
      <vt:lpstr>Video MAE</vt:lpstr>
      <vt:lpstr>ST MAE</vt:lpstr>
      <vt:lpstr>ViC-MAE</vt:lpstr>
      <vt:lpstr>ViC-MAE</vt:lpstr>
      <vt:lpstr>Results</vt:lpstr>
      <vt:lpstr>Also take a look at iBOT</vt:lpstr>
      <vt:lpstr>iBOT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&amp; Language</dc:title>
  <dc:creator>Ordonez-Roman, Vicente (vo2m)</dc:creator>
  <cp:lastModifiedBy>Vicente Ordonez</cp:lastModifiedBy>
  <cp:revision>144</cp:revision>
  <dcterms:created xsi:type="dcterms:W3CDTF">2020-08-27T13:44:04Z</dcterms:created>
  <dcterms:modified xsi:type="dcterms:W3CDTF">2024-03-26T20:57:41Z</dcterms:modified>
</cp:coreProperties>
</file>