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Lst>
  <p:notesMasterIdLst>
    <p:notesMasterId r:id="rId49"/>
  </p:notesMasterIdLst>
  <p:sldIdLst>
    <p:sldId id="256" r:id="rId2"/>
    <p:sldId id="576" r:id="rId3"/>
    <p:sldId id="606" r:id="rId4"/>
    <p:sldId id="620" r:id="rId5"/>
    <p:sldId id="621" r:id="rId6"/>
    <p:sldId id="577" r:id="rId7"/>
    <p:sldId id="578" r:id="rId8"/>
    <p:sldId id="587" r:id="rId9"/>
    <p:sldId id="579" r:id="rId10"/>
    <p:sldId id="580" r:id="rId11"/>
    <p:sldId id="588" r:id="rId12"/>
    <p:sldId id="581" r:id="rId13"/>
    <p:sldId id="589" r:id="rId14"/>
    <p:sldId id="583" r:id="rId15"/>
    <p:sldId id="607" r:id="rId16"/>
    <p:sldId id="593" r:id="rId17"/>
    <p:sldId id="590" r:id="rId18"/>
    <p:sldId id="591" r:id="rId19"/>
    <p:sldId id="582" r:id="rId20"/>
    <p:sldId id="608" r:id="rId21"/>
    <p:sldId id="594" r:id="rId22"/>
    <p:sldId id="584" r:id="rId23"/>
    <p:sldId id="595" r:id="rId24"/>
    <p:sldId id="614" r:id="rId25"/>
    <p:sldId id="596" r:id="rId26"/>
    <p:sldId id="598" r:id="rId27"/>
    <p:sldId id="597" r:id="rId28"/>
    <p:sldId id="609" r:id="rId29"/>
    <p:sldId id="611" r:id="rId30"/>
    <p:sldId id="612" r:id="rId31"/>
    <p:sldId id="613" r:id="rId32"/>
    <p:sldId id="599" r:id="rId33"/>
    <p:sldId id="602" r:id="rId34"/>
    <p:sldId id="600" r:id="rId35"/>
    <p:sldId id="610" r:id="rId36"/>
    <p:sldId id="585" r:id="rId37"/>
    <p:sldId id="586" r:id="rId38"/>
    <p:sldId id="604" r:id="rId39"/>
    <p:sldId id="616" r:id="rId40"/>
    <p:sldId id="623" r:id="rId41"/>
    <p:sldId id="624" r:id="rId42"/>
    <p:sldId id="615" r:id="rId43"/>
    <p:sldId id="622" r:id="rId44"/>
    <p:sldId id="617" r:id="rId45"/>
    <p:sldId id="618" r:id="rId46"/>
    <p:sldId id="619" r:id="rId47"/>
    <p:sldId id="60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donez-Roman, Vicente (vo2m)" initials="OV(" lastIdx="1" clrIdx="0">
    <p:extLst>
      <p:ext uri="{19B8F6BF-5375-455C-9EA6-DF929625EA0E}">
        <p15:presenceInfo xmlns:p15="http://schemas.microsoft.com/office/powerpoint/2012/main" userId="S::vo2m@virginia.edu::1e2dfab4-75d1-4ca8-8236-8aaf0e7872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32"/>
    <p:restoredTop sz="94694"/>
  </p:normalViewPr>
  <p:slideViewPr>
    <p:cSldViewPr snapToGrid="0" snapToObjects="1">
      <p:cViewPr varScale="1">
        <p:scale>
          <a:sx n="99" d="100"/>
          <a:sy n="99" d="100"/>
        </p:scale>
        <p:origin x="200"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CC597-C715-D641-AF2D-9027D870C75F}" type="datetimeFigureOut">
              <a:rPr lang="en-US" smtClean="0"/>
              <a:t>4/18/24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5CB42-16E7-A24D-B3D6-F64B855B0DC8}" type="slidenum">
              <a:rPr lang="en-US" smtClean="0"/>
              <a:t>‹#›</a:t>
            </a:fld>
            <a:endParaRPr lang="en-US"/>
          </a:p>
        </p:txBody>
      </p:sp>
    </p:spTree>
    <p:extLst>
      <p:ext uri="{BB962C8B-B14F-4D97-AF65-F5344CB8AC3E}">
        <p14:creationId xmlns:p14="http://schemas.microsoft.com/office/powerpoint/2010/main" val="2890566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45CB42-16E7-A24D-B3D6-F64B855B0DC8}" type="slidenum">
              <a:rPr lang="en-US" smtClean="0"/>
              <a:t>0</a:t>
            </a:fld>
            <a:endParaRPr lang="en-US"/>
          </a:p>
        </p:txBody>
      </p:sp>
    </p:spTree>
    <p:extLst>
      <p:ext uri="{BB962C8B-B14F-4D97-AF65-F5344CB8AC3E}">
        <p14:creationId xmlns:p14="http://schemas.microsoft.com/office/powerpoint/2010/main" val="26953974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A334-DD24-DE42-B936-8A1607CAA819}"/>
              </a:ext>
            </a:extLst>
          </p:cNvPr>
          <p:cNvSpPr>
            <a:spLocks noGrp="1"/>
          </p:cNvSpPr>
          <p:nvPr>
            <p:ph type="ctrTitle"/>
          </p:nvPr>
        </p:nvSpPr>
        <p:spPr>
          <a:xfrm>
            <a:off x="1524000" y="1807581"/>
            <a:ext cx="9144000" cy="2387600"/>
          </a:xfrm>
          <a:prstGeom prst="rect">
            <a:avLst/>
          </a:prstGeom>
        </p:spPr>
        <p:txBody>
          <a:bodyPr anchor="b"/>
          <a:lstStyle>
            <a:lvl1pPr algn="ctr">
              <a:defRPr sz="6000">
                <a:solidFill>
                  <a:schemeClr val="accent1">
                    <a:lumMod val="7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FB63FF6F-68D3-5D4A-BD7A-EA4A537991E6}"/>
              </a:ext>
            </a:extLst>
          </p:cNvPr>
          <p:cNvSpPr>
            <a:spLocks noGrp="1"/>
          </p:cNvSpPr>
          <p:nvPr>
            <p:ph type="subTitle" idx="1"/>
          </p:nvPr>
        </p:nvSpPr>
        <p:spPr>
          <a:xfrm>
            <a:off x="1524000" y="429813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6773C8-0C77-C745-832B-20E65B4227C3}"/>
              </a:ext>
            </a:extLst>
          </p:cNvPr>
          <p:cNvSpPr>
            <a:spLocks noGrp="1"/>
          </p:cNvSpPr>
          <p:nvPr>
            <p:ph type="dt" sz="half" idx="10"/>
          </p:nvPr>
        </p:nvSpPr>
        <p:spPr/>
        <p:txBody>
          <a:bodyPr/>
          <a:lstStyle/>
          <a:p>
            <a:fld id="{DE811B65-8761-BB4F-9216-0BBA9E02B4E6}" type="datetime1">
              <a:rPr lang="en-US" smtClean="0"/>
              <a:t>4/18/24</a:t>
            </a:fld>
            <a:endParaRPr lang="en-US"/>
          </a:p>
        </p:txBody>
      </p:sp>
      <p:sp>
        <p:nvSpPr>
          <p:cNvPr id="5" name="Footer Placeholder 4">
            <a:extLst>
              <a:ext uri="{FF2B5EF4-FFF2-40B4-BE49-F238E27FC236}">
                <a16:creationId xmlns:a16="http://schemas.microsoft.com/office/drawing/2014/main" id="{07C042F5-65D8-534E-85CE-BBB2BA0EE1C5}"/>
              </a:ext>
            </a:extLst>
          </p:cNvPr>
          <p:cNvSpPr>
            <a:spLocks noGrp="1"/>
          </p:cNvSpPr>
          <p:nvPr>
            <p:ph type="ftr" sz="quarter" idx="11"/>
          </p:nvPr>
        </p:nvSpPr>
        <p:spPr/>
        <p:txBody>
          <a:bodyPr/>
          <a:lstStyle/>
          <a:p>
            <a:endParaRPr lang="en-US"/>
          </a:p>
        </p:txBody>
      </p:sp>
      <p:pic>
        <p:nvPicPr>
          <p:cNvPr id="7" name="Picture 4" descr="Full Formal Lockup">
            <a:extLst>
              <a:ext uri="{FF2B5EF4-FFF2-40B4-BE49-F238E27FC236}">
                <a16:creationId xmlns:a16="http://schemas.microsoft.com/office/drawing/2014/main" id="{A681143B-6F91-0042-8A4E-5A21C6B93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9295" y="4911314"/>
            <a:ext cx="3253409" cy="6480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B8E7050-2442-B645-BD17-2F9E2A669C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19" b="60641"/>
          <a:stretch/>
        </p:blipFill>
        <p:spPr bwMode="auto">
          <a:xfrm>
            <a:off x="-8467" y="-8467"/>
            <a:ext cx="12200467" cy="10607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52EE73A4-29C2-BA4E-9472-88D99A953C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452" b="39041"/>
          <a:stretch/>
        </p:blipFill>
        <p:spPr bwMode="auto">
          <a:xfrm>
            <a:off x="-8467" y="6056845"/>
            <a:ext cx="12200467" cy="81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844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865CF-FA54-A240-A5DF-356EB66032F7}"/>
              </a:ext>
            </a:extLst>
          </p:cNvPr>
          <p:cNvSpPr>
            <a:spLocks noGrp="1"/>
          </p:cNvSpPr>
          <p:nvPr>
            <p:ph sz="half" idx="1"/>
          </p:nvPr>
        </p:nvSpPr>
        <p:spPr>
          <a:xfrm>
            <a:off x="838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134A78-BCAF-A24B-87D0-6863DD2C9E60}"/>
              </a:ext>
            </a:extLst>
          </p:cNvPr>
          <p:cNvSpPr>
            <a:spLocks noGrp="1"/>
          </p:cNvSpPr>
          <p:nvPr>
            <p:ph sz="half" idx="2"/>
          </p:nvPr>
        </p:nvSpPr>
        <p:spPr>
          <a:xfrm>
            <a:off x="6172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6E32F-1712-B943-95BC-45FC5D030051}"/>
              </a:ext>
            </a:extLst>
          </p:cNvPr>
          <p:cNvSpPr>
            <a:spLocks noGrp="1"/>
          </p:cNvSpPr>
          <p:nvPr>
            <p:ph type="dt" sz="half" idx="10"/>
          </p:nvPr>
        </p:nvSpPr>
        <p:spPr/>
        <p:txBody>
          <a:bodyPr/>
          <a:lstStyle/>
          <a:p>
            <a:fld id="{B679780D-06A9-3946-A757-38003124F949}" type="datetime1">
              <a:rPr lang="en-US" smtClean="0"/>
              <a:t>4/18/24</a:t>
            </a:fld>
            <a:endParaRPr lang="en-US"/>
          </a:p>
        </p:txBody>
      </p:sp>
      <p:sp>
        <p:nvSpPr>
          <p:cNvPr id="6" name="Footer Placeholder 5">
            <a:extLst>
              <a:ext uri="{FF2B5EF4-FFF2-40B4-BE49-F238E27FC236}">
                <a16:creationId xmlns:a16="http://schemas.microsoft.com/office/drawing/2014/main" id="{25E32615-947E-6642-BBF8-999981BEB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0F1D52-E525-2844-9153-CB0199813E7B}"/>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8" name="Title 1">
            <a:extLst>
              <a:ext uri="{FF2B5EF4-FFF2-40B4-BE49-F238E27FC236}">
                <a16:creationId xmlns:a16="http://schemas.microsoft.com/office/drawing/2014/main" id="{FFB76013-29A2-9F46-B9AB-BAD29EE41C1E}"/>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512939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8007C-3F22-E348-8EBB-8EC6007203D1}"/>
              </a:ext>
            </a:extLst>
          </p:cNvPr>
          <p:cNvSpPr>
            <a:spLocks noGrp="1"/>
          </p:cNvSpPr>
          <p:nvPr>
            <p:ph type="dt" sz="half" idx="10"/>
          </p:nvPr>
        </p:nvSpPr>
        <p:spPr/>
        <p:txBody>
          <a:bodyPr/>
          <a:lstStyle/>
          <a:p>
            <a:fld id="{394082DF-824A-354E-8E81-7ECAD4E52A61}" type="datetime1">
              <a:rPr lang="en-US" smtClean="0"/>
              <a:t>4/18/24</a:t>
            </a:fld>
            <a:endParaRPr lang="en-US"/>
          </a:p>
        </p:txBody>
      </p:sp>
      <p:sp>
        <p:nvSpPr>
          <p:cNvPr id="4" name="Footer Placeholder 3">
            <a:extLst>
              <a:ext uri="{FF2B5EF4-FFF2-40B4-BE49-F238E27FC236}">
                <a16:creationId xmlns:a16="http://schemas.microsoft.com/office/drawing/2014/main" id="{86C1A1A0-951E-234C-ADBA-BFCDB466BE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9D7BD3-3B63-7F4A-90A3-D68B846941C6}"/>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6" name="Title 1">
            <a:extLst>
              <a:ext uri="{FF2B5EF4-FFF2-40B4-BE49-F238E27FC236}">
                <a16:creationId xmlns:a16="http://schemas.microsoft.com/office/drawing/2014/main" id="{E939EE14-D4F9-E84B-99E5-0996EA03519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782369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0481-3323-A245-9966-8898667268A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60F171A-4392-C74F-9129-68514550025D}"/>
              </a:ext>
            </a:extLst>
          </p:cNvPr>
          <p:cNvSpPr>
            <a:spLocks noGrp="1"/>
          </p:cNvSpPr>
          <p:nvPr>
            <p:ph idx="1"/>
          </p:nvPr>
        </p:nvSpPr>
        <p:spPr>
          <a:xfrm>
            <a:off x="838200" y="1289957"/>
            <a:ext cx="10515600" cy="4887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9EF8F-D3C7-4F40-B092-B88592878A96}"/>
              </a:ext>
            </a:extLst>
          </p:cNvPr>
          <p:cNvSpPr>
            <a:spLocks noGrp="1"/>
          </p:cNvSpPr>
          <p:nvPr>
            <p:ph type="dt" sz="half" idx="10"/>
          </p:nvPr>
        </p:nvSpPr>
        <p:spPr/>
        <p:txBody>
          <a:bodyPr/>
          <a:lstStyle/>
          <a:p>
            <a:fld id="{0C4D7DBD-F069-3646-A7B0-F111D6E3E4CF}" type="datetime1">
              <a:rPr lang="en-US" smtClean="0"/>
              <a:t>4/18/24</a:t>
            </a:fld>
            <a:endParaRPr lang="en-US"/>
          </a:p>
        </p:txBody>
      </p:sp>
      <p:sp>
        <p:nvSpPr>
          <p:cNvPr id="5" name="Footer Placeholder 4">
            <a:extLst>
              <a:ext uri="{FF2B5EF4-FFF2-40B4-BE49-F238E27FC236}">
                <a16:creationId xmlns:a16="http://schemas.microsoft.com/office/drawing/2014/main" id="{63C7C953-89C9-A746-BCC7-65DA0E60E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B2E4C-DD6E-A244-9A40-8C86D7B75360}"/>
              </a:ext>
            </a:extLst>
          </p:cNvPr>
          <p:cNvSpPr>
            <a:spLocks noGrp="1"/>
          </p:cNvSpPr>
          <p:nvPr>
            <p:ph type="sldNum" sz="quarter" idx="12"/>
          </p:nvPr>
        </p:nvSpPr>
        <p:spPr/>
        <p:txBody>
          <a:bodyPr/>
          <a:lstStyle/>
          <a:p>
            <a:fld id="{03315DE8-E84B-A141-B26C-CDB1CE99E005}" type="slidenum">
              <a:rPr lang="en-US" smtClean="0"/>
              <a:t>‹#›</a:t>
            </a:fld>
            <a:endParaRPr lang="en-US" dirty="0"/>
          </a:p>
        </p:txBody>
      </p:sp>
    </p:spTree>
    <p:extLst>
      <p:ext uri="{BB962C8B-B14F-4D97-AF65-F5344CB8AC3E}">
        <p14:creationId xmlns:p14="http://schemas.microsoft.com/office/powerpoint/2010/main" val="2865300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833B-77A1-F849-B5D1-694C89820C6D}"/>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accent1">
                    <a:lumMod val="7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83C1CEB9-B0E4-6D4B-BD4B-0D3E4BF074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83356E-3044-B445-B69F-C68D39498029}"/>
              </a:ext>
            </a:extLst>
          </p:cNvPr>
          <p:cNvSpPr>
            <a:spLocks noGrp="1"/>
          </p:cNvSpPr>
          <p:nvPr>
            <p:ph type="dt" sz="half" idx="10"/>
          </p:nvPr>
        </p:nvSpPr>
        <p:spPr/>
        <p:txBody>
          <a:bodyPr/>
          <a:lstStyle/>
          <a:p>
            <a:fld id="{AC0C5C64-2390-724B-9F7C-CD781EB4084D}" type="datetime1">
              <a:rPr lang="en-US" smtClean="0"/>
              <a:t>4/18/24</a:t>
            </a:fld>
            <a:endParaRPr lang="en-US"/>
          </a:p>
        </p:txBody>
      </p:sp>
      <p:sp>
        <p:nvSpPr>
          <p:cNvPr id="5" name="Footer Placeholder 4">
            <a:extLst>
              <a:ext uri="{FF2B5EF4-FFF2-40B4-BE49-F238E27FC236}">
                <a16:creationId xmlns:a16="http://schemas.microsoft.com/office/drawing/2014/main" id="{A7A8B398-74DB-CB41-847E-AF4CF4CB6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2DC57-D436-2544-B143-DA32FED6C28D}"/>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130463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865CF-FA54-A240-A5DF-356EB66032F7}"/>
              </a:ext>
            </a:extLst>
          </p:cNvPr>
          <p:cNvSpPr>
            <a:spLocks noGrp="1"/>
          </p:cNvSpPr>
          <p:nvPr>
            <p:ph sz="half" idx="1"/>
          </p:nvPr>
        </p:nvSpPr>
        <p:spPr>
          <a:xfrm>
            <a:off x="838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134A78-BCAF-A24B-87D0-6863DD2C9E60}"/>
              </a:ext>
            </a:extLst>
          </p:cNvPr>
          <p:cNvSpPr>
            <a:spLocks noGrp="1"/>
          </p:cNvSpPr>
          <p:nvPr>
            <p:ph sz="half" idx="2"/>
          </p:nvPr>
        </p:nvSpPr>
        <p:spPr>
          <a:xfrm>
            <a:off x="6172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6E32F-1712-B943-95BC-45FC5D030051}"/>
              </a:ext>
            </a:extLst>
          </p:cNvPr>
          <p:cNvSpPr>
            <a:spLocks noGrp="1"/>
          </p:cNvSpPr>
          <p:nvPr>
            <p:ph type="dt" sz="half" idx="10"/>
          </p:nvPr>
        </p:nvSpPr>
        <p:spPr/>
        <p:txBody>
          <a:bodyPr/>
          <a:lstStyle/>
          <a:p>
            <a:fld id="{B679780D-06A9-3946-A757-38003124F949}" type="datetime1">
              <a:rPr lang="en-US" smtClean="0"/>
              <a:t>4/18/24</a:t>
            </a:fld>
            <a:endParaRPr lang="en-US"/>
          </a:p>
        </p:txBody>
      </p:sp>
      <p:sp>
        <p:nvSpPr>
          <p:cNvPr id="6" name="Footer Placeholder 5">
            <a:extLst>
              <a:ext uri="{FF2B5EF4-FFF2-40B4-BE49-F238E27FC236}">
                <a16:creationId xmlns:a16="http://schemas.microsoft.com/office/drawing/2014/main" id="{25E32615-947E-6642-BBF8-999981BEB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0F1D52-E525-2844-9153-CB0199813E7B}"/>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8" name="Title 1">
            <a:extLst>
              <a:ext uri="{FF2B5EF4-FFF2-40B4-BE49-F238E27FC236}">
                <a16:creationId xmlns:a16="http://schemas.microsoft.com/office/drawing/2014/main" id="{FFB76013-29A2-9F46-B9AB-BAD29EE41C1E}"/>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2483675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8007C-3F22-E348-8EBB-8EC6007203D1}"/>
              </a:ext>
            </a:extLst>
          </p:cNvPr>
          <p:cNvSpPr>
            <a:spLocks noGrp="1"/>
          </p:cNvSpPr>
          <p:nvPr>
            <p:ph type="dt" sz="half" idx="10"/>
          </p:nvPr>
        </p:nvSpPr>
        <p:spPr/>
        <p:txBody>
          <a:bodyPr/>
          <a:lstStyle/>
          <a:p>
            <a:fld id="{394082DF-824A-354E-8E81-7ECAD4E52A61}" type="datetime1">
              <a:rPr lang="en-US" smtClean="0"/>
              <a:t>4/18/24</a:t>
            </a:fld>
            <a:endParaRPr lang="en-US"/>
          </a:p>
        </p:txBody>
      </p:sp>
      <p:sp>
        <p:nvSpPr>
          <p:cNvPr id="4" name="Footer Placeholder 3">
            <a:extLst>
              <a:ext uri="{FF2B5EF4-FFF2-40B4-BE49-F238E27FC236}">
                <a16:creationId xmlns:a16="http://schemas.microsoft.com/office/drawing/2014/main" id="{86C1A1A0-951E-234C-ADBA-BFCDB466BE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9D7BD3-3B63-7F4A-90A3-D68B846941C6}"/>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6" name="Title 1">
            <a:extLst>
              <a:ext uri="{FF2B5EF4-FFF2-40B4-BE49-F238E27FC236}">
                <a16:creationId xmlns:a16="http://schemas.microsoft.com/office/drawing/2014/main" id="{E939EE14-D4F9-E84B-99E5-0996EA03519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498199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1AC8DB-162A-F542-81F5-2BC6D257E940}"/>
              </a:ext>
            </a:extLst>
          </p:cNvPr>
          <p:cNvSpPr>
            <a:spLocks noGrp="1"/>
          </p:cNvSpPr>
          <p:nvPr>
            <p:ph type="dt" sz="half" idx="10"/>
          </p:nvPr>
        </p:nvSpPr>
        <p:spPr/>
        <p:txBody>
          <a:bodyPr/>
          <a:lstStyle/>
          <a:p>
            <a:fld id="{570FAB23-523A-8E43-A474-DECB64D5AB8C}" type="datetime1">
              <a:rPr lang="en-US" smtClean="0"/>
              <a:t>4/18/24</a:t>
            </a:fld>
            <a:endParaRPr lang="en-US"/>
          </a:p>
        </p:txBody>
      </p:sp>
      <p:sp>
        <p:nvSpPr>
          <p:cNvPr id="3" name="Footer Placeholder 2">
            <a:extLst>
              <a:ext uri="{FF2B5EF4-FFF2-40B4-BE49-F238E27FC236}">
                <a16:creationId xmlns:a16="http://schemas.microsoft.com/office/drawing/2014/main" id="{05D4C257-282E-6B46-AC40-C5A07A6EF9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212066-EE71-6B43-941C-15B8D84032D2}"/>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3144410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A026-DE6F-7F4E-957A-F23F98393EA6}"/>
              </a:ext>
            </a:extLst>
          </p:cNvPr>
          <p:cNvSpPr>
            <a:spLocks noGrp="1"/>
          </p:cNvSpPr>
          <p:nvPr>
            <p:ph type="title"/>
          </p:nvPr>
        </p:nvSpPr>
        <p:spPr>
          <a:xfrm>
            <a:off x="839788" y="457200"/>
            <a:ext cx="3932237" cy="1600200"/>
          </a:xfrm>
          <a:prstGeom prst="rect">
            <a:avLst/>
          </a:prstGeom>
        </p:spPr>
        <p:txBody>
          <a:bodyPr anchor="b"/>
          <a:lstStyle>
            <a:lvl1pPr>
              <a:defRPr sz="3200">
                <a:solidFill>
                  <a:schemeClr val="accent1">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2E4C882-B7CE-414E-9974-D7009D4166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D92DAE-4BFD-E64D-A383-9AD254761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9965A7-9AE3-B64F-83EA-865A06AD8BA0}"/>
              </a:ext>
            </a:extLst>
          </p:cNvPr>
          <p:cNvSpPr>
            <a:spLocks noGrp="1"/>
          </p:cNvSpPr>
          <p:nvPr>
            <p:ph type="dt" sz="half" idx="10"/>
          </p:nvPr>
        </p:nvSpPr>
        <p:spPr/>
        <p:txBody>
          <a:bodyPr/>
          <a:lstStyle/>
          <a:p>
            <a:fld id="{D09777B3-D9D2-4C4B-8A2F-4C2E68C3B7A7}" type="datetime1">
              <a:rPr lang="en-US" smtClean="0"/>
              <a:t>4/18/24</a:t>
            </a:fld>
            <a:endParaRPr lang="en-US"/>
          </a:p>
        </p:txBody>
      </p:sp>
      <p:sp>
        <p:nvSpPr>
          <p:cNvPr id="6" name="Footer Placeholder 5">
            <a:extLst>
              <a:ext uri="{FF2B5EF4-FFF2-40B4-BE49-F238E27FC236}">
                <a16:creationId xmlns:a16="http://schemas.microsoft.com/office/drawing/2014/main" id="{BF17F5BE-11EC-6D47-B39D-822E815EB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324CD5-1AF3-3343-85D4-A4DCD0FF86B5}"/>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385612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F11E-CF88-DE4B-9E74-E9760A36A9A1}"/>
              </a:ext>
            </a:extLst>
          </p:cNvPr>
          <p:cNvSpPr>
            <a:spLocks noGrp="1"/>
          </p:cNvSpPr>
          <p:nvPr>
            <p:ph type="title"/>
          </p:nvPr>
        </p:nvSpPr>
        <p:spPr>
          <a:xfrm>
            <a:off x="839788" y="457200"/>
            <a:ext cx="3932237" cy="1600200"/>
          </a:xfrm>
          <a:prstGeom prst="rect">
            <a:avLst/>
          </a:prstGeom>
        </p:spPr>
        <p:txBody>
          <a:bodyPr anchor="b"/>
          <a:lstStyle>
            <a:lvl1pPr>
              <a:defRPr sz="3200">
                <a:solidFill>
                  <a:schemeClr val="accent1">
                    <a:lumMod val="75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F7AE6DF-0B4F-BA49-88C8-151AB34B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3EFADA2-52B8-F34A-87CF-4B219457B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7312D-1737-3045-8447-0A7A478AF6C9}"/>
              </a:ext>
            </a:extLst>
          </p:cNvPr>
          <p:cNvSpPr>
            <a:spLocks noGrp="1"/>
          </p:cNvSpPr>
          <p:nvPr>
            <p:ph type="dt" sz="half" idx="10"/>
          </p:nvPr>
        </p:nvSpPr>
        <p:spPr/>
        <p:txBody>
          <a:bodyPr/>
          <a:lstStyle/>
          <a:p>
            <a:fld id="{C2EC2C0D-E8C5-AD4F-82DB-E013D1D74040}" type="datetime1">
              <a:rPr lang="en-US" smtClean="0"/>
              <a:t>4/18/24</a:t>
            </a:fld>
            <a:endParaRPr lang="en-US"/>
          </a:p>
        </p:txBody>
      </p:sp>
      <p:sp>
        <p:nvSpPr>
          <p:cNvPr id="6" name="Footer Placeholder 5">
            <a:extLst>
              <a:ext uri="{FF2B5EF4-FFF2-40B4-BE49-F238E27FC236}">
                <a16:creationId xmlns:a16="http://schemas.microsoft.com/office/drawing/2014/main" id="{0329FDEA-B4C4-7848-B14A-B8DE8613D9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09BBBA-8A1E-994B-B710-3B57FAD86ADC}"/>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1023746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A334-DD24-DE42-B936-8A1607CAA819}"/>
              </a:ext>
            </a:extLst>
          </p:cNvPr>
          <p:cNvSpPr>
            <a:spLocks noGrp="1"/>
          </p:cNvSpPr>
          <p:nvPr>
            <p:ph type="ctrTitle"/>
          </p:nvPr>
        </p:nvSpPr>
        <p:spPr>
          <a:xfrm>
            <a:off x="1524000" y="1212170"/>
            <a:ext cx="9144000" cy="2387600"/>
          </a:xfrm>
          <a:prstGeom prst="rect">
            <a:avLst/>
          </a:prstGeom>
        </p:spPr>
        <p:txBody>
          <a:bodyPr anchor="b"/>
          <a:lstStyle>
            <a:lvl1pPr algn="ctr">
              <a:defRPr sz="6000">
                <a:solidFill>
                  <a:schemeClr val="accent1">
                    <a:lumMod val="7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FB63FF6F-68D3-5D4A-BD7A-EA4A537991E6}"/>
              </a:ext>
            </a:extLst>
          </p:cNvPr>
          <p:cNvSpPr>
            <a:spLocks noGrp="1"/>
          </p:cNvSpPr>
          <p:nvPr>
            <p:ph type="subTitle" idx="1"/>
          </p:nvPr>
        </p:nvSpPr>
        <p:spPr>
          <a:xfrm>
            <a:off x="1524000" y="369184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6773C8-0C77-C745-832B-20E65B4227C3}"/>
              </a:ext>
            </a:extLst>
          </p:cNvPr>
          <p:cNvSpPr>
            <a:spLocks noGrp="1"/>
          </p:cNvSpPr>
          <p:nvPr>
            <p:ph type="dt" sz="half" idx="10"/>
          </p:nvPr>
        </p:nvSpPr>
        <p:spPr/>
        <p:txBody>
          <a:bodyPr/>
          <a:lstStyle/>
          <a:p>
            <a:fld id="{DE811B65-8761-BB4F-9216-0BBA9E02B4E6}" type="datetime1">
              <a:rPr lang="en-US" smtClean="0"/>
              <a:t>4/18/24</a:t>
            </a:fld>
            <a:endParaRPr lang="en-US"/>
          </a:p>
        </p:txBody>
      </p:sp>
      <p:sp>
        <p:nvSpPr>
          <p:cNvPr id="5" name="Footer Placeholder 4">
            <a:extLst>
              <a:ext uri="{FF2B5EF4-FFF2-40B4-BE49-F238E27FC236}">
                <a16:creationId xmlns:a16="http://schemas.microsoft.com/office/drawing/2014/main" id="{07C042F5-65D8-534E-85CE-BBB2BA0EE1C5}"/>
              </a:ext>
            </a:extLst>
          </p:cNvPr>
          <p:cNvSpPr>
            <a:spLocks noGrp="1"/>
          </p:cNvSpPr>
          <p:nvPr>
            <p:ph type="ftr" sz="quarter" idx="11"/>
          </p:nvPr>
        </p:nvSpPr>
        <p:spPr/>
        <p:txBody>
          <a:bodyPr/>
          <a:lstStyle/>
          <a:p>
            <a:endParaRPr lang="en-US"/>
          </a:p>
        </p:txBody>
      </p:sp>
      <p:pic>
        <p:nvPicPr>
          <p:cNvPr id="7" name="pasted-image.png">
            <a:extLst>
              <a:ext uri="{FF2B5EF4-FFF2-40B4-BE49-F238E27FC236}">
                <a16:creationId xmlns:a16="http://schemas.microsoft.com/office/drawing/2014/main" id="{60812B5B-29A2-1B43-8164-8914867C7AF2}"/>
              </a:ext>
            </a:extLst>
          </p:cNvPr>
          <p:cNvPicPr/>
          <p:nvPr userDrawn="1"/>
        </p:nvPicPr>
        <p:blipFill>
          <a:blip r:embed="rId2">
            <a:alphaModFix amt="10839"/>
          </a:blip>
          <a:srcRect l="11804" t="22310" b="2478"/>
          <a:stretch>
            <a:fillRect/>
          </a:stretch>
        </p:blipFill>
        <p:spPr>
          <a:xfrm>
            <a:off x="0" y="0"/>
            <a:ext cx="4680310" cy="3991254"/>
          </a:xfrm>
          <a:prstGeom prst="rect">
            <a:avLst/>
          </a:prstGeom>
          <a:ln w="12700">
            <a:miter lim="400000"/>
          </a:ln>
        </p:spPr>
      </p:pic>
    </p:spTree>
    <p:extLst>
      <p:ext uri="{BB962C8B-B14F-4D97-AF65-F5344CB8AC3E}">
        <p14:creationId xmlns:p14="http://schemas.microsoft.com/office/powerpoint/2010/main" val="1384706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18F9F-0C77-2242-B6D6-B4EC3C8C9E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16B811-BDBF-B745-AB37-2708A8707A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85345-F0A9-A144-9EFB-CAC4CF254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2407B-0281-F14F-9998-E479E865FA4E}" type="datetime1">
              <a:rPr lang="en-US" smtClean="0"/>
              <a:t>4/18/24</a:t>
            </a:fld>
            <a:endParaRPr lang="en-US" dirty="0"/>
          </a:p>
        </p:txBody>
      </p:sp>
      <p:sp>
        <p:nvSpPr>
          <p:cNvPr id="5" name="Footer Placeholder 4">
            <a:extLst>
              <a:ext uri="{FF2B5EF4-FFF2-40B4-BE49-F238E27FC236}">
                <a16:creationId xmlns:a16="http://schemas.microsoft.com/office/drawing/2014/main" id="{A50DCAB0-2AAF-D849-AF60-3FB8E000D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34A09DF-F308-1040-8FF1-F5A941EFC3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1">
                    <a:lumMod val="75000"/>
                  </a:schemeClr>
                </a:solidFill>
              </a:defRPr>
            </a:lvl1pPr>
          </a:lstStyle>
          <a:p>
            <a:fld id="{03315DE8-E84B-A141-B26C-CDB1CE99E005}" type="slidenum">
              <a:rPr lang="en-US" smtClean="0"/>
              <a:pPr/>
              <a:t>‹#›</a:t>
            </a:fld>
            <a:endParaRPr lang="en-US"/>
          </a:p>
        </p:txBody>
      </p:sp>
    </p:spTree>
    <p:extLst>
      <p:ext uri="{BB962C8B-B14F-4D97-AF65-F5344CB8AC3E}">
        <p14:creationId xmlns:p14="http://schemas.microsoft.com/office/powerpoint/2010/main" val="1069394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49" r:id="rId9"/>
    <p:sldLayoutId id="2147483652" r:id="rId10"/>
    <p:sldLayoutId id="214748365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hyperlink" Target="https://visualcommonsense.com/" TargetMode="External"/><Relationship Id="rId2" Type="http://schemas.openxmlformats.org/officeDocument/2006/relationships/hyperlink" Target="https://arxiv.org/abs/1711.07280"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hyperlink" Target="https://riceventures.org/" TargetMode="External"/><Relationship Id="rId4" Type="http://schemas.openxmlformats.org/officeDocument/2006/relationships/hyperlink" Target="https://entrepreneurship.rice.edu/"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9BAC-33BB-1B4D-A3E3-A3E3CE2B2F36}"/>
              </a:ext>
            </a:extLst>
          </p:cNvPr>
          <p:cNvSpPr>
            <a:spLocks noGrp="1"/>
          </p:cNvSpPr>
          <p:nvPr>
            <p:ph type="ctrTitle"/>
          </p:nvPr>
        </p:nvSpPr>
        <p:spPr/>
        <p:txBody>
          <a:bodyPr/>
          <a:lstStyle/>
          <a:p>
            <a:r>
              <a:rPr lang="en-US" dirty="0"/>
              <a:t>Deep Learning for Vision &amp; Language</a:t>
            </a:r>
          </a:p>
        </p:txBody>
      </p:sp>
      <p:sp>
        <p:nvSpPr>
          <p:cNvPr id="3" name="Subtitle 2">
            <a:extLst>
              <a:ext uri="{FF2B5EF4-FFF2-40B4-BE49-F238E27FC236}">
                <a16:creationId xmlns:a16="http://schemas.microsoft.com/office/drawing/2014/main" id="{74317520-60B9-3F43-B125-2138316230C3}"/>
              </a:ext>
            </a:extLst>
          </p:cNvPr>
          <p:cNvSpPr>
            <a:spLocks noGrp="1"/>
          </p:cNvSpPr>
          <p:nvPr>
            <p:ph type="subTitle" idx="1"/>
          </p:nvPr>
        </p:nvSpPr>
        <p:spPr>
          <a:xfrm>
            <a:off x="1524000" y="4195181"/>
            <a:ext cx="9144000" cy="1655762"/>
          </a:xfrm>
        </p:spPr>
        <p:txBody>
          <a:bodyPr/>
          <a:lstStyle/>
          <a:p>
            <a:r>
              <a:rPr lang="en-US" dirty="0"/>
              <a:t>Course Recap</a:t>
            </a:r>
          </a:p>
        </p:txBody>
      </p:sp>
    </p:spTree>
    <p:extLst>
      <p:ext uri="{BB962C8B-B14F-4D97-AF65-F5344CB8AC3E}">
        <p14:creationId xmlns:p14="http://schemas.microsoft.com/office/powerpoint/2010/main" val="2138582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65BCC-4FC5-854A-8F83-EC41FE7BB5CE}"/>
              </a:ext>
            </a:extLst>
          </p:cNvPr>
          <p:cNvSpPr>
            <a:spLocks noGrp="1"/>
          </p:cNvSpPr>
          <p:nvPr>
            <p:ph type="title"/>
          </p:nvPr>
        </p:nvSpPr>
        <p:spPr/>
        <p:txBody>
          <a:bodyPr/>
          <a:lstStyle/>
          <a:p>
            <a:r>
              <a:rPr lang="en-US"/>
              <a:t>Neural Networks: Backpropagation</a:t>
            </a:r>
          </a:p>
        </p:txBody>
      </p:sp>
      <p:sp>
        <p:nvSpPr>
          <p:cNvPr id="3" name="Content Placeholder 2">
            <a:extLst>
              <a:ext uri="{FF2B5EF4-FFF2-40B4-BE49-F238E27FC236}">
                <a16:creationId xmlns:a16="http://schemas.microsoft.com/office/drawing/2014/main" id="{FB457D7D-90A5-5A46-A0A9-8571050984C0}"/>
              </a:ext>
            </a:extLst>
          </p:cNvPr>
          <p:cNvSpPr>
            <a:spLocks noGrp="1"/>
          </p:cNvSpPr>
          <p:nvPr>
            <p:ph idx="1"/>
          </p:nvPr>
        </p:nvSpPr>
        <p:spPr/>
        <p:txBody>
          <a:bodyPr/>
          <a:lstStyle/>
          <a:p>
            <a:r>
              <a:rPr lang="en-US" dirty="0"/>
              <a:t>The Perceptron Model</a:t>
            </a:r>
          </a:p>
          <a:p>
            <a:r>
              <a:rPr lang="en-US" dirty="0"/>
              <a:t>Multi-layer </a:t>
            </a:r>
            <a:r>
              <a:rPr lang="en-US" dirty="0" err="1"/>
              <a:t>Perceptrons</a:t>
            </a:r>
            <a:r>
              <a:rPr lang="en-US" dirty="0"/>
              <a:t> (Neural Networks of Linear Layers)</a:t>
            </a:r>
          </a:p>
          <a:p>
            <a:r>
              <a:rPr lang="en-US" dirty="0"/>
              <a:t>Linear Layers and Non-linear Activations (</a:t>
            </a:r>
            <a:r>
              <a:rPr lang="en-US" dirty="0" err="1"/>
              <a:t>ReLU</a:t>
            </a:r>
            <a:r>
              <a:rPr lang="en-US" dirty="0"/>
              <a:t>, Sigmoid, Tanh)</a:t>
            </a:r>
          </a:p>
          <a:p>
            <a:r>
              <a:rPr lang="en-US" dirty="0"/>
              <a:t>The backpropagation algorithm (Chain-rule) and SGD </a:t>
            </a:r>
          </a:p>
          <a:p>
            <a:r>
              <a:rPr lang="en-US" dirty="0" err="1"/>
              <a:t>Pytorch’s</a:t>
            </a:r>
            <a:r>
              <a:rPr lang="en-US" dirty="0"/>
              <a:t> automatic differentiation (</a:t>
            </a:r>
            <a:r>
              <a:rPr lang="en-US" dirty="0" err="1"/>
              <a:t>loss.backward</a:t>
            </a:r>
            <a:r>
              <a:rPr lang="en-US" dirty="0"/>
              <a:t>() and </a:t>
            </a:r>
            <a:r>
              <a:rPr lang="en-US" dirty="0" err="1"/>
              <a:t>param.grad</a:t>
            </a:r>
            <a:r>
              <a:rPr lang="en-US" dirty="0"/>
              <a:t>)</a:t>
            </a:r>
          </a:p>
        </p:txBody>
      </p:sp>
      <p:sp>
        <p:nvSpPr>
          <p:cNvPr id="4" name="Slide Number Placeholder 3">
            <a:extLst>
              <a:ext uri="{FF2B5EF4-FFF2-40B4-BE49-F238E27FC236}">
                <a16:creationId xmlns:a16="http://schemas.microsoft.com/office/drawing/2014/main" id="{C14930DD-4D12-E346-8080-1652B6E63BAB}"/>
              </a:ext>
            </a:extLst>
          </p:cNvPr>
          <p:cNvSpPr>
            <a:spLocks noGrp="1"/>
          </p:cNvSpPr>
          <p:nvPr>
            <p:ph type="sldNum" sz="quarter" idx="12"/>
          </p:nvPr>
        </p:nvSpPr>
        <p:spPr/>
        <p:txBody>
          <a:bodyPr/>
          <a:lstStyle/>
          <a:p>
            <a:fld id="{03315DE8-E84B-A141-B26C-CDB1CE99E005}" type="slidenum">
              <a:rPr lang="en-US" smtClean="0"/>
              <a:t>9</a:t>
            </a:fld>
            <a:endParaRPr lang="en-US" dirty="0"/>
          </a:p>
        </p:txBody>
      </p:sp>
      <p:pic>
        <p:nvPicPr>
          <p:cNvPr id="3074" name="Picture 2" descr="Backpropagation and the chain rule - Hands-On Convolutional Neural Networks  with TensorFlow [Book]">
            <a:extLst>
              <a:ext uri="{FF2B5EF4-FFF2-40B4-BE49-F238E27FC236}">
                <a16:creationId xmlns:a16="http://schemas.microsoft.com/office/drawing/2014/main" id="{BE32FA24-6374-FE49-A4DF-98F5538E5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3979" y="3986563"/>
            <a:ext cx="4474579" cy="22145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C0C60B8-E661-D345-A0F1-87C983708242}"/>
              </a:ext>
            </a:extLst>
          </p:cNvPr>
          <p:cNvSpPr/>
          <p:nvPr/>
        </p:nvSpPr>
        <p:spPr>
          <a:xfrm>
            <a:off x="5693979" y="6290588"/>
            <a:ext cx="4987723" cy="430887"/>
          </a:xfrm>
          <a:prstGeom prst="rect">
            <a:avLst/>
          </a:prstGeom>
        </p:spPr>
        <p:txBody>
          <a:bodyPr wrap="square">
            <a:spAutoFit/>
          </a:bodyPr>
          <a:lstStyle/>
          <a:p>
            <a:r>
              <a:rPr lang="en-US" sz="1100"/>
              <a:t>https://www.oreilly.com/library/view/hands-on-convolutional-neural/9781789130331/assets/85cb6c18-9cbc-44ff-9db6-c7d90d3c7cf0.png</a:t>
            </a:r>
          </a:p>
        </p:txBody>
      </p:sp>
      <p:pic>
        <p:nvPicPr>
          <p:cNvPr id="3076" name="Picture 4" descr="What's a Deep Neural Network? Deep Nets Explained – BMC Software | Blogs">
            <a:extLst>
              <a:ext uri="{FF2B5EF4-FFF2-40B4-BE49-F238E27FC236}">
                <a16:creationId xmlns:a16="http://schemas.microsoft.com/office/drawing/2014/main" id="{2BC3465E-D70B-1C4C-8C72-CBC991036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240314"/>
            <a:ext cx="4063991" cy="19934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3390A58-EFE7-B146-BF4A-004E4820389C}"/>
              </a:ext>
            </a:extLst>
          </p:cNvPr>
          <p:cNvSpPr/>
          <p:nvPr/>
        </p:nvSpPr>
        <p:spPr>
          <a:xfrm>
            <a:off x="533401" y="6290588"/>
            <a:ext cx="4488480" cy="430887"/>
          </a:xfrm>
          <a:prstGeom prst="rect">
            <a:avLst/>
          </a:prstGeom>
        </p:spPr>
        <p:txBody>
          <a:bodyPr wrap="square">
            <a:spAutoFit/>
          </a:bodyPr>
          <a:lstStyle/>
          <a:p>
            <a:r>
              <a:rPr lang="en-US" sz="1100"/>
              <a:t>https://s7280.pcdn.co/wp-content/uploads/2020/07/Two-or-more-hidden-layers-comprise-a-Deep-Neural-Network.png</a:t>
            </a:r>
          </a:p>
        </p:txBody>
      </p:sp>
    </p:spTree>
    <p:extLst>
      <p:ext uri="{BB962C8B-B14F-4D97-AF65-F5344CB8AC3E}">
        <p14:creationId xmlns:p14="http://schemas.microsoft.com/office/powerpoint/2010/main" val="2887121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a:extLst>
              <a:ext uri="{FF2B5EF4-FFF2-40B4-BE49-F238E27FC236}">
                <a16:creationId xmlns:a16="http://schemas.microsoft.com/office/drawing/2014/main" id="{D59D64F3-37C9-7F4B-AE27-66D51E71B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5821" y="4361570"/>
            <a:ext cx="5410020" cy="21344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D57894A-0479-4C46-98F3-9FDB567C7231}"/>
              </a:ext>
            </a:extLst>
          </p:cNvPr>
          <p:cNvSpPr/>
          <p:nvPr/>
        </p:nvSpPr>
        <p:spPr>
          <a:xfrm>
            <a:off x="6397547" y="790045"/>
            <a:ext cx="5234152" cy="3539430"/>
          </a:xfrm>
          <a:prstGeom prst="rect">
            <a:avLst/>
          </a:prstGeom>
        </p:spPr>
        <p:txBody>
          <a:bodyPr wrap="square">
            <a:spAutoFit/>
          </a:bodyPr>
          <a:lstStyle/>
          <a:p>
            <a:endParaRPr lang="en-US" sz="2800" dirty="0"/>
          </a:p>
          <a:p>
            <a:pPr marL="285750" indent="-285750">
              <a:buFont typeface="Arial" panose="020B0604020202020204" pitchFamily="34" charset="0"/>
              <a:buChar char="•"/>
            </a:pPr>
            <a:r>
              <a:rPr lang="en-US" sz="2800" dirty="0"/>
              <a:t>Transformer Networks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endParaRPr lang="en-US" sz="2800" dirty="0"/>
          </a:p>
          <a:p>
            <a:endParaRPr lang="en-US" sz="2800" dirty="0"/>
          </a:p>
          <a:p>
            <a:pPr marL="285750" indent="-285750">
              <a:buFont typeface="Arial" panose="020B0604020202020204" pitchFamily="34" charset="0"/>
              <a:buChar char="•"/>
            </a:pPr>
            <a:r>
              <a:rPr lang="en-US" sz="2800" dirty="0"/>
              <a:t>Autoencoder Networks</a:t>
            </a:r>
          </a:p>
        </p:txBody>
      </p:sp>
      <p:pic>
        <p:nvPicPr>
          <p:cNvPr id="4102" name="Picture 6" descr="How to Fine-Tune BERT Transformer with spaCy 3 | by Walid Amamou | Towards  Data Science">
            <a:extLst>
              <a:ext uri="{FF2B5EF4-FFF2-40B4-BE49-F238E27FC236}">
                <a16:creationId xmlns:a16="http://schemas.microsoft.com/office/drawing/2014/main" id="{FEC968DE-67F5-254F-8F80-B6D2B5F3C1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51" b="9298"/>
          <a:stretch/>
        </p:blipFill>
        <p:spPr bwMode="auto">
          <a:xfrm>
            <a:off x="6913557" y="1643386"/>
            <a:ext cx="2564525" cy="21513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3665BCC-4FC5-854A-8F83-EC41FE7BB5CE}"/>
              </a:ext>
            </a:extLst>
          </p:cNvPr>
          <p:cNvSpPr>
            <a:spLocks noGrp="1"/>
          </p:cNvSpPr>
          <p:nvPr>
            <p:ph type="title"/>
          </p:nvPr>
        </p:nvSpPr>
        <p:spPr/>
        <p:txBody>
          <a:bodyPr/>
          <a:lstStyle/>
          <a:p>
            <a:r>
              <a:rPr lang="en-US" dirty="0"/>
              <a:t>Neural Networks: Models</a:t>
            </a:r>
          </a:p>
        </p:txBody>
      </p:sp>
      <p:sp>
        <p:nvSpPr>
          <p:cNvPr id="3" name="Content Placeholder 2">
            <a:extLst>
              <a:ext uri="{FF2B5EF4-FFF2-40B4-BE49-F238E27FC236}">
                <a16:creationId xmlns:a16="http://schemas.microsoft.com/office/drawing/2014/main" id="{FB457D7D-90A5-5A46-A0A9-8571050984C0}"/>
              </a:ext>
            </a:extLst>
          </p:cNvPr>
          <p:cNvSpPr>
            <a:spLocks noGrp="1"/>
          </p:cNvSpPr>
          <p:nvPr>
            <p:ph idx="1"/>
          </p:nvPr>
        </p:nvSpPr>
        <p:spPr/>
        <p:txBody>
          <a:bodyPr/>
          <a:lstStyle/>
          <a:p>
            <a:r>
              <a:rPr lang="en-US" dirty="0"/>
              <a:t>Convolutional Neural Networks</a:t>
            </a:r>
            <a:br>
              <a:rPr lang="en-US" dirty="0"/>
            </a:br>
            <a:br>
              <a:rPr lang="en-US" dirty="0"/>
            </a:br>
            <a:br>
              <a:rPr lang="en-US" dirty="0"/>
            </a:br>
            <a:br>
              <a:rPr lang="en-US" dirty="0"/>
            </a:br>
            <a:br>
              <a:rPr lang="en-US" dirty="0"/>
            </a:br>
            <a:endParaRPr lang="en-US" dirty="0"/>
          </a:p>
          <a:p>
            <a:r>
              <a:rPr lang="en-US" dirty="0"/>
              <a:t>Recurrent Neural Networks</a:t>
            </a:r>
          </a:p>
          <a:p>
            <a:endParaRPr lang="en-US" dirty="0"/>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C14930DD-4D12-E346-8080-1652B6E63BAB}"/>
              </a:ext>
            </a:extLst>
          </p:cNvPr>
          <p:cNvSpPr>
            <a:spLocks noGrp="1"/>
          </p:cNvSpPr>
          <p:nvPr>
            <p:ph type="sldNum" sz="quarter" idx="12"/>
          </p:nvPr>
        </p:nvSpPr>
        <p:spPr/>
        <p:txBody>
          <a:bodyPr/>
          <a:lstStyle/>
          <a:p>
            <a:fld id="{03315DE8-E84B-A141-B26C-CDB1CE99E005}" type="slidenum">
              <a:rPr lang="en-US" smtClean="0"/>
              <a:t>10</a:t>
            </a:fld>
            <a:endParaRPr lang="en-US" dirty="0"/>
          </a:p>
        </p:txBody>
      </p:sp>
      <p:pic>
        <p:nvPicPr>
          <p:cNvPr id="4098" name="Picture 2" descr="A Comprehensive Guide to Convolutional Neural Networks — the ELI5 way | by  Sumit Saha | Towards Data Science">
            <a:extLst>
              <a:ext uri="{FF2B5EF4-FFF2-40B4-BE49-F238E27FC236}">
                <a16:creationId xmlns:a16="http://schemas.microsoft.com/office/drawing/2014/main" id="{B36EF370-2135-0A4F-9D8C-9F50CEE256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99" y="2009137"/>
            <a:ext cx="4202136" cy="14198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current Neural Networks - Remembering what's important - gotensor">
            <a:extLst>
              <a:ext uri="{FF2B5EF4-FFF2-40B4-BE49-F238E27FC236}">
                <a16:creationId xmlns:a16="http://schemas.microsoft.com/office/drawing/2014/main" id="{52D5120E-CFC8-044D-A1F1-05518ED9B6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345" y="4580477"/>
            <a:ext cx="3718364" cy="1958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019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C3141-45AB-4A48-9111-CB0A519E4F9E}"/>
              </a:ext>
            </a:extLst>
          </p:cNvPr>
          <p:cNvSpPr>
            <a:spLocks noGrp="1"/>
          </p:cNvSpPr>
          <p:nvPr>
            <p:ph type="title"/>
          </p:nvPr>
        </p:nvSpPr>
        <p:spPr/>
        <p:txBody>
          <a:bodyPr>
            <a:normAutofit fontScale="90000"/>
          </a:bodyPr>
          <a:lstStyle/>
          <a:p>
            <a:r>
              <a:rPr lang="en-US" dirty="0"/>
              <a:t>Intro to Computer Vision: Image Manipulations</a:t>
            </a:r>
          </a:p>
        </p:txBody>
      </p:sp>
      <p:sp>
        <p:nvSpPr>
          <p:cNvPr id="3" name="Content Placeholder 2">
            <a:extLst>
              <a:ext uri="{FF2B5EF4-FFF2-40B4-BE49-F238E27FC236}">
                <a16:creationId xmlns:a16="http://schemas.microsoft.com/office/drawing/2014/main" id="{DD1C38E5-8E4C-BA46-91F7-4C68801B20BA}"/>
              </a:ext>
            </a:extLst>
          </p:cNvPr>
          <p:cNvSpPr>
            <a:spLocks noGrp="1"/>
          </p:cNvSpPr>
          <p:nvPr>
            <p:ph idx="1"/>
          </p:nvPr>
        </p:nvSpPr>
        <p:spPr/>
        <p:txBody>
          <a:bodyPr/>
          <a:lstStyle/>
          <a:p>
            <a:r>
              <a:rPr lang="en-US"/>
              <a:t>Image Processing and Manipulation </a:t>
            </a:r>
            <a:br>
              <a:rPr lang="en-US"/>
            </a:br>
            <a:r>
              <a:rPr lang="en-US"/>
              <a:t>(Brightness, Cropping, Normalizing, Resizing)</a:t>
            </a:r>
          </a:p>
          <a:p>
            <a:r>
              <a:rPr lang="en-US"/>
              <a:t>Image Filtering and the Convolutional Operator</a:t>
            </a:r>
            <a:br>
              <a:rPr lang="en-US"/>
            </a:br>
            <a:r>
              <a:rPr lang="en-US"/>
              <a:t>(Box/Mean Filter, Gaussian Blur, Sobel Filtering)</a:t>
            </a:r>
          </a:p>
          <a:p>
            <a:pPr marL="457200" lvl="1" indent="0">
              <a:buNone/>
            </a:pPr>
            <a:endParaRPr lang="en-US"/>
          </a:p>
          <a:p>
            <a:pPr marL="457200" lvl="1" indent="0">
              <a:buNone/>
            </a:pPr>
            <a:endParaRPr lang="en-US"/>
          </a:p>
          <a:p>
            <a:endParaRPr lang="en-US"/>
          </a:p>
        </p:txBody>
      </p:sp>
      <p:sp>
        <p:nvSpPr>
          <p:cNvPr id="4" name="Slide Number Placeholder 3">
            <a:extLst>
              <a:ext uri="{FF2B5EF4-FFF2-40B4-BE49-F238E27FC236}">
                <a16:creationId xmlns:a16="http://schemas.microsoft.com/office/drawing/2014/main" id="{8BA79497-403A-E845-BDA3-15C0C6750964}"/>
              </a:ext>
            </a:extLst>
          </p:cNvPr>
          <p:cNvSpPr>
            <a:spLocks noGrp="1"/>
          </p:cNvSpPr>
          <p:nvPr>
            <p:ph type="sldNum" sz="quarter" idx="12"/>
          </p:nvPr>
        </p:nvSpPr>
        <p:spPr/>
        <p:txBody>
          <a:bodyPr/>
          <a:lstStyle/>
          <a:p>
            <a:fld id="{03315DE8-E84B-A141-B26C-CDB1CE99E005}" type="slidenum">
              <a:rPr lang="en-US" smtClean="0"/>
              <a:t>11</a:t>
            </a:fld>
            <a:endParaRPr lang="en-US" dirty="0"/>
          </a:p>
        </p:txBody>
      </p:sp>
      <p:pic>
        <p:nvPicPr>
          <p:cNvPr id="5" name="Picture 4">
            <a:extLst>
              <a:ext uri="{FF2B5EF4-FFF2-40B4-BE49-F238E27FC236}">
                <a16:creationId xmlns:a16="http://schemas.microsoft.com/office/drawing/2014/main" id="{9A2047D1-8A81-2644-92B4-0AFF0451382D}"/>
              </a:ext>
            </a:extLst>
          </p:cNvPr>
          <p:cNvPicPr>
            <a:picLocks noChangeAspect="1"/>
          </p:cNvPicPr>
          <p:nvPr/>
        </p:nvPicPr>
        <p:blipFill>
          <a:blip r:embed="rId2"/>
          <a:stretch>
            <a:fillRect/>
          </a:stretch>
        </p:blipFill>
        <p:spPr>
          <a:xfrm>
            <a:off x="745002" y="3429000"/>
            <a:ext cx="4031484" cy="2236514"/>
          </a:xfrm>
          <a:prstGeom prst="rect">
            <a:avLst/>
          </a:prstGeom>
        </p:spPr>
      </p:pic>
      <p:pic>
        <p:nvPicPr>
          <p:cNvPr id="6" name="Picture 5">
            <a:extLst>
              <a:ext uri="{FF2B5EF4-FFF2-40B4-BE49-F238E27FC236}">
                <a16:creationId xmlns:a16="http://schemas.microsoft.com/office/drawing/2014/main" id="{127BC274-0120-794C-8566-04D177D15368}"/>
              </a:ext>
            </a:extLst>
          </p:cNvPr>
          <p:cNvPicPr>
            <a:picLocks noChangeAspect="1"/>
          </p:cNvPicPr>
          <p:nvPr/>
        </p:nvPicPr>
        <p:blipFill>
          <a:blip r:embed="rId3"/>
          <a:stretch>
            <a:fillRect/>
          </a:stretch>
        </p:blipFill>
        <p:spPr>
          <a:xfrm>
            <a:off x="6687273" y="3549224"/>
            <a:ext cx="3846653" cy="1996065"/>
          </a:xfrm>
          <a:prstGeom prst="rect">
            <a:avLst/>
          </a:prstGeom>
        </p:spPr>
      </p:pic>
      <p:graphicFrame>
        <p:nvGraphicFramePr>
          <p:cNvPr id="7" name="Object 5">
            <a:extLst>
              <a:ext uri="{FF2B5EF4-FFF2-40B4-BE49-F238E27FC236}">
                <a16:creationId xmlns:a16="http://schemas.microsoft.com/office/drawing/2014/main" id="{A365D622-D08A-8F47-AC1F-CCA16228D735}"/>
              </a:ext>
            </a:extLst>
          </p:cNvPr>
          <p:cNvGraphicFramePr>
            <a:graphicFrameLocks noChangeAspect="1"/>
          </p:cNvGraphicFramePr>
          <p:nvPr>
            <p:extLst>
              <p:ext uri="{D42A27DB-BD31-4B8C-83A1-F6EECF244321}">
                <p14:modId xmlns:p14="http://schemas.microsoft.com/office/powerpoint/2010/main" val="278358509"/>
              </p:ext>
            </p:extLst>
          </p:nvPr>
        </p:nvGraphicFramePr>
        <p:xfrm>
          <a:off x="6794903" y="5812029"/>
          <a:ext cx="3846653" cy="660900"/>
        </p:xfrm>
        <a:graphic>
          <a:graphicData uri="http://schemas.openxmlformats.org/presentationml/2006/ole">
            <mc:AlternateContent xmlns:mc="http://schemas.openxmlformats.org/markup-compatibility/2006">
              <mc:Choice xmlns:v="urn:schemas-microsoft-com:vml" Requires="v">
                <p:oleObj name="Equation" r:id="rId4" imgW="2070100" imgH="355600" progId="Equation.3">
                  <p:embed/>
                </p:oleObj>
              </mc:Choice>
              <mc:Fallback>
                <p:oleObj name="Equation" r:id="rId4" imgW="2070100" imgH="355600" progId="Equation.3">
                  <p:embed/>
                  <p:pic>
                    <p:nvPicPr>
                      <p:cNvPr id="4224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4903" y="5812029"/>
                        <a:ext cx="3846653" cy="6609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431926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6D3763F-12B6-0849-ADA2-03F1B5791CEF}"/>
              </a:ext>
            </a:extLst>
          </p:cNvPr>
          <p:cNvPicPr>
            <a:picLocks noChangeAspect="1"/>
          </p:cNvPicPr>
          <p:nvPr/>
        </p:nvPicPr>
        <p:blipFill>
          <a:blip r:embed="rId2"/>
          <a:stretch>
            <a:fillRect/>
          </a:stretch>
        </p:blipFill>
        <p:spPr>
          <a:xfrm>
            <a:off x="478668" y="3429000"/>
            <a:ext cx="7476433" cy="2200724"/>
          </a:xfrm>
          <a:prstGeom prst="rect">
            <a:avLst/>
          </a:prstGeom>
        </p:spPr>
      </p:pic>
      <p:pic>
        <p:nvPicPr>
          <p:cNvPr id="6146" name="Picture 2" descr="An Introduction to Residual Skip Connections and ResNets - Programmathically">
            <a:extLst>
              <a:ext uri="{FF2B5EF4-FFF2-40B4-BE49-F238E27FC236}">
                <a16:creationId xmlns:a16="http://schemas.microsoft.com/office/drawing/2014/main" id="{90AD29C1-FFE8-40BF-4850-8567276C5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107277"/>
            <a:ext cx="3037002" cy="16141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6C3141-45AB-4A48-9111-CB0A519E4F9E}"/>
              </a:ext>
            </a:extLst>
          </p:cNvPr>
          <p:cNvSpPr>
            <a:spLocks noGrp="1"/>
          </p:cNvSpPr>
          <p:nvPr>
            <p:ph type="title"/>
          </p:nvPr>
        </p:nvSpPr>
        <p:spPr/>
        <p:txBody>
          <a:bodyPr/>
          <a:lstStyle/>
          <a:p>
            <a:r>
              <a:rPr lang="en-US"/>
              <a:t>Computer Vision: CNN Architectures</a:t>
            </a:r>
          </a:p>
        </p:txBody>
      </p:sp>
      <p:sp>
        <p:nvSpPr>
          <p:cNvPr id="3" name="Content Placeholder 2">
            <a:extLst>
              <a:ext uri="{FF2B5EF4-FFF2-40B4-BE49-F238E27FC236}">
                <a16:creationId xmlns:a16="http://schemas.microsoft.com/office/drawing/2014/main" id="{DD1C38E5-8E4C-BA46-91F7-4C68801B20BA}"/>
              </a:ext>
            </a:extLst>
          </p:cNvPr>
          <p:cNvSpPr>
            <a:spLocks noGrp="1"/>
          </p:cNvSpPr>
          <p:nvPr>
            <p:ph idx="1"/>
          </p:nvPr>
        </p:nvSpPr>
        <p:spPr>
          <a:xfrm>
            <a:off x="735724" y="1289957"/>
            <a:ext cx="7874876" cy="4887006"/>
          </a:xfrm>
        </p:spPr>
        <p:txBody>
          <a:bodyPr/>
          <a:lstStyle/>
          <a:p>
            <a:r>
              <a:rPr lang="en-US"/>
              <a:t>Datasets: Imagenet (objects), SUN (scenes)</a:t>
            </a:r>
          </a:p>
          <a:p>
            <a:r>
              <a:rPr lang="en-US"/>
              <a:t>Convolutional Neural Network Architectures for Images</a:t>
            </a:r>
          </a:p>
          <a:p>
            <a:pPr lvl="1"/>
            <a:r>
              <a:rPr lang="en-US"/>
              <a:t>AlexNet, VGGNet, GoogLeNet, ResNets, Densenet</a:t>
            </a:r>
          </a:p>
          <a:p>
            <a:r>
              <a:rPr lang="en-US"/>
              <a:t>Layers: Dropout, Batch Normalization, Max Pooling</a:t>
            </a:r>
          </a:p>
          <a:p>
            <a:pPr marL="457200" lvl="1" indent="0">
              <a:buNone/>
            </a:pPr>
            <a:endParaRPr lang="en-US"/>
          </a:p>
          <a:p>
            <a:pPr marL="457200" lvl="1" indent="0">
              <a:buNone/>
            </a:pPr>
            <a:endParaRPr lang="en-US"/>
          </a:p>
          <a:p>
            <a:endParaRPr lang="en-US"/>
          </a:p>
        </p:txBody>
      </p:sp>
      <p:sp>
        <p:nvSpPr>
          <p:cNvPr id="4" name="Slide Number Placeholder 3">
            <a:extLst>
              <a:ext uri="{FF2B5EF4-FFF2-40B4-BE49-F238E27FC236}">
                <a16:creationId xmlns:a16="http://schemas.microsoft.com/office/drawing/2014/main" id="{8BA79497-403A-E845-BDA3-15C0C6750964}"/>
              </a:ext>
            </a:extLst>
          </p:cNvPr>
          <p:cNvSpPr>
            <a:spLocks noGrp="1"/>
          </p:cNvSpPr>
          <p:nvPr>
            <p:ph type="sldNum" sz="quarter" idx="12"/>
          </p:nvPr>
        </p:nvSpPr>
        <p:spPr/>
        <p:txBody>
          <a:bodyPr/>
          <a:lstStyle/>
          <a:p>
            <a:fld id="{03315DE8-E84B-A141-B26C-CDB1CE99E005}" type="slidenum">
              <a:rPr lang="en-US" smtClean="0"/>
              <a:t>12</a:t>
            </a:fld>
            <a:endParaRPr lang="en-US" dirty="0"/>
          </a:p>
        </p:txBody>
      </p:sp>
      <p:sp>
        <p:nvSpPr>
          <p:cNvPr id="5" name="AutoShape 2" descr="7.6. Residual Networks (ResNet) — Dive into Deep Learning 0.17.5  documentation">
            <a:extLst>
              <a:ext uri="{FF2B5EF4-FFF2-40B4-BE49-F238E27FC236}">
                <a16:creationId xmlns:a16="http://schemas.microsoft.com/office/drawing/2014/main" id="{6241DC29-01EE-BF4E-84CE-9534E6A55C5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descr="Building Resnet-34 model using Pytorch - A Guide for Beginners">
            <a:extLst>
              <a:ext uri="{FF2B5EF4-FFF2-40B4-BE49-F238E27FC236}">
                <a16:creationId xmlns:a16="http://schemas.microsoft.com/office/drawing/2014/main" id="{0D3E8221-7C16-9342-98D8-51B4F49F8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2241" y="1075887"/>
            <a:ext cx="3194967" cy="5190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132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365139-8112-DC41-8723-AFA251F4FDE3}"/>
              </a:ext>
            </a:extLst>
          </p:cNvPr>
          <p:cNvPicPr>
            <a:picLocks noChangeAspect="1"/>
          </p:cNvPicPr>
          <p:nvPr/>
        </p:nvPicPr>
        <p:blipFill>
          <a:blip r:embed="rId2"/>
          <a:stretch>
            <a:fillRect/>
          </a:stretch>
        </p:blipFill>
        <p:spPr>
          <a:xfrm>
            <a:off x="7211987" y="2942897"/>
            <a:ext cx="4141813" cy="3915103"/>
          </a:xfrm>
          <a:prstGeom prst="rect">
            <a:avLst/>
          </a:prstGeom>
        </p:spPr>
      </p:pic>
      <p:sp>
        <p:nvSpPr>
          <p:cNvPr id="2" name="Title 1">
            <a:extLst>
              <a:ext uri="{FF2B5EF4-FFF2-40B4-BE49-F238E27FC236}">
                <a16:creationId xmlns:a16="http://schemas.microsoft.com/office/drawing/2014/main" id="{91F79495-8212-7147-A993-52B93559B71D}"/>
              </a:ext>
            </a:extLst>
          </p:cNvPr>
          <p:cNvSpPr>
            <a:spLocks noGrp="1"/>
          </p:cNvSpPr>
          <p:nvPr>
            <p:ph type="title"/>
          </p:nvPr>
        </p:nvSpPr>
        <p:spPr/>
        <p:txBody>
          <a:bodyPr/>
          <a:lstStyle/>
          <a:p>
            <a:r>
              <a:rPr lang="en-US" dirty="0"/>
              <a:t>Intro to Natural Language Processing</a:t>
            </a:r>
          </a:p>
        </p:txBody>
      </p:sp>
      <p:sp>
        <p:nvSpPr>
          <p:cNvPr id="3" name="Content Placeholder 2">
            <a:extLst>
              <a:ext uri="{FF2B5EF4-FFF2-40B4-BE49-F238E27FC236}">
                <a16:creationId xmlns:a16="http://schemas.microsoft.com/office/drawing/2014/main" id="{5D9791C2-3851-6E48-A4A0-C40D7A28C8EE}"/>
              </a:ext>
            </a:extLst>
          </p:cNvPr>
          <p:cNvSpPr>
            <a:spLocks noGrp="1"/>
          </p:cNvSpPr>
          <p:nvPr>
            <p:ph idx="1"/>
          </p:nvPr>
        </p:nvSpPr>
        <p:spPr/>
        <p:txBody>
          <a:bodyPr/>
          <a:lstStyle/>
          <a:p>
            <a:r>
              <a:rPr lang="en-US" dirty="0"/>
              <a:t>Representing text as Bag of Words</a:t>
            </a:r>
          </a:p>
          <a:p>
            <a:r>
              <a:rPr lang="en-US" dirty="0"/>
              <a:t>Continuous Bag of Words (CBOW) -- i.e. Learned Word Embeddings</a:t>
            </a:r>
          </a:p>
          <a:p>
            <a:r>
              <a:rPr lang="en-US" dirty="0"/>
              <a:t>Part-of-speech tagging, Text parsing, Entailment Resolution</a:t>
            </a:r>
          </a:p>
          <a:p>
            <a:r>
              <a:rPr lang="en-US" dirty="0"/>
              <a:t>Tokenizers (including </a:t>
            </a:r>
            <a:r>
              <a:rPr lang="en-US" dirty="0" err="1"/>
              <a:t>BytePairEncoding</a:t>
            </a:r>
            <a:r>
              <a:rPr lang="en-US" dirty="0"/>
              <a:t> BPE)</a:t>
            </a:r>
          </a:p>
          <a:p>
            <a:endParaRPr lang="en-US" dirty="0"/>
          </a:p>
          <a:p>
            <a:endParaRPr lang="en-US" dirty="0"/>
          </a:p>
        </p:txBody>
      </p:sp>
      <p:sp>
        <p:nvSpPr>
          <p:cNvPr id="4" name="Slide Number Placeholder 3">
            <a:extLst>
              <a:ext uri="{FF2B5EF4-FFF2-40B4-BE49-F238E27FC236}">
                <a16:creationId xmlns:a16="http://schemas.microsoft.com/office/drawing/2014/main" id="{5B64BBA0-94F4-6D48-90D0-B6B158DF8973}"/>
              </a:ext>
            </a:extLst>
          </p:cNvPr>
          <p:cNvSpPr>
            <a:spLocks noGrp="1"/>
          </p:cNvSpPr>
          <p:nvPr>
            <p:ph type="sldNum" sz="quarter" idx="12"/>
          </p:nvPr>
        </p:nvSpPr>
        <p:spPr/>
        <p:txBody>
          <a:bodyPr/>
          <a:lstStyle/>
          <a:p>
            <a:fld id="{03315DE8-E84B-A141-B26C-CDB1CE99E005}" type="slidenum">
              <a:rPr lang="en-US" smtClean="0"/>
              <a:t>13</a:t>
            </a:fld>
            <a:endParaRPr lang="en-US" dirty="0"/>
          </a:p>
        </p:txBody>
      </p:sp>
      <p:pic>
        <p:nvPicPr>
          <p:cNvPr id="7" name="Picture 6">
            <a:extLst>
              <a:ext uri="{FF2B5EF4-FFF2-40B4-BE49-F238E27FC236}">
                <a16:creationId xmlns:a16="http://schemas.microsoft.com/office/drawing/2014/main" id="{B9B932B6-F3D4-0E44-B10A-455B49F22219}"/>
              </a:ext>
            </a:extLst>
          </p:cNvPr>
          <p:cNvPicPr>
            <a:picLocks noChangeAspect="1"/>
          </p:cNvPicPr>
          <p:nvPr/>
        </p:nvPicPr>
        <p:blipFill>
          <a:blip r:embed="rId3"/>
          <a:stretch>
            <a:fillRect/>
          </a:stretch>
        </p:blipFill>
        <p:spPr>
          <a:xfrm>
            <a:off x="530065" y="3733460"/>
            <a:ext cx="6185021" cy="2222840"/>
          </a:xfrm>
          <a:prstGeom prst="rect">
            <a:avLst/>
          </a:prstGeom>
        </p:spPr>
      </p:pic>
    </p:spTree>
    <p:extLst>
      <p:ext uri="{BB962C8B-B14F-4D97-AF65-F5344CB8AC3E}">
        <p14:creationId xmlns:p14="http://schemas.microsoft.com/office/powerpoint/2010/main" val="2389826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F95410-893A-1149-8E1C-2763FA13CFF6}"/>
              </a:ext>
            </a:extLst>
          </p:cNvPr>
          <p:cNvPicPr>
            <a:picLocks noChangeAspect="1"/>
          </p:cNvPicPr>
          <p:nvPr/>
        </p:nvPicPr>
        <p:blipFill>
          <a:blip r:embed="rId2"/>
          <a:stretch>
            <a:fillRect/>
          </a:stretch>
        </p:blipFill>
        <p:spPr>
          <a:xfrm>
            <a:off x="3362095" y="3196692"/>
            <a:ext cx="8312461" cy="3296183"/>
          </a:xfrm>
          <a:prstGeom prst="rect">
            <a:avLst/>
          </a:prstGeom>
        </p:spPr>
      </p:pic>
      <p:sp>
        <p:nvSpPr>
          <p:cNvPr id="2" name="Title 1">
            <a:extLst>
              <a:ext uri="{FF2B5EF4-FFF2-40B4-BE49-F238E27FC236}">
                <a16:creationId xmlns:a16="http://schemas.microsoft.com/office/drawing/2014/main" id="{91F79495-8212-7147-A993-52B93559B71D}"/>
              </a:ext>
            </a:extLst>
          </p:cNvPr>
          <p:cNvSpPr>
            <a:spLocks noGrp="1"/>
          </p:cNvSpPr>
          <p:nvPr>
            <p:ph type="title"/>
          </p:nvPr>
        </p:nvSpPr>
        <p:spPr/>
        <p:txBody>
          <a:bodyPr/>
          <a:lstStyle/>
          <a:p>
            <a:r>
              <a:rPr lang="en-US" dirty="0"/>
              <a:t>Natural Language Processing: RNNs</a:t>
            </a:r>
          </a:p>
        </p:txBody>
      </p:sp>
      <p:sp>
        <p:nvSpPr>
          <p:cNvPr id="3" name="Content Placeholder 2">
            <a:extLst>
              <a:ext uri="{FF2B5EF4-FFF2-40B4-BE49-F238E27FC236}">
                <a16:creationId xmlns:a16="http://schemas.microsoft.com/office/drawing/2014/main" id="{5D9791C2-3851-6E48-A4A0-C40D7A28C8EE}"/>
              </a:ext>
            </a:extLst>
          </p:cNvPr>
          <p:cNvSpPr>
            <a:spLocks noGrp="1"/>
          </p:cNvSpPr>
          <p:nvPr>
            <p:ph idx="1"/>
          </p:nvPr>
        </p:nvSpPr>
        <p:spPr>
          <a:xfrm>
            <a:off x="838200" y="1289957"/>
            <a:ext cx="5489028" cy="4887006"/>
          </a:xfrm>
        </p:spPr>
        <p:txBody>
          <a:bodyPr/>
          <a:lstStyle/>
          <a:p>
            <a:r>
              <a:rPr lang="en-US" dirty="0"/>
              <a:t>Recurrent Neural Networks (RNNs)</a:t>
            </a:r>
          </a:p>
          <a:p>
            <a:pPr lvl="1"/>
            <a:r>
              <a:rPr lang="en-US" dirty="0"/>
              <a:t>Gated Recurrent Units (GRUs), Long-short Term Memory Networks (LSTMs)</a:t>
            </a:r>
          </a:p>
          <a:p>
            <a:pPr lvl="1"/>
            <a:r>
              <a:rPr lang="en-US" dirty="0"/>
              <a:t>Auto-regressive Models</a:t>
            </a:r>
          </a:p>
          <a:p>
            <a:pPr marL="457200" lvl="1"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5B64BBA0-94F4-6D48-90D0-B6B158DF8973}"/>
              </a:ext>
            </a:extLst>
          </p:cNvPr>
          <p:cNvSpPr>
            <a:spLocks noGrp="1"/>
          </p:cNvSpPr>
          <p:nvPr>
            <p:ph type="sldNum" sz="quarter" idx="12"/>
          </p:nvPr>
        </p:nvSpPr>
        <p:spPr/>
        <p:txBody>
          <a:bodyPr/>
          <a:lstStyle/>
          <a:p>
            <a:fld id="{03315DE8-E84B-A141-B26C-CDB1CE99E005}" type="slidenum">
              <a:rPr lang="en-US" smtClean="0"/>
              <a:t>14</a:t>
            </a:fld>
            <a:endParaRPr lang="en-US" dirty="0"/>
          </a:p>
        </p:txBody>
      </p:sp>
      <p:pic>
        <p:nvPicPr>
          <p:cNvPr id="7" name="Picture 6">
            <a:extLst>
              <a:ext uri="{FF2B5EF4-FFF2-40B4-BE49-F238E27FC236}">
                <a16:creationId xmlns:a16="http://schemas.microsoft.com/office/drawing/2014/main" id="{1A0ED20D-2E44-A32C-363C-B73EB4B5CEC2}"/>
              </a:ext>
            </a:extLst>
          </p:cNvPr>
          <p:cNvPicPr>
            <a:picLocks noChangeAspect="1"/>
          </p:cNvPicPr>
          <p:nvPr/>
        </p:nvPicPr>
        <p:blipFill>
          <a:blip r:embed="rId3"/>
          <a:stretch>
            <a:fillRect/>
          </a:stretch>
        </p:blipFill>
        <p:spPr>
          <a:xfrm>
            <a:off x="1887652" y="4109810"/>
            <a:ext cx="3730723" cy="516851"/>
          </a:xfrm>
          <a:prstGeom prst="rect">
            <a:avLst/>
          </a:prstGeom>
        </p:spPr>
      </p:pic>
    </p:spTree>
    <p:extLst>
      <p:ext uri="{BB962C8B-B14F-4D97-AF65-F5344CB8AC3E}">
        <p14:creationId xmlns:p14="http://schemas.microsoft.com/office/powerpoint/2010/main" val="165848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920AB2-7FD6-8154-BA17-996B48219C16}"/>
              </a:ext>
            </a:extLst>
          </p:cNvPr>
          <p:cNvPicPr>
            <a:picLocks noChangeAspect="1"/>
          </p:cNvPicPr>
          <p:nvPr/>
        </p:nvPicPr>
        <p:blipFill>
          <a:blip r:embed="rId2"/>
          <a:stretch>
            <a:fillRect/>
          </a:stretch>
        </p:blipFill>
        <p:spPr>
          <a:xfrm>
            <a:off x="1367052" y="4834700"/>
            <a:ext cx="4428697" cy="1006074"/>
          </a:xfrm>
          <a:prstGeom prst="rect">
            <a:avLst/>
          </a:prstGeom>
        </p:spPr>
      </p:pic>
      <p:sp>
        <p:nvSpPr>
          <p:cNvPr id="2" name="Title 1">
            <a:extLst>
              <a:ext uri="{FF2B5EF4-FFF2-40B4-BE49-F238E27FC236}">
                <a16:creationId xmlns:a16="http://schemas.microsoft.com/office/drawing/2014/main" id="{91F79495-8212-7147-A993-52B93559B71D}"/>
              </a:ext>
            </a:extLst>
          </p:cNvPr>
          <p:cNvSpPr>
            <a:spLocks noGrp="1"/>
          </p:cNvSpPr>
          <p:nvPr>
            <p:ph type="title"/>
          </p:nvPr>
        </p:nvSpPr>
        <p:spPr/>
        <p:txBody>
          <a:bodyPr/>
          <a:lstStyle/>
          <a:p>
            <a:r>
              <a:rPr lang="en-US" dirty="0"/>
              <a:t>Natural Language Processing: Transformers</a:t>
            </a:r>
          </a:p>
        </p:txBody>
      </p:sp>
      <p:sp>
        <p:nvSpPr>
          <p:cNvPr id="3" name="Content Placeholder 2">
            <a:extLst>
              <a:ext uri="{FF2B5EF4-FFF2-40B4-BE49-F238E27FC236}">
                <a16:creationId xmlns:a16="http://schemas.microsoft.com/office/drawing/2014/main" id="{5D9791C2-3851-6E48-A4A0-C40D7A28C8EE}"/>
              </a:ext>
            </a:extLst>
          </p:cNvPr>
          <p:cNvSpPr>
            <a:spLocks noGrp="1"/>
          </p:cNvSpPr>
          <p:nvPr>
            <p:ph idx="1"/>
          </p:nvPr>
        </p:nvSpPr>
        <p:spPr>
          <a:xfrm>
            <a:off x="654908" y="1289957"/>
            <a:ext cx="6833287" cy="4887006"/>
          </a:xfrm>
        </p:spPr>
        <p:txBody>
          <a:bodyPr/>
          <a:lstStyle/>
          <a:p>
            <a:r>
              <a:rPr lang="en-US" dirty="0"/>
              <a:t>Transformer Models </a:t>
            </a:r>
            <a:br>
              <a:rPr lang="en-US" dirty="0"/>
            </a:br>
            <a:r>
              <a:rPr lang="en-US" dirty="0"/>
              <a:t>(Attention is all you need)</a:t>
            </a:r>
          </a:p>
          <a:p>
            <a:pPr lvl="1"/>
            <a:r>
              <a:rPr lang="en-US" dirty="0"/>
              <a:t>Single Head vs Multi-head Attention</a:t>
            </a:r>
          </a:p>
          <a:p>
            <a:pPr lvl="1"/>
            <a:r>
              <a:rPr lang="en-US" dirty="0"/>
              <a:t>Self-Attention and Masked Self-Attention</a:t>
            </a:r>
          </a:p>
          <a:p>
            <a:pPr lvl="1"/>
            <a:r>
              <a:rPr lang="en-US" dirty="0"/>
              <a:t>Positional Encodings</a:t>
            </a:r>
          </a:p>
          <a:p>
            <a:pPr lvl="1"/>
            <a:r>
              <a:rPr lang="en-US" dirty="0"/>
              <a:t>Masked Language Modeling (MLM)</a:t>
            </a:r>
          </a:p>
          <a:p>
            <a:pPr lvl="1"/>
            <a:r>
              <a:rPr lang="en-US" dirty="0"/>
              <a:t>The BERT Transformer Model</a:t>
            </a:r>
          </a:p>
          <a:p>
            <a:pPr lvl="1"/>
            <a:r>
              <a:rPr lang="en-US" dirty="0"/>
              <a:t>Other transformer models: GPT-2, GPT-3, T5, BLOOM, OPT, LLAMA, BART</a:t>
            </a:r>
          </a:p>
        </p:txBody>
      </p:sp>
      <p:sp>
        <p:nvSpPr>
          <p:cNvPr id="4" name="Slide Number Placeholder 3">
            <a:extLst>
              <a:ext uri="{FF2B5EF4-FFF2-40B4-BE49-F238E27FC236}">
                <a16:creationId xmlns:a16="http://schemas.microsoft.com/office/drawing/2014/main" id="{5B64BBA0-94F4-6D48-90D0-B6B158DF8973}"/>
              </a:ext>
            </a:extLst>
          </p:cNvPr>
          <p:cNvSpPr>
            <a:spLocks noGrp="1"/>
          </p:cNvSpPr>
          <p:nvPr>
            <p:ph type="sldNum" sz="quarter" idx="12"/>
          </p:nvPr>
        </p:nvSpPr>
        <p:spPr/>
        <p:txBody>
          <a:bodyPr/>
          <a:lstStyle/>
          <a:p>
            <a:fld id="{03315DE8-E84B-A141-B26C-CDB1CE99E005}" type="slidenum">
              <a:rPr lang="en-US" smtClean="0"/>
              <a:t>15</a:t>
            </a:fld>
            <a:endParaRPr lang="en-US" dirty="0"/>
          </a:p>
        </p:txBody>
      </p:sp>
      <p:pic>
        <p:nvPicPr>
          <p:cNvPr id="6" name="Picture 5">
            <a:extLst>
              <a:ext uri="{FF2B5EF4-FFF2-40B4-BE49-F238E27FC236}">
                <a16:creationId xmlns:a16="http://schemas.microsoft.com/office/drawing/2014/main" id="{97C1F71C-4F0E-DF49-A888-147ADDEDC7D9}"/>
              </a:ext>
            </a:extLst>
          </p:cNvPr>
          <p:cNvPicPr>
            <a:picLocks noChangeAspect="1"/>
          </p:cNvPicPr>
          <p:nvPr/>
        </p:nvPicPr>
        <p:blipFill>
          <a:blip r:embed="rId3"/>
          <a:stretch>
            <a:fillRect/>
          </a:stretch>
        </p:blipFill>
        <p:spPr>
          <a:xfrm>
            <a:off x="6846959" y="1448151"/>
            <a:ext cx="4506841" cy="4570617"/>
          </a:xfrm>
          <a:prstGeom prst="rect">
            <a:avLst/>
          </a:prstGeom>
        </p:spPr>
      </p:pic>
      <p:pic>
        <p:nvPicPr>
          <p:cNvPr id="8" name="Picture 7">
            <a:extLst>
              <a:ext uri="{FF2B5EF4-FFF2-40B4-BE49-F238E27FC236}">
                <a16:creationId xmlns:a16="http://schemas.microsoft.com/office/drawing/2014/main" id="{B3D56A20-FC94-37F1-7093-14D71C8B0847}"/>
              </a:ext>
            </a:extLst>
          </p:cNvPr>
          <p:cNvPicPr>
            <a:picLocks noChangeAspect="1"/>
          </p:cNvPicPr>
          <p:nvPr/>
        </p:nvPicPr>
        <p:blipFill>
          <a:blip r:embed="rId4"/>
          <a:stretch>
            <a:fillRect/>
          </a:stretch>
        </p:blipFill>
        <p:spPr>
          <a:xfrm>
            <a:off x="486958" y="5715400"/>
            <a:ext cx="6188886" cy="1006075"/>
          </a:xfrm>
          <a:prstGeom prst="rect">
            <a:avLst/>
          </a:prstGeom>
        </p:spPr>
      </p:pic>
    </p:spTree>
    <p:extLst>
      <p:ext uri="{BB962C8B-B14F-4D97-AF65-F5344CB8AC3E}">
        <p14:creationId xmlns:p14="http://schemas.microsoft.com/office/powerpoint/2010/main" val="1971290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ision Transformers (ViT) in Image Recognition - 2022 Guide - viso.ai">
            <a:extLst>
              <a:ext uri="{FF2B5EF4-FFF2-40B4-BE49-F238E27FC236}">
                <a16:creationId xmlns:a16="http://schemas.microsoft.com/office/drawing/2014/main" id="{3BAA7DB9-882C-F64B-BE51-1D631A748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337" y="1995131"/>
            <a:ext cx="8885326" cy="46337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6C3141-45AB-4A48-9111-CB0A519E4F9E}"/>
              </a:ext>
            </a:extLst>
          </p:cNvPr>
          <p:cNvSpPr>
            <a:spLocks noGrp="1"/>
          </p:cNvSpPr>
          <p:nvPr>
            <p:ph type="title"/>
          </p:nvPr>
        </p:nvSpPr>
        <p:spPr/>
        <p:txBody>
          <a:bodyPr/>
          <a:lstStyle/>
          <a:p>
            <a:r>
              <a:rPr lang="en-US"/>
              <a:t>Computer Vision: Transformers</a:t>
            </a:r>
          </a:p>
        </p:txBody>
      </p:sp>
      <p:sp>
        <p:nvSpPr>
          <p:cNvPr id="3" name="Content Placeholder 2">
            <a:extLst>
              <a:ext uri="{FF2B5EF4-FFF2-40B4-BE49-F238E27FC236}">
                <a16:creationId xmlns:a16="http://schemas.microsoft.com/office/drawing/2014/main" id="{DD1C38E5-8E4C-BA46-91F7-4C68801B20BA}"/>
              </a:ext>
            </a:extLst>
          </p:cNvPr>
          <p:cNvSpPr>
            <a:spLocks noGrp="1"/>
          </p:cNvSpPr>
          <p:nvPr>
            <p:ph idx="1"/>
          </p:nvPr>
        </p:nvSpPr>
        <p:spPr/>
        <p:txBody>
          <a:bodyPr/>
          <a:lstStyle/>
          <a:p>
            <a:r>
              <a:rPr lang="en-US"/>
              <a:t>Transformers for Images</a:t>
            </a:r>
          </a:p>
          <a:p>
            <a:pPr lvl="1"/>
            <a:r>
              <a:rPr lang="en-US"/>
              <a:t>The ViT Transformer</a:t>
            </a:r>
          </a:p>
          <a:p>
            <a:pPr marL="457200" lvl="1" indent="0">
              <a:buNone/>
            </a:pPr>
            <a:endParaRPr lang="en-US"/>
          </a:p>
          <a:p>
            <a:pPr marL="457200" lvl="1" indent="0">
              <a:buNone/>
            </a:pPr>
            <a:endParaRPr lang="en-US"/>
          </a:p>
          <a:p>
            <a:endParaRPr lang="en-US"/>
          </a:p>
        </p:txBody>
      </p:sp>
      <p:sp>
        <p:nvSpPr>
          <p:cNvPr id="4" name="Slide Number Placeholder 3">
            <a:extLst>
              <a:ext uri="{FF2B5EF4-FFF2-40B4-BE49-F238E27FC236}">
                <a16:creationId xmlns:a16="http://schemas.microsoft.com/office/drawing/2014/main" id="{8BA79497-403A-E845-BDA3-15C0C6750964}"/>
              </a:ext>
            </a:extLst>
          </p:cNvPr>
          <p:cNvSpPr>
            <a:spLocks noGrp="1"/>
          </p:cNvSpPr>
          <p:nvPr>
            <p:ph type="sldNum" sz="quarter" idx="12"/>
          </p:nvPr>
        </p:nvSpPr>
        <p:spPr/>
        <p:txBody>
          <a:bodyPr/>
          <a:lstStyle/>
          <a:p>
            <a:fld id="{03315DE8-E84B-A141-B26C-CDB1CE99E005}" type="slidenum">
              <a:rPr lang="en-US" smtClean="0"/>
              <a:t>16</a:t>
            </a:fld>
            <a:endParaRPr lang="en-US" dirty="0"/>
          </a:p>
        </p:txBody>
      </p:sp>
    </p:spTree>
    <p:extLst>
      <p:ext uri="{BB962C8B-B14F-4D97-AF65-F5344CB8AC3E}">
        <p14:creationId xmlns:p14="http://schemas.microsoft.com/office/powerpoint/2010/main" val="4263971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C3141-45AB-4A48-9111-CB0A519E4F9E}"/>
              </a:ext>
            </a:extLst>
          </p:cNvPr>
          <p:cNvSpPr>
            <a:spLocks noGrp="1"/>
          </p:cNvSpPr>
          <p:nvPr>
            <p:ph type="title"/>
          </p:nvPr>
        </p:nvSpPr>
        <p:spPr/>
        <p:txBody>
          <a:bodyPr/>
          <a:lstStyle/>
          <a:p>
            <a:r>
              <a:rPr lang="en-US"/>
              <a:t>Computer Vision: Object Detection</a:t>
            </a:r>
          </a:p>
        </p:txBody>
      </p:sp>
      <p:sp>
        <p:nvSpPr>
          <p:cNvPr id="3" name="Content Placeholder 2">
            <a:extLst>
              <a:ext uri="{FF2B5EF4-FFF2-40B4-BE49-F238E27FC236}">
                <a16:creationId xmlns:a16="http://schemas.microsoft.com/office/drawing/2014/main" id="{DD1C38E5-8E4C-BA46-91F7-4C68801B20BA}"/>
              </a:ext>
            </a:extLst>
          </p:cNvPr>
          <p:cNvSpPr>
            <a:spLocks noGrp="1"/>
          </p:cNvSpPr>
          <p:nvPr>
            <p:ph idx="1"/>
          </p:nvPr>
        </p:nvSpPr>
        <p:spPr/>
        <p:txBody>
          <a:bodyPr/>
          <a:lstStyle/>
          <a:p>
            <a:r>
              <a:rPr lang="en-US"/>
              <a:t>Convolutional Neural Networks for Object Detection</a:t>
            </a:r>
          </a:p>
          <a:p>
            <a:pPr lvl="1"/>
            <a:r>
              <a:rPr lang="en-US"/>
              <a:t>Two-Stage: RCNN, Fast-RCNN, Faster-RCNN</a:t>
            </a:r>
          </a:p>
          <a:p>
            <a:pPr lvl="1"/>
            <a:r>
              <a:rPr lang="en-US"/>
              <a:t>Single-Stage: You Only Look Once (YOLO), Single-Shot Detector (SSD)</a:t>
            </a:r>
          </a:p>
          <a:p>
            <a:endParaRPr lang="en-US"/>
          </a:p>
          <a:p>
            <a:pPr lvl="1"/>
            <a:endParaRPr lang="en-US"/>
          </a:p>
          <a:p>
            <a:pPr marL="457200" lvl="1" indent="0">
              <a:buNone/>
            </a:pPr>
            <a:endParaRPr lang="en-US"/>
          </a:p>
          <a:p>
            <a:endParaRPr lang="en-US"/>
          </a:p>
        </p:txBody>
      </p:sp>
      <p:sp>
        <p:nvSpPr>
          <p:cNvPr id="4" name="Slide Number Placeholder 3">
            <a:extLst>
              <a:ext uri="{FF2B5EF4-FFF2-40B4-BE49-F238E27FC236}">
                <a16:creationId xmlns:a16="http://schemas.microsoft.com/office/drawing/2014/main" id="{8BA79497-403A-E845-BDA3-15C0C6750964}"/>
              </a:ext>
            </a:extLst>
          </p:cNvPr>
          <p:cNvSpPr>
            <a:spLocks noGrp="1"/>
          </p:cNvSpPr>
          <p:nvPr>
            <p:ph type="sldNum" sz="quarter" idx="12"/>
          </p:nvPr>
        </p:nvSpPr>
        <p:spPr/>
        <p:txBody>
          <a:bodyPr/>
          <a:lstStyle/>
          <a:p>
            <a:fld id="{03315DE8-E84B-A141-B26C-CDB1CE99E005}" type="slidenum">
              <a:rPr lang="en-US" smtClean="0"/>
              <a:t>17</a:t>
            </a:fld>
            <a:endParaRPr lang="en-US" dirty="0"/>
          </a:p>
        </p:txBody>
      </p:sp>
      <p:pic>
        <p:nvPicPr>
          <p:cNvPr id="5" name="Picture 4">
            <a:extLst>
              <a:ext uri="{FF2B5EF4-FFF2-40B4-BE49-F238E27FC236}">
                <a16:creationId xmlns:a16="http://schemas.microsoft.com/office/drawing/2014/main" id="{5A02F9AF-A1FA-9344-92A2-6BAFE84A870F}"/>
              </a:ext>
            </a:extLst>
          </p:cNvPr>
          <p:cNvPicPr>
            <a:picLocks noChangeAspect="1"/>
          </p:cNvPicPr>
          <p:nvPr/>
        </p:nvPicPr>
        <p:blipFill>
          <a:blip r:embed="rId2"/>
          <a:stretch>
            <a:fillRect/>
          </a:stretch>
        </p:blipFill>
        <p:spPr>
          <a:xfrm>
            <a:off x="496518" y="2834038"/>
            <a:ext cx="4078527" cy="3658837"/>
          </a:xfrm>
          <a:prstGeom prst="rect">
            <a:avLst/>
          </a:prstGeom>
        </p:spPr>
      </p:pic>
      <p:pic>
        <p:nvPicPr>
          <p:cNvPr id="6" name="Picture 5">
            <a:extLst>
              <a:ext uri="{FF2B5EF4-FFF2-40B4-BE49-F238E27FC236}">
                <a16:creationId xmlns:a16="http://schemas.microsoft.com/office/drawing/2014/main" id="{6D1F0CFB-41DF-5141-B64B-A32F90EED1B9}"/>
              </a:ext>
            </a:extLst>
          </p:cNvPr>
          <p:cNvPicPr>
            <a:picLocks noChangeAspect="1"/>
          </p:cNvPicPr>
          <p:nvPr/>
        </p:nvPicPr>
        <p:blipFill>
          <a:blip r:embed="rId3"/>
          <a:stretch>
            <a:fillRect/>
          </a:stretch>
        </p:blipFill>
        <p:spPr>
          <a:xfrm>
            <a:off x="5081827" y="3429000"/>
            <a:ext cx="6753355" cy="2392426"/>
          </a:xfrm>
          <a:prstGeom prst="rect">
            <a:avLst/>
          </a:prstGeom>
        </p:spPr>
      </p:pic>
      <p:sp>
        <p:nvSpPr>
          <p:cNvPr id="7" name="TextBox 6">
            <a:extLst>
              <a:ext uri="{FF2B5EF4-FFF2-40B4-BE49-F238E27FC236}">
                <a16:creationId xmlns:a16="http://schemas.microsoft.com/office/drawing/2014/main" id="{7AD54A92-3868-FC41-B536-9CCE0DA8B2B8}"/>
              </a:ext>
            </a:extLst>
          </p:cNvPr>
          <p:cNvSpPr txBox="1"/>
          <p:nvPr/>
        </p:nvSpPr>
        <p:spPr>
          <a:xfrm>
            <a:off x="838200" y="6352143"/>
            <a:ext cx="3281411" cy="369332"/>
          </a:xfrm>
          <a:prstGeom prst="rect">
            <a:avLst/>
          </a:prstGeom>
          <a:noFill/>
        </p:spPr>
        <p:txBody>
          <a:bodyPr wrap="none" rtlCol="0">
            <a:spAutoFit/>
          </a:bodyPr>
          <a:lstStyle/>
          <a:p>
            <a:r>
              <a:rPr lang="en-US"/>
              <a:t>Faster-RCNN: Two-stage detector</a:t>
            </a:r>
          </a:p>
        </p:txBody>
      </p:sp>
      <p:sp>
        <p:nvSpPr>
          <p:cNvPr id="8" name="TextBox 7">
            <a:extLst>
              <a:ext uri="{FF2B5EF4-FFF2-40B4-BE49-F238E27FC236}">
                <a16:creationId xmlns:a16="http://schemas.microsoft.com/office/drawing/2014/main" id="{A0EB6A0E-7898-3644-9FA9-D13809975443}"/>
              </a:ext>
            </a:extLst>
          </p:cNvPr>
          <p:cNvSpPr txBox="1"/>
          <p:nvPr/>
        </p:nvSpPr>
        <p:spPr>
          <a:xfrm>
            <a:off x="6323717" y="6352143"/>
            <a:ext cx="2778196" cy="369332"/>
          </a:xfrm>
          <a:prstGeom prst="rect">
            <a:avLst/>
          </a:prstGeom>
          <a:noFill/>
        </p:spPr>
        <p:txBody>
          <a:bodyPr wrap="none" rtlCol="0">
            <a:spAutoFit/>
          </a:bodyPr>
          <a:lstStyle/>
          <a:p>
            <a:r>
              <a:rPr lang="en-US"/>
              <a:t>YOLO: Single-stage detector</a:t>
            </a:r>
          </a:p>
        </p:txBody>
      </p:sp>
    </p:spTree>
    <p:extLst>
      <p:ext uri="{BB962C8B-B14F-4D97-AF65-F5344CB8AC3E}">
        <p14:creationId xmlns:p14="http://schemas.microsoft.com/office/powerpoint/2010/main" val="1613623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C3141-45AB-4A48-9111-CB0A519E4F9E}"/>
              </a:ext>
            </a:extLst>
          </p:cNvPr>
          <p:cNvSpPr>
            <a:spLocks noGrp="1"/>
          </p:cNvSpPr>
          <p:nvPr>
            <p:ph type="title"/>
          </p:nvPr>
        </p:nvSpPr>
        <p:spPr/>
        <p:txBody>
          <a:bodyPr/>
          <a:lstStyle/>
          <a:p>
            <a:r>
              <a:rPr lang="en-US"/>
              <a:t>Computer Vision: Segmentation</a:t>
            </a:r>
          </a:p>
        </p:txBody>
      </p:sp>
      <p:sp>
        <p:nvSpPr>
          <p:cNvPr id="3" name="Content Placeholder 2">
            <a:extLst>
              <a:ext uri="{FF2B5EF4-FFF2-40B4-BE49-F238E27FC236}">
                <a16:creationId xmlns:a16="http://schemas.microsoft.com/office/drawing/2014/main" id="{DD1C38E5-8E4C-BA46-91F7-4C68801B20BA}"/>
              </a:ext>
            </a:extLst>
          </p:cNvPr>
          <p:cNvSpPr>
            <a:spLocks noGrp="1"/>
          </p:cNvSpPr>
          <p:nvPr>
            <p:ph idx="1"/>
          </p:nvPr>
        </p:nvSpPr>
        <p:spPr/>
        <p:txBody>
          <a:bodyPr/>
          <a:lstStyle/>
          <a:p>
            <a:r>
              <a:rPr lang="en-US" dirty="0"/>
              <a:t>Convolutional Neural Networks for Segmentation</a:t>
            </a:r>
          </a:p>
          <a:p>
            <a:pPr lvl="1"/>
            <a:r>
              <a:rPr lang="en-US" dirty="0" err="1"/>
              <a:t>Upsampling</a:t>
            </a:r>
            <a:r>
              <a:rPr lang="en-US" dirty="0"/>
              <a:t> Convolutions, and Dilated Convolutions</a:t>
            </a:r>
          </a:p>
          <a:p>
            <a:pPr lvl="1"/>
            <a:r>
              <a:rPr lang="en-US" b="1" dirty="0"/>
              <a:t>U-Nets</a:t>
            </a:r>
            <a:r>
              <a:rPr lang="en-US" dirty="0"/>
              <a:t>, Fully Convolutional Nets, and Mask-RCNN</a:t>
            </a:r>
          </a:p>
          <a:p>
            <a:endParaRPr lang="en-US" dirty="0"/>
          </a:p>
          <a:p>
            <a:pPr lvl="1"/>
            <a:endParaRPr lang="en-US" dirty="0"/>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8BA79497-403A-E845-BDA3-15C0C6750964}"/>
              </a:ext>
            </a:extLst>
          </p:cNvPr>
          <p:cNvSpPr>
            <a:spLocks noGrp="1"/>
          </p:cNvSpPr>
          <p:nvPr>
            <p:ph type="sldNum" sz="quarter" idx="12"/>
          </p:nvPr>
        </p:nvSpPr>
        <p:spPr/>
        <p:txBody>
          <a:bodyPr/>
          <a:lstStyle/>
          <a:p>
            <a:fld id="{03315DE8-E84B-A141-B26C-CDB1CE99E005}" type="slidenum">
              <a:rPr lang="en-US" smtClean="0"/>
              <a:t>18</a:t>
            </a:fld>
            <a:endParaRPr lang="en-US" dirty="0"/>
          </a:p>
        </p:txBody>
      </p:sp>
      <p:pic>
        <p:nvPicPr>
          <p:cNvPr id="5" name="Picture 4">
            <a:extLst>
              <a:ext uri="{FF2B5EF4-FFF2-40B4-BE49-F238E27FC236}">
                <a16:creationId xmlns:a16="http://schemas.microsoft.com/office/drawing/2014/main" id="{38632737-7D03-8645-AED3-1EB8AF750EFE}"/>
              </a:ext>
            </a:extLst>
          </p:cNvPr>
          <p:cNvPicPr>
            <a:picLocks noChangeAspect="1"/>
          </p:cNvPicPr>
          <p:nvPr/>
        </p:nvPicPr>
        <p:blipFill>
          <a:blip r:embed="rId2"/>
          <a:stretch>
            <a:fillRect/>
          </a:stretch>
        </p:blipFill>
        <p:spPr>
          <a:xfrm>
            <a:off x="540631" y="3068767"/>
            <a:ext cx="4836757" cy="2747963"/>
          </a:xfrm>
          <a:prstGeom prst="rect">
            <a:avLst/>
          </a:prstGeom>
        </p:spPr>
      </p:pic>
      <p:pic>
        <p:nvPicPr>
          <p:cNvPr id="6" name="Picture 5">
            <a:extLst>
              <a:ext uri="{FF2B5EF4-FFF2-40B4-BE49-F238E27FC236}">
                <a16:creationId xmlns:a16="http://schemas.microsoft.com/office/drawing/2014/main" id="{6699CFED-3C2C-9F45-AA1C-A44CC6F1C685}"/>
              </a:ext>
            </a:extLst>
          </p:cNvPr>
          <p:cNvPicPr>
            <a:picLocks noChangeAspect="1"/>
          </p:cNvPicPr>
          <p:nvPr/>
        </p:nvPicPr>
        <p:blipFill>
          <a:blip r:embed="rId3"/>
          <a:stretch>
            <a:fillRect/>
          </a:stretch>
        </p:blipFill>
        <p:spPr>
          <a:xfrm>
            <a:off x="6448984" y="2668975"/>
            <a:ext cx="4836757" cy="3268402"/>
          </a:xfrm>
          <a:prstGeom prst="rect">
            <a:avLst/>
          </a:prstGeom>
        </p:spPr>
      </p:pic>
      <p:sp>
        <p:nvSpPr>
          <p:cNvPr id="7" name="TextBox 6">
            <a:extLst>
              <a:ext uri="{FF2B5EF4-FFF2-40B4-BE49-F238E27FC236}">
                <a16:creationId xmlns:a16="http://schemas.microsoft.com/office/drawing/2014/main" id="{70FCF911-1CCE-E542-871D-AF7C8FABB2C1}"/>
              </a:ext>
            </a:extLst>
          </p:cNvPr>
          <p:cNvSpPr txBox="1"/>
          <p:nvPr/>
        </p:nvSpPr>
        <p:spPr>
          <a:xfrm>
            <a:off x="1497006" y="6027223"/>
            <a:ext cx="2924006" cy="369332"/>
          </a:xfrm>
          <a:prstGeom prst="rect">
            <a:avLst/>
          </a:prstGeom>
          <a:noFill/>
        </p:spPr>
        <p:txBody>
          <a:bodyPr wrap="none" rtlCol="0">
            <a:spAutoFit/>
          </a:bodyPr>
          <a:lstStyle/>
          <a:p>
            <a:r>
              <a:rPr lang="en-US"/>
              <a:t>Fully Convolutional Networks</a:t>
            </a:r>
          </a:p>
        </p:txBody>
      </p:sp>
      <p:sp>
        <p:nvSpPr>
          <p:cNvPr id="8" name="TextBox 7">
            <a:extLst>
              <a:ext uri="{FF2B5EF4-FFF2-40B4-BE49-F238E27FC236}">
                <a16:creationId xmlns:a16="http://schemas.microsoft.com/office/drawing/2014/main" id="{B4055512-3416-CE4D-B2F3-CD368174A831}"/>
              </a:ext>
            </a:extLst>
          </p:cNvPr>
          <p:cNvSpPr txBox="1"/>
          <p:nvPr/>
        </p:nvSpPr>
        <p:spPr>
          <a:xfrm>
            <a:off x="6247574" y="6027223"/>
            <a:ext cx="5239576" cy="369332"/>
          </a:xfrm>
          <a:prstGeom prst="rect">
            <a:avLst/>
          </a:prstGeom>
          <a:noFill/>
        </p:spPr>
        <p:txBody>
          <a:bodyPr wrap="none" rtlCol="0">
            <a:spAutoFit/>
          </a:bodyPr>
          <a:lstStyle/>
          <a:p>
            <a:r>
              <a:rPr lang="en-US"/>
              <a:t>U-Net: Upsampling convolutions and skip connections</a:t>
            </a:r>
          </a:p>
        </p:txBody>
      </p:sp>
    </p:spTree>
    <p:extLst>
      <p:ext uri="{BB962C8B-B14F-4D97-AF65-F5344CB8AC3E}">
        <p14:creationId xmlns:p14="http://schemas.microsoft.com/office/powerpoint/2010/main" val="149514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A13CA-17D3-6F43-A0FF-7FDE7ECAE20D}"/>
              </a:ext>
            </a:extLst>
          </p:cNvPr>
          <p:cNvSpPr>
            <a:spLocks noGrp="1"/>
          </p:cNvSpPr>
          <p:nvPr>
            <p:ph type="title"/>
          </p:nvPr>
        </p:nvSpPr>
        <p:spPr/>
        <p:txBody>
          <a:bodyPr/>
          <a:lstStyle/>
          <a:p>
            <a:r>
              <a:rPr lang="en-US" dirty="0"/>
              <a:t>Final Project  </a:t>
            </a:r>
          </a:p>
        </p:txBody>
      </p:sp>
      <p:sp>
        <p:nvSpPr>
          <p:cNvPr id="3" name="Content Placeholder 2">
            <a:extLst>
              <a:ext uri="{FF2B5EF4-FFF2-40B4-BE49-F238E27FC236}">
                <a16:creationId xmlns:a16="http://schemas.microsoft.com/office/drawing/2014/main" id="{18FAD9B6-08CA-374A-B4FB-12558E8190F1}"/>
              </a:ext>
            </a:extLst>
          </p:cNvPr>
          <p:cNvSpPr>
            <a:spLocks noGrp="1"/>
          </p:cNvSpPr>
          <p:nvPr>
            <p:ph idx="1"/>
          </p:nvPr>
        </p:nvSpPr>
        <p:spPr/>
        <p:txBody>
          <a:bodyPr/>
          <a:lstStyle/>
          <a:p>
            <a:r>
              <a:rPr lang="en-US" dirty="0"/>
              <a:t>PDF Project report (4 pages).</a:t>
            </a:r>
          </a:p>
          <a:p>
            <a:r>
              <a:rPr lang="en-US" dirty="0"/>
              <a:t>Link to source code / </a:t>
            </a:r>
            <a:r>
              <a:rPr lang="en-US" dirty="0" err="1"/>
              <a:t>github</a:t>
            </a:r>
            <a:r>
              <a:rPr lang="en-US" dirty="0"/>
              <a:t> or google drive or </a:t>
            </a:r>
            <a:r>
              <a:rPr lang="en-US" dirty="0" err="1"/>
              <a:t>dropbox</a:t>
            </a:r>
            <a:r>
              <a:rPr lang="en-US" dirty="0"/>
              <a:t> links to code.</a:t>
            </a:r>
          </a:p>
          <a:p>
            <a:r>
              <a:rPr lang="en-US" dirty="0"/>
              <a:t>5 slides presenting your work -- ideally a video (optional) of you walking me through your project in case I have trouble running it or understanding your report</a:t>
            </a:r>
            <a:br>
              <a:rPr lang="en-US" dirty="0"/>
            </a:br>
            <a:r>
              <a:rPr lang="en-US" dirty="0"/>
              <a:t>[Motivation] [Problem Setup] [Model] [Experiments] [Results] / you can also submit a link for this part.</a:t>
            </a:r>
          </a:p>
          <a:p>
            <a:endParaRPr lang="en-US" dirty="0"/>
          </a:p>
          <a:p>
            <a:r>
              <a:rPr lang="en-US" dirty="0"/>
              <a:t>Due: April 22nd</a:t>
            </a:r>
          </a:p>
        </p:txBody>
      </p:sp>
      <p:sp>
        <p:nvSpPr>
          <p:cNvPr id="4" name="Slide Number Placeholder 3">
            <a:extLst>
              <a:ext uri="{FF2B5EF4-FFF2-40B4-BE49-F238E27FC236}">
                <a16:creationId xmlns:a16="http://schemas.microsoft.com/office/drawing/2014/main" id="{68C9FFF7-FC97-A947-B04A-17A91B2A6779}"/>
              </a:ext>
            </a:extLst>
          </p:cNvPr>
          <p:cNvSpPr>
            <a:spLocks noGrp="1"/>
          </p:cNvSpPr>
          <p:nvPr>
            <p:ph type="sldNum" sz="quarter" idx="12"/>
          </p:nvPr>
        </p:nvSpPr>
        <p:spPr/>
        <p:txBody>
          <a:bodyPr/>
          <a:lstStyle/>
          <a:p>
            <a:fld id="{03315DE8-E84B-A141-B26C-CDB1CE99E005}" type="slidenum">
              <a:rPr lang="en-US" smtClean="0"/>
              <a:t>1</a:t>
            </a:fld>
            <a:endParaRPr lang="en-US" dirty="0"/>
          </a:p>
        </p:txBody>
      </p:sp>
    </p:spTree>
    <p:extLst>
      <p:ext uri="{BB962C8B-B14F-4D97-AF65-F5344CB8AC3E}">
        <p14:creationId xmlns:p14="http://schemas.microsoft.com/office/powerpoint/2010/main" val="3983021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C3141-45AB-4A48-9111-CB0A519E4F9E}"/>
              </a:ext>
            </a:extLst>
          </p:cNvPr>
          <p:cNvSpPr>
            <a:spLocks noGrp="1"/>
          </p:cNvSpPr>
          <p:nvPr>
            <p:ph type="title"/>
          </p:nvPr>
        </p:nvSpPr>
        <p:spPr>
          <a:xfrm>
            <a:off x="565642" y="373402"/>
            <a:ext cx="11147854" cy="826861"/>
          </a:xfrm>
        </p:spPr>
        <p:txBody>
          <a:bodyPr>
            <a:normAutofit fontScale="90000"/>
          </a:bodyPr>
          <a:lstStyle/>
          <a:p>
            <a:r>
              <a:rPr lang="en-US" dirty="0"/>
              <a:t>Computer Vision: Object Detection with Transformers</a:t>
            </a:r>
          </a:p>
        </p:txBody>
      </p:sp>
      <p:sp>
        <p:nvSpPr>
          <p:cNvPr id="3" name="Content Placeholder 2">
            <a:extLst>
              <a:ext uri="{FF2B5EF4-FFF2-40B4-BE49-F238E27FC236}">
                <a16:creationId xmlns:a16="http://schemas.microsoft.com/office/drawing/2014/main" id="{DD1C38E5-8E4C-BA46-91F7-4C68801B20BA}"/>
              </a:ext>
            </a:extLst>
          </p:cNvPr>
          <p:cNvSpPr>
            <a:spLocks noGrp="1"/>
          </p:cNvSpPr>
          <p:nvPr>
            <p:ph idx="1"/>
          </p:nvPr>
        </p:nvSpPr>
        <p:spPr/>
        <p:txBody>
          <a:bodyPr/>
          <a:lstStyle/>
          <a:p>
            <a:r>
              <a:rPr lang="en-US" dirty="0"/>
              <a:t>Vision Transformers for Object Detection (DETR)</a:t>
            </a:r>
          </a:p>
          <a:p>
            <a:pPr lvl="1"/>
            <a:r>
              <a:rPr lang="en-US" dirty="0"/>
              <a:t>Hungarian Loss through Bipartite Matching</a:t>
            </a:r>
          </a:p>
          <a:p>
            <a:pPr lvl="1"/>
            <a:endParaRPr lang="en-US" dirty="0"/>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8BA79497-403A-E845-BDA3-15C0C6750964}"/>
              </a:ext>
            </a:extLst>
          </p:cNvPr>
          <p:cNvSpPr>
            <a:spLocks noGrp="1"/>
          </p:cNvSpPr>
          <p:nvPr>
            <p:ph type="sldNum" sz="quarter" idx="12"/>
          </p:nvPr>
        </p:nvSpPr>
        <p:spPr/>
        <p:txBody>
          <a:bodyPr/>
          <a:lstStyle/>
          <a:p>
            <a:fld id="{03315DE8-E84B-A141-B26C-CDB1CE99E005}" type="slidenum">
              <a:rPr lang="en-US" smtClean="0"/>
              <a:t>19</a:t>
            </a:fld>
            <a:endParaRPr lang="en-US" dirty="0"/>
          </a:p>
        </p:txBody>
      </p:sp>
      <p:pic>
        <p:nvPicPr>
          <p:cNvPr id="9" name="Picture 8">
            <a:extLst>
              <a:ext uri="{FF2B5EF4-FFF2-40B4-BE49-F238E27FC236}">
                <a16:creationId xmlns:a16="http://schemas.microsoft.com/office/drawing/2014/main" id="{4FFB52A4-7EAF-BDAA-AFFC-558614F74857}"/>
              </a:ext>
            </a:extLst>
          </p:cNvPr>
          <p:cNvPicPr>
            <a:picLocks noChangeAspect="1"/>
          </p:cNvPicPr>
          <p:nvPr/>
        </p:nvPicPr>
        <p:blipFill>
          <a:blip r:embed="rId2"/>
          <a:stretch>
            <a:fillRect/>
          </a:stretch>
        </p:blipFill>
        <p:spPr>
          <a:xfrm>
            <a:off x="1653746" y="2445278"/>
            <a:ext cx="8594103" cy="2312073"/>
          </a:xfrm>
          <a:prstGeom prst="rect">
            <a:avLst/>
          </a:prstGeom>
        </p:spPr>
      </p:pic>
      <p:pic>
        <p:nvPicPr>
          <p:cNvPr id="10" name="Picture 9">
            <a:extLst>
              <a:ext uri="{FF2B5EF4-FFF2-40B4-BE49-F238E27FC236}">
                <a16:creationId xmlns:a16="http://schemas.microsoft.com/office/drawing/2014/main" id="{6A1332A1-7E56-402E-8291-C846457EA135}"/>
              </a:ext>
            </a:extLst>
          </p:cNvPr>
          <p:cNvPicPr>
            <a:picLocks noChangeAspect="1"/>
          </p:cNvPicPr>
          <p:nvPr/>
        </p:nvPicPr>
        <p:blipFill>
          <a:blip r:embed="rId3"/>
          <a:stretch>
            <a:fillRect/>
          </a:stretch>
        </p:blipFill>
        <p:spPr>
          <a:xfrm>
            <a:off x="1975021" y="4883053"/>
            <a:ext cx="7772400" cy="1063156"/>
          </a:xfrm>
          <a:prstGeom prst="rect">
            <a:avLst/>
          </a:prstGeom>
        </p:spPr>
      </p:pic>
      <p:pic>
        <p:nvPicPr>
          <p:cNvPr id="11" name="Picture 10">
            <a:extLst>
              <a:ext uri="{FF2B5EF4-FFF2-40B4-BE49-F238E27FC236}">
                <a16:creationId xmlns:a16="http://schemas.microsoft.com/office/drawing/2014/main" id="{BD0A155B-DDD7-F0CC-921C-22A3B7742EE8}"/>
              </a:ext>
            </a:extLst>
          </p:cNvPr>
          <p:cNvPicPr>
            <a:picLocks noChangeAspect="1"/>
          </p:cNvPicPr>
          <p:nvPr/>
        </p:nvPicPr>
        <p:blipFill>
          <a:blip r:embed="rId4"/>
          <a:stretch>
            <a:fillRect/>
          </a:stretch>
        </p:blipFill>
        <p:spPr>
          <a:xfrm>
            <a:off x="4065373" y="5912672"/>
            <a:ext cx="3295651" cy="817718"/>
          </a:xfrm>
          <a:prstGeom prst="rect">
            <a:avLst/>
          </a:prstGeom>
        </p:spPr>
      </p:pic>
    </p:spTree>
    <p:extLst>
      <p:ext uri="{BB962C8B-B14F-4D97-AF65-F5344CB8AC3E}">
        <p14:creationId xmlns:p14="http://schemas.microsoft.com/office/powerpoint/2010/main" val="3550498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3997-6BE1-CC46-9F71-268C2E3ECD6F}"/>
              </a:ext>
            </a:extLst>
          </p:cNvPr>
          <p:cNvSpPr>
            <a:spLocks noGrp="1"/>
          </p:cNvSpPr>
          <p:nvPr>
            <p:ph type="title"/>
          </p:nvPr>
        </p:nvSpPr>
        <p:spPr/>
        <p:txBody>
          <a:bodyPr/>
          <a:lstStyle/>
          <a:p>
            <a:r>
              <a:rPr lang="en-US"/>
              <a:t>Vision and Language</a:t>
            </a:r>
          </a:p>
        </p:txBody>
      </p:sp>
      <p:sp>
        <p:nvSpPr>
          <p:cNvPr id="3" name="Content Placeholder 2">
            <a:extLst>
              <a:ext uri="{FF2B5EF4-FFF2-40B4-BE49-F238E27FC236}">
                <a16:creationId xmlns:a16="http://schemas.microsoft.com/office/drawing/2014/main" id="{AEE8B9E3-BB4B-4E4B-9AF6-82D5C2DED01E}"/>
              </a:ext>
            </a:extLst>
          </p:cNvPr>
          <p:cNvSpPr>
            <a:spLocks noGrp="1"/>
          </p:cNvSpPr>
          <p:nvPr>
            <p:ph idx="1"/>
          </p:nvPr>
        </p:nvSpPr>
        <p:spPr/>
        <p:txBody>
          <a:bodyPr/>
          <a:lstStyle/>
          <a:p>
            <a:r>
              <a:rPr lang="en-US" dirty="0"/>
              <a:t>Image Captioning (CNNs + RNNs): Autoregressive + Greedy decoding</a:t>
            </a:r>
          </a:p>
          <a:p>
            <a:endParaRPr lang="en-US" dirty="0"/>
          </a:p>
        </p:txBody>
      </p:sp>
      <p:sp>
        <p:nvSpPr>
          <p:cNvPr id="4" name="Slide Number Placeholder 3">
            <a:extLst>
              <a:ext uri="{FF2B5EF4-FFF2-40B4-BE49-F238E27FC236}">
                <a16:creationId xmlns:a16="http://schemas.microsoft.com/office/drawing/2014/main" id="{59BDCB04-9643-2744-8D6F-981961CDF5FB}"/>
              </a:ext>
            </a:extLst>
          </p:cNvPr>
          <p:cNvSpPr>
            <a:spLocks noGrp="1"/>
          </p:cNvSpPr>
          <p:nvPr>
            <p:ph type="sldNum" sz="quarter" idx="12"/>
          </p:nvPr>
        </p:nvSpPr>
        <p:spPr/>
        <p:txBody>
          <a:bodyPr/>
          <a:lstStyle/>
          <a:p>
            <a:fld id="{03315DE8-E84B-A141-B26C-CDB1CE99E005}" type="slidenum">
              <a:rPr lang="en-US" smtClean="0"/>
              <a:t>20</a:t>
            </a:fld>
            <a:endParaRPr lang="en-US" dirty="0"/>
          </a:p>
        </p:txBody>
      </p:sp>
      <p:pic>
        <p:nvPicPr>
          <p:cNvPr id="6148" name="Picture 4" descr="Automatic Image Captioning Using Deep Learning">
            <a:extLst>
              <a:ext uri="{FF2B5EF4-FFF2-40B4-BE49-F238E27FC236}">
                <a16:creationId xmlns:a16="http://schemas.microsoft.com/office/drawing/2014/main" id="{E9079282-18BA-E34C-B35C-786069693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234" y="2284240"/>
            <a:ext cx="8284966" cy="39148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5EF55CD-DCFD-514A-A6E8-94D73D04996C}"/>
              </a:ext>
            </a:extLst>
          </p:cNvPr>
          <p:cNvSpPr/>
          <p:nvPr/>
        </p:nvSpPr>
        <p:spPr>
          <a:xfrm>
            <a:off x="523974" y="6491460"/>
            <a:ext cx="8978373" cy="276999"/>
          </a:xfrm>
          <a:prstGeom prst="rect">
            <a:avLst/>
          </a:prstGeom>
        </p:spPr>
        <p:txBody>
          <a:bodyPr wrap="square">
            <a:spAutoFit/>
          </a:bodyPr>
          <a:lstStyle/>
          <a:p>
            <a:r>
              <a:rPr lang="en-US" sz="1200" dirty="0"/>
              <a:t>https://</a:t>
            </a:r>
            <a:r>
              <a:rPr lang="en-US" sz="1200" dirty="0" err="1"/>
              <a:t>raw.githubusercontent.com</a:t>
            </a:r>
            <a:r>
              <a:rPr lang="en-US" sz="1200" dirty="0"/>
              <a:t>/</a:t>
            </a:r>
            <a:r>
              <a:rPr lang="en-US" sz="1200" dirty="0" err="1"/>
              <a:t>yunjey</a:t>
            </a:r>
            <a:r>
              <a:rPr lang="en-US" sz="1200" dirty="0"/>
              <a:t>/</a:t>
            </a:r>
            <a:r>
              <a:rPr lang="en-US" sz="1200" dirty="0" err="1"/>
              <a:t>pytorch</a:t>
            </a:r>
            <a:r>
              <a:rPr lang="en-US" sz="1200" dirty="0"/>
              <a:t>-tutorial/master/tutorials/03-advanced/</a:t>
            </a:r>
            <a:r>
              <a:rPr lang="en-US" sz="1200" dirty="0" err="1"/>
              <a:t>image_captioning</a:t>
            </a:r>
            <a:r>
              <a:rPr lang="en-US" sz="1200" dirty="0"/>
              <a:t>/</a:t>
            </a:r>
            <a:r>
              <a:rPr lang="en-US" sz="1200" dirty="0" err="1"/>
              <a:t>png</a:t>
            </a:r>
            <a:r>
              <a:rPr lang="en-US" sz="1200" dirty="0"/>
              <a:t>/</a:t>
            </a:r>
            <a:r>
              <a:rPr lang="en-US" sz="1200" dirty="0" err="1"/>
              <a:t>model.png</a:t>
            </a:r>
            <a:endParaRPr lang="en-US" sz="1200" dirty="0"/>
          </a:p>
        </p:txBody>
      </p:sp>
    </p:spTree>
    <p:extLst>
      <p:ext uri="{BB962C8B-B14F-4D97-AF65-F5344CB8AC3E}">
        <p14:creationId xmlns:p14="http://schemas.microsoft.com/office/powerpoint/2010/main" val="2422513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3997-6BE1-CC46-9F71-268C2E3ECD6F}"/>
              </a:ext>
            </a:extLst>
          </p:cNvPr>
          <p:cNvSpPr>
            <a:spLocks noGrp="1"/>
          </p:cNvSpPr>
          <p:nvPr>
            <p:ph type="title"/>
          </p:nvPr>
        </p:nvSpPr>
        <p:spPr/>
        <p:txBody>
          <a:bodyPr/>
          <a:lstStyle/>
          <a:p>
            <a:r>
              <a:rPr lang="en-US" dirty="0"/>
              <a:t>Vision and Language: VQA, </a:t>
            </a:r>
            <a:r>
              <a:rPr lang="en-US" dirty="0" err="1"/>
              <a:t>RefExps</a:t>
            </a:r>
            <a:endParaRPr lang="en-US" dirty="0"/>
          </a:p>
        </p:txBody>
      </p:sp>
      <p:sp>
        <p:nvSpPr>
          <p:cNvPr id="3" name="Content Placeholder 2">
            <a:extLst>
              <a:ext uri="{FF2B5EF4-FFF2-40B4-BE49-F238E27FC236}">
                <a16:creationId xmlns:a16="http://schemas.microsoft.com/office/drawing/2014/main" id="{AEE8B9E3-BB4B-4E4B-9AF6-82D5C2DED01E}"/>
              </a:ext>
            </a:extLst>
          </p:cNvPr>
          <p:cNvSpPr>
            <a:spLocks noGrp="1"/>
          </p:cNvSpPr>
          <p:nvPr>
            <p:ph idx="1"/>
          </p:nvPr>
        </p:nvSpPr>
        <p:spPr/>
        <p:txBody>
          <a:bodyPr/>
          <a:lstStyle/>
          <a:p>
            <a:r>
              <a:rPr lang="en-US"/>
              <a:t>Visual Question Answering (CNNs + RNNs + MLPs)</a:t>
            </a:r>
          </a:p>
          <a:p>
            <a:r>
              <a:rPr lang="en-US"/>
              <a:t>Referring Expression Generation (Faster-RCNN + RNNs)</a:t>
            </a:r>
          </a:p>
          <a:p>
            <a:r>
              <a:rPr lang="en-US"/>
              <a:t>Referring Expression Comprehension (Faster-RCNN + RNNs + MLPs)</a:t>
            </a:r>
          </a:p>
          <a:p>
            <a:endParaRPr lang="en-US"/>
          </a:p>
        </p:txBody>
      </p:sp>
      <p:sp>
        <p:nvSpPr>
          <p:cNvPr id="4" name="Slide Number Placeholder 3">
            <a:extLst>
              <a:ext uri="{FF2B5EF4-FFF2-40B4-BE49-F238E27FC236}">
                <a16:creationId xmlns:a16="http://schemas.microsoft.com/office/drawing/2014/main" id="{59BDCB04-9643-2744-8D6F-981961CDF5FB}"/>
              </a:ext>
            </a:extLst>
          </p:cNvPr>
          <p:cNvSpPr>
            <a:spLocks noGrp="1"/>
          </p:cNvSpPr>
          <p:nvPr>
            <p:ph type="sldNum" sz="quarter" idx="12"/>
          </p:nvPr>
        </p:nvSpPr>
        <p:spPr/>
        <p:txBody>
          <a:bodyPr/>
          <a:lstStyle/>
          <a:p>
            <a:fld id="{03315DE8-E84B-A141-B26C-CDB1CE99E005}" type="slidenum">
              <a:rPr lang="en-US" smtClean="0"/>
              <a:t>21</a:t>
            </a:fld>
            <a:endParaRPr lang="en-US" dirty="0"/>
          </a:p>
        </p:txBody>
      </p:sp>
      <p:sp>
        <p:nvSpPr>
          <p:cNvPr id="8" name="Rectangle 7">
            <a:extLst>
              <a:ext uri="{FF2B5EF4-FFF2-40B4-BE49-F238E27FC236}">
                <a16:creationId xmlns:a16="http://schemas.microsoft.com/office/drawing/2014/main" id="{BCCBA314-B6C7-EE4C-BFA7-4E849A6D27D2}"/>
              </a:ext>
            </a:extLst>
          </p:cNvPr>
          <p:cNvSpPr/>
          <p:nvPr/>
        </p:nvSpPr>
        <p:spPr>
          <a:xfrm>
            <a:off x="6536202" y="6113872"/>
            <a:ext cx="5490106" cy="430887"/>
          </a:xfrm>
          <a:prstGeom prst="rect">
            <a:avLst/>
          </a:prstGeom>
        </p:spPr>
        <p:txBody>
          <a:bodyPr wrap="square">
            <a:spAutoFit/>
          </a:bodyPr>
          <a:lstStyle/>
          <a:p>
            <a:r>
              <a:rPr lang="en-US" sz="1100"/>
              <a:t>https://d3i71xaburhd42.cloudfront.net/f25b9aed37614aae007fc876f31eed0595ab9cd0/5-Figure2-1.png</a:t>
            </a:r>
          </a:p>
        </p:txBody>
      </p:sp>
      <p:pic>
        <p:nvPicPr>
          <p:cNvPr id="7174" name="Picture 6" descr="PDF] Modeling Context Between Objects for Referring Expression  Understanding | Semantic Scholar">
            <a:extLst>
              <a:ext uri="{FF2B5EF4-FFF2-40B4-BE49-F238E27FC236}">
                <a16:creationId xmlns:a16="http://schemas.microsoft.com/office/drawing/2014/main" id="{A40DEC72-55EF-8D43-B197-6ACA3CBEC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5563" y="3352800"/>
            <a:ext cx="5490106" cy="272217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Deep Learning and Visual Question Answering | by franky | Towards Data  Science">
            <a:extLst>
              <a:ext uri="{FF2B5EF4-FFF2-40B4-BE49-F238E27FC236}">
                <a16:creationId xmlns:a16="http://schemas.microsoft.com/office/drawing/2014/main" id="{5071386F-85AA-6744-98E4-31A5D3E12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796" y="3290734"/>
            <a:ext cx="5706065" cy="25877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94BFE29-10CD-C147-912B-C21A05679A75}"/>
              </a:ext>
            </a:extLst>
          </p:cNvPr>
          <p:cNvSpPr/>
          <p:nvPr/>
        </p:nvSpPr>
        <p:spPr>
          <a:xfrm>
            <a:off x="440202" y="6057911"/>
            <a:ext cx="6096000" cy="276999"/>
          </a:xfrm>
          <a:prstGeom prst="rect">
            <a:avLst/>
          </a:prstGeom>
        </p:spPr>
        <p:txBody>
          <a:bodyPr>
            <a:spAutoFit/>
          </a:bodyPr>
          <a:lstStyle/>
          <a:p>
            <a:r>
              <a:rPr lang="en-US" sz="1200"/>
              <a:t>https://miro.medium.com/max/1400/1*QbWaFSNaO3GTgjQZOxhdDg.png</a:t>
            </a:r>
          </a:p>
        </p:txBody>
      </p:sp>
    </p:spTree>
    <p:extLst>
      <p:ext uri="{BB962C8B-B14F-4D97-AF65-F5344CB8AC3E}">
        <p14:creationId xmlns:p14="http://schemas.microsoft.com/office/powerpoint/2010/main" val="3324502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3997-6BE1-CC46-9F71-268C2E3ECD6F}"/>
              </a:ext>
            </a:extLst>
          </p:cNvPr>
          <p:cNvSpPr>
            <a:spLocks noGrp="1"/>
          </p:cNvSpPr>
          <p:nvPr>
            <p:ph type="title"/>
          </p:nvPr>
        </p:nvSpPr>
        <p:spPr/>
        <p:txBody>
          <a:bodyPr/>
          <a:lstStyle/>
          <a:p>
            <a:r>
              <a:rPr lang="en-US" dirty="0"/>
              <a:t>Vision and Language: Transformers </a:t>
            </a:r>
          </a:p>
        </p:txBody>
      </p:sp>
      <p:sp>
        <p:nvSpPr>
          <p:cNvPr id="3" name="Content Placeholder 2">
            <a:extLst>
              <a:ext uri="{FF2B5EF4-FFF2-40B4-BE49-F238E27FC236}">
                <a16:creationId xmlns:a16="http://schemas.microsoft.com/office/drawing/2014/main" id="{AEE8B9E3-BB4B-4E4B-9AF6-82D5C2DED01E}"/>
              </a:ext>
            </a:extLst>
          </p:cNvPr>
          <p:cNvSpPr>
            <a:spLocks noGrp="1"/>
          </p:cNvSpPr>
          <p:nvPr>
            <p:ph idx="1"/>
          </p:nvPr>
        </p:nvSpPr>
        <p:spPr/>
        <p:txBody>
          <a:bodyPr/>
          <a:lstStyle/>
          <a:p>
            <a:r>
              <a:rPr lang="en-US" dirty="0"/>
              <a:t>Vision-Language Transformers (e.g. ALBEF)</a:t>
            </a:r>
          </a:p>
          <a:p>
            <a:endParaRPr lang="en-US" dirty="0"/>
          </a:p>
        </p:txBody>
      </p:sp>
      <p:sp>
        <p:nvSpPr>
          <p:cNvPr id="4" name="Slide Number Placeholder 3">
            <a:extLst>
              <a:ext uri="{FF2B5EF4-FFF2-40B4-BE49-F238E27FC236}">
                <a16:creationId xmlns:a16="http://schemas.microsoft.com/office/drawing/2014/main" id="{59BDCB04-9643-2744-8D6F-981961CDF5FB}"/>
              </a:ext>
            </a:extLst>
          </p:cNvPr>
          <p:cNvSpPr>
            <a:spLocks noGrp="1"/>
          </p:cNvSpPr>
          <p:nvPr>
            <p:ph type="sldNum" sz="quarter" idx="12"/>
          </p:nvPr>
        </p:nvSpPr>
        <p:spPr/>
        <p:txBody>
          <a:bodyPr/>
          <a:lstStyle/>
          <a:p>
            <a:fld id="{03315DE8-E84B-A141-B26C-CDB1CE99E005}" type="slidenum">
              <a:rPr lang="en-US" smtClean="0"/>
              <a:t>22</a:t>
            </a:fld>
            <a:endParaRPr lang="en-US" dirty="0"/>
          </a:p>
        </p:txBody>
      </p:sp>
      <p:pic>
        <p:nvPicPr>
          <p:cNvPr id="7" name="Picture 6">
            <a:extLst>
              <a:ext uri="{FF2B5EF4-FFF2-40B4-BE49-F238E27FC236}">
                <a16:creationId xmlns:a16="http://schemas.microsoft.com/office/drawing/2014/main" id="{1D4A407C-0636-6944-B8A6-70B512B8F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286" y="2242151"/>
            <a:ext cx="8491006" cy="4114199"/>
          </a:xfrm>
          <a:prstGeom prst="rect">
            <a:avLst/>
          </a:prstGeom>
        </p:spPr>
      </p:pic>
      <p:sp>
        <p:nvSpPr>
          <p:cNvPr id="8" name="Rectangle 7">
            <a:extLst>
              <a:ext uri="{FF2B5EF4-FFF2-40B4-BE49-F238E27FC236}">
                <a16:creationId xmlns:a16="http://schemas.microsoft.com/office/drawing/2014/main" id="{4711D71B-C0BD-7E46-B6F5-93F0338C4EC4}"/>
              </a:ext>
            </a:extLst>
          </p:cNvPr>
          <p:cNvSpPr/>
          <p:nvPr/>
        </p:nvSpPr>
        <p:spPr>
          <a:xfrm>
            <a:off x="8946292" y="5106378"/>
            <a:ext cx="2407508" cy="1477328"/>
          </a:xfrm>
          <a:prstGeom prst="rect">
            <a:avLst/>
          </a:prstGeom>
        </p:spPr>
        <p:txBody>
          <a:bodyPr wrap="square">
            <a:spAutoFit/>
          </a:bodyPr>
          <a:lstStyle/>
          <a:p>
            <a:r>
              <a:rPr lang="en-US" dirty="0"/>
              <a:t>Align before Fuse: Vision and Language Representation Learning with Momentum Distillation </a:t>
            </a:r>
          </a:p>
        </p:txBody>
      </p:sp>
    </p:spTree>
    <p:extLst>
      <p:ext uri="{BB962C8B-B14F-4D97-AF65-F5344CB8AC3E}">
        <p14:creationId xmlns:p14="http://schemas.microsoft.com/office/powerpoint/2010/main" val="3099963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7687-9691-F1DD-BF31-B99154303B0D}"/>
              </a:ext>
            </a:extLst>
          </p:cNvPr>
          <p:cNvSpPr>
            <a:spLocks noGrp="1"/>
          </p:cNvSpPr>
          <p:nvPr>
            <p:ph type="title"/>
          </p:nvPr>
        </p:nvSpPr>
        <p:spPr/>
        <p:txBody>
          <a:bodyPr/>
          <a:lstStyle/>
          <a:p>
            <a:r>
              <a:rPr lang="en-US" dirty="0"/>
              <a:t>Vision and Language: Explanations</a:t>
            </a:r>
          </a:p>
        </p:txBody>
      </p:sp>
      <p:sp>
        <p:nvSpPr>
          <p:cNvPr id="4" name="Slide Number Placeholder 3">
            <a:extLst>
              <a:ext uri="{FF2B5EF4-FFF2-40B4-BE49-F238E27FC236}">
                <a16:creationId xmlns:a16="http://schemas.microsoft.com/office/drawing/2014/main" id="{0D2D6385-C34B-2E81-03A0-DCEE4E84EAA8}"/>
              </a:ext>
            </a:extLst>
          </p:cNvPr>
          <p:cNvSpPr>
            <a:spLocks noGrp="1"/>
          </p:cNvSpPr>
          <p:nvPr>
            <p:ph type="sldNum" sz="quarter" idx="12"/>
          </p:nvPr>
        </p:nvSpPr>
        <p:spPr/>
        <p:txBody>
          <a:bodyPr/>
          <a:lstStyle/>
          <a:p>
            <a:fld id="{03315DE8-E84B-A141-B26C-CDB1CE99E005}" type="slidenum">
              <a:rPr lang="en-US" smtClean="0"/>
              <a:t>23</a:t>
            </a:fld>
            <a:endParaRPr lang="en-US" dirty="0"/>
          </a:p>
        </p:txBody>
      </p:sp>
      <p:pic>
        <p:nvPicPr>
          <p:cNvPr id="5" name="Picture 4">
            <a:extLst>
              <a:ext uri="{FF2B5EF4-FFF2-40B4-BE49-F238E27FC236}">
                <a16:creationId xmlns:a16="http://schemas.microsoft.com/office/drawing/2014/main" id="{4034C5C3-083C-4A2D-B7EE-4E2137FFAD7B}"/>
              </a:ext>
            </a:extLst>
          </p:cNvPr>
          <p:cNvPicPr>
            <a:picLocks noChangeAspect="1"/>
          </p:cNvPicPr>
          <p:nvPr/>
        </p:nvPicPr>
        <p:blipFill>
          <a:blip r:embed="rId2"/>
          <a:stretch>
            <a:fillRect/>
          </a:stretch>
        </p:blipFill>
        <p:spPr>
          <a:xfrm>
            <a:off x="7370888" y="1789916"/>
            <a:ext cx="4486388" cy="1879771"/>
          </a:xfrm>
          <a:prstGeom prst="rect">
            <a:avLst/>
          </a:prstGeom>
        </p:spPr>
      </p:pic>
      <p:pic>
        <p:nvPicPr>
          <p:cNvPr id="6" name="Picture 5">
            <a:extLst>
              <a:ext uri="{FF2B5EF4-FFF2-40B4-BE49-F238E27FC236}">
                <a16:creationId xmlns:a16="http://schemas.microsoft.com/office/drawing/2014/main" id="{CD76EE91-849C-6D7D-77D6-46EE8FFBD1CB}"/>
              </a:ext>
            </a:extLst>
          </p:cNvPr>
          <p:cNvPicPr>
            <a:picLocks noChangeAspect="1"/>
          </p:cNvPicPr>
          <p:nvPr/>
        </p:nvPicPr>
        <p:blipFill>
          <a:blip r:embed="rId3"/>
          <a:stretch>
            <a:fillRect/>
          </a:stretch>
        </p:blipFill>
        <p:spPr>
          <a:xfrm>
            <a:off x="7370887" y="4267617"/>
            <a:ext cx="4495889" cy="1567931"/>
          </a:xfrm>
          <a:prstGeom prst="rect">
            <a:avLst/>
          </a:prstGeom>
        </p:spPr>
      </p:pic>
      <p:pic>
        <p:nvPicPr>
          <p:cNvPr id="7" name="Picture 6">
            <a:extLst>
              <a:ext uri="{FF2B5EF4-FFF2-40B4-BE49-F238E27FC236}">
                <a16:creationId xmlns:a16="http://schemas.microsoft.com/office/drawing/2014/main" id="{7F90ED6F-7C06-B2F7-ADCE-5CB1B9295829}"/>
              </a:ext>
            </a:extLst>
          </p:cNvPr>
          <p:cNvPicPr>
            <a:picLocks noChangeAspect="1"/>
          </p:cNvPicPr>
          <p:nvPr/>
        </p:nvPicPr>
        <p:blipFill rotWithShape="1">
          <a:blip r:embed="rId4"/>
          <a:srcRect l="806" t="2409" r="1"/>
          <a:stretch/>
        </p:blipFill>
        <p:spPr>
          <a:xfrm>
            <a:off x="986481" y="2544326"/>
            <a:ext cx="5501054" cy="3201566"/>
          </a:xfrm>
          <a:prstGeom prst="rect">
            <a:avLst/>
          </a:prstGeom>
        </p:spPr>
      </p:pic>
    </p:spTree>
    <p:extLst>
      <p:ext uri="{BB962C8B-B14F-4D97-AF65-F5344CB8AC3E}">
        <p14:creationId xmlns:p14="http://schemas.microsoft.com/office/powerpoint/2010/main" val="3838514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3997-6BE1-CC46-9F71-268C2E3ECD6F}"/>
              </a:ext>
            </a:extLst>
          </p:cNvPr>
          <p:cNvSpPr>
            <a:spLocks noGrp="1"/>
          </p:cNvSpPr>
          <p:nvPr>
            <p:ph type="title"/>
          </p:nvPr>
        </p:nvSpPr>
        <p:spPr/>
        <p:txBody>
          <a:bodyPr/>
          <a:lstStyle/>
          <a:p>
            <a:r>
              <a:rPr lang="en-US" dirty="0"/>
              <a:t>Vision and Language: Contrastive Learning</a:t>
            </a:r>
          </a:p>
        </p:txBody>
      </p:sp>
      <p:sp>
        <p:nvSpPr>
          <p:cNvPr id="3" name="Content Placeholder 2">
            <a:extLst>
              <a:ext uri="{FF2B5EF4-FFF2-40B4-BE49-F238E27FC236}">
                <a16:creationId xmlns:a16="http://schemas.microsoft.com/office/drawing/2014/main" id="{AEE8B9E3-BB4B-4E4B-9AF6-82D5C2DED01E}"/>
              </a:ext>
            </a:extLst>
          </p:cNvPr>
          <p:cNvSpPr>
            <a:spLocks noGrp="1"/>
          </p:cNvSpPr>
          <p:nvPr>
            <p:ph idx="1"/>
          </p:nvPr>
        </p:nvSpPr>
        <p:spPr/>
        <p:txBody>
          <a:bodyPr/>
          <a:lstStyle/>
          <a:p>
            <a:r>
              <a:rPr lang="en-US" dirty="0"/>
              <a:t>Vision-Language Contrastive Learning (CLIP)</a:t>
            </a:r>
          </a:p>
          <a:p>
            <a:pPr lvl="1"/>
            <a:r>
              <a:rPr lang="en-US" dirty="0"/>
              <a:t>Zero-shot visual recognition through CLIP visual prompt engineering</a:t>
            </a:r>
          </a:p>
        </p:txBody>
      </p:sp>
      <p:sp>
        <p:nvSpPr>
          <p:cNvPr id="4" name="Slide Number Placeholder 3">
            <a:extLst>
              <a:ext uri="{FF2B5EF4-FFF2-40B4-BE49-F238E27FC236}">
                <a16:creationId xmlns:a16="http://schemas.microsoft.com/office/drawing/2014/main" id="{59BDCB04-9643-2744-8D6F-981961CDF5FB}"/>
              </a:ext>
            </a:extLst>
          </p:cNvPr>
          <p:cNvSpPr>
            <a:spLocks noGrp="1"/>
          </p:cNvSpPr>
          <p:nvPr>
            <p:ph type="sldNum" sz="quarter" idx="12"/>
          </p:nvPr>
        </p:nvSpPr>
        <p:spPr/>
        <p:txBody>
          <a:bodyPr/>
          <a:lstStyle/>
          <a:p>
            <a:fld id="{03315DE8-E84B-A141-B26C-CDB1CE99E005}" type="slidenum">
              <a:rPr lang="en-US" smtClean="0"/>
              <a:t>24</a:t>
            </a:fld>
            <a:endParaRPr lang="en-US" dirty="0"/>
          </a:p>
        </p:txBody>
      </p:sp>
      <p:pic>
        <p:nvPicPr>
          <p:cNvPr id="6146" name="Picture 2" descr="Simple Implementation of OpenAI CLIP model: A Tutorial | Towards Data  Science">
            <a:extLst>
              <a:ext uri="{FF2B5EF4-FFF2-40B4-BE49-F238E27FC236}">
                <a16:creationId xmlns:a16="http://schemas.microsoft.com/office/drawing/2014/main" id="{E816F4BD-3F8A-E443-A822-25748C3DA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633" y="2263655"/>
            <a:ext cx="7992135" cy="306365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ontrastive Loss Explained. Contrastive loss has been used recently… | by  Brian Williams | Towards Data Science">
            <a:extLst>
              <a:ext uri="{FF2B5EF4-FFF2-40B4-BE49-F238E27FC236}">
                <a16:creationId xmlns:a16="http://schemas.microsoft.com/office/drawing/2014/main" id="{4BB3406B-8BE0-C957-A2D6-C44FD74B3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6021" y="5183570"/>
            <a:ext cx="6910830" cy="1674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64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3997-6BE1-CC46-9F71-268C2E3ECD6F}"/>
              </a:ext>
            </a:extLst>
          </p:cNvPr>
          <p:cNvSpPr>
            <a:spLocks noGrp="1"/>
          </p:cNvSpPr>
          <p:nvPr>
            <p:ph type="title"/>
          </p:nvPr>
        </p:nvSpPr>
        <p:spPr/>
        <p:txBody>
          <a:bodyPr/>
          <a:lstStyle/>
          <a:p>
            <a:r>
              <a:rPr lang="en-US" dirty="0"/>
              <a:t>Vision and Language: Text-to-Image</a:t>
            </a:r>
          </a:p>
        </p:txBody>
      </p:sp>
      <p:sp>
        <p:nvSpPr>
          <p:cNvPr id="3" name="Content Placeholder 2">
            <a:extLst>
              <a:ext uri="{FF2B5EF4-FFF2-40B4-BE49-F238E27FC236}">
                <a16:creationId xmlns:a16="http://schemas.microsoft.com/office/drawing/2014/main" id="{AEE8B9E3-BB4B-4E4B-9AF6-82D5C2DED01E}"/>
              </a:ext>
            </a:extLst>
          </p:cNvPr>
          <p:cNvSpPr>
            <a:spLocks noGrp="1"/>
          </p:cNvSpPr>
          <p:nvPr>
            <p:ph idx="1"/>
          </p:nvPr>
        </p:nvSpPr>
        <p:spPr/>
        <p:txBody>
          <a:bodyPr/>
          <a:lstStyle/>
          <a:p>
            <a:r>
              <a:rPr lang="en-US"/>
              <a:t>Conditional GANs (Text-to-image synthesis)</a:t>
            </a:r>
          </a:p>
          <a:p>
            <a:r>
              <a:rPr lang="en-US"/>
              <a:t>AutoEncoders + Transformers (DALL-E and DALL-E mini)</a:t>
            </a:r>
          </a:p>
          <a:p>
            <a:endParaRPr lang="en-US"/>
          </a:p>
        </p:txBody>
      </p:sp>
      <p:sp>
        <p:nvSpPr>
          <p:cNvPr id="4" name="Slide Number Placeholder 3">
            <a:extLst>
              <a:ext uri="{FF2B5EF4-FFF2-40B4-BE49-F238E27FC236}">
                <a16:creationId xmlns:a16="http://schemas.microsoft.com/office/drawing/2014/main" id="{59BDCB04-9643-2744-8D6F-981961CDF5FB}"/>
              </a:ext>
            </a:extLst>
          </p:cNvPr>
          <p:cNvSpPr>
            <a:spLocks noGrp="1"/>
          </p:cNvSpPr>
          <p:nvPr>
            <p:ph type="sldNum" sz="quarter" idx="12"/>
          </p:nvPr>
        </p:nvSpPr>
        <p:spPr/>
        <p:txBody>
          <a:bodyPr/>
          <a:lstStyle/>
          <a:p>
            <a:fld id="{03315DE8-E84B-A141-B26C-CDB1CE99E005}" type="slidenum">
              <a:rPr lang="en-US" smtClean="0"/>
              <a:t>25</a:t>
            </a:fld>
            <a:endParaRPr lang="en-US" dirty="0"/>
          </a:p>
        </p:txBody>
      </p:sp>
      <p:pic>
        <p:nvPicPr>
          <p:cNvPr id="7170" name="Picture 2" descr="Our text-conditional convolutional GAN architecture. Text encoding ϕ(t)...  | Download Scientific Diagram">
            <a:extLst>
              <a:ext uri="{FF2B5EF4-FFF2-40B4-BE49-F238E27FC236}">
                <a16:creationId xmlns:a16="http://schemas.microsoft.com/office/drawing/2014/main" id="{5849B02C-2F32-A145-B9C2-E05CA63AA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0" y="2634343"/>
            <a:ext cx="10795000" cy="2933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DBEEA5C-C08C-DC4D-AA7B-D8DF45B09FF2}"/>
              </a:ext>
            </a:extLst>
          </p:cNvPr>
          <p:cNvSpPr/>
          <p:nvPr/>
        </p:nvSpPr>
        <p:spPr>
          <a:xfrm>
            <a:off x="3886200" y="6201655"/>
            <a:ext cx="6096000" cy="523220"/>
          </a:xfrm>
          <a:prstGeom prst="rect">
            <a:avLst/>
          </a:prstGeom>
        </p:spPr>
        <p:txBody>
          <a:bodyPr>
            <a:spAutoFit/>
          </a:bodyPr>
          <a:lstStyle/>
          <a:p>
            <a:r>
              <a:rPr lang="en-US" sz="1400"/>
              <a:t>Reed, Scott &amp; Akata, Zeynep &amp; Yan, Xinchen &amp; Logeswaran, Lajanugen &amp; Schiele, Bernt &amp; Lee, Honglak. (2016). Generative Adversarial Text to Image Synthesis. </a:t>
            </a:r>
          </a:p>
        </p:txBody>
      </p:sp>
    </p:spTree>
    <p:extLst>
      <p:ext uri="{BB962C8B-B14F-4D97-AF65-F5344CB8AC3E}">
        <p14:creationId xmlns:p14="http://schemas.microsoft.com/office/powerpoint/2010/main" val="3864409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E8B9E3-BB4B-4E4B-9AF6-82D5C2DED01E}"/>
              </a:ext>
            </a:extLst>
          </p:cNvPr>
          <p:cNvSpPr>
            <a:spLocks noGrp="1"/>
          </p:cNvSpPr>
          <p:nvPr>
            <p:ph sz="half" idx="1"/>
          </p:nvPr>
        </p:nvSpPr>
        <p:spPr>
          <a:xfrm>
            <a:off x="838199" y="1298121"/>
            <a:ext cx="8411817" cy="4878842"/>
          </a:xfrm>
        </p:spPr>
        <p:txBody>
          <a:bodyPr>
            <a:normAutofit/>
          </a:bodyPr>
          <a:lstStyle/>
          <a:p>
            <a:r>
              <a:rPr lang="en-US"/>
              <a:t>Conditional GANs (Text-to-image synthesis)</a:t>
            </a:r>
          </a:p>
          <a:p>
            <a:r>
              <a:rPr lang="en-US"/>
              <a:t>AutoEncoders + Transformers (DALL-E and DALL-E mini)</a:t>
            </a:r>
          </a:p>
          <a:p>
            <a:endParaRPr lang="en-US"/>
          </a:p>
        </p:txBody>
      </p:sp>
      <p:pic>
        <p:nvPicPr>
          <p:cNvPr id="5" name="Picture 4">
            <a:extLst>
              <a:ext uri="{FF2B5EF4-FFF2-40B4-BE49-F238E27FC236}">
                <a16:creationId xmlns:a16="http://schemas.microsoft.com/office/drawing/2014/main" id="{02994AB4-63DA-E04F-A1F9-7612B28E3809}"/>
              </a:ext>
            </a:extLst>
          </p:cNvPr>
          <p:cNvPicPr>
            <a:picLocks noChangeAspect="1"/>
          </p:cNvPicPr>
          <p:nvPr/>
        </p:nvPicPr>
        <p:blipFill rotWithShape="1">
          <a:blip r:embed="rId2"/>
          <a:srcRect t="11250"/>
          <a:stretch/>
        </p:blipFill>
        <p:spPr>
          <a:xfrm>
            <a:off x="1802296" y="2498209"/>
            <a:ext cx="9157251" cy="4359791"/>
          </a:xfrm>
          <a:prstGeom prst="rect">
            <a:avLst/>
          </a:prstGeom>
          <a:noFill/>
        </p:spPr>
      </p:pic>
      <p:sp>
        <p:nvSpPr>
          <p:cNvPr id="4" name="Slide Number Placeholder 3">
            <a:extLst>
              <a:ext uri="{FF2B5EF4-FFF2-40B4-BE49-F238E27FC236}">
                <a16:creationId xmlns:a16="http://schemas.microsoft.com/office/drawing/2014/main" id="{59BDCB04-9643-2744-8D6F-981961CDF5FB}"/>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03315DE8-E84B-A141-B26C-CDB1CE99E005}" type="slidenum">
              <a:rPr lang="en-US" smtClean="0"/>
              <a:pPr>
                <a:spcAft>
                  <a:spcPts val="600"/>
                </a:spcAft>
              </a:pPr>
              <a:t>26</a:t>
            </a:fld>
            <a:endParaRPr lang="en-US"/>
          </a:p>
        </p:txBody>
      </p:sp>
      <p:sp>
        <p:nvSpPr>
          <p:cNvPr id="2" name="Title 1">
            <a:extLst>
              <a:ext uri="{FF2B5EF4-FFF2-40B4-BE49-F238E27FC236}">
                <a16:creationId xmlns:a16="http://schemas.microsoft.com/office/drawing/2014/main" id="{43A83997-6BE1-CC46-9F71-268C2E3ECD6F}"/>
              </a:ext>
            </a:extLst>
          </p:cNvPr>
          <p:cNvSpPr>
            <a:spLocks noGrp="1"/>
          </p:cNvSpPr>
          <p:nvPr>
            <p:ph type="title"/>
          </p:nvPr>
        </p:nvSpPr>
        <p:spPr>
          <a:xfrm>
            <a:off x="838200" y="365125"/>
            <a:ext cx="10515600" cy="826861"/>
          </a:xfrm>
        </p:spPr>
        <p:txBody>
          <a:bodyPr anchor="ctr">
            <a:normAutofit/>
          </a:bodyPr>
          <a:lstStyle/>
          <a:p>
            <a:r>
              <a:rPr lang="en-US" dirty="0"/>
              <a:t>Vision and Language: Text-to-Image</a:t>
            </a:r>
          </a:p>
        </p:txBody>
      </p:sp>
    </p:spTree>
    <p:extLst>
      <p:ext uri="{BB962C8B-B14F-4D97-AF65-F5344CB8AC3E}">
        <p14:creationId xmlns:p14="http://schemas.microsoft.com/office/powerpoint/2010/main" val="3562715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6B76EA-7158-DF07-744B-9710D52C01F3}"/>
              </a:ext>
            </a:extLst>
          </p:cNvPr>
          <p:cNvSpPr>
            <a:spLocks noGrp="1"/>
          </p:cNvSpPr>
          <p:nvPr>
            <p:ph sz="half" idx="1"/>
          </p:nvPr>
        </p:nvSpPr>
        <p:spPr>
          <a:xfrm>
            <a:off x="838199" y="1298121"/>
            <a:ext cx="10515599" cy="4878842"/>
          </a:xfrm>
        </p:spPr>
        <p:txBody>
          <a:bodyPr/>
          <a:lstStyle/>
          <a:p>
            <a:r>
              <a:rPr lang="en-US" dirty="0"/>
              <a:t>Reverse Diffusion Models (e.g. DALLE-2, </a:t>
            </a:r>
            <a:r>
              <a:rPr lang="en-US" dirty="0" err="1"/>
              <a:t>StableDiffusion</a:t>
            </a:r>
            <a:r>
              <a:rPr lang="en-US" dirty="0"/>
              <a:t>, Imagen)</a:t>
            </a:r>
          </a:p>
        </p:txBody>
      </p:sp>
      <p:sp>
        <p:nvSpPr>
          <p:cNvPr id="4" name="Slide Number Placeholder 3">
            <a:extLst>
              <a:ext uri="{FF2B5EF4-FFF2-40B4-BE49-F238E27FC236}">
                <a16:creationId xmlns:a16="http://schemas.microsoft.com/office/drawing/2014/main" id="{8870C4B7-907B-0140-C46E-095F562A7448}"/>
              </a:ext>
            </a:extLst>
          </p:cNvPr>
          <p:cNvSpPr>
            <a:spLocks noGrp="1"/>
          </p:cNvSpPr>
          <p:nvPr>
            <p:ph type="sldNum" sz="quarter" idx="12"/>
          </p:nvPr>
        </p:nvSpPr>
        <p:spPr/>
        <p:txBody>
          <a:bodyPr/>
          <a:lstStyle/>
          <a:p>
            <a:fld id="{03315DE8-E84B-A141-B26C-CDB1CE99E005}" type="slidenum">
              <a:rPr lang="en-US" smtClean="0"/>
              <a:t>27</a:t>
            </a:fld>
            <a:endParaRPr lang="en-US"/>
          </a:p>
        </p:txBody>
      </p:sp>
      <p:sp>
        <p:nvSpPr>
          <p:cNvPr id="5" name="Title 4">
            <a:extLst>
              <a:ext uri="{FF2B5EF4-FFF2-40B4-BE49-F238E27FC236}">
                <a16:creationId xmlns:a16="http://schemas.microsoft.com/office/drawing/2014/main" id="{27572EB4-B982-6CDA-3F7A-D358554E730A}"/>
              </a:ext>
            </a:extLst>
          </p:cNvPr>
          <p:cNvSpPr>
            <a:spLocks noGrp="1"/>
          </p:cNvSpPr>
          <p:nvPr>
            <p:ph type="title"/>
          </p:nvPr>
        </p:nvSpPr>
        <p:spPr/>
        <p:txBody>
          <a:bodyPr/>
          <a:lstStyle/>
          <a:p>
            <a:r>
              <a:rPr lang="en-US" dirty="0"/>
              <a:t>Vision and Language: Text to Image</a:t>
            </a:r>
          </a:p>
        </p:txBody>
      </p:sp>
      <p:pic>
        <p:nvPicPr>
          <p:cNvPr id="6" name="Picture 5">
            <a:extLst>
              <a:ext uri="{FF2B5EF4-FFF2-40B4-BE49-F238E27FC236}">
                <a16:creationId xmlns:a16="http://schemas.microsoft.com/office/drawing/2014/main" id="{32473346-7C95-B411-C99F-66FB9811F6A6}"/>
              </a:ext>
            </a:extLst>
          </p:cNvPr>
          <p:cNvPicPr>
            <a:picLocks noChangeAspect="1"/>
          </p:cNvPicPr>
          <p:nvPr/>
        </p:nvPicPr>
        <p:blipFill rotWithShape="1">
          <a:blip r:embed="rId2"/>
          <a:srcRect l="1203" t="20361" r="3242" b="45225"/>
          <a:stretch/>
        </p:blipFill>
        <p:spPr>
          <a:xfrm>
            <a:off x="16496" y="1902941"/>
            <a:ext cx="12191980" cy="2360140"/>
          </a:xfrm>
          <a:prstGeom prst="rect">
            <a:avLst/>
          </a:prstGeom>
          <a:noFill/>
        </p:spPr>
      </p:pic>
      <p:pic>
        <p:nvPicPr>
          <p:cNvPr id="7" name="Picture 6">
            <a:extLst>
              <a:ext uri="{FF2B5EF4-FFF2-40B4-BE49-F238E27FC236}">
                <a16:creationId xmlns:a16="http://schemas.microsoft.com/office/drawing/2014/main" id="{52523FC5-C017-C635-6973-5B342ED752B6}"/>
              </a:ext>
            </a:extLst>
          </p:cNvPr>
          <p:cNvPicPr>
            <a:picLocks noChangeAspect="1"/>
          </p:cNvPicPr>
          <p:nvPr/>
        </p:nvPicPr>
        <p:blipFill rotWithShape="1">
          <a:blip r:embed="rId3"/>
          <a:srcRect t="14601" b="24488"/>
          <a:stretch/>
        </p:blipFill>
        <p:spPr>
          <a:xfrm>
            <a:off x="16496" y="4840382"/>
            <a:ext cx="6917723" cy="1881093"/>
          </a:xfrm>
          <a:prstGeom prst="rect">
            <a:avLst/>
          </a:prstGeom>
        </p:spPr>
      </p:pic>
      <p:pic>
        <p:nvPicPr>
          <p:cNvPr id="8" name="Picture 7">
            <a:extLst>
              <a:ext uri="{FF2B5EF4-FFF2-40B4-BE49-F238E27FC236}">
                <a16:creationId xmlns:a16="http://schemas.microsoft.com/office/drawing/2014/main" id="{1F33EBED-6E81-52A8-455E-78985F15CAE0}"/>
              </a:ext>
            </a:extLst>
          </p:cNvPr>
          <p:cNvPicPr>
            <a:picLocks noChangeAspect="1"/>
          </p:cNvPicPr>
          <p:nvPr/>
        </p:nvPicPr>
        <p:blipFill>
          <a:blip r:embed="rId4"/>
          <a:stretch>
            <a:fillRect/>
          </a:stretch>
        </p:blipFill>
        <p:spPr>
          <a:xfrm>
            <a:off x="7230781" y="5296613"/>
            <a:ext cx="3433648" cy="646696"/>
          </a:xfrm>
          <a:prstGeom prst="rect">
            <a:avLst/>
          </a:prstGeom>
        </p:spPr>
      </p:pic>
    </p:spTree>
    <p:extLst>
      <p:ext uri="{BB962C8B-B14F-4D97-AF65-F5344CB8AC3E}">
        <p14:creationId xmlns:p14="http://schemas.microsoft.com/office/powerpoint/2010/main" val="943020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4245C1-C4AC-0D6F-1613-C96B9F49086D}"/>
              </a:ext>
            </a:extLst>
          </p:cNvPr>
          <p:cNvSpPr>
            <a:spLocks noGrp="1"/>
          </p:cNvSpPr>
          <p:nvPr>
            <p:ph type="sldNum" sz="quarter" idx="12"/>
          </p:nvPr>
        </p:nvSpPr>
        <p:spPr/>
        <p:txBody>
          <a:bodyPr/>
          <a:lstStyle/>
          <a:p>
            <a:fld id="{03315DE8-E84B-A141-B26C-CDB1CE99E005}" type="slidenum">
              <a:rPr lang="en-US" smtClean="0"/>
              <a:t>28</a:t>
            </a:fld>
            <a:endParaRPr lang="en-US"/>
          </a:p>
        </p:txBody>
      </p:sp>
      <p:sp>
        <p:nvSpPr>
          <p:cNvPr id="5" name="Title 4">
            <a:extLst>
              <a:ext uri="{FF2B5EF4-FFF2-40B4-BE49-F238E27FC236}">
                <a16:creationId xmlns:a16="http://schemas.microsoft.com/office/drawing/2014/main" id="{E270740E-8732-87AE-D1B5-A9A9861C3D2C}"/>
              </a:ext>
            </a:extLst>
          </p:cNvPr>
          <p:cNvSpPr>
            <a:spLocks noGrp="1"/>
          </p:cNvSpPr>
          <p:nvPr>
            <p:ph type="title"/>
          </p:nvPr>
        </p:nvSpPr>
        <p:spPr/>
        <p:txBody>
          <a:bodyPr>
            <a:normAutofit fontScale="90000"/>
          </a:bodyPr>
          <a:lstStyle/>
          <a:p>
            <a:r>
              <a:rPr lang="en-US" dirty="0"/>
              <a:t>Natural Language Processing: Instruction Following LLMs and Chatbot LLMs</a:t>
            </a:r>
          </a:p>
        </p:txBody>
      </p:sp>
      <p:pic>
        <p:nvPicPr>
          <p:cNvPr id="6" name="Picture 4" descr="model image">
            <a:extLst>
              <a:ext uri="{FF2B5EF4-FFF2-40B4-BE49-F238E27FC236}">
                <a16:creationId xmlns:a16="http://schemas.microsoft.com/office/drawing/2014/main" id="{5F585D4E-0ACF-7DD1-FDC4-671AA0072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394" y="2384563"/>
            <a:ext cx="7390325" cy="38914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599AD0-D030-653C-6025-850AB26CF2BE}"/>
              </a:ext>
            </a:extLst>
          </p:cNvPr>
          <p:cNvSpPr txBox="1"/>
          <p:nvPr/>
        </p:nvSpPr>
        <p:spPr>
          <a:xfrm>
            <a:off x="292261" y="6356350"/>
            <a:ext cx="6094070" cy="369332"/>
          </a:xfrm>
          <a:prstGeom prst="rect">
            <a:avLst/>
          </a:prstGeom>
          <a:noFill/>
        </p:spPr>
        <p:txBody>
          <a:bodyPr wrap="square">
            <a:spAutoFit/>
          </a:bodyPr>
          <a:lstStyle/>
          <a:p>
            <a:r>
              <a:rPr lang="en-US" dirty="0"/>
              <a:t>https://</a:t>
            </a:r>
            <a:r>
              <a:rPr lang="en-US" dirty="0" err="1"/>
              <a:t>arxiv.org</a:t>
            </a:r>
            <a:r>
              <a:rPr lang="en-US" dirty="0"/>
              <a:t>/pdf/2210.11416.pdf</a:t>
            </a:r>
          </a:p>
        </p:txBody>
      </p:sp>
      <p:sp>
        <p:nvSpPr>
          <p:cNvPr id="9" name="Content Placeholder 2">
            <a:extLst>
              <a:ext uri="{FF2B5EF4-FFF2-40B4-BE49-F238E27FC236}">
                <a16:creationId xmlns:a16="http://schemas.microsoft.com/office/drawing/2014/main" id="{B7465DB7-3F05-1746-F2BD-AAFCC0ABFADE}"/>
              </a:ext>
            </a:extLst>
          </p:cNvPr>
          <p:cNvSpPr>
            <a:spLocks noGrp="1"/>
          </p:cNvSpPr>
          <p:nvPr>
            <p:ph idx="1"/>
          </p:nvPr>
        </p:nvSpPr>
        <p:spPr>
          <a:xfrm>
            <a:off x="838199" y="1542951"/>
            <a:ext cx="11036643" cy="4634012"/>
          </a:xfrm>
        </p:spPr>
        <p:txBody>
          <a:bodyPr>
            <a:normAutofit/>
          </a:bodyPr>
          <a:lstStyle/>
          <a:p>
            <a:r>
              <a:rPr lang="en-US" sz="2400" dirty="0"/>
              <a:t>Finetuned on Instructions: FLAN-T5, OPT-IML</a:t>
            </a:r>
          </a:p>
          <a:p>
            <a:r>
              <a:rPr lang="en-US" sz="2400" dirty="0"/>
              <a:t>Tuned with Reinforcement Learning with Human Feedback: </a:t>
            </a:r>
            <a:r>
              <a:rPr lang="en-US" sz="2400" dirty="0" err="1"/>
              <a:t>InstructGPT</a:t>
            </a:r>
            <a:r>
              <a:rPr lang="en-US" sz="2400" dirty="0"/>
              <a:t>, </a:t>
            </a:r>
            <a:r>
              <a:rPr lang="en-US" sz="2400" dirty="0" err="1"/>
              <a:t>ChatGPT</a:t>
            </a:r>
            <a:endParaRPr lang="en-US" sz="2400" dirty="0"/>
          </a:p>
        </p:txBody>
      </p:sp>
    </p:spTree>
    <p:extLst>
      <p:ext uri="{BB962C8B-B14F-4D97-AF65-F5344CB8AC3E}">
        <p14:creationId xmlns:p14="http://schemas.microsoft.com/office/powerpoint/2010/main" val="2368409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59B71-E703-A1EF-8795-4A42EDFA4684}"/>
              </a:ext>
            </a:extLst>
          </p:cNvPr>
          <p:cNvSpPr>
            <a:spLocks noGrp="1"/>
          </p:cNvSpPr>
          <p:nvPr>
            <p:ph type="title"/>
          </p:nvPr>
        </p:nvSpPr>
        <p:spPr/>
        <p:txBody>
          <a:bodyPr/>
          <a:lstStyle/>
          <a:p>
            <a:r>
              <a:rPr lang="en-US" dirty="0"/>
              <a:t>Grading Criteria</a:t>
            </a:r>
          </a:p>
        </p:txBody>
      </p:sp>
      <p:sp>
        <p:nvSpPr>
          <p:cNvPr id="3" name="Content Placeholder 2">
            <a:extLst>
              <a:ext uri="{FF2B5EF4-FFF2-40B4-BE49-F238E27FC236}">
                <a16:creationId xmlns:a16="http://schemas.microsoft.com/office/drawing/2014/main" id="{EE11082B-CDE7-431F-8BDF-ECCA3F177527}"/>
              </a:ext>
            </a:extLst>
          </p:cNvPr>
          <p:cNvSpPr>
            <a:spLocks noGrp="1"/>
          </p:cNvSpPr>
          <p:nvPr>
            <p:ph idx="1"/>
          </p:nvPr>
        </p:nvSpPr>
        <p:spPr/>
        <p:txBody>
          <a:bodyPr>
            <a:normAutofit fontScale="70000" lnSpcReduction="20000"/>
          </a:bodyPr>
          <a:lstStyle/>
          <a:p>
            <a:r>
              <a:rPr lang="en-US" b="1" dirty="0"/>
              <a:t>Originality: </a:t>
            </a:r>
            <a:r>
              <a:rPr lang="en-US" dirty="0"/>
              <a:t>Either in the idea itself, the application itself, or the experiments you present in your final report. Are you teaching me something new that is not obvious? The more clear this answer is yes, the more likely you get full points on this part.</a:t>
            </a:r>
            <a:br>
              <a:rPr lang="en-US" dirty="0"/>
            </a:br>
            <a:br>
              <a:rPr lang="en-US" dirty="0"/>
            </a:br>
            <a:r>
              <a:rPr lang="en-US" b="1" dirty="0"/>
              <a:t>Technical soundness: </a:t>
            </a:r>
            <a:r>
              <a:rPr lang="en-US" dirty="0"/>
              <a:t>Are you describing how your solution and the components that you used in your solution with good amount of details and correct technical accuracy? You should provide enough details to understand just by reading your report what you did. If I have to look at your code to understand what you did then technical soundness will not receive as high a score. If you re-used a component e.g. CLIP or something else, but from reading your report it seems obvious you're not understanding what this model does. Then, this can also lead to points deducted.</a:t>
            </a:r>
            <a:br>
              <a:rPr lang="en-US" dirty="0"/>
            </a:br>
            <a:br>
              <a:rPr lang="en-US" dirty="0"/>
            </a:br>
            <a:r>
              <a:rPr lang="en-US" b="1" dirty="0"/>
              <a:t>Results:</a:t>
            </a:r>
            <a:r>
              <a:rPr lang="en-US" dirty="0"/>
              <a:t> Does your report present results in a way that is easy to understand -- e.g. example of input outputs of your model -- and does your project provide quantitative empirical and/or statistical evidence of your solution -- e.g. plots/figures/tables/etc. Ideally most projects should have both types of "results". </a:t>
            </a:r>
            <a:br>
              <a:rPr lang="en-US" dirty="0"/>
            </a:br>
            <a:br>
              <a:rPr lang="en-US" dirty="0"/>
            </a:br>
            <a:r>
              <a:rPr lang="en-US" b="1" dirty="0"/>
              <a:t>Presentation:</a:t>
            </a:r>
            <a:r>
              <a:rPr lang="en-US" dirty="0"/>
              <a:t> Is your project report of top quality, (e.g. as shown in the template), or did you include figures that are just screenshots of some experiment you run on a notebook, e.g. your plots do not have clear labeling for what is being shown in the x-axis or what are the units, your images look too low resolution. Anything of those issues will get you points deducted automatically. Your presentation in your project report has to be scientific manuscript quality.</a:t>
            </a:r>
          </a:p>
          <a:p>
            <a:endParaRPr lang="en-US" dirty="0"/>
          </a:p>
        </p:txBody>
      </p:sp>
      <p:sp>
        <p:nvSpPr>
          <p:cNvPr id="4" name="Slide Number Placeholder 3">
            <a:extLst>
              <a:ext uri="{FF2B5EF4-FFF2-40B4-BE49-F238E27FC236}">
                <a16:creationId xmlns:a16="http://schemas.microsoft.com/office/drawing/2014/main" id="{D84FFD85-B464-FA6A-0E75-298219C89311}"/>
              </a:ext>
            </a:extLst>
          </p:cNvPr>
          <p:cNvSpPr>
            <a:spLocks noGrp="1"/>
          </p:cNvSpPr>
          <p:nvPr>
            <p:ph type="sldNum" sz="quarter" idx="12"/>
          </p:nvPr>
        </p:nvSpPr>
        <p:spPr/>
        <p:txBody>
          <a:bodyPr/>
          <a:lstStyle/>
          <a:p>
            <a:fld id="{03315DE8-E84B-A141-B26C-CDB1CE99E005}" type="slidenum">
              <a:rPr lang="en-US" smtClean="0"/>
              <a:t>2</a:t>
            </a:fld>
            <a:endParaRPr lang="en-US" dirty="0"/>
          </a:p>
        </p:txBody>
      </p:sp>
    </p:spTree>
    <p:extLst>
      <p:ext uri="{BB962C8B-B14F-4D97-AF65-F5344CB8AC3E}">
        <p14:creationId xmlns:p14="http://schemas.microsoft.com/office/powerpoint/2010/main" val="2744623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FA8D94-526C-061C-51F2-BAF051995A03}"/>
              </a:ext>
            </a:extLst>
          </p:cNvPr>
          <p:cNvSpPr>
            <a:spLocks noGrp="1"/>
          </p:cNvSpPr>
          <p:nvPr>
            <p:ph sz="half" idx="1"/>
          </p:nvPr>
        </p:nvSpPr>
        <p:spPr>
          <a:xfrm>
            <a:off x="838200" y="1298121"/>
            <a:ext cx="10097530" cy="4878842"/>
          </a:xfrm>
        </p:spPr>
        <p:txBody>
          <a:bodyPr/>
          <a:lstStyle/>
          <a:p>
            <a:r>
              <a:rPr lang="en-US" dirty="0"/>
              <a:t>Tuned LLMs with Image data:</a:t>
            </a:r>
            <a:br>
              <a:rPr lang="en-US" dirty="0"/>
            </a:br>
            <a:r>
              <a:rPr lang="en-US" dirty="0"/>
              <a:t>	Frozen, Flamingo, GPT-4V, among others…</a:t>
            </a:r>
          </a:p>
        </p:txBody>
      </p:sp>
      <p:sp>
        <p:nvSpPr>
          <p:cNvPr id="4" name="Slide Number Placeholder 3">
            <a:extLst>
              <a:ext uri="{FF2B5EF4-FFF2-40B4-BE49-F238E27FC236}">
                <a16:creationId xmlns:a16="http://schemas.microsoft.com/office/drawing/2014/main" id="{18338E5C-A793-5DD7-EB96-020D0AA66A51}"/>
              </a:ext>
            </a:extLst>
          </p:cNvPr>
          <p:cNvSpPr>
            <a:spLocks noGrp="1"/>
          </p:cNvSpPr>
          <p:nvPr>
            <p:ph type="sldNum" sz="quarter" idx="12"/>
          </p:nvPr>
        </p:nvSpPr>
        <p:spPr/>
        <p:txBody>
          <a:bodyPr/>
          <a:lstStyle/>
          <a:p>
            <a:fld id="{03315DE8-E84B-A141-B26C-CDB1CE99E005}" type="slidenum">
              <a:rPr lang="en-US" smtClean="0"/>
              <a:t>29</a:t>
            </a:fld>
            <a:endParaRPr lang="en-US"/>
          </a:p>
        </p:txBody>
      </p:sp>
      <p:sp>
        <p:nvSpPr>
          <p:cNvPr id="5" name="Title 4">
            <a:extLst>
              <a:ext uri="{FF2B5EF4-FFF2-40B4-BE49-F238E27FC236}">
                <a16:creationId xmlns:a16="http://schemas.microsoft.com/office/drawing/2014/main" id="{329706F1-72C6-E494-38CE-C7D81099C26C}"/>
              </a:ext>
            </a:extLst>
          </p:cNvPr>
          <p:cNvSpPr>
            <a:spLocks noGrp="1"/>
          </p:cNvSpPr>
          <p:nvPr>
            <p:ph type="title"/>
          </p:nvPr>
        </p:nvSpPr>
        <p:spPr/>
        <p:txBody>
          <a:bodyPr>
            <a:noAutofit/>
          </a:bodyPr>
          <a:lstStyle/>
          <a:p>
            <a:r>
              <a:rPr lang="en-US" sz="3600" dirty="0"/>
              <a:t>Vision and Language: Advanced Multimodal Models</a:t>
            </a:r>
          </a:p>
        </p:txBody>
      </p:sp>
      <p:pic>
        <p:nvPicPr>
          <p:cNvPr id="6" name="Picture 5">
            <a:extLst>
              <a:ext uri="{FF2B5EF4-FFF2-40B4-BE49-F238E27FC236}">
                <a16:creationId xmlns:a16="http://schemas.microsoft.com/office/drawing/2014/main" id="{EDE5CC05-1CFF-3F43-AA47-B2DA25629801}"/>
              </a:ext>
            </a:extLst>
          </p:cNvPr>
          <p:cNvPicPr>
            <a:picLocks noChangeAspect="1"/>
          </p:cNvPicPr>
          <p:nvPr/>
        </p:nvPicPr>
        <p:blipFill>
          <a:blip r:embed="rId2"/>
          <a:stretch>
            <a:fillRect/>
          </a:stretch>
        </p:blipFill>
        <p:spPr>
          <a:xfrm>
            <a:off x="584135" y="2256964"/>
            <a:ext cx="11270864" cy="3527780"/>
          </a:xfrm>
          <a:prstGeom prst="rect">
            <a:avLst/>
          </a:prstGeom>
        </p:spPr>
      </p:pic>
    </p:spTree>
    <p:extLst>
      <p:ext uri="{BB962C8B-B14F-4D97-AF65-F5344CB8AC3E}">
        <p14:creationId xmlns:p14="http://schemas.microsoft.com/office/powerpoint/2010/main" val="22105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209257-CD07-E120-C522-6C3F518483DB}"/>
              </a:ext>
            </a:extLst>
          </p:cNvPr>
          <p:cNvSpPr>
            <a:spLocks noGrp="1"/>
          </p:cNvSpPr>
          <p:nvPr>
            <p:ph sz="half" idx="1"/>
          </p:nvPr>
        </p:nvSpPr>
        <p:spPr>
          <a:xfrm>
            <a:off x="838199" y="1298121"/>
            <a:ext cx="10406449" cy="4878842"/>
          </a:xfrm>
        </p:spPr>
        <p:txBody>
          <a:bodyPr/>
          <a:lstStyle/>
          <a:p>
            <a:r>
              <a:rPr lang="en-US" dirty="0"/>
              <a:t>Basic Pretext tasks: Colorization, context prediction, counting</a:t>
            </a:r>
          </a:p>
          <a:p>
            <a:r>
              <a:rPr lang="en-US" dirty="0"/>
              <a:t>Contrastive Learning through Augmented Views: e.g. </a:t>
            </a:r>
            <a:r>
              <a:rPr lang="en-US" dirty="0" err="1"/>
              <a:t>SimCLR</a:t>
            </a:r>
            <a:endParaRPr lang="en-US" dirty="0"/>
          </a:p>
          <a:p>
            <a:r>
              <a:rPr lang="en-US" dirty="0"/>
              <a:t>Masked </a:t>
            </a:r>
            <a:r>
              <a:rPr lang="en-US" dirty="0" err="1"/>
              <a:t>AutoEncoders</a:t>
            </a:r>
            <a:r>
              <a:rPr lang="en-US" dirty="0"/>
              <a:t> (MAEs)</a:t>
            </a:r>
          </a:p>
        </p:txBody>
      </p:sp>
      <p:sp>
        <p:nvSpPr>
          <p:cNvPr id="4" name="Slide Number Placeholder 3">
            <a:extLst>
              <a:ext uri="{FF2B5EF4-FFF2-40B4-BE49-F238E27FC236}">
                <a16:creationId xmlns:a16="http://schemas.microsoft.com/office/drawing/2014/main" id="{1C201DA4-766F-6872-0504-6D22B52B5859}"/>
              </a:ext>
            </a:extLst>
          </p:cNvPr>
          <p:cNvSpPr>
            <a:spLocks noGrp="1"/>
          </p:cNvSpPr>
          <p:nvPr>
            <p:ph type="sldNum" sz="quarter" idx="12"/>
          </p:nvPr>
        </p:nvSpPr>
        <p:spPr/>
        <p:txBody>
          <a:bodyPr/>
          <a:lstStyle/>
          <a:p>
            <a:fld id="{03315DE8-E84B-A141-B26C-CDB1CE99E005}" type="slidenum">
              <a:rPr lang="en-US" smtClean="0"/>
              <a:t>30</a:t>
            </a:fld>
            <a:endParaRPr lang="en-US"/>
          </a:p>
        </p:txBody>
      </p:sp>
      <p:sp>
        <p:nvSpPr>
          <p:cNvPr id="5" name="Title 4">
            <a:extLst>
              <a:ext uri="{FF2B5EF4-FFF2-40B4-BE49-F238E27FC236}">
                <a16:creationId xmlns:a16="http://schemas.microsoft.com/office/drawing/2014/main" id="{2DAD41A3-1A50-8DAB-A833-715BD0094E6B}"/>
              </a:ext>
            </a:extLst>
          </p:cNvPr>
          <p:cNvSpPr>
            <a:spLocks noGrp="1"/>
          </p:cNvSpPr>
          <p:nvPr>
            <p:ph type="title"/>
          </p:nvPr>
        </p:nvSpPr>
        <p:spPr/>
        <p:txBody>
          <a:bodyPr/>
          <a:lstStyle/>
          <a:p>
            <a:r>
              <a:rPr lang="en-US" dirty="0"/>
              <a:t>Computer Vision: Self-supervision</a:t>
            </a:r>
          </a:p>
        </p:txBody>
      </p:sp>
      <p:pic>
        <p:nvPicPr>
          <p:cNvPr id="6" name="Picture 5" descr="A Self-Supervised Learning (SSL) Framework for Discovery | Earthdata">
            <a:extLst>
              <a:ext uri="{FF2B5EF4-FFF2-40B4-BE49-F238E27FC236}">
                <a16:creationId xmlns:a16="http://schemas.microsoft.com/office/drawing/2014/main" id="{EA3CEF65-361F-4C88-6673-FA5293393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4487" y="3101546"/>
            <a:ext cx="3192017" cy="36199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431DC8D-ABDB-6DCE-72C4-F6B88693C689}"/>
              </a:ext>
            </a:extLst>
          </p:cNvPr>
          <p:cNvPicPr>
            <a:picLocks noChangeAspect="1"/>
          </p:cNvPicPr>
          <p:nvPr/>
        </p:nvPicPr>
        <p:blipFill>
          <a:blip r:embed="rId3"/>
          <a:stretch>
            <a:fillRect/>
          </a:stretch>
        </p:blipFill>
        <p:spPr>
          <a:xfrm>
            <a:off x="5142792" y="2888558"/>
            <a:ext cx="6470743" cy="3604317"/>
          </a:xfrm>
          <a:prstGeom prst="rect">
            <a:avLst/>
          </a:prstGeom>
        </p:spPr>
      </p:pic>
    </p:spTree>
    <p:extLst>
      <p:ext uri="{BB962C8B-B14F-4D97-AF65-F5344CB8AC3E}">
        <p14:creationId xmlns:p14="http://schemas.microsoft.com/office/powerpoint/2010/main" val="3042234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129C-6672-304C-8BA1-FE5EEEC8F40A}"/>
              </a:ext>
            </a:extLst>
          </p:cNvPr>
          <p:cNvSpPr>
            <a:spLocks noGrp="1"/>
          </p:cNvSpPr>
          <p:nvPr>
            <p:ph type="title"/>
          </p:nvPr>
        </p:nvSpPr>
        <p:spPr/>
        <p:txBody>
          <a:bodyPr/>
          <a:lstStyle/>
          <a:p>
            <a:r>
              <a:rPr lang="en-US"/>
              <a:t>Practical Aspects	</a:t>
            </a:r>
          </a:p>
        </p:txBody>
      </p:sp>
      <p:sp>
        <p:nvSpPr>
          <p:cNvPr id="3" name="Content Placeholder 2">
            <a:extLst>
              <a:ext uri="{FF2B5EF4-FFF2-40B4-BE49-F238E27FC236}">
                <a16:creationId xmlns:a16="http://schemas.microsoft.com/office/drawing/2014/main" id="{0E0C77B7-4318-2445-AB2C-7C139DB0AADD}"/>
              </a:ext>
            </a:extLst>
          </p:cNvPr>
          <p:cNvSpPr>
            <a:spLocks noGrp="1"/>
          </p:cNvSpPr>
          <p:nvPr>
            <p:ph idx="1"/>
          </p:nvPr>
        </p:nvSpPr>
        <p:spPr/>
        <p:txBody>
          <a:bodyPr/>
          <a:lstStyle/>
          <a:p>
            <a:r>
              <a:rPr lang="en-US" dirty="0"/>
              <a:t>Python + </a:t>
            </a:r>
            <a:r>
              <a:rPr lang="en-US" dirty="0" err="1"/>
              <a:t>Pytorch</a:t>
            </a:r>
            <a:r>
              <a:rPr lang="en-US" dirty="0"/>
              <a:t> + Automatic Differentiation + GPU</a:t>
            </a:r>
          </a:p>
          <a:p>
            <a:r>
              <a:rPr lang="en-US" dirty="0" err="1"/>
              <a:t>Liveloss</a:t>
            </a:r>
            <a:r>
              <a:rPr lang="en-US" dirty="0"/>
              <a:t> / Weights and Biases: For experiment Monitoring</a:t>
            </a:r>
          </a:p>
          <a:p>
            <a:r>
              <a:rPr lang="en-US" dirty="0"/>
              <a:t>Matplotlib, </a:t>
            </a:r>
            <a:r>
              <a:rPr lang="en-US" dirty="0" err="1"/>
              <a:t>LiveLossPlot</a:t>
            </a:r>
            <a:r>
              <a:rPr lang="en-US" dirty="0"/>
              <a:t>, </a:t>
            </a:r>
            <a:r>
              <a:rPr lang="en-US" dirty="0" err="1"/>
              <a:t>Torchvision</a:t>
            </a:r>
            <a:r>
              <a:rPr lang="en-US" dirty="0"/>
              <a:t>, PIL (Python Imaging Library)</a:t>
            </a:r>
          </a:p>
          <a:p>
            <a:r>
              <a:rPr lang="en-US" dirty="0" err="1"/>
              <a:t>Huggingface</a:t>
            </a:r>
            <a:r>
              <a:rPr lang="en-US" dirty="0"/>
              <a:t> Transformers/Tokenizers Library</a:t>
            </a:r>
          </a:p>
          <a:p>
            <a:pPr marL="0" indent="0">
              <a:buNone/>
            </a:pPr>
            <a:endParaRPr lang="en-US" dirty="0"/>
          </a:p>
        </p:txBody>
      </p:sp>
      <p:sp>
        <p:nvSpPr>
          <p:cNvPr id="4" name="Slide Number Placeholder 3">
            <a:extLst>
              <a:ext uri="{FF2B5EF4-FFF2-40B4-BE49-F238E27FC236}">
                <a16:creationId xmlns:a16="http://schemas.microsoft.com/office/drawing/2014/main" id="{C084B0D9-10F7-624D-BF07-55F6A3222966}"/>
              </a:ext>
            </a:extLst>
          </p:cNvPr>
          <p:cNvSpPr>
            <a:spLocks noGrp="1"/>
          </p:cNvSpPr>
          <p:nvPr>
            <p:ph type="sldNum" sz="quarter" idx="12"/>
          </p:nvPr>
        </p:nvSpPr>
        <p:spPr/>
        <p:txBody>
          <a:bodyPr/>
          <a:lstStyle/>
          <a:p>
            <a:fld id="{03315DE8-E84B-A141-B26C-CDB1CE99E005}" type="slidenum">
              <a:rPr lang="en-US" smtClean="0"/>
              <a:t>31</a:t>
            </a:fld>
            <a:endParaRPr lang="en-US" dirty="0"/>
          </a:p>
        </p:txBody>
      </p:sp>
      <p:pic>
        <p:nvPicPr>
          <p:cNvPr id="8196" name="Picture 4" descr="Pytorch, logo Free Icon - Icon-Icons.com">
            <a:extLst>
              <a:ext uri="{FF2B5EF4-FFF2-40B4-BE49-F238E27FC236}">
                <a16:creationId xmlns:a16="http://schemas.microsoft.com/office/drawing/2014/main" id="{2474D624-8F70-BE4F-AD88-B578E724E0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003" y="4049347"/>
            <a:ext cx="3660913" cy="183045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Matplotlib logo — Matplotlib 3.1.0 documentation">
            <a:extLst>
              <a:ext uri="{FF2B5EF4-FFF2-40B4-BE49-F238E27FC236}">
                <a16:creationId xmlns:a16="http://schemas.microsoft.com/office/drawing/2014/main" id="{6287E1A7-000F-C04F-A859-3D36F68F5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467" y="5053522"/>
            <a:ext cx="3763619" cy="752723"/>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The Python Logo | Python Software Foundation">
            <a:extLst>
              <a:ext uri="{FF2B5EF4-FFF2-40B4-BE49-F238E27FC236}">
                <a16:creationId xmlns:a16="http://schemas.microsoft.com/office/drawing/2014/main" id="{E679E85D-D44C-B44D-A143-0CC746FF3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84252"/>
            <a:ext cx="4542915" cy="15344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eights &amp; Biases Launches Best-in-Class Experiment Tracking for OpenAI's  API to Power the Next Generation of Natural Language Machine Learning">
            <a:extLst>
              <a:ext uri="{FF2B5EF4-FFF2-40B4-BE49-F238E27FC236}">
                <a16:creationId xmlns:a16="http://schemas.microsoft.com/office/drawing/2014/main" id="{5F107670-1BFA-BD96-0DCC-8072DD0937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8498" y="5953364"/>
            <a:ext cx="5088833" cy="75272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pytorch-lightning · PyPI">
            <a:extLst>
              <a:ext uri="{FF2B5EF4-FFF2-40B4-BE49-F238E27FC236}">
                <a16:creationId xmlns:a16="http://schemas.microsoft.com/office/drawing/2014/main" id="{487DC62B-2283-F24D-F188-59E31A23F1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3731" y="5439821"/>
            <a:ext cx="4473531" cy="7735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and assets - Hugging Face">
            <a:extLst>
              <a:ext uri="{FF2B5EF4-FFF2-40B4-BE49-F238E27FC236}">
                <a16:creationId xmlns:a16="http://schemas.microsoft.com/office/drawing/2014/main" id="{CAB5C8BA-C4AC-D8E4-32DB-A7B0A80A85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4990" y="3294447"/>
            <a:ext cx="4666735" cy="1240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234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129C-6672-304C-8BA1-FE5EEEC8F40A}"/>
              </a:ext>
            </a:extLst>
          </p:cNvPr>
          <p:cNvSpPr>
            <a:spLocks noGrp="1"/>
          </p:cNvSpPr>
          <p:nvPr>
            <p:ph type="title"/>
          </p:nvPr>
        </p:nvSpPr>
        <p:spPr/>
        <p:txBody>
          <a:bodyPr/>
          <a:lstStyle/>
          <a:p>
            <a:r>
              <a:rPr lang="en-US"/>
              <a:t>Practical Aspects	</a:t>
            </a:r>
          </a:p>
        </p:txBody>
      </p:sp>
      <p:sp>
        <p:nvSpPr>
          <p:cNvPr id="3" name="Content Placeholder 2">
            <a:extLst>
              <a:ext uri="{FF2B5EF4-FFF2-40B4-BE49-F238E27FC236}">
                <a16:creationId xmlns:a16="http://schemas.microsoft.com/office/drawing/2014/main" id="{0E0C77B7-4318-2445-AB2C-7C139DB0AADD}"/>
              </a:ext>
            </a:extLst>
          </p:cNvPr>
          <p:cNvSpPr>
            <a:spLocks noGrp="1"/>
          </p:cNvSpPr>
          <p:nvPr>
            <p:ph idx="1"/>
          </p:nvPr>
        </p:nvSpPr>
        <p:spPr/>
        <p:txBody>
          <a:bodyPr/>
          <a:lstStyle/>
          <a:p>
            <a:r>
              <a:rPr lang="en-US"/>
              <a:t>Interactive Coding Tools</a:t>
            </a:r>
          </a:p>
          <a:p>
            <a:pPr lvl="1"/>
            <a:r>
              <a:rPr lang="en-US"/>
              <a:t>Google Colab Notebooks and Amazon SageMaker Lab</a:t>
            </a:r>
          </a:p>
          <a:p>
            <a:pPr lvl="1"/>
            <a:r>
              <a:rPr lang="en-US"/>
              <a:t>Powered by Project Jupyter</a:t>
            </a:r>
          </a:p>
          <a:p>
            <a:endParaRPr lang="en-US"/>
          </a:p>
        </p:txBody>
      </p:sp>
      <p:sp>
        <p:nvSpPr>
          <p:cNvPr id="4" name="Slide Number Placeholder 3">
            <a:extLst>
              <a:ext uri="{FF2B5EF4-FFF2-40B4-BE49-F238E27FC236}">
                <a16:creationId xmlns:a16="http://schemas.microsoft.com/office/drawing/2014/main" id="{C084B0D9-10F7-624D-BF07-55F6A3222966}"/>
              </a:ext>
            </a:extLst>
          </p:cNvPr>
          <p:cNvSpPr>
            <a:spLocks noGrp="1"/>
          </p:cNvSpPr>
          <p:nvPr>
            <p:ph type="sldNum" sz="quarter" idx="12"/>
          </p:nvPr>
        </p:nvSpPr>
        <p:spPr/>
        <p:txBody>
          <a:bodyPr/>
          <a:lstStyle/>
          <a:p>
            <a:fld id="{03315DE8-E84B-A141-B26C-CDB1CE99E005}" type="slidenum">
              <a:rPr lang="en-US" smtClean="0"/>
              <a:t>32</a:t>
            </a:fld>
            <a:endParaRPr lang="en-US" dirty="0"/>
          </a:p>
        </p:txBody>
      </p:sp>
      <p:pic>
        <p:nvPicPr>
          <p:cNvPr id="12290" name="Picture 2" descr="Cheat-sheet for Google Colab. In this tutorial, you will learn how to… | by  Tanu N Prabhu | Towards Data Science">
            <a:extLst>
              <a:ext uri="{FF2B5EF4-FFF2-40B4-BE49-F238E27FC236}">
                <a16:creationId xmlns:a16="http://schemas.microsoft.com/office/drawing/2014/main" id="{F040CDA6-1DCF-174D-AEFF-4B1E65AB7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232" y="2485412"/>
            <a:ext cx="4867368" cy="215228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Machine Learning with Amazon SageMaker » Nub8">
            <a:extLst>
              <a:ext uri="{FF2B5EF4-FFF2-40B4-BE49-F238E27FC236}">
                <a16:creationId xmlns:a16="http://schemas.microsoft.com/office/drawing/2014/main" id="{450895B6-B78F-5A4F-8964-2F31344D8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2209007"/>
            <a:ext cx="63500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Getting Started with Jupyter — Pythia Foundations">
            <a:extLst>
              <a:ext uri="{FF2B5EF4-FFF2-40B4-BE49-F238E27FC236}">
                <a16:creationId xmlns:a16="http://schemas.microsoft.com/office/drawing/2014/main" id="{849FD02A-8387-9743-9E13-8565BDB76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5384" y="4465429"/>
            <a:ext cx="4200432" cy="220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431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129C-6672-304C-8BA1-FE5EEEC8F40A}"/>
              </a:ext>
            </a:extLst>
          </p:cNvPr>
          <p:cNvSpPr>
            <a:spLocks noGrp="1"/>
          </p:cNvSpPr>
          <p:nvPr>
            <p:ph type="title"/>
          </p:nvPr>
        </p:nvSpPr>
        <p:spPr/>
        <p:txBody>
          <a:bodyPr/>
          <a:lstStyle/>
          <a:p>
            <a:r>
              <a:rPr lang="en-US"/>
              <a:t>Practical Aspects	</a:t>
            </a:r>
          </a:p>
        </p:txBody>
      </p:sp>
      <p:sp>
        <p:nvSpPr>
          <p:cNvPr id="3" name="Content Placeholder 2">
            <a:extLst>
              <a:ext uri="{FF2B5EF4-FFF2-40B4-BE49-F238E27FC236}">
                <a16:creationId xmlns:a16="http://schemas.microsoft.com/office/drawing/2014/main" id="{0E0C77B7-4318-2445-AB2C-7C139DB0AADD}"/>
              </a:ext>
            </a:extLst>
          </p:cNvPr>
          <p:cNvSpPr>
            <a:spLocks noGrp="1"/>
          </p:cNvSpPr>
          <p:nvPr>
            <p:ph idx="1"/>
          </p:nvPr>
        </p:nvSpPr>
        <p:spPr/>
        <p:txBody>
          <a:bodyPr/>
          <a:lstStyle/>
          <a:p>
            <a:r>
              <a:rPr lang="en-US" dirty="0"/>
              <a:t>Containers: Docker and Singularity</a:t>
            </a:r>
          </a:p>
          <a:p>
            <a:r>
              <a:rPr lang="en-US" dirty="0"/>
              <a:t>Batch processing: SLURM and the Rice NOTS Cluster</a:t>
            </a:r>
          </a:p>
          <a:p>
            <a:r>
              <a:rPr lang="en-US" dirty="0"/>
              <a:t>+ Whatever you ended up needing for your course project</a:t>
            </a:r>
          </a:p>
          <a:p>
            <a:endParaRPr lang="en-US" dirty="0"/>
          </a:p>
        </p:txBody>
      </p:sp>
      <p:sp>
        <p:nvSpPr>
          <p:cNvPr id="4" name="Slide Number Placeholder 3">
            <a:extLst>
              <a:ext uri="{FF2B5EF4-FFF2-40B4-BE49-F238E27FC236}">
                <a16:creationId xmlns:a16="http://schemas.microsoft.com/office/drawing/2014/main" id="{C084B0D9-10F7-624D-BF07-55F6A3222966}"/>
              </a:ext>
            </a:extLst>
          </p:cNvPr>
          <p:cNvSpPr>
            <a:spLocks noGrp="1"/>
          </p:cNvSpPr>
          <p:nvPr>
            <p:ph type="sldNum" sz="quarter" idx="12"/>
          </p:nvPr>
        </p:nvSpPr>
        <p:spPr/>
        <p:txBody>
          <a:bodyPr/>
          <a:lstStyle/>
          <a:p>
            <a:fld id="{03315DE8-E84B-A141-B26C-CDB1CE99E005}" type="slidenum">
              <a:rPr lang="en-US" smtClean="0"/>
              <a:t>33</a:t>
            </a:fld>
            <a:endParaRPr lang="en-US" dirty="0"/>
          </a:p>
        </p:txBody>
      </p:sp>
      <p:pic>
        <p:nvPicPr>
          <p:cNvPr id="10242" name="Picture 2" descr="Docker logo and symbol, meaning, history, PNG">
            <a:extLst>
              <a:ext uri="{FF2B5EF4-FFF2-40B4-BE49-F238E27FC236}">
                <a16:creationId xmlns:a16="http://schemas.microsoft.com/office/drawing/2014/main" id="{523B769C-65D9-C94B-B48F-FB4B106F0B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7821" y="2519483"/>
            <a:ext cx="4316361" cy="24279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FD0E516-F33A-FC45-B7CD-A83770B946BD}"/>
              </a:ext>
            </a:extLst>
          </p:cNvPr>
          <p:cNvPicPr>
            <a:picLocks noChangeAspect="1"/>
          </p:cNvPicPr>
          <p:nvPr/>
        </p:nvPicPr>
        <p:blipFill>
          <a:blip r:embed="rId3"/>
          <a:stretch>
            <a:fillRect/>
          </a:stretch>
        </p:blipFill>
        <p:spPr>
          <a:xfrm>
            <a:off x="1931105" y="4730186"/>
            <a:ext cx="1833988" cy="1808726"/>
          </a:xfrm>
          <a:prstGeom prst="rect">
            <a:avLst/>
          </a:prstGeom>
        </p:spPr>
      </p:pic>
      <p:pic>
        <p:nvPicPr>
          <p:cNvPr id="10246" name="Picture 6">
            <a:extLst>
              <a:ext uri="{FF2B5EF4-FFF2-40B4-BE49-F238E27FC236}">
                <a16:creationId xmlns:a16="http://schemas.microsoft.com/office/drawing/2014/main" id="{FF47EE2F-8283-9543-9AB2-903F512E9E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110958"/>
            <a:ext cx="2653326" cy="2427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369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06421-37B9-911D-1673-9CBC2BA69AEC}"/>
              </a:ext>
            </a:extLst>
          </p:cNvPr>
          <p:cNvSpPr>
            <a:spLocks noGrp="1"/>
          </p:cNvSpPr>
          <p:nvPr>
            <p:ph type="title"/>
          </p:nvPr>
        </p:nvSpPr>
        <p:spPr/>
        <p:txBody>
          <a:bodyPr/>
          <a:lstStyle/>
          <a:p>
            <a:r>
              <a:rPr lang="en-US" dirty="0"/>
              <a:t>Practical Aspects: What else I recommend?</a:t>
            </a:r>
          </a:p>
        </p:txBody>
      </p:sp>
      <p:sp>
        <p:nvSpPr>
          <p:cNvPr id="3" name="Content Placeholder 2">
            <a:extLst>
              <a:ext uri="{FF2B5EF4-FFF2-40B4-BE49-F238E27FC236}">
                <a16:creationId xmlns:a16="http://schemas.microsoft.com/office/drawing/2014/main" id="{E88E57F4-C76B-8EFA-0E29-15D49ADBF12B}"/>
              </a:ext>
            </a:extLst>
          </p:cNvPr>
          <p:cNvSpPr>
            <a:spLocks noGrp="1"/>
          </p:cNvSpPr>
          <p:nvPr>
            <p:ph idx="1"/>
          </p:nvPr>
        </p:nvSpPr>
        <p:spPr/>
        <p:txBody>
          <a:bodyPr/>
          <a:lstStyle/>
          <a:p>
            <a:r>
              <a:rPr lang="en-US" b="1" dirty="0" err="1"/>
              <a:t>Pytorch’s</a:t>
            </a:r>
            <a:r>
              <a:rPr lang="en-US" b="1" dirty="0"/>
              <a:t> advanced features:</a:t>
            </a:r>
          </a:p>
          <a:p>
            <a:pPr lvl="1"/>
            <a:r>
              <a:rPr lang="en-US" dirty="0"/>
              <a:t>Distributed</a:t>
            </a:r>
            <a:r>
              <a:rPr lang="en-US" b="1" dirty="0"/>
              <a:t> </a:t>
            </a:r>
            <a:r>
              <a:rPr lang="en-US" dirty="0"/>
              <a:t>training across multiple GPUs, and across multiple nodes with multiple GPUs. Torch.</a:t>
            </a:r>
            <a:br>
              <a:rPr lang="en-US" dirty="0"/>
            </a:br>
            <a:endParaRPr lang="en-US" b="1" dirty="0"/>
          </a:p>
          <a:p>
            <a:r>
              <a:rPr lang="en-US" b="1" dirty="0"/>
              <a:t>Cloud: </a:t>
            </a:r>
            <a:r>
              <a:rPr lang="en-US" dirty="0"/>
              <a:t>AWS, Google Cloud, Microsoft Azure, Oracle Cloud</a:t>
            </a:r>
          </a:p>
          <a:p>
            <a:pPr lvl="1"/>
            <a:r>
              <a:rPr lang="en-US" dirty="0"/>
              <a:t>On Demand vs Spot Instances</a:t>
            </a:r>
          </a:p>
          <a:p>
            <a:pPr lvl="1"/>
            <a:r>
              <a:rPr lang="en-US" dirty="0"/>
              <a:t>Submitting batch processing jobs through containers </a:t>
            </a:r>
          </a:p>
          <a:p>
            <a:pPr lvl="1"/>
            <a:r>
              <a:rPr lang="en-US" dirty="0"/>
              <a:t>Weights &amp; Biases, </a:t>
            </a:r>
            <a:r>
              <a:rPr lang="en-US" dirty="0" err="1"/>
              <a:t>Tensorboard</a:t>
            </a:r>
            <a:r>
              <a:rPr lang="en-US" dirty="0"/>
              <a:t>, Comet</a:t>
            </a:r>
          </a:p>
          <a:p>
            <a:r>
              <a:rPr lang="en-US" b="1" dirty="0"/>
              <a:t>Other frameworks:</a:t>
            </a:r>
          </a:p>
          <a:p>
            <a:pPr lvl="1"/>
            <a:r>
              <a:rPr lang="en-US" dirty="0" err="1"/>
              <a:t>Tensorflow</a:t>
            </a:r>
            <a:r>
              <a:rPr lang="en-US" dirty="0"/>
              <a:t>, Apache </a:t>
            </a:r>
            <a:r>
              <a:rPr lang="en-US" dirty="0" err="1"/>
              <a:t>MXNet</a:t>
            </a:r>
            <a:r>
              <a:rPr lang="en-US" dirty="0"/>
              <a:t>, </a:t>
            </a:r>
            <a:r>
              <a:rPr lang="en-US" b="1" dirty="0"/>
              <a:t>JAX </a:t>
            </a:r>
            <a:r>
              <a:rPr lang="en-US" dirty="0"/>
              <a:t>(low level support for some optimized operations)</a:t>
            </a:r>
          </a:p>
          <a:p>
            <a:pPr lvl="1"/>
            <a:r>
              <a:rPr lang="en-US" dirty="0"/>
              <a:t>ONNX: Cross-platform compatible model checkpoint file.</a:t>
            </a:r>
          </a:p>
          <a:p>
            <a:pPr lvl="1"/>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C794B967-ED1E-A714-DF24-06C746C90A80}"/>
              </a:ext>
            </a:extLst>
          </p:cNvPr>
          <p:cNvSpPr>
            <a:spLocks noGrp="1"/>
          </p:cNvSpPr>
          <p:nvPr>
            <p:ph type="sldNum" sz="quarter" idx="12"/>
          </p:nvPr>
        </p:nvSpPr>
        <p:spPr/>
        <p:txBody>
          <a:bodyPr/>
          <a:lstStyle/>
          <a:p>
            <a:fld id="{03315DE8-E84B-A141-B26C-CDB1CE99E005}" type="slidenum">
              <a:rPr lang="en-US" smtClean="0"/>
              <a:t>34</a:t>
            </a:fld>
            <a:endParaRPr lang="en-US" dirty="0"/>
          </a:p>
        </p:txBody>
      </p:sp>
      <p:pic>
        <p:nvPicPr>
          <p:cNvPr id="5" name="Picture 4">
            <a:extLst>
              <a:ext uri="{FF2B5EF4-FFF2-40B4-BE49-F238E27FC236}">
                <a16:creationId xmlns:a16="http://schemas.microsoft.com/office/drawing/2014/main" id="{297CCA40-6F66-017F-D1BF-795AA5C285E4}"/>
              </a:ext>
            </a:extLst>
          </p:cNvPr>
          <p:cNvPicPr>
            <a:picLocks noChangeAspect="1"/>
          </p:cNvPicPr>
          <p:nvPr/>
        </p:nvPicPr>
        <p:blipFill>
          <a:blip r:embed="rId2"/>
          <a:stretch>
            <a:fillRect/>
          </a:stretch>
        </p:blipFill>
        <p:spPr>
          <a:xfrm>
            <a:off x="1507182" y="2410079"/>
            <a:ext cx="6129294" cy="451024"/>
          </a:xfrm>
          <a:prstGeom prst="rect">
            <a:avLst/>
          </a:prstGeom>
        </p:spPr>
      </p:pic>
    </p:spTree>
    <p:extLst>
      <p:ext uri="{BB962C8B-B14F-4D97-AF65-F5344CB8AC3E}">
        <p14:creationId xmlns:p14="http://schemas.microsoft.com/office/powerpoint/2010/main" val="2862979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129C-6672-304C-8BA1-FE5EEEC8F40A}"/>
              </a:ext>
            </a:extLst>
          </p:cNvPr>
          <p:cNvSpPr>
            <a:spLocks noGrp="1"/>
          </p:cNvSpPr>
          <p:nvPr>
            <p:ph type="title"/>
          </p:nvPr>
        </p:nvSpPr>
        <p:spPr/>
        <p:txBody>
          <a:bodyPr>
            <a:noAutofit/>
          </a:bodyPr>
          <a:lstStyle/>
          <a:p>
            <a:r>
              <a:rPr lang="en-US" sz="3200" dirty="0"/>
              <a:t>Practical Aspects: User Interfaces/Demos Recommended</a:t>
            </a:r>
          </a:p>
        </p:txBody>
      </p:sp>
      <p:sp>
        <p:nvSpPr>
          <p:cNvPr id="3" name="Content Placeholder 2">
            <a:extLst>
              <a:ext uri="{FF2B5EF4-FFF2-40B4-BE49-F238E27FC236}">
                <a16:creationId xmlns:a16="http://schemas.microsoft.com/office/drawing/2014/main" id="{0E0C77B7-4318-2445-AB2C-7C139DB0AADD}"/>
              </a:ext>
            </a:extLst>
          </p:cNvPr>
          <p:cNvSpPr>
            <a:spLocks noGrp="1"/>
          </p:cNvSpPr>
          <p:nvPr>
            <p:ph idx="1"/>
          </p:nvPr>
        </p:nvSpPr>
        <p:spPr/>
        <p:txBody>
          <a:bodyPr/>
          <a:lstStyle/>
          <a:p>
            <a:r>
              <a:rPr lang="en-US" dirty="0"/>
              <a:t>Flask (or Django): For dynamic python-based server-side deployments</a:t>
            </a:r>
          </a:p>
          <a:p>
            <a:pPr lvl="1"/>
            <a:r>
              <a:rPr lang="en-US" dirty="0"/>
              <a:t>Jinja2 for templating your output HTML (if needed)</a:t>
            </a:r>
          </a:p>
          <a:p>
            <a:r>
              <a:rPr lang="en-US" dirty="0" err="1"/>
              <a:t>JQuery</a:t>
            </a:r>
            <a:r>
              <a:rPr lang="en-US" dirty="0"/>
              <a:t>, Bootstrap, React, </a:t>
            </a:r>
            <a:r>
              <a:rPr lang="en-US" dirty="0" err="1"/>
              <a:t>ReactNative</a:t>
            </a:r>
            <a:r>
              <a:rPr lang="en-US" dirty="0"/>
              <a:t>, </a:t>
            </a:r>
            <a:r>
              <a:rPr lang="en-US" dirty="0" err="1"/>
              <a:t>Vue.js</a:t>
            </a:r>
            <a:r>
              <a:rPr lang="en-US" dirty="0"/>
              <a:t>: For App Development</a:t>
            </a:r>
          </a:p>
          <a:p>
            <a:endParaRPr lang="en-US" dirty="0"/>
          </a:p>
        </p:txBody>
      </p:sp>
      <p:sp>
        <p:nvSpPr>
          <p:cNvPr id="4" name="Slide Number Placeholder 3">
            <a:extLst>
              <a:ext uri="{FF2B5EF4-FFF2-40B4-BE49-F238E27FC236}">
                <a16:creationId xmlns:a16="http://schemas.microsoft.com/office/drawing/2014/main" id="{C084B0D9-10F7-624D-BF07-55F6A3222966}"/>
              </a:ext>
            </a:extLst>
          </p:cNvPr>
          <p:cNvSpPr>
            <a:spLocks noGrp="1"/>
          </p:cNvSpPr>
          <p:nvPr>
            <p:ph type="sldNum" sz="quarter" idx="12"/>
          </p:nvPr>
        </p:nvSpPr>
        <p:spPr/>
        <p:txBody>
          <a:bodyPr/>
          <a:lstStyle/>
          <a:p>
            <a:fld id="{03315DE8-E84B-A141-B26C-CDB1CE99E005}" type="slidenum">
              <a:rPr lang="en-US" smtClean="0"/>
              <a:t>35</a:t>
            </a:fld>
            <a:endParaRPr lang="en-US" dirty="0"/>
          </a:p>
        </p:txBody>
      </p:sp>
      <p:pic>
        <p:nvPicPr>
          <p:cNvPr id="9220" name="Picture 4" descr="Flask (web framework) - Wikipedia">
            <a:extLst>
              <a:ext uri="{FF2B5EF4-FFF2-40B4-BE49-F238E27FC236}">
                <a16:creationId xmlns:a16="http://schemas.microsoft.com/office/drawing/2014/main" id="{DE2148C3-B402-A844-B240-4F475FA93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589" y="5043305"/>
            <a:ext cx="2635160" cy="103210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B2F17AE7-34CD-1348-B835-37B1199B8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4071" y="4735666"/>
            <a:ext cx="2344603" cy="57241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D26A53D6-0299-6B4A-A1F2-02F9DE4F4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897" y="5559357"/>
            <a:ext cx="2091813" cy="1162118"/>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89F379DE-D102-6642-8F07-B44F84A4C3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7780" y="5628935"/>
            <a:ext cx="1376292" cy="5505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jango - Full Stack Python">
            <a:extLst>
              <a:ext uri="{FF2B5EF4-FFF2-40B4-BE49-F238E27FC236}">
                <a16:creationId xmlns:a16="http://schemas.microsoft.com/office/drawing/2014/main" id="{F512C59C-AA07-1D70-0B16-07D56AEF90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6247" y="3429000"/>
            <a:ext cx="2967110" cy="10334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Using &amp; Mixing Hugging Face Models with Gradio 2.0">
            <a:extLst>
              <a:ext uri="{FF2B5EF4-FFF2-40B4-BE49-F238E27FC236}">
                <a16:creationId xmlns:a16="http://schemas.microsoft.com/office/drawing/2014/main" id="{C8FF35EB-379A-1748-2733-3AC13804949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084" t="21374" r="4493" b="30852"/>
          <a:stretch/>
        </p:blipFill>
        <p:spPr bwMode="auto">
          <a:xfrm>
            <a:off x="5791071" y="3202734"/>
            <a:ext cx="4053016" cy="1182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539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612FA-4402-CD4F-81CF-C3B79495EAE1}"/>
              </a:ext>
            </a:extLst>
          </p:cNvPr>
          <p:cNvSpPr>
            <a:spLocks noGrp="1"/>
          </p:cNvSpPr>
          <p:nvPr>
            <p:ph type="title"/>
          </p:nvPr>
        </p:nvSpPr>
        <p:spPr/>
        <p:txBody>
          <a:bodyPr/>
          <a:lstStyle/>
          <a:p>
            <a:r>
              <a:rPr lang="en-US"/>
              <a:t>Things we didn’t cover in the class</a:t>
            </a:r>
          </a:p>
        </p:txBody>
      </p:sp>
      <p:sp>
        <p:nvSpPr>
          <p:cNvPr id="3" name="Content Placeholder 2">
            <a:extLst>
              <a:ext uri="{FF2B5EF4-FFF2-40B4-BE49-F238E27FC236}">
                <a16:creationId xmlns:a16="http://schemas.microsoft.com/office/drawing/2014/main" id="{E0345176-2A94-B540-84E0-B2901200ECB6}"/>
              </a:ext>
            </a:extLst>
          </p:cNvPr>
          <p:cNvSpPr>
            <a:spLocks noGrp="1"/>
          </p:cNvSpPr>
          <p:nvPr>
            <p:ph idx="1"/>
          </p:nvPr>
        </p:nvSpPr>
        <p:spPr/>
        <p:txBody>
          <a:bodyPr>
            <a:normAutofit/>
          </a:bodyPr>
          <a:lstStyle/>
          <a:p>
            <a:r>
              <a:rPr lang="en-US" dirty="0"/>
              <a:t>Vision and Language Navigation</a:t>
            </a:r>
          </a:p>
          <a:p>
            <a:pPr lvl="1"/>
            <a:r>
              <a:rPr lang="en-US" sz="1600" dirty="0"/>
              <a:t>(e.g. see </a:t>
            </a:r>
            <a:r>
              <a:rPr lang="en-US" sz="1600" dirty="0">
                <a:hlinkClick r:id="rId2"/>
              </a:rPr>
              <a:t>https://arxiv.org/abs/1711.07280</a:t>
            </a:r>
            <a:r>
              <a:rPr lang="en-US" sz="1600" dirty="0"/>
              <a:t>)</a:t>
            </a:r>
          </a:p>
          <a:p>
            <a:r>
              <a:rPr lang="en-US" dirty="0"/>
              <a:t>Visual Commonsense Reasoning</a:t>
            </a:r>
          </a:p>
          <a:p>
            <a:pPr lvl="1"/>
            <a:r>
              <a:rPr lang="en-US" sz="1600" dirty="0"/>
              <a:t>(e.g. see </a:t>
            </a:r>
            <a:r>
              <a:rPr lang="en-US" sz="1600" dirty="0">
                <a:hlinkClick r:id="rId3"/>
              </a:rPr>
              <a:t>https://visualcommonsense.com/</a:t>
            </a:r>
            <a:r>
              <a:rPr lang="en-US" sz="1600" dirty="0"/>
              <a:t>)</a:t>
            </a:r>
          </a:p>
          <a:p>
            <a:r>
              <a:rPr lang="en-US" dirty="0"/>
              <a:t>Other topics:</a:t>
            </a:r>
          </a:p>
          <a:p>
            <a:pPr lvl="1"/>
            <a:r>
              <a:rPr lang="en-US" dirty="0"/>
              <a:t>Reinforcement Learning (Prof Vaibhav </a:t>
            </a:r>
            <a:r>
              <a:rPr lang="en-US" dirty="0" err="1"/>
              <a:t>Unhelkar</a:t>
            </a:r>
            <a:r>
              <a:rPr lang="en-US" dirty="0"/>
              <a:t>)</a:t>
            </a:r>
          </a:p>
          <a:p>
            <a:pPr lvl="1"/>
            <a:r>
              <a:rPr lang="en-US" dirty="0"/>
              <a:t>Graph Neural Networks and Graph ML (Prof. </a:t>
            </a:r>
            <a:r>
              <a:rPr lang="en-US" dirty="0" err="1"/>
              <a:t>Arlei</a:t>
            </a:r>
            <a:r>
              <a:rPr lang="en-US" dirty="0"/>
              <a:t> Silva)</a:t>
            </a:r>
          </a:p>
          <a:p>
            <a:pPr lvl="1"/>
            <a:r>
              <a:rPr lang="en-US" dirty="0"/>
              <a:t>Information Retrieval (Prof Xia Ben Hu)</a:t>
            </a:r>
          </a:p>
          <a:p>
            <a:pPr lvl="1"/>
            <a:r>
              <a:rPr lang="en-US" dirty="0"/>
              <a:t>Neural Radiance Fields (NERFs) (Prof Guha Balakrishnan)</a:t>
            </a:r>
          </a:p>
          <a:p>
            <a:pPr lvl="1"/>
            <a:r>
              <a:rPr lang="en-US" dirty="0"/>
              <a:t>3D Computer Vision and Imaging (Prof. Ashok </a:t>
            </a:r>
            <a:r>
              <a:rPr lang="en-US" dirty="0" err="1"/>
              <a:t>Veeraraghavan</a:t>
            </a:r>
            <a:r>
              <a:rPr lang="en-US" dirty="0"/>
              <a:t>)</a:t>
            </a:r>
          </a:p>
          <a:p>
            <a:pPr lvl="1"/>
            <a:r>
              <a:rPr lang="en-US" dirty="0"/>
              <a:t>Robotics (</a:t>
            </a:r>
            <a:r>
              <a:rPr lang="en-US" dirty="0" err="1"/>
              <a:t>Kaiyu</a:t>
            </a:r>
            <a:r>
              <a:rPr lang="en-US" dirty="0"/>
              <a:t> Hang and Lydia </a:t>
            </a:r>
            <a:r>
              <a:rPr lang="en-US" dirty="0" err="1"/>
              <a:t>Kavraki</a:t>
            </a:r>
            <a:r>
              <a:rPr lang="en-US" dirty="0"/>
              <a:t>)</a:t>
            </a:r>
            <a:endParaRPr lang="en-US" sz="2000" dirty="0"/>
          </a:p>
          <a:p>
            <a:pPr lvl="1"/>
            <a:endParaRPr lang="en-US" sz="1600" dirty="0"/>
          </a:p>
          <a:p>
            <a:endParaRPr lang="en-US" sz="2000" dirty="0"/>
          </a:p>
          <a:p>
            <a:pPr marL="457200" lvl="1" indent="0">
              <a:buNone/>
            </a:pPr>
            <a:endParaRPr lang="en-US" sz="1600" dirty="0"/>
          </a:p>
        </p:txBody>
      </p:sp>
      <p:sp>
        <p:nvSpPr>
          <p:cNvPr id="4" name="Slide Number Placeholder 3">
            <a:extLst>
              <a:ext uri="{FF2B5EF4-FFF2-40B4-BE49-F238E27FC236}">
                <a16:creationId xmlns:a16="http://schemas.microsoft.com/office/drawing/2014/main" id="{B68C614F-8EE2-2E48-A705-F48E24F337C4}"/>
              </a:ext>
            </a:extLst>
          </p:cNvPr>
          <p:cNvSpPr>
            <a:spLocks noGrp="1"/>
          </p:cNvSpPr>
          <p:nvPr>
            <p:ph type="sldNum" sz="quarter" idx="12"/>
          </p:nvPr>
        </p:nvSpPr>
        <p:spPr/>
        <p:txBody>
          <a:bodyPr/>
          <a:lstStyle/>
          <a:p>
            <a:fld id="{03315DE8-E84B-A141-B26C-CDB1CE99E005}" type="slidenum">
              <a:rPr lang="en-US" smtClean="0"/>
              <a:t>36</a:t>
            </a:fld>
            <a:endParaRPr lang="en-US" dirty="0"/>
          </a:p>
        </p:txBody>
      </p:sp>
    </p:spTree>
    <p:extLst>
      <p:ext uri="{BB962C8B-B14F-4D97-AF65-F5344CB8AC3E}">
        <p14:creationId xmlns:p14="http://schemas.microsoft.com/office/powerpoint/2010/main" val="878145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8060-664E-5840-8931-A6988895C87C}"/>
              </a:ext>
            </a:extLst>
          </p:cNvPr>
          <p:cNvSpPr>
            <a:spLocks noGrp="1"/>
          </p:cNvSpPr>
          <p:nvPr>
            <p:ph type="title"/>
          </p:nvPr>
        </p:nvSpPr>
        <p:spPr/>
        <p:txBody>
          <a:bodyPr/>
          <a:lstStyle/>
          <a:p>
            <a:r>
              <a:rPr lang="en-US"/>
              <a:t>Rice University - Resources</a:t>
            </a:r>
          </a:p>
        </p:txBody>
      </p:sp>
      <p:sp>
        <p:nvSpPr>
          <p:cNvPr id="4" name="Slide Number Placeholder 3">
            <a:extLst>
              <a:ext uri="{FF2B5EF4-FFF2-40B4-BE49-F238E27FC236}">
                <a16:creationId xmlns:a16="http://schemas.microsoft.com/office/drawing/2014/main" id="{08814A75-F64B-104E-8949-8FF85712A590}"/>
              </a:ext>
            </a:extLst>
          </p:cNvPr>
          <p:cNvSpPr>
            <a:spLocks noGrp="1"/>
          </p:cNvSpPr>
          <p:nvPr>
            <p:ph type="sldNum" sz="quarter" idx="12"/>
          </p:nvPr>
        </p:nvSpPr>
        <p:spPr/>
        <p:txBody>
          <a:bodyPr/>
          <a:lstStyle/>
          <a:p>
            <a:fld id="{03315DE8-E84B-A141-B26C-CDB1CE99E005}" type="slidenum">
              <a:rPr lang="en-US" smtClean="0"/>
              <a:t>37</a:t>
            </a:fld>
            <a:endParaRPr lang="en-US" dirty="0"/>
          </a:p>
        </p:txBody>
      </p:sp>
      <p:pic>
        <p:nvPicPr>
          <p:cNvPr id="5" name="Picture 4">
            <a:extLst>
              <a:ext uri="{FF2B5EF4-FFF2-40B4-BE49-F238E27FC236}">
                <a16:creationId xmlns:a16="http://schemas.microsoft.com/office/drawing/2014/main" id="{90005C44-2E65-8745-B09A-DE7A6608231D}"/>
              </a:ext>
            </a:extLst>
          </p:cNvPr>
          <p:cNvPicPr>
            <a:picLocks noChangeAspect="1"/>
          </p:cNvPicPr>
          <p:nvPr/>
        </p:nvPicPr>
        <p:blipFill>
          <a:blip r:embed="rId2"/>
          <a:stretch>
            <a:fillRect/>
          </a:stretch>
        </p:blipFill>
        <p:spPr>
          <a:xfrm>
            <a:off x="838200" y="1524000"/>
            <a:ext cx="4826000" cy="1905000"/>
          </a:xfrm>
          <a:prstGeom prst="rect">
            <a:avLst/>
          </a:prstGeom>
        </p:spPr>
      </p:pic>
      <p:pic>
        <p:nvPicPr>
          <p:cNvPr id="7" name="Picture 6">
            <a:extLst>
              <a:ext uri="{FF2B5EF4-FFF2-40B4-BE49-F238E27FC236}">
                <a16:creationId xmlns:a16="http://schemas.microsoft.com/office/drawing/2014/main" id="{84B0EACA-C1E3-CB48-B821-A69F1C6764CA}"/>
              </a:ext>
            </a:extLst>
          </p:cNvPr>
          <p:cNvPicPr>
            <a:picLocks noChangeAspect="1"/>
          </p:cNvPicPr>
          <p:nvPr/>
        </p:nvPicPr>
        <p:blipFill>
          <a:blip r:embed="rId3"/>
          <a:stretch>
            <a:fillRect/>
          </a:stretch>
        </p:blipFill>
        <p:spPr>
          <a:xfrm>
            <a:off x="693545" y="3785880"/>
            <a:ext cx="5402455" cy="2753032"/>
          </a:xfrm>
          <a:prstGeom prst="rect">
            <a:avLst/>
          </a:prstGeom>
        </p:spPr>
      </p:pic>
      <p:sp>
        <p:nvSpPr>
          <p:cNvPr id="8" name="Rectangle 7">
            <a:extLst>
              <a:ext uri="{FF2B5EF4-FFF2-40B4-BE49-F238E27FC236}">
                <a16:creationId xmlns:a16="http://schemas.microsoft.com/office/drawing/2014/main" id="{6566CE74-EBDF-EA46-87B4-2875E325D9F2}"/>
              </a:ext>
            </a:extLst>
          </p:cNvPr>
          <p:cNvSpPr/>
          <p:nvPr/>
        </p:nvSpPr>
        <p:spPr>
          <a:xfrm>
            <a:off x="6527802" y="2245667"/>
            <a:ext cx="4536755" cy="461665"/>
          </a:xfrm>
          <a:prstGeom prst="rect">
            <a:avLst/>
          </a:prstGeom>
        </p:spPr>
        <p:txBody>
          <a:bodyPr wrap="none">
            <a:spAutoFit/>
          </a:bodyPr>
          <a:lstStyle/>
          <a:p>
            <a:r>
              <a:rPr lang="en-US" sz="2400">
                <a:hlinkClick r:id="rId4"/>
              </a:rPr>
              <a:t>https://entrepreneurship.rice.edu/</a:t>
            </a:r>
            <a:endParaRPr lang="en-US" sz="2400"/>
          </a:p>
        </p:txBody>
      </p:sp>
      <p:sp>
        <p:nvSpPr>
          <p:cNvPr id="9" name="Rectangle 8">
            <a:extLst>
              <a:ext uri="{FF2B5EF4-FFF2-40B4-BE49-F238E27FC236}">
                <a16:creationId xmlns:a16="http://schemas.microsoft.com/office/drawing/2014/main" id="{1A016B3D-F428-A74A-9398-B8FB059BC7DF}"/>
              </a:ext>
            </a:extLst>
          </p:cNvPr>
          <p:cNvSpPr/>
          <p:nvPr/>
        </p:nvSpPr>
        <p:spPr>
          <a:xfrm>
            <a:off x="6670652" y="4931563"/>
            <a:ext cx="3311548" cy="461665"/>
          </a:xfrm>
          <a:prstGeom prst="rect">
            <a:avLst/>
          </a:prstGeom>
        </p:spPr>
        <p:txBody>
          <a:bodyPr wrap="none">
            <a:spAutoFit/>
          </a:bodyPr>
          <a:lstStyle/>
          <a:p>
            <a:r>
              <a:rPr lang="en-US" sz="2400">
                <a:hlinkClick r:id="rId5"/>
              </a:rPr>
              <a:t>https://riceventures.org/</a:t>
            </a:r>
            <a:endParaRPr lang="en-US" sz="2400"/>
          </a:p>
        </p:txBody>
      </p:sp>
    </p:spTree>
    <p:extLst>
      <p:ext uri="{BB962C8B-B14F-4D97-AF65-F5344CB8AC3E}">
        <p14:creationId xmlns:p14="http://schemas.microsoft.com/office/powerpoint/2010/main" val="1955289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CA6C0-4494-5027-4E91-C8A0B7BABE74}"/>
              </a:ext>
            </a:extLst>
          </p:cNvPr>
          <p:cNvSpPr>
            <a:spLocks noGrp="1"/>
          </p:cNvSpPr>
          <p:nvPr>
            <p:ph type="title"/>
          </p:nvPr>
        </p:nvSpPr>
        <p:spPr/>
        <p:txBody>
          <a:bodyPr/>
          <a:lstStyle/>
          <a:p>
            <a:r>
              <a:rPr lang="en-US" dirty="0"/>
              <a:t>Other things to be aware about…</a:t>
            </a:r>
          </a:p>
        </p:txBody>
      </p:sp>
      <p:sp>
        <p:nvSpPr>
          <p:cNvPr id="3" name="Content Placeholder 2">
            <a:extLst>
              <a:ext uri="{FF2B5EF4-FFF2-40B4-BE49-F238E27FC236}">
                <a16:creationId xmlns:a16="http://schemas.microsoft.com/office/drawing/2014/main" id="{1A92CF83-3CB5-B2DE-7325-0D6E6041C41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9B9EC32-D838-BF81-C8EA-9C6FE75CB0ED}"/>
              </a:ext>
            </a:extLst>
          </p:cNvPr>
          <p:cNvSpPr>
            <a:spLocks noGrp="1"/>
          </p:cNvSpPr>
          <p:nvPr>
            <p:ph type="sldNum" sz="quarter" idx="12"/>
          </p:nvPr>
        </p:nvSpPr>
        <p:spPr/>
        <p:txBody>
          <a:bodyPr/>
          <a:lstStyle/>
          <a:p>
            <a:fld id="{03315DE8-E84B-A141-B26C-CDB1CE99E005}" type="slidenum">
              <a:rPr lang="en-US" smtClean="0"/>
              <a:t>38</a:t>
            </a:fld>
            <a:endParaRPr lang="en-US" dirty="0"/>
          </a:p>
        </p:txBody>
      </p:sp>
      <p:pic>
        <p:nvPicPr>
          <p:cNvPr id="6" name="Picture 5">
            <a:extLst>
              <a:ext uri="{FF2B5EF4-FFF2-40B4-BE49-F238E27FC236}">
                <a16:creationId xmlns:a16="http://schemas.microsoft.com/office/drawing/2014/main" id="{34E3DCF8-6D3A-0A08-6456-F4378475D3CD}"/>
              </a:ext>
            </a:extLst>
          </p:cNvPr>
          <p:cNvPicPr>
            <a:picLocks noChangeAspect="1"/>
          </p:cNvPicPr>
          <p:nvPr/>
        </p:nvPicPr>
        <p:blipFill>
          <a:blip r:embed="rId2"/>
          <a:stretch>
            <a:fillRect/>
          </a:stretch>
        </p:blipFill>
        <p:spPr>
          <a:xfrm>
            <a:off x="179244" y="1255713"/>
            <a:ext cx="11174556" cy="2930089"/>
          </a:xfrm>
          <a:prstGeom prst="rect">
            <a:avLst/>
          </a:prstGeom>
        </p:spPr>
      </p:pic>
      <p:pic>
        <p:nvPicPr>
          <p:cNvPr id="5" name="Picture 4">
            <a:extLst>
              <a:ext uri="{FF2B5EF4-FFF2-40B4-BE49-F238E27FC236}">
                <a16:creationId xmlns:a16="http://schemas.microsoft.com/office/drawing/2014/main" id="{E670C29E-3806-EDC6-AB8A-CE40DA4B8F2A}"/>
              </a:ext>
            </a:extLst>
          </p:cNvPr>
          <p:cNvPicPr>
            <a:picLocks noChangeAspect="1"/>
          </p:cNvPicPr>
          <p:nvPr/>
        </p:nvPicPr>
        <p:blipFill>
          <a:blip r:embed="rId3"/>
          <a:stretch>
            <a:fillRect/>
          </a:stretch>
        </p:blipFill>
        <p:spPr>
          <a:xfrm>
            <a:off x="714632" y="1255713"/>
            <a:ext cx="7772400" cy="5100637"/>
          </a:xfrm>
          <a:prstGeom prst="rect">
            <a:avLst/>
          </a:prstGeom>
        </p:spPr>
      </p:pic>
      <p:pic>
        <p:nvPicPr>
          <p:cNvPr id="7" name="Picture 6">
            <a:extLst>
              <a:ext uri="{FF2B5EF4-FFF2-40B4-BE49-F238E27FC236}">
                <a16:creationId xmlns:a16="http://schemas.microsoft.com/office/drawing/2014/main" id="{B9C0F847-0F6C-EF51-4E0B-4F5F5078AF34}"/>
              </a:ext>
            </a:extLst>
          </p:cNvPr>
          <p:cNvPicPr>
            <a:picLocks noChangeAspect="1"/>
          </p:cNvPicPr>
          <p:nvPr/>
        </p:nvPicPr>
        <p:blipFill>
          <a:blip r:embed="rId4"/>
          <a:stretch>
            <a:fillRect/>
          </a:stretch>
        </p:blipFill>
        <p:spPr>
          <a:xfrm>
            <a:off x="3581401" y="1227857"/>
            <a:ext cx="6009276" cy="5311055"/>
          </a:xfrm>
          <a:prstGeom prst="rect">
            <a:avLst/>
          </a:prstGeom>
        </p:spPr>
      </p:pic>
      <p:pic>
        <p:nvPicPr>
          <p:cNvPr id="8" name="Picture 7">
            <a:extLst>
              <a:ext uri="{FF2B5EF4-FFF2-40B4-BE49-F238E27FC236}">
                <a16:creationId xmlns:a16="http://schemas.microsoft.com/office/drawing/2014/main" id="{D9199D24-1183-6588-649F-AEF4C6EB890A}"/>
              </a:ext>
            </a:extLst>
          </p:cNvPr>
          <p:cNvPicPr>
            <a:picLocks noChangeAspect="1"/>
          </p:cNvPicPr>
          <p:nvPr/>
        </p:nvPicPr>
        <p:blipFill>
          <a:blip r:embed="rId5"/>
          <a:stretch>
            <a:fillRect/>
          </a:stretch>
        </p:blipFill>
        <p:spPr>
          <a:xfrm>
            <a:off x="1649407" y="1379649"/>
            <a:ext cx="5676090" cy="4887007"/>
          </a:xfrm>
          <a:prstGeom prst="rect">
            <a:avLst/>
          </a:prstGeom>
        </p:spPr>
      </p:pic>
      <p:pic>
        <p:nvPicPr>
          <p:cNvPr id="9" name="Picture 8">
            <a:extLst>
              <a:ext uri="{FF2B5EF4-FFF2-40B4-BE49-F238E27FC236}">
                <a16:creationId xmlns:a16="http://schemas.microsoft.com/office/drawing/2014/main" id="{B9533034-0509-77F6-A468-FBBB06A4F0E0}"/>
              </a:ext>
            </a:extLst>
          </p:cNvPr>
          <p:cNvPicPr>
            <a:picLocks noChangeAspect="1"/>
          </p:cNvPicPr>
          <p:nvPr/>
        </p:nvPicPr>
        <p:blipFill>
          <a:blip r:embed="rId6"/>
          <a:stretch>
            <a:fillRect/>
          </a:stretch>
        </p:blipFill>
        <p:spPr>
          <a:xfrm>
            <a:off x="3111843" y="1810482"/>
            <a:ext cx="7772400" cy="4145804"/>
          </a:xfrm>
          <a:prstGeom prst="rect">
            <a:avLst/>
          </a:prstGeom>
        </p:spPr>
      </p:pic>
      <p:pic>
        <p:nvPicPr>
          <p:cNvPr id="11" name="Picture 10">
            <a:extLst>
              <a:ext uri="{FF2B5EF4-FFF2-40B4-BE49-F238E27FC236}">
                <a16:creationId xmlns:a16="http://schemas.microsoft.com/office/drawing/2014/main" id="{79EECD29-4B69-E667-4915-D6D48D521DEA}"/>
              </a:ext>
            </a:extLst>
          </p:cNvPr>
          <p:cNvPicPr>
            <a:picLocks noChangeAspect="1"/>
          </p:cNvPicPr>
          <p:nvPr/>
        </p:nvPicPr>
        <p:blipFill>
          <a:blip r:embed="rId7"/>
          <a:stretch>
            <a:fillRect/>
          </a:stretch>
        </p:blipFill>
        <p:spPr>
          <a:xfrm>
            <a:off x="3647231" y="1379649"/>
            <a:ext cx="4213654" cy="5457398"/>
          </a:xfrm>
          <a:prstGeom prst="rect">
            <a:avLst/>
          </a:prstGeom>
        </p:spPr>
      </p:pic>
    </p:spTree>
    <p:extLst>
      <p:ext uri="{BB962C8B-B14F-4D97-AF65-F5344CB8AC3E}">
        <p14:creationId xmlns:p14="http://schemas.microsoft.com/office/powerpoint/2010/main" val="191404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76350-3D1D-EF13-9612-D33019DAAE8D}"/>
              </a:ext>
            </a:extLst>
          </p:cNvPr>
          <p:cNvSpPr>
            <a:spLocks noGrp="1"/>
          </p:cNvSpPr>
          <p:nvPr>
            <p:ph type="title"/>
          </p:nvPr>
        </p:nvSpPr>
        <p:spPr/>
        <p:txBody>
          <a:bodyPr>
            <a:normAutofit fontScale="90000"/>
          </a:bodyPr>
          <a:lstStyle/>
          <a:p>
            <a:r>
              <a:rPr lang="en-US" dirty="0"/>
              <a:t>Common Mistakes that lead to Point Deductions</a:t>
            </a:r>
          </a:p>
        </p:txBody>
      </p:sp>
      <p:sp>
        <p:nvSpPr>
          <p:cNvPr id="3" name="Content Placeholder 2">
            <a:extLst>
              <a:ext uri="{FF2B5EF4-FFF2-40B4-BE49-F238E27FC236}">
                <a16:creationId xmlns:a16="http://schemas.microsoft.com/office/drawing/2014/main" id="{225EAE55-8D46-F8F0-21A0-790688FCFFF3}"/>
              </a:ext>
            </a:extLst>
          </p:cNvPr>
          <p:cNvSpPr>
            <a:spLocks noGrp="1"/>
          </p:cNvSpPr>
          <p:nvPr>
            <p:ph idx="1"/>
          </p:nvPr>
        </p:nvSpPr>
        <p:spPr/>
        <p:txBody>
          <a:bodyPr>
            <a:normAutofit lnSpcReduction="10000"/>
          </a:bodyPr>
          <a:lstStyle/>
          <a:p>
            <a:r>
              <a:rPr lang="en-US" dirty="0"/>
              <a:t>Including figures you did not make yourself but just borrowed from somewhere else.</a:t>
            </a:r>
          </a:p>
          <a:p>
            <a:r>
              <a:rPr lang="en-US" dirty="0"/>
              <a:t>Not exporting your figures properly leading to blurry fonts when zooming in</a:t>
            </a:r>
          </a:p>
          <a:p>
            <a:r>
              <a:rPr lang="en-US" dirty="0"/>
              <a:t>Not making your text large enough for it to be legible without zooming in a lot into the document</a:t>
            </a:r>
          </a:p>
          <a:p>
            <a:r>
              <a:rPr lang="en-US" dirty="0"/>
              <a:t>Not actually including any results of your method and discussion of results</a:t>
            </a:r>
          </a:p>
          <a:p>
            <a:r>
              <a:rPr lang="en-US" dirty="0"/>
              <a:t>Not including references to original papers for components of your solution that you are clearly relying on</a:t>
            </a:r>
          </a:p>
          <a:p>
            <a:r>
              <a:rPr lang="en-US" dirty="0"/>
              <a:t>Including screenshots of your command line or </a:t>
            </a:r>
            <a:r>
              <a:rPr lang="en-US" dirty="0" err="1"/>
              <a:t>jupyter</a:t>
            </a:r>
            <a:r>
              <a:rPr lang="en-US" dirty="0"/>
              <a:t>/</a:t>
            </a:r>
            <a:r>
              <a:rPr lang="en-US" dirty="0" err="1"/>
              <a:t>colab</a:t>
            </a:r>
            <a:r>
              <a:rPr lang="en-US" dirty="0"/>
              <a:t> notebook as quick way of showing results in your report.</a:t>
            </a:r>
          </a:p>
        </p:txBody>
      </p:sp>
      <p:sp>
        <p:nvSpPr>
          <p:cNvPr id="4" name="Slide Number Placeholder 3">
            <a:extLst>
              <a:ext uri="{FF2B5EF4-FFF2-40B4-BE49-F238E27FC236}">
                <a16:creationId xmlns:a16="http://schemas.microsoft.com/office/drawing/2014/main" id="{AFC98D7B-1DBA-D3ED-7C0F-D3816B9F09B2}"/>
              </a:ext>
            </a:extLst>
          </p:cNvPr>
          <p:cNvSpPr>
            <a:spLocks noGrp="1"/>
          </p:cNvSpPr>
          <p:nvPr>
            <p:ph type="sldNum" sz="quarter" idx="12"/>
          </p:nvPr>
        </p:nvSpPr>
        <p:spPr/>
        <p:txBody>
          <a:bodyPr/>
          <a:lstStyle/>
          <a:p>
            <a:fld id="{03315DE8-E84B-A141-B26C-CDB1CE99E005}" type="slidenum">
              <a:rPr lang="en-US" smtClean="0"/>
              <a:t>3</a:t>
            </a:fld>
            <a:endParaRPr lang="en-US" dirty="0"/>
          </a:p>
        </p:txBody>
      </p:sp>
    </p:spTree>
    <p:extLst>
      <p:ext uri="{BB962C8B-B14F-4D97-AF65-F5344CB8AC3E}">
        <p14:creationId xmlns:p14="http://schemas.microsoft.com/office/powerpoint/2010/main" val="2645168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D2CBF-F551-F61E-E188-910100021396}"/>
              </a:ext>
            </a:extLst>
          </p:cNvPr>
          <p:cNvSpPr>
            <a:spLocks noGrp="1"/>
          </p:cNvSpPr>
          <p:nvPr>
            <p:ph type="title"/>
          </p:nvPr>
        </p:nvSpPr>
        <p:spPr/>
        <p:txBody>
          <a:bodyPr/>
          <a:lstStyle/>
          <a:p>
            <a:r>
              <a:rPr lang="en-US" dirty="0"/>
              <a:t>More recently</a:t>
            </a:r>
          </a:p>
        </p:txBody>
      </p:sp>
      <p:sp>
        <p:nvSpPr>
          <p:cNvPr id="3" name="Content Placeholder 2">
            <a:extLst>
              <a:ext uri="{FF2B5EF4-FFF2-40B4-BE49-F238E27FC236}">
                <a16:creationId xmlns:a16="http://schemas.microsoft.com/office/drawing/2014/main" id="{40E0C6E0-5369-1376-5CB7-B290F946DD1D}"/>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B60E6DC-2B8F-125F-4BE7-3AFF8E0C6B2D}"/>
              </a:ext>
            </a:extLst>
          </p:cNvPr>
          <p:cNvSpPr>
            <a:spLocks noGrp="1"/>
          </p:cNvSpPr>
          <p:nvPr>
            <p:ph type="sldNum" sz="quarter" idx="12"/>
          </p:nvPr>
        </p:nvSpPr>
        <p:spPr/>
        <p:txBody>
          <a:bodyPr/>
          <a:lstStyle/>
          <a:p>
            <a:fld id="{03315DE8-E84B-A141-B26C-CDB1CE99E005}" type="slidenum">
              <a:rPr lang="en-US" smtClean="0"/>
              <a:t>39</a:t>
            </a:fld>
            <a:endParaRPr lang="en-US" dirty="0"/>
          </a:p>
        </p:txBody>
      </p:sp>
      <p:pic>
        <p:nvPicPr>
          <p:cNvPr id="5" name="Picture 4">
            <a:extLst>
              <a:ext uri="{FF2B5EF4-FFF2-40B4-BE49-F238E27FC236}">
                <a16:creationId xmlns:a16="http://schemas.microsoft.com/office/drawing/2014/main" id="{DAD0C4F4-9386-F1E6-E894-BD945AB45F49}"/>
              </a:ext>
            </a:extLst>
          </p:cNvPr>
          <p:cNvPicPr>
            <a:picLocks noChangeAspect="1"/>
          </p:cNvPicPr>
          <p:nvPr/>
        </p:nvPicPr>
        <p:blipFill>
          <a:blip r:embed="rId2"/>
          <a:stretch>
            <a:fillRect/>
          </a:stretch>
        </p:blipFill>
        <p:spPr>
          <a:xfrm>
            <a:off x="838200" y="1289956"/>
            <a:ext cx="10390506" cy="3578257"/>
          </a:xfrm>
          <a:prstGeom prst="rect">
            <a:avLst/>
          </a:prstGeom>
        </p:spPr>
      </p:pic>
      <p:pic>
        <p:nvPicPr>
          <p:cNvPr id="6" name="Picture 5">
            <a:extLst>
              <a:ext uri="{FF2B5EF4-FFF2-40B4-BE49-F238E27FC236}">
                <a16:creationId xmlns:a16="http://schemas.microsoft.com/office/drawing/2014/main" id="{97CEF6F9-72FD-D745-21DA-8751749D79D9}"/>
              </a:ext>
            </a:extLst>
          </p:cNvPr>
          <p:cNvPicPr>
            <a:picLocks noChangeAspect="1"/>
          </p:cNvPicPr>
          <p:nvPr/>
        </p:nvPicPr>
        <p:blipFill>
          <a:blip r:embed="rId3"/>
          <a:stretch>
            <a:fillRect/>
          </a:stretch>
        </p:blipFill>
        <p:spPr>
          <a:xfrm>
            <a:off x="838199" y="1347944"/>
            <a:ext cx="10332093" cy="3699656"/>
          </a:xfrm>
          <a:prstGeom prst="rect">
            <a:avLst/>
          </a:prstGeom>
        </p:spPr>
      </p:pic>
    </p:spTree>
    <p:extLst>
      <p:ext uri="{BB962C8B-B14F-4D97-AF65-F5344CB8AC3E}">
        <p14:creationId xmlns:p14="http://schemas.microsoft.com/office/powerpoint/2010/main" val="3078302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4C898-2E01-8F9B-2831-6E91FD90AA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6ABEB5-C150-ABC0-DAE8-B4075ABDAEF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C26220F-1152-B81F-EA9A-8A8F67AD0282}"/>
              </a:ext>
            </a:extLst>
          </p:cNvPr>
          <p:cNvSpPr>
            <a:spLocks noGrp="1"/>
          </p:cNvSpPr>
          <p:nvPr>
            <p:ph type="sldNum" sz="quarter" idx="12"/>
          </p:nvPr>
        </p:nvSpPr>
        <p:spPr/>
        <p:txBody>
          <a:bodyPr/>
          <a:lstStyle/>
          <a:p>
            <a:fld id="{03315DE8-E84B-A141-B26C-CDB1CE99E005}" type="slidenum">
              <a:rPr lang="en-US" smtClean="0"/>
              <a:t>40</a:t>
            </a:fld>
            <a:endParaRPr lang="en-US" dirty="0"/>
          </a:p>
        </p:txBody>
      </p:sp>
      <p:pic>
        <p:nvPicPr>
          <p:cNvPr id="5" name="Picture 4">
            <a:extLst>
              <a:ext uri="{FF2B5EF4-FFF2-40B4-BE49-F238E27FC236}">
                <a16:creationId xmlns:a16="http://schemas.microsoft.com/office/drawing/2014/main" id="{6FBBD555-1780-956A-21B5-16243961023C}"/>
              </a:ext>
            </a:extLst>
          </p:cNvPr>
          <p:cNvPicPr>
            <a:picLocks noChangeAspect="1"/>
          </p:cNvPicPr>
          <p:nvPr/>
        </p:nvPicPr>
        <p:blipFill>
          <a:blip r:embed="rId2"/>
          <a:stretch>
            <a:fillRect/>
          </a:stretch>
        </p:blipFill>
        <p:spPr>
          <a:xfrm>
            <a:off x="1578735" y="136524"/>
            <a:ext cx="8814516" cy="6738861"/>
          </a:xfrm>
          <a:prstGeom prst="rect">
            <a:avLst/>
          </a:prstGeom>
        </p:spPr>
      </p:pic>
    </p:spTree>
    <p:extLst>
      <p:ext uri="{BB962C8B-B14F-4D97-AF65-F5344CB8AC3E}">
        <p14:creationId xmlns:p14="http://schemas.microsoft.com/office/powerpoint/2010/main" val="920367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A06F-6F27-0718-923C-F490F08FF0D1}"/>
              </a:ext>
            </a:extLst>
          </p:cNvPr>
          <p:cNvSpPr>
            <a:spLocks noGrp="1"/>
          </p:cNvSpPr>
          <p:nvPr>
            <p:ph type="title"/>
          </p:nvPr>
        </p:nvSpPr>
        <p:spPr/>
        <p:txBody>
          <a:bodyPr/>
          <a:lstStyle/>
          <a:p>
            <a:r>
              <a:rPr lang="en-US" dirty="0"/>
              <a:t>Other things to be aware about…</a:t>
            </a:r>
          </a:p>
        </p:txBody>
      </p:sp>
      <p:sp>
        <p:nvSpPr>
          <p:cNvPr id="4" name="Slide Number Placeholder 3">
            <a:extLst>
              <a:ext uri="{FF2B5EF4-FFF2-40B4-BE49-F238E27FC236}">
                <a16:creationId xmlns:a16="http://schemas.microsoft.com/office/drawing/2014/main" id="{F2B4322F-2348-9CE9-AF55-C7F963832273}"/>
              </a:ext>
            </a:extLst>
          </p:cNvPr>
          <p:cNvSpPr>
            <a:spLocks noGrp="1"/>
          </p:cNvSpPr>
          <p:nvPr>
            <p:ph type="sldNum" sz="quarter" idx="12"/>
          </p:nvPr>
        </p:nvSpPr>
        <p:spPr/>
        <p:txBody>
          <a:bodyPr/>
          <a:lstStyle/>
          <a:p>
            <a:fld id="{03315DE8-E84B-A141-B26C-CDB1CE99E005}" type="slidenum">
              <a:rPr lang="en-US" smtClean="0"/>
              <a:t>41</a:t>
            </a:fld>
            <a:endParaRPr lang="en-US" dirty="0"/>
          </a:p>
        </p:txBody>
      </p:sp>
      <p:pic>
        <p:nvPicPr>
          <p:cNvPr id="5" name="Picture 4">
            <a:extLst>
              <a:ext uri="{FF2B5EF4-FFF2-40B4-BE49-F238E27FC236}">
                <a16:creationId xmlns:a16="http://schemas.microsoft.com/office/drawing/2014/main" id="{B2561F42-A212-C62C-5BEF-22ABAE1E111B}"/>
              </a:ext>
            </a:extLst>
          </p:cNvPr>
          <p:cNvPicPr>
            <a:picLocks noChangeAspect="1"/>
          </p:cNvPicPr>
          <p:nvPr/>
        </p:nvPicPr>
        <p:blipFill>
          <a:blip r:embed="rId2"/>
          <a:stretch>
            <a:fillRect/>
          </a:stretch>
        </p:blipFill>
        <p:spPr>
          <a:xfrm>
            <a:off x="578708" y="1191986"/>
            <a:ext cx="7772400" cy="4644399"/>
          </a:xfrm>
          <a:prstGeom prst="rect">
            <a:avLst/>
          </a:prstGeom>
        </p:spPr>
      </p:pic>
      <p:pic>
        <p:nvPicPr>
          <p:cNvPr id="6" name="Picture 5">
            <a:extLst>
              <a:ext uri="{FF2B5EF4-FFF2-40B4-BE49-F238E27FC236}">
                <a16:creationId xmlns:a16="http://schemas.microsoft.com/office/drawing/2014/main" id="{DA3D10EF-548A-5DF5-BB4E-F2518C61B6FC}"/>
              </a:ext>
            </a:extLst>
          </p:cNvPr>
          <p:cNvPicPr>
            <a:picLocks noChangeAspect="1"/>
          </p:cNvPicPr>
          <p:nvPr/>
        </p:nvPicPr>
        <p:blipFill>
          <a:blip r:embed="rId3"/>
          <a:stretch>
            <a:fillRect/>
          </a:stretch>
        </p:blipFill>
        <p:spPr>
          <a:xfrm>
            <a:off x="3581400" y="2247952"/>
            <a:ext cx="7772400" cy="3968473"/>
          </a:xfrm>
          <a:prstGeom prst="rect">
            <a:avLst/>
          </a:prstGeom>
        </p:spPr>
      </p:pic>
      <p:pic>
        <p:nvPicPr>
          <p:cNvPr id="7" name="Picture 6">
            <a:extLst>
              <a:ext uri="{FF2B5EF4-FFF2-40B4-BE49-F238E27FC236}">
                <a16:creationId xmlns:a16="http://schemas.microsoft.com/office/drawing/2014/main" id="{E446BD44-559D-DA7F-2F7B-5E2464F648D2}"/>
              </a:ext>
            </a:extLst>
          </p:cNvPr>
          <p:cNvPicPr>
            <a:picLocks noChangeAspect="1"/>
          </p:cNvPicPr>
          <p:nvPr/>
        </p:nvPicPr>
        <p:blipFill>
          <a:blip r:embed="rId4"/>
          <a:stretch>
            <a:fillRect/>
          </a:stretch>
        </p:blipFill>
        <p:spPr>
          <a:xfrm>
            <a:off x="5969768" y="1331911"/>
            <a:ext cx="5828875" cy="4875453"/>
          </a:xfrm>
          <a:prstGeom prst="rect">
            <a:avLst/>
          </a:prstGeom>
        </p:spPr>
      </p:pic>
      <p:pic>
        <p:nvPicPr>
          <p:cNvPr id="8" name="Picture 7">
            <a:extLst>
              <a:ext uri="{FF2B5EF4-FFF2-40B4-BE49-F238E27FC236}">
                <a16:creationId xmlns:a16="http://schemas.microsoft.com/office/drawing/2014/main" id="{15A2DEC2-CE0F-B431-E856-3E64EA7C8110}"/>
              </a:ext>
            </a:extLst>
          </p:cNvPr>
          <p:cNvPicPr>
            <a:picLocks noChangeAspect="1"/>
          </p:cNvPicPr>
          <p:nvPr/>
        </p:nvPicPr>
        <p:blipFill>
          <a:blip r:embed="rId5"/>
          <a:stretch>
            <a:fillRect/>
          </a:stretch>
        </p:blipFill>
        <p:spPr>
          <a:xfrm>
            <a:off x="1398836" y="1191986"/>
            <a:ext cx="4783129" cy="5564987"/>
          </a:xfrm>
          <a:prstGeom prst="rect">
            <a:avLst/>
          </a:prstGeom>
        </p:spPr>
      </p:pic>
      <p:pic>
        <p:nvPicPr>
          <p:cNvPr id="9" name="Picture 8">
            <a:extLst>
              <a:ext uri="{FF2B5EF4-FFF2-40B4-BE49-F238E27FC236}">
                <a16:creationId xmlns:a16="http://schemas.microsoft.com/office/drawing/2014/main" id="{A5D947CF-91E5-30AB-65C4-05A93AEE9863}"/>
              </a:ext>
            </a:extLst>
          </p:cNvPr>
          <p:cNvPicPr>
            <a:picLocks noChangeAspect="1"/>
          </p:cNvPicPr>
          <p:nvPr/>
        </p:nvPicPr>
        <p:blipFill>
          <a:blip r:embed="rId6"/>
          <a:stretch>
            <a:fillRect/>
          </a:stretch>
        </p:blipFill>
        <p:spPr>
          <a:xfrm>
            <a:off x="4015715" y="1527568"/>
            <a:ext cx="6501644" cy="4484138"/>
          </a:xfrm>
          <a:prstGeom prst="rect">
            <a:avLst/>
          </a:prstGeom>
        </p:spPr>
      </p:pic>
    </p:spTree>
    <p:extLst>
      <p:ext uri="{BB962C8B-B14F-4D97-AF65-F5344CB8AC3E}">
        <p14:creationId xmlns:p14="http://schemas.microsoft.com/office/powerpoint/2010/main" val="164168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07647-5204-5AD2-D5C0-B2ECD12BBA95}"/>
              </a:ext>
            </a:extLst>
          </p:cNvPr>
          <p:cNvSpPr>
            <a:spLocks noGrp="1"/>
          </p:cNvSpPr>
          <p:nvPr>
            <p:ph type="title"/>
          </p:nvPr>
        </p:nvSpPr>
        <p:spPr/>
        <p:txBody>
          <a:bodyPr/>
          <a:lstStyle/>
          <a:p>
            <a:r>
              <a:rPr lang="en-US" dirty="0"/>
              <a:t>More recently</a:t>
            </a:r>
          </a:p>
        </p:txBody>
      </p:sp>
      <p:sp>
        <p:nvSpPr>
          <p:cNvPr id="4" name="Slide Number Placeholder 3">
            <a:extLst>
              <a:ext uri="{FF2B5EF4-FFF2-40B4-BE49-F238E27FC236}">
                <a16:creationId xmlns:a16="http://schemas.microsoft.com/office/drawing/2014/main" id="{887D38D4-E9BC-60AF-233F-CE885E4513FB}"/>
              </a:ext>
            </a:extLst>
          </p:cNvPr>
          <p:cNvSpPr>
            <a:spLocks noGrp="1"/>
          </p:cNvSpPr>
          <p:nvPr>
            <p:ph type="sldNum" sz="quarter" idx="12"/>
          </p:nvPr>
        </p:nvSpPr>
        <p:spPr/>
        <p:txBody>
          <a:bodyPr/>
          <a:lstStyle/>
          <a:p>
            <a:fld id="{03315DE8-E84B-A141-B26C-CDB1CE99E005}" type="slidenum">
              <a:rPr lang="en-US" smtClean="0"/>
              <a:t>42</a:t>
            </a:fld>
            <a:endParaRPr lang="en-US" dirty="0"/>
          </a:p>
        </p:txBody>
      </p:sp>
      <p:pic>
        <p:nvPicPr>
          <p:cNvPr id="5" name="Picture 4">
            <a:extLst>
              <a:ext uri="{FF2B5EF4-FFF2-40B4-BE49-F238E27FC236}">
                <a16:creationId xmlns:a16="http://schemas.microsoft.com/office/drawing/2014/main" id="{D7B8B61F-3C4A-9D6C-7A38-87AF3CE81F7C}"/>
              </a:ext>
            </a:extLst>
          </p:cNvPr>
          <p:cNvPicPr>
            <a:picLocks noChangeAspect="1"/>
          </p:cNvPicPr>
          <p:nvPr/>
        </p:nvPicPr>
        <p:blipFill>
          <a:blip r:embed="rId2"/>
          <a:stretch>
            <a:fillRect/>
          </a:stretch>
        </p:blipFill>
        <p:spPr>
          <a:xfrm>
            <a:off x="5980990" y="0"/>
            <a:ext cx="6073771" cy="6858000"/>
          </a:xfrm>
          <a:prstGeom prst="rect">
            <a:avLst/>
          </a:prstGeom>
        </p:spPr>
      </p:pic>
      <p:pic>
        <p:nvPicPr>
          <p:cNvPr id="6" name="Picture 5">
            <a:extLst>
              <a:ext uri="{FF2B5EF4-FFF2-40B4-BE49-F238E27FC236}">
                <a16:creationId xmlns:a16="http://schemas.microsoft.com/office/drawing/2014/main" id="{0AF36F4E-2DAD-AA6D-72D8-D604D1EEDDC5}"/>
              </a:ext>
            </a:extLst>
          </p:cNvPr>
          <p:cNvPicPr>
            <a:picLocks noChangeAspect="1"/>
          </p:cNvPicPr>
          <p:nvPr/>
        </p:nvPicPr>
        <p:blipFill>
          <a:blip r:embed="rId3"/>
          <a:stretch>
            <a:fillRect/>
          </a:stretch>
        </p:blipFill>
        <p:spPr>
          <a:xfrm>
            <a:off x="2209800" y="1418781"/>
            <a:ext cx="7772400" cy="4020438"/>
          </a:xfrm>
          <a:prstGeom prst="rect">
            <a:avLst/>
          </a:prstGeom>
        </p:spPr>
      </p:pic>
      <p:pic>
        <p:nvPicPr>
          <p:cNvPr id="7" name="Picture 6">
            <a:extLst>
              <a:ext uri="{FF2B5EF4-FFF2-40B4-BE49-F238E27FC236}">
                <a16:creationId xmlns:a16="http://schemas.microsoft.com/office/drawing/2014/main" id="{A91D9E5C-8D4A-B067-0129-49165DB791A9}"/>
              </a:ext>
            </a:extLst>
          </p:cNvPr>
          <p:cNvPicPr>
            <a:picLocks noChangeAspect="1"/>
          </p:cNvPicPr>
          <p:nvPr/>
        </p:nvPicPr>
        <p:blipFill>
          <a:blip r:embed="rId4"/>
          <a:stretch>
            <a:fillRect/>
          </a:stretch>
        </p:blipFill>
        <p:spPr>
          <a:xfrm>
            <a:off x="4069464" y="136525"/>
            <a:ext cx="7437401" cy="6858000"/>
          </a:xfrm>
          <a:prstGeom prst="rect">
            <a:avLst/>
          </a:prstGeom>
        </p:spPr>
      </p:pic>
    </p:spTree>
    <p:extLst>
      <p:ext uri="{BB962C8B-B14F-4D97-AF65-F5344CB8AC3E}">
        <p14:creationId xmlns:p14="http://schemas.microsoft.com/office/powerpoint/2010/main" val="185629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EF95-0779-988C-02E6-66C9FFCCA5DA}"/>
              </a:ext>
            </a:extLst>
          </p:cNvPr>
          <p:cNvSpPr>
            <a:spLocks noGrp="1"/>
          </p:cNvSpPr>
          <p:nvPr>
            <p:ph type="title"/>
          </p:nvPr>
        </p:nvSpPr>
        <p:spPr/>
        <p:txBody>
          <a:bodyPr/>
          <a:lstStyle/>
          <a:p>
            <a:r>
              <a:rPr lang="en-US" dirty="0"/>
              <a:t>Other things to be aware about…</a:t>
            </a:r>
          </a:p>
        </p:txBody>
      </p:sp>
      <p:sp>
        <p:nvSpPr>
          <p:cNvPr id="4" name="Slide Number Placeholder 3">
            <a:extLst>
              <a:ext uri="{FF2B5EF4-FFF2-40B4-BE49-F238E27FC236}">
                <a16:creationId xmlns:a16="http://schemas.microsoft.com/office/drawing/2014/main" id="{4F4F06C8-B0DF-681E-2C1E-BCCFE922C19D}"/>
              </a:ext>
            </a:extLst>
          </p:cNvPr>
          <p:cNvSpPr>
            <a:spLocks noGrp="1"/>
          </p:cNvSpPr>
          <p:nvPr>
            <p:ph type="sldNum" sz="quarter" idx="12"/>
          </p:nvPr>
        </p:nvSpPr>
        <p:spPr/>
        <p:txBody>
          <a:bodyPr/>
          <a:lstStyle/>
          <a:p>
            <a:fld id="{03315DE8-E84B-A141-B26C-CDB1CE99E005}" type="slidenum">
              <a:rPr lang="en-US" smtClean="0"/>
              <a:t>43</a:t>
            </a:fld>
            <a:endParaRPr lang="en-US" dirty="0"/>
          </a:p>
        </p:txBody>
      </p:sp>
      <p:pic>
        <p:nvPicPr>
          <p:cNvPr id="5" name="Picture 4">
            <a:extLst>
              <a:ext uri="{FF2B5EF4-FFF2-40B4-BE49-F238E27FC236}">
                <a16:creationId xmlns:a16="http://schemas.microsoft.com/office/drawing/2014/main" id="{4ECEDA3F-D90E-1071-11D6-9A357FB9BA56}"/>
              </a:ext>
            </a:extLst>
          </p:cNvPr>
          <p:cNvPicPr>
            <a:picLocks noChangeAspect="1"/>
          </p:cNvPicPr>
          <p:nvPr/>
        </p:nvPicPr>
        <p:blipFill>
          <a:blip r:embed="rId2"/>
          <a:stretch>
            <a:fillRect/>
          </a:stretch>
        </p:blipFill>
        <p:spPr>
          <a:xfrm>
            <a:off x="1048265" y="1430274"/>
            <a:ext cx="9417278" cy="2869878"/>
          </a:xfrm>
          <a:prstGeom prst="rect">
            <a:avLst/>
          </a:prstGeom>
        </p:spPr>
      </p:pic>
      <p:pic>
        <p:nvPicPr>
          <p:cNvPr id="6" name="Picture 5">
            <a:extLst>
              <a:ext uri="{FF2B5EF4-FFF2-40B4-BE49-F238E27FC236}">
                <a16:creationId xmlns:a16="http://schemas.microsoft.com/office/drawing/2014/main" id="{B70A59CE-CF19-3202-7AB8-D0E2461B9778}"/>
              </a:ext>
            </a:extLst>
          </p:cNvPr>
          <p:cNvPicPr>
            <a:picLocks noChangeAspect="1"/>
          </p:cNvPicPr>
          <p:nvPr/>
        </p:nvPicPr>
        <p:blipFill>
          <a:blip r:embed="rId3"/>
          <a:stretch>
            <a:fillRect/>
          </a:stretch>
        </p:blipFill>
        <p:spPr>
          <a:xfrm>
            <a:off x="4386648" y="1818324"/>
            <a:ext cx="6374027" cy="4499313"/>
          </a:xfrm>
          <a:prstGeom prst="rect">
            <a:avLst/>
          </a:prstGeom>
        </p:spPr>
      </p:pic>
      <p:pic>
        <p:nvPicPr>
          <p:cNvPr id="7" name="Picture 6">
            <a:extLst>
              <a:ext uri="{FF2B5EF4-FFF2-40B4-BE49-F238E27FC236}">
                <a16:creationId xmlns:a16="http://schemas.microsoft.com/office/drawing/2014/main" id="{A2E2A648-33B5-04C0-96D9-8FCE3F8EB13D}"/>
              </a:ext>
            </a:extLst>
          </p:cNvPr>
          <p:cNvPicPr>
            <a:picLocks noChangeAspect="1"/>
          </p:cNvPicPr>
          <p:nvPr/>
        </p:nvPicPr>
        <p:blipFill>
          <a:blip r:embed="rId4"/>
          <a:stretch>
            <a:fillRect/>
          </a:stretch>
        </p:blipFill>
        <p:spPr>
          <a:xfrm>
            <a:off x="2215961" y="1246032"/>
            <a:ext cx="3554646" cy="5246843"/>
          </a:xfrm>
          <a:prstGeom prst="rect">
            <a:avLst/>
          </a:prstGeom>
        </p:spPr>
      </p:pic>
      <p:pic>
        <p:nvPicPr>
          <p:cNvPr id="8" name="Picture 7">
            <a:extLst>
              <a:ext uri="{FF2B5EF4-FFF2-40B4-BE49-F238E27FC236}">
                <a16:creationId xmlns:a16="http://schemas.microsoft.com/office/drawing/2014/main" id="{16EF42C2-2CC7-F6C6-BF8B-B2501F1AF186}"/>
              </a:ext>
            </a:extLst>
          </p:cNvPr>
          <p:cNvPicPr>
            <a:picLocks noChangeAspect="1"/>
          </p:cNvPicPr>
          <p:nvPr/>
        </p:nvPicPr>
        <p:blipFill>
          <a:blip r:embed="rId5"/>
          <a:stretch>
            <a:fillRect/>
          </a:stretch>
        </p:blipFill>
        <p:spPr>
          <a:xfrm>
            <a:off x="1726457" y="1430274"/>
            <a:ext cx="7772400" cy="5071059"/>
          </a:xfrm>
          <a:prstGeom prst="rect">
            <a:avLst/>
          </a:prstGeom>
        </p:spPr>
      </p:pic>
    </p:spTree>
    <p:extLst>
      <p:ext uri="{BB962C8B-B14F-4D97-AF65-F5344CB8AC3E}">
        <p14:creationId xmlns:p14="http://schemas.microsoft.com/office/powerpoint/2010/main" val="425232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6F96-6C96-64A4-DAE4-E1316F2A8E67}"/>
              </a:ext>
            </a:extLst>
          </p:cNvPr>
          <p:cNvSpPr>
            <a:spLocks noGrp="1"/>
          </p:cNvSpPr>
          <p:nvPr>
            <p:ph type="title"/>
          </p:nvPr>
        </p:nvSpPr>
        <p:spPr/>
        <p:txBody>
          <a:bodyPr/>
          <a:lstStyle/>
          <a:p>
            <a:r>
              <a:rPr lang="en-US" dirty="0"/>
              <a:t>Other things to be aware about…</a:t>
            </a:r>
          </a:p>
        </p:txBody>
      </p:sp>
      <p:sp>
        <p:nvSpPr>
          <p:cNvPr id="4" name="Slide Number Placeholder 3">
            <a:extLst>
              <a:ext uri="{FF2B5EF4-FFF2-40B4-BE49-F238E27FC236}">
                <a16:creationId xmlns:a16="http://schemas.microsoft.com/office/drawing/2014/main" id="{22B2C8DA-6643-1161-FB8D-4626468AF8D4}"/>
              </a:ext>
            </a:extLst>
          </p:cNvPr>
          <p:cNvSpPr>
            <a:spLocks noGrp="1"/>
          </p:cNvSpPr>
          <p:nvPr>
            <p:ph type="sldNum" sz="quarter" idx="12"/>
          </p:nvPr>
        </p:nvSpPr>
        <p:spPr/>
        <p:txBody>
          <a:bodyPr/>
          <a:lstStyle/>
          <a:p>
            <a:fld id="{03315DE8-E84B-A141-B26C-CDB1CE99E005}" type="slidenum">
              <a:rPr lang="en-US" smtClean="0"/>
              <a:t>44</a:t>
            </a:fld>
            <a:endParaRPr lang="en-US" dirty="0"/>
          </a:p>
        </p:txBody>
      </p:sp>
      <p:pic>
        <p:nvPicPr>
          <p:cNvPr id="5" name="Picture 4">
            <a:extLst>
              <a:ext uri="{FF2B5EF4-FFF2-40B4-BE49-F238E27FC236}">
                <a16:creationId xmlns:a16="http://schemas.microsoft.com/office/drawing/2014/main" id="{83FBA519-BCA2-E06A-3799-CBB9F430D79D}"/>
              </a:ext>
            </a:extLst>
          </p:cNvPr>
          <p:cNvPicPr>
            <a:picLocks noChangeAspect="1"/>
          </p:cNvPicPr>
          <p:nvPr/>
        </p:nvPicPr>
        <p:blipFill>
          <a:blip r:embed="rId2"/>
          <a:stretch>
            <a:fillRect/>
          </a:stretch>
        </p:blipFill>
        <p:spPr>
          <a:xfrm>
            <a:off x="2570205" y="1239488"/>
            <a:ext cx="4142513" cy="5618511"/>
          </a:xfrm>
          <a:prstGeom prst="rect">
            <a:avLst/>
          </a:prstGeom>
        </p:spPr>
      </p:pic>
      <p:pic>
        <p:nvPicPr>
          <p:cNvPr id="6" name="Picture 5">
            <a:extLst>
              <a:ext uri="{FF2B5EF4-FFF2-40B4-BE49-F238E27FC236}">
                <a16:creationId xmlns:a16="http://schemas.microsoft.com/office/drawing/2014/main" id="{0B2E0658-2A8D-5E9E-2663-EFB16835DC06}"/>
              </a:ext>
            </a:extLst>
          </p:cNvPr>
          <p:cNvPicPr>
            <a:picLocks noChangeAspect="1"/>
          </p:cNvPicPr>
          <p:nvPr/>
        </p:nvPicPr>
        <p:blipFill>
          <a:blip r:embed="rId3"/>
          <a:stretch>
            <a:fillRect/>
          </a:stretch>
        </p:blipFill>
        <p:spPr>
          <a:xfrm>
            <a:off x="5730142" y="1300230"/>
            <a:ext cx="5398900" cy="5325762"/>
          </a:xfrm>
          <a:prstGeom prst="rect">
            <a:avLst/>
          </a:prstGeom>
        </p:spPr>
      </p:pic>
      <p:pic>
        <p:nvPicPr>
          <p:cNvPr id="7" name="Picture 6">
            <a:extLst>
              <a:ext uri="{FF2B5EF4-FFF2-40B4-BE49-F238E27FC236}">
                <a16:creationId xmlns:a16="http://schemas.microsoft.com/office/drawing/2014/main" id="{5A9DBFCE-7986-60E0-DC17-3CB4412D2404}"/>
              </a:ext>
            </a:extLst>
          </p:cNvPr>
          <p:cNvPicPr>
            <a:picLocks noChangeAspect="1"/>
          </p:cNvPicPr>
          <p:nvPr/>
        </p:nvPicPr>
        <p:blipFill>
          <a:blip r:embed="rId4"/>
          <a:stretch>
            <a:fillRect/>
          </a:stretch>
        </p:blipFill>
        <p:spPr>
          <a:xfrm>
            <a:off x="838200" y="1203711"/>
            <a:ext cx="4634315" cy="5289164"/>
          </a:xfrm>
          <a:prstGeom prst="rect">
            <a:avLst/>
          </a:prstGeom>
        </p:spPr>
      </p:pic>
      <p:pic>
        <p:nvPicPr>
          <p:cNvPr id="8" name="Picture 7">
            <a:extLst>
              <a:ext uri="{FF2B5EF4-FFF2-40B4-BE49-F238E27FC236}">
                <a16:creationId xmlns:a16="http://schemas.microsoft.com/office/drawing/2014/main" id="{DFCD2A1E-374F-C7ED-6522-501DF3077472}"/>
              </a:ext>
            </a:extLst>
          </p:cNvPr>
          <p:cNvPicPr>
            <a:picLocks noChangeAspect="1"/>
          </p:cNvPicPr>
          <p:nvPr/>
        </p:nvPicPr>
        <p:blipFill>
          <a:blip r:embed="rId5"/>
          <a:stretch>
            <a:fillRect/>
          </a:stretch>
        </p:blipFill>
        <p:spPr>
          <a:xfrm>
            <a:off x="3452174" y="1300230"/>
            <a:ext cx="5287651" cy="4725258"/>
          </a:xfrm>
          <a:prstGeom prst="rect">
            <a:avLst/>
          </a:prstGeom>
        </p:spPr>
      </p:pic>
    </p:spTree>
    <p:extLst>
      <p:ext uri="{BB962C8B-B14F-4D97-AF65-F5344CB8AC3E}">
        <p14:creationId xmlns:p14="http://schemas.microsoft.com/office/powerpoint/2010/main" val="384844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24A06-D630-CAC7-2D24-50ADFDD38F00}"/>
              </a:ext>
            </a:extLst>
          </p:cNvPr>
          <p:cNvSpPr>
            <a:spLocks noGrp="1"/>
          </p:cNvSpPr>
          <p:nvPr>
            <p:ph type="title"/>
          </p:nvPr>
        </p:nvSpPr>
        <p:spPr/>
        <p:txBody>
          <a:bodyPr/>
          <a:lstStyle/>
          <a:p>
            <a:r>
              <a:rPr lang="en-US" dirty="0"/>
              <a:t>Other things to be aware about…</a:t>
            </a:r>
          </a:p>
        </p:txBody>
      </p:sp>
      <p:sp>
        <p:nvSpPr>
          <p:cNvPr id="4" name="Slide Number Placeholder 3">
            <a:extLst>
              <a:ext uri="{FF2B5EF4-FFF2-40B4-BE49-F238E27FC236}">
                <a16:creationId xmlns:a16="http://schemas.microsoft.com/office/drawing/2014/main" id="{14CD70B4-AA80-2CC4-0AAF-336F91C5256C}"/>
              </a:ext>
            </a:extLst>
          </p:cNvPr>
          <p:cNvSpPr>
            <a:spLocks noGrp="1"/>
          </p:cNvSpPr>
          <p:nvPr>
            <p:ph type="sldNum" sz="quarter" idx="12"/>
          </p:nvPr>
        </p:nvSpPr>
        <p:spPr/>
        <p:txBody>
          <a:bodyPr/>
          <a:lstStyle/>
          <a:p>
            <a:fld id="{03315DE8-E84B-A141-B26C-CDB1CE99E005}" type="slidenum">
              <a:rPr lang="en-US" smtClean="0"/>
              <a:t>45</a:t>
            </a:fld>
            <a:endParaRPr lang="en-US" dirty="0"/>
          </a:p>
        </p:txBody>
      </p:sp>
      <p:pic>
        <p:nvPicPr>
          <p:cNvPr id="5" name="Picture 4">
            <a:extLst>
              <a:ext uri="{FF2B5EF4-FFF2-40B4-BE49-F238E27FC236}">
                <a16:creationId xmlns:a16="http://schemas.microsoft.com/office/drawing/2014/main" id="{7AE18B91-5DE4-EBF4-EC29-09F703F5007F}"/>
              </a:ext>
            </a:extLst>
          </p:cNvPr>
          <p:cNvPicPr>
            <a:picLocks noChangeAspect="1"/>
          </p:cNvPicPr>
          <p:nvPr/>
        </p:nvPicPr>
        <p:blipFill>
          <a:blip r:embed="rId2"/>
          <a:stretch>
            <a:fillRect/>
          </a:stretch>
        </p:blipFill>
        <p:spPr>
          <a:xfrm>
            <a:off x="726989" y="1433739"/>
            <a:ext cx="7772400" cy="4460078"/>
          </a:xfrm>
          <a:prstGeom prst="rect">
            <a:avLst/>
          </a:prstGeom>
        </p:spPr>
      </p:pic>
      <p:pic>
        <p:nvPicPr>
          <p:cNvPr id="6" name="Picture 5">
            <a:extLst>
              <a:ext uri="{FF2B5EF4-FFF2-40B4-BE49-F238E27FC236}">
                <a16:creationId xmlns:a16="http://schemas.microsoft.com/office/drawing/2014/main" id="{8E9EBD93-D17D-4CA8-9E18-0F883E75BA08}"/>
              </a:ext>
            </a:extLst>
          </p:cNvPr>
          <p:cNvPicPr>
            <a:picLocks noChangeAspect="1"/>
          </p:cNvPicPr>
          <p:nvPr/>
        </p:nvPicPr>
        <p:blipFill>
          <a:blip r:embed="rId3"/>
          <a:stretch>
            <a:fillRect/>
          </a:stretch>
        </p:blipFill>
        <p:spPr>
          <a:xfrm>
            <a:off x="3581400" y="2655323"/>
            <a:ext cx="7772400" cy="2461756"/>
          </a:xfrm>
          <a:prstGeom prst="rect">
            <a:avLst/>
          </a:prstGeom>
        </p:spPr>
      </p:pic>
      <p:pic>
        <p:nvPicPr>
          <p:cNvPr id="7" name="Picture 6">
            <a:extLst>
              <a:ext uri="{FF2B5EF4-FFF2-40B4-BE49-F238E27FC236}">
                <a16:creationId xmlns:a16="http://schemas.microsoft.com/office/drawing/2014/main" id="{EB44024C-C065-9F8E-0D0A-111607D086F8}"/>
              </a:ext>
            </a:extLst>
          </p:cNvPr>
          <p:cNvPicPr>
            <a:picLocks noChangeAspect="1"/>
          </p:cNvPicPr>
          <p:nvPr/>
        </p:nvPicPr>
        <p:blipFill>
          <a:blip r:embed="rId4"/>
          <a:stretch>
            <a:fillRect/>
          </a:stretch>
        </p:blipFill>
        <p:spPr>
          <a:xfrm>
            <a:off x="995376" y="1017266"/>
            <a:ext cx="5570181" cy="5737869"/>
          </a:xfrm>
          <a:prstGeom prst="rect">
            <a:avLst/>
          </a:prstGeom>
        </p:spPr>
      </p:pic>
      <p:pic>
        <p:nvPicPr>
          <p:cNvPr id="8" name="Picture 7">
            <a:extLst>
              <a:ext uri="{FF2B5EF4-FFF2-40B4-BE49-F238E27FC236}">
                <a16:creationId xmlns:a16="http://schemas.microsoft.com/office/drawing/2014/main" id="{FE0953B8-5FC5-898B-BDF2-8EC2741D9E86}"/>
              </a:ext>
            </a:extLst>
          </p:cNvPr>
          <p:cNvPicPr>
            <a:picLocks noChangeAspect="1"/>
          </p:cNvPicPr>
          <p:nvPr/>
        </p:nvPicPr>
        <p:blipFill>
          <a:blip r:embed="rId5"/>
          <a:stretch>
            <a:fillRect/>
          </a:stretch>
        </p:blipFill>
        <p:spPr>
          <a:xfrm>
            <a:off x="3384207" y="2817753"/>
            <a:ext cx="6362700" cy="2463800"/>
          </a:xfrm>
          <a:prstGeom prst="rect">
            <a:avLst/>
          </a:prstGeom>
        </p:spPr>
      </p:pic>
      <p:pic>
        <p:nvPicPr>
          <p:cNvPr id="9" name="Picture 8">
            <a:extLst>
              <a:ext uri="{FF2B5EF4-FFF2-40B4-BE49-F238E27FC236}">
                <a16:creationId xmlns:a16="http://schemas.microsoft.com/office/drawing/2014/main" id="{1343921C-658C-29BA-11C0-219CA022548E}"/>
              </a:ext>
            </a:extLst>
          </p:cNvPr>
          <p:cNvPicPr>
            <a:picLocks noChangeAspect="1"/>
          </p:cNvPicPr>
          <p:nvPr/>
        </p:nvPicPr>
        <p:blipFill>
          <a:blip r:embed="rId6"/>
          <a:stretch>
            <a:fillRect/>
          </a:stretch>
        </p:blipFill>
        <p:spPr>
          <a:xfrm>
            <a:off x="1799711" y="1311322"/>
            <a:ext cx="7772400" cy="5227590"/>
          </a:xfrm>
          <a:prstGeom prst="rect">
            <a:avLst/>
          </a:prstGeom>
        </p:spPr>
      </p:pic>
      <p:pic>
        <p:nvPicPr>
          <p:cNvPr id="10" name="Picture 9">
            <a:extLst>
              <a:ext uri="{FF2B5EF4-FFF2-40B4-BE49-F238E27FC236}">
                <a16:creationId xmlns:a16="http://schemas.microsoft.com/office/drawing/2014/main" id="{1BF4B411-56AE-4374-01D5-7ACD5531541A}"/>
              </a:ext>
            </a:extLst>
          </p:cNvPr>
          <p:cNvPicPr>
            <a:picLocks noChangeAspect="1"/>
          </p:cNvPicPr>
          <p:nvPr/>
        </p:nvPicPr>
        <p:blipFill>
          <a:blip r:embed="rId7"/>
          <a:stretch>
            <a:fillRect/>
          </a:stretch>
        </p:blipFill>
        <p:spPr>
          <a:xfrm>
            <a:off x="3877963" y="3238494"/>
            <a:ext cx="7772400" cy="1997921"/>
          </a:xfrm>
          <a:prstGeom prst="rect">
            <a:avLst/>
          </a:prstGeom>
        </p:spPr>
      </p:pic>
      <p:pic>
        <p:nvPicPr>
          <p:cNvPr id="12" name="Picture 11">
            <a:extLst>
              <a:ext uri="{FF2B5EF4-FFF2-40B4-BE49-F238E27FC236}">
                <a16:creationId xmlns:a16="http://schemas.microsoft.com/office/drawing/2014/main" id="{0EA34603-8992-51FF-1C3F-C83D95774CD3}"/>
              </a:ext>
            </a:extLst>
          </p:cNvPr>
          <p:cNvPicPr>
            <a:picLocks noChangeAspect="1"/>
          </p:cNvPicPr>
          <p:nvPr/>
        </p:nvPicPr>
        <p:blipFill>
          <a:blip r:embed="rId8"/>
          <a:stretch>
            <a:fillRect/>
          </a:stretch>
        </p:blipFill>
        <p:spPr>
          <a:xfrm>
            <a:off x="778578" y="1311322"/>
            <a:ext cx="4717502" cy="5563149"/>
          </a:xfrm>
          <a:prstGeom prst="rect">
            <a:avLst/>
          </a:prstGeom>
        </p:spPr>
      </p:pic>
      <p:pic>
        <p:nvPicPr>
          <p:cNvPr id="13" name="Picture 12">
            <a:extLst>
              <a:ext uri="{FF2B5EF4-FFF2-40B4-BE49-F238E27FC236}">
                <a16:creationId xmlns:a16="http://schemas.microsoft.com/office/drawing/2014/main" id="{0F1DD7A2-2139-50ED-223C-657EC3DA0FC9}"/>
              </a:ext>
            </a:extLst>
          </p:cNvPr>
          <p:cNvPicPr>
            <a:picLocks noChangeAspect="1"/>
          </p:cNvPicPr>
          <p:nvPr/>
        </p:nvPicPr>
        <p:blipFill>
          <a:blip r:embed="rId9"/>
          <a:stretch>
            <a:fillRect/>
          </a:stretch>
        </p:blipFill>
        <p:spPr>
          <a:xfrm>
            <a:off x="5404132" y="1422515"/>
            <a:ext cx="4720062" cy="5440732"/>
          </a:xfrm>
          <a:prstGeom prst="rect">
            <a:avLst/>
          </a:prstGeom>
        </p:spPr>
      </p:pic>
      <p:pic>
        <p:nvPicPr>
          <p:cNvPr id="14" name="Picture 13">
            <a:extLst>
              <a:ext uri="{FF2B5EF4-FFF2-40B4-BE49-F238E27FC236}">
                <a16:creationId xmlns:a16="http://schemas.microsoft.com/office/drawing/2014/main" id="{60EF4022-B6C4-C614-A619-BF0BC7173AF7}"/>
              </a:ext>
            </a:extLst>
          </p:cNvPr>
          <p:cNvPicPr>
            <a:picLocks noChangeAspect="1"/>
          </p:cNvPicPr>
          <p:nvPr/>
        </p:nvPicPr>
        <p:blipFill>
          <a:blip r:embed="rId10"/>
          <a:stretch>
            <a:fillRect/>
          </a:stretch>
        </p:blipFill>
        <p:spPr>
          <a:xfrm>
            <a:off x="2894014" y="1333015"/>
            <a:ext cx="5242255" cy="5541456"/>
          </a:xfrm>
          <a:prstGeom prst="rect">
            <a:avLst/>
          </a:prstGeom>
        </p:spPr>
      </p:pic>
    </p:spTree>
    <p:extLst>
      <p:ext uri="{BB962C8B-B14F-4D97-AF65-F5344CB8AC3E}">
        <p14:creationId xmlns:p14="http://schemas.microsoft.com/office/powerpoint/2010/main" val="380469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AD49B-21A3-2845-930F-42E92AFFDC67}"/>
              </a:ext>
            </a:extLst>
          </p:cNvPr>
          <p:cNvSpPr>
            <a:spLocks noGrp="1"/>
          </p:cNvSpPr>
          <p:nvPr>
            <p:ph type="title"/>
          </p:nvPr>
        </p:nvSpPr>
        <p:spPr/>
        <p:txBody>
          <a:bodyPr/>
          <a:lstStyle/>
          <a:p>
            <a:r>
              <a:rPr lang="en-US"/>
              <a:t>Thanks Everyone </a:t>
            </a:r>
          </a:p>
        </p:txBody>
      </p:sp>
      <p:sp>
        <p:nvSpPr>
          <p:cNvPr id="4" name="Slide Number Placeholder 3">
            <a:extLst>
              <a:ext uri="{FF2B5EF4-FFF2-40B4-BE49-F238E27FC236}">
                <a16:creationId xmlns:a16="http://schemas.microsoft.com/office/drawing/2014/main" id="{1988A81D-3DA5-9F46-A057-E68FC75CFE4E}"/>
              </a:ext>
            </a:extLst>
          </p:cNvPr>
          <p:cNvSpPr>
            <a:spLocks noGrp="1"/>
          </p:cNvSpPr>
          <p:nvPr>
            <p:ph type="sldNum" sz="quarter" idx="12"/>
          </p:nvPr>
        </p:nvSpPr>
        <p:spPr/>
        <p:txBody>
          <a:bodyPr/>
          <a:lstStyle/>
          <a:p>
            <a:fld id="{03315DE8-E84B-A141-B26C-CDB1CE99E005}" type="slidenum">
              <a:rPr lang="en-US" smtClean="0"/>
              <a:t>46</a:t>
            </a:fld>
            <a:endParaRPr lang="en-US" dirty="0"/>
          </a:p>
        </p:txBody>
      </p:sp>
      <p:sp>
        <p:nvSpPr>
          <p:cNvPr id="5" name="Content Placeholder 2">
            <a:extLst>
              <a:ext uri="{FF2B5EF4-FFF2-40B4-BE49-F238E27FC236}">
                <a16:creationId xmlns:a16="http://schemas.microsoft.com/office/drawing/2014/main" id="{89C3FAE6-9C33-E24A-A6F1-AF8570698E48}"/>
              </a:ext>
            </a:extLst>
          </p:cNvPr>
          <p:cNvSpPr>
            <a:spLocks noGrp="1"/>
          </p:cNvSpPr>
          <p:nvPr>
            <p:ph idx="1"/>
          </p:nvPr>
        </p:nvSpPr>
        <p:spPr>
          <a:xfrm>
            <a:off x="838200" y="1289957"/>
            <a:ext cx="10515600" cy="4887006"/>
          </a:xfrm>
        </p:spPr>
        <p:txBody>
          <a:bodyPr/>
          <a:lstStyle/>
          <a:p>
            <a:r>
              <a:rPr lang="en-US" dirty="0"/>
              <a:t>Finish your course projects – I provided feedback to all progress reports and if I have not, let me know by email. At least in Canvas all my tickets are closed so far on progress report.</a:t>
            </a:r>
            <a:br>
              <a:rPr lang="en-US" dirty="0"/>
            </a:br>
            <a:endParaRPr lang="en-US" dirty="0"/>
          </a:p>
          <a:p>
            <a:r>
              <a:rPr lang="en-US" dirty="0"/>
              <a:t>Keep in touch – especially if you go on to do something great using computer vision / vision-language – always happy to hear back from students</a:t>
            </a:r>
          </a:p>
          <a:p>
            <a:pPr marL="0" indent="0">
              <a:buNone/>
            </a:pPr>
            <a:endParaRPr lang="en-US" dirty="0"/>
          </a:p>
          <a:p>
            <a:pPr marL="0" indent="0">
              <a:buNone/>
            </a:pPr>
            <a:endParaRPr lang="en-US" sz="2000" dirty="0"/>
          </a:p>
          <a:p>
            <a:pPr marL="457200" lvl="1" indent="0">
              <a:buNone/>
            </a:pPr>
            <a:endParaRPr lang="en-US" sz="1600" dirty="0"/>
          </a:p>
        </p:txBody>
      </p:sp>
    </p:spTree>
    <p:extLst>
      <p:ext uri="{BB962C8B-B14F-4D97-AF65-F5344CB8AC3E}">
        <p14:creationId xmlns:p14="http://schemas.microsoft.com/office/powerpoint/2010/main" val="3803784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0DC50-AC37-3091-7166-4CFF775099CE}"/>
              </a:ext>
            </a:extLst>
          </p:cNvPr>
          <p:cNvSpPr>
            <a:spLocks noGrp="1"/>
          </p:cNvSpPr>
          <p:nvPr>
            <p:ph type="title"/>
          </p:nvPr>
        </p:nvSpPr>
        <p:spPr/>
        <p:txBody>
          <a:bodyPr/>
          <a:lstStyle/>
          <a:p>
            <a:r>
              <a:rPr lang="en-US" dirty="0"/>
              <a:t>Also be careful about the following</a:t>
            </a:r>
          </a:p>
        </p:txBody>
      </p:sp>
      <p:sp>
        <p:nvSpPr>
          <p:cNvPr id="3" name="Content Placeholder 2">
            <a:extLst>
              <a:ext uri="{FF2B5EF4-FFF2-40B4-BE49-F238E27FC236}">
                <a16:creationId xmlns:a16="http://schemas.microsoft.com/office/drawing/2014/main" id="{F2952F00-5D64-F253-56B5-A8D8677461F7}"/>
              </a:ext>
            </a:extLst>
          </p:cNvPr>
          <p:cNvSpPr>
            <a:spLocks noGrp="1"/>
          </p:cNvSpPr>
          <p:nvPr>
            <p:ph idx="1"/>
          </p:nvPr>
        </p:nvSpPr>
        <p:spPr/>
        <p:txBody>
          <a:bodyPr/>
          <a:lstStyle/>
          <a:p>
            <a:r>
              <a:rPr lang="en-US" dirty="0"/>
              <a:t>Clearly indicate what you did – it should be clear what was done by you and what was not done by you by reading your report.</a:t>
            </a:r>
          </a:p>
          <a:p>
            <a:r>
              <a:rPr lang="en-US" dirty="0"/>
              <a:t>Any code you submit will be by default assumed that was authored by you and your team mates unless indicated otherwise. It is okay to rely on other people’s code or existing code but the Instructor should have an easy time judging what is yours and what is not.</a:t>
            </a:r>
          </a:p>
        </p:txBody>
      </p:sp>
      <p:sp>
        <p:nvSpPr>
          <p:cNvPr id="4" name="Slide Number Placeholder 3">
            <a:extLst>
              <a:ext uri="{FF2B5EF4-FFF2-40B4-BE49-F238E27FC236}">
                <a16:creationId xmlns:a16="http://schemas.microsoft.com/office/drawing/2014/main" id="{3E5F024B-CA4B-0051-34C2-7E7928AFC785}"/>
              </a:ext>
            </a:extLst>
          </p:cNvPr>
          <p:cNvSpPr>
            <a:spLocks noGrp="1"/>
          </p:cNvSpPr>
          <p:nvPr>
            <p:ph type="sldNum" sz="quarter" idx="12"/>
          </p:nvPr>
        </p:nvSpPr>
        <p:spPr/>
        <p:txBody>
          <a:bodyPr/>
          <a:lstStyle/>
          <a:p>
            <a:fld id="{03315DE8-E84B-A141-B26C-CDB1CE99E005}" type="slidenum">
              <a:rPr lang="en-US" smtClean="0"/>
              <a:t>4</a:t>
            </a:fld>
            <a:endParaRPr lang="en-US" dirty="0"/>
          </a:p>
        </p:txBody>
      </p:sp>
    </p:spTree>
    <p:extLst>
      <p:ext uri="{BB962C8B-B14F-4D97-AF65-F5344CB8AC3E}">
        <p14:creationId xmlns:p14="http://schemas.microsoft.com/office/powerpoint/2010/main" val="3821465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639E3-A81A-9C4C-9DE5-6413114AA398}"/>
              </a:ext>
            </a:extLst>
          </p:cNvPr>
          <p:cNvSpPr>
            <a:spLocks noGrp="1"/>
          </p:cNvSpPr>
          <p:nvPr>
            <p:ph type="title"/>
          </p:nvPr>
        </p:nvSpPr>
        <p:spPr/>
        <p:txBody>
          <a:bodyPr/>
          <a:lstStyle/>
          <a:p>
            <a:r>
              <a:rPr lang="en-US" dirty="0"/>
              <a:t>Today</a:t>
            </a:r>
          </a:p>
        </p:txBody>
      </p:sp>
      <p:sp>
        <p:nvSpPr>
          <p:cNvPr id="3" name="Content Placeholder 2">
            <a:extLst>
              <a:ext uri="{FF2B5EF4-FFF2-40B4-BE49-F238E27FC236}">
                <a16:creationId xmlns:a16="http://schemas.microsoft.com/office/drawing/2014/main" id="{AC3BD751-A6A7-6547-A09E-33EF2E5A70C7}"/>
              </a:ext>
            </a:extLst>
          </p:cNvPr>
          <p:cNvSpPr>
            <a:spLocks noGrp="1"/>
          </p:cNvSpPr>
          <p:nvPr>
            <p:ph idx="1"/>
          </p:nvPr>
        </p:nvSpPr>
        <p:spPr/>
        <p:txBody>
          <a:bodyPr/>
          <a:lstStyle/>
          <a:p>
            <a:r>
              <a:rPr lang="en-US" dirty="0"/>
              <a:t>Course Recap</a:t>
            </a:r>
          </a:p>
          <a:p>
            <a:r>
              <a:rPr lang="en-US" dirty="0"/>
              <a:t>Future Directions</a:t>
            </a:r>
          </a:p>
        </p:txBody>
      </p:sp>
      <p:sp>
        <p:nvSpPr>
          <p:cNvPr id="4" name="Slide Number Placeholder 3">
            <a:extLst>
              <a:ext uri="{FF2B5EF4-FFF2-40B4-BE49-F238E27FC236}">
                <a16:creationId xmlns:a16="http://schemas.microsoft.com/office/drawing/2014/main" id="{10A8C9EC-90DA-1749-8A32-11EFFA414C4E}"/>
              </a:ext>
            </a:extLst>
          </p:cNvPr>
          <p:cNvSpPr>
            <a:spLocks noGrp="1"/>
          </p:cNvSpPr>
          <p:nvPr>
            <p:ph type="sldNum" sz="quarter" idx="12"/>
          </p:nvPr>
        </p:nvSpPr>
        <p:spPr/>
        <p:txBody>
          <a:bodyPr/>
          <a:lstStyle/>
          <a:p>
            <a:fld id="{03315DE8-E84B-A141-B26C-CDB1CE99E005}" type="slidenum">
              <a:rPr lang="en-US" smtClean="0"/>
              <a:t>5</a:t>
            </a:fld>
            <a:endParaRPr lang="en-US" dirty="0"/>
          </a:p>
        </p:txBody>
      </p:sp>
    </p:spTree>
    <p:extLst>
      <p:ext uri="{BB962C8B-B14F-4D97-AF65-F5344CB8AC3E}">
        <p14:creationId xmlns:p14="http://schemas.microsoft.com/office/powerpoint/2010/main" val="1649683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639E3-A81A-9C4C-9DE5-6413114AA398}"/>
              </a:ext>
            </a:extLst>
          </p:cNvPr>
          <p:cNvSpPr>
            <a:spLocks noGrp="1"/>
          </p:cNvSpPr>
          <p:nvPr>
            <p:ph type="title"/>
          </p:nvPr>
        </p:nvSpPr>
        <p:spPr/>
        <p:txBody>
          <a:bodyPr/>
          <a:lstStyle/>
          <a:p>
            <a:r>
              <a:rPr lang="en-US" dirty="0"/>
              <a:t>What you learned in this class?</a:t>
            </a:r>
          </a:p>
        </p:txBody>
      </p:sp>
      <p:sp>
        <p:nvSpPr>
          <p:cNvPr id="3" name="Content Placeholder 2">
            <a:extLst>
              <a:ext uri="{FF2B5EF4-FFF2-40B4-BE49-F238E27FC236}">
                <a16:creationId xmlns:a16="http://schemas.microsoft.com/office/drawing/2014/main" id="{AC3BD751-A6A7-6547-A09E-33EF2E5A70C7}"/>
              </a:ext>
            </a:extLst>
          </p:cNvPr>
          <p:cNvSpPr>
            <a:spLocks noGrp="1"/>
          </p:cNvSpPr>
          <p:nvPr>
            <p:ph idx="1"/>
          </p:nvPr>
        </p:nvSpPr>
        <p:spPr/>
        <p:txBody>
          <a:bodyPr/>
          <a:lstStyle/>
          <a:p>
            <a:r>
              <a:rPr lang="en-US" dirty="0"/>
              <a:t>Machine Learning Basics (SGD, Losses, Evaluation)</a:t>
            </a:r>
          </a:p>
          <a:p>
            <a:r>
              <a:rPr lang="en-US" dirty="0"/>
              <a:t>Computer Vision (CNNs, Detection, Segmentation, Vision Transform.)</a:t>
            </a:r>
          </a:p>
          <a:p>
            <a:r>
              <a:rPr lang="en-US" dirty="0"/>
              <a:t>Natural Language Processing (RNNs, Transformers, GPTs)</a:t>
            </a:r>
          </a:p>
          <a:p>
            <a:r>
              <a:rPr lang="en-US" dirty="0"/>
              <a:t>Vision and Language (</a:t>
            </a:r>
            <a:r>
              <a:rPr lang="en-US" dirty="0" err="1"/>
              <a:t>RefExp</a:t>
            </a:r>
            <a:r>
              <a:rPr lang="en-US" dirty="0"/>
              <a:t>, VQA, CLIP, </a:t>
            </a:r>
            <a:r>
              <a:rPr lang="en-US" dirty="0" err="1"/>
              <a:t>cGANs</a:t>
            </a:r>
            <a:r>
              <a:rPr lang="en-US" dirty="0"/>
              <a:t>, Diffusion)</a:t>
            </a:r>
          </a:p>
          <a:p>
            <a:r>
              <a:rPr lang="en-US" dirty="0"/>
              <a:t>Self-supervised Representation Learning for Images, Text and Video</a:t>
            </a:r>
          </a:p>
          <a:p>
            <a:r>
              <a:rPr lang="en-US" dirty="0"/>
              <a:t>Practical Implementation Aspects / Technical Skills</a:t>
            </a:r>
          </a:p>
        </p:txBody>
      </p:sp>
      <p:sp>
        <p:nvSpPr>
          <p:cNvPr id="4" name="Slide Number Placeholder 3">
            <a:extLst>
              <a:ext uri="{FF2B5EF4-FFF2-40B4-BE49-F238E27FC236}">
                <a16:creationId xmlns:a16="http://schemas.microsoft.com/office/drawing/2014/main" id="{10A8C9EC-90DA-1749-8A32-11EFFA414C4E}"/>
              </a:ext>
            </a:extLst>
          </p:cNvPr>
          <p:cNvSpPr>
            <a:spLocks noGrp="1"/>
          </p:cNvSpPr>
          <p:nvPr>
            <p:ph type="sldNum" sz="quarter" idx="12"/>
          </p:nvPr>
        </p:nvSpPr>
        <p:spPr/>
        <p:txBody>
          <a:bodyPr/>
          <a:lstStyle/>
          <a:p>
            <a:fld id="{03315DE8-E84B-A141-B26C-CDB1CE99E005}" type="slidenum">
              <a:rPr lang="en-US" smtClean="0"/>
              <a:t>6</a:t>
            </a:fld>
            <a:endParaRPr lang="en-US" dirty="0"/>
          </a:p>
        </p:txBody>
      </p:sp>
    </p:spTree>
    <p:extLst>
      <p:ext uri="{BB962C8B-B14F-4D97-AF65-F5344CB8AC3E}">
        <p14:creationId xmlns:p14="http://schemas.microsoft.com/office/powerpoint/2010/main" val="1212911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A40B1-0BFD-F244-A35F-E5E80AC85AF6}"/>
              </a:ext>
            </a:extLst>
          </p:cNvPr>
          <p:cNvSpPr>
            <a:spLocks noGrp="1"/>
          </p:cNvSpPr>
          <p:nvPr>
            <p:ph type="title"/>
          </p:nvPr>
        </p:nvSpPr>
        <p:spPr/>
        <p:txBody>
          <a:bodyPr/>
          <a:lstStyle/>
          <a:p>
            <a:r>
              <a:rPr lang="en-US"/>
              <a:t>Machine Learning : Introduction</a:t>
            </a:r>
          </a:p>
        </p:txBody>
      </p:sp>
      <p:sp>
        <p:nvSpPr>
          <p:cNvPr id="3" name="Content Placeholder 2">
            <a:extLst>
              <a:ext uri="{FF2B5EF4-FFF2-40B4-BE49-F238E27FC236}">
                <a16:creationId xmlns:a16="http://schemas.microsoft.com/office/drawing/2014/main" id="{B4D1C330-40F5-4541-9C98-8C279B697CC8}"/>
              </a:ext>
            </a:extLst>
          </p:cNvPr>
          <p:cNvSpPr>
            <a:spLocks noGrp="1"/>
          </p:cNvSpPr>
          <p:nvPr>
            <p:ph idx="1"/>
          </p:nvPr>
        </p:nvSpPr>
        <p:spPr/>
        <p:txBody>
          <a:bodyPr/>
          <a:lstStyle/>
          <a:p>
            <a:r>
              <a:rPr lang="en-US" dirty="0"/>
              <a:t>Supervised Learning vs Unsupervised Learning (+Self-supervised)</a:t>
            </a:r>
          </a:p>
          <a:p>
            <a:r>
              <a:rPr lang="en-US" dirty="0"/>
              <a:t>Classification vs Regression</a:t>
            </a:r>
          </a:p>
          <a:p>
            <a:r>
              <a:rPr lang="en-US" dirty="0"/>
              <a:t>Least Squares Regression (Mean Squared Error MSE Loss – L1Loss)</a:t>
            </a:r>
          </a:p>
          <a:p>
            <a:r>
              <a:rPr lang="en-US" dirty="0"/>
              <a:t>Simple Linear Classifiers e.g. </a:t>
            </a:r>
            <a:r>
              <a:rPr lang="en-US" dirty="0" err="1"/>
              <a:t>Softmax</a:t>
            </a:r>
            <a:r>
              <a:rPr lang="en-US" dirty="0"/>
              <a:t> Classifiers</a:t>
            </a:r>
          </a:p>
          <a:p>
            <a:pPr marL="0" indent="0">
              <a:buNone/>
            </a:pPr>
            <a:endParaRPr lang="en-US" dirty="0"/>
          </a:p>
        </p:txBody>
      </p:sp>
      <p:sp>
        <p:nvSpPr>
          <p:cNvPr id="4" name="Slide Number Placeholder 3">
            <a:extLst>
              <a:ext uri="{FF2B5EF4-FFF2-40B4-BE49-F238E27FC236}">
                <a16:creationId xmlns:a16="http://schemas.microsoft.com/office/drawing/2014/main" id="{545DAE40-C3B6-8F4D-9F73-CCF5E2CED18E}"/>
              </a:ext>
            </a:extLst>
          </p:cNvPr>
          <p:cNvSpPr>
            <a:spLocks noGrp="1"/>
          </p:cNvSpPr>
          <p:nvPr>
            <p:ph type="sldNum" sz="quarter" idx="12"/>
          </p:nvPr>
        </p:nvSpPr>
        <p:spPr/>
        <p:txBody>
          <a:bodyPr/>
          <a:lstStyle/>
          <a:p>
            <a:fld id="{03315DE8-E84B-A141-B26C-CDB1CE99E005}" type="slidenum">
              <a:rPr lang="en-US" smtClean="0"/>
              <a:t>7</a:t>
            </a:fld>
            <a:endParaRPr lang="en-US" dirty="0"/>
          </a:p>
        </p:txBody>
      </p:sp>
      <p:pic>
        <p:nvPicPr>
          <p:cNvPr id="1026" name="Picture 2" descr="Regression vs Classification in Machine Learning - Javatpoint">
            <a:extLst>
              <a:ext uri="{FF2B5EF4-FFF2-40B4-BE49-F238E27FC236}">
                <a16:creationId xmlns:a16="http://schemas.microsoft.com/office/drawing/2014/main" id="{04438A34-4A62-354E-B669-83FC85925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276" y="3669094"/>
            <a:ext cx="4826250" cy="26872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5F18D23-7297-9348-BABB-5A5F4F68AD27}"/>
              </a:ext>
            </a:extLst>
          </p:cNvPr>
          <p:cNvSpPr/>
          <p:nvPr/>
        </p:nvSpPr>
        <p:spPr>
          <a:xfrm>
            <a:off x="0" y="6623863"/>
            <a:ext cx="9614704" cy="276999"/>
          </a:xfrm>
          <a:prstGeom prst="rect">
            <a:avLst/>
          </a:prstGeom>
        </p:spPr>
        <p:txBody>
          <a:bodyPr wrap="square">
            <a:spAutoFit/>
          </a:bodyPr>
          <a:lstStyle/>
          <a:p>
            <a:r>
              <a:rPr lang="en-US" sz="1200"/>
              <a:t>https://static.javatpoint.com/tutorial/machine-learning/images/regression-vs-classification-in-machine-learning.png</a:t>
            </a:r>
          </a:p>
        </p:txBody>
      </p:sp>
      <p:pic>
        <p:nvPicPr>
          <p:cNvPr id="1028" name="Picture 4" descr="softmax | Apple Developer Documentation">
            <a:extLst>
              <a:ext uri="{FF2B5EF4-FFF2-40B4-BE49-F238E27FC236}">
                <a16:creationId xmlns:a16="http://schemas.microsoft.com/office/drawing/2014/main" id="{F83302E8-307A-044B-A851-18EC8CB96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556" y="4241769"/>
            <a:ext cx="3109214" cy="1326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183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A40B1-0BFD-F244-A35F-E5E80AC85AF6}"/>
              </a:ext>
            </a:extLst>
          </p:cNvPr>
          <p:cNvSpPr>
            <a:spLocks noGrp="1"/>
          </p:cNvSpPr>
          <p:nvPr>
            <p:ph type="title"/>
          </p:nvPr>
        </p:nvSpPr>
        <p:spPr/>
        <p:txBody>
          <a:bodyPr/>
          <a:lstStyle/>
          <a:p>
            <a:r>
              <a:rPr lang="en-US"/>
              <a:t>Machine Learning: Optimization</a:t>
            </a:r>
          </a:p>
        </p:txBody>
      </p:sp>
      <p:sp>
        <p:nvSpPr>
          <p:cNvPr id="3" name="Content Placeholder 2">
            <a:extLst>
              <a:ext uri="{FF2B5EF4-FFF2-40B4-BE49-F238E27FC236}">
                <a16:creationId xmlns:a16="http://schemas.microsoft.com/office/drawing/2014/main" id="{B4D1C330-40F5-4541-9C98-8C279B697CC8}"/>
              </a:ext>
            </a:extLst>
          </p:cNvPr>
          <p:cNvSpPr>
            <a:spLocks noGrp="1"/>
          </p:cNvSpPr>
          <p:nvPr>
            <p:ph idx="1"/>
          </p:nvPr>
        </p:nvSpPr>
        <p:spPr/>
        <p:txBody>
          <a:bodyPr/>
          <a:lstStyle/>
          <a:p>
            <a:r>
              <a:rPr lang="en-US"/>
              <a:t>Gradient Descent (GD)</a:t>
            </a:r>
          </a:p>
          <a:p>
            <a:r>
              <a:rPr lang="en-US"/>
              <a:t>(mini-batch) Stochastic Gradient Descent (SGD)</a:t>
            </a:r>
          </a:p>
          <a:p>
            <a:r>
              <a:rPr lang="en-US"/>
              <a:t>Regularization, Momentum, Overfitting vs Underfitting</a:t>
            </a:r>
          </a:p>
          <a:p>
            <a:r>
              <a:rPr lang="en-US"/>
              <a:t>Data Preprocessing and Data Augmentation</a:t>
            </a:r>
          </a:p>
          <a:p>
            <a:r>
              <a:rPr lang="en-US"/>
              <a:t>Training / Validation / Testing</a:t>
            </a:r>
          </a:p>
          <a:p>
            <a:endParaRPr lang="en-US"/>
          </a:p>
        </p:txBody>
      </p:sp>
      <p:sp>
        <p:nvSpPr>
          <p:cNvPr id="4" name="Slide Number Placeholder 3">
            <a:extLst>
              <a:ext uri="{FF2B5EF4-FFF2-40B4-BE49-F238E27FC236}">
                <a16:creationId xmlns:a16="http://schemas.microsoft.com/office/drawing/2014/main" id="{545DAE40-C3B6-8F4D-9F73-CCF5E2CED18E}"/>
              </a:ext>
            </a:extLst>
          </p:cNvPr>
          <p:cNvSpPr>
            <a:spLocks noGrp="1"/>
          </p:cNvSpPr>
          <p:nvPr>
            <p:ph type="sldNum" sz="quarter" idx="12"/>
          </p:nvPr>
        </p:nvSpPr>
        <p:spPr/>
        <p:txBody>
          <a:bodyPr/>
          <a:lstStyle/>
          <a:p>
            <a:fld id="{03315DE8-E84B-A141-B26C-CDB1CE99E005}" type="slidenum">
              <a:rPr lang="en-US" smtClean="0"/>
              <a:t>8</a:t>
            </a:fld>
            <a:endParaRPr lang="en-US" dirty="0"/>
          </a:p>
        </p:txBody>
      </p:sp>
      <p:pic>
        <p:nvPicPr>
          <p:cNvPr id="2050" name="Picture 2" descr="Gradient Descent: All You Need to Know | by Suryansh S. | HackerNoon.com |  Medium">
            <a:extLst>
              <a:ext uri="{FF2B5EF4-FFF2-40B4-BE49-F238E27FC236}">
                <a16:creationId xmlns:a16="http://schemas.microsoft.com/office/drawing/2014/main" id="{7ABCE8E9-A030-7547-9396-C024EC51DF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09" b="9143"/>
          <a:stretch/>
        </p:blipFill>
        <p:spPr bwMode="auto">
          <a:xfrm>
            <a:off x="838200" y="4092246"/>
            <a:ext cx="4572122" cy="24006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07431BA-FC21-5F4E-9C08-232575C14BCE}"/>
              </a:ext>
            </a:extLst>
          </p:cNvPr>
          <p:cNvSpPr/>
          <p:nvPr/>
        </p:nvSpPr>
        <p:spPr>
          <a:xfrm>
            <a:off x="76261" y="6582975"/>
            <a:ext cx="6096000" cy="276999"/>
          </a:xfrm>
          <a:prstGeom prst="rect">
            <a:avLst/>
          </a:prstGeom>
        </p:spPr>
        <p:txBody>
          <a:bodyPr>
            <a:spAutoFit/>
          </a:bodyPr>
          <a:lstStyle/>
          <a:p>
            <a:r>
              <a:rPr lang="en-US" sz="1200"/>
              <a:t>https://miro.medium.com/proxy/1*f9a162GhpMbiTVTAua_lLQ.png</a:t>
            </a:r>
          </a:p>
        </p:txBody>
      </p:sp>
      <p:pic>
        <p:nvPicPr>
          <p:cNvPr id="2052" name="Picture 4" descr="10 Stochastic Gradient Descent Optimisation Algorithms + Cheatsheet | by  Raimi Karim | Towards Data Science">
            <a:extLst>
              <a:ext uri="{FF2B5EF4-FFF2-40B4-BE49-F238E27FC236}">
                <a16:creationId xmlns:a16="http://schemas.microsoft.com/office/drawing/2014/main" id="{672BA010-E265-C047-987B-D285C45AA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5275" y="4729654"/>
            <a:ext cx="3459665" cy="99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040472"/>
      </p:ext>
    </p:extLst>
  </p:cSld>
  <p:clrMapOvr>
    <a:masterClrMapping/>
  </p:clrMapOvr>
</p:sld>
</file>

<file path=ppt/theme/theme1.xml><?xml version="1.0" encoding="utf-8"?>
<a:theme xmlns:a="http://schemas.openxmlformats.org/drawingml/2006/main" name="lecture-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01" id="{75795CA0-C23F-2643-80D4-D734F2BEFF43}" vid="{36436803-54D7-414B-9BF0-60C473CCA8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lecture-template</Template>
  <TotalTime>7877</TotalTime>
  <Words>2019</Words>
  <Application>Microsoft Macintosh PowerPoint</Application>
  <PresentationFormat>Widescreen</PresentationFormat>
  <Paragraphs>251</Paragraphs>
  <Slides>47</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2" baseType="lpstr">
      <vt:lpstr>Arial</vt:lpstr>
      <vt:lpstr>Calibri</vt:lpstr>
      <vt:lpstr>Calibri Light</vt:lpstr>
      <vt:lpstr>lecture-template</vt:lpstr>
      <vt:lpstr>Equation</vt:lpstr>
      <vt:lpstr>Deep Learning for Vision &amp; Language</vt:lpstr>
      <vt:lpstr>Final Project  </vt:lpstr>
      <vt:lpstr>Grading Criteria</vt:lpstr>
      <vt:lpstr>Common Mistakes that lead to Point Deductions</vt:lpstr>
      <vt:lpstr>Also be careful about the following</vt:lpstr>
      <vt:lpstr>Today</vt:lpstr>
      <vt:lpstr>What you learned in this class?</vt:lpstr>
      <vt:lpstr>Machine Learning : Introduction</vt:lpstr>
      <vt:lpstr>Machine Learning: Optimization</vt:lpstr>
      <vt:lpstr>Neural Networks: Backpropagation</vt:lpstr>
      <vt:lpstr>Neural Networks: Models</vt:lpstr>
      <vt:lpstr>Intro to Computer Vision: Image Manipulations</vt:lpstr>
      <vt:lpstr>Computer Vision: CNN Architectures</vt:lpstr>
      <vt:lpstr>Intro to Natural Language Processing</vt:lpstr>
      <vt:lpstr>Natural Language Processing: RNNs</vt:lpstr>
      <vt:lpstr>Natural Language Processing: Transformers</vt:lpstr>
      <vt:lpstr>Computer Vision: Transformers</vt:lpstr>
      <vt:lpstr>Computer Vision: Object Detection</vt:lpstr>
      <vt:lpstr>Computer Vision: Segmentation</vt:lpstr>
      <vt:lpstr>Computer Vision: Object Detection with Transformers</vt:lpstr>
      <vt:lpstr>Vision and Language</vt:lpstr>
      <vt:lpstr>Vision and Language: VQA, RefExps</vt:lpstr>
      <vt:lpstr>Vision and Language: Transformers </vt:lpstr>
      <vt:lpstr>Vision and Language: Explanations</vt:lpstr>
      <vt:lpstr>Vision and Language: Contrastive Learning</vt:lpstr>
      <vt:lpstr>Vision and Language: Text-to-Image</vt:lpstr>
      <vt:lpstr>Vision and Language: Text-to-Image</vt:lpstr>
      <vt:lpstr>Vision and Language: Text to Image</vt:lpstr>
      <vt:lpstr>Natural Language Processing: Instruction Following LLMs and Chatbot LLMs</vt:lpstr>
      <vt:lpstr>Vision and Language: Advanced Multimodal Models</vt:lpstr>
      <vt:lpstr>Computer Vision: Self-supervision</vt:lpstr>
      <vt:lpstr>Practical Aspects </vt:lpstr>
      <vt:lpstr>Practical Aspects </vt:lpstr>
      <vt:lpstr>Practical Aspects </vt:lpstr>
      <vt:lpstr>Practical Aspects: What else I recommend?</vt:lpstr>
      <vt:lpstr>Practical Aspects: User Interfaces/Demos Recommended</vt:lpstr>
      <vt:lpstr>Things we didn’t cover in the class</vt:lpstr>
      <vt:lpstr>Rice University - Resources</vt:lpstr>
      <vt:lpstr>Other things to be aware about…</vt:lpstr>
      <vt:lpstr>More recently</vt:lpstr>
      <vt:lpstr>PowerPoint Presentation</vt:lpstr>
      <vt:lpstr>Other things to be aware about…</vt:lpstr>
      <vt:lpstr>More recently</vt:lpstr>
      <vt:lpstr>Other things to be aware about…</vt:lpstr>
      <vt:lpstr>Other things to be aware about…</vt:lpstr>
      <vt:lpstr>Other things to be aware about…</vt:lpstr>
      <vt:lpstr>Thanks Everyone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Vision &amp; Language</dc:title>
  <dc:creator>Ordonez-Roman, Vicente (vo2m)</dc:creator>
  <cp:lastModifiedBy>Vicente Ordonez</cp:lastModifiedBy>
  <cp:revision>179</cp:revision>
  <dcterms:created xsi:type="dcterms:W3CDTF">2020-08-27T13:44:04Z</dcterms:created>
  <dcterms:modified xsi:type="dcterms:W3CDTF">2024-04-18T20:51:20Z</dcterms:modified>
</cp:coreProperties>
</file>