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3" r:id="rId3"/>
    <p:sldId id="258" r:id="rId4"/>
    <p:sldId id="270" r:id="rId5"/>
    <p:sldId id="268" r:id="rId6"/>
    <p:sldId id="257" r:id="rId7"/>
    <p:sldId id="284" r:id="rId8"/>
    <p:sldId id="290" r:id="rId9"/>
    <p:sldId id="291" r:id="rId10"/>
    <p:sldId id="259" r:id="rId11"/>
    <p:sldId id="266" r:id="rId12"/>
    <p:sldId id="260" r:id="rId13"/>
    <p:sldId id="265" r:id="rId14"/>
    <p:sldId id="271" r:id="rId15"/>
    <p:sldId id="272" r:id="rId16"/>
    <p:sldId id="273" r:id="rId17"/>
    <p:sldId id="274" r:id="rId18"/>
    <p:sldId id="275" r:id="rId19"/>
    <p:sldId id="276" r:id="rId20"/>
    <p:sldId id="277" r:id="rId21"/>
    <p:sldId id="278" r:id="rId22"/>
    <p:sldId id="279" r:id="rId23"/>
    <p:sldId id="280" r:id="rId24"/>
    <p:sldId id="281" r:id="rId25"/>
    <p:sldId id="292" r:id="rId26"/>
    <p:sldId id="262" r:id="rId27"/>
    <p:sldId id="285" r:id="rId28"/>
    <p:sldId id="286" r:id="rId29"/>
    <p:sldId id="287" r:id="rId30"/>
    <p:sldId id="267" r:id="rId31"/>
    <p:sldId id="264" r:id="rId32"/>
    <p:sldId id="282" r:id="rId33"/>
    <p:sldId id="288" r:id="rId34"/>
    <p:sldId id="283" r:id="rId35"/>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p:restoredTop sz="73786"/>
  </p:normalViewPr>
  <p:slideViewPr>
    <p:cSldViewPr snapToGrid="0">
      <p:cViewPr varScale="1">
        <p:scale>
          <a:sx n="91" d="100"/>
          <a:sy n="91" d="100"/>
        </p:scale>
        <p:origin x="15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CB7F6-ADE4-564B-B5E8-4C6C878CEEE2}" type="datetimeFigureOut">
              <a:rPr lang="en-CN" smtClean="0"/>
              <a:t>2024/4/16</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C06FA-3D65-924C-B179-47B54EDCA5FD}" type="slidenum">
              <a:rPr lang="en-CN" smtClean="0"/>
              <a:t>‹#›</a:t>
            </a:fld>
            <a:endParaRPr lang="en-CN"/>
          </a:p>
        </p:txBody>
      </p:sp>
    </p:spTree>
    <p:extLst>
      <p:ext uri="{BB962C8B-B14F-4D97-AF65-F5344CB8AC3E}">
        <p14:creationId xmlns:p14="http://schemas.microsoft.com/office/powerpoint/2010/main" val="4166075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868C06FA-3D65-924C-B179-47B54EDCA5FD}" type="slidenum">
              <a:rPr lang="en-CN" smtClean="0"/>
              <a:t>1</a:t>
            </a:fld>
            <a:endParaRPr lang="en-CN"/>
          </a:p>
        </p:txBody>
      </p:sp>
    </p:spTree>
    <p:extLst>
      <p:ext uri="{BB962C8B-B14F-4D97-AF65-F5344CB8AC3E}">
        <p14:creationId xmlns:p14="http://schemas.microsoft.com/office/powerpoint/2010/main" val="59547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10</a:t>
            </a:fld>
            <a:endParaRPr lang="en-CN"/>
          </a:p>
        </p:txBody>
      </p:sp>
    </p:spTree>
    <p:extLst>
      <p:ext uri="{BB962C8B-B14F-4D97-AF65-F5344CB8AC3E}">
        <p14:creationId xmlns:p14="http://schemas.microsoft.com/office/powerpoint/2010/main" val="292150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11</a:t>
            </a:fld>
            <a:endParaRPr lang="en-CN"/>
          </a:p>
        </p:txBody>
      </p:sp>
    </p:spTree>
    <p:extLst>
      <p:ext uri="{BB962C8B-B14F-4D97-AF65-F5344CB8AC3E}">
        <p14:creationId xmlns:p14="http://schemas.microsoft.com/office/powerpoint/2010/main" val="302849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Let’s</a:t>
            </a:r>
            <a:r>
              <a:rPr lang="zh-CN" altLang="en-US" dirty="0"/>
              <a:t> </a:t>
            </a:r>
            <a:r>
              <a:rPr lang="en-US" altLang="zh-CN" dirty="0"/>
              <a:t>take</a:t>
            </a:r>
            <a:r>
              <a:rPr lang="zh-CN" altLang="en-US" dirty="0"/>
              <a:t> </a:t>
            </a:r>
            <a:r>
              <a:rPr lang="en-US" altLang="zh-CN" dirty="0"/>
              <a:t>a</a:t>
            </a:r>
            <a:r>
              <a:rPr lang="zh-CN" altLang="en-US" dirty="0"/>
              <a:t> </a:t>
            </a:r>
            <a:r>
              <a:rPr lang="en-US" altLang="zh-CN" dirty="0"/>
              <a:t>look</a:t>
            </a:r>
            <a:r>
              <a:rPr lang="zh-CN" altLang="en-US" dirty="0"/>
              <a:t> </a:t>
            </a:r>
            <a:r>
              <a:rPr lang="en-US" altLang="zh-CN" dirty="0"/>
              <a:t>at</a:t>
            </a:r>
            <a:r>
              <a:rPr lang="zh-CN" altLang="en-US" dirty="0"/>
              <a:t> </a:t>
            </a:r>
            <a:r>
              <a:rPr lang="en-US" altLang="zh-CN" dirty="0"/>
              <a:t>this</a:t>
            </a:r>
            <a:r>
              <a:rPr lang="zh-CN" altLang="en-US" dirty="0"/>
              <a:t> </a:t>
            </a:r>
            <a:r>
              <a:rPr lang="en-US" altLang="zh-CN" dirty="0"/>
              <a:t>first</a:t>
            </a:r>
            <a:r>
              <a:rPr lang="zh-CN" altLang="en-US" dirty="0"/>
              <a:t> </a:t>
            </a:r>
            <a:r>
              <a:rPr lang="en-US" altLang="zh-CN" dirty="0"/>
              <a:t>Pre/requisite,</a:t>
            </a:r>
            <a:r>
              <a:rPr lang="zh-CN" altLang="en-US" dirty="0"/>
              <a:t> </a:t>
            </a:r>
            <a:r>
              <a:rPr lang="en-US" altLang="zh-CN" dirty="0"/>
              <a:t>which</a:t>
            </a:r>
            <a:r>
              <a:rPr lang="zh-CN" altLang="en-US" dirty="0"/>
              <a:t> </a:t>
            </a:r>
            <a:r>
              <a:rPr lang="en-US" altLang="zh-CN" dirty="0"/>
              <a:t>I</a:t>
            </a:r>
            <a:r>
              <a:rPr lang="zh-CN" altLang="en-US" dirty="0"/>
              <a:t> </a:t>
            </a:r>
            <a:r>
              <a:rPr lang="en-US" altLang="zh-CN" dirty="0"/>
              <a:t>believe</a:t>
            </a:r>
            <a:r>
              <a:rPr lang="zh-CN" altLang="en-US" dirty="0"/>
              <a:t> </a:t>
            </a:r>
            <a:r>
              <a:rPr lang="en-US" altLang="zh-CN" dirty="0"/>
              <a:t>you’re</a:t>
            </a:r>
            <a:r>
              <a:rPr lang="zh-CN" altLang="en-US" dirty="0"/>
              <a:t> </a:t>
            </a:r>
            <a:r>
              <a:rPr lang="en-US" altLang="zh-CN" dirty="0"/>
              <a:t>already</a:t>
            </a:r>
            <a:r>
              <a:rPr lang="zh-CN" altLang="en-US" dirty="0"/>
              <a:t> </a:t>
            </a:r>
            <a:r>
              <a:rPr lang="en-US" altLang="zh-CN" dirty="0"/>
              <a:t>very</a:t>
            </a:r>
            <a:r>
              <a:rPr lang="zh-CN" altLang="en-US" dirty="0"/>
              <a:t> </a:t>
            </a:r>
            <a:r>
              <a:rPr lang="en-US" altLang="zh-CN" dirty="0"/>
              <a:t>familiar</a:t>
            </a:r>
            <a:r>
              <a:rPr lang="zh-CN" altLang="en-US" dirty="0"/>
              <a:t> </a:t>
            </a:r>
            <a:r>
              <a:rPr lang="en-US" altLang="zh-CN" dirty="0"/>
              <a:t>with.</a:t>
            </a:r>
            <a:r>
              <a:rPr lang="zh-CN" altLang="en-US" dirty="0"/>
              <a:t> </a:t>
            </a:r>
            <a:r>
              <a:rPr lang="en-US" altLang="zh-CN" dirty="0"/>
              <a:t>Because</a:t>
            </a:r>
            <a:r>
              <a:rPr lang="zh-CN" altLang="en-US" dirty="0"/>
              <a:t> </a:t>
            </a:r>
            <a:r>
              <a:rPr lang="en-US" altLang="zh-CN" dirty="0"/>
              <a:t>I</a:t>
            </a:r>
            <a:r>
              <a:rPr lang="zh-CN" altLang="en-US" dirty="0"/>
              <a:t> </a:t>
            </a:r>
            <a:r>
              <a:rPr lang="en-US" altLang="zh-CN" dirty="0"/>
              <a:t>took</a:t>
            </a:r>
            <a:r>
              <a:rPr lang="zh-CN" altLang="en-US" dirty="0"/>
              <a:t> </a:t>
            </a:r>
            <a:r>
              <a:rPr lang="en-US" altLang="zh-CN" dirty="0"/>
              <a:t>this</a:t>
            </a:r>
            <a:r>
              <a:rPr lang="zh-CN" altLang="en-US" dirty="0"/>
              <a:t> </a:t>
            </a:r>
            <a:r>
              <a:rPr lang="en-US" altLang="zh-CN" dirty="0"/>
              <a:t>from</a:t>
            </a:r>
            <a:r>
              <a:rPr lang="zh-CN" altLang="en-US" dirty="0"/>
              <a:t> </a:t>
            </a:r>
            <a:r>
              <a:rPr lang="en-US" altLang="zh-CN" dirty="0"/>
              <a:t>Vicente’s</a:t>
            </a:r>
            <a:r>
              <a:rPr lang="zh-CN" altLang="en-US" dirty="0"/>
              <a:t> </a:t>
            </a:r>
            <a:r>
              <a:rPr lang="en-US" altLang="zh-CN" dirty="0"/>
              <a:t>previous</a:t>
            </a:r>
            <a:r>
              <a:rPr lang="zh-CN" altLang="en-US" dirty="0"/>
              <a:t> </a:t>
            </a:r>
            <a:r>
              <a:rPr lang="en-US" altLang="zh-CN" dirty="0"/>
              <a:t>lecture.</a:t>
            </a:r>
            <a:r>
              <a:rPr lang="zh-CN" altLang="en-US" dirty="0"/>
              <a:t> </a:t>
            </a:r>
            <a:endParaRPr lang="en-US" altLang="zh-CN" dirty="0"/>
          </a:p>
          <a:p>
            <a:endParaRPr lang="en-US" altLang="zh-CN" dirty="0"/>
          </a:p>
          <a:p>
            <a:r>
              <a:rPr lang="en-US" altLang="zh-CN" dirty="0"/>
              <a:t>In</a:t>
            </a:r>
            <a:r>
              <a:rPr lang="zh-CN" altLang="en-US" dirty="0"/>
              <a:t> </a:t>
            </a:r>
            <a:r>
              <a:rPr lang="en-US" altLang="zh-CN" dirty="0"/>
              <a:t>an</a:t>
            </a:r>
            <a:r>
              <a:rPr lang="zh-CN" altLang="en-US" dirty="0"/>
              <a:t> </a:t>
            </a:r>
            <a:r>
              <a:rPr lang="en-US" altLang="zh-CN" dirty="0"/>
              <a:t>RNN</a:t>
            </a:r>
            <a:r>
              <a:rPr lang="zh-CN" altLang="en-US" dirty="0"/>
              <a:t> </a:t>
            </a:r>
            <a:r>
              <a:rPr lang="en-US" altLang="zh-CN" dirty="0"/>
              <a:t>cell,</a:t>
            </a:r>
            <a:r>
              <a:rPr lang="zh-CN" altLang="en-US" dirty="0"/>
              <a:t> </a:t>
            </a:r>
            <a:r>
              <a:rPr lang="en-US" altLang="zh-CN" dirty="0"/>
              <a:t>it</a:t>
            </a:r>
            <a:r>
              <a:rPr lang="zh-CN" altLang="en-US" dirty="0"/>
              <a:t> </a:t>
            </a:r>
            <a:r>
              <a:rPr lang="en-US" altLang="zh-CN" dirty="0"/>
              <a:t>maintains</a:t>
            </a:r>
            <a:r>
              <a:rPr lang="zh-CN" altLang="en-US" dirty="0"/>
              <a:t> </a:t>
            </a:r>
            <a:r>
              <a:rPr lang="en-US" altLang="zh-CN" dirty="0"/>
              <a:t>a</a:t>
            </a:r>
            <a:r>
              <a:rPr lang="zh-CN" altLang="en-US" dirty="0"/>
              <a:t> </a:t>
            </a:r>
            <a:r>
              <a:rPr lang="en-US" altLang="zh-CN" dirty="0"/>
              <a:t>hidden</a:t>
            </a:r>
            <a:r>
              <a:rPr lang="zh-CN" altLang="en-US" dirty="0"/>
              <a:t> </a:t>
            </a:r>
            <a:r>
              <a:rPr lang="en-US" altLang="zh-CN" dirty="0"/>
              <a:t>state</a:t>
            </a:r>
            <a:r>
              <a:rPr lang="zh-CN" altLang="en-US" dirty="0"/>
              <a:t> </a:t>
            </a:r>
            <a:r>
              <a:rPr lang="en-US" altLang="zh-CN" dirty="0"/>
              <a:t>and</a:t>
            </a:r>
            <a:r>
              <a:rPr lang="zh-CN" altLang="en-US" dirty="0"/>
              <a:t> </a:t>
            </a:r>
            <a:r>
              <a:rPr lang="en-US" altLang="zh-CN" dirty="0"/>
              <a:t>at</a:t>
            </a:r>
            <a:r>
              <a:rPr lang="zh-CN" altLang="en-US" dirty="0"/>
              <a:t> </a:t>
            </a:r>
            <a:r>
              <a:rPr lang="en-US" altLang="zh-CN" dirty="0"/>
              <a:t>each</a:t>
            </a:r>
            <a:r>
              <a:rPr lang="zh-CN" altLang="en-US" dirty="0"/>
              <a:t> </a:t>
            </a:r>
            <a:r>
              <a:rPr lang="en-US" altLang="zh-CN" dirty="0"/>
              <a:t>time</a:t>
            </a:r>
            <a:r>
              <a:rPr lang="zh-CN" altLang="en-US" dirty="0"/>
              <a:t> </a:t>
            </a:r>
            <a:r>
              <a:rPr lang="en-US" altLang="zh-CN" dirty="0"/>
              <a:t>step,</a:t>
            </a:r>
            <a:r>
              <a:rPr lang="zh-CN" altLang="en-US" dirty="0"/>
              <a:t> </a:t>
            </a:r>
            <a:r>
              <a:rPr lang="en-US" altLang="zh-CN" dirty="0"/>
              <a:t>the</a:t>
            </a:r>
            <a:r>
              <a:rPr lang="zh-CN" altLang="en-US" dirty="0"/>
              <a:t> </a:t>
            </a:r>
            <a:r>
              <a:rPr lang="en-US" altLang="zh-CN" dirty="0"/>
              <a:t>input</a:t>
            </a:r>
            <a:r>
              <a:rPr lang="zh-CN" altLang="en-US" dirty="0"/>
              <a:t> </a:t>
            </a:r>
            <a:r>
              <a:rPr lang="en-US" altLang="zh-CN" dirty="0"/>
              <a:t>interacts</a:t>
            </a:r>
            <a:r>
              <a:rPr lang="zh-CN" altLang="en-US" dirty="0"/>
              <a:t> </a:t>
            </a:r>
            <a:r>
              <a:rPr lang="en-US" altLang="zh-CN" dirty="0"/>
              <a:t>with</a:t>
            </a:r>
            <a:r>
              <a:rPr lang="zh-CN" altLang="en-US" dirty="0"/>
              <a:t> </a:t>
            </a:r>
            <a:r>
              <a:rPr lang="en-US" altLang="zh-CN" dirty="0"/>
              <a:t>some</a:t>
            </a:r>
            <a:r>
              <a:rPr lang="zh-CN" altLang="en-US" dirty="0"/>
              <a:t> </a:t>
            </a:r>
            <a:r>
              <a:rPr lang="en-US" altLang="zh-CN" dirty="0"/>
              <a:t>projection</a:t>
            </a:r>
            <a:r>
              <a:rPr lang="zh-CN" altLang="en-US" dirty="0"/>
              <a:t> </a:t>
            </a:r>
            <a:r>
              <a:rPr lang="en-US" altLang="zh-CN" dirty="0"/>
              <a:t>layer</a:t>
            </a:r>
            <a:r>
              <a:rPr lang="zh-CN" altLang="en-US" dirty="0"/>
              <a:t> </a:t>
            </a:r>
            <a:r>
              <a:rPr lang="en-US" altLang="zh-CN" dirty="0"/>
              <a:t>and</a:t>
            </a:r>
            <a:r>
              <a:rPr lang="zh-CN" altLang="en-US" dirty="0"/>
              <a:t> </a:t>
            </a:r>
            <a:r>
              <a:rPr lang="en-US" altLang="zh-CN" dirty="0"/>
              <a:t>updates</a:t>
            </a:r>
            <a:r>
              <a:rPr lang="zh-CN" altLang="en-US" dirty="0"/>
              <a:t> </a:t>
            </a:r>
            <a:r>
              <a:rPr lang="en-US" altLang="zh-CN" dirty="0"/>
              <a:t>the</a:t>
            </a:r>
            <a:r>
              <a:rPr lang="zh-CN" altLang="en-US" dirty="0"/>
              <a:t> </a:t>
            </a:r>
            <a:r>
              <a:rPr lang="en-US" altLang="zh-CN" dirty="0"/>
              <a:t>hidden</a:t>
            </a:r>
            <a:r>
              <a:rPr lang="zh-CN" altLang="en-US" dirty="0"/>
              <a:t> </a:t>
            </a:r>
            <a:r>
              <a:rPr lang="en-US" altLang="zh-CN" dirty="0"/>
              <a:t>states,</a:t>
            </a:r>
            <a:r>
              <a:rPr lang="zh-CN" altLang="en-US" dirty="0"/>
              <a:t> </a:t>
            </a:r>
            <a:r>
              <a:rPr lang="en-US" altLang="zh-CN" dirty="0"/>
              <a:t>which</a:t>
            </a:r>
            <a:r>
              <a:rPr lang="zh-CN" altLang="en-US" dirty="0"/>
              <a:t> </a:t>
            </a:r>
            <a:r>
              <a:rPr lang="en-US" altLang="zh-CN" dirty="0"/>
              <a:t>contributes</a:t>
            </a:r>
            <a:r>
              <a:rPr lang="zh-CN" altLang="en-US" dirty="0"/>
              <a:t> </a:t>
            </a:r>
            <a:r>
              <a:rPr lang="en-US" altLang="zh-CN" dirty="0"/>
              <a:t>to</a:t>
            </a:r>
            <a:r>
              <a:rPr lang="zh-CN" altLang="en-US" dirty="0"/>
              <a:t> </a:t>
            </a:r>
            <a:r>
              <a:rPr lang="en-US" altLang="zh-CN" dirty="0"/>
              <a:t>the</a:t>
            </a:r>
            <a:r>
              <a:rPr lang="zh-CN" altLang="en-US" dirty="0"/>
              <a:t> </a:t>
            </a:r>
            <a:r>
              <a:rPr lang="en-US" altLang="zh-CN" dirty="0"/>
              <a:t>final</a:t>
            </a:r>
            <a:r>
              <a:rPr lang="zh-CN" altLang="en-US" dirty="0"/>
              <a:t> </a:t>
            </a:r>
            <a:r>
              <a:rPr lang="en-US" altLang="zh-CN" dirty="0"/>
              <a:t>output</a:t>
            </a:r>
            <a:r>
              <a:rPr lang="zh-CN" altLang="en-US" dirty="0"/>
              <a:t> </a:t>
            </a:r>
            <a:r>
              <a:rPr lang="en-US" altLang="zh-CN" dirty="0"/>
              <a:t>of</a:t>
            </a:r>
            <a:r>
              <a:rPr lang="zh-CN" altLang="en-US" dirty="0"/>
              <a:t> </a:t>
            </a:r>
            <a:r>
              <a:rPr lang="en-US" altLang="zh-CN" dirty="0"/>
              <a:t>current</a:t>
            </a:r>
            <a:r>
              <a:rPr lang="zh-CN" altLang="en-US" dirty="0"/>
              <a:t> </a:t>
            </a:r>
            <a:r>
              <a:rPr lang="en-US" altLang="zh-CN" dirty="0"/>
              <a:t>timestep.</a:t>
            </a:r>
            <a:r>
              <a:rPr lang="zh-CN" altLang="en-US" dirty="0"/>
              <a:t> </a:t>
            </a:r>
            <a:r>
              <a:rPr lang="en-US" altLang="zh-CN" dirty="0"/>
              <a:t>By</a:t>
            </a:r>
            <a:r>
              <a:rPr lang="zh-CN" altLang="en-US" dirty="0"/>
              <a:t> </a:t>
            </a:r>
            <a:r>
              <a:rPr lang="en-US" altLang="zh-CN" dirty="0"/>
              <a:t>performing</a:t>
            </a:r>
            <a:r>
              <a:rPr lang="zh-CN" altLang="en-US" dirty="0"/>
              <a:t> </a:t>
            </a:r>
            <a:r>
              <a:rPr lang="en-US" altLang="zh-CN" dirty="0"/>
              <a:t>this</a:t>
            </a:r>
            <a:r>
              <a:rPr lang="zh-CN" altLang="en-US" dirty="0"/>
              <a:t> </a:t>
            </a:r>
            <a:r>
              <a:rPr lang="en-US" altLang="zh-CN" dirty="0"/>
              <a:t>token</a:t>
            </a:r>
            <a:r>
              <a:rPr lang="zh-CN" altLang="en-US" dirty="0"/>
              <a:t> </a:t>
            </a:r>
            <a:r>
              <a:rPr lang="en-US" altLang="zh-CN" dirty="0"/>
              <a:t>by</a:t>
            </a:r>
            <a:r>
              <a:rPr lang="zh-CN" altLang="en-US" dirty="0"/>
              <a:t> </a:t>
            </a:r>
            <a:r>
              <a:rPr lang="en-US" altLang="zh-CN" dirty="0"/>
              <a:t>token,</a:t>
            </a:r>
            <a:r>
              <a:rPr lang="zh-CN" altLang="en-US" dirty="0"/>
              <a:t> </a:t>
            </a:r>
            <a:r>
              <a:rPr lang="en-US" altLang="zh-CN" dirty="0"/>
              <a:t>you</a:t>
            </a:r>
            <a:r>
              <a:rPr lang="zh-CN" altLang="en-US" dirty="0"/>
              <a:t> </a:t>
            </a:r>
            <a:r>
              <a:rPr lang="en-US" altLang="zh-CN" dirty="0"/>
              <a:t>are</a:t>
            </a:r>
            <a:r>
              <a:rPr lang="zh-CN" altLang="en-US" dirty="0"/>
              <a:t> </a:t>
            </a:r>
            <a:r>
              <a:rPr lang="en-US" altLang="zh-CN" dirty="0"/>
              <a:t>building</a:t>
            </a:r>
            <a:r>
              <a:rPr lang="zh-CN" altLang="en-US" dirty="0"/>
              <a:t> </a:t>
            </a:r>
            <a:r>
              <a:rPr lang="en-US" altLang="zh-CN" dirty="0"/>
              <a:t>a</a:t>
            </a:r>
            <a:r>
              <a:rPr lang="zh-CN" altLang="en-US" dirty="0"/>
              <a:t> </a:t>
            </a:r>
            <a:r>
              <a:rPr lang="en-US" altLang="zh-CN" dirty="0"/>
              <a:t>seq2seq</a:t>
            </a:r>
            <a:r>
              <a:rPr lang="zh-CN" altLang="en-US" dirty="0"/>
              <a:t> </a:t>
            </a:r>
            <a:r>
              <a:rPr lang="en-US" altLang="zh-CN" dirty="0"/>
              <a:t>model</a:t>
            </a:r>
            <a:r>
              <a:rPr lang="zh-CN" altLang="en-US" dirty="0"/>
              <a:t> </a:t>
            </a:r>
            <a:r>
              <a:rPr lang="en-US" altLang="zh-CN" dirty="0"/>
              <a:t>called</a:t>
            </a:r>
            <a:r>
              <a:rPr lang="zh-CN" altLang="en-US" dirty="0"/>
              <a:t> </a:t>
            </a:r>
            <a:r>
              <a:rPr lang="en-US" altLang="zh-CN" dirty="0"/>
              <a:t>RNN.</a:t>
            </a:r>
            <a:r>
              <a:rPr lang="zh-CN" altLang="en-US" dirty="0"/>
              <a:t> </a:t>
            </a:r>
            <a:endParaRPr lang="en-US" altLang="zh-CN" dirty="0"/>
          </a:p>
          <a:p>
            <a:endParaRPr lang="en-US" altLang="zh-CN" dirty="0"/>
          </a:p>
        </p:txBody>
      </p:sp>
      <p:sp>
        <p:nvSpPr>
          <p:cNvPr id="4" name="Slide Number Placeholder 3"/>
          <p:cNvSpPr>
            <a:spLocks noGrp="1"/>
          </p:cNvSpPr>
          <p:nvPr>
            <p:ph type="sldNum" sz="quarter" idx="5"/>
          </p:nvPr>
        </p:nvSpPr>
        <p:spPr/>
        <p:txBody>
          <a:bodyPr/>
          <a:lstStyle/>
          <a:p>
            <a:fld id="{868C06FA-3D65-924C-B179-47B54EDCA5FD}" type="slidenum">
              <a:rPr lang="en-CN" smtClean="0"/>
              <a:t>12</a:t>
            </a:fld>
            <a:endParaRPr lang="en-CN"/>
          </a:p>
        </p:txBody>
      </p:sp>
    </p:spTree>
    <p:extLst>
      <p:ext uri="{BB962C8B-B14F-4D97-AF65-F5344CB8AC3E}">
        <p14:creationId xmlns:p14="http://schemas.microsoft.com/office/powerpoint/2010/main" val="147108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1F2328"/>
              </a:solidFill>
              <a:effectLst/>
              <a:latin typeface="-apple-system"/>
            </a:endParaRPr>
          </a:p>
        </p:txBody>
      </p:sp>
      <p:sp>
        <p:nvSpPr>
          <p:cNvPr id="4" name="Slide Number Placeholder 3"/>
          <p:cNvSpPr>
            <a:spLocks noGrp="1"/>
          </p:cNvSpPr>
          <p:nvPr>
            <p:ph type="sldNum" sz="quarter" idx="5"/>
          </p:nvPr>
        </p:nvSpPr>
        <p:spPr/>
        <p:txBody>
          <a:bodyPr/>
          <a:lstStyle/>
          <a:p>
            <a:fld id="{868C06FA-3D65-924C-B179-47B54EDCA5FD}" type="slidenum">
              <a:rPr lang="en-CN" smtClean="0"/>
              <a:t>13</a:t>
            </a:fld>
            <a:endParaRPr lang="en-CN"/>
          </a:p>
        </p:txBody>
      </p:sp>
    </p:spTree>
    <p:extLst>
      <p:ext uri="{BB962C8B-B14F-4D97-AF65-F5344CB8AC3E}">
        <p14:creationId xmlns:p14="http://schemas.microsoft.com/office/powerpoint/2010/main" val="263433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14</a:t>
            </a:fld>
            <a:endParaRPr lang="en-CN"/>
          </a:p>
        </p:txBody>
      </p:sp>
    </p:spTree>
    <p:extLst>
      <p:ext uri="{BB962C8B-B14F-4D97-AF65-F5344CB8AC3E}">
        <p14:creationId xmlns:p14="http://schemas.microsoft.com/office/powerpoint/2010/main" val="1077123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F2328"/>
              </a:solidFill>
              <a:effectLst/>
              <a:latin typeface="-apple-system"/>
            </a:endParaRPr>
          </a:p>
        </p:txBody>
      </p:sp>
      <p:sp>
        <p:nvSpPr>
          <p:cNvPr id="4" name="Slide Number Placeholder 3"/>
          <p:cNvSpPr>
            <a:spLocks noGrp="1"/>
          </p:cNvSpPr>
          <p:nvPr>
            <p:ph type="sldNum" sz="quarter" idx="5"/>
          </p:nvPr>
        </p:nvSpPr>
        <p:spPr/>
        <p:txBody>
          <a:bodyPr/>
          <a:lstStyle/>
          <a:p>
            <a:fld id="{868C06FA-3D65-924C-B179-47B54EDCA5FD}" type="slidenum">
              <a:rPr lang="en-CN" smtClean="0"/>
              <a:t>15</a:t>
            </a:fld>
            <a:endParaRPr lang="en-CN"/>
          </a:p>
        </p:txBody>
      </p:sp>
    </p:spTree>
    <p:extLst>
      <p:ext uri="{BB962C8B-B14F-4D97-AF65-F5344CB8AC3E}">
        <p14:creationId xmlns:p14="http://schemas.microsoft.com/office/powerpoint/2010/main" val="230927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a:t>
            </a:r>
            <a:r>
              <a:rPr lang="zh-CN" altLang="en-US" dirty="0"/>
              <a:t> </a:t>
            </a:r>
            <a:r>
              <a:rPr lang="en-US" altLang="zh-CN" dirty="0"/>
              <a:t>is</a:t>
            </a:r>
            <a:r>
              <a:rPr lang="zh-CN" altLang="en-US" dirty="0"/>
              <a:t> </a:t>
            </a:r>
            <a:r>
              <a:rPr lang="en-US" altLang="zh-CN" dirty="0"/>
              <a:t>a</a:t>
            </a:r>
            <a:r>
              <a:rPr lang="zh-CN" altLang="en-US" dirty="0"/>
              <a:t> </a:t>
            </a:r>
            <a:r>
              <a:rPr lang="en-US" altLang="zh-CN" dirty="0"/>
              <a:t>brief</a:t>
            </a:r>
            <a:r>
              <a:rPr lang="zh-CN" altLang="en-US" dirty="0"/>
              <a:t> </a:t>
            </a:r>
            <a:r>
              <a:rPr lang="en-US" altLang="zh-CN" dirty="0"/>
              <a:t>side-by-side</a:t>
            </a:r>
            <a:r>
              <a:rPr lang="zh-CN" altLang="en-US" dirty="0"/>
              <a:t> </a:t>
            </a:r>
            <a:r>
              <a:rPr lang="en-US" altLang="zh-CN" dirty="0"/>
              <a:t>comparison</a:t>
            </a:r>
            <a:r>
              <a:rPr lang="zh-CN" altLang="en-US" dirty="0"/>
              <a:t> </a:t>
            </a:r>
            <a:r>
              <a:rPr lang="en-US" altLang="zh-CN" dirty="0"/>
              <a:t>of</a:t>
            </a:r>
            <a:r>
              <a:rPr lang="zh-CN" altLang="en-US" dirty="0"/>
              <a:t> </a:t>
            </a:r>
            <a:r>
              <a:rPr lang="en-US" altLang="zh-CN" dirty="0"/>
              <a:t>RWKV</a:t>
            </a:r>
            <a:r>
              <a:rPr lang="zh-CN" altLang="en-US" dirty="0"/>
              <a:t> </a:t>
            </a:r>
            <a:r>
              <a:rPr lang="en-US" altLang="zh-CN" dirty="0"/>
              <a:t>block</a:t>
            </a:r>
            <a:r>
              <a:rPr lang="zh-CN" altLang="en-US" dirty="0"/>
              <a:t> </a:t>
            </a:r>
            <a:r>
              <a:rPr lang="en-US" altLang="zh-CN" dirty="0"/>
              <a:t>and</a:t>
            </a:r>
            <a:r>
              <a:rPr lang="zh-CN" altLang="en-US" dirty="0"/>
              <a:t> </a:t>
            </a:r>
            <a:r>
              <a:rPr lang="en-US" altLang="zh-CN" dirty="0"/>
              <a:t>transformer</a:t>
            </a:r>
            <a:r>
              <a:rPr lang="zh-CN" altLang="en-US" dirty="0"/>
              <a:t> </a:t>
            </a:r>
            <a:r>
              <a:rPr lang="en-US" altLang="zh-CN" dirty="0"/>
              <a:t>block.</a:t>
            </a:r>
            <a:r>
              <a:rPr lang="zh-CN" altLang="en-US" dirty="0"/>
              <a:t> </a:t>
            </a:r>
            <a:r>
              <a:rPr lang="en-US" altLang="zh-CN" dirty="0"/>
              <a:t>They</a:t>
            </a:r>
            <a:r>
              <a:rPr lang="zh-CN" altLang="en-US" dirty="0"/>
              <a:t> </a:t>
            </a:r>
            <a:r>
              <a:rPr lang="en-US" altLang="zh-CN" dirty="0"/>
              <a:t>are</a:t>
            </a:r>
            <a:r>
              <a:rPr lang="zh-CN" altLang="en-US" dirty="0"/>
              <a:t> </a:t>
            </a:r>
            <a:r>
              <a:rPr lang="en-US" altLang="zh-CN" dirty="0"/>
              <a:t>nearly</a:t>
            </a:r>
            <a:r>
              <a:rPr lang="zh-CN" altLang="en-US" dirty="0"/>
              <a:t> </a:t>
            </a:r>
            <a:r>
              <a:rPr lang="en-US" altLang="zh-CN" dirty="0"/>
              <a:t>identical</a:t>
            </a:r>
            <a:r>
              <a:rPr lang="zh-CN" altLang="en-US" dirty="0"/>
              <a:t> </a:t>
            </a:r>
            <a:r>
              <a:rPr lang="en-US" altLang="zh-CN" dirty="0"/>
              <a:t>if</a:t>
            </a:r>
            <a:r>
              <a:rPr lang="zh-CN" altLang="en-US" dirty="0"/>
              <a:t> </a:t>
            </a:r>
            <a:r>
              <a:rPr lang="en-US" altLang="zh-CN" dirty="0"/>
              <a:t>we</a:t>
            </a:r>
            <a:r>
              <a:rPr lang="zh-CN" altLang="en-US" dirty="0"/>
              <a:t> </a:t>
            </a:r>
            <a:r>
              <a:rPr lang="en-US" altLang="zh-CN" dirty="0"/>
              <a:t>ignore</a:t>
            </a:r>
            <a:r>
              <a:rPr lang="zh-CN" altLang="en-US" dirty="0"/>
              <a:t> </a:t>
            </a:r>
            <a:r>
              <a:rPr lang="en-US" altLang="zh-CN" dirty="0"/>
              <a:t>technical</a:t>
            </a:r>
            <a:r>
              <a:rPr lang="zh-CN" altLang="en-US" dirty="0"/>
              <a:t> </a:t>
            </a:r>
            <a:r>
              <a:rPr lang="en-US" altLang="zh-CN" dirty="0"/>
              <a:t>details</a:t>
            </a:r>
            <a:r>
              <a:rPr lang="zh-CN" altLang="en-US" dirty="0"/>
              <a:t> </a:t>
            </a:r>
            <a:r>
              <a:rPr lang="en-US" altLang="zh-CN" dirty="0"/>
              <a:t>inside</a:t>
            </a:r>
            <a:r>
              <a:rPr lang="zh-CN" altLang="en-US" dirty="0"/>
              <a:t> </a:t>
            </a:r>
            <a:r>
              <a:rPr lang="en-US" altLang="zh-CN" dirty="0"/>
              <a:t>each</a:t>
            </a:r>
            <a:r>
              <a:rPr lang="zh-CN" altLang="en-US" dirty="0"/>
              <a:t> </a:t>
            </a:r>
            <a:r>
              <a:rPr lang="en-US" altLang="zh-CN" dirty="0"/>
              <a:t>module.</a:t>
            </a:r>
            <a:r>
              <a:rPr lang="zh-CN" altLang="en-US" dirty="0"/>
              <a:t> </a:t>
            </a:r>
            <a:endParaRPr lang="en-US" altLang="zh-CN" dirty="0"/>
          </a:p>
          <a:p>
            <a:endParaRPr lang="en-US" dirty="0"/>
          </a:p>
          <a:p>
            <a:r>
              <a:rPr lang="en-US" altLang="zh-CN" dirty="0"/>
              <a:t>In</a:t>
            </a:r>
            <a:r>
              <a:rPr lang="zh-CN" altLang="en-US" dirty="0"/>
              <a:t> </a:t>
            </a:r>
            <a:r>
              <a:rPr lang="en-US" altLang="zh-CN" dirty="0"/>
              <a:t>RWKV,</a:t>
            </a:r>
            <a:r>
              <a:rPr lang="zh-CN" altLang="en-US" dirty="0"/>
              <a:t> </a:t>
            </a:r>
            <a:r>
              <a:rPr lang="en-US" altLang="zh-CN" dirty="0"/>
              <a:t>time-mixing</a:t>
            </a:r>
            <a:r>
              <a:rPr lang="zh-CN" altLang="en-US" dirty="0"/>
              <a:t> </a:t>
            </a:r>
            <a:r>
              <a:rPr lang="en-US" altLang="zh-CN" dirty="0"/>
              <a:t>block</a:t>
            </a:r>
            <a:r>
              <a:rPr lang="zh-CN" altLang="en-US" dirty="0"/>
              <a:t> </a:t>
            </a:r>
            <a:r>
              <a:rPr lang="en-US" altLang="zh-CN" dirty="0"/>
              <a:t>replaced</a:t>
            </a:r>
            <a:r>
              <a:rPr lang="zh-CN" altLang="en-US" dirty="0"/>
              <a:t> </a:t>
            </a:r>
            <a:r>
              <a:rPr lang="en-US" altLang="zh-CN" dirty="0"/>
              <a:t>the</a:t>
            </a:r>
            <a:r>
              <a:rPr lang="zh-CN" altLang="en-US" dirty="0"/>
              <a:t> </a:t>
            </a:r>
            <a:r>
              <a:rPr lang="en-US" altLang="zh-CN" dirty="0"/>
              <a:t>MHA,</a:t>
            </a:r>
            <a:r>
              <a:rPr lang="zh-CN" altLang="en-US" dirty="0"/>
              <a:t> </a:t>
            </a:r>
            <a:r>
              <a:rPr lang="en-US" altLang="zh-CN" dirty="0"/>
              <a:t>and</a:t>
            </a:r>
            <a:r>
              <a:rPr lang="zh-CN" altLang="en-US" dirty="0"/>
              <a:t> </a:t>
            </a:r>
            <a:r>
              <a:rPr lang="en-US" altLang="zh-CN" dirty="0"/>
              <a:t>channel</a:t>
            </a:r>
            <a:r>
              <a:rPr lang="zh-CN" altLang="en-US" dirty="0"/>
              <a:t> </a:t>
            </a:r>
            <a:r>
              <a:rPr lang="en-US" altLang="zh-CN" dirty="0"/>
              <a:t>mixing</a:t>
            </a:r>
            <a:r>
              <a:rPr lang="zh-CN" altLang="en-US" dirty="0"/>
              <a:t> </a:t>
            </a:r>
            <a:r>
              <a:rPr lang="en-US" altLang="zh-CN" dirty="0"/>
              <a:t>block</a:t>
            </a:r>
            <a:r>
              <a:rPr lang="zh-CN" altLang="en-US" dirty="0"/>
              <a:t> </a:t>
            </a:r>
            <a:r>
              <a:rPr lang="en-US" altLang="zh-CN" dirty="0"/>
              <a:t>replaced</a:t>
            </a:r>
            <a:r>
              <a:rPr lang="zh-CN" altLang="en-US" dirty="0"/>
              <a:t> </a:t>
            </a:r>
            <a:r>
              <a:rPr lang="en-US" altLang="zh-CN" dirty="0"/>
              <a:t>feed</a:t>
            </a:r>
            <a:r>
              <a:rPr lang="zh-CN" altLang="en-US" dirty="0"/>
              <a:t> </a:t>
            </a:r>
            <a:r>
              <a:rPr lang="en-US" altLang="zh-CN" dirty="0"/>
              <a:t>forward</a:t>
            </a:r>
            <a:r>
              <a:rPr lang="zh-CN" altLang="en-US" dirty="0"/>
              <a:t> </a:t>
            </a:r>
            <a:r>
              <a:rPr lang="en-US" altLang="zh-CN" dirty="0"/>
              <a:t>layer.</a:t>
            </a:r>
            <a:r>
              <a:rPr lang="zh-CN" altLang="en-US" dirty="0"/>
              <a:t> </a:t>
            </a:r>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16</a:t>
            </a:fld>
            <a:endParaRPr lang="en-CN"/>
          </a:p>
        </p:txBody>
      </p:sp>
    </p:spTree>
    <p:extLst>
      <p:ext uri="{BB962C8B-B14F-4D97-AF65-F5344CB8AC3E}">
        <p14:creationId xmlns:p14="http://schemas.microsoft.com/office/powerpoint/2010/main" val="1231103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17</a:t>
            </a:fld>
            <a:endParaRPr lang="en-CN"/>
          </a:p>
        </p:txBody>
      </p:sp>
    </p:spTree>
    <p:extLst>
      <p:ext uri="{BB962C8B-B14F-4D97-AF65-F5344CB8AC3E}">
        <p14:creationId xmlns:p14="http://schemas.microsoft.com/office/powerpoint/2010/main" val="2660801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18</a:t>
            </a:fld>
            <a:endParaRPr lang="en-CN"/>
          </a:p>
        </p:txBody>
      </p:sp>
    </p:spTree>
    <p:extLst>
      <p:ext uri="{BB962C8B-B14F-4D97-AF65-F5344CB8AC3E}">
        <p14:creationId xmlns:p14="http://schemas.microsoft.com/office/powerpoint/2010/main" val="45750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868C06FA-3D65-924C-B179-47B54EDCA5FD}" type="slidenum">
              <a:rPr lang="en-CN" smtClean="0"/>
              <a:t>19</a:t>
            </a:fld>
            <a:endParaRPr lang="en-CN"/>
          </a:p>
        </p:txBody>
      </p:sp>
    </p:spTree>
    <p:extLst>
      <p:ext uri="{BB962C8B-B14F-4D97-AF65-F5344CB8AC3E}">
        <p14:creationId xmlns:p14="http://schemas.microsoft.com/office/powerpoint/2010/main" val="302699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868C06FA-3D65-924C-B179-47B54EDCA5FD}" type="slidenum">
              <a:rPr lang="en-CN" smtClean="0"/>
              <a:t>2</a:t>
            </a:fld>
            <a:endParaRPr lang="en-CN"/>
          </a:p>
        </p:txBody>
      </p:sp>
    </p:spTree>
    <p:extLst>
      <p:ext uri="{BB962C8B-B14F-4D97-AF65-F5344CB8AC3E}">
        <p14:creationId xmlns:p14="http://schemas.microsoft.com/office/powerpoint/2010/main" val="862055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868C06FA-3D65-924C-B179-47B54EDCA5FD}" type="slidenum">
              <a:rPr lang="en-CN" smtClean="0"/>
              <a:t>20</a:t>
            </a:fld>
            <a:endParaRPr lang="en-CN"/>
          </a:p>
        </p:txBody>
      </p:sp>
    </p:spTree>
    <p:extLst>
      <p:ext uri="{BB962C8B-B14F-4D97-AF65-F5344CB8AC3E}">
        <p14:creationId xmlns:p14="http://schemas.microsoft.com/office/powerpoint/2010/main" val="387086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21</a:t>
            </a:fld>
            <a:endParaRPr lang="en-CN"/>
          </a:p>
        </p:txBody>
      </p:sp>
    </p:spTree>
    <p:extLst>
      <p:ext uri="{BB962C8B-B14F-4D97-AF65-F5344CB8AC3E}">
        <p14:creationId xmlns:p14="http://schemas.microsoft.com/office/powerpoint/2010/main" val="365110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868C06FA-3D65-924C-B179-47B54EDCA5FD}" type="slidenum">
              <a:rPr lang="en-CN" smtClean="0"/>
              <a:t>22</a:t>
            </a:fld>
            <a:endParaRPr lang="en-CN"/>
          </a:p>
        </p:txBody>
      </p:sp>
    </p:spTree>
    <p:extLst>
      <p:ext uri="{BB962C8B-B14F-4D97-AF65-F5344CB8AC3E}">
        <p14:creationId xmlns:p14="http://schemas.microsoft.com/office/powerpoint/2010/main" val="407767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Wingdings" panose="05000000000000000000" pitchFamily="2" charset="2"/>
              <a:buChar char="l"/>
            </a:pPr>
            <a:endParaRPr lang="en-US" altLang="zh-TW"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8C06FA-3D65-924C-B179-47B54EDCA5FD}" type="slidenum">
              <a:rPr lang="en-CN" smtClean="0"/>
              <a:t>23</a:t>
            </a:fld>
            <a:endParaRPr lang="en-CN"/>
          </a:p>
        </p:txBody>
      </p:sp>
    </p:spTree>
    <p:extLst>
      <p:ext uri="{BB962C8B-B14F-4D97-AF65-F5344CB8AC3E}">
        <p14:creationId xmlns:p14="http://schemas.microsoft.com/office/powerpoint/2010/main" val="723798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868C06FA-3D65-924C-B179-47B54EDCA5FD}" type="slidenum">
              <a:rPr lang="en-CN" smtClean="0"/>
              <a:t>24</a:t>
            </a:fld>
            <a:endParaRPr lang="en-CN"/>
          </a:p>
        </p:txBody>
      </p:sp>
    </p:spTree>
    <p:extLst>
      <p:ext uri="{BB962C8B-B14F-4D97-AF65-F5344CB8AC3E}">
        <p14:creationId xmlns:p14="http://schemas.microsoft.com/office/powerpoint/2010/main" val="3378773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868C06FA-3D65-924C-B179-47B54EDCA5FD}" type="slidenum">
              <a:rPr lang="en-CN" smtClean="0"/>
              <a:t>25</a:t>
            </a:fld>
            <a:endParaRPr lang="en-CN"/>
          </a:p>
        </p:txBody>
      </p:sp>
    </p:spTree>
    <p:extLst>
      <p:ext uri="{BB962C8B-B14F-4D97-AF65-F5344CB8AC3E}">
        <p14:creationId xmlns:p14="http://schemas.microsoft.com/office/powerpoint/2010/main" val="433552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26</a:t>
            </a:fld>
            <a:endParaRPr lang="en-CN"/>
          </a:p>
        </p:txBody>
      </p:sp>
    </p:spTree>
    <p:extLst>
      <p:ext uri="{BB962C8B-B14F-4D97-AF65-F5344CB8AC3E}">
        <p14:creationId xmlns:p14="http://schemas.microsoft.com/office/powerpoint/2010/main" val="76048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latin typeface="Söhne"/>
            </a:endParaRPr>
          </a:p>
        </p:txBody>
      </p:sp>
      <p:sp>
        <p:nvSpPr>
          <p:cNvPr id="4" name="Slide Number Placeholder 3"/>
          <p:cNvSpPr>
            <a:spLocks noGrp="1"/>
          </p:cNvSpPr>
          <p:nvPr>
            <p:ph type="sldNum" sz="quarter" idx="5"/>
          </p:nvPr>
        </p:nvSpPr>
        <p:spPr/>
        <p:txBody>
          <a:bodyPr/>
          <a:lstStyle/>
          <a:p>
            <a:fld id="{868C06FA-3D65-924C-B179-47B54EDCA5FD}" type="slidenum">
              <a:rPr lang="en-CN" smtClean="0"/>
              <a:t>27</a:t>
            </a:fld>
            <a:endParaRPr lang="en-CN"/>
          </a:p>
        </p:txBody>
      </p:sp>
    </p:spTree>
    <p:extLst>
      <p:ext uri="{BB962C8B-B14F-4D97-AF65-F5344CB8AC3E}">
        <p14:creationId xmlns:p14="http://schemas.microsoft.com/office/powerpoint/2010/main" val="552742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28</a:t>
            </a:fld>
            <a:endParaRPr lang="en-CN"/>
          </a:p>
        </p:txBody>
      </p:sp>
    </p:spTree>
    <p:extLst>
      <p:ext uri="{BB962C8B-B14F-4D97-AF65-F5344CB8AC3E}">
        <p14:creationId xmlns:p14="http://schemas.microsoft.com/office/powerpoint/2010/main" val="460285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29</a:t>
            </a:fld>
            <a:endParaRPr lang="en-CN"/>
          </a:p>
        </p:txBody>
      </p:sp>
    </p:spTree>
    <p:extLst>
      <p:ext uri="{BB962C8B-B14F-4D97-AF65-F5344CB8AC3E}">
        <p14:creationId xmlns:p14="http://schemas.microsoft.com/office/powerpoint/2010/main" val="390951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3</a:t>
            </a:fld>
            <a:endParaRPr lang="en-CN"/>
          </a:p>
        </p:txBody>
      </p:sp>
    </p:spTree>
    <p:extLst>
      <p:ext uri="{BB962C8B-B14F-4D97-AF65-F5344CB8AC3E}">
        <p14:creationId xmlns:p14="http://schemas.microsoft.com/office/powerpoint/2010/main" val="2196930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30</a:t>
            </a:fld>
            <a:endParaRPr lang="en-CN"/>
          </a:p>
        </p:txBody>
      </p:sp>
    </p:spTree>
    <p:extLst>
      <p:ext uri="{BB962C8B-B14F-4D97-AF65-F5344CB8AC3E}">
        <p14:creationId xmlns:p14="http://schemas.microsoft.com/office/powerpoint/2010/main" val="2363235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868C06FA-3D65-924C-B179-47B54EDCA5FD}" type="slidenum">
              <a:rPr lang="en-CN" smtClean="0"/>
              <a:t>31</a:t>
            </a:fld>
            <a:endParaRPr lang="en-CN"/>
          </a:p>
        </p:txBody>
      </p:sp>
    </p:spTree>
    <p:extLst>
      <p:ext uri="{BB962C8B-B14F-4D97-AF65-F5344CB8AC3E}">
        <p14:creationId xmlns:p14="http://schemas.microsoft.com/office/powerpoint/2010/main" val="3405384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32</a:t>
            </a:fld>
            <a:endParaRPr lang="en-CN"/>
          </a:p>
        </p:txBody>
      </p:sp>
    </p:spTree>
    <p:extLst>
      <p:ext uri="{BB962C8B-B14F-4D97-AF65-F5344CB8AC3E}">
        <p14:creationId xmlns:p14="http://schemas.microsoft.com/office/powerpoint/2010/main" val="1814220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Slide Number Placeholder 3"/>
          <p:cNvSpPr>
            <a:spLocks noGrp="1"/>
          </p:cNvSpPr>
          <p:nvPr>
            <p:ph type="sldNum" sz="quarter" idx="5"/>
          </p:nvPr>
        </p:nvSpPr>
        <p:spPr/>
        <p:txBody>
          <a:bodyPr/>
          <a:lstStyle/>
          <a:p>
            <a:fld id="{868C06FA-3D65-924C-B179-47B54EDCA5FD}" type="slidenum">
              <a:rPr lang="en-CN" smtClean="0"/>
              <a:t>33</a:t>
            </a:fld>
            <a:endParaRPr lang="en-CN"/>
          </a:p>
        </p:txBody>
      </p:sp>
    </p:spTree>
    <p:extLst>
      <p:ext uri="{BB962C8B-B14F-4D97-AF65-F5344CB8AC3E}">
        <p14:creationId xmlns:p14="http://schemas.microsoft.com/office/powerpoint/2010/main" val="3463600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34</a:t>
            </a:fld>
            <a:endParaRPr lang="en-CN"/>
          </a:p>
        </p:txBody>
      </p:sp>
    </p:spTree>
    <p:extLst>
      <p:ext uri="{BB962C8B-B14F-4D97-AF65-F5344CB8AC3E}">
        <p14:creationId xmlns:p14="http://schemas.microsoft.com/office/powerpoint/2010/main" val="321546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4</a:t>
            </a:fld>
            <a:endParaRPr lang="en-CN"/>
          </a:p>
        </p:txBody>
      </p:sp>
    </p:spTree>
    <p:extLst>
      <p:ext uri="{BB962C8B-B14F-4D97-AF65-F5344CB8AC3E}">
        <p14:creationId xmlns:p14="http://schemas.microsoft.com/office/powerpoint/2010/main" val="400824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5</a:t>
            </a:fld>
            <a:endParaRPr lang="en-CN"/>
          </a:p>
        </p:txBody>
      </p:sp>
    </p:spTree>
    <p:extLst>
      <p:ext uri="{BB962C8B-B14F-4D97-AF65-F5344CB8AC3E}">
        <p14:creationId xmlns:p14="http://schemas.microsoft.com/office/powerpoint/2010/main" val="220422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8C06FA-3D65-924C-B179-47B54EDCA5FD}" type="slidenum">
              <a:rPr lang="en-CN" smtClean="0"/>
              <a:t>6</a:t>
            </a:fld>
            <a:endParaRPr lang="en-CN"/>
          </a:p>
        </p:txBody>
      </p:sp>
    </p:spTree>
    <p:extLst>
      <p:ext uri="{BB962C8B-B14F-4D97-AF65-F5344CB8AC3E}">
        <p14:creationId xmlns:p14="http://schemas.microsoft.com/office/powerpoint/2010/main" val="191292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68C06FA-3D65-924C-B179-47B54EDCA5FD}" type="slidenum">
              <a:rPr lang="en-CN" smtClean="0"/>
              <a:t>7</a:t>
            </a:fld>
            <a:endParaRPr lang="en-CN"/>
          </a:p>
        </p:txBody>
      </p:sp>
    </p:spTree>
    <p:extLst>
      <p:ext uri="{BB962C8B-B14F-4D97-AF65-F5344CB8AC3E}">
        <p14:creationId xmlns:p14="http://schemas.microsoft.com/office/powerpoint/2010/main" val="1399220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868C06FA-3D65-924C-B179-47B54EDCA5FD}" type="slidenum">
              <a:rPr lang="en-CN" smtClean="0"/>
              <a:t>8</a:t>
            </a:fld>
            <a:endParaRPr lang="en-CN"/>
          </a:p>
        </p:txBody>
      </p:sp>
    </p:spTree>
    <p:extLst>
      <p:ext uri="{BB962C8B-B14F-4D97-AF65-F5344CB8AC3E}">
        <p14:creationId xmlns:p14="http://schemas.microsoft.com/office/powerpoint/2010/main" val="78678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868C06FA-3D65-924C-B179-47B54EDCA5FD}" type="slidenum">
              <a:rPr lang="en-CN" smtClean="0"/>
              <a:t>9</a:t>
            </a:fld>
            <a:endParaRPr lang="en-CN"/>
          </a:p>
        </p:txBody>
      </p:sp>
    </p:spTree>
    <p:extLst>
      <p:ext uri="{BB962C8B-B14F-4D97-AF65-F5344CB8AC3E}">
        <p14:creationId xmlns:p14="http://schemas.microsoft.com/office/powerpoint/2010/main" val="277268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49AF-0E85-089A-0DA7-A1D9FB5E31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95BE28D5-D649-820D-DFC7-A72D26486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651AA543-F328-19A5-FED0-107B32521911}"/>
              </a:ext>
            </a:extLst>
          </p:cNvPr>
          <p:cNvSpPr>
            <a:spLocks noGrp="1"/>
          </p:cNvSpPr>
          <p:nvPr>
            <p:ph type="dt" sz="half" idx="10"/>
          </p:nvPr>
        </p:nvSpPr>
        <p:spPr/>
        <p:txBody>
          <a:bodyPr/>
          <a:lstStyle/>
          <a:p>
            <a:fld id="{8FCD71C5-0F0B-ED4E-8AC0-7C6C1F6427F5}" type="datetimeFigureOut">
              <a:rPr lang="en-CN" smtClean="0"/>
              <a:t>2024/4/16</a:t>
            </a:fld>
            <a:endParaRPr lang="en-CN"/>
          </a:p>
        </p:txBody>
      </p:sp>
      <p:sp>
        <p:nvSpPr>
          <p:cNvPr id="5" name="Footer Placeholder 4">
            <a:extLst>
              <a:ext uri="{FF2B5EF4-FFF2-40B4-BE49-F238E27FC236}">
                <a16:creationId xmlns:a16="http://schemas.microsoft.com/office/drawing/2014/main" id="{102927F9-D342-CEB3-0705-22457D2C972C}"/>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D5E62EC3-F2B3-93E6-83F7-4A47FCC9FA52}"/>
              </a:ext>
            </a:extLst>
          </p:cNvPr>
          <p:cNvSpPr>
            <a:spLocks noGrp="1"/>
          </p:cNvSpPr>
          <p:nvPr>
            <p:ph type="sldNum" sz="quarter" idx="12"/>
          </p:nvPr>
        </p:nvSpPr>
        <p:spPr/>
        <p:txBody>
          <a:bodyPr/>
          <a:lstStyle/>
          <a:p>
            <a:fld id="{953ABCCD-2066-FD44-9F66-1C6959EF14C7}" type="slidenum">
              <a:rPr lang="en-CN" smtClean="0"/>
              <a:t>‹#›</a:t>
            </a:fld>
            <a:endParaRPr lang="en-CN"/>
          </a:p>
        </p:txBody>
      </p:sp>
    </p:spTree>
    <p:extLst>
      <p:ext uri="{BB962C8B-B14F-4D97-AF65-F5344CB8AC3E}">
        <p14:creationId xmlns:p14="http://schemas.microsoft.com/office/powerpoint/2010/main" val="126534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AF53-4A23-8A13-FB37-B34E09461398}"/>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D5863DCE-D36E-43A9-1225-84967DBE6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42BC9C65-E3D8-BDEB-2F4E-F9E4642C7EDE}"/>
              </a:ext>
            </a:extLst>
          </p:cNvPr>
          <p:cNvSpPr>
            <a:spLocks noGrp="1"/>
          </p:cNvSpPr>
          <p:nvPr>
            <p:ph type="dt" sz="half" idx="10"/>
          </p:nvPr>
        </p:nvSpPr>
        <p:spPr/>
        <p:txBody>
          <a:bodyPr/>
          <a:lstStyle/>
          <a:p>
            <a:fld id="{8FCD71C5-0F0B-ED4E-8AC0-7C6C1F6427F5}" type="datetimeFigureOut">
              <a:rPr lang="en-CN" smtClean="0"/>
              <a:t>2024/4/16</a:t>
            </a:fld>
            <a:endParaRPr lang="en-CN"/>
          </a:p>
        </p:txBody>
      </p:sp>
      <p:sp>
        <p:nvSpPr>
          <p:cNvPr id="5" name="Footer Placeholder 4">
            <a:extLst>
              <a:ext uri="{FF2B5EF4-FFF2-40B4-BE49-F238E27FC236}">
                <a16:creationId xmlns:a16="http://schemas.microsoft.com/office/drawing/2014/main" id="{47E6C385-747F-986D-2109-66613026BBC4}"/>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0B03C410-1402-E3E4-3BC8-00297EE66CB3}"/>
              </a:ext>
            </a:extLst>
          </p:cNvPr>
          <p:cNvSpPr>
            <a:spLocks noGrp="1"/>
          </p:cNvSpPr>
          <p:nvPr>
            <p:ph type="sldNum" sz="quarter" idx="12"/>
          </p:nvPr>
        </p:nvSpPr>
        <p:spPr/>
        <p:txBody>
          <a:bodyPr/>
          <a:lstStyle/>
          <a:p>
            <a:fld id="{953ABCCD-2066-FD44-9F66-1C6959EF14C7}" type="slidenum">
              <a:rPr lang="en-CN" smtClean="0"/>
              <a:t>‹#›</a:t>
            </a:fld>
            <a:endParaRPr lang="en-CN"/>
          </a:p>
        </p:txBody>
      </p:sp>
    </p:spTree>
    <p:extLst>
      <p:ext uri="{BB962C8B-B14F-4D97-AF65-F5344CB8AC3E}">
        <p14:creationId xmlns:p14="http://schemas.microsoft.com/office/powerpoint/2010/main" val="258259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551CD7-00DB-EB36-34AE-C7F1EC4FF8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7941A423-6B5B-3A0A-A64D-2E35C42946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3AE82E6D-F259-7812-E5FA-6A6538B8811C}"/>
              </a:ext>
            </a:extLst>
          </p:cNvPr>
          <p:cNvSpPr>
            <a:spLocks noGrp="1"/>
          </p:cNvSpPr>
          <p:nvPr>
            <p:ph type="dt" sz="half" idx="10"/>
          </p:nvPr>
        </p:nvSpPr>
        <p:spPr/>
        <p:txBody>
          <a:bodyPr/>
          <a:lstStyle/>
          <a:p>
            <a:fld id="{8FCD71C5-0F0B-ED4E-8AC0-7C6C1F6427F5}" type="datetimeFigureOut">
              <a:rPr lang="en-CN" smtClean="0"/>
              <a:t>2024/4/16</a:t>
            </a:fld>
            <a:endParaRPr lang="en-CN"/>
          </a:p>
        </p:txBody>
      </p:sp>
      <p:sp>
        <p:nvSpPr>
          <p:cNvPr id="5" name="Footer Placeholder 4">
            <a:extLst>
              <a:ext uri="{FF2B5EF4-FFF2-40B4-BE49-F238E27FC236}">
                <a16:creationId xmlns:a16="http://schemas.microsoft.com/office/drawing/2014/main" id="{AA316B43-A41C-2095-3D96-F719F28BB593}"/>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F30EFA89-D1FC-392A-7FA7-EC4A86D192C0}"/>
              </a:ext>
            </a:extLst>
          </p:cNvPr>
          <p:cNvSpPr>
            <a:spLocks noGrp="1"/>
          </p:cNvSpPr>
          <p:nvPr>
            <p:ph type="sldNum" sz="quarter" idx="12"/>
          </p:nvPr>
        </p:nvSpPr>
        <p:spPr/>
        <p:txBody>
          <a:bodyPr/>
          <a:lstStyle/>
          <a:p>
            <a:fld id="{953ABCCD-2066-FD44-9F66-1C6959EF14C7}" type="slidenum">
              <a:rPr lang="en-CN" smtClean="0"/>
              <a:t>‹#›</a:t>
            </a:fld>
            <a:endParaRPr lang="en-CN"/>
          </a:p>
        </p:txBody>
      </p:sp>
    </p:spTree>
    <p:extLst>
      <p:ext uri="{BB962C8B-B14F-4D97-AF65-F5344CB8AC3E}">
        <p14:creationId xmlns:p14="http://schemas.microsoft.com/office/powerpoint/2010/main" val="149157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CD5D-1601-442A-0CAD-A8B115737735}"/>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3BDE522C-F509-2E64-1F4C-0E48D3223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F4CEB962-D63B-4A5D-11D1-F3FE71635499}"/>
              </a:ext>
            </a:extLst>
          </p:cNvPr>
          <p:cNvSpPr>
            <a:spLocks noGrp="1"/>
          </p:cNvSpPr>
          <p:nvPr>
            <p:ph type="dt" sz="half" idx="10"/>
          </p:nvPr>
        </p:nvSpPr>
        <p:spPr/>
        <p:txBody>
          <a:bodyPr/>
          <a:lstStyle/>
          <a:p>
            <a:fld id="{8FCD71C5-0F0B-ED4E-8AC0-7C6C1F6427F5}" type="datetimeFigureOut">
              <a:rPr lang="en-CN" smtClean="0"/>
              <a:t>2024/4/16</a:t>
            </a:fld>
            <a:endParaRPr lang="en-CN"/>
          </a:p>
        </p:txBody>
      </p:sp>
      <p:sp>
        <p:nvSpPr>
          <p:cNvPr id="5" name="Footer Placeholder 4">
            <a:extLst>
              <a:ext uri="{FF2B5EF4-FFF2-40B4-BE49-F238E27FC236}">
                <a16:creationId xmlns:a16="http://schemas.microsoft.com/office/drawing/2014/main" id="{1222E2B6-044A-F866-5A50-446F218F494F}"/>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018E55A8-FCBA-AA5B-6018-2C1F288266FA}"/>
              </a:ext>
            </a:extLst>
          </p:cNvPr>
          <p:cNvSpPr>
            <a:spLocks noGrp="1"/>
          </p:cNvSpPr>
          <p:nvPr>
            <p:ph type="sldNum" sz="quarter" idx="12"/>
          </p:nvPr>
        </p:nvSpPr>
        <p:spPr/>
        <p:txBody>
          <a:bodyPr/>
          <a:lstStyle/>
          <a:p>
            <a:fld id="{953ABCCD-2066-FD44-9F66-1C6959EF14C7}" type="slidenum">
              <a:rPr lang="en-CN" smtClean="0"/>
              <a:t>‹#›</a:t>
            </a:fld>
            <a:endParaRPr lang="en-CN"/>
          </a:p>
        </p:txBody>
      </p:sp>
    </p:spTree>
    <p:extLst>
      <p:ext uri="{BB962C8B-B14F-4D97-AF65-F5344CB8AC3E}">
        <p14:creationId xmlns:p14="http://schemas.microsoft.com/office/powerpoint/2010/main" val="86857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B446-5CD3-9F25-5838-F46A40230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FC3327CF-36BD-FFD4-7C9D-E6FE2C24CD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DFFD97-2997-5082-575C-9D667EDA5078}"/>
              </a:ext>
            </a:extLst>
          </p:cNvPr>
          <p:cNvSpPr>
            <a:spLocks noGrp="1"/>
          </p:cNvSpPr>
          <p:nvPr>
            <p:ph type="dt" sz="half" idx="10"/>
          </p:nvPr>
        </p:nvSpPr>
        <p:spPr/>
        <p:txBody>
          <a:bodyPr/>
          <a:lstStyle/>
          <a:p>
            <a:fld id="{8FCD71C5-0F0B-ED4E-8AC0-7C6C1F6427F5}" type="datetimeFigureOut">
              <a:rPr lang="en-CN" smtClean="0"/>
              <a:t>2024/4/16</a:t>
            </a:fld>
            <a:endParaRPr lang="en-CN"/>
          </a:p>
        </p:txBody>
      </p:sp>
      <p:sp>
        <p:nvSpPr>
          <p:cNvPr id="5" name="Footer Placeholder 4">
            <a:extLst>
              <a:ext uri="{FF2B5EF4-FFF2-40B4-BE49-F238E27FC236}">
                <a16:creationId xmlns:a16="http://schemas.microsoft.com/office/drawing/2014/main" id="{26CCCBAC-D87C-FE93-6224-25EFA14EC287}"/>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35D2292A-F124-03E9-64B6-7B8E9C0330F3}"/>
              </a:ext>
            </a:extLst>
          </p:cNvPr>
          <p:cNvSpPr>
            <a:spLocks noGrp="1"/>
          </p:cNvSpPr>
          <p:nvPr>
            <p:ph type="sldNum" sz="quarter" idx="12"/>
          </p:nvPr>
        </p:nvSpPr>
        <p:spPr/>
        <p:txBody>
          <a:bodyPr/>
          <a:lstStyle/>
          <a:p>
            <a:fld id="{953ABCCD-2066-FD44-9F66-1C6959EF14C7}" type="slidenum">
              <a:rPr lang="en-CN" smtClean="0"/>
              <a:t>‹#›</a:t>
            </a:fld>
            <a:endParaRPr lang="en-CN"/>
          </a:p>
        </p:txBody>
      </p:sp>
    </p:spTree>
    <p:extLst>
      <p:ext uri="{BB962C8B-B14F-4D97-AF65-F5344CB8AC3E}">
        <p14:creationId xmlns:p14="http://schemas.microsoft.com/office/powerpoint/2010/main" val="313168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7911-BB5B-6CC1-B825-99A1933A062A}"/>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98BD3AA6-F7AA-6A1A-D352-ADBFBE985D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AFA5C914-1610-1193-E75A-00A2327FF0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D2E9F33C-BBDA-0E45-EFE4-2B3D76435F36}"/>
              </a:ext>
            </a:extLst>
          </p:cNvPr>
          <p:cNvSpPr>
            <a:spLocks noGrp="1"/>
          </p:cNvSpPr>
          <p:nvPr>
            <p:ph type="dt" sz="half" idx="10"/>
          </p:nvPr>
        </p:nvSpPr>
        <p:spPr/>
        <p:txBody>
          <a:bodyPr/>
          <a:lstStyle/>
          <a:p>
            <a:fld id="{8FCD71C5-0F0B-ED4E-8AC0-7C6C1F6427F5}" type="datetimeFigureOut">
              <a:rPr lang="en-CN" smtClean="0"/>
              <a:t>2024/4/16</a:t>
            </a:fld>
            <a:endParaRPr lang="en-CN"/>
          </a:p>
        </p:txBody>
      </p:sp>
      <p:sp>
        <p:nvSpPr>
          <p:cNvPr id="6" name="Footer Placeholder 5">
            <a:extLst>
              <a:ext uri="{FF2B5EF4-FFF2-40B4-BE49-F238E27FC236}">
                <a16:creationId xmlns:a16="http://schemas.microsoft.com/office/drawing/2014/main" id="{AA65F4CB-9C77-D5E2-F70B-1F4A68FA0C02}"/>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E7986252-0701-F31C-BF06-8FE7D3F0A8E2}"/>
              </a:ext>
            </a:extLst>
          </p:cNvPr>
          <p:cNvSpPr>
            <a:spLocks noGrp="1"/>
          </p:cNvSpPr>
          <p:nvPr>
            <p:ph type="sldNum" sz="quarter" idx="12"/>
          </p:nvPr>
        </p:nvSpPr>
        <p:spPr/>
        <p:txBody>
          <a:bodyPr/>
          <a:lstStyle/>
          <a:p>
            <a:fld id="{953ABCCD-2066-FD44-9F66-1C6959EF14C7}" type="slidenum">
              <a:rPr lang="en-CN" smtClean="0"/>
              <a:t>‹#›</a:t>
            </a:fld>
            <a:endParaRPr lang="en-CN"/>
          </a:p>
        </p:txBody>
      </p:sp>
    </p:spTree>
    <p:extLst>
      <p:ext uri="{BB962C8B-B14F-4D97-AF65-F5344CB8AC3E}">
        <p14:creationId xmlns:p14="http://schemas.microsoft.com/office/powerpoint/2010/main" val="90020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D2BF-44F6-8B83-40E1-6D63F7143CFE}"/>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75D2041D-318F-C671-33AF-E4BCF826CD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4CEB26-8820-FF1A-E9DD-4BF1BEF792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D6762836-8388-A943-22B6-5811E62137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53D6B4-68B1-EF63-3DD5-B5D8043303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F333D62C-4287-96A9-2C23-D7DC5CA93AAB}"/>
              </a:ext>
            </a:extLst>
          </p:cNvPr>
          <p:cNvSpPr>
            <a:spLocks noGrp="1"/>
          </p:cNvSpPr>
          <p:nvPr>
            <p:ph type="dt" sz="half" idx="10"/>
          </p:nvPr>
        </p:nvSpPr>
        <p:spPr/>
        <p:txBody>
          <a:bodyPr/>
          <a:lstStyle/>
          <a:p>
            <a:fld id="{8FCD71C5-0F0B-ED4E-8AC0-7C6C1F6427F5}" type="datetimeFigureOut">
              <a:rPr lang="en-CN" smtClean="0"/>
              <a:t>2024/4/16</a:t>
            </a:fld>
            <a:endParaRPr lang="en-CN"/>
          </a:p>
        </p:txBody>
      </p:sp>
      <p:sp>
        <p:nvSpPr>
          <p:cNvPr id="8" name="Footer Placeholder 7">
            <a:extLst>
              <a:ext uri="{FF2B5EF4-FFF2-40B4-BE49-F238E27FC236}">
                <a16:creationId xmlns:a16="http://schemas.microsoft.com/office/drawing/2014/main" id="{5224DC4A-C02C-6CA1-32A3-2017BEE15AAD}"/>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EED374F6-5FCE-2041-5914-AA35862CE091}"/>
              </a:ext>
            </a:extLst>
          </p:cNvPr>
          <p:cNvSpPr>
            <a:spLocks noGrp="1"/>
          </p:cNvSpPr>
          <p:nvPr>
            <p:ph type="sldNum" sz="quarter" idx="12"/>
          </p:nvPr>
        </p:nvSpPr>
        <p:spPr/>
        <p:txBody>
          <a:bodyPr/>
          <a:lstStyle/>
          <a:p>
            <a:fld id="{953ABCCD-2066-FD44-9F66-1C6959EF14C7}" type="slidenum">
              <a:rPr lang="en-CN" smtClean="0"/>
              <a:t>‹#›</a:t>
            </a:fld>
            <a:endParaRPr lang="en-CN"/>
          </a:p>
        </p:txBody>
      </p:sp>
    </p:spTree>
    <p:extLst>
      <p:ext uri="{BB962C8B-B14F-4D97-AF65-F5344CB8AC3E}">
        <p14:creationId xmlns:p14="http://schemas.microsoft.com/office/powerpoint/2010/main" val="31553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701E-2EF2-F0F2-44B4-97705C36F197}"/>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B5ED6E80-5064-BBA5-310B-FDE0FCFB2450}"/>
              </a:ext>
            </a:extLst>
          </p:cNvPr>
          <p:cNvSpPr>
            <a:spLocks noGrp="1"/>
          </p:cNvSpPr>
          <p:nvPr>
            <p:ph type="dt" sz="half" idx="10"/>
          </p:nvPr>
        </p:nvSpPr>
        <p:spPr/>
        <p:txBody>
          <a:bodyPr/>
          <a:lstStyle/>
          <a:p>
            <a:fld id="{8FCD71C5-0F0B-ED4E-8AC0-7C6C1F6427F5}" type="datetimeFigureOut">
              <a:rPr lang="en-CN" smtClean="0"/>
              <a:t>2024/4/16</a:t>
            </a:fld>
            <a:endParaRPr lang="en-CN"/>
          </a:p>
        </p:txBody>
      </p:sp>
      <p:sp>
        <p:nvSpPr>
          <p:cNvPr id="4" name="Footer Placeholder 3">
            <a:extLst>
              <a:ext uri="{FF2B5EF4-FFF2-40B4-BE49-F238E27FC236}">
                <a16:creationId xmlns:a16="http://schemas.microsoft.com/office/drawing/2014/main" id="{CC0083DC-B354-80BA-9A3D-7FBFFD9F5EA5}"/>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C5A90DE8-630C-20EA-0B03-CBFF4F773778}"/>
              </a:ext>
            </a:extLst>
          </p:cNvPr>
          <p:cNvSpPr>
            <a:spLocks noGrp="1"/>
          </p:cNvSpPr>
          <p:nvPr>
            <p:ph type="sldNum" sz="quarter" idx="12"/>
          </p:nvPr>
        </p:nvSpPr>
        <p:spPr/>
        <p:txBody>
          <a:bodyPr/>
          <a:lstStyle/>
          <a:p>
            <a:fld id="{953ABCCD-2066-FD44-9F66-1C6959EF14C7}" type="slidenum">
              <a:rPr lang="en-CN" smtClean="0"/>
              <a:t>‹#›</a:t>
            </a:fld>
            <a:endParaRPr lang="en-CN"/>
          </a:p>
        </p:txBody>
      </p:sp>
    </p:spTree>
    <p:extLst>
      <p:ext uri="{BB962C8B-B14F-4D97-AF65-F5344CB8AC3E}">
        <p14:creationId xmlns:p14="http://schemas.microsoft.com/office/powerpoint/2010/main" val="81873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3C446-6B3E-4604-6D46-76548BAEB866}"/>
              </a:ext>
            </a:extLst>
          </p:cNvPr>
          <p:cNvSpPr>
            <a:spLocks noGrp="1"/>
          </p:cNvSpPr>
          <p:nvPr>
            <p:ph type="dt" sz="half" idx="10"/>
          </p:nvPr>
        </p:nvSpPr>
        <p:spPr/>
        <p:txBody>
          <a:bodyPr/>
          <a:lstStyle/>
          <a:p>
            <a:fld id="{8FCD71C5-0F0B-ED4E-8AC0-7C6C1F6427F5}" type="datetimeFigureOut">
              <a:rPr lang="en-CN" smtClean="0"/>
              <a:t>2024/4/16</a:t>
            </a:fld>
            <a:endParaRPr lang="en-CN"/>
          </a:p>
        </p:txBody>
      </p:sp>
      <p:sp>
        <p:nvSpPr>
          <p:cNvPr id="3" name="Footer Placeholder 2">
            <a:extLst>
              <a:ext uri="{FF2B5EF4-FFF2-40B4-BE49-F238E27FC236}">
                <a16:creationId xmlns:a16="http://schemas.microsoft.com/office/drawing/2014/main" id="{D4297AD7-6CCC-0049-F494-969F552814D8}"/>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C0CB2493-9E31-F427-74F0-89908CC540E4}"/>
              </a:ext>
            </a:extLst>
          </p:cNvPr>
          <p:cNvSpPr>
            <a:spLocks noGrp="1"/>
          </p:cNvSpPr>
          <p:nvPr>
            <p:ph type="sldNum" sz="quarter" idx="12"/>
          </p:nvPr>
        </p:nvSpPr>
        <p:spPr/>
        <p:txBody>
          <a:bodyPr/>
          <a:lstStyle/>
          <a:p>
            <a:fld id="{953ABCCD-2066-FD44-9F66-1C6959EF14C7}" type="slidenum">
              <a:rPr lang="en-CN" smtClean="0"/>
              <a:t>‹#›</a:t>
            </a:fld>
            <a:endParaRPr lang="en-CN"/>
          </a:p>
        </p:txBody>
      </p:sp>
    </p:spTree>
    <p:extLst>
      <p:ext uri="{BB962C8B-B14F-4D97-AF65-F5344CB8AC3E}">
        <p14:creationId xmlns:p14="http://schemas.microsoft.com/office/powerpoint/2010/main" val="129288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3942-BAA1-DEAA-3C13-21B02FB79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4746DA76-1F40-2561-DF86-67D650D28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5F82A07E-E499-5571-8489-8ACC561A5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2CF0DD-D99D-457D-9F6A-57554B16BD06}"/>
              </a:ext>
            </a:extLst>
          </p:cNvPr>
          <p:cNvSpPr>
            <a:spLocks noGrp="1"/>
          </p:cNvSpPr>
          <p:nvPr>
            <p:ph type="dt" sz="half" idx="10"/>
          </p:nvPr>
        </p:nvSpPr>
        <p:spPr/>
        <p:txBody>
          <a:bodyPr/>
          <a:lstStyle/>
          <a:p>
            <a:fld id="{8FCD71C5-0F0B-ED4E-8AC0-7C6C1F6427F5}" type="datetimeFigureOut">
              <a:rPr lang="en-CN" smtClean="0"/>
              <a:t>2024/4/16</a:t>
            </a:fld>
            <a:endParaRPr lang="en-CN"/>
          </a:p>
        </p:txBody>
      </p:sp>
      <p:sp>
        <p:nvSpPr>
          <p:cNvPr id="6" name="Footer Placeholder 5">
            <a:extLst>
              <a:ext uri="{FF2B5EF4-FFF2-40B4-BE49-F238E27FC236}">
                <a16:creationId xmlns:a16="http://schemas.microsoft.com/office/drawing/2014/main" id="{AD6C8480-BA21-0E0D-F63F-0BBE038BCE8C}"/>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7BC84DA5-4C73-9094-9C3D-819E220B70FF}"/>
              </a:ext>
            </a:extLst>
          </p:cNvPr>
          <p:cNvSpPr>
            <a:spLocks noGrp="1"/>
          </p:cNvSpPr>
          <p:nvPr>
            <p:ph type="sldNum" sz="quarter" idx="12"/>
          </p:nvPr>
        </p:nvSpPr>
        <p:spPr/>
        <p:txBody>
          <a:bodyPr/>
          <a:lstStyle/>
          <a:p>
            <a:fld id="{953ABCCD-2066-FD44-9F66-1C6959EF14C7}" type="slidenum">
              <a:rPr lang="en-CN" smtClean="0"/>
              <a:t>‹#›</a:t>
            </a:fld>
            <a:endParaRPr lang="en-CN"/>
          </a:p>
        </p:txBody>
      </p:sp>
    </p:spTree>
    <p:extLst>
      <p:ext uri="{BB962C8B-B14F-4D97-AF65-F5344CB8AC3E}">
        <p14:creationId xmlns:p14="http://schemas.microsoft.com/office/powerpoint/2010/main" val="298128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B760-F193-ED80-4B05-A2E10A7CE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2F406D9A-0D80-5C25-913F-1FC2C57C2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647B84BD-6DAD-660F-2ABB-C95CC38C4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3A38CD-8071-813A-5375-FD7E4D31CFC3}"/>
              </a:ext>
            </a:extLst>
          </p:cNvPr>
          <p:cNvSpPr>
            <a:spLocks noGrp="1"/>
          </p:cNvSpPr>
          <p:nvPr>
            <p:ph type="dt" sz="half" idx="10"/>
          </p:nvPr>
        </p:nvSpPr>
        <p:spPr/>
        <p:txBody>
          <a:bodyPr/>
          <a:lstStyle/>
          <a:p>
            <a:fld id="{8FCD71C5-0F0B-ED4E-8AC0-7C6C1F6427F5}" type="datetimeFigureOut">
              <a:rPr lang="en-CN" smtClean="0"/>
              <a:t>2024/4/16</a:t>
            </a:fld>
            <a:endParaRPr lang="en-CN"/>
          </a:p>
        </p:txBody>
      </p:sp>
      <p:sp>
        <p:nvSpPr>
          <p:cNvPr id="6" name="Footer Placeholder 5">
            <a:extLst>
              <a:ext uri="{FF2B5EF4-FFF2-40B4-BE49-F238E27FC236}">
                <a16:creationId xmlns:a16="http://schemas.microsoft.com/office/drawing/2014/main" id="{B21C557E-FD03-5574-2EDB-0D3E16E54005}"/>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FB45F9E0-6FB7-286E-BE02-1C84094C15F7}"/>
              </a:ext>
            </a:extLst>
          </p:cNvPr>
          <p:cNvSpPr>
            <a:spLocks noGrp="1"/>
          </p:cNvSpPr>
          <p:nvPr>
            <p:ph type="sldNum" sz="quarter" idx="12"/>
          </p:nvPr>
        </p:nvSpPr>
        <p:spPr/>
        <p:txBody>
          <a:bodyPr/>
          <a:lstStyle/>
          <a:p>
            <a:fld id="{953ABCCD-2066-FD44-9F66-1C6959EF14C7}" type="slidenum">
              <a:rPr lang="en-CN" smtClean="0"/>
              <a:t>‹#›</a:t>
            </a:fld>
            <a:endParaRPr lang="en-CN"/>
          </a:p>
        </p:txBody>
      </p:sp>
    </p:spTree>
    <p:extLst>
      <p:ext uri="{BB962C8B-B14F-4D97-AF65-F5344CB8AC3E}">
        <p14:creationId xmlns:p14="http://schemas.microsoft.com/office/powerpoint/2010/main" val="65029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757798-FCDB-68D2-FFEF-DD94AD9DD7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F788BD2D-7B54-2B1D-32CF-506363046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D829F79C-387E-466D-E59F-0D4E42D4B3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D71C5-0F0B-ED4E-8AC0-7C6C1F6427F5}" type="datetimeFigureOut">
              <a:rPr lang="en-CN" smtClean="0"/>
              <a:t>2024/4/16</a:t>
            </a:fld>
            <a:endParaRPr lang="en-CN"/>
          </a:p>
        </p:txBody>
      </p:sp>
      <p:sp>
        <p:nvSpPr>
          <p:cNvPr id="5" name="Footer Placeholder 4">
            <a:extLst>
              <a:ext uri="{FF2B5EF4-FFF2-40B4-BE49-F238E27FC236}">
                <a16:creationId xmlns:a16="http://schemas.microsoft.com/office/drawing/2014/main" id="{DBDABB58-386B-0A9E-4218-1F2A3E00C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9D72514A-D4AD-1DDE-33CB-1914E72A2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ABCCD-2066-FD44-9F66-1C6959EF14C7}" type="slidenum">
              <a:rPr lang="en-CN" smtClean="0"/>
              <a:t>‹#›</a:t>
            </a:fld>
            <a:endParaRPr lang="en-CN"/>
          </a:p>
        </p:txBody>
      </p:sp>
    </p:spTree>
    <p:extLst>
      <p:ext uri="{BB962C8B-B14F-4D97-AF65-F5344CB8AC3E}">
        <p14:creationId xmlns:p14="http://schemas.microsoft.com/office/powerpoint/2010/main" val="195758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jalammar.github.io/illustrated-transformer/"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srush/do-we-need-attention/blob/main/DoWeNeedAttentio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4C65-C165-F638-B134-3969DB263361}"/>
              </a:ext>
            </a:extLst>
          </p:cNvPr>
          <p:cNvSpPr>
            <a:spLocks noGrp="1"/>
          </p:cNvSpPr>
          <p:nvPr>
            <p:ph type="ctrTitle"/>
          </p:nvPr>
        </p:nvSpPr>
        <p:spPr>
          <a:xfrm>
            <a:off x="1524000" y="1122363"/>
            <a:ext cx="9144000" cy="2387600"/>
          </a:xfrm>
        </p:spPr>
        <p:txBody>
          <a:bodyPr>
            <a:normAutofit/>
          </a:bodyPr>
          <a:lstStyle/>
          <a:p>
            <a:r>
              <a:rPr lang="en-US" dirty="0"/>
              <a:t>What could be the Next Generation of LLMs?</a:t>
            </a:r>
            <a:endParaRPr lang="en-CN" dirty="0"/>
          </a:p>
        </p:txBody>
      </p:sp>
      <p:sp>
        <p:nvSpPr>
          <p:cNvPr id="3" name="Subtitle 2">
            <a:extLst>
              <a:ext uri="{FF2B5EF4-FFF2-40B4-BE49-F238E27FC236}">
                <a16:creationId xmlns:a16="http://schemas.microsoft.com/office/drawing/2014/main" id="{DE34F719-E7E5-8B8C-BDC5-CCD92BCF1C15}"/>
              </a:ext>
            </a:extLst>
          </p:cNvPr>
          <p:cNvSpPr>
            <a:spLocks noGrp="1"/>
          </p:cNvSpPr>
          <p:nvPr>
            <p:ph type="subTitle" idx="1"/>
          </p:nvPr>
        </p:nvSpPr>
        <p:spPr/>
        <p:txBody>
          <a:bodyPr/>
          <a:lstStyle/>
          <a:p>
            <a:r>
              <a:rPr lang="en-CN" dirty="0"/>
              <a:t>Zilin Xiao</a:t>
            </a:r>
          </a:p>
          <a:p>
            <a:r>
              <a:rPr lang="en-CN" dirty="0"/>
              <a:t>Apr 16</a:t>
            </a:r>
            <a:r>
              <a:rPr lang="en-CN" baseline="30000" dirty="0"/>
              <a:t>th</a:t>
            </a:r>
            <a:r>
              <a:rPr lang="en-CN" dirty="0"/>
              <a:t>, 2024</a:t>
            </a:r>
          </a:p>
          <a:p>
            <a:r>
              <a:rPr lang="en-US" altLang="zh-CN" dirty="0"/>
              <a:t>2024</a:t>
            </a:r>
            <a:r>
              <a:rPr lang="zh-CN" altLang="en-US" dirty="0"/>
              <a:t> </a:t>
            </a:r>
            <a:r>
              <a:rPr lang="en-US" altLang="zh-CN" dirty="0"/>
              <a:t>Spring</a:t>
            </a:r>
            <a:r>
              <a:rPr lang="zh-CN" altLang="en-US" dirty="0"/>
              <a:t> </a:t>
            </a:r>
            <a:r>
              <a:rPr lang="en-US" altLang="zh-CN" dirty="0"/>
              <a:t>COMP</a:t>
            </a:r>
            <a:r>
              <a:rPr lang="zh-CN" altLang="en-US" dirty="0"/>
              <a:t> </a:t>
            </a:r>
            <a:r>
              <a:rPr lang="en-US" altLang="zh-CN" dirty="0"/>
              <a:t>646</a:t>
            </a:r>
            <a:r>
              <a:rPr lang="zh-CN" altLang="en-US" dirty="0"/>
              <a:t> </a:t>
            </a:r>
            <a:r>
              <a:rPr lang="en-US" altLang="zh-CN" dirty="0"/>
              <a:t>Guest</a:t>
            </a:r>
            <a:r>
              <a:rPr lang="zh-CN" altLang="en-US" dirty="0"/>
              <a:t> </a:t>
            </a:r>
            <a:r>
              <a:rPr lang="en-US" altLang="zh-CN" dirty="0"/>
              <a:t>Talk</a:t>
            </a:r>
            <a:endParaRPr lang="en-CN" dirty="0"/>
          </a:p>
        </p:txBody>
      </p:sp>
    </p:spTree>
    <p:extLst>
      <p:ext uri="{BB962C8B-B14F-4D97-AF65-F5344CB8AC3E}">
        <p14:creationId xmlns:p14="http://schemas.microsoft.com/office/powerpoint/2010/main" val="56472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CC66-A480-FEE3-A108-D907A485532F}"/>
              </a:ext>
            </a:extLst>
          </p:cNvPr>
          <p:cNvSpPr>
            <a:spLocks noGrp="1"/>
          </p:cNvSpPr>
          <p:nvPr>
            <p:ph type="title"/>
          </p:nvPr>
        </p:nvSpPr>
        <p:spPr/>
        <p:txBody>
          <a:bodyPr/>
          <a:lstStyle/>
          <a:p>
            <a:r>
              <a:rPr lang="en-US" altLang="zh-CN" dirty="0"/>
              <a:t>Alternatives</a:t>
            </a:r>
            <a:r>
              <a:rPr lang="zh-CN" altLang="en-US" dirty="0"/>
              <a:t> </a:t>
            </a:r>
            <a:r>
              <a:rPr lang="en-US" altLang="zh-CN" dirty="0"/>
              <a:t>towards</a:t>
            </a:r>
            <a:r>
              <a:rPr lang="zh-CN" altLang="en-US" dirty="0"/>
              <a:t> </a:t>
            </a:r>
            <a:r>
              <a:rPr lang="en-US" altLang="zh-CN" dirty="0"/>
              <a:t>Long-Context</a:t>
            </a:r>
            <a:r>
              <a:rPr lang="zh-CN" altLang="en-US" dirty="0"/>
              <a:t> </a:t>
            </a:r>
            <a:r>
              <a:rPr lang="en-US" altLang="zh-CN" dirty="0"/>
              <a:t>Problems</a:t>
            </a:r>
            <a:endParaRPr lang="en-CN" dirty="0"/>
          </a:p>
        </p:txBody>
      </p:sp>
      <p:pic>
        <p:nvPicPr>
          <p:cNvPr id="6" name="Picture 5">
            <a:extLst>
              <a:ext uri="{FF2B5EF4-FFF2-40B4-BE49-F238E27FC236}">
                <a16:creationId xmlns:a16="http://schemas.microsoft.com/office/drawing/2014/main" id="{ED619646-E0FA-5C76-F07B-076A8F6614B7}"/>
              </a:ext>
            </a:extLst>
          </p:cNvPr>
          <p:cNvPicPr>
            <a:picLocks noChangeAspect="1"/>
          </p:cNvPicPr>
          <p:nvPr/>
        </p:nvPicPr>
        <p:blipFill>
          <a:blip r:embed="rId3"/>
          <a:stretch>
            <a:fillRect/>
          </a:stretch>
        </p:blipFill>
        <p:spPr>
          <a:xfrm>
            <a:off x="2522818" y="1316960"/>
            <a:ext cx="6914321" cy="4898266"/>
          </a:xfrm>
          <a:prstGeom prst="rect">
            <a:avLst/>
          </a:prstGeom>
        </p:spPr>
      </p:pic>
      <p:sp>
        <p:nvSpPr>
          <p:cNvPr id="12" name="TextBox 11">
            <a:extLst>
              <a:ext uri="{FF2B5EF4-FFF2-40B4-BE49-F238E27FC236}">
                <a16:creationId xmlns:a16="http://schemas.microsoft.com/office/drawing/2014/main" id="{285FFB22-4DA3-9BE0-107E-B56EAFD95F7D}"/>
              </a:ext>
            </a:extLst>
          </p:cNvPr>
          <p:cNvSpPr txBox="1"/>
          <p:nvPr/>
        </p:nvSpPr>
        <p:spPr>
          <a:xfrm>
            <a:off x="7947416" y="6457628"/>
            <a:ext cx="4611756" cy="369332"/>
          </a:xfrm>
          <a:prstGeom prst="rect">
            <a:avLst/>
          </a:prstGeom>
          <a:noFill/>
        </p:spPr>
        <p:txBody>
          <a:bodyPr wrap="square" rtlCol="0">
            <a:spAutoFit/>
          </a:bodyPr>
          <a:lstStyle/>
          <a:p>
            <a:r>
              <a:rPr lang="en-US" altLang="zh-CN" dirty="0">
                <a:solidFill>
                  <a:schemeClr val="bg2">
                    <a:lumMod val="50000"/>
                  </a:schemeClr>
                </a:solidFill>
              </a:rPr>
              <a:t>Ref:</a:t>
            </a:r>
            <a:r>
              <a:rPr lang="zh-CN" altLang="en-US" dirty="0">
                <a:solidFill>
                  <a:schemeClr val="bg2">
                    <a:lumMod val="50000"/>
                  </a:schemeClr>
                </a:solidFill>
              </a:rPr>
              <a:t> </a:t>
            </a:r>
            <a:r>
              <a:rPr lang="en-US" altLang="zh-CN" dirty="0">
                <a:solidFill>
                  <a:schemeClr val="bg2">
                    <a:lumMod val="50000"/>
                  </a:schemeClr>
                </a:solidFill>
              </a:rPr>
              <a:t>Yi</a:t>
            </a:r>
            <a:r>
              <a:rPr lang="zh-CN" altLang="en-US" dirty="0">
                <a:solidFill>
                  <a:schemeClr val="bg2">
                    <a:lumMod val="50000"/>
                  </a:schemeClr>
                </a:solidFill>
              </a:rPr>
              <a:t> </a:t>
            </a:r>
            <a:r>
              <a:rPr lang="en-US" altLang="zh-CN" dirty="0">
                <a:solidFill>
                  <a:schemeClr val="bg2">
                    <a:lumMod val="50000"/>
                  </a:schemeClr>
                </a:solidFill>
              </a:rPr>
              <a:t>et al.</a:t>
            </a:r>
            <a:r>
              <a:rPr lang="zh-CN" altLang="en-US" dirty="0">
                <a:solidFill>
                  <a:schemeClr val="bg2">
                    <a:lumMod val="50000"/>
                  </a:schemeClr>
                </a:solidFill>
              </a:rPr>
              <a:t> </a:t>
            </a:r>
            <a:r>
              <a:rPr lang="en-US" altLang="zh-CN" dirty="0">
                <a:solidFill>
                  <a:schemeClr val="bg2">
                    <a:lumMod val="50000"/>
                  </a:schemeClr>
                </a:solidFill>
              </a:rPr>
              <a:t>Efficient Transformers: A Survey</a:t>
            </a:r>
            <a:endParaRPr lang="en-CN" dirty="0">
              <a:solidFill>
                <a:schemeClr val="bg2">
                  <a:lumMod val="50000"/>
                </a:schemeClr>
              </a:solidFill>
            </a:endParaRPr>
          </a:p>
        </p:txBody>
      </p:sp>
      <p:sp>
        <p:nvSpPr>
          <p:cNvPr id="16" name="Rectangular Callout 15">
            <a:extLst>
              <a:ext uri="{FF2B5EF4-FFF2-40B4-BE49-F238E27FC236}">
                <a16:creationId xmlns:a16="http://schemas.microsoft.com/office/drawing/2014/main" id="{6B6A75B5-56D6-DDCA-CC28-0974DEFD2A28}"/>
              </a:ext>
            </a:extLst>
          </p:cNvPr>
          <p:cNvSpPr/>
          <p:nvPr/>
        </p:nvSpPr>
        <p:spPr>
          <a:xfrm>
            <a:off x="1295399" y="1690688"/>
            <a:ext cx="1870276" cy="1110385"/>
          </a:xfrm>
          <a:prstGeom prst="wedgeRectCallout">
            <a:avLst>
              <a:gd name="adj1" fmla="val 87051"/>
              <a:gd name="adj2" fmla="val 661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RWKV: I am here!</a:t>
            </a:r>
          </a:p>
        </p:txBody>
      </p:sp>
      <p:sp>
        <p:nvSpPr>
          <p:cNvPr id="17" name="TextBox 16">
            <a:extLst>
              <a:ext uri="{FF2B5EF4-FFF2-40B4-BE49-F238E27FC236}">
                <a16:creationId xmlns:a16="http://schemas.microsoft.com/office/drawing/2014/main" id="{AF6FCF33-84F2-9638-D8A4-BFF3A306F0F8}"/>
              </a:ext>
            </a:extLst>
          </p:cNvPr>
          <p:cNvSpPr txBox="1"/>
          <p:nvPr/>
        </p:nvSpPr>
        <p:spPr>
          <a:xfrm>
            <a:off x="3813856" y="2801073"/>
            <a:ext cx="787079" cy="369332"/>
          </a:xfrm>
          <a:prstGeom prst="rect">
            <a:avLst/>
          </a:prstGeom>
          <a:noFill/>
        </p:spPr>
        <p:txBody>
          <a:bodyPr wrap="square" rtlCol="0">
            <a:spAutoFit/>
          </a:bodyPr>
          <a:lstStyle/>
          <a:p>
            <a:r>
              <a:rPr lang="en-US" altLang="zh-CN" b="1" dirty="0">
                <a:solidFill>
                  <a:srgbClr val="FF0000"/>
                </a:solidFill>
              </a:rPr>
              <a:t>RWKV</a:t>
            </a:r>
            <a:endParaRPr lang="en-CN" b="1" dirty="0">
              <a:solidFill>
                <a:srgbClr val="FF0000"/>
              </a:solidFill>
            </a:endParaRPr>
          </a:p>
        </p:txBody>
      </p:sp>
    </p:spTree>
    <p:extLst>
      <p:ext uri="{BB962C8B-B14F-4D97-AF65-F5344CB8AC3E}">
        <p14:creationId xmlns:p14="http://schemas.microsoft.com/office/powerpoint/2010/main" val="374238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A27B-CB0D-F1F2-F9D7-D4833AB66F87}"/>
              </a:ext>
            </a:extLst>
          </p:cNvPr>
          <p:cNvSpPr>
            <a:spLocks noGrp="1"/>
          </p:cNvSpPr>
          <p:nvPr>
            <p:ph type="title"/>
          </p:nvPr>
        </p:nvSpPr>
        <p:spPr/>
        <p:txBody>
          <a:bodyPr/>
          <a:lstStyle/>
          <a:p>
            <a:r>
              <a:rPr lang="en-US" altLang="zh-CN" dirty="0"/>
              <a:t>RWKV</a:t>
            </a:r>
            <a:r>
              <a:rPr lang="zh-CN" altLang="en-US" dirty="0"/>
              <a:t> </a:t>
            </a:r>
            <a:r>
              <a:rPr lang="en-US" altLang="zh-CN" dirty="0"/>
              <a:t>Explained</a:t>
            </a:r>
            <a:r>
              <a:rPr lang="zh-CN" altLang="en-US" dirty="0"/>
              <a:t> </a:t>
            </a:r>
            <a:endParaRPr lang="en-CN" dirty="0"/>
          </a:p>
        </p:txBody>
      </p:sp>
      <p:sp>
        <p:nvSpPr>
          <p:cNvPr id="3" name="Content Placeholder 2">
            <a:extLst>
              <a:ext uri="{FF2B5EF4-FFF2-40B4-BE49-F238E27FC236}">
                <a16:creationId xmlns:a16="http://schemas.microsoft.com/office/drawing/2014/main" id="{46AAC6CA-6046-BBE3-7295-102110C0A846}"/>
              </a:ext>
            </a:extLst>
          </p:cNvPr>
          <p:cNvSpPr>
            <a:spLocks noGrp="1"/>
          </p:cNvSpPr>
          <p:nvPr>
            <p:ph idx="1"/>
          </p:nvPr>
        </p:nvSpPr>
        <p:spPr>
          <a:xfrm>
            <a:off x="2018817" y="5770157"/>
            <a:ext cx="10515600" cy="867580"/>
          </a:xfrm>
        </p:spPr>
        <p:txBody>
          <a:bodyPr>
            <a:normAutofit/>
          </a:bodyPr>
          <a:lstStyle/>
          <a:p>
            <a:pPr marL="0" indent="0">
              <a:buNone/>
            </a:pPr>
            <a:endParaRPr lang="en-CN" sz="2400" dirty="0"/>
          </a:p>
        </p:txBody>
      </p:sp>
      <p:pic>
        <p:nvPicPr>
          <p:cNvPr id="4" name="Picture 3">
            <a:extLst>
              <a:ext uri="{FF2B5EF4-FFF2-40B4-BE49-F238E27FC236}">
                <a16:creationId xmlns:a16="http://schemas.microsoft.com/office/drawing/2014/main" id="{B9DC9DF9-9D37-5391-AB5F-797C950FB4E2}"/>
              </a:ext>
            </a:extLst>
          </p:cNvPr>
          <p:cNvPicPr>
            <a:picLocks noChangeAspect="1"/>
          </p:cNvPicPr>
          <p:nvPr/>
        </p:nvPicPr>
        <p:blipFill>
          <a:blip r:embed="rId3"/>
          <a:stretch>
            <a:fillRect/>
          </a:stretch>
        </p:blipFill>
        <p:spPr>
          <a:xfrm>
            <a:off x="1422239" y="1436045"/>
            <a:ext cx="9347522" cy="4334112"/>
          </a:xfrm>
          <a:prstGeom prst="rect">
            <a:avLst/>
          </a:prstGeom>
        </p:spPr>
      </p:pic>
    </p:spTree>
    <p:extLst>
      <p:ext uri="{BB962C8B-B14F-4D97-AF65-F5344CB8AC3E}">
        <p14:creationId xmlns:p14="http://schemas.microsoft.com/office/powerpoint/2010/main" val="240126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6555-D295-D0F1-6A6B-40ADCDD9C85F}"/>
              </a:ext>
            </a:extLst>
          </p:cNvPr>
          <p:cNvSpPr>
            <a:spLocks noGrp="1"/>
          </p:cNvSpPr>
          <p:nvPr>
            <p:ph type="title"/>
          </p:nvPr>
        </p:nvSpPr>
        <p:spPr/>
        <p:txBody>
          <a:bodyPr/>
          <a:lstStyle/>
          <a:p>
            <a:r>
              <a:rPr lang="en-US" altLang="zh-CN" dirty="0"/>
              <a:t>Prerequisite:</a:t>
            </a:r>
            <a:r>
              <a:rPr lang="zh-CN" altLang="en-US" dirty="0"/>
              <a:t> </a:t>
            </a:r>
            <a:r>
              <a:rPr lang="en-US" altLang="zh-CN" dirty="0"/>
              <a:t>Recurrent</a:t>
            </a:r>
            <a:r>
              <a:rPr lang="zh-CN" altLang="en-US" dirty="0"/>
              <a:t> </a:t>
            </a:r>
            <a:r>
              <a:rPr lang="en-US" altLang="zh-CN" dirty="0"/>
              <a:t>Neural</a:t>
            </a:r>
            <a:r>
              <a:rPr lang="zh-CN" altLang="en-US" dirty="0"/>
              <a:t> </a:t>
            </a:r>
            <a:r>
              <a:rPr lang="en-US" altLang="zh-CN" dirty="0"/>
              <a:t>Network</a:t>
            </a:r>
            <a:r>
              <a:rPr lang="zh-CN" altLang="en-US" dirty="0"/>
              <a:t> </a:t>
            </a:r>
            <a:r>
              <a:rPr lang="en-US" altLang="zh-CN" dirty="0"/>
              <a:t>Recall</a:t>
            </a:r>
            <a:endParaRPr lang="en-CN" dirty="0"/>
          </a:p>
        </p:txBody>
      </p:sp>
      <p:pic>
        <p:nvPicPr>
          <p:cNvPr id="6" name="Content Placeholder 5">
            <a:extLst>
              <a:ext uri="{FF2B5EF4-FFF2-40B4-BE49-F238E27FC236}">
                <a16:creationId xmlns:a16="http://schemas.microsoft.com/office/drawing/2014/main" id="{ECA47A64-E7A7-6A07-541A-8EAED264D64D}"/>
              </a:ext>
            </a:extLst>
          </p:cNvPr>
          <p:cNvPicPr>
            <a:picLocks noGrp="1" noChangeAspect="1"/>
          </p:cNvPicPr>
          <p:nvPr>
            <p:ph idx="1"/>
          </p:nvPr>
        </p:nvPicPr>
        <p:blipFill rotWithShape="1">
          <a:blip r:embed="rId3"/>
          <a:srcRect t="4595"/>
          <a:stretch/>
        </p:blipFill>
        <p:spPr>
          <a:xfrm>
            <a:off x="0" y="1574941"/>
            <a:ext cx="6735969" cy="4151394"/>
          </a:xfrm>
          <a:prstGeom prst="rect">
            <a:avLst/>
          </a:prstGeom>
        </p:spPr>
      </p:pic>
      <p:sp>
        <p:nvSpPr>
          <p:cNvPr id="5" name="TextBox 4">
            <a:extLst>
              <a:ext uri="{FF2B5EF4-FFF2-40B4-BE49-F238E27FC236}">
                <a16:creationId xmlns:a16="http://schemas.microsoft.com/office/drawing/2014/main" id="{5E0E6F62-C113-9B49-A55E-1E9A74613A0A}"/>
              </a:ext>
            </a:extLst>
          </p:cNvPr>
          <p:cNvSpPr txBox="1"/>
          <p:nvPr/>
        </p:nvSpPr>
        <p:spPr>
          <a:xfrm>
            <a:off x="5195104" y="6488668"/>
            <a:ext cx="6996896" cy="369332"/>
          </a:xfrm>
          <a:prstGeom prst="rect">
            <a:avLst/>
          </a:prstGeom>
          <a:noFill/>
        </p:spPr>
        <p:txBody>
          <a:bodyPr wrap="square">
            <a:spAutoFit/>
          </a:bodyPr>
          <a:lstStyle/>
          <a:p>
            <a:r>
              <a:rPr lang="en-US" altLang="zh-CN" dirty="0"/>
              <a:t>Ref:</a:t>
            </a:r>
            <a:r>
              <a:rPr lang="zh-CN" altLang="en-US" dirty="0"/>
              <a:t> </a:t>
            </a:r>
            <a:r>
              <a:rPr lang="en-CN" dirty="0"/>
              <a:t>https://www.cs.rice.edu/~vo9/deep-vislang/lectures/lecture08.pdf</a:t>
            </a:r>
          </a:p>
        </p:txBody>
      </p:sp>
      <p:pic>
        <p:nvPicPr>
          <p:cNvPr id="8" name="Picture 7">
            <a:extLst>
              <a:ext uri="{FF2B5EF4-FFF2-40B4-BE49-F238E27FC236}">
                <a16:creationId xmlns:a16="http://schemas.microsoft.com/office/drawing/2014/main" id="{B005466E-41A2-9B63-1F5E-3A68D23AEAF3}"/>
              </a:ext>
            </a:extLst>
          </p:cNvPr>
          <p:cNvPicPr>
            <a:picLocks noChangeAspect="1"/>
          </p:cNvPicPr>
          <p:nvPr/>
        </p:nvPicPr>
        <p:blipFill rotWithShape="1">
          <a:blip r:embed="rId4"/>
          <a:srcRect l="31183" r="-1350"/>
          <a:stretch/>
        </p:blipFill>
        <p:spPr>
          <a:xfrm>
            <a:off x="5648444" y="3094960"/>
            <a:ext cx="5417989" cy="2095500"/>
          </a:xfrm>
          <a:prstGeom prst="rect">
            <a:avLst/>
          </a:prstGeom>
        </p:spPr>
      </p:pic>
    </p:spTree>
    <p:extLst>
      <p:ext uri="{BB962C8B-B14F-4D97-AF65-F5344CB8AC3E}">
        <p14:creationId xmlns:p14="http://schemas.microsoft.com/office/powerpoint/2010/main" val="11906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E500-ADEA-1C52-5921-0B8428C63138}"/>
              </a:ext>
            </a:extLst>
          </p:cNvPr>
          <p:cNvSpPr>
            <a:spLocks noGrp="1"/>
          </p:cNvSpPr>
          <p:nvPr>
            <p:ph type="title"/>
          </p:nvPr>
        </p:nvSpPr>
        <p:spPr>
          <a:xfrm>
            <a:off x="838200" y="365125"/>
            <a:ext cx="11353800" cy="1325563"/>
          </a:xfrm>
        </p:spPr>
        <p:txBody>
          <a:bodyPr>
            <a:normAutofit/>
          </a:bodyPr>
          <a:lstStyle/>
          <a:p>
            <a:r>
              <a:rPr lang="en-US" altLang="zh-CN" dirty="0"/>
              <a:t>Prerequisite:</a:t>
            </a:r>
            <a:r>
              <a:rPr lang="zh-CN" altLang="en-US" dirty="0"/>
              <a:t> </a:t>
            </a:r>
            <a:r>
              <a:rPr lang="en-US" dirty="0"/>
              <a:t>AFT (Attention Free Transformer)</a:t>
            </a:r>
            <a:endParaRPr lang="en-CN" dirty="0"/>
          </a:p>
        </p:txBody>
      </p:sp>
      <p:pic>
        <p:nvPicPr>
          <p:cNvPr id="5122" name="Picture 2">
            <a:extLst>
              <a:ext uri="{FF2B5EF4-FFF2-40B4-BE49-F238E27FC236}">
                <a16:creationId xmlns:a16="http://schemas.microsoft.com/office/drawing/2014/main" id="{65485F50-242F-2C45-4D44-A1E4B9D30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90" y="1690688"/>
            <a:ext cx="6010074" cy="2348842"/>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6">
            <a:extLst>
              <a:ext uri="{FF2B5EF4-FFF2-40B4-BE49-F238E27FC236}">
                <a16:creationId xmlns:a16="http://schemas.microsoft.com/office/drawing/2014/main" id="{E7DA5FE3-8518-2E6F-6921-8EFF0F7D5817}"/>
              </a:ext>
            </a:extLst>
          </p:cNvPr>
          <p:cNvPicPr>
            <a:picLocks noChangeAspect="1"/>
          </p:cNvPicPr>
          <p:nvPr/>
        </p:nvPicPr>
        <p:blipFill rotWithShape="1">
          <a:blip r:embed="rId4"/>
          <a:srcRect t="9796" r="15883"/>
          <a:stretch/>
        </p:blipFill>
        <p:spPr>
          <a:xfrm>
            <a:off x="1614591" y="2074362"/>
            <a:ext cx="4134089" cy="612631"/>
          </a:xfrm>
          <a:prstGeom prst="rect">
            <a:avLst/>
          </a:prstGeom>
        </p:spPr>
      </p:pic>
      <p:sp>
        <p:nvSpPr>
          <p:cNvPr id="6" name="TextBox 5">
            <a:extLst>
              <a:ext uri="{FF2B5EF4-FFF2-40B4-BE49-F238E27FC236}">
                <a16:creationId xmlns:a16="http://schemas.microsoft.com/office/drawing/2014/main" id="{E45C482F-679A-4A2E-184C-A51FAB4A4D56}"/>
              </a:ext>
            </a:extLst>
          </p:cNvPr>
          <p:cNvSpPr txBox="1"/>
          <p:nvPr/>
        </p:nvSpPr>
        <p:spPr>
          <a:xfrm>
            <a:off x="339214" y="6581001"/>
            <a:ext cx="12790538" cy="276999"/>
          </a:xfrm>
          <a:prstGeom prst="rect">
            <a:avLst/>
          </a:prstGeom>
          <a:noFill/>
        </p:spPr>
        <p:txBody>
          <a:bodyPr wrap="square">
            <a:spAutoFit/>
          </a:bodyPr>
          <a:lstStyle/>
          <a:p>
            <a:r>
              <a:rPr lang="en-CN" sz="1200" dirty="0"/>
              <a:t>Ref</a:t>
            </a:r>
            <a:r>
              <a:rPr lang="en-US" altLang="zh-CN" sz="1200" dirty="0"/>
              <a:t>:</a:t>
            </a:r>
            <a:r>
              <a:rPr lang="zh-CN" altLang="en-US" sz="1200" dirty="0"/>
              <a:t> </a:t>
            </a:r>
            <a:r>
              <a:rPr lang="en-US" altLang="zh-CN" sz="1200" dirty="0"/>
              <a:t>[1] </a:t>
            </a:r>
            <a:r>
              <a:rPr lang="en-CN" sz="1200" dirty="0">
                <a:hlinkClick r:id="rId5"/>
              </a:rPr>
              <a:t>https://jalammar.github.io/illustrated-transformer/</a:t>
            </a:r>
            <a:r>
              <a:rPr lang="en-CN" sz="1200" dirty="0"/>
              <a:t> [2] </a:t>
            </a:r>
            <a:r>
              <a:rPr lang="en-US" sz="1200" b="0" i="0" dirty="0">
                <a:solidFill>
                  <a:srgbClr val="222222"/>
                </a:solidFill>
                <a:effectLst/>
                <a:latin typeface="Arial" panose="020B0604020202020204" pitchFamily="34" charset="0"/>
              </a:rPr>
              <a:t>Peng, Bo, et al. "</a:t>
            </a:r>
            <a:r>
              <a:rPr lang="en-US" sz="1200" b="0" i="0" dirty="0" err="1">
                <a:solidFill>
                  <a:srgbClr val="222222"/>
                </a:solidFill>
                <a:effectLst/>
                <a:latin typeface="Arial" panose="020B0604020202020204" pitchFamily="34" charset="0"/>
              </a:rPr>
              <a:t>Rwkv</a:t>
            </a:r>
            <a:r>
              <a:rPr lang="en-US" sz="1200" b="0" i="0" dirty="0">
                <a:solidFill>
                  <a:srgbClr val="222222"/>
                </a:solidFill>
                <a:effectLst/>
                <a:latin typeface="Arial" panose="020B0604020202020204" pitchFamily="34" charset="0"/>
              </a:rPr>
              <a:t>: Reinventing </a:t>
            </a:r>
            <a:r>
              <a:rPr lang="en-US" sz="1200" b="0" i="0" dirty="0" err="1">
                <a:solidFill>
                  <a:srgbClr val="222222"/>
                </a:solidFill>
                <a:effectLst/>
                <a:latin typeface="Arial" panose="020B0604020202020204" pitchFamily="34" charset="0"/>
              </a:rPr>
              <a:t>rnns</a:t>
            </a:r>
            <a:r>
              <a:rPr lang="en-US" sz="1200" b="0" i="0" dirty="0">
                <a:solidFill>
                  <a:srgbClr val="222222"/>
                </a:solidFill>
                <a:effectLst/>
                <a:latin typeface="Arial" panose="020B0604020202020204" pitchFamily="34" charset="0"/>
              </a:rPr>
              <a:t> for the transformer era." </a:t>
            </a:r>
            <a:r>
              <a:rPr lang="en-US" sz="1200" b="0" i="1" dirty="0" err="1">
                <a:solidFill>
                  <a:srgbClr val="222222"/>
                </a:solidFill>
                <a:effectLst/>
                <a:latin typeface="Arial" panose="020B0604020202020204" pitchFamily="34" charset="0"/>
              </a:rPr>
              <a:t>arXiv</a:t>
            </a:r>
            <a:r>
              <a:rPr lang="en-US" sz="1200" b="0" i="1" dirty="0">
                <a:solidFill>
                  <a:srgbClr val="222222"/>
                </a:solidFill>
                <a:effectLst/>
                <a:latin typeface="Arial" panose="020B0604020202020204" pitchFamily="34" charset="0"/>
              </a:rPr>
              <a:t> preprint arXiv:2305.13048</a:t>
            </a:r>
            <a:r>
              <a:rPr lang="en-US" sz="1200" b="0" i="0" dirty="0">
                <a:solidFill>
                  <a:srgbClr val="222222"/>
                </a:solidFill>
                <a:effectLst/>
                <a:latin typeface="Arial" panose="020B0604020202020204" pitchFamily="34" charset="0"/>
              </a:rPr>
              <a:t> (2023).</a:t>
            </a:r>
            <a:endParaRPr lang="en-CN" sz="1200" dirty="0"/>
          </a:p>
        </p:txBody>
      </p:sp>
      <p:pic>
        <p:nvPicPr>
          <p:cNvPr id="7" name="圖片 8">
            <a:extLst>
              <a:ext uri="{FF2B5EF4-FFF2-40B4-BE49-F238E27FC236}">
                <a16:creationId xmlns:a16="http://schemas.microsoft.com/office/drawing/2014/main" id="{94E954CE-42A3-E0F1-025A-CF52F56D55D3}"/>
              </a:ext>
            </a:extLst>
          </p:cNvPr>
          <p:cNvPicPr>
            <a:picLocks noChangeAspect="1"/>
          </p:cNvPicPr>
          <p:nvPr/>
        </p:nvPicPr>
        <p:blipFill rotWithShape="1">
          <a:blip r:embed="rId6"/>
          <a:srcRect r="15412"/>
          <a:stretch/>
        </p:blipFill>
        <p:spPr>
          <a:xfrm>
            <a:off x="1614592" y="2932149"/>
            <a:ext cx="4134089" cy="959783"/>
          </a:xfrm>
          <a:prstGeom prst="rect">
            <a:avLst/>
          </a:prstGeom>
        </p:spPr>
      </p:pic>
      <p:sp>
        <p:nvSpPr>
          <p:cNvPr id="9" name="TextBox 8">
            <a:extLst>
              <a:ext uri="{FF2B5EF4-FFF2-40B4-BE49-F238E27FC236}">
                <a16:creationId xmlns:a16="http://schemas.microsoft.com/office/drawing/2014/main" id="{A5E8187C-5CEF-572A-70C1-C4FB773FB14B}"/>
              </a:ext>
            </a:extLst>
          </p:cNvPr>
          <p:cNvSpPr txBox="1"/>
          <p:nvPr/>
        </p:nvSpPr>
        <p:spPr>
          <a:xfrm>
            <a:off x="0" y="3227374"/>
            <a:ext cx="2507226" cy="369332"/>
          </a:xfrm>
          <a:prstGeom prst="rect">
            <a:avLst/>
          </a:prstGeom>
          <a:noFill/>
        </p:spPr>
        <p:txBody>
          <a:bodyPr wrap="square">
            <a:spAutoFit/>
          </a:bodyPr>
          <a:lstStyle/>
          <a:p>
            <a:r>
              <a:rPr lang="en-CN" dirty="0"/>
              <a:t>decomposed as</a:t>
            </a:r>
          </a:p>
        </p:txBody>
      </p:sp>
      <p:pic>
        <p:nvPicPr>
          <p:cNvPr id="10" name="圖片 3">
            <a:extLst>
              <a:ext uri="{FF2B5EF4-FFF2-40B4-BE49-F238E27FC236}">
                <a16:creationId xmlns:a16="http://schemas.microsoft.com/office/drawing/2014/main" id="{CEAB2CB6-8828-3C3A-AB53-66843391AB0C}"/>
              </a:ext>
            </a:extLst>
          </p:cNvPr>
          <p:cNvPicPr>
            <a:picLocks noChangeAspect="1"/>
          </p:cNvPicPr>
          <p:nvPr/>
        </p:nvPicPr>
        <p:blipFill rotWithShape="1">
          <a:blip r:embed="rId7"/>
          <a:srcRect r="10854"/>
          <a:stretch/>
        </p:blipFill>
        <p:spPr>
          <a:xfrm>
            <a:off x="2507226" y="4496005"/>
            <a:ext cx="6177810" cy="1274774"/>
          </a:xfrm>
          <a:prstGeom prst="rect">
            <a:avLst/>
          </a:prstGeom>
        </p:spPr>
      </p:pic>
      <p:cxnSp>
        <p:nvCxnSpPr>
          <p:cNvPr id="12" name="Straight Connector 11">
            <a:extLst>
              <a:ext uri="{FF2B5EF4-FFF2-40B4-BE49-F238E27FC236}">
                <a16:creationId xmlns:a16="http://schemas.microsoft.com/office/drawing/2014/main" id="{BFE03376-6F6E-9FC6-73B7-43BBC5A20BD6}"/>
              </a:ext>
            </a:extLst>
          </p:cNvPr>
          <p:cNvCxnSpPr>
            <a:cxnSpLocks/>
          </p:cNvCxnSpPr>
          <p:nvPr/>
        </p:nvCxnSpPr>
        <p:spPr>
          <a:xfrm>
            <a:off x="0" y="4439265"/>
            <a:ext cx="12192000"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E61ECD8-80E9-16FE-8802-5C485FAC8A86}"/>
              </a:ext>
            </a:extLst>
          </p:cNvPr>
          <p:cNvSpPr txBox="1"/>
          <p:nvPr/>
        </p:nvSpPr>
        <p:spPr>
          <a:xfrm>
            <a:off x="2155371" y="5858099"/>
            <a:ext cx="7348102" cy="646331"/>
          </a:xfrm>
          <a:prstGeom prst="rect">
            <a:avLst/>
          </a:prstGeom>
          <a:noFill/>
        </p:spPr>
        <p:txBody>
          <a:bodyPr wrap="none" rtlCol="0">
            <a:spAutoFit/>
          </a:bodyPr>
          <a:lstStyle/>
          <a:p>
            <a:r>
              <a:rPr lang="en-US" altLang="zh-TW" sz="1800" dirty="0">
                <a:latin typeface="Times New Roman" panose="02020603050405020304" pitchFamily="18" charset="0"/>
                <a:cs typeface="Times New Roman" panose="02020603050405020304" pitchFamily="18" charset="0"/>
              </a:rPr>
              <a:t> { </a:t>
            </a:r>
            <a:r>
              <a:rPr lang="en-US" altLang="zh-TW" sz="1800" dirty="0" err="1">
                <a:latin typeface="Times New Roman" panose="02020603050405020304" pitchFamily="18" charset="0"/>
                <a:cs typeface="Times New Roman" panose="02020603050405020304" pitchFamily="18" charset="0"/>
              </a:rPr>
              <a:t>w</a:t>
            </a:r>
            <a:r>
              <a:rPr lang="en-US" altLang="zh-TW" sz="1800" baseline="-25000" dirty="0" err="1">
                <a:latin typeface="Times New Roman" panose="02020603050405020304" pitchFamily="18" charset="0"/>
                <a:cs typeface="Times New Roman" panose="02020603050405020304" pitchFamily="18" charset="0"/>
              </a:rPr>
              <a:t>t,i</a:t>
            </a:r>
            <a:r>
              <a:rPr lang="en-US" altLang="zh-TW" sz="1800" baseline="-25000" dirty="0">
                <a:latin typeface="Times New Roman" panose="02020603050405020304" pitchFamily="18" charset="0"/>
                <a:cs typeface="Times New Roman" panose="02020603050405020304" pitchFamily="18" charset="0"/>
              </a:rPr>
              <a:t> </a:t>
            </a:r>
            <a:r>
              <a:rPr lang="en-US" altLang="zh-TW" sz="1800" dirty="0">
                <a:latin typeface="Times New Roman" panose="02020603050405020304" pitchFamily="18" charset="0"/>
                <a:cs typeface="Times New Roman" panose="02020603050405020304" pitchFamily="18" charset="0"/>
              </a:rPr>
              <a:t>} ∈ R</a:t>
            </a:r>
            <a:r>
              <a:rPr lang="en-US" altLang="zh-TW" sz="1800" baseline="30000" dirty="0">
                <a:latin typeface="Times New Roman" panose="02020603050405020304" pitchFamily="18" charset="0"/>
                <a:cs typeface="Times New Roman" panose="02020603050405020304" pitchFamily="18" charset="0"/>
              </a:rPr>
              <a:t>T×T </a:t>
            </a:r>
            <a:r>
              <a:rPr lang="en-US" altLang="zh-TW" sz="1800" dirty="0">
                <a:latin typeface="Times New Roman" panose="02020603050405020304" pitchFamily="18" charset="0"/>
                <a:cs typeface="Times New Roman" panose="02020603050405020304" pitchFamily="18" charset="0"/>
              </a:rPr>
              <a:t>is the learned pair-wise position biases, and each </a:t>
            </a:r>
            <a:r>
              <a:rPr lang="en-US" altLang="zh-TW" sz="1800" dirty="0" err="1">
                <a:latin typeface="Times New Roman" panose="02020603050405020304" pitchFamily="18" charset="0"/>
                <a:cs typeface="Times New Roman" panose="02020603050405020304" pitchFamily="18" charset="0"/>
              </a:rPr>
              <a:t>w</a:t>
            </a:r>
            <a:r>
              <a:rPr lang="en-US" altLang="zh-TW" sz="1800" baseline="-25000" dirty="0" err="1">
                <a:latin typeface="Times New Roman" panose="02020603050405020304" pitchFamily="18" charset="0"/>
                <a:cs typeface="Times New Roman" panose="02020603050405020304" pitchFamily="18" charset="0"/>
              </a:rPr>
              <a:t>t,i</a:t>
            </a:r>
            <a:r>
              <a:rPr lang="en-US" altLang="zh-TW" sz="1800" baseline="-25000" dirty="0">
                <a:latin typeface="Times New Roman" panose="02020603050405020304" pitchFamily="18" charset="0"/>
                <a:cs typeface="Times New Roman" panose="02020603050405020304" pitchFamily="18" charset="0"/>
              </a:rPr>
              <a:t> </a:t>
            </a:r>
            <a:r>
              <a:rPr lang="en-US" altLang="zh-TW" sz="1800" dirty="0">
                <a:latin typeface="Times New Roman" panose="02020603050405020304" pitchFamily="18" charset="0"/>
                <a:cs typeface="Times New Roman" panose="02020603050405020304" pitchFamily="18" charset="0"/>
              </a:rPr>
              <a:t>is a scalar</a:t>
            </a:r>
          </a:p>
          <a:p>
            <a:endParaRPr lang="en-CN" dirty="0"/>
          </a:p>
        </p:txBody>
      </p:sp>
    </p:spTree>
    <p:extLst>
      <p:ext uri="{BB962C8B-B14F-4D97-AF65-F5344CB8AC3E}">
        <p14:creationId xmlns:p14="http://schemas.microsoft.com/office/powerpoint/2010/main" val="309399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E500-ADEA-1C52-5921-0B8428C63138}"/>
              </a:ext>
            </a:extLst>
          </p:cNvPr>
          <p:cNvSpPr>
            <a:spLocks noGrp="1"/>
          </p:cNvSpPr>
          <p:nvPr>
            <p:ph type="title"/>
          </p:nvPr>
        </p:nvSpPr>
        <p:spPr>
          <a:xfrm>
            <a:off x="802552" y="287684"/>
            <a:ext cx="11353800" cy="1325563"/>
          </a:xfrm>
        </p:spPr>
        <p:txBody>
          <a:bodyPr>
            <a:normAutofit/>
          </a:bodyPr>
          <a:lstStyle/>
          <a:p>
            <a:r>
              <a:rPr lang="en-US" altLang="zh-CN" dirty="0"/>
              <a:t>Prerequisite:</a:t>
            </a:r>
            <a:r>
              <a:rPr lang="zh-CN" altLang="en-US" dirty="0"/>
              <a:t> </a:t>
            </a:r>
            <a:r>
              <a:rPr lang="en-US" dirty="0"/>
              <a:t>AFT (Attention Free Transformer)</a:t>
            </a:r>
            <a:endParaRPr lang="en-CN" dirty="0"/>
          </a:p>
        </p:txBody>
      </p:sp>
      <p:sp>
        <p:nvSpPr>
          <p:cNvPr id="6" name="TextBox 5">
            <a:extLst>
              <a:ext uri="{FF2B5EF4-FFF2-40B4-BE49-F238E27FC236}">
                <a16:creationId xmlns:a16="http://schemas.microsoft.com/office/drawing/2014/main" id="{E45C482F-679A-4A2E-184C-A51FAB4A4D56}"/>
              </a:ext>
            </a:extLst>
          </p:cNvPr>
          <p:cNvSpPr txBox="1"/>
          <p:nvPr/>
        </p:nvSpPr>
        <p:spPr>
          <a:xfrm>
            <a:off x="0" y="6581001"/>
            <a:ext cx="13129752" cy="276999"/>
          </a:xfrm>
          <a:prstGeom prst="rect">
            <a:avLst/>
          </a:prstGeom>
          <a:noFill/>
        </p:spPr>
        <p:txBody>
          <a:bodyPr wrap="square">
            <a:spAutoFit/>
          </a:bodyPr>
          <a:lstStyle/>
          <a:p>
            <a:r>
              <a:rPr lang="en-CN" sz="1200" dirty="0"/>
              <a:t>Ref</a:t>
            </a:r>
            <a:r>
              <a:rPr lang="en-US" altLang="zh-CN" sz="1200" dirty="0"/>
              <a:t>: </a:t>
            </a:r>
            <a:r>
              <a:rPr lang="en-US" altLang="zh-CN" sz="1200" dirty="0" err="1"/>
              <a:t>Zhai</a:t>
            </a:r>
            <a:r>
              <a:rPr lang="en-US" altLang="zh-CN" sz="1200" dirty="0"/>
              <a:t> et al. An Attention Free Transformer</a:t>
            </a:r>
            <a:endParaRPr lang="en-CN" sz="1200" dirty="0"/>
          </a:p>
        </p:txBody>
      </p:sp>
      <p:pic>
        <p:nvPicPr>
          <p:cNvPr id="10" name="圖片 3">
            <a:extLst>
              <a:ext uri="{FF2B5EF4-FFF2-40B4-BE49-F238E27FC236}">
                <a16:creationId xmlns:a16="http://schemas.microsoft.com/office/drawing/2014/main" id="{CEAB2CB6-8828-3C3A-AB53-66843391AB0C}"/>
              </a:ext>
            </a:extLst>
          </p:cNvPr>
          <p:cNvPicPr>
            <a:picLocks noChangeAspect="1"/>
          </p:cNvPicPr>
          <p:nvPr/>
        </p:nvPicPr>
        <p:blipFill rotWithShape="1">
          <a:blip r:embed="rId3"/>
          <a:srcRect r="10854"/>
          <a:stretch/>
        </p:blipFill>
        <p:spPr>
          <a:xfrm>
            <a:off x="301642" y="1651766"/>
            <a:ext cx="6177810" cy="1274774"/>
          </a:xfrm>
          <a:prstGeom prst="rect">
            <a:avLst/>
          </a:prstGeom>
        </p:spPr>
      </p:pic>
      <p:sp>
        <p:nvSpPr>
          <p:cNvPr id="15" name="TextBox 14">
            <a:extLst>
              <a:ext uri="{FF2B5EF4-FFF2-40B4-BE49-F238E27FC236}">
                <a16:creationId xmlns:a16="http://schemas.microsoft.com/office/drawing/2014/main" id="{AE61ECD8-80E9-16FE-8802-5C485FAC8A86}"/>
              </a:ext>
            </a:extLst>
          </p:cNvPr>
          <p:cNvSpPr txBox="1"/>
          <p:nvPr/>
        </p:nvSpPr>
        <p:spPr>
          <a:xfrm>
            <a:off x="681090" y="3038801"/>
            <a:ext cx="5410905" cy="923330"/>
          </a:xfrm>
          <a:prstGeom prst="rect">
            <a:avLst/>
          </a:prstGeom>
          <a:noFill/>
        </p:spPr>
        <p:txBody>
          <a:bodyPr wrap="none" rtlCol="0">
            <a:spAutoFit/>
          </a:bodyPr>
          <a:lstStyle/>
          <a:p>
            <a:pPr algn="ctr"/>
            <a:r>
              <a:rPr lang="en-US" altLang="zh-TW" sz="1800" dirty="0">
                <a:latin typeface="Times New Roman" panose="02020603050405020304" pitchFamily="18" charset="0"/>
                <a:cs typeface="Times New Roman" panose="02020603050405020304" pitchFamily="18" charset="0"/>
              </a:rPr>
              <a:t> { </a:t>
            </a:r>
            <a:r>
              <a:rPr lang="en-US" altLang="zh-TW" sz="1800" dirty="0" err="1">
                <a:latin typeface="Times New Roman" panose="02020603050405020304" pitchFamily="18" charset="0"/>
                <a:cs typeface="Times New Roman" panose="02020603050405020304" pitchFamily="18" charset="0"/>
              </a:rPr>
              <a:t>w</a:t>
            </a:r>
            <a:r>
              <a:rPr lang="en-US" altLang="zh-TW" sz="1800" baseline="-25000" dirty="0" err="1">
                <a:latin typeface="Times New Roman" panose="02020603050405020304" pitchFamily="18" charset="0"/>
                <a:cs typeface="Times New Roman" panose="02020603050405020304" pitchFamily="18" charset="0"/>
              </a:rPr>
              <a:t>t,i</a:t>
            </a:r>
            <a:r>
              <a:rPr lang="en-US" altLang="zh-TW" sz="1800" baseline="-25000" dirty="0">
                <a:latin typeface="Times New Roman" panose="02020603050405020304" pitchFamily="18" charset="0"/>
                <a:cs typeface="Times New Roman" panose="02020603050405020304" pitchFamily="18" charset="0"/>
              </a:rPr>
              <a:t> </a:t>
            </a:r>
            <a:r>
              <a:rPr lang="en-US" altLang="zh-TW" sz="1800" dirty="0">
                <a:latin typeface="Times New Roman" panose="02020603050405020304" pitchFamily="18" charset="0"/>
                <a:cs typeface="Times New Roman" panose="02020603050405020304" pitchFamily="18" charset="0"/>
              </a:rPr>
              <a:t>} ∈ R</a:t>
            </a:r>
            <a:r>
              <a:rPr lang="en-US" altLang="zh-TW" sz="1800" baseline="30000" dirty="0">
                <a:latin typeface="Times New Roman" panose="02020603050405020304" pitchFamily="18" charset="0"/>
                <a:cs typeface="Times New Roman" panose="02020603050405020304" pitchFamily="18" charset="0"/>
              </a:rPr>
              <a:t>T×T </a:t>
            </a:r>
            <a:r>
              <a:rPr lang="en-US" altLang="zh-TW" sz="1800" dirty="0">
                <a:latin typeface="Times New Roman" panose="02020603050405020304" pitchFamily="18" charset="0"/>
                <a:cs typeface="Times New Roman" panose="02020603050405020304" pitchFamily="18" charset="0"/>
              </a:rPr>
              <a:t>is the </a:t>
            </a:r>
            <a:r>
              <a:rPr lang="en-US" altLang="zh-TW" sz="1800" b="1" dirty="0">
                <a:latin typeface="Times New Roman" panose="02020603050405020304" pitchFamily="18" charset="0"/>
                <a:cs typeface="Times New Roman" panose="02020603050405020304" pitchFamily="18" charset="0"/>
              </a:rPr>
              <a:t>learned pair-wise position biases</a:t>
            </a:r>
            <a:r>
              <a:rPr lang="en-US" altLang="zh-TW" sz="1800" dirty="0">
                <a:latin typeface="Times New Roman" panose="02020603050405020304" pitchFamily="18" charset="0"/>
                <a:cs typeface="Times New Roman" panose="02020603050405020304" pitchFamily="18" charset="0"/>
              </a:rPr>
              <a:t>, </a:t>
            </a:r>
          </a:p>
          <a:p>
            <a:pPr algn="ctr"/>
            <a:r>
              <a:rPr lang="en-US" altLang="zh-TW" sz="1800" dirty="0">
                <a:latin typeface="Times New Roman" panose="02020603050405020304" pitchFamily="18" charset="0"/>
                <a:cs typeface="Times New Roman" panose="02020603050405020304" pitchFamily="18" charset="0"/>
              </a:rPr>
              <a:t>and each </a:t>
            </a:r>
            <a:r>
              <a:rPr lang="en-US" altLang="zh-TW" sz="1800" dirty="0" err="1">
                <a:latin typeface="Times New Roman" panose="02020603050405020304" pitchFamily="18" charset="0"/>
                <a:cs typeface="Times New Roman" panose="02020603050405020304" pitchFamily="18" charset="0"/>
              </a:rPr>
              <a:t>w</a:t>
            </a:r>
            <a:r>
              <a:rPr lang="en-US" altLang="zh-TW" sz="1800" baseline="-25000" dirty="0" err="1">
                <a:latin typeface="Times New Roman" panose="02020603050405020304" pitchFamily="18" charset="0"/>
                <a:cs typeface="Times New Roman" panose="02020603050405020304" pitchFamily="18" charset="0"/>
              </a:rPr>
              <a:t>t,i</a:t>
            </a:r>
            <a:r>
              <a:rPr lang="en-US" altLang="zh-TW" sz="1800" baseline="-25000" dirty="0">
                <a:latin typeface="Times New Roman" panose="02020603050405020304" pitchFamily="18" charset="0"/>
                <a:cs typeface="Times New Roman" panose="02020603050405020304" pitchFamily="18" charset="0"/>
              </a:rPr>
              <a:t> </a:t>
            </a:r>
            <a:r>
              <a:rPr lang="en-US" altLang="zh-TW" sz="1800" dirty="0">
                <a:latin typeface="Times New Roman" panose="02020603050405020304" pitchFamily="18" charset="0"/>
                <a:cs typeface="Times New Roman" panose="02020603050405020304" pitchFamily="18" charset="0"/>
              </a:rPr>
              <a:t>is a scalar</a:t>
            </a:r>
          </a:p>
          <a:p>
            <a:pPr algn="ctr"/>
            <a:endParaRPr lang="en-CN" dirty="0"/>
          </a:p>
        </p:txBody>
      </p:sp>
      <p:pic>
        <p:nvPicPr>
          <p:cNvPr id="3" name="內容版面配置區 2">
            <a:extLst>
              <a:ext uri="{FF2B5EF4-FFF2-40B4-BE49-F238E27FC236}">
                <a16:creationId xmlns:a16="http://schemas.microsoft.com/office/drawing/2014/main" id="{F191BE67-8C8E-01AA-ABE8-8D23DB052F4B}"/>
              </a:ext>
            </a:extLst>
          </p:cNvPr>
          <p:cNvPicPr>
            <a:picLocks noGrp="1" noChangeAspect="1"/>
          </p:cNvPicPr>
          <p:nvPr>
            <p:ph idx="1"/>
          </p:nvPr>
        </p:nvPicPr>
        <p:blipFill>
          <a:blip r:embed="rId4"/>
          <a:stretch>
            <a:fillRect/>
          </a:stretch>
        </p:blipFill>
        <p:spPr>
          <a:xfrm>
            <a:off x="6479452" y="1503623"/>
            <a:ext cx="5627124" cy="2278109"/>
          </a:xfrm>
          <a:prstGeom prst="rect">
            <a:avLst/>
          </a:prstGeom>
        </p:spPr>
      </p:pic>
      <p:pic>
        <p:nvPicPr>
          <p:cNvPr id="5" name="Picture 2">
            <a:extLst>
              <a:ext uri="{FF2B5EF4-FFF2-40B4-BE49-F238E27FC236}">
                <a16:creationId xmlns:a16="http://schemas.microsoft.com/office/drawing/2014/main" id="{8C1F367B-74A8-EC58-267F-E519AA5DA5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669" y="4114253"/>
            <a:ext cx="6010074" cy="2348842"/>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8">
            <a:extLst>
              <a:ext uri="{FF2B5EF4-FFF2-40B4-BE49-F238E27FC236}">
                <a16:creationId xmlns:a16="http://schemas.microsoft.com/office/drawing/2014/main" id="{721450B7-3D4F-917E-D70A-DB8A2CEC1841}"/>
              </a:ext>
            </a:extLst>
          </p:cNvPr>
          <p:cNvPicPr>
            <a:picLocks noChangeAspect="1"/>
          </p:cNvPicPr>
          <p:nvPr/>
        </p:nvPicPr>
        <p:blipFill rotWithShape="1">
          <a:blip r:embed="rId6"/>
          <a:srcRect r="15412"/>
          <a:stretch/>
        </p:blipFill>
        <p:spPr>
          <a:xfrm>
            <a:off x="838200" y="4726342"/>
            <a:ext cx="4134089" cy="959783"/>
          </a:xfrm>
          <a:prstGeom prst="rect">
            <a:avLst/>
          </a:prstGeom>
        </p:spPr>
      </p:pic>
      <p:cxnSp>
        <p:nvCxnSpPr>
          <p:cNvPr id="11" name="Straight Connector 10">
            <a:extLst>
              <a:ext uri="{FF2B5EF4-FFF2-40B4-BE49-F238E27FC236}">
                <a16:creationId xmlns:a16="http://schemas.microsoft.com/office/drawing/2014/main" id="{987FC5C3-5423-34F5-5393-D7F928F3EB2B}"/>
              </a:ext>
            </a:extLst>
          </p:cNvPr>
          <p:cNvCxnSpPr>
            <a:cxnSpLocks/>
          </p:cNvCxnSpPr>
          <p:nvPr/>
        </p:nvCxnSpPr>
        <p:spPr>
          <a:xfrm>
            <a:off x="0" y="4080036"/>
            <a:ext cx="12192000" cy="0"/>
          </a:xfrm>
          <a:prstGeom prst="line">
            <a:avLst/>
          </a:prstGeom>
          <a:ln w="1270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531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CEAC-FB15-6FCE-A3CF-EADE5F402433}"/>
              </a:ext>
            </a:extLst>
          </p:cNvPr>
          <p:cNvSpPr>
            <a:spLocks noGrp="1"/>
          </p:cNvSpPr>
          <p:nvPr>
            <p:ph type="title"/>
          </p:nvPr>
        </p:nvSpPr>
        <p:spPr/>
        <p:txBody>
          <a:bodyPr/>
          <a:lstStyle/>
          <a:p>
            <a:r>
              <a:rPr lang="en-US" altLang="zh-CN" dirty="0"/>
              <a:t>RWKV</a:t>
            </a:r>
            <a:r>
              <a:rPr lang="zh-CN" altLang="en-US" dirty="0"/>
              <a:t> </a:t>
            </a:r>
            <a:r>
              <a:rPr lang="en-US" altLang="zh-CN" dirty="0"/>
              <a:t>Explained</a:t>
            </a:r>
            <a:endParaRPr lang="en-CN" dirty="0"/>
          </a:p>
        </p:txBody>
      </p:sp>
      <p:sp>
        <p:nvSpPr>
          <p:cNvPr id="4" name="內容版面配置區 7">
            <a:extLst>
              <a:ext uri="{FF2B5EF4-FFF2-40B4-BE49-F238E27FC236}">
                <a16:creationId xmlns:a16="http://schemas.microsoft.com/office/drawing/2014/main" id="{396DEBE8-BF03-8556-EAD2-5D06C0667075}"/>
              </a:ext>
            </a:extLst>
          </p:cNvPr>
          <p:cNvSpPr txBox="1">
            <a:spLocks/>
          </p:cNvSpPr>
          <p:nvPr/>
        </p:nvSpPr>
        <p:spPr>
          <a:xfrm>
            <a:off x="854187" y="4855263"/>
            <a:ext cx="10275775"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l"/>
            </a:pPr>
            <a:r>
              <a:rPr lang="en-US" altLang="zh-TW" sz="2400" dirty="0">
                <a:latin typeface="Times New Roman" panose="02020603050405020304" pitchFamily="18" charset="0"/>
                <a:cs typeface="Times New Roman" panose="02020603050405020304" pitchFamily="18" charset="0"/>
              </a:rPr>
              <a:t> Each </a:t>
            </a:r>
            <a:r>
              <a:rPr lang="en-US" altLang="zh-TW" sz="2400" dirty="0" err="1">
                <a:latin typeface="Times New Roman" panose="02020603050405020304" pitchFamily="18" charset="0"/>
                <a:cs typeface="Times New Roman" panose="02020603050405020304" pitchFamily="18" charset="0"/>
              </a:rPr>
              <a:t>w</a:t>
            </a:r>
            <a:r>
              <a:rPr lang="en-US" altLang="zh-TW" sz="2400" baseline="-25000" dirty="0" err="1">
                <a:latin typeface="Times New Roman" panose="02020603050405020304" pitchFamily="18" charset="0"/>
                <a:cs typeface="Times New Roman" panose="02020603050405020304" pitchFamily="18" charset="0"/>
              </a:rPr>
              <a:t>t,i</a:t>
            </a:r>
            <a:r>
              <a:rPr lang="en-US" altLang="zh-TW" sz="2400" baseline="-250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in RWKV be a channel-wise time decay vector multiplied by the relative position. </a:t>
            </a:r>
            <a:r>
              <a:rPr lang="en-US" altLang="zh-TW" sz="2400" b="1" dirty="0">
                <a:latin typeface="Times New Roman" panose="02020603050405020304" pitchFamily="18" charset="0"/>
                <a:cs typeface="Times New Roman" panose="02020603050405020304" pitchFamily="18" charset="0"/>
              </a:rPr>
              <a:t>Not a standalone learnable position embedding any more!</a:t>
            </a:r>
          </a:p>
          <a:p>
            <a:pPr marL="0" indent="0">
              <a:lnSpc>
                <a:spcPct val="150000"/>
              </a:lnSpc>
              <a:buFont typeface="Arial" panose="020B0604020202020204" pitchFamily="34" charset="0"/>
              <a:buNone/>
            </a:pPr>
            <a:endParaRPr lang="en-US" altLang="zh-TW" sz="24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l"/>
            </a:pPr>
            <a:endParaRPr lang="en-US" altLang="zh-TW" sz="2400" dirty="0">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pPr>
            <a:endParaRPr lang="en-US" altLang="zh-TW" sz="2400" dirty="0">
              <a:latin typeface="Times New Roman" panose="02020603050405020304" pitchFamily="18" charset="0"/>
              <a:cs typeface="Times New Roman" panose="02020603050405020304" pitchFamily="18" charset="0"/>
            </a:endParaRPr>
          </a:p>
        </p:txBody>
      </p:sp>
      <p:pic>
        <p:nvPicPr>
          <p:cNvPr id="5" name="圖片 2">
            <a:extLst>
              <a:ext uri="{FF2B5EF4-FFF2-40B4-BE49-F238E27FC236}">
                <a16:creationId xmlns:a16="http://schemas.microsoft.com/office/drawing/2014/main" id="{869B7D8B-3C56-EE67-9C5C-DED2FDABE89D}"/>
              </a:ext>
            </a:extLst>
          </p:cNvPr>
          <p:cNvPicPr>
            <a:picLocks noChangeAspect="1"/>
          </p:cNvPicPr>
          <p:nvPr/>
        </p:nvPicPr>
        <p:blipFill rotWithShape="1">
          <a:blip r:embed="rId3"/>
          <a:srcRect r="36212"/>
          <a:stretch/>
        </p:blipFill>
        <p:spPr>
          <a:xfrm>
            <a:off x="6570625" y="1544733"/>
            <a:ext cx="3955860" cy="924054"/>
          </a:xfrm>
          <a:prstGeom prst="rect">
            <a:avLst/>
          </a:prstGeom>
        </p:spPr>
      </p:pic>
      <p:pic>
        <p:nvPicPr>
          <p:cNvPr id="6" name="圖片 4">
            <a:extLst>
              <a:ext uri="{FF2B5EF4-FFF2-40B4-BE49-F238E27FC236}">
                <a16:creationId xmlns:a16="http://schemas.microsoft.com/office/drawing/2014/main" id="{6B2A5D2C-A65D-0AC4-7E6F-B877D970F6A9}"/>
              </a:ext>
            </a:extLst>
          </p:cNvPr>
          <p:cNvPicPr>
            <a:picLocks noChangeAspect="1"/>
          </p:cNvPicPr>
          <p:nvPr/>
        </p:nvPicPr>
        <p:blipFill>
          <a:blip r:embed="rId4"/>
          <a:stretch>
            <a:fillRect/>
          </a:stretch>
        </p:blipFill>
        <p:spPr>
          <a:xfrm>
            <a:off x="6352662" y="2672263"/>
            <a:ext cx="5458587" cy="1543265"/>
          </a:xfrm>
          <a:prstGeom prst="rect">
            <a:avLst/>
          </a:prstGeom>
        </p:spPr>
      </p:pic>
      <p:pic>
        <p:nvPicPr>
          <p:cNvPr id="7" name="圖片 3">
            <a:extLst>
              <a:ext uri="{FF2B5EF4-FFF2-40B4-BE49-F238E27FC236}">
                <a16:creationId xmlns:a16="http://schemas.microsoft.com/office/drawing/2014/main" id="{67205C3D-AD05-FAA3-42AE-C2A38BCA5498}"/>
              </a:ext>
            </a:extLst>
          </p:cNvPr>
          <p:cNvPicPr>
            <a:picLocks noChangeAspect="1"/>
          </p:cNvPicPr>
          <p:nvPr/>
        </p:nvPicPr>
        <p:blipFill rotWithShape="1">
          <a:blip r:embed="rId5"/>
          <a:srcRect r="10854"/>
          <a:stretch/>
        </p:blipFill>
        <p:spPr>
          <a:xfrm>
            <a:off x="182211" y="2672263"/>
            <a:ext cx="5458587" cy="1126364"/>
          </a:xfrm>
          <a:prstGeom prst="rect">
            <a:avLst/>
          </a:prstGeom>
        </p:spPr>
      </p:pic>
    </p:spTree>
    <p:extLst>
      <p:ext uri="{BB962C8B-B14F-4D97-AF65-F5344CB8AC3E}">
        <p14:creationId xmlns:p14="http://schemas.microsoft.com/office/powerpoint/2010/main" val="1283299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CEAC-FB15-6FCE-A3CF-EADE5F402433}"/>
              </a:ext>
            </a:extLst>
          </p:cNvPr>
          <p:cNvSpPr>
            <a:spLocks noGrp="1"/>
          </p:cNvSpPr>
          <p:nvPr>
            <p:ph type="title"/>
          </p:nvPr>
        </p:nvSpPr>
        <p:spPr>
          <a:xfrm>
            <a:off x="838200" y="201839"/>
            <a:ext cx="10515600" cy="1325563"/>
          </a:xfrm>
        </p:spPr>
        <p:txBody>
          <a:bodyPr/>
          <a:lstStyle/>
          <a:p>
            <a:r>
              <a:rPr lang="en-US" altLang="zh-CN" dirty="0"/>
              <a:t>RWKV</a:t>
            </a:r>
            <a:r>
              <a:rPr lang="zh-CN" altLang="en-US" dirty="0"/>
              <a:t> </a:t>
            </a:r>
            <a:r>
              <a:rPr lang="en-US" altLang="zh-CN" dirty="0"/>
              <a:t>Block </a:t>
            </a:r>
            <a:r>
              <a:rPr lang="en-US" altLang="zh-CN" dirty="0" err="1"/>
              <a:t>v.s</a:t>
            </a:r>
            <a:r>
              <a:rPr lang="en-US" altLang="zh-CN" dirty="0"/>
              <a:t>. Transformer Block</a:t>
            </a:r>
            <a:endParaRPr lang="en-CN" dirty="0"/>
          </a:p>
        </p:txBody>
      </p:sp>
      <p:pic>
        <p:nvPicPr>
          <p:cNvPr id="3" name="圖片 5">
            <a:extLst>
              <a:ext uri="{FF2B5EF4-FFF2-40B4-BE49-F238E27FC236}">
                <a16:creationId xmlns:a16="http://schemas.microsoft.com/office/drawing/2014/main" id="{E6716479-AAD7-8C4A-8D45-AFB18DACEA23}"/>
              </a:ext>
            </a:extLst>
          </p:cNvPr>
          <p:cNvPicPr>
            <a:picLocks noChangeAspect="1"/>
          </p:cNvPicPr>
          <p:nvPr/>
        </p:nvPicPr>
        <p:blipFill>
          <a:blip r:embed="rId3"/>
          <a:stretch>
            <a:fillRect/>
          </a:stretch>
        </p:blipFill>
        <p:spPr>
          <a:xfrm>
            <a:off x="1250247" y="1235086"/>
            <a:ext cx="4579054" cy="5153230"/>
          </a:xfrm>
          <a:prstGeom prst="rect">
            <a:avLst/>
          </a:prstGeom>
        </p:spPr>
      </p:pic>
      <p:pic>
        <p:nvPicPr>
          <p:cNvPr id="10242" name="Picture 2" descr="Understanding the building blocks of transformers | by Arnab ...">
            <a:extLst>
              <a:ext uri="{FF2B5EF4-FFF2-40B4-BE49-F238E27FC236}">
                <a16:creationId xmlns:a16="http://schemas.microsoft.com/office/drawing/2014/main" id="{C10B9B8D-12E8-E482-42D2-DF977809C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850" y="1079770"/>
            <a:ext cx="3472507" cy="4987504"/>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5257B3AA-2C50-B03C-093F-C895D50D2EC0}"/>
              </a:ext>
            </a:extLst>
          </p:cNvPr>
          <p:cNvCxnSpPr>
            <a:cxnSpLocks/>
          </p:cNvCxnSpPr>
          <p:nvPr/>
        </p:nvCxnSpPr>
        <p:spPr>
          <a:xfrm>
            <a:off x="4887686" y="3135086"/>
            <a:ext cx="2656114" cy="143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1BFBCE-1889-BD2F-0BCB-C98957485CA6}"/>
              </a:ext>
            </a:extLst>
          </p:cNvPr>
          <p:cNvCxnSpPr>
            <a:cxnSpLocks/>
          </p:cNvCxnSpPr>
          <p:nvPr/>
        </p:nvCxnSpPr>
        <p:spPr>
          <a:xfrm flipV="1">
            <a:off x="4887686" y="4083764"/>
            <a:ext cx="2656114" cy="2269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043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CEAC-FB15-6FCE-A3CF-EADE5F402433}"/>
              </a:ext>
            </a:extLst>
          </p:cNvPr>
          <p:cNvSpPr>
            <a:spLocks noGrp="1"/>
          </p:cNvSpPr>
          <p:nvPr>
            <p:ph type="title"/>
          </p:nvPr>
        </p:nvSpPr>
        <p:spPr>
          <a:xfrm>
            <a:off x="838200" y="201839"/>
            <a:ext cx="10515600" cy="1325563"/>
          </a:xfrm>
        </p:spPr>
        <p:txBody>
          <a:bodyPr/>
          <a:lstStyle/>
          <a:p>
            <a:r>
              <a:rPr lang="en-US" altLang="zh-CN" dirty="0"/>
              <a:t>RWKV</a:t>
            </a:r>
            <a:endParaRPr lang="en-CN" dirty="0"/>
          </a:p>
        </p:txBody>
      </p:sp>
      <p:pic>
        <p:nvPicPr>
          <p:cNvPr id="4" name="圖片 5">
            <a:extLst>
              <a:ext uri="{FF2B5EF4-FFF2-40B4-BE49-F238E27FC236}">
                <a16:creationId xmlns:a16="http://schemas.microsoft.com/office/drawing/2014/main" id="{C2672C9A-3235-595E-5481-A35B6BC5BD6D}"/>
              </a:ext>
            </a:extLst>
          </p:cNvPr>
          <p:cNvPicPr>
            <a:picLocks noChangeAspect="1"/>
          </p:cNvPicPr>
          <p:nvPr/>
        </p:nvPicPr>
        <p:blipFill>
          <a:blip r:embed="rId3"/>
          <a:stretch>
            <a:fillRect/>
          </a:stretch>
        </p:blipFill>
        <p:spPr>
          <a:xfrm>
            <a:off x="6867276" y="1126228"/>
            <a:ext cx="4579054" cy="5153230"/>
          </a:xfrm>
          <a:prstGeom prst="rect">
            <a:avLst/>
          </a:prstGeom>
        </p:spPr>
      </p:pic>
      <p:sp>
        <p:nvSpPr>
          <p:cNvPr id="6" name="TextBox 5">
            <a:extLst>
              <a:ext uri="{FF2B5EF4-FFF2-40B4-BE49-F238E27FC236}">
                <a16:creationId xmlns:a16="http://schemas.microsoft.com/office/drawing/2014/main" id="{16FA22A8-9FF1-D526-37D7-7BA7842C6604}"/>
              </a:ext>
            </a:extLst>
          </p:cNvPr>
          <p:cNvSpPr txBox="1"/>
          <p:nvPr/>
        </p:nvSpPr>
        <p:spPr>
          <a:xfrm>
            <a:off x="504576" y="1950806"/>
            <a:ext cx="6096000" cy="3371885"/>
          </a:xfrm>
          <a:prstGeom prst="rect">
            <a:avLst/>
          </a:prstGeom>
          <a:noFill/>
        </p:spPr>
        <p:txBody>
          <a:bodyPr wrap="square">
            <a:spAutoFit/>
          </a:bodyPr>
          <a:lstStyle/>
          <a:p>
            <a:pPr>
              <a:lnSpc>
                <a:spcPct val="150000"/>
              </a:lnSpc>
              <a:buFont typeface="Wingdings" panose="05000000000000000000" pitchFamily="2" charset="2"/>
              <a:buChar char="l"/>
            </a:pPr>
            <a:r>
              <a:rPr lang="en-US" altLang="zh-TW" sz="1800" dirty="0">
                <a:latin typeface="Times New Roman" panose="02020603050405020304" pitchFamily="18" charset="0"/>
                <a:cs typeface="Times New Roman" panose="02020603050405020304" pitchFamily="18" charset="0"/>
              </a:rPr>
              <a:t> time-mixing and channel-mixing blocks</a:t>
            </a:r>
          </a:p>
          <a:p>
            <a:pPr>
              <a:lnSpc>
                <a:spcPct val="150000"/>
              </a:lnSpc>
              <a:buFont typeface="Wingdings" panose="05000000000000000000" pitchFamily="2" charset="2"/>
              <a:buChar char="l"/>
            </a:pPr>
            <a:r>
              <a:rPr lang="en-US" altLang="zh-TW" sz="1800" dirty="0">
                <a:latin typeface="Times New Roman" panose="02020603050405020304" pitchFamily="18" charset="0"/>
                <a:cs typeface="Times New Roman" panose="02020603050405020304" pitchFamily="18" charset="0"/>
              </a:rPr>
              <a:t> R: </a:t>
            </a:r>
            <a:r>
              <a:rPr lang="en-US" altLang="zh-TW" sz="1800" b="1" dirty="0">
                <a:latin typeface="Times New Roman" panose="02020603050405020304" pitchFamily="18" charset="0"/>
                <a:cs typeface="Times New Roman" panose="02020603050405020304" pitchFamily="18" charset="0"/>
              </a:rPr>
              <a:t>Receptance vector </a:t>
            </a:r>
            <a:r>
              <a:rPr lang="en-US" altLang="zh-TW" sz="1800" dirty="0">
                <a:latin typeface="Times New Roman" panose="02020603050405020304" pitchFamily="18" charset="0"/>
                <a:cs typeface="Times New Roman" panose="02020603050405020304" pitchFamily="18" charset="0"/>
              </a:rPr>
              <a:t>acting as the acceptance of past information. </a:t>
            </a:r>
          </a:p>
          <a:p>
            <a:pPr lvl="1">
              <a:lnSpc>
                <a:spcPct val="150000"/>
              </a:lnSpc>
              <a:buFont typeface="Wingdings" panose="05000000000000000000" pitchFamily="2" charset="2"/>
              <a:buChar char="l"/>
            </a:pPr>
            <a:r>
              <a:rPr lang="en-US" altLang="zh-TW" dirty="0">
                <a:latin typeface="Times New Roman" panose="02020603050405020304" pitchFamily="18" charset="0"/>
                <a:cs typeface="Times New Roman" panose="02020603050405020304" pitchFamily="18" charset="0"/>
              </a:rPr>
              <a:t>Sounds like what? Forget Gate!</a:t>
            </a:r>
          </a:p>
          <a:p>
            <a:pPr>
              <a:lnSpc>
                <a:spcPct val="150000"/>
              </a:lnSpc>
              <a:buFont typeface="Wingdings" panose="05000000000000000000" pitchFamily="2" charset="2"/>
              <a:buChar char="l"/>
            </a:pPr>
            <a:r>
              <a:rPr lang="en-US" altLang="zh-TW" sz="1800" dirty="0">
                <a:latin typeface="Times New Roman" panose="02020603050405020304" pitchFamily="18" charset="0"/>
                <a:cs typeface="Times New Roman" panose="02020603050405020304" pitchFamily="18" charset="0"/>
              </a:rPr>
              <a:t> W: Weight is the positional weight decay vector. A trainable model parameter. </a:t>
            </a:r>
          </a:p>
          <a:p>
            <a:pPr>
              <a:lnSpc>
                <a:spcPct val="150000"/>
              </a:lnSpc>
              <a:buFont typeface="Wingdings" panose="05000000000000000000" pitchFamily="2" charset="2"/>
              <a:buChar char="l"/>
            </a:pPr>
            <a:r>
              <a:rPr lang="en-US" altLang="zh-TW" sz="1800" dirty="0">
                <a:latin typeface="Times New Roman" panose="02020603050405020304" pitchFamily="18" charset="0"/>
                <a:cs typeface="Times New Roman" panose="02020603050405020304" pitchFamily="18" charset="0"/>
              </a:rPr>
              <a:t> K: Key is a vector analogous to K in traditional attention. </a:t>
            </a:r>
          </a:p>
          <a:p>
            <a:pPr>
              <a:lnSpc>
                <a:spcPct val="150000"/>
              </a:lnSpc>
              <a:buFont typeface="Wingdings" panose="05000000000000000000" pitchFamily="2" charset="2"/>
              <a:buChar char="l"/>
            </a:pPr>
            <a:r>
              <a:rPr lang="en-US" altLang="zh-TW" sz="1800" dirty="0">
                <a:latin typeface="Times New Roman" panose="02020603050405020304" pitchFamily="18" charset="0"/>
                <a:cs typeface="Times New Roman" panose="02020603050405020304" pitchFamily="18" charset="0"/>
              </a:rPr>
              <a:t> V : Value is a vector analogous to V in traditional attention</a:t>
            </a:r>
            <a:endParaRPr lang="en-CN" dirty="0"/>
          </a:p>
        </p:txBody>
      </p:sp>
    </p:spTree>
    <p:extLst>
      <p:ext uri="{BB962C8B-B14F-4D97-AF65-F5344CB8AC3E}">
        <p14:creationId xmlns:p14="http://schemas.microsoft.com/office/powerpoint/2010/main" val="22369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CEAC-FB15-6FCE-A3CF-EADE5F402433}"/>
              </a:ext>
            </a:extLst>
          </p:cNvPr>
          <p:cNvSpPr>
            <a:spLocks noGrp="1"/>
          </p:cNvSpPr>
          <p:nvPr>
            <p:ph type="title"/>
          </p:nvPr>
        </p:nvSpPr>
        <p:spPr>
          <a:xfrm>
            <a:off x="838200" y="201839"/>
            <a:ext cx="10515600" cy="1325563"/>
          </a:xfrm>
        </p:spPr>
        <p:txBody>
          <a:bodyPr/>
          <a:lstStyle/>
          <a:p>
            <a:r>
              <a:rPr lang="en-US" altLang="zh-CN" dirty="0"/>
              <a:t>RWKV Time-mixing Block</a:t>
            </a:r>
            <a:endParaRPr lang="en-CN" dirty="0"/>
          </a:p>
        </p:txBody>
      </p:sp>
      <p:pic>
        <p:nvPicPr>
          <p:cNvPr id="3" name="內容版面配置區 5">
            <a:extLst>
              <a:ext uri="{FF2B5EF4-FFF2-40B4-BE49-F238E27FC236}">
                <a16:creationId xmlns:a16="http://schemas.microsoft.com/office/drawing/2014/main" id="{6B55DF43-D598-91C4-92C4-11B2F197B176}"/>
              </a:ext>
            </a:extLst>
          </p:cNvPr>
          <p:cNvPicPr>
            <a:picLocks noGrp="1" noChangeAspect="1"/>
          </p:cNvPicPr>
          <p:nvPr>
            <p:ph idx="1"/>
          </p:nvPr>
        </p:nvPicPr>
        <p:blipFill rotWithShape="1">
          <a:blip r:embed="rId3"/>
          <a:srcRect b="14707"/>
          <a:stretch/>
        </p:blipFill>
        <p:spPr>
          <a:xfrm>
            <a:off x="838200" y="1166904"/>
            <a:ext cx="6315750" cy="3247140"/>
          </a:xfrm>
          <a:prstGeom prst="rect">
            <a:avLst/>
          </a:prstGeom>
        </p:spPr>
      </p:pic>
      <p:pic>
        <p:nvPicPr>
          <p:cNvPr id="5" name="圖片 5">
            <a:extLst>
              <a:ext uri="{FF2B5EF4-FFF2-40B4-BE49-F238E27FC236}">
                <a16:creationId xmlns:a16="http://schemas.microsoft.com/office/drawing/2014/main" id="{13DA0BCC-6949-1BFF-4B6C-F85ED18A5FC1}"/>
              </a:ext>
            </a:extLst>
          </p:cNvPr>
          <p:cNvPicPr>
            <a:picLocks noChangeAspect="1"/>
          </p:cNvPicPr>
          <p:nvPr/>
        </p:nvPicPr>
        <p:blipFill rotWithShape="1">
          <a:blip r:embed="rId4"/>
          <a:srcRect l="8406" t="38740" r="50279" b="25583"/>
          <a:stretch/>
        </p:blipFill>
        <p:spPr>
          <a:xfrm>
            <a:off x="7871912" y="1527402"/>
            <a:ext cx="3786522" cy="3679908"/>
          </a:xfrm>
          <a:prstGeom prst="rect">
            <a:avLst/>
          </a:prstGeom>
        </p:spPr>
      </p:pic>
      <p:sp>
        <p:nvSpPr>
          <p:cNvPr id="7" name="TextBox 6">
            <a:extLst>
              <a:ext uri="{FF2B5EF4-FFF2-40B4-BE49-F238E27FC236}">
                <a16:creationId xmlns:a16="http://schemas.microsoft.com/office/drawing/2014/main" id="{D3C408FB-4F55-5F18-E4BB-FCEA340B8CF7}"/>
              </a:ext>
            </a:extLst>
          </p:cNvPr>
          <p:cNvSpPr txBox="1"/>
          <p:nvPr/>
        </p:nvSpPr>
        <p:spPr>
          <a:xfrm>
            <a:off x="1943647" y="1838528"/>
            <a:ext cx="3693960" cy="369332"/>
          </a:xfrm>
          <a:prstGeom prst="rect">
            <a:avLst/>
          </a:prstGeom>
          <a:noFill/>
        </p:spPr>
        <p:txBody>
          <a:bodyPr wrap="none" rtlCol="0">
            <a:spAutoFit/>
          </a:bodyPr>
          <a:lstStyle/>
          <a:p>
            <a:r>
              <a:rPr lang="en-CN" dirty="0"/>
              <a:t>Token shift: only see </a:t>
            </a:r>
            <a:r>
              <a:rPr lang="en-CN" b="1" dirty="0"/>
              <a:t>one step </a:t>
            </a:r>
            <a:r>
              <a:rPr lang="en-CN" dirty="0"/>
              <a:t>before!</a:t>
            </a:r>
          </a:p>
        </p:txBody>
      </p:sp>
      <p:sp>
        <p:nvSpPr>
          <p:cNvPr id="8" name="Process 7">
            <a:extLst>
              <a:ext uri="{FF2B5EF4-FFF2-40B4-BE49-F238E27FC236}">
                <a16:creationId xmlns:a16="http://schemas.microsoft.com/office/drawing/2014/main" id="{F047A75F-E5AD-8D3C-BF03-3E3E4B38AB94}"/>
              </a:ext>
            </a:extLst>
          </p:cNvPr>
          <p:cNvSpPr/>
          <p:nvPr/>
        </p:nvSpPr>
        <p:spPr>
          <a:xfrm>
            <a:off x="1225685" y="2207860"/>
            <a:ext cx="4747098" cy="1221140"/>
          </a:xfrm>
          <a:prstGeom prst="flowChart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 name="Process 8">
            <a:extLst>
              <a:ext uri="{FF2B5EF4-FFF2-40B4-BE49-F238E27FC236}">
                <a16:creationId xmlns:a16="http://schemas.microsoft.com/office/drawing/2014/main" id="{50E5B05F-6895-3D11-4DB1-309B4828432F}"/>
              </a:ext>
            </a:extLst>
          </p:cNvPr>
          <p:cNvSpPr/>
          <p:nvPr/>
        </p:nvSpPr>
        <p:spPr>
          <a:xfrm>
            <a:off x="979250" y="3498888"/>
            <a:ext cx="5188085" cy="895176"/>
          </a:xfrm>
          <a:prstGeom prst="flowChart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0" name="TextBox 9">
            <a:extLst>
              <a:ext uri="{FF2B5EF4-FFF2-40B4-BE49-F238E27FC236}">
                <a16:creationId xmlns:a16="http://schemas.microsoft.com/office/drawing/2014/main" id="{35F52FE5-00E7-802E-F231-CF00A98FD558}"/>
              </a:ext>
            </a:extLst>
          </p:cNvPr>
          <p:cNvSpPr txBox="1"/>
          <p:nvPr/>
        </p:nvSpPr>
        <p:spPr>
          <a:xfrm>
            <a:off x="1466342" y="4394064"/>
            <a:ext cx="4265783" cy="646331"/>
          </a:xfrm>
          <a:prstGeom prst="rect">
            <a:avLst/>
          </a:prstGeom>
          <a:noFill/>
        </p:spPr>
        <p:txBody>
          <a:bodyPr wrap="none" rtlCol="0">
            <a:spAutoFit/>
          </a:bodyPr>
          <a:lstStyle/>
          <a:p>
            <a:pPr algn="ctr"/>
            <a:r>
              <a:rPr lang="en-CN" dirty="0"/>
              <a:t>AFT</a:t>
            </a:r>
          </a:p>
          <a:p>
            <a:pPr algn="ctr"/>
            <a:r>
              <a:rPr lang="en-CN" dirty="0"/>
              <a:t>addictive operation replacing multiplication</a:t>
            </a:r>
          </a:p>
        </p:txBody>
      </p:sp>
      <p:pic>
        <p:nvPicPr>
          <p:cNvPr id="11" name="內容版面配置區 5">
            <a:extLst>
              <a:ext uri="{FF2B5EF4-FFF2-40B4-BE49-F238E27FC236}">
                <a16:creationId xmlns:a16="http://schemas.microsoft.com/office/drawing/2014/main" id="{D2F8B398-DCEB-FBD7-4B37-89DA4532CFF9}"/>
              </a:ext>
            </a:extLst>
          </p:cNvPr>
          <p:cNvPicPr>
            <a:picLocks noChangeAspect="1"/>
          </p:cNvPicPr>
          <p:nvPr/>
        </p:nvPicPr>
        <p:blipFill rotWithShape="1">
          <a:blip r:embed="rId3"/>
          <a:srcRect t="83531"/>
          <a:stretch/>
        </p:blipFill>
        <p:spPr>
          <a:xfrm>
            <a:off x="838200" y="5377610"/>
            <a:ext cx="6315750" cy="626972"/>
          </a:xfrm>
          <a:prstGeom prst="rect">
            <a:avLst/>
          </a:prstGeom>
        </p:spPr>
      </p:pic>
    </p:spTree>
    <p:extLst>
      <p:ext uri="{BB962C8B-B14F-4D97-AF65-F5344CB8AC3E}">
        <p14:creationId xmlns:p14="http://schemas.microsoft.com/office/powerpoint/2010/main" val="484434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1A34-6ACD-17DA-6F17-499314AC1F5D}"/>
              </a:ext>
            </a:extLst>
          </p:cNvPr>
          <p:cNvSpPr>
            <a:spLocks noGrp="1"/>
          </p:cNvSpPr>
          <p:nvPr>
            <p:ph type="title"/>
          </p:nvPr>
        </p:nvSpPr>
        <p:spPr/>
        <p:txBody>
          <a:bodyPr/>
          <a:lstStyle/>
          <a:p>
            <a:r>
              <a:rPr lang="en-CN" dirty="0"/>
              <a:t>RWKV Parallel Training</a:t>
            </a:r>
          </a:p>
        </p:txBody>
      </p:sp>
      <p:sp>
        <p:nvSpPr>
          <p:cNvPr id="3" name="Content Placeholder 2">
            <a:extLst>
              <a:ext uri="{FF2B5EF4-FFF2-40B4-BE49-F238E27FC236}">
                <a16:creationId xmlns:a16="http://schemas.microsoft.com/office/drawing/2014/main" id="{49672916-8361-273F-AA7D-34D34E987285}"/>
              </a:ext>
            </a:extLst>
          </p:cNvPr>
          <p:cNvSpPr>
            <a:spLocks noGrp="1"/>
          </p:cNvSpPr>
          <p:nvPr>
            <p:ph idx="1"/>
          </p:nvPr>
        </p:nvSpPr>
        <p:spPr/>
        <p:txBody>
          <a:bodyPr/>
          <a:lstStyle/>
          <a:p>
            <a:r>
              <a:rPr lang="en-CN" dirty="0"/>
              <a:t>Let’s think: which factor prevents RNN parallel training?</a:t>
            </a:r>
          </a:p>
          <a:p>
            <a:endParaRPr lang="en-CN" dirty="0"/>
          </a:p>
          <a:p>
            <a:endParaRPr lang="en-CN" dirty="0"/>
          </a:p>
          <a:p>
            <a:endParaRPr lang="en-CN" dirty="0"/>
          </a:p>
          <a:p>
            <a:pPr marL="0" indent="0">
              <a:buNone/>
            </a:pPr>
            <a:endParaRPr lang="en-CN" dirty="0"/>
          </a:p>
          <a:p>
            <a:pPr lvl="1"/>
            <a:r>
              <a:rPr lang="en-CN" dirty="0"/>
              <a:t>At each timestep RNN has to conditioned on previous hidden states!</a:t>
            </a:r>
          </a:p>
          <a:p>
            <a:pPr lvl="1"/>
            <a:endParaRPr lang="en-CN" dirty="0"/>
          </a:p>
          <a:p>
            <a:r>
              <a:rPr lang="en-CN" dirty="0"/>
              <a:t>In RWKV, this is not a problem! RWKV does not explicitly rely on hidden states, but instead use</a:t>
            </a:r>
            <a:r>
              <a:rPr lang="en-US" altLang="zh-CN" dirty="0"/>
              <a:t>s</a:t>
            </a:r>
            <a:r>
              <a:rPr lang="en-CN" dirty="0"/>
              <a:t> AFT to capture context.</a:t>
            </a:r>
          </a:p>
        </p:txBody>
      </p:sp>
      <p:pic>
        <p:nvPicPr>
          <p:cNvPr id="4" name="Picture 3">
            <a:extLst>
              <a:ext uri="{FF2B5EF4-FFF2-40B4-BE49-F238E27FC236}">
                <a16:creationId xmlns:a16="http://schemas.microsoft.com/office/drawing/2014/main" id="{4DA8434E-E658-77FF-36D3-D99C6D1898C4}"/>
              </a:ext>
            </a:extLst>
          </p:cNvPr>
          <p:cNvPicPr>
            <a:picLocks noChangeAspect="1"/>
          </p:cNvPicPr>
          <p:nvPr/>
        </p:nvPicPr>
        <p:blipFill rotWithShape="1">
          <a:blip r:embed="rId3"/>
          <a:srcRect l="31183" r="-1350" b="16051"/>
          <a:stretch/>
        </p:blipFill>
        <p:spPr>
          <a:xfrm>
            <a:off x="2973337" y="2491846"/>
            <a:ext cx="5417989" cy="1759141"/>
          </a:xfrm>
          <a:prstGeom prst="rect">
            <a:avLst/>
          </a:prstGeom>
        </p:spPr>
      </p:pic>
    </p:spTree>
    <p:extLst>
      <p:ext uri="{BB962C8B-B14F-4D97-AF65-F5344CB8AC3E}">
        <p14:creationId xmlns:p14="http://schemas.microsoft.com/office/powerpoint/2010/main" val="240642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61FB-7FA7-C49E-DB19-CBBE55D77D44}"/>
              </a:ext>
            </a:extLst>
          </p:cNvPr>
          <p:cNvSpPr>
            <a:spLocks noGrp="1"/>
          </p:cNvSpPr>
          <p:nvPr>
            <p:ph type="title"/>
          </p:nvPr>
        </p:nvSpPr>
        <p:spPr/>
        <p:txBody>
          <a:bodyPr/>
          <a:lstStyle/>
          <a:p>
            <a:r>
              <a:rPr lang="en-US" altLang="zh-CN" dirty="0"/>
              <a:t>What’s</a:t>
            </a:r>
            <a:r>
              <a:rPr lang="zh-CN" altLang="en-US" dirty="0"/>
              <a:t> </a:t>
            </a:r>
            <a:r>
              <a:rPr lang="en-US" altLang="zh-CN" dirty="0"/>
              <a:t>wrong</a:t>
            </a:r>
            <a:r>
              <a:rPr lang="zh-CN" altLang="en-US" dirty="0"/>
              <a:t> </a:t>
            </a:r>
            <a:r>
              <a:rPr lang="en-US" altLang="zh-CN" dirty="0"/>
              <a:t>with</a:t>
            </a:r>
            <a:r>
              <a:rPr lang="zh-CN" altLang="en-US" dirty="0"/>
              <a:t> </a:t>
            </a:r>
            <a:r>
              <a:rPr lang="en-US" altLang="zh-CN" dirty="0"/>
              <a:t>current</a:t>
            </a:r>
            <a:r>
              <a:rPr lang="zh-CN" altLang="en-US" dirty="0"/>
              <a:t> </a:t>
            </a:r>
            <a:r>
              <a:rPr lang="en-US" altLang="zh-CN" dirty="0"/>
              <a:t>LLMs?</a:t>
            </a:r>
            <a:endParaRPr lang="en-CN" dirty="0"/>
          </a:p>
        </p:txBody>
      </p:sp>
      <p:sp>
        <p:nvSpPr>
          <p:cNvPr id="3" name="Content Placeholder 2">
            <a:extLst>
              <a:ext uri="{FF2B5EF4-FFF2-40B4-BE49-F238E27FC236}">
                <a16:creationId xmlns:a16="http://schemas.microsoft.com/office/drawing/2014/main" id="{54D91FDF-38A6-44B7-F100-665A82CFE7F9}"/>
              </a:ext>
            </a:extLst>
          </p:cNvPr>
          <p:cNvSpPr>
            <a:spLocks noGrp="1"/>
          </p:cNvSpPr>
          <p:nvPr>
            <p:ph idx="1"/>
          </p:nvPr>
        </p:nvSpPr>
        <p:spPr>
          <a:xfrm>
            <a:off x="838199" y="1690688"/>
            <a:ext cx="10515600" cy="4351338"/>
          </a:xfrm>
        </p:spPr>
        <p:txBody>
          <a:bodyPr/>
          <a:lstStyle/>
          <a:p>
            <a:r>
              <a:rPr lang="en-US" altLang="zh-CN" dirty="0"/>
              <a:t>Transformer-based</a:t>
            </a:r>
            <a:r>
              <a:rPr lang="zh-CN" altLang="en-US" dirty="0"/>
              <a:t> </a:t>
            </a:r>
            <a:r>
              <a:rPr lang="en-US" altLang="zh-CN" dirty="0"/>
              <a:t>LLMs:</a:t>
            </a:r>
            <a:r>
              <a:rPr lang="zh-CN" altLang="en-US" dirty="0"/>
              <a:t> </a:t>
            </a:r>
            <a:r>
              <a:rPr lang="en-US" altLang="zh-CN" dirty="0"/>
              <a:t>suffers</a:t>
            </a:r>
            <a:r>
              <a:rPr lang="zh-CN" altLang="en-US" dirty="0"/>
              <a:t> </a:t>
            </a:r>
            <a:r>
              <a:rPr lang="en-US" altLang="zh-CN" dirty="0"/>
              <a:t>from</a:t>
            </a:r>
            <a:r>
              <a:rPr lang="zh-CN" altLang="en-US" dirty="0"/>
              <a:t> </a:t>
            </a:r>
            <a:r>
              <a:rPr lang="en-US" altLang="zh-CN" dirty="0"/>
              <a:t>quadratic</a:t>
            </a:r>
            <a:r>
              <a:rPr lang="zh-CN" altLang="en-US" dirty="0"/>
              <a:t> </a:t>
            </a:r>
            <a:r>
              <a:rPr lang="en-US" altLang="zh-CN" dirty="0"/>
              <a:t>complexity</a:t>
            </a:r>
            <a:r>
              <a:rPr lang="zh-CN" altLang="en-US" dirty="0"/>
              <a:t> </a:t>
            </a:r>
            <a:r>
              <a:rPr lang="en-US" altLang="zh-CN" dirty="0"/>
              <a:t>of</a:t>
            </a:r>
            <a:r>
              <a:rPr lang="zh-CN" altLang="en-US" dirty="0"/>
              <a:t> </a:t>
            </a:r>
            <a:r>
              <a:rPr lang="en-US" altLang="zh-CN" dirty="0"/>
              <a:t>self-attention</a:t>
            </a:r>
            <a:r>
              <a:rPr lang="zh-CN" altLang="en-US" dirty="0"/>
              <a:t> </a:t>
            </a:r>
            <a:r>
              <a:rPr lang="en-US" altLang="zh-CN" dirty="0" err="1"/>
              <a:t>w.r.t.</a:t>
            </a:r>
            <a:r>
              <a:rPr lang="zh-CN" altLang="en-US" dirty="0"/>
              <a:t> </a:t>
            </a:r>
            <a:r>
              <a:rPr lang="en-US" altLang="zh-CN" dirty="0"/>
              <a:t>sequence</a:t>
            </a:r>
            <a:r>
              <a:rPr lang="zh-CN" altLang="en-US" dirty="0"/>
              <a:t> </a:t>
            </a:r>
            <a:r>
              <a:rPr lang="en-US" altLang="zh-CN" dirty="0"/>
              <a:t>length.</a:t>
            </a:r>
          </a:p>
          <a:p>
            <a:pPr lvl="1"/>
            <a:r>
              <a:rPr lang="en-US" altLang="zh-CN" dirty="0"/>
              <a:t>This makes it hard to scale native Transformer to long-context problems.</a:t>
            </a:r>
          </a:p>
        </p:txBody>
      </p:sp>
      <p:pic>
        <p:nvPicPr>
          <p:cNvPr id="4" name="Picture 3">
            <a:extLst>
              <a:ext uri="{FF2B5EF4-FFF2-40B4-BE49-F238E27FC236}">
                <a16:creationId xmlns:a16="http://schemas.microsoft.com/office/drawing/2014/main" id="{4E93E1B9-60E6-F5F9-AA53-0F84C587B0A2}"/>
              </a:ext>
            </a:extLst>
          </p:cNvPr>
          <p:cNvPicPr>
            <a:picLocks noChangeAspect="1"/>
          </p:cNvPicPr>
          <p:nvPr/>
        </p:nvPicPr>
        <p:blipFill rotWithShape="1">
          <a:blip r:embed="rId3"/>
          <a:srcRect t="19320"/>
          <a:stretch/>
        </p:blipFill>
        <p:spPr>
          <a:xfrm>
            <a:off x="3585345" y="3154363"/>
            <a:ext cx="5021307" cy="3291593"/>
          </a:xfrm>
          <a:prstGeom prst="rect">
            <a:avLst/>
          </a:prstGeom>
        </p:spPr>
      </p:pic>
      <p:sp>
        <p:nvSpPr>
          <p:cNvPr id="6" name="TextBox 5">
            <a:extLst>
              <a:ext uri="{FF2B5EF4-FFF2-40B4-BE49-F238E27FC236}">
                <a16:creationId xmlns:a16="http://schemas.microsoft.com/office/drawing/2014/main" id="{F9D47066-106F-5976-3B44-34424703C489}"/>
              </a:ext>
            </a:extLst>
          </p:cNvPr>
          <p:cNvSpPr txBox="1"/>
          <p:nvPr/>
        </p:nvSpPr>
        <p:spPr>
          <a:xfrm>
            <a:off x="7912691" y="6492875"/>
            <a:ext cx="4611756" cy="369332"/>
          </a:xfrm>
          <a:prstGeom prst="rect">
            <a:avLst/>
          </a:prstGeom>
          <a:noFill/>
        </p:spPr>
        <p:txBody>
          <a:bodyPr wrap="square" rtlCol="0">
            <a:spAutoFit/>
          </a:bodyPr>
          <a:lstStyle/>
          <a:p>
            <a:r>
              <a:rPr lang="en-US" altLang="zh-CN" dirty="0">
                <a:solidFill>
                  <a:schemeClr val="bg2">
                    <a:lumMod val="50000"/>
                  </a:schemeClr>
                </a:solidFill>
              </a:rPr>
              <a:t>Ref:</a:t>
            </a:r>
            <a:r>
              <a:rPr lang="zh-CN" altLang="en-US" dirty="0">
                <a:solidFill>
                  <a:schemeClr val="bg2">
                    <a:lumMod val="50000"/>
                  </a:schemeClr>
                </a:solidFill>
              </a:rPr>
              <a:t> </a:t>
            </a:r>
            <a:r>
              <a:rPr lang="en-US" altLang="zh-CN" dirty="0">
                <a:solidFill>
                  <a:schemeClr val="bg2">
                    <a:lumMod val="50000"/>
                  </a:schemeClr>
                </a:solidFill>
              </a:rPr>
              <a:t>Yi</a:t>
            </a:r>
            <a:r>
              <a:rPr lang="zh-CN" altLang="en-US" dirty="0">
                <a:solidFill>
                  <a:schemeClr val="bg2">
                    <a:lumMod val="50000"/>
                  </a:schemeClr>
                </a:solidFill>
              </a:rPr>
              <a:t> </a:t>
            </a:r>
            <a:r>
              <a:rPr lang="en-US" altLang="zh-CN" dirty="0">
                <a:solidFill>
                  <a:schemeClr val="bg2">
                    <a:lumMod val="50000"/>
                  </a:schemeClr>
                </a:solidFill>
              </a:rPr>
              <a:t>et al.</a:t>
            </a:r>
            <a:r>
              <a:rPr lang="zh-CN" altLang="en-US" dirty="0">
                <a:solidFill>
                  <a:schemeClr val="bg2">
                    <a:lumMod val="50000"/>
                  </a:schemeClr>
                </a:solidFill>
              </a:rPr>
              <a:t> </a:t>
            </a:r>
            <a:r>
              <a:rPr lang="en-US" altLang="zh-CN" dirty="0">
                <a:solidFill>
                  <a:schemeClr val="bg2">
                    <a:lumMod val="50000"/>
                  </a:schemeClr>
                </a:solidFill>
              </a:rPr>
              <a:t>Efficient Transformers: A Survey</a:t>
            </a:r>
            <a:endParaRPr lang="en-CN" dirty="0">
              <a:solidFill>
                <a:schemeClr val="bg2">
                  <a:lumMod val="50000"/>
                </a:schemeClr>
              </a:solidFill>
            </a:endParaRPr>
          </a:p>
        </p:txBody>
      </p:sp>
    </p:spTree>
    <p:extLst>
      <p:ext uri="{BB962C8B-B14F-4D97-AF65-F5344CB8AC3E}">
        <p14:creationId xmlns:p14="http://schemas.microsoft.com/office/powerpoint/2010/main" val="3750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1A34-6ACD-17DA-6F17-499314AC1F5D}"/>
              </a:ext>
            </a:extLst>
          </p:cNvPr>
          <p:cNvSpPr>
            <a:spLocks noGrp="1"/>
          </p:cNvSpPr>
          <p:nvPr>
            <p:ph type="title"/>
          </p:nvPr>
        </p:nvSpPr>
        <p:spPr/>
        <p:txBody>
          <a:bodyPr/>
          <a:lstStyle/>
          <a:p>
            <a:r>
              <a:rPr lang="en-CN" dirty="0"/>
              <a:t>RWKV Parallel Training</a:t>
            </a:r>
          </a:p>
        </p:txBody>
      </p:sp>
      <p:pic>
        <p:nvPicPr>
          <p:cNvPr id="7" name="內容版面配置區 4">
            <a:extLst>
              <a:ext uri="{FF2B5EF4-FFF2-40B4-BE49-F238E27FC236}">
                <a16:creationId xmlns:a16="http://schemas.microsoft.com/office/drawing/2014/main" id="{CF2F69BD-0CA9-4C85-AC25-625F49B6C13C}"/>
              </a:ext>
            </a:extLst>
          </p:cNvPr>
          <p:cNvPicPr>
            <a:picLocks noGrp="1" noChangeAspect="1"/>
          </p:cNvPicPr>
          <p:nvPr/>
        </p:nvPicPr>
        <p:blipFill>
          <a:blip r:embed="rId3"/>
          <a:stretch>
            <a:fillRect/>
          </a:stretch>
        </p:blipFill>
        <p:spPr>
          <a:xfrm>
            <a:off x="683793" y="1774168"/>
            <a:ext cx="10824414" cy="3721960"/>
          </a:xfrm>
          <a:prstGeom prst="rect">
            <a:avLst/>
          </a:prstGeom>
        </p:spPr>
      </p:pic>
      <p:cxnSp>
        <p:nvCxnSpPr>
          <p:cNvPr id="9" name="Straight Arrow Connector 8">
            <a:extLst>
              <a:ext uri="{FF2B5EF4-FFF2-40B4-BE49-F238E27FC236}">
                <a16:creationId xmlns:a16="http://schemas.microsoft.com/office/drawing/2014/main" id="{07862405-4BDD-BBA6-28DE-D6894933A6D7}"/>
              </a:ext>
            </a:extLst>
          </p:cNvPr>
          <p:cNvCxnSpPr/>
          <p:nvPr/>
        </p:nvCxnSpPr>
        <p:spPr>
          <a:xfrm flipH="1">
            <a:off x="2451370" y="1974715"/>
            <a:ext cx="437745" cy="6809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247D3CE-D0EC-4A12-D985-1D56A41818B7}"/>
              </a:ext>
            </a:extLst>
          </p:cNvPr>
          <p:cNvSpPr txBox="1"/>
          <p:nvPr/>
        </p:nvSpPr>
        <p:spPr>
          <a:xfrm>
            <a:off x="2655650" y="1585609"/>
            <a:ext cx="5457217" cy="369332"/>
          </a:xfrm>
          <a:prstGeom prst="rect">
            <a:avLst/>
          </a:prstGeom>
          <a:noFill/>
        </p:spPr>
        <p:txBody>
          <a:bodyPr wrap="square" rtlCol="0">
            <a:spAutoFit/>
          </a:bodyPr>
          <a:lstStyle/>
          <a:p>
            <a:r>
              <a:rPr lang="en-CN" dirty="0"/>
              <a:t>hidden states </a:t>
            </a:r>
            <a:r>
              <a:rPr lang="en-US" b="0" i="0" dirty="0">
                <a:solidFill>
                  <a:srgbClr val="1F1F1F"/>
                </a:solidFill>
                <a:effectLst/>
                <a:latin typeface="Google Sans"/>
              </a:rPr>
              <a:t>propagation</a:t>
            </a:r>
            <a:r>
              <a:rPr lang="en-CN" dirty="0"/>
              <a:t> prevents efficicent training!</a:t>
            </a:r>
          </a:p>
        </p:txBody>
      </p:sp>
    </p:spTree>
    <p:extLst>
      <p:ext uri="{BB962C8B-B14F-4D97-AF65-F5344CB8AC3E}">
        <p14:creationId xmlns:p14="http://schemas.microsoft.com/office/powerpoint/2010/main" val="34218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1A34-6ACD-17DA-6F17-499314AC1F5D}"/>
              </a:ext>
            </a:extLst>
          </p:cNvPr>
          <p:cNvSpPr>
            <a:spLocks noGrp="1"/>
          </p:cNvSpPr>
          <p:nvPr>
            <p:ph type="title"/>
          </p:nvPr>
        </p:nvSpPr>
        <p:spPr/>
        <p:txBody>
          <a:bodyPr/>
          <a:lstStyle/>
          <a:p>
            <a:r>
              <a:rPr lang="en-CN" dirty="0"/>
              <a:t>RWKV Sequential Decoding</a:t>
            </a:r>
          </a:p>
        </p:txBody>
      </p:sp>
      <p:sp>
        <p:nvSpPr>
          <p:cNvPr id="3" name="Content Placeholder 2">
            <a:extLst>
              <a:ext uri="{FF2B5EF4-FFF2-40B4-BE49-F238E27FC236}">
                <a16:creationId xmlns:a16="http://schemas.microsoft.com/office/drawing/2014/main" id="{CC631978-1ED1-4E23-5BAA-B0950002A19B}"/>
              </a:ext>
            </a:extLst>
          </p:cNvPr>
          <p:cNvSpPr>
            <a:spLocks noGrp="1"/>
          </p:cNvSpPr>
          <p:nvPr>
            <p:ph idx="1"/>
          </p:nvPr>
        </p:nvSpPr>
        <p:spPr>
          <a:xfrm>
            <a:off x="838200" y="1621344"/>
            <a:ext cx="10515600" cy="4351338"/>
          </a:xfrm>
        </p:spPr>
        <p:txBody>
          <a:bodyPr/>
          <a:lstStyle/>
          <a:p>
            <a:r>
              <a:rPr lang="en-CN" dirty="0"/>
              <a:t>Question First: what’s the time complexity for GPT to decode a sequence of length </a:t>
            </a:r>
            <a:r>
              <a:rPr lang="en-CN" i="1" dirty="0"/>
              <a:t>n</a:t>
            </a:r>
            <a:r>
              <a:rPr lang="en-CN" dirty="0"/>
              <a:t>?</a:t>
            </a:r>
          </a:p>
          <a:p>
            <a:pPr lvl="1"/>
            <a:r>
              <a:rPr lang="en-CN" dirty="0"/>
              <a:t>native: O(n</a:t>
            </a:r>
            <a:r>
              <a:rPr lang="en-CN" baseline="30000" dirty="0"/>
              <a:t>2</a:t>
            </a:r>
            <a:r>
              <a:rPr lang="en-CN" dirty="0"/>
              <a:t>);</a:t>
            </a:r>
          </a:p>
          <a:p>
            <a:pPr lvl="1"/>
            <a:r>
              <a:rPr lang="en-CN" dirty="0"/>
              <a:t>with key-value caching: O(n); at each timestep, we only compute intermediate activations for current position and reuse all previous key-values.</a:t>
            </a:r>
          </a:p>
        </p:txBody>
      </p:sp>
      <p:pic>
        <p:nvPicPr>
          <p:cNvPr id="14338" name="Picture 2" descr="An illustration of KV caching depicted in Prefill and Decode phases. Prefill is a highly parallelized operation where the KV tensors of all input tokens can be computed simultaneously. During decode, new KV tensors and subsequently the output token at each step is computed autoregressively.&#10;">
            <a:extLst>
              <a:ext uri="{FF2B5EF4-FFF2-40B4-BE49-F238E27FC236}">
                <a16:creationId xmlns:a16="http://schemas.microsoft.com/office/drawing/2014/main" id="{929CEE9D-F6A5-6D91-FDB2-5358EA1F9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493" y="3533036"/>
            <a:ext cx="4854134" cy="3324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99343B-4812-7DA1-CDAF-93098E2A7073}"/>
              </a:ext>
            </a:extLst>
          </p:cNvPr>
          <p:cNvSpPr txBox="1"/>
          <p:nvPr/>
        </p:nvSpPr>
        <p:spPr>
          <a:xfrm>
            <a:off x="8631707" y="6396335"/>
            <a:ext cx="3842426" cy="461665"/>
          </a:xfrm>
          <a:prstGeom prst="rect">
            <a:avLst/>
          </a:prstGeom>
          <a:noFill/>
        </p:spPr>
        <p:txBody>
          <a:bodyPr wrap="square">
            <a:spAutoFit/>
          </a:bodyPr>
          <a:lstStyle/>
          <a:p>
            <a:r>
              <a:rPr lang="en-CN" sz="1200" dirty="0"/>
              <a:t>Ref: https://developer.nvidia.com/blog/mastering-llm-techniques-inference-optimization/</a:t>
            </a:r>
          </a:p>
        </p:txBody>
      </p:sp>
    </p:spTree>
    <p:extLst>
      <p:ext uri="{BB962C8B-B14F-4D97-AF65-F5344CB8AC3E}">
        <p14:creationId xmlns:p14="http://schemas.microsoft.com/office/powerpoint/2010/main" val="240978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338"/>
                                        </p:tgtEl>
                                        <p:attrNameLst>
                                          <p:attrName>style.visibility</p:attrName>
                                        </p:attrNameLst>
                                      </p:cBhvr>
                                      <p:to>
                                        <p:strVal val="visible"/>
                                      </p:to>
                                    </p:set>
                                    <p:anim calcmode="lin" valueType="num">
                                      <p:cBhvr additive="base">
                                        <p:cTn id="17" dur="500" fill="hold"/>
                                        <p:tgtEl>
                                          <p:spTgt spid="14338"/>
                                        </p:tgtEl>
                                        <p:attrNameLst>
                                          <p:attrName>ppt_x</p:attrName>
                                        </p:attrNameLst>
                                      </p:cBhvr>
                                      <p:tavLst>
                                        <p:tav tm="0">
                                          <p:val>
                                            <p:strVal val="#ppt_x"/>
                                          </p:val>
                                        </p:tav>
                                        <p:tav tm="100000">
                                          <p:val>
                                            <p:strVal val="#ppt_x"/>
                                          </p:val>
                                        </p:tav>
                                      </p:tavLst>
                                    </p:anim>
                                    <p:anim calcmode="lin" valueType="num">
                                      <p:cBhvr additive="base">
                                        <p:cTn id="1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1A34-6ACD-17DA-6F17-499314AC1F5D}"/>
              </a:ext>
            </a:extLst>
          </p:cNvPr>
          <p:cNvSpPr>
            <a:spLocks noGrp="1"/>
          </p:cNvSpPr>
          <p:nvPr>
            <p:ph type="title"/>
          </p:nvPr>
        </p:nvSpPr>
        <p:spPr/>
        <p:txBody>
          <a:bodyPr/>
          <a:lstStyle/>
          <a:p>
            <a:r>
              <a:rPr lang="en-CN" dirty="0"/>
              <a:t>RWKV Sequential Decoding</a:t>
            </a:r>
          </a:p>
        </p:txBody>
      </p:sp>
      <p:sp>
        <p:nvSpPr>
          <p:cNvPr id="3" name="Content Placeholder 2">
            <a:extLst>
              <a:ext uri="{FF2B5EF4-FFF2-40B4-BE49-F238E27FC236}">
                <a16:creationId xmlns:a16="http://schemas.microsoft.com/office/drawing/2014/main" id="{CC631978-1ED1-4E23-5BAA-B0950002A19B}"/>
              </a:ext>
            </a:extLst>
          </p:cNvPr>
          <p:cNvSpPr>
            <a:spLocks noGrp="1"/>
          </p:cNvSpPr>
          <p:nvPr>
            <p:ph idx="1"/>
          </p:nvPr>
        </p:nvSpPr>
        <p:spPr>
          <a:xfrm>
            <a:off x="838200" y="1621344"/>
            <a:ext cx="10515600" cy="4351338"/>
          </a:xfrm>
        </p:spPr>
        <p:txBody>
          <a:bodyPr/>
          <a:lstStyle/>
          <a:p>
            <a:r>
              <a:rPr lang="en-CN" dirty="0"/>
              <a:t>RWKV Time-mixing Block can be seen as an RNN cell</a:t>
            </a:r>
            <a:r>
              <a:rPr lang="zh-CN" altLang="en-US" dirty="0"/>
              <a:t> </a:t>
            </a:r>
            <a:r>
              <a:rPr lang="en-US" altLang="zh-CN" dirty="0"/>
              <a:t>(Appendix</a:t>
            </a:r>
            <a:r>
              <a:rPr lang="zh-CN" altLang="en-US" dirty="0"/>
              <a:t> </a:t>
            </a:r>
            <a:r>
              <a:rPr lang="en-US" altLang="zh-CN" dirty="0"/>
              <a:t>D),</a:t>
            </a:r>
            <a:endParaRPr lang="en-CN" altLang="zh-CN" dirty="0"/>
          </a:p>
          <a:p>
            <a:pPr lvl="1"/>
            <a:r>
              <a:rPr lang="en-US" altLang="zh-CN" dirty="0"/>
              <a:t>which</a:t>
            </a:r>
            <a:r>
              <a:rPr lang="zh-CN" altLang="en-US" dirty="0"/>
              <a:t> </a:t>
            </a:r>
            <a:r>
              <a:rPr lang="en-US" altLang="zh-CN" dirty="0"/>
              <a:t>means</a:t>
            </a:r>
            <a:r>
              <a:rPr lang="zh-CN" altLang="en-US" dirty="0"/>
              <a:t> </a:t>
            </a:r>
            <a:r>
              <a:rPr lang="en-US" altLang="zh-CN" dirty="0"/>
              <a:t>a</a:t>
            </a:r>
            <a:r>
              <a:rPr lang="zh-CN" altLang="en-US" dirty="0"/>
              <a:t> </a:t>
            </a:r>
            <a:r>
              <a:rPr lang="en-US" altLang="zh-CN" dirty="0"/>
              <a:t>native</a:t>
            </a:r>
            <a:r>
              <a:rPr lang="zh-CN" altLang="en-US" dirty="0"/>
              <a:t> </a:t>
            </a:r>
            <a:r>
              <a:rPr lang="en-US" altLang="zh-CN" dirty="0"/>
              <a:t>O(n)</a:t>
            </a:r>
            <a:r>
              <a:rPr lang="zh-CN" altLang="en-US" dirty="0"/>
              <a:t> </a:t>
            </a:r>
            <a:r>
              <a:rPr lang="en-US" altLang="zh-CN" dirty="0"/>
              <a:t>decoder!</a:t>
            </a:r>
            <a:r>
              <a:rPr lang="en-CN" dirty="0"/>
              <a:t> </a:t>
            </a:r>
          </a:p>
        </p:txBody>
      </p:sp>
      <p:pic>
        <p:nvPicPr>
          <p:cNvPr id="4" name="Picture 3">
            <a:extLst>
              <a:ext uri="{FF2B5EF4-FFF2-40B4-BE49-F238E27FC236}">
                <a16:creationId xmlns:a16="http://schemas.microsoft.com/office/drawing/2014/main" id="{D13A5B10-FB9C-C82E-4C48-F94970204362}"/>
              </a:ext>
            </a:extLst>
          </p:cNvPr>
          <p:cNvPicPr>
            <a:picLocks noChangeAspect="1"/>
          </p:cNvPicPr>
          <p:nvPr/>
        </p:nvPicPr>
        <p:blipFill>
          <a:blip r:embed="rId3"/>
          <a:stretch>
            <a:fillRect/>
          </a:stretch>
        </p:blipFill>
        <p:spPr>
          <a:xfrm>
            <a:off x="920685" y="2378314"/>
            <a:ext cx="5382718" cy="3987533"/>
          </a:xfrm>
          <a:prstGeom prst="rect">
            <a:avLst/>
          </a:prstGeom>
        </p:spPr>
      </p:pic>
      <p:sp>
        <p:nvSpPr>
          <p:cNvPr id="6" name="Content Placeholder 2">
            <a:extLst>
              <a:ext uri="{FF2B5EF4-FFF2-40B4-BE49-F238E27FC236}">
                <a16:creationId xmlns:a16="http://schemas.microsoft.com/office/drawing/2014/main" id="{5096D708-5594-458C-1B93-B0BED96878F7}"/>
              </a:ext>
            </a:extLst>
          </p:cNvPr>
          <p:cNvSpPr txBox="1">
            <a:spLocks/>
          </p:cNvSpPr>
          <p:nvPr/>
        </p:nvSpPr>
        <p:spPr>
          <a:xfrm>
            <a:off x="5141626" y="2378316"/>
            <a:ext cx="6364574" cy="3746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N" dirty="0"/>
          </a:p>
        </p:txBody>
      </p:sp>
      <p:pic>
        <p:nvPicPr>
          <p:cNvPr id="7" name="圖片 2">
            <a:extLst>
              <a:ext uri="{FF2B5EF4-FFF2-40B4-BE49-F238E27FC236}">
                <a16:creationId xmlns:a16="http://schemas.microsoft.com/office/drawing/2014/main" id="{E51727CE-1460-E939-C68A-70BA0D66C7EE}"/>
              </a:ext>
            </a:extLst>
          </p:cNvPr>
          <p:cNvPicPr>
            <a:picLocks noChangeAspect="1"/>
          </p:cNvPicPr>
          <p:nvPr/>
        </p:nvPicPr>
        <p:blipFill>
          <a:blip r:embed="rId4"/>
          <a:stretch>
            <a:fillRect/>
          </a:stretch>
        </p:blipFill>
        <p:spPr>
          <a:xfrm>
            <a:off x="6387686" y="2237954"/>
            <a:ext cx="4663740" cy="4268255"/>
          </a:xfrm>
          <a:prstGeom prst="rect">
            <a:avLst/>
          </a:prstGeom>
        </p:spPr>
      </p:pic>
      <p:sp>
        <p:nvSpPr>
          <p:cNvPr id="8" name="TextBox 7">
            <a:extLst>
              <a:ext uri="{FF2B5EF4-FFF2-40B4-BE49-F238E27FC236}">
                <a16:creationId xmlns:a16="http://schemas.microsoft.com/office/drawing/2014/main" id="{00BABA9F-D4CD-8A0C-5DE1-0BCB187B9965}"/>
              </a:ext>
            </a:extLst>
          </p:cNvPr>
          <p:cNvSpPr txBox="1"/>
          <p:nvPr/>
        </p:nvSpPr>
        <p:spPr>
          <a:xfrm>
            <a:off x="10502454" y="2218667"/>
            <a:ext cx="6098458" cy="369332"/>
          </a:xfrm>
          <a:prstGeom prst="rect">
            <a:avLst/>
          </a:prstGeom>
          <a:noFill/>
        </p:spPr>
        <p:txBody>
          <a:bodyPr wrap="square">
            <a:spAutoFit/>
          </a:bodyPr>
          <a:lstStyle/>
          <a:p>
            <a:r>
              <a:rPr lang="en-CN" dirty="0"/>
              <a:t>O(n</a:t>
            </a:r>
            <a:r>
              <a:rPr lang="en-CN" baseline="30000" dirty="0"/>
              <a:t>2</a:t>
            </a:r>
            <a:r>
              <a:rPr lang="en-CN" dirty="0"/>
              <a:t>)</a:t>
            </a:r>
          </a:p>
        </p:txBody>
      </p:sp>
      <p:sp>
        <p:nvSpPr>
          <p:cNvPr id="9" name="TextBox 8">
            <a:extLst>
              <a:ext uri="{FF2B5EF4-FFF2-40B4-BE49-F238E27FC236}">
                <a16:creationId xmlns:a16="http://schemas.microsoft.com/office/drawing/2014/main" id="{7F58D0DC-C6B2-0AA6-74DB-23A3BAECE97E}"/>
              </a:ext>
            </a:extLst>
          </p:cNvPr>
          <p:cNvSpPr txBox="1"/>
          <p:nvPr/>
        </p:nvSpPr>
        <p:spPr>
          <a:xfrm>
            <a:off x="10502454" y="4361155"/>
            <a:ext cx="6098458" cy="369332"/>
          </a:xfrm>
          <a:prstGeom prst="rect">
            <a:avLst/>
          </a:prstGeom>
          <a:noFill/>
        </p:spPr>
        <p:txBody>
          <a:bodyPr wrap="square">
            <a:spAutoFit/>
          </a:bodyPr>
          <a:lstStyle/>
          <a:p>
            <a:r>
              <a:rPr lang="en-CN" dirty="0"/>
              <a:t>O(n)</a:t>
            </a:r>
          </a:p>
        </p:txBody>
      </p:sp>
    </p:spTree>
    <p:extLst>
      <p:ext uri="{BB962C8B-B14F-4D97-AF65-F5344CB8AC3E}">
        <p14:creationId xmlns:p14="http://schemas.microsoft.com/office/powerpoint/2010/main" val="1527893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2234-DF99-B46D-6CA3-CA8B8DD9CDA1}"/>
              </a:ext>
            </a:extLst>
          </p:cNvPr>
          <p:cNvSpPr>
            <a:spLocks noGrp="1"/>
          </p:cNvSpPr>
          <p:nvPr>
            <p:ph type="title"/>
          </p:nvPr>
        </p:nvSpPr>
        <p:spPr>
          <a:xfrm>
            <a:off x="838199" y="365125"/>
            <a:ext cx="10515600" cy="1325563"/>
          </a:xfrm>
        </p:spPr>
        <p:txBody>
          <a:bodyPr/>
          <a:lstStyle/>
          <a:p>
            <a:r>
              <a:rPr lang="en-US" dirty="0"/>
              <a:t>RWKV Results</a:t>
            </a:r>
            <a:endParaRPr lang="en-CN" dirty="0"/>
          </a:p>
        </p:txBody>
      </p:sp>
      <p:pic>
        <p:nvPicPr>
          <p:cNvPr id="5" name="Picture 4">
            <a:extLst>
              <a:ext uri="{FF2B5EF4-FFF2-40B4-BE49-F238E27FC236}">
                <a16:creationId xmlns:a16="http://schemas.microsoft.com/office/drawing/2014/main" id="{1F0C269D-E80D-3A22-AC68-9CD897120AD6}"/>
              </a:ext>
            </a:extLst>
          </p:cNvPr>
          <p:cNvPicPr>
            <a:picLocks noChangeAspect="1"/>
          </p:cNvPicPr>
          <p:nvPr/>
        </p:nvPicPr>
        <p:blipFill>
          <a:blip r:embed="rId3"/>
          <a:stretch>
            <a:fillRect/>
          </a:stretch>
        </p:blipFill>
        <p:spPr>
          <a:xfrm>
            <a:off x="1994742" y="1295011"/>
            <a:ext cx="8202516" cy="5562989"/>
          </a:xfrm>
          <a:prstGeom prst="rect">
            <a:avLst/>
          </a:prstGeom>
        </p:spPr>
      </p:pic>
    </p:spTree>
    <p:extLst>
      <p:ext uri="{BB962C8B-B14F-4D97-AF65-F5344CB8AC3E}">
        <p14:creationId xmlns:p14="http://schemas.microsoft.com/office/powerpoint/2010/main" val="341984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2234-DF99-B46D-6CA3-CA8B8DD9CDA1}"/>
              </a:ext>
            </a:extLst>
          </p:cNvPr>
          <p:cNvSpPr>
            <a:spLocks noGrp="1"/>
          </p:cNvSpPr>
          <p:nvPr>
            <p:ph type="title"/>
          </p:nvPr>
        </p:nvSpPr>
        <p:spPr>
          <a:xfrm>
            <a:off x="838199" y="365125"/>
            <a:ext cx="10515600" cy="1325563"/>
          </a:xfrm>
        </p:spPr>
        <p:txBody>
          <a:bodyPr/>
          <a:lstStyle/>
          <a:p>
            <a:r>
              <a:rPr lang="en-US" dirty="0"/>
              <a:t>RWKV Long-range Arena Results</a:t>
            </a:r>
            <a:endParaRPr lang="en-CN" dirty="0"/>
          </a:p>
        </p:txBody>
      </p:sp>
      <p:pic>
        <p:nvPicPr>
          <p:cNvPr id="3" name="Picture 2">
            <a:extLst>
              <a:ext uri="{FF2B5EF4-FFF2-40B4-BE49-F238E27FC236}">
                <a16:creationId xmlns:a16="http://schemas.microsoft.com/office/drawing/2014/main" id="{EA302711-2618-F9E6-9AE7-90005F2392B8}"/>
              </a:ext>
            </a:extLst>
          </p:cNvPr>
          <p:cNvPicPr>
            <a:picLocks noChangeAspect="1"/>
          </p:cNvPicPr>
          <p:nvPr/>
        </p:nvPicPr>
        <p:blipFill>
          <a:blip r:embed="rId3"/>
          <a:stretch>
            <a:fillRect/>
          </a:stretch>
        </p:blipFill>
        <p:spPr>
          <a:xfrm>
            <a:off x="944918" y="1690688"/>
            <a:ext cx="10302161" cy="4120865"/>
          </a:xfrm>
          <a:prstGeom prst="rect">
            <a:avLst/>
          </a:prstGeom>
        </p:spPr>
      </p:pic>
    </p:spTree>
    <p:extLst>
      <p:ext uri="{BB962C8B-B14F-4D97-AF65-F5344CB8AC3E}">
        <p14:creationId xmlns:p14="http://schemas.microsoft.com/office/powerpoint/2010/main" val="273088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2C9A-369C-EE45-B85A-0059B4B2DB61}"/>
              </a:ext>
            </a:extLst>
          </p:cNvPr>
          <p:cNvSpPr>
            <a:spLocks noGrp="1"/>
          </p:cNvSpPr>
          <p:nvPr>
            <p:ph type="title"/>
          </p:nvPr>
        </p:nvSpPr>
        <p:spPr/>
        <p:txBody>
          <a:bodyPr/>
          <a:lstStyle/>
          <a:p>
            <a:r>
              <a:rPr lang="en-US" altLang="zh-CN" dirty="0"/>
              <a:t>RWKV</a:t>
            </a:r>
            <a:r>
              <a:rPr lang="zh-CN" altLang="en-US" dirty="0"/>
              <a:t> </a:t>
            </a:r>
            <a:r>
              <a:rPr lang="en-US" altLang="zh-CN" dirty="0"/>
              <a:t>-&gt;</a:t>
            </a:r>
            <a:r>
              <a:rPr lang="zh-CN" altLang="en-US" dirty="0"/>
              <a:t> </a:t>
            </a:r>
            <a:r>
              <a:rPr lang="en-US" altLang="zh-CN" dirty="0"/>
              <a:t>EMNLP’23</a:t>
            </a:r>
            <a:r>
              <a:rPr lang="zh-CN" altLang="en-US" dirty="0"/>
              <a:t> </a:t>
            </a:r>
            <a:r>
              <a:rPr lang="en-US" altLang="zh-CN" dirty="0"/>
              <a:t>Findings</a:t>
            </a:r>
            <a:endParaRPr lang="en-CN" dirty="0"/>
          </a:p>
        </p:txBody>
      </p:sp>
      <p:sp>
        <p:nvSpPr>
          <p:cNvPr id="3" name="Content Placeholder 2">
            <a:extLst>
              <a:ext uri="{FF2B5EF4-FFF2-40B4-BE49-F238E27FC236}">
                <a16:creationId xmlns:a16="http://schemas.microsoft.com/office/drawing/2014/main" id="{3878B165-22D1-3BD5-6450-10BCB7B7B360}"/>
              </a:ext>
            </a:extLst>
          </p:cNvPr>
          <p:cNvSpPr>
            <a:spLocks noGrp="1"/>
          </p:cNvSpPr>
          <p:nvPr>
            <p:ph idx="1"/>
          </p:nvPr>
        </p:nvSpPr>
        <p:spPr/>
        <p:txBody>
          <a:bodyPr/>
          <a:lstStyle/>
          <a:p>
            <a:pPr marL="0" indent="0">
              <a:buNone/>
            </a:pPr>
            <a:endParaRPr lang="en-CN" dirty="0"/>
          </a:p>
        </p:txBody>
      </p:sp>
      <p:pic>
        <p:nvPicPr>
          <p:cNvPr id="6" name="Picture 5">
            <a:extLst>
              <a:ext uri="{FF2B5EF4-FFF2-40B4-BE49-F238E27FC236}">
                <a16:creationId xmlns:a16="http://schemas.microsoft.com/office/drawing/2014/main" id="{80124CB9-5074-CB90-2AA9-8E4BB09AAF29}"/>
              </a:ext>
            </a:extLst>
          </p:cNvPr>
          <p:cNvPicPr>
            <a:picLocks noChangeAspect="1"/>
          </p:cNvPicPr>
          <p:nvPr/>
        </p:nvPicPr>
        <p:blipFill>
          <a:blip r:embed="rId3"/>
          <a:stretch>
            <a:fillRect/>
          </a:stretch>
        </p:blipFill>
        <p:spPr>
          <a:xfrm>
            <a:off x="389560" y="2455310"/>
            <a:ext cx="11617789" cy="2833382"/>
          </a:xfrm>
          <a:prstGeom prst="rect">
            <a:avLst/>
          </a:prstGeom>
        </p:spPr>
      </p:pic>
      <p:cxnSp>
        <p:nvCxnSpPr>
          <p:cNvPr id="8" name="Straight Connector 7">
            <a:extLst>
              <a:ext uri="{FF2B5EF4-FFF2-40B4-BE49-F238E27FC236}">
                <a16:creationId xmlns:a16="http://schemas.microsoft.com/office/drawing/2014/main" id="{96DCF1BC-7831-5A44-7C81-425DC1AC4A12}"/>
              </a:ext>
            </a:extLst>
          </p:cNvPr>
          <p:cNvCxnSpPr/>
          <p:nvPr/>
        </p:nvCxnSpPr>
        <p:spPr>
          <a:xfrm>
            <a:off x="1890585" y="3781168"/>
            <a:ext cx="5350475"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4188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D2454-3A30-80FF-7195-03E6C8CEF58E}"/>
              </a:ext>
            </a:extLst>
          </p:cNvPr>
          <p:cNvSpPr>
            <a:spLocks noGrp="1"/>
          </p:cNvSpPr>
          <p:nvPr>
            <p:ph type="title"/>
          </p:nvPr>
        </p:nvSpPr>
        <p:spPr>
          <a:xfrm>
            <a:off x="838200" y="527171"/>
            <a:ext cx="10515600" cy="1325563"/>
          </a:xfrm>
        </p:spPr>
        <p:txBody>
          <a:bodyPr>
            <a:normAutofit/>
          </a:bodyPr>
          <a:lstStyle/>
          <a:p>
            <a:r>
              <a:rPr lang="en-US" altLang="zh-CN" dirty="0"/>
              <a:t>Another</a:t>
            </a:r>
            <a:r>
              <a:rPr lang="zh-CN" altLang="en-US" dirty="0"/>
              <a:t> </a:t>
            </a:r>
            <a:r>
              <a:rPr lang="en-US" altLang="zh-CN" dirty="0"/>
              <a:t>recurrent</a:t>
            </a:r>
            <a:r>
              <a:rPr lang="zh-CN" altLang="en-US" dirty="0"/>
              <a:t> </a:t>
            </a:r>
            <a:r>
              <a:rPr lang="en-US" altLang="zh-CN" dirty="0"/>
              <a:t>model:</a:t>
            </a:r>
            <a:r>
              <a:rPr lang="zh-CN" altLang="en-US" dirty="0"/>
              <a:t> </a:t>
            </a:r>
            <a:r>
              <a:rPr lang="en-US" altLang="zh-CN" dirty="0"/>
              <a:t>Mamba</a:t>
            </a:r>
            <a:br>
              <a:rPr lang="en-US" b="1" i="0" dirty="0">
                <a:solidFill>
                  <a:srgbClr val="000000"/>
                </a:solidFill>
                <a:effectLst/>
                <a:latin typeface="Lucida Grande" panose="020B0600040502020204" pitchFamily="34" charset="0"/>
              </a:rPr>
            </a:br>
            <a:endParaRPr lang="en-CN" dirty="0"/>
          </a:p>
        </p:txBody>
      </p:sp>
      <p:pic>
        <p:nvPicPr>
          <p:cNvPr id="4" name="Content Placeholder 3">
            <a:extLst>
              <a:ext uri="{FF2B5EF4-FFF2-40B4-BE49-F238E27FC236}">
                <a16:creationId xmlns:a16="http://schemas.microsoft.com/office/drawing/2014/main" id="{5AF046DB-C1D8-0383-3026-9AD6E682C4F2}"/>
              </a:ext>
            </a:extLst>
          </p:cNvPr>
          <p:cNvPicPr>
            <a:picLocks noGrp="1" noChangeAspect="1"/>
          </p:cNvPicPr>
          <p:nvPr>
            <p:ph idx="1"/>
          </p:nvPr>
        </p:nvPicPr>
        <p:blipFill>
          <a:blip r:embed="rId3"/>
          <a:stretch>
            <a:fillRect/>
          </a:stretch>
        </p:blipFill>
        <p:spPr>
          <a:xfrm>
            <a:off x="1264798" y="2035137"/>
            <a:ext cx="9662404" cy="2531364"/>
          </a:xfrm>
          <a:prstGeom prst="rect">
            <a:avLst/>
          </a:prstGeom>
        </p:spPr>
      </p:pic>
      <p:sp>
        <p:nvSpPr>
          <p:cNvPr id="8" name="Content Placeholder 2">
            <a:extLst>
              <a:ext uri="{FF2B5EF4-FFF2-40B4-BE49-F238E27FC236}">
                <a16:creationId xmlns:a16="http://schemas.microsoft.com/office/drawing/2014/main" id="{170EB46D-20FF-C661-2FFF-CB04C5FDCD8E}"/>
              </a:ext>
            </a:extLst>
          </p:cNvPr>
          <p:cNvSpPr txBox="1">
            <a:spLocks/>
          </p:cNvSpPr>
          <p:nvPr/>
        </p:nvSpPr>
        <p:spPr>
          <a:xfrm>
            <a:off x="838200" y="5405376"/>
            <a:ext cx="10852230" cy="120376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Mamba</a:t>
            </a:r>
            <a:r>
              <a:rPr lang="zh-CN" altLang="en-US" dirty="0"/>
              <a:t> </a:t>
            </a:r>
            <a:r>
              <a:rPr lang="en-US" altLang="zh-CN" dirty="0"/>
              <a:t>is</a:t>
            </a:r>
            <a:r>
              <a:rPr lang="zh-CN" altLang="en-US" dirty="0"/>
              <a:t> </a:t>
            </a:r>
            <a:r>
              <a:rPr lang="en-US" altLang="zh-CN" dirty="0"/>
              <a:t>motivated</a:t>
            </a:r>
            <a:r>
              <a:rPr lang="zh-CN" altLang="en-US" dirty="0"/>
              <a:t> </a:t>
            </a:r>
            <a:r>
              <a:rPr lang="en-US" altLang="zh-CN" dirty="0"/>
              <a:t>by</a:t>
            </a:r>
            <a:r>
              <a:rPr lang="zh-CN" altLang="en-US" dirty="0"/>
              <a:t> </a:t>
            </a:r>
            <a:r>
              <a:rPr lang="en-US" altLang="zh-CN" dirty="0"/>
              <a:t>“Selective</a:t>
            </a:r>
            <a:r>
              <a:rPr lang="zh-CN" altLang="en-US" dirty="0"/>
              <a:t> </a:t>
            </a:r>
            <a:r>
              <a:rPr lang="en-US" altLang="zh-CN" dirty="0"/>
              <a:t>State</a:t>
            </a:r>
            <a:r>
              <a:rPr lang="zh-CN" altLang="en-US" dirty="0"/>
              <a:t> </a:t>
            </a:r>
            <a:r>
              <a:rPr lang="en-US" altLang="zh-CN" dirty="0"/>
              <a:t>Space</a:t>
            </a:r>
            <a:r>
              <a:rPr lang="zh-CN" altLang="en-US" dirty="0"/>
              <a:t> </a:t>
            </a:r>
            <a:r>
              <a:rPr lang="en-US" altLang="zh-CN" dirty="0"/>
              <a:t>Model” (S4), another RNN variant.</a:t>
            </a:r>
          </a:p>
          <a:p>
            <a:r>
              <a:rPr lang="en-US" altLang="zh-CN" dirty="0"/>
              <a:t>Encourage</a:t>
            </a:r>
            <a:r>
              <a:rPr lang="zh-CN" altLang="en-US" dirty="0"/>
              <a:t> </a:t>
            </a:r>
            <a:r>
              <a:rPr lang="en-US" altLang="zh-CN" dirty="0"/>
              <a:t>you</a:t>
            </a:r>
            <a:r>
              <a:rPr lang="zh-CN" altLang="en-US" dirty="0"/>
              <a:t> </a:t>
            </a:r>
            <a:r>
              <a:rPr lang="en-US" altLang="zh-CN" dirty="0"/>
              <a:t>to</a:t>
            </a:r>
            <a:r>
              <a:rPr lang="zh-CN" altLang="en-US" dirty="0"/>
              <a:t> </a:t>
            </a:r>
            <a:r>
              <a:rPr lang="en-US" altLang="zh-CN" dirty="0"/>
              <a:t>read</a:t>
            </a:r>
            <a:r>
              <a:rPr lang="zh-CN" altLang="en-US" dirty="0"/>
              <a:t> </a:t>
            </a:r>
            <a:r>
              <a:rPr lang="en-US" altLang="zh-CN" dirty="0"/>
              <a:t>it</a:t>
            </a:r>
            <a:r>
              <a:rPr lang="zh-CN" altLang="en-US" dirty="0"/>
              <a:t> </a:t>
            </a:r>
            <a:r>
              <a:rPr lang="en-US" altLang="zh-CN" dirty="0"/>
              <a:t>after</a:t>
            </a:r>
            <a:r>
              <a:rPr lang="zh-CN" altLang="en-US" dirty="0"/>
              <a:t> </a:t>
            </a:r>
            <a:r>
              <a:rPr lang="en-US" altLang="zh-CN" dirty="0"/>
              <a:t>class.</a:t>
            </a:r>
            <a:r>
              <a:rPr lang="zh-CN" altLang="en-US" dirty="0"/>
              <a:t> </a:t>
            </a:r>
            <a:r>
              <a:rPr lang="en-US" altLang="zh-CN" dirty="0"/>
              <a:t>We</a:t>
            </a:r>
            <a:r>
              <a:rPr lang="zh-CN" altLang="en-US" dirty="0"/>
              <a:t> </a:t>
            </a:r>
            <a:r>
              <a:rPr lang="en-US" altLang="zh-CN" dirty="0"/>
              <a:t>will</a:t>
            </a:r>
            <a:r>
              <a:rPr lang="zh-CN" altLang="en-US" dirty="0"/>
              <a:t> </a:t>
            </a:r>
            <a:r>
              <a:rPr lang="en-US" altLang="zh-CN" dirty="0"/>
              <a:t>introduce</a:t>
            </a:r>
            <a:r>
              <a:rPr lang="zh-CN" altLang="en-US" dirty="0"/>
              <a:t> </a:t>
            </a:r>
            <a:r>
              <a:rPr lang="en-US" altLang="zh-CN" dirty="0"/>
              <a:t>it</a:t>
            </a:r>
            <a:r>
              <a:rPr lang="zh-CN" altLang="en-US" dirty="0"/>
              <a:t> </a:t>
            </a:r>
            <a:r>
              <a:rPr lang="en-US" altLang="zh-CN" dirty="0"/>
              <a:t>at</a:t>
            </a:r>
            <a:r>
              <a:rPr lang="zh-CN" altLang="en-US" dirty="0"/>
              <a:t> </a:t>
            </a:r>
            <a:r>
              <a:rPr lang="en-US" altLang="zh-CN" dirty="0"/>
              <a:t>an</a:t>
            </a:r>
            <a:r>
              <a:rPr lang="zh-CN" altLang="en-US" dirty="0"/>
              <a:t> </a:t>
            </a:r>
            <a:r>
              <a:rPr lang="en-US" altLang="zh-CN" dirty="0"/>
              <a:t>intuitive</a:t>
            </a:r>
            <a:r>
              <a:rPr lang="zh-CN" altLang="en-US" dirty="0"/>
              <a:t> </a:t>
            </a:r>
            <a:r>
              <a:rPr lang="en-US" altLang="zh-CN" dirty="0"/>
              <a:t>level.</a:t>
            </a:r>
            <a:endParaRPr lang="en-CN" dirty="0"/>
          </a:p>
        </p:txBody>
      </p:sp>
    </p:spTree>
    <p:extLst>
      <p:ext uri="{BB962C8B-B14F-4D97-AF65-F5344CB8AC3E}">
        <p14:creationId xmlns:p14="http://schemas.microsoft.com/office/powerpoint/2010/main" val="2125866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24FD4-CD12-49DA-36EB-3ED3FD0634EC}"/>
              </a:ext>
            </a:extLst>
          </p:cNvPr>
          <p:cNvSpPr>
            <a:spLocks noGrp="1"/>
          </p:cNvSpPr>
          <p:nvPr>
            <p:ph type="title"/>
          </p:nvPr>
        </p:nvSpPr>
        <p:spPr/>
        <p:txBody>
          <a:bodyPr/>
          <a:lstStyle/>
          <a:p>
            <a:r>
              <a:rPr lang="en-US" altLang="zh-CN" dirty="0"/>
              <a:t>Structured State-Space Sequence</a:t>
            </a:r>
            <a:r>
              <a:rPr lang="zh-CN" altLang="en-US" dirty="0"/>
              <a:t> </a:t>
            </a:r>
            <a:r>
              <a:rPr lang="en-US" altLang="zh-CN" dirty="0"/>
              <a:t>(S4):</a:t>
            </a:r>
            <a:r>
              <a:rPr lang="zh-CN" altLang="en-US" dirty="0"/>
              <a:t> </a:t>
            </a:r>
            <a:r>
              <a:rPr lang="en-US" altLang="zh-CN" dirty="0"/>
              <a:t>Intuitive</a:t>
            </a:r>
            <a:r>
              <a:rPr lang="zh-CN" altLang="en-US" dirty="0"/>
              <a:t> </a:t>
            </a:r>
            <a:r>
              <a:rPr lang="en-US" altLang="zh-CN" dirty="0"/>
              <a:t>Understanding</a:t>
            </a:r>
            <a:endParaRPr lang="en-CN" dirty="0"/>
          </a:p>
        </p:txBody>
      </p:sp>
      <p:sp>
        <p:nvSpPr>
          <p:cNvPr id="4" name="Google Shape;87;p16">
            <a:extLst>
              <a:ext uri="{FF2B5EF4-FFF2-40B4-BE49-F238E27FC236}">
                <a16:creationId xmlns:a16="http://schemas.microsoft.com/office/drawing/2014/main" id="{AACE2049-DA13-1B3F-7E7C-2D8C8AB4E7D7}"/>
              </a:ext>
            </a:extLst>
          </p:cNvPr>
          <p:cNvSpPr/>
          <p:nvPr/>
        </p:nvSpPr>
        <p:spPr>
          <a:xfrm>
            <a:off x="1802953" y="2729766"/>
            <a:ext cx="376481" cy="332468"/>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5" name="Google Shape;88;p16">
            <a:extLst>
              <a:ext uri="{FF2B5EF4-FFF2-40B4-BE49-F238E27FC236}">
                <a16:creationId xmlns:a16="http://schemas.microsoft.com/office/drawing/2014/main" id="{A64D6A8C-A4F6-D237-F87F-465C42D83D60}"/>
              </a:ext>
            </a:extLst>
          </p:cNvPr>
          <p:cNvSpPr/>
          <p:nvPr/>
        </p:nvSpPr>
        <p:spPr>
          <a:xfrm>
            <a:off x="2403565" y="2729766"/>
            <a:ext cx="376481" cy="332468"/>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6" name="Google Shape;89;p16">
            <a:extLst>
              <a:ext uri="{FF2B5EF4-FFF2-40B4-BE49-F238E27FC236}">
                <a16:creationId xmlns:a16="http://schemas.microsoft.com/office/drawing/2014/main" id="{383ABFE1-6B9E-2698-EBE4-1038006837CE}"/>
              </a:ext>
            </a:extLst>
          </p:cNvPr>
          <p:cNvSpPr/>
          <p:nvPr/>
        </p:nvSpPr>
        <p:spPr>
          <a:xfrm>
            <a:off x="3004176" y="2729766"/>
            <a:ext cx="376481" cy="332468"/>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7" name="Google Shape;90;p16">
            <a:extLst>
              <a:ext uri="{FF2B5EF4-FFF2-40B4-BE49-F238E27FC236}">
                <a16:creationId xmlns:a16="http://schemas.microsoft.com/office/drawing/2014/main" id="{0033139B-4150-5010-38CE-D68E0B4655CE}"/>
              </a:ext>
            </a:extLst>
          </p:cNvPr>
          <p:cNvSpPr txBox="1"/>
          <p:nvPr/>
        </p:nvSpPr>
        <p:spPr>
          <a:xfrm>
            <a:off x="1802953" y="2541526"/>
            <a:ext cx="376481" cy="188241"/>
          </a:xfrm>
          <a:prstGeom prst="rect">
            <a:avLst/>
          </a:prstGeom>
          <a:noFill/>
          <a:ln>
            <a:noFill/>
          </a:ln>
        </p:spPr>
        <p:txBody>
          <a:bodyPr spcFirstLastPara="1" wrap="square" lIns="55426" tIns="55426" rIns="55426" bIns="55426" anchor="ctr" anchorCtr="0">
            <a:noAutofit/>
          </a:bodyPr>
          <a:lstStyle/>
          <a:p>
            <a:pPr algn="ctr"/>
            <a:r>
              <a:rPr lang="en" sz="1091">
                <a:solidFill>
                  <a:schemeClr val="dk2"/>
                </a:solidFill>
                <a:latin typeface="Source Code Pro"/>
                <a:ea typeface="Source Code Pro"/>
                <a:cs typeface="Source Code Pro"/>
                <a:sym typeface="Source Code Pro"/>
              </a:rPr>
              <a:t>1</a:t>
            </a:r>
            <a:endParaRPr sz="1091">
              <a:solidFill>
                <a:schemeClr val="dk2"/>
              </a:solidFill>
              <a:latin typeface="Source Code Pro"/>
              <a:ea typeface="Source Code Pro"/>
              <a:cs typeface="Source Code Pro"/>
              <a:sym typeface="Source Code Pro"/>
            </a:endParaRPr>
          </a:p>
        </p:txBody>
      </p:sp>
      <p:sp>
        <p:nvSpPr>
          <p:cNvPr id="8" name="Google Shape;91;p16">
            <a:extLst>
              <a:ext uri="{FF2B5EF4-FFF2-40B4-BE49-F238E27FC236}">
                <a16:creationId xmlns:a16="http://schemas.microsoft.com/office/drawing/2014/main" id="{5493EFA4-0ACF-81D3-BA3E-C2BB07FCA3D2}"/>
              </a:ext>
            </a:extLst>
          </p:cNvPr>
          <p:cNvSpPr txBox="1"/>
          <p:nvPr/>
        </p:nvSpPr>
        <p:spPr>
          <a:xfrm>
            <a:off x="2403565" y="2541526"/>
            <a:ext cx="376481" cy="188241"/>
          </a:xfrm>
          <a:prstGeom prst="rect">
            <a:avLst/>
          </a:prstGeom>
          <a:noFill/>
          <a:ln>
            <a:noFill/>
          </a:ln>
        </p:spPr>
        <p:txBody>
          <a:bodyPr spcFirstLastPara="1" wrap="square" lIns="55426" tIns="55426" rIns="55426" bIns="55426" anchor="ctr" anchorCtr="0">
            <a:noAutofit/>
          </a:bodyPr>
          <a:lstStyle/>
          <a:p>
            <a:pPr algn="ctr"/>
            <a:r>
              <a:rPr lang="en" sz="1091">
                <a:solidFill>
                  <a:schemeClr val="dk2"/>
                </a:solidFill>
                <a:latin typeface="Source Code Pro"/>
                <a:ea typeface="Source Code Pro"/>
                <a:cs typeface="Source Code Pro"/>
                <a:sym typeface="Source Code Pro"/>
              </a:rPr>
              <a:t>2</a:t>
            </a:r>
            <a:endParaRPr sz="1091">
              <a:solidFill>
                <a:schemeClr val="dk2"/>
              </a:solidFill>
              <a:latin typeface="Source Code Pro"/>
              <a:ea typeface="Source Code Pro"/>
              <a:cs typeface="Source Code Pro"/>
              <a:sym typeface="Source Code Pro"/>
            </a:endParaRPr>
          </a:p>
        </p:txBody>
      </p:sp>
      <p:sp>
        <p:nvSpPr>
          <p:cNvPr id="9" name="Google Shape;92;p16">
            <a:extLst>
              <a:ext uri="{FF2B5EF4-FFF2-40B4-BE49-F238E27FC236}">
                <a16:creationId xmlns:a16="http://schemas.microsoft.com/office/drawing/2014/main" id="{A98902DE-0EBB-7671-FFC8-CBAF76AA14D0}"/>
              </a:ext>
            </a:extLst>
          </p:cNvPr>
          <p:cNvSpPr txBox="1"/>
          <p:nvPr/>
        </p:nvSpPr>
        <p:spPr>
          <a:xfrm>
            <a:off x="3004176" y="2541526"/>
            <a:ext cx="376481" cy="188241"/>
          </a:xfrm>
          <a:prstGeom prst="rect">
            <a:avLst/>
          </a:prstGeom>
          <a:noFill/>
          <a:ln>
            <a:noFill/>
          </a:ln>
        </p:spPr>
        <p:txBody>
          <a:bodyPr spcFirstLastPara="1" wrap="square" lIns="55426" tIns="55426" rIns="55426" bIns="55426" anchor="ctr" anchorCtr="0">
            <a:noAutofit/>
          </a:bodyPr>
          <a:lstStyle/>
          <a:p>
            <a:pPr algn="ctr"/>
            <a:r>
              <a:rPr lang="en" sz="1091">
                <a:solidFill>
                  <a:schemeClr val="dk2"/>
                </a:solidFill>
                <a:latin typeface="Source Code Pro"/>
                <a:ea typeface="Source Code Pro"/>
                <a:cs typeface="Source Code Pro"/>
                <a:sym typeface="Source Code Pro"/>
              </a:rPr>
              <a:t>3</a:t>
            </a:r>
            <a:endParaRPr sz="1091">
              <a:solidFill>
                <a:schemeClr val="dk2"/>
              </a:solidFill>
              <a:latin typeface="Source Code Pro"/>
              <a:ea typeface="Source Code Pro"/>
              <a:cs typeface="Source Code Pro"/>
              <a:sym typeface="Source Code Pro"/>
            </a:endParaRPr>
          </a:p>
        </p:txBody>
      </p:sp>
      <p:cxnSp>
        <p:nvCxnSpPr>
          <p:cNvPr id="10" name="Google Shape;93;p16">
            <a:extLst>
              <a:ext uri="{FF2B5EF4-FFF2-40B4-BE49-F238E27FC236}">
                <a16:creationId xmlns:a16="http://schemas.microsoft.com/office/drawing/2014/main" id="{C2DF67D7-FF2C-0900-1BAD-9EB7A0883340}"/>
              </a:ext>
            </a:extLst>
          </p:cNvPr>
          <p:cNvCxnSpPr>
            <a:stCxn id="6" idx="2"/>
          </p:cNvCxnSpPr>
          <p:nvPr/>
        </p:nvCxnSpPr>
        <p:spPr>
          <a:xfrm>
            <a:off x="3192417" y="3062234"/>
            <a:ext cx="9821" cy="1145631"/>
          </a:xfrm>
          <a:prstGeom prst="straightConnector1">
            <a:avLst/>
          </a:prstGeom>
          <a:noFill/>
          <a:ln w="38100" cap="flat" cmpd="sng">
            <a:solidFill>
              <a:schemeClr val="dk2"/>
            </a:solidFill>
            <a:prstDash val="solid"/>
            <a:round/>
            <a:headEnd type="none" w="med" len="med"/>
            <a:tailEnd type="triangle" w="med" len="med"/>
          </a:ln>
        </p:spPr>
      </p:cxnSp>
      <p:cxnSp>
        <p:nvCxnSpPr>
          <p:cNvPr id="11" name="Google Shape;94;p16">
            <a:extLst>
              <a:ext uri="{FF2B5EF4-FFF2-40B4-BE49-F238E27FC236}">
                <a16:creationId xmlns:a16="http://schemas.microsoft.com/office/drawing/2014/main" id="{DC5B31D4-4C57-4D3C-54DE-CB0E3ADBF6A4}"/>
              </a:ext>
            </a:extLst>
          </p:cNvPr>
          <p:cNvCxnSpPr>
            <a:endCxn id="5" idx="2"/>
          </p:cNvCxnSpPr>
          <p:nvPr/>
        </p:nvCxnSpPr>
        <p:spPr>
          <a:xfrm rot="10800000" flipH="1">
            <a:off x="2587258" y="3062234"/>
            <a:ext cx="4547" cy="263537"/>
          </a:xfrm>
          <a:prstGeom prst="straightConnector1">
            <a:avLst/>
          </a:prstGeom>
          <a:noFill/>
          <a:ln w="38100" cap="flat" cmpd="sng">
            <a:solidFill>
              <a:schemeClr val="dk2"/>
            </a:solidFill>
            <a:prstDash val="dash"/>
            <a:round/>
            <a:headEnd type="none" w="med" len="med"/>
            <a:tailEnd type="triangle" w="med" len="med"/>
          </a:ln>
        </p:spPr>
      </p:cxnSp>
      <p:cxnSp>
        <p:nvCxnSpPr>
          <p:cNvPr id="12" name="Google Shape;95;p16">
            <a:extLst>
              <a:ext uri="{FF2B5EF4-FFF2-40B4-BE49-F238E27FC236}">
                <a16:creationId xmlns:a16="http://schemas.microsoft.com/office/drawing/2014/main" id="{1A65562A-DC69-A57F-FBEC-3CDD06C46BC4}"/>
              </a:ext>
            </a:extLst>
          </p:cNvPr>
          <p:cNvCxnSpPr/>
          <p:nvPr/>
        </p:nvCxnSpPr>
        <p:spPr>
          <a:xfrm>
            <a:off x="2587228" y="3331970"/>
            <a:ext cx="602370" cy="182"/>
          </a:xfrm>
          <a:prstGeom prst="straightConnector1">
            <a:avLst/>
          </a:prstGeom>
          <a:noFill/>
          <a:ln w="38100" cap="flat" cmpd="sng">
            <a:solidFill>
              <a:schemeClr val="dk2"/>
            </a:solidFill>
            <a:prstDash val="dash"/>
            <a:round/>
            <a:headEnd type="none" w="med" len="med"/>
            <a:tailEnd type="none" w="med" len="med"/>
          </a:ln>
        </p:spPr>
      </p:cxnSp>
      <p:cxnSp>
        <p:nvCxnSpPr>
          <p:cNvPr id="13" name="Google Shape;96;p16">
            <a:extLst>
              <a:ext uri="{FF2B5EF4-FFF2-40B4-BE49-F238E27FC236}">
                <a16:creationId xmlns:a16="http://schemas.microsoft.com/office/drawing/2014/main" id="{D1BF150D-4AC1-8AD9-5AF4-76408FCFBA82}"/>
              </a:ext>
            </a:extLst>
          </p:cNvPr>
          <p:cNvCxnSpPr/>
          <p:nvPr/>
        </p:nvCxnSpPr>
        <p:spPr>
          <a:xfrm rot="10800000" flipH="1">
            <a:off x="1978644" y="3049518"/>
            <a:ext cx="8003" cy="564904"/>
          </a:xfrm>
          <a:prstGeom prst="straightConnector1">
            <a:avLst/>
          </a:prstGeom>
          <a:noFill/>
          <a:ln w="38100" cap="flat" cmpd="sng">
            <a:solidFill>
              <a:schemeClr val="dk2"/>
            </a:solidFill>
            <a:prstDash val="dash"/>
            <a:round/>
            <a:headEnd type="none" w="med" len="med"/>
            <a:tailEnd type="triangle" w="med" len="med"/>
          </a:ln>
        </p:spPr>
      </p:cxnSp>
      <p:cxnSp>
        <p:nvCxnSpPr>
          <p:cNvPr id="14" name="Google Shape;97;p16">
            <a:extLst>
              <a:ext uri="{FF2B5EF4-FFF2-40B4-BE49-F238E27FC236}">
                <a16:creationId xmlns:a16="http://schemas.microsoft.com/office/drawing/2014/main" id="{D3492CE9-3988-61F5-A4B6-BCC51A42FBA9}"/>
              </a:ext>
            </a:extLst>
          </p:cNvPr>
          <p:cNvCxnSpPr/>
          <p:nvPr/>
        </p:nvCxnSpPr>
        <p:spPr>
          <a:xfrm>
            <a:off x="1978644" y="3614422"/>
            <a:ext cx="1223473" cy="12549"/>
          </a:xfrm>
          <a:prstGeom prst="straightConnector1">
            <a:avLst/>
          </a:prstGeom>
          <a:noFill/>
          <a:ln w="38100" cap="flat" cmpd="sng">
            <a:solidFill>
              <a:schemeClr val="dk2"/>
            </a:solidFill>
            <a:prstDash val="dash"/>
            <a:round/>
            <a:headEnd type="none" w="med" len="med"/>
            <a:tailEnd type="none" w="med" len="med"/>
          </a:ln>
        </p:spPr>
      </p:cxnSp>
      <p:sp>
        <p:nvSpPr>
          <p:cNvPr id="15" name="Google Shape;98;p16">
            <a:extLst>
              <a:ext uri="{FF2B5EF4-FFF2-40B4-BE49-F238E27FC236}">
                <a16:creationId xmlns:a16="http://schemas.microsoft.com/office/drawing/2014/main" id="{58B5FD20-8DBB-FFE4-2A77-80C598157346}"/>
              </a:ext>
            </a:extLst>
          </p:cNvPr>
          <p:cNvSpPr txBox="1"/>
          <p:nvPr/>
        </p:nvSpPr>
        <p:spPr>
          <a:xfrm>
            <a:off x="1514347" y="3681685"/>
            <a:ext cx="1035233" cy="188241"/>
          </a:xfrm>
          <a:prstGeom prst="rect">
            <a:avLst/>
          </a:prstGeom>
          <a:noFill/>
          <a:ln>
            <a:noFill/>
          </a:ln>
        </p:spPr>
        <p:txBody>
          <a:bodyPr spcFirstLastPara="1" wrap="square" lIns="55426" tIns="55426" rIns="55426" bIns="55426" anchor="ctr" anchorCtr="0">
            <a:noAutofit/>
          </a:bodyPr>
          <a:lstStyle/>
          <a:p>
            <a:pPr algn="ctr"/>
            <a:r>
              <a:rPr lang="en" sz="1091" b="1">
                <a:solidFill>
                  <a:schemeClr val="dk2"/>
                </a:solidFill>
                <a:latin typeface="Source Code Pro"/>
                <a:ea typeface="Source Code Pro"/>
                <a:cs typeface="Source Code Pro"/>
                <a:sym typeface="Source Code Pro"/>
              </a:rPr>
              <a:t>attention</a:t>
            </a:r>
            <a:endParaRPr sz="1091" b="1">
              <a:solidFill>
                <a:schemeClr val="dk2"/>
              </a:solidFill>
              <a:latin typeface="Source Code Pro"/>
              <a:ea typeface="Source Code Pro"/>
              <a:cs typeface="Source Code Pro"/>
              <a:sym typeface="Source Code Pro"/>
            </a:endParaRPr>
          </a:p>
        </p:txBody>
      </p:sp>
      <p:sp>
        <p:nvSpPr>
          <p:cNvPr id="16" name="Google Shape;99;p16">
            <a:extLst>
              <a:ext uri="{FF2B5EF4-FFF2-40B4-BE49-F238E27FC236}">
                <a16:creationId xmlns:a16="http://schemas.microsoft.com/office/drawing/2014/main" id="{55B52136-4E1C-93A6-8E56-94DE9E0E4E6C}"/>
              </a:ext>
            </a:extLst>
          </p:cNvPr>
          <p:cNvSpPr txBox="1"/>
          <p:nvPr/>
        </p:nvSpPr>
        <p:spPr>
          <a:xfrm>
            <a:off x="2674800" y="4250924"/>
            <a:ext cx="1035233" cy="188241"/>
          </a:xfrm>
          <a:prstGeom prst="rect">
            <a:avLst/>
          </a:prstGeom>
          <a:noFill/>
          <a:ln>
            <a:noFill/>
          </a:ln>
        </p:spPr>
        <p:txBody>
          <a:bodyPr spcFirstLastPara="1" wrap="square" lIns="55426" tIns="55426" rIns="55426" bIns="55426" anchor="ctr" anchorCtr="0">
            <a:noAutofit/>
          </a:bodyPr>
          <a:lstStyle/>
          <a:p>
            <a:pPr algn="ctr"/>
            <a:r>
              <a:rPr lang="en" sz="1091" b="1">
                <a:solidFill>
                  <a:schemeClr val="dk2"/>
                </a:solidFill>
                <a:latin typeface="Source Code Pro"/>
                <a:ea typeface="Source Code Pro"/>
                <a:cs typeface="Source Code Pro"/>
                <a:sym typeface="Source Code Pro"/>
              </a:rPr>
              <a:t>prediction</a:t>
            </a:r>
            <a:endParaRPr sz="1091" b="1">
              <a:solidFill>
                <a:schemeClr val="dk2"/>
              </a:solidFill>
              <a:latin typeface="Source Code Pro"/>
              <a:ea typeface="Source Code Pro"/>
              <a:cs typeface="Source Code Pro"/>
              <a:sym typeface="Source Code Pro"/>
            </a:endParaRPr>
          </a:p>
        </p:txBody>
      </p:sp>
      <p:sp>
        <p:nvSpPr>
          <p:cNvPr id="17" name="Google Shape;100;p16">
            <a:extLst>
              <a:ext uri="{FF2B5EF4-FFF2-40B4-BE49-F238E27FC236}">
                <a16:creationId xmlns:a16="http://schemas.microsoft.com/office/drawing/2014/main" id="{68825A90-4A43-2027-C80D-02FC22D9EFA9}"/>
              </a:ext>
            </a:extLst>
          </p:cNvPr>
          <p:cNvSpPr/>
          <p:nvPr/>
        </p:nvSpPr>
        <p:spPr>
          <a:xfrm>
            <a:off x="3710033" y="4178810"/>
            <a:ext cx="376481" cy="332468"/>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18" name="TextBox 17">
            <a:extLst>
              <a:ext uri="{FF2B5EF4-FFF2-40B4-BE49-F238E27FC236}">
                <a16:creationId xmlns:a16="http://schemas.microsoft.com/office/drawing/2014/main" id="{94F8031C-47F7-B739-7F3D-907B4E8D8A0C}"/>
              </a:ext>
            </a:extLst>
          </p:cNvPr>
          <p:cNvSpPr txBox="1"/>
          <p:nvPr/>
        </p:nvSpPr>
        <p:spPr>
          <a:xfrm>
            <a:off x="1468386" y="4695470"/>
            <a:ext cx="3361267" cy="367241"/>
          </a:xfrm>
          <a:prstGeom prst="rect">
            <a:avLst/>
          </a:prstGeom>
          <a:noFill/>
        </p:spPr>
        <p:txBody>
          <a:bodyPr wrap="square" rtlCol="0">
            <a:spAutoFit/>
          </a:bodyPr>
          <a:lstStyle/>
          <a:p>
            <a:r>
              <a:rPr lang="en-CN" dirty="0"/>
              <a:t>Transform</a:t>
            </a:r>
            <a:r>
              <a:rPr lang="en-US" altLang="zh-CN" dirty="0"/>
              <a:t>er</a:t>
            </a:r>
            <a:r>
              <a:rPr lang="zh-CN" altLang="en-US" dirty="0"/>
              <a:t> </a:t>
            </a:r>
            <a:r>
              <a:rPr lang="en-US" altLang="zh-CN" dirty="0"/>
              <a:t>Attention</a:t>
            </a:r>
            <a:endParaRPr lang="en-CN" dirty="0"/>
          </a:p>
        </p:txBody>
      </p:sp>
      <p:sp>
        <p:nvSpPr>
          <p:cNvPr id="19" name="Google Shape;179;p21">
            <a:extLst>
              <a:ext uri="{FF2B5EF4-FFF2-40B4-BE49-F238E27FC236}">
                <a16:creationId xmlns:a16="http://schemas.microsoft.com/office/drawing/2014/main" id="{C718C888-87D8-1CE8-D165-9B1F9A8465A1}"/>
              </a:ext>
            </a:extLst>
          </p:cNvPr>
          <p:cNvSpPr/>
          <p:nvPr/>
        </p:nvSpPr>
        <p:spPr>
          <a:xfrm>
            <a:off x="7178429" y="2883284"/>
            <a:ext cx="376481" cy="332468"/>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20" name="Google Shape;180;p21">
            <a:extLst>
              <a:ext uri="{FF2B5EF4-FFF2-40B4-BE49-F238E27FC236}">
                <a16:creationId xmlns:a16="http://schemas.microsoft.com/office/drawing/2014/main" id="{C038BDF5-C3A9-BAFF-A5ED-EC5166C515C0}"/>
              </a:ext>
            </a:extLst>
          </p:cNvPr>
          <p:cNvSpPr txBox="1"/>
          <p:nvPr/>
        </p:nvSpPr>
        <p:spPr>
          <a:xfrm>
            <a:off x="7191082" y="2717445"/>
            <a:ext cx="376481" cy="188241"/>
          </a:xfrm>
          <a:prstGeom prst="rect">
            <a:avLst/>
          </a:prstGeom>
          <a:noFill/>
          <a:ln>
            <a:noFill/>
          </a:ln>
        </p:spPr>
        <p:txBody>
          <a:bodyPr spcFirstLastPara="1" wrap="square" lIns="55426" tIns="55426" rIns="55426" bIns="55426" anchor="ctr" anchorCtr="0">
            <a:noAutofit/>
          </a:bodyPr>
          <a:lstStyle/>
          <a:p>
            <a:pPr algn="ctr"/>
            <a:r>
              <a:rPr lang="en" sz="1091">
                <a:solidFill>
                  <a:schemeClr val="dk2"/>
                </a:solidFill>
                <a:latin typeface="Source Code Pro"/>
                <a:ea typeface="Source Code Pro"/>
                <a:cs typeface="Source Code Pro"/>
                <a:sym typeface="Source Code Pro"/>
              </a:rPr>
              <a:t>4</a:t>
            </a:r>
            <a:endParaRPr sz="1091">
              <a:solidFill>
                <a:schemeClr val="dk2"/>
              </a:solidFill>
              <a:latin typeface="Source Code Pro"/>
              <a:ea typeface="Source Code Pro"/>
              <a:cs typeface="Source Code Pro"/>
              <a:sym typeface="Source Code Pro"/>
            </a:endParaRPr>
          </a:p>
        </p:txBody>
      </p:sp>
      <p:cxnSp>
        <p:nvCxnSpPr>
          <p:cNvPr id="21" name="Google Shape;181;p21">
            <a:extLst>
              <a:ext uri="{FF2B5EF4-FFF2-40B4-BE49-F238E27FC236}">
                <a16:creationId xmlns:a16="http://schemas.microsoft.com/office/drawing/2014/main" id="{C1BAECEA-F4D4-5E62-C93D-D1F0737D1D02}"/>
              </a:ext>
            </a:extLst>
          </p:cNvPr>
          <p:cNvCxnSpPr/>
          <p:nvPr/>
        </p:nvCxnSpPr>
        <p:spPr>
          <a:xfrm>
            <a:off x="8410297" y="2887718"/>
            <a:ext cx="9821" cy="1145631"/>
          </a:xfrm>
          <a:prstGeom prst="straightConnector1">
            <a:avLst/>
          </a:prstGeom>
          <a:noFill/>
          <a:ln w="38100" cap="flat" cmpd="sng">
            <a:solidFill>
              <a:schemeClr val="dk2"/>
            </a:solidFill>
            <a:prstDash val="solid"/>
            <a:round/>
            <a:headEnd type="none" w="med" len="med"/>
            <a:tailEnd type="triangle" w="med" len="med"/>
          </a:ln>
        </p:spPr>
      </p:cxnSp>
      <p:sp>
        <p:nvSpPr>
          <p:cNvPr id="22" name="Google Shape;182;p21">
            <a:extLst>
              <a:ext uri="{FF2B5EF4-FFF2-40B4-BE49-F238E27FC236}">
                <a16:creationId xmlns:a16="http://schemas.microsoft.com/office/drawing/2014/main" id="{60B2F6A8-B51B-10FD-9C94-9E53E66B6D3D}"/>
              </a:ext>
            </a:extLst>
          </p:cNvPr>
          <p:cNvSpPr txBox="1"/>
          <p:nvPr/>
        </p:nvSpPr>
        <p:spPr>
          <a:xfrm>
            <a:off x="7892680" y="4076407"/>
            <a:ext cx="1035233" cy="188241"/>
          </a:xfrm>
          <a:prstGeom prst="rect">
            <a:avLst/>
          </a:prstGeom>
          <a:noFill/>
          <a:ln>
            <a:noFill/>
          </a:ln>
        </p:spPr>
        <p:txBody>
          <a:bodyPr spcFirstLastPara="1" wrap="square" lIns="55426" tIns="55426" rIns="55426" bIns="55426" anchor="ctr" anchorCtr="0">
            <a:noAutofit/>
          </a:bodyPr>
          <a:lstStyle/>
          <a:p>
            <a:pPr algn="ctr"/>
            <a:r>
              <a:rPr lang="en" sz="1091" b="1">
                <a:solidFill>
                  <a:schemeClr val="dk2"/>
                </a:solidFill>
                <a:latin typeface="Source Code Pro"/>
                <a:ea typeface="Source Code Pro"/>
                <a:cs typeface="Source Code Pro"/>
                <a:sym typeface="Source Code Pro"/>
              </a:rPr>
              <a:t>prediction</a:t>
            </a:r>
            <a:endParaRPr sz="1091" b="1">
              <a:solidFill>
                <a:schemeClr val="dk2"/>
              </a:solidFill>
              <a:latin typeface="Source Code Pro"/>
              <a:ea typeface="Source Code Pro"/>
              <a:cs typeface="Source Code Pro"/>
              <a:sym typeface="Source Code Pro"/>
            </a:endParaRPr>
          </a:p>
        </p:txBody>
      </p:sp>
      <p:sp>
        <p:nvSpPr>
          <p:cNvPr id="23" name="Google Shape;183;p21">
            <a:extLst>
              <a:ext uri="{FF2B5EF4-FFF2-40B4-BE49-F238E27FC236}">
                <a16:creationId xmlns:a16="http://schemas.microsoft.com/office/drawing/2014/main" id="{A17C3DDC-3514-8393-3870-AF31AF1E7238}"/>
              </a:ext>
            </a:extLst>
          </p:cNvPr>
          <p:cNvSpPr/>
          <p:nvPr/>
        </p:nvSpPr>
        <p:spPr>
          <a:xfrm>
            <a:off x="7949698" y="2670036"/>
            <a:ext cx="921197" cy="758964"/>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r>
              <a:rPr lang="en" sz="1880" b="1">
                <a:latin typeface="Source Code Pro"/>
                <a:ea typeface="Source Code Pro"/>
                <a:cs typeface="Source Code Pro"/>
                <a:sym typeface="Source Code Pro"/>
              </a:rPr>
              <a:t>h</a:t>
            </a:r>
            <a:endParaRPr sz="1880" b="1">
              <a:latin typeface="Source Code Pro"/>
              <a:ea typeface="Source Code Pro"/>
              <a:cs typeface="Source Code Pro"/>
              <a:sym typeface="Source Code Pro"/>
            </a:endParaRPr>
          </a:p>
        </p:txBody>
      </p:sp>
      <p:sp>
        <p:nvSpPr>
          <p:cNvPr id="24" name="Google Shape;184;p21">
            <a:extLst>
              <a:ext uri="{FF2B5EF4-FFF2-40B4-BE49-F238E27FC236}">
                <a16:creationId xmlns:a16="http://schemas.microsoft.com/office/drawing/2014/main" id="{A5FF7664-CB81-19F5-FA61-BD84B872A718}"/>
              </a:ext>
            </a:extLst>
          </p:cNvPr>
          <p:cNvSpPr txBox="1"/>
          <p:nvPr/>
        </p:nvSpPr>
        <p:spPr>
          <a:xfrm>
            <a:off x="7892680" y="2390358"/>
            <a:ext cx="1035233" cy="188241"/>
          </a:xfrm>
          <a:prstGeom prst="rect">
            <a:avLst/>
          </a:prstGeom>
          <a:noFill/>
          <a:ln>
            <a:noFill/>
          </a:ln>
        </p:spPr>
        <p:txBody>
          <a:bodyPr spcFirstLastPara="1" wrap="square" lIns="55426" tIns="55426" rIns="55426" bIns="55426" anchor="ctr" anchorCtr="0">
            <a:noAutofit/>
          </a:bodyPr>
          <a:lstStyle/>
          <a:p>
            <a:pPr algn="ctr"/>
            <a:r>
              <a:rPr lang="en" sz="1091" b="1">
                <a:solidFill>
                  <a:schemeClr val="dk2"/>
                </a:solidFill>
                <a:latin typeface="Source Code Pro"/>
                <a:ea typeface="Source Code Pro"/>
                <a:cs typeface="Source Code Pro"/>
                <a:sym typeface="Source Code Pro"/>
              </a:rPr>
              <a:t>State space</a:t>
            </a:r>
            <a:endParaRPr sz="1091" b="1">
              <a:solidFill>
                <a:schemeClr val="dk2"/>
              </a:solidFill>
              <a:latin typeface="Source Code Pro"/>
              <a:ea typeface="Source Code Pro"/>
              <a:cs typeface="Source Code Pro"/>
              <a:sym typeface="Source Code Pro"/>
            </a:endParaRPr>
          </a:p>
        </p:txBody>
      </p:sp>
      <p:cxnSp>
        <p:nvCxnSpPr>
          <p:cNvPr id="25" name="Google Shape;185;p21">
            <a:extLst>
              <a:ext uri="{FF2B5EF4-FFF2-40B4-BE49-F238E27FC236}">
                <a16:creationId xmlns:a16="http://schemas.microsoft.com/office/drawing/2014/main" id="{3A8F0F31-208B-3323-A41A-B162B5BC5B12}"/>
              </a:ext>
            </a:extLst>
          </p:cNvPr>
          <p:cNvCxnSpPr>
            <a:stCxn id="19" idx="3"/>
            <a:endCxn id="23" idx="1"/>
          </p:cNvCxnSpPr>
          <p:nvPr/>
        </p:nvCxnSpPr>
        <p:spPr>
          <a:xfrm>
            <a:off x="7554910" y="3049518"/>
            <a:ext cx="394788" cy="0"/>
          </a:xfrm>
          <a:prstGeom prst="straightConnector1">
            <a:avLst/>
          </a:prstGeom>
          <a:noFill/>
          <a:ln w="38100" cap="flat" cmpd="sng">
            <a:solidFill>
              <a:schemeClr val="dk2"/>
            </a:solidFill>
            <a:prstDash val="solid"/>
            <a:round/>
            <a:headEnd type="none" w="med" len="med"/>
            <a:tailEnd type="triangle" w="med" len="med"/>
          </a:ln>
        </p:spPr>
      </p:cxnSp>
      <p:sp>
        <p:nvSpPr>
          <p:cNvPr id="26" name="Google Shape;186;p21">
            <a:extLst>
              <a:ext uri="{FF2B5EF4-FFF2-40B4-BE49-F238E27FC236}">
                <a16:creationId xmlns:a16="http://schemas.microsoft.com/office/drawing/2014/main" id="{0C9FD0A7-10C2-E024-693D-2D43B9FD0695}"/>
              </a:ext>
            </a:extLst>
          </p:cNvPr>
          <p:cNvSpPr/>
          <p:nvPr/>
        </p:nvSpPr>
        <p:spPr>
          <a:xfrm>
            <a:off x="8870895" y="4004301"/>
            <a:ext cx="376481" cy="332468"/>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27" name="Google Shape;187;p21">
            <a:extLst>
              <a:ext uri="{FF2B5EF4-FFF2-40B4-BE49-F238E27FC236}">
                <a16:creationId xmlns:a16="http://schemas.microsoft.com/office/drawing/2014/main" id="{A09D539B-588C-7E1A-431C-AB8464EDD64A}"/>
              </a:ext>
            </a:extLst>
          </p:cNvPr>
          <p:cNvSpPr/>
          <p:nvPr/>
        </p:nvSpPr>
        <p:spPr>
          <a:xfrm>
            <a:off x="8251698" y="3256068"/>
            <a:ext cx="181073" cy="187454"/>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28" name="Google Shape;188;p21">
            <a:extLst>
              <a:ext uri="{FF2B5EF4-FFF2-40B4-BE49-F238E27FC236}">
                <a16:creationId xmlns:a16="http://schemas.microsoft.com/office/drawing/2014/main" id="{BE312A3A-190F-0592-3D83-6AC663F68597}"/>
              </a:ext>
            </a:extLst>
          </p:cNvPr>
          <p:cNvSpPr/>
          <p:nvPr/>
        </p:nvSpPr>
        <p:spPr>
          <a:xfrm>
            <a:off x="8086195" y="3263434"/>
            <a:ext cx="172236" cy="161869"/>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29" name="Google Shape;189;p21">
            <a:extLst>
              <a:ext uri="{FF2B5EF4-FFF2-40B4-BE49-F238E27FC236}">
                <a16:creationId xmlns:a16="http://schemas.microsoft.com/office/drawing/2014/main" id="{1BFD7438-DD94-0934-DFB3-E2C3CB1D7FF0}"/>
              </a:ext>
            </a:extLst>
          </p:cNvPr>
          <p:cNvSpPr/>
          <p:nvPr/>
        </p:nvSpPr>
        <p:spPr>
          <a:xfrm>
            <a:off x="7949698" y="3263441"/>
            <a:ext cx="134588" cy="161869"/>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30" name="Google Shape;190;p21">
            <a:extLst>
              <a:ext uri="{FF2B5EF4-FFF2-40B4-BE49-F238E27FC236}">
                <a16:creationId xmlns:a16="http://schemas.microsoft.com/office/drawing/2014/main" id="{18D9FF2E-B432-0111-B2EA-B433C4737C5A}"/>
              </a:ext>
            </a:extLst>
          </p:cNvPr>
          <p:cNvSpPr/>
          <p:nvPr/>
        </p:nvSpPr>
        <p:spPr>
          <a:xfrm>
            <a:off x="8444129" y="3263434"/>
            <a:ext cx="134588" cy="161869"/>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31" name="TextBox 30">
            <a:extLst>
              <a:ext uri="{FF2B5EF4-FFF2-40B4-BE49-F238E27FC236}">
                <a16:creationId xmlns:a16="http://schemas.microsoft.com/office/drawing/2014/main" id="{2184DC96-8EF0-1548-460E-52BDF3854002}"/>
              </a:ext>
            </a:extLst>
          </p:cNvPr>
          <p:cNvSpPr txBox="1"/>
          <p:nvPr/>
        </p:nvSpPr>
        <p:spPr>
          <a:xfrm>
            <a:off x="7752304" y="4572813"/>
            <a:ext cx="3361267" cy="367241"/>
          </a:xfrm>
          <a:prstGeom prst="rect">
            <a:avLst/>
          </a:prstGeom>
          <a:noFill/>
        </p:spPr>
        <p:txBody>
          <a:bodyPr wrap="square" rtlCol="0">
            <a:spAutoFit/>
          </a:bodyPr>
          <a:lstStyle/>
          <a:p>
            <a:r>
              <a:rPr lang="en-US" altLang="zh-CN" dirty="0"/>
              <a:t>S4</a:t>
            </a:r>
            <a:r>
              <a:rPr lang="zh-CN" altLang="en-US" dirty="0"/>
              <a:t> </a:t>
            </a:r>
            <a:r>
              <a:rPr lang="en-US" altLang="zh-CN" dirty="0"/>
              <a:t>Model</a:t>
            </a:r>
            <a:endParaRPr lang="en-CN" dirty="0"/>
          </a:p>
        </p:txBody>
      </p:sp>
      <p:sp>
        <p:nvSpPr>
          <p:cNvPr id="32" name="TextBox 31">
            <a:extLst>
              <a:ext uri="{FF2B5EF4-FFF2-40B4-BE49-F238E27FC236}">
                <a16:creationId xmlns:a16="http://schemas.microsoft.com/office/drawing/2014/main" id="{3E2D5571-0978-3A82-A55B-7D16700685A8}"/>
              </a:ext>
            </a:extLst>
          </p:cNvPr>
          <p:cNvSpPr txBox="1"/>
          <p:nvPr/>
        </p:nvSpPr>
        <p:spPr>
          <a:xfrm>
            <a:off x="6969760" y="6551010"/>
            <a:ext cx="6317322" cy="369332"/>
          </a:xfrm>
          <a:prstGeom prst="rect">
            <a:avLst/>
          </a:prstGeom>
          <a:noFill/>
        </p:spPr>
        <p:txBody>
          <a:bodyPr wrap="square">
            <a:spAutoFit/>
          </a:bodyPr>
          <a:lstStyle/>
          <a:p>
            <a:r>
              <a:rPr lang="en-CN" dirty="0"/>
              <a:t>Ref: https://www.youtube.com/watch?v=iskuX3Ak9Uk</a:t>
            </a:r>
          </a:p>
        </p:txBody>
      </p:sp>
    </p:spTree>
    <p:extLst>
      <p:ext uri="{BB962C8B-B14F-4D97-AF65-F5344CB8AC3E}">
        <p14:creationId xmlns:p14="http://schemas.microsoft.com/office/powerpoint/2010/main" val="620325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24FD4-CD12-49DA-36EB-3ED3FD0634EC}"/>
              </a:ext>
            </a:extLst>
          </p:cNvPr>
          <p:cNvSpPr>
            <a:spLocks noGrp="1"/>
          </p:cNvSpPr>
          <p:nvPr>
            <p:ph type="title"/>
          </p:nvPr>
        </p:nvSpPr>
        <p:spPr/>
        <p:txBody>
          <a:bodyPr/>
          <a:lstStyle/>
          <a:p>
            <a:r>
              <a:rPr lang="en-US" altLang="zh-CN" dirty="0"/>
              <a:t>Structured State-Space Sequence</a:t>
            </a:r>
            <a:r>
              <a:rPr lang="zh-CN" altLang="en-US" dirty="0"/>
              <a:t> </a:t>
            </a:r>
            <a:r>
              <a:rPr lang="en-US" altLang="zh-CN" dirty="0"/>
              <a:t>(S4):</a:t>
            </a:r>
            <a:r>
              <a:rPr lang="zh-CN" altLang="en-US" dirty="0"/>
              <a:t> </a:t>
            </a:r>
            <a:r>
              <a:rPr lang="en-US" altLang="zh-CN" dirty="0"/>
              <a:t>Intuitive</a:t>
            </a:r>
            <a:r>
              <a:rPr lang="zh-CN" altLang="en-US" dirty="0"/>
              <a:t> </a:t>
            </a:r>
            <a:r>
              <a:rPr lang="en-US" altLang="zh-CN" dirty="0"/>
              <a:t>Understanding</a:t>
            </a:r>
            <a:endParaRPr lang="en-CN" dirty="0"/>
          </a:p>
        </p:txBody>
      </p:sp>
      <p:pic>
        <p:nvPicPr>
          <p:cNvPr id="3" name="Content Placeholder 66">
            <a:extLst>
              <a:ext uri="{FF2B5EF4-FFF2-40B4-BE49-F238E27FC236}">
                <a16:creationId xmlns:a16="http://schemas.microsoft.com/office/drawing/2014/main" id="{61628271-79CC-8626-62FD-8AE847E17606}"/>
              </a:ext>
            </a:extLst>
          </p:cNvPr>
          <p:cNvPicPr>
            <a:picLocks noGrp="1" noChangeAspect="1"/>
          </p:cNvPicPr>
          <p:nvPr>
            <p:ph idx="1"/>
          </p:nvPr>
        </p:nvPicPr>
        <p:blipFill>
          <a:blip r:embed="rId3"/>
          <a:stretch>
            <a:fillRect/>
          </a:stretch>
        </p:blipFill>
        <p:spPr>
          <a:xfrm>
            <a:off x="6966822" y="5103707"/>
            <a:ext cx="2959100" cy="927100"/>
          </a:xfrm>
          <a:prstGeom prst="rect">
            <a:avLst/>
          </a:prstGeom>
        </p:spPr>
      </p:pic>
      <p:sp>
        <p:nvSpPr>
          <p:cNvPr id="32" name="Google Shape;131;p18">
            <a:extLst>
              <a:ext uri="{FF2B5EF4-FFF2-40B4-BE49-F238E27FC236}">
                <a16:creationId xmlns:a16="http://schemas.microsoft.com/office/drawing/2014/main" id="{4AEB9605-5788-ED0C-F316-D0F202D97F18}"/>
              </a:ext>
            </a:extLst>
          </p:cNvPr>
          <p:cNvSpPr/>
          <p:nvPr/>
        </p:nvSpPr>
        <p:spPr>
          <a:xfrm>
            <a:off x="1185772" y="2362479"/>
            <a:ext cx="376481" cy="332468"/>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33" name="Google Shape;132;p18">
            <a:extLst>
              <a:ext uri="{FF2B5EF4-FFF2-40B4-BE49-F238E27FC236}">
                <a16:creationId xmlns:a16="http://schemas.microsoft.com/office/drawing/2014/main" id="{C6CC6823-B50A-A88D-20FE-5F576A3D751C}"/>
              </a:ext>
            </a:extLst>
          </p:cNvPr>
          <p:cNvSpPr txBox="1"/>
          <p:nvPr/>
        </p:nvSpPr>
        <p:spPr>
          <a:xfrm>
            <a:off x="1185772" y="2174238"/>
            <a:ext cx="376481" cy="188241"/>
          </a:xfrm>
          <a:prstGeom prst="rect">
            <a:avLst/>
          </a:prstGeom>
          <a:noFill/>
          <a:ln>
            <a:noFill/>
          </a:ln>
        </p:spPr>
        <p:txBody>
          <a:bodyPr spcFirstLastPara="1" wrap="square" lIns="55426" tIns="55426" rIns="55426" bIns="55426" anchor="ctr" anchorCtr="0">
            <a:noAutofit/>
          </a:bodyPr>
          <a:lstStyle/>
          <a:p>
            <a:pPr algn="ctr"/>
            <a:r>
              <a:rPr lang="en" sz="1091">
                <a:solidFill>
                  <a:schemeClr val="dk2"/>
                </a:solidFill>
                <a:latin typeface="Source Code Pro"/>
                <a:ea typeface="Source Code Pro"/>
                <a:cs typeface="Source Code Pro"/>
                <a:sym typeface="Source Code Pro"/>
              </a:rPr>
              <a:t>1</a:t>
            </a:r>
            <a:endParaRPr sz="1091">
              <a:solidFill>
                <a:schemeClr val="dk2"/>
              </a:solidFill>
              <a:latin typeface="Source Code Pro"/>
              <a:ea typeface="Source Code Pro"/>
              <a:cs typeface="Source Code Pro"/>
              <a:sym typeface="Source Code Pro"/>
            </a:endParaRPr>
          </a:p>
        </p:txBody>
      </p:sp>
      <p:cxnSp>
        <p:nvCxnSpPr>
          <p:cNvPr id="34" name="Google Shape;133;p18">
            <a:extLst>
              <a:ext uri="{FF2B5EF4-FFF2-40B4-BE49-F238E27FC236}">
                <a16:creationId xmlns:a16="http://schemas.microsoft.com/office/drawing/2014/main" id="{714F1EDC-CD9E-0CF4-CF9A-85B1DC759A4D}"/>
              </a:ext>
            </a:extLst>
          </p:cNvPr>
          <p:cNvCxnSpPr/>
          <p:nvPr/>
        </p:nvCxnSpPr>
        <p:spPr>
          <a:xfrm>
            <a:off x="4133254" y="2371217"/>
            <a:ext cx="9821" cy="1145631"/>
          </a:xfrm>
          <a:prstGeom prst="straightConnector1">
            <a:avLst/>
          </a:prstGeom>
          <a:noFill/>
          <a:ln w="38100" cap="flat" cmpd="sng">
            <a:solidFill>
              <a:schemeClr val="dk2"/>
            </a:solidFill>
            <a:prstDash val="solid"/>
            <a:round/>
            <a:headEnd type="none" w="med" len="med"/>
            <a:tailEnd type="triangle" w="med" len="med"/>
          </a:ln>
        </p:spPr>
      </p:cxnSp>
      <p:sp>
        <p:nvSpPr>
          <p:cNvPr id="35" name="Google Shape;134;p18">
            <a:extLst>
              <a:ext uri="{FF2B5EF4-FFF2-40B4-BE49-F238E27FC236}">
                <a16:creationId xmlns:a16="http://schemas.microsoft.com/office/drawing/2014/main" id="{A6B5209B-30CE-BBAC-41E5-17E0FC1DF328}"/>
              </a:ext>
            </a:extLst>
          </p:cNvPr>
          <p:cNvSpPr txBox="1"/>
          <p:nvPr/>
        </p:nvSpPr>
        <p:spPr>
          <a:xfrm>
            <a:off x="3615637" y="3559906"/>
            <a:ext cx="1035233" cy="188241"/>
          </a:xfrm>
          <a:prstGeom prst="rect">
            <a:avLst/>
          </a:prstGeom>
          <a:noFill/>
          <a:ln>
            <a:noFill/>
          </a:ln>
        </p:spPr>
        <p:txBody>
          <a:bodyPr spcFirstLastPara="1" wrap="square" lIns="55426" tIns="55426" rIns="55426" bIns="55426" anchor="ctr" anchorCtr="0">
            <a:noAutofit/>
          </a:bodyPr>
          <a:lstStyle/>
          <a:p>
            <a:pPr algn="ctr"/>
            <a:r>
              <a:rPr lang="en" sz="1091" b="1">
                <a:solidFill>
                  <a:schemeClr val="dk2"/>
                </a:solidFill>
                <a:latin typeface="Source Code Pro"/>
                <a:ea typeface="Source Code Pro"/>
                <a:cs typeface="Source Code Pro"/>
                <a:sym typeface="Source Code Pro"/>
              </a:rPr>
              <a:t>prediction</a:t>
            </a:r>
            <a:endParaRPr sz="1091" b="1">
              <a:solidFill>
                <a:schemeClr val="dk2"/>
              </a:solidFill>
              <a:latin typeface="Source Code Pro"/>
              <a:ea typeface="Source Code Pro"/>
              <a:cs typeface="Source Code Pro"/>
              <a:sym typeface="Source Code Pro"/>
            </a:endParaRPr>
          </a:p>
        </p:txBody>
      </p:sp>
      <p:sp>
        <p:nvSpPr>
          <p:cNvPr id="36" name="Google Shape;135;p18">
            <a:extLst>
              <a:ext uri="{FF2B5EF4-FFF2-40B4-BE49-F238E27FC236}">
                <a16:creationId xmlns:a16="http://schemas.microsoft.com/office/drawing/2014/main" id="{26D23E60-1943-EA3E-B00A-A7C03C3A7A00}"/>
              </a:ext>
            </a:extLst>
          </p:cNvPr>
          <p:cNvSpPr/>
          <p:nvPr/>
        </p:nvSpPr>
        <p:spPr>
          <a:xfrm>
            <a:off x="3672655" y="2153535"/>
            <a:ext cx="921197" cy="758964"/>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r>
              <a:rPr lang="en" sz="1880" b="1">
                <a:latin typeface="Source Code Pro"/>
                <a:ea typeface="Source Code Pro"/>
                <a:cs typeface="Source Code Pro"/>
                <a:sym typeface="Source Code Pro"/>
              </a:rPr>
              <a:t>h</a:t>
            </a:r>
            <a:endParaRPr sz="1880" b="1">
              <a:latin typeface="Source Code Pro"/>
              <a:ea typeface="Source Code Pro"/>
              <a:cs typeface="Source Code Pro"/>
              <a:sym typeface="Source Code Pro"/>
            </a:endParaRPr>
          </a:p>
        </p:txBody>
      </p:sp>
      <p:sp>
        <p:nvSpPr>
          <p:cNvPr id="37" name="Google Shape;136;p18">
            <a:extLst>
              <a:ext uri="{FF2B5EF4-FFF2-40B4-BE49-F238E27FC236}">
                <a16:creationId xmlns:a16="http://schemas.microsoft.com/office/drawing/2014/main" id="{179EBDDB-B0A8-5832-77ED-01EEBF266183}"/>
              </a:ext>
            </a:extLst>
          </p:cNvPr>
          <p:cNvSpPr txBox="1"/>
          <p:nvPr/>
        </p:nvSpPr>
        <p:spPr>
          <a:xfrm>
            <a:off x="3615637" y="1873857"/>
            <a:ext cx="1035233" cy="188241"/>
          </a:xfrm>
          <a:prstGeom prst="rect">
            <a:avLst/>
          </a:prstGeom>
          <a:noFill/>
          <a:ln>
            <a:noFill/>
          </a:ln>
        </p:spPr>
        <p:txBody>
          <a:bodyPr spcFirstLastPara="1" wrap="square" lIns="55426" tIns="55426" rIns="55426" bIns="55426" anchor="ctr" anchorCtr="0">
            <a:noAutofit/>
          </a:bodyPr>
          <a:lstStyle/>
          <a:p>
            <a:pPr algn="ctr"/>
            <a:r>
              <a:rPr lang="en" sz="1091" b="1">
                <a:solidFill>
                  <a:schemeClr val="dk2"/>
                </a:solidFill>
                <a:latin typeface="Source Code Pro"/>
                <a:ea typeface="Source Code Pro"/>
                <a:cs typeface="Source Code Pro"/>
                <a:sym typeface="Source Code Pro"/>
              </a:rPr>
              <a:t>State space</a:t>
            </a:r>
            <a:endParaRPr sz="1091" b="1">
              <a:solidFill>
                <a:schemeClr val="dk2"/>
              </a:solidFill>
              <a:latin typeface="Source Code Pro"/>
              <a:ea typeface="Source Code Pro"/>
              <a:cs typeface="Source Code Pro"/>
              <a:sym typeface="Source Code Pro"/>
            </a:endParaRPr>
          </a:p>
        </p:txBody>
      </p:sp>
      <p:cxnSp>
        <p:nvCxnSpPr>
          <p:cNvPr id="38" name="Google Shape;137;p18">
            <a:extLst>
              <a:ext uri="{FF2B5EF4-FFF2-40B4-BE49-F238E27FC236}">
                <a16:creationId xmlns:a16="http://schemas.microsoft.com/office/drawing/2014/main" id="{06F4C895-9656-C9FF-343C-368007C46133}"/>
              </a:ext>
            </a:extLst>
          </p:cNvPr>
          <p:cNvCxnSpPr/>
          <p:nvPr/>
        </p:nvCxnSpPr>
        <p:spPr>
          <a:xfrm rot="10800000" flipH="1">
            <a:off x="1562253" y="2508434"/>
            <a:ext cx="2103566" cy="182"/>
          </a:xfrm>
          <a:prstGeom prst="straightConnector1">
            <a:avLst/>
          </a:prstGeom>
          <a:noFill/>
          <a:ln w="38100" cap="flat" cmpd="sng">
            <a:solidFill>
              <a:schemeClr val="dk2"/>
            </a:solidFill>
            <a:prstDash val="solid"/>
            <a:round/>
            <a:headEnd type="none" w="med" len="med"/>
            <a:tailEnd type="triangle" w="med" len="med"/>
          </a:ln>
        </p:spPr>
      </p:cxnSp>
      <p:sp>
        <p:nvSpPr>
          <p:cNvPr id="39" name="Google Shape;138;p18">
            <a:extLst>
              <a:ext uri="{FF2B5EF4-FFF2-40B4-BE49-F238E27FC236}">
                <a16:creationId xmlns:a16="http://schemas.microsoft.com/office/drawing/2014/main" id="{CC0F762C-E54F-ED0E-F8E6-59DBCFF1BE4F}"/>
              </a:ext>
            </a:extLst>
          </p:cNvPr>
          <p:cNvSpPr/>
          <p:nvPr/>
        </p:nvSpPr>
        <p:spPr>
          <a:xfrm>
            <a:off x="4650870" y="3487800"/>
            <a:ext cx="376481" cy="332468"/>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40" name="Google Shape;139;p18">
            <a:extLst>
              <a:ext uri="{FF2B5EF4-FFF2-40B4-BE49-F238E27FC236}">
                <a16:creationId xmlns:a16="http://schemas.microsoft.com/office/drawing/2014/main" id="{012CB55D-C283-431C-EDE5-3256277EFFA2}"/>
              </a:ext>
            </a:extLst>
          </p:cNvPr>
          <p:cNvSpPr/>
          <p:nvPr/>
        </p:nvSpPr>
        <p:spPr>
          <a:xfrm>
            <a:off x="3672655" y="2730064"/>
            <a:ext cx="134588" cy="161869"/>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41" name="Google Shape;146;p19">
            <a:extLst>
              <a:ext uri="{FF2B5EF4-FFF2-40B4-BE49-F238E27FC236}">
                <a16:creationId xmlns:a16="http://schemas.microsoft.com/office/drawing/2014/main" id="{7CFC8BED-5CD3-1ACA-3D25-2A2DCB502A8D}"/>
              </a:ext>
            </a:extLst>
          </p:cNvPr>
          <p:cNvSpPr/>
          <p:nvPr/>
        </p:nvSpPr>
        <p:spPr>
          <a:xfrm>
            <a:off x="6444337" y="2383182"/>
            <a:ext cx="376481" cy="332468"/>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42" name="Google Shape;147;p19">
            <a:extLst>
              <a:ext uri="{FF2B5EF4-FFF2-40B4-BE49-F238E27FC236}">
                <a16:creationId xmlns:a16="http://schemas.microsoft.com/office/drawing/2014/main" id="{2D84415A-97F7-9F8E-F01A-7485533C2C48}"/>
              </a:ext>
            </a:extLst>
          </p:cNvPr>
          <p:cNvSpPr txBox="1"/>
          <p:nvPr/>
        </p:nvSpPr>
        <p:spPr>
          <a:xfrm>
            <a:off x="6444337" y="2194941"/>
            <a:ext cx="376481" cy="188241"/>
          </a:xfrm>
          <a:prstGeom prst="rect">
            <a:avLst/>
          </a:prstGeom>
          <a:noFill/>
          <a:ln>
            <a:noFill/>
          </a:ln>
        </p:spPr>
        <p:txBody>
          <a:bodyPr spcFirstLastPara="1" wrap="square" lIns="55426" tIns="55426" rIns="55426" bIns="55426" anchor="ctr" anchorCtr="0">
            <a:noAutofit/>
          </a:bodyPr>
          <a:lstStyle/>
          <a:p>
            <a:pPr algn="ctr"/>
            <a:r>
              <a:rPr lang="en" sz="1091">
                <a:solidFill>
                  <a:schemeClr val="dk2"/>
                </a:solidFill>
                <a:latin typeface="Source Code Pro"/>
                <a:ea typeface="Source Code Pro"/>
                <a:cs typeface="Source Code Pro"/>
                <a:sym typeface="Source Code Pro"/>
              </a:rPr>
              <a:t>2</a:t>
            </a:r>
            <a:endParaRPr sz="1091">
              <a:solidFill>
                <a:schemeClr val="dk2"/>
              </a:solidFill>
              <a:latin typeface="Source Code Pro"/>
              <a:ea typeface="Source Code Pro"/>
              <a:cs typeface="Source Code Pro"/>
              <a:sym typeface="Source Code Pro"/>
            </a:endParaRPr>
          </a:p>
        </p:txBody>
      </p:sp>
      <p:cxnSp>
        <p:nvCxnSpPr>
          <p:cNvPr id="43" name="Google Shape;148;p19">
            <a:extLst>
              <a:ext uri="{FF2B5EF4-FFF2-40B4-BE49-F238E27FC236}">
                <a16:creationId xmlns:a16="http://schemas.microsoft.com/office/drawing/2014/main" id="{157F312F-9142-C56D-A3BB-CA79B1D505A9}"/>
              </a:ext>
            </a:extLst>
          </p:cNvPr>
          <p:cNvCxnSpPr/>
          <p:nvPr/>
        </p:nvCxnSpPr>
        <p:spPr>
          <a:xfrm>
            <a:off x="8772383" y="2391920"/>
            <a:ext cx="9821" cy="1145631"/>
          </a:xfrm>
          <a:prstGeom prst="straightConnector1">
            <a:avLst/>
          </a:prstGeom>
          <a:noFill/>
          <a:ln w="38100" cap="flat" cmpd="sng">
            <a:solidFill>
              <a:schemeClr val="dk2"/>
            </a:solidFill>
            <a:prstDash val="solid"/>
            <a:round/>
            <a:headEnd type="none" w="med" len="med"/>
            <a:tailEnd type="triangle" w="med" len="med"/>
          </a:ln>
        </p:spPr>
      </p:cxnSp>
      <p:sp>
        <p:nvSpPr>
          <p:cNvPr id="44" name="Google Shape;149;p19">
            <a:extLst>
              <a:ext uri="{FF2B5EF4-FFF2-40B4-BE49-F238E27FC236}">
                <a16:creationId xmlns:a16="http://schemas.microsoft.com/office/drawing/2014/main" id="{590375FA-F200-43A2-CFA2-C96B20021798}"/>
              </a:ext>
            </a:extLst>
          </p:cNvPr>
          <p:cNvSpPr txBox="1"/>
          <p:nvPr/>
        </p:nvSpPr>
        <p:spPr>
          <a:xfrm>
            <a:off x="8254766" y="3580609"/>
            <a:ext cx="1035233" cy="188241"/>
          </a:xfrm>
          <a:prstGeom prst="rect">
            <a:avLst/>
          </a:prstGeom>
          <a:noFill/>
          <a:ln>
            <a:noFill/>
          </a:ln>
        </p:spPr>
        <p:txBody>
          <a:bodyPr spcFirstLastPara="1" wrap="square" lIns="55426" tIns="55426" rIns="55426" bIns="55426" anchor="ctr" anchorCtr="0">
            <a:noAutofit/>
          </a:bodyPr>
          <a:lstStyle/>
          <a:p>
            <a:pPr algn="ctr"/>
            <a:r>
              <a:rPr lang="en" sz="1091" b="1">
                <a:solidFill>
                  <a:schemeClr val="dk2"/>
                </a:solidFill>
                <a:latin typeface="Source Code Pro"/>
                <a:ea typeface="Source Code Pro"/>
                <a:cs typeface="Source Code Pro"/>
                <a:sym typeface="Source Code Pro"/>
              </a:rPr>
              <a:t>prediction</a:t>
            </a:r>
            <a:endParaRPr sz="1091" b="1">
              <a:solidFill>
                <a:schemeClr val="dk2"/>
              </a:solidFill>
              <a:latin typeface="Source Code Pro"/>
              <a:ea typeface="Source Code Pro"/>
              <a:cs typeface="Source Code Pro"/>
              <a:sym typeface="Source Code Pro"/>
            </a:endParaRPr>
          </a:p>
        </p:txBody>
      </p:sp>
      <p:sp>
        <p:nvSpPr>
          <p:cNvPr id="45" name="Google Shape;150;p19">
            <a:extLst>
              <a:ext uri="{FF2B5EF4-FFF2-40B4-BE49-F238E27FC236}">
                <a16:creationId xmlns:a16="http://schemas.microsoft.com/office/drawing/2014/main" id="{E76730EF-F17F-2E6F-7A30-4ABE9CF6FDB9}"/>
              </a:ext>
            </a:extLst>
          </p:cNvPr>
          <p:cNvSpPr/>
          <p:nvPr/>
        </p:nvSpPr>
        <p:spPr>
          <a:xfrm>
            <a:off x="8311784" y="2174238"/>
            <a:ext cx="921197" cy="758964"/>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r>
              <a:rPr lang="en" sz="1880" b="1">
                <a:latin typeface="Source Code Pro"/>
                <a:ea typeface="Source Code Pro"/>
                <a:cs typeface="Source Code Pro"/>
                <a:sym typeface="Source Code Pro"/>
              </a:rPr>
              <a:t>h</a:t>
            </a:r>
            <a:endParaRPr sz="1880" b="1">
              <a:latin typeface="Source Code Pro"/>
              <a:ea typeface="Source Code Pro"/>
              <a:cs typeface="Source Code Pro"/>
              <a:sym typeface="Source Code Pro"/>
            </a:endParaRPr>
          </a:p>
        </p:txBody>
      </p:sp>
      <p:sp>
        <p:nvSpPr>
          <p:cNvPr id="46" name="Google Shape;151;p19">
            <a:extLst>
              <a:ext uri="{FF2B5EF4-FFF2-40B4-BE49-F238E27FC236}">
                <a16:creationId xmlns:a16="http://schemas.microsoft.com/office/drawing/2014/main" id="{31F93944-1F4A-7986-99BA-FE596C4DBF2C}"/>
              </a:ext>
            </a:extLst>
          </p:cNvPr>
          <p:cNvSpPr txBox="1"/>
          <p:nvPr/>
        </p:nvSpPr>
        <p:spPr>
          <a:xfrm>
            <a:off x="8254766" y="1894560"/>
            <a:ext cx="1035233" cy="188241"/>
          </a:xfrm>
          <a:prstGeom prst="rect">
            <a:avLst/>
          </a:prstGeom>
          <a:noFill/>
          <a:ln>
            <a:noFill/>
          </a:ln>
        </p:spPr>
        <p:txBody>
          <a:bodyPr spcFirstLastPara="1" wrap="square" lIns="55426" tIns="55426" rIns="55426" bIns="55426" anchor="ctr" anchorCtr="0">
            <a:noAutofit/>
          </a:bodyPr>
          <a:lstStyle/>
          <a:p>
            <a:pPr algn="ctr"/>
            <a:r>
              <a:rPr lang="en" sz="1091" b="1">
                <a:solidFill>
                  <a:schemeClr val="dk2"/>
                </a:solidFill>
                <a:latin typeface="Source Code Pro"/>
                <a:ea typeface="Source Code Pro"/>
                <a:cs typeface="Source Code Pro"/>
                <a:sym typeface="Source Code Pro"/>
              </a:rPr>
              <a:t>State space</a:t>
            </a:r>
            <a:endParaRPr sz="1091" b="1">
              <a:solidFill>
                <a:schemeClr val="dk2"/>
              </a:solidFill>
              <a:latin typeface="Source Code Pro"/>
              <a:ea typeface="Source Code Pro"/>
              <a:cs typeface="Source Code Pro"/>
              <a:sym typeface="Source Code Pro"/>
            </a:endParaRPr>
          </a:p>
        </p:txBody>
      </p:sp>
      <p:cxnSp>
        <p:nvCxnSpPr>
          <p:cNvPr id="47" name="Google Shape;152;p19">
            <a:extLst>
              <a:ext uri="{FF2B5EF4-FFF2-40B4-BE49-F238E27FC236}">
                <a16:creationId xmlns:a16="http://schemas.microsoft.com/office/drawing/2014/main" id="{20559532-342A-B2FC-B875-79792068A3EC}"/>
              </a:ext>
            </a:extLst>
          </p:cNvPr>
          <p:cNvCxnSpPr>
            <a:stCxn id="41" idx="3"/>
            <a:endCxn id="45" idx="1"/>
          </p:cNvCxnSpPr>
          <p:nvPr/>
        </p:nvCxnSpPr>
        <p:spPr>
          <a:xfrm>
            <a:off x="6820818" y="2549416"/>
            <a:ext cx="1491011" cy="4365"/>
          </a:xfrm>
          <a:prstGeom prst="straightConnector1">
            <a:avLst/>
          </a:prstGeom>
          <a:noFill/>
          <a:ln w="38100" cap="flat" cmpd="sng">
            <a:solidFill>
              <a:schemeClr val="dk2"/>
            </a:solidFill>
            <a:prstDash val="solid"/>
            <a:round/>
            <a:headEnd type="none" w="med" len="med"/>
            <a:tailEnd type="triangle" w="med" len="med"/>
          </a:ln>
        </p:spPr>
      </p:cxnSp>
      <p:sp>
        <p:nvSpPr>
          <p:cNvPr id="48" name="Google Shape;153;p19">
            <a:extLst>
              <a:ext uri="{FF2B5EF4-FFF2-40B4-BE49-F238E27FC236}">
                <a16:creationId xmlns:a16="http://schemas.microsoft.com/office/drawing/2014/main" id="{B596538F-31D6-7BD3-4124-E9F3FF3EC00F}"/>
              </a:ext>
            </a:extLst>
          </p:cNvPr>
          <p:cNvSpPr/>
          <p:nvPr/>
        </p:nvSpPr>
        <p:spPr>
          <a:xfrm>
            <a:off x="9232981" y="3508503"/>
            <a:ext cx="376481" cy="332468"/>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49" name="Google Shape;154;p19">
            <a:extLst>
              <a:ext uri="{FF2B5EF4-FFF2-40B4-BE49-F238E27FC236}">
                <a16:creationId xmlns:a16="http://schemas.microsoft.com/office/drawing/2014/main" id="{774E7040-70F9-5392-4041-5A26749EB047}"/>
              </a:ext>
            </a:extLst>
          </p:cNvPr>
          <p:cNvSpPr/>
          <p:nvPr/>
        </p:nvSpPr>
        <p:spPr>
          <a:xfrm>
            <a:off x="8311784" y="2767643"/>
            <a:ext cx="134588" cy="161869"/>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50" name="Google Shape;155;p19">
            <a:extLst>
              <a:ext uri="{FF2B5EF4-FFF2-40B4-BE49-F238E27FC236}">
                <a16:creationId xmlns:a16="http://schemas.microsoft.com/office/drawing/2014/main" id="{AB68E083-073E-0C09-24EF-F624188D9874}"/>
              </a:ext>
            </a:extLst>
          </p:cNvPr>
          <p:cNvSpPr/>
          <p:nvPr/>
        </p:nvSpPr>
        <p:spPr>
          <a:xfrm>
            <a:off x="8448281" y="2767636"/>
            <a:ext cx="172236" cy="161869"/>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51" name="Google Shape;162;p20">
            <a:extLst>
              <a:ext uri="{FF2B5EF4-FFF2-40B4-BE49-F238E27FC236}">
                <a16:creationId xmlns:a16="http://schemas.microsoft.com/office/drawing/2014/main" id="{D2193BCB-F06B-0983-B663-738A8B7A75A8}"/>
              </a:ext>
            </a:extLst>
          </p:cNvPr>
          <p:cNvSpPr/>
          <p:nvPr/>
        </p:nvSpPr>
        <p:spPr>
          <a:xfrm>
            <a:off x="1411950" y="4499775"/>
            <a:ext cx="376481" cy="332468"/>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52" name="Google Shape;163;p20">
            <a:extLst>
              <a:ext uri="{FF2B5EF4-FFF2-40B4-BE49-F238E27FC236}">
                <a16:creationId xmlns:a16="http://schemas.microsoft.com/office/drawing/2014/main" id="{E7B28AB5-F22B-2024-94F9-8EB776AD5608}"/>
              </a:ext>
            </a:extLst>
          </p:cNvPr>
          <p:cNvSpPr txBox="1"/>
          <p:nvPr/>
        </p:nvSpPr>
        <p:spPr>
          <a:xfrm>
            <a:off x="1411950" y="4311535"/>
            <a:ext cx="376481" cy="188241"/>
          </a:xfrm>
          <a:prstGeom prst="rect">
            <a:avLst/>
          </a:prstGeom>
          <a:noFill/>
          <a:ln>
            <a:noFill/>
          </a:ln>
        </p:spPr>
        <p:txBody>
          <a:bodyPr spcFirstLastPara="1" wrap="square" lIns="55426" tIns="55426" rIns="55426" bIns="55426" anchor="ctr" anchorCtr="0">
            <a:noAutofit/>
          </a:bodyPr>
          <a:lstStyle/>
          <a:p>
            <a:pPr algn="ctr"/>
            <a:r>
              <a:rPr lang="en" sz="1091">
                <a:solidFill>
                  <a:schemeClr val="dk2"/>
                </a:solidFill>
                <a:latin typeface="Source Code Pro"/>
                <a:ea typeface="Source Code Pro"/>
                <a:cs typeface="Source Code Pro"/>
                <a:sym typeface="Source Code Pro"/>
              </a:rPr>
              <a:t>3</a:t>
            </a:r>
            <a:endParaRPr sz="1091">
              <a:solidFill>
                <a:schemeClr val="dk2"/>
              </a:solidFill>
              <a:latin typeface="Source Code Pro"/>
              <a:ea typeface="Source Code Pro"/>
              <a:cs typeface="Source Code Pro"/>
              <a:sym typeface="Source Code Pro"/>
            </a:endParaRPr>
          </a:p>
        </p:txBody>
      </p:sp>
      <p:cxnSp>
        <p:nvCxnSpPr>
          <p:cNvPr id="53" name="Google Shape;164;p20">
            <a:extLst>
              <a:ext uri="{FF2B5EF4-FFF2-40B4-BE49-F238E27FC236}">
                <a16:creationId xmlns:a16="http://schemas.microsoft.com/office/drawing/2014/main" id="{AA1903A0-31B7-C2E6-3C1F-C8BD288942EC}"/>
              </a:ext>
            </a:extLst>
          </p:cNvPr>
          <p:cNvCxnSpPr/>
          <p:nvPr/>
        </p:nvCxnSpPr>
        <p:spPr>
          <a:xfrm>
            <a:off x="3231852" y="4481808"/>
            <a:ext cx="9821" cy="1145631"/>
          </a:xfrm>
          <a:prstGeom prst="straightConnector1">
            <a:avLst/>
          </a:prstGeom>
          <a:noFill/>
          <a:ln w="38100" cap="flat" cmpd="sng">
            <a:solidFill>
              <a:schemeClr val="dk2"/>
            </a:solidFill>
            <a:prstDash val="solid"/>
            <a:round/>
            <a:headEnd type="none" w="med" len="med"/>
            <a:tailEnd type="triangle" w="med" len="med"/>
          </a:ln>
        </p:spPr>
      </p:cxnSp>
      <p:sp>
        <p:nvSpPr>
          <p:cNvPr id="54" name="Google Shape;165;p20">
            <a:extLst>
              <a:ext uri="{FF2B5EF4-FFF2-40B4-BE49-F238E27FC236}">
                <a16:creationId xmlns:a16="http://schemas.microsoft.com/office/drawing/2014/main" id="{6F3CCA56-0A51-44E3-7923-28E11BDBC168}"/>
              </a:ext>
            </a:extLst>
          </p:cNvPr>
          <p:cNvSpPr txBox="1"/>
          <p:nvPr/>
        </p:nvSpPr>
        <p:spPr>
          <a:xfrm>
            <a:off x="2714235" y="5670497"/>
            <a:ext cx="1035233" cy="188241"/>
          </a:xfrm>
          <a:prstGeom prst="rect">
            <a:avLst/>
          </a:prstGeom>
          <a:noFill/>
          <a:ln>
            <a:noFill/>
          </a:ln>
        </p:spPr>
        <p:txBody>
          <a:bodyPr spcFirstLastPara="1" wrap="square" lIns="55426" tIns="55426" rIns="55426" bIns="55426" anchor="ctr" anchorCtr="0">
            <a:noAutofit/>
          </a:bodyPr>
          <a:lstStyle/>
          <a:p>
            <a:pPr algn="ctr"/>
            <a:r>
              <a:rPr lang="en" sz="1091" b="1">
                <a:solidFill>
                  <a:schemeClr val="dk2"/>
                </a:solidFill>
                <a:latin typeface="Source Code Pro"/>
                <a:ea typeface="Source Code Pro"/>
                <a:cs typeface="Source Code Pro"/>
                <a:sym typeface="Source Code Pro"/>
              </a:rPr>
              <a:t>prediction</a:t>
            </a:r>
            <a:endParaRPr sz="1091" b="1">
              <a:solidFill>
                <a:schemeClr val="dk2"/>
              </a:solidFill>
              <a:latin typeface="Source Code Pro"/>
              <a:ea typeface="Source Code Pro"/>
              <a:cs typeface="Source Code Pro"/>
              <a:sym typeface="Source Code Pro"/>
            </a:endParaRPr>
          </a:p>
        </p:txBody>
      </p:sp>
      <p:sp>
        <p:nvSpPr>
          <p:cNvPr id="55" name="Google Shape;166;p20">
            <a:extLst>
              <a:ext uri="{FF2B5EF4-FFF2-40B4-BE49-F238E27FC236}">
                <a16:creationId xmlns:a16="http://schemas.microsoft.com/office/drawing/2014/main" id="{FEC03C92-3D18-A58B-8BB9-489500C7EE5D}"/>
              </a:ext>
            </a:extLst>
          </p:cNvPr>
          <p:cNvSpPr/>
          <p:nvPr/>
        </p:nvSpPr>
        <p:spPr>
          <a:xfrm>
            <a:off x="2771253" y="4264126"/>
            <a:ext cx="921197" cy="758964"/>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r>
              <a:rPr lang="en" sz="1880" b="1">
                <a:latin typeface="Source Code Pro"/>
                <a:ea typeface="Source Code Pro"/>
                <a:cs typeface="Source Code Pro"/>
                <a:sym typeface="Source Code Pro"/>
              </a:rPr>
              <a:t>h</a:t>
            </a:r>
            <a:endParaRPr sz="1880" b="1">
              <a:latin typeface="Source Code Pro"/>
              <a:ea typeface="Source Code Pro"/>
              <a:cs typeface="Source Code Pro"/>
              <a:sym typeface="Source Code Pro"/>
            </a:endParaRPr>
          </a:p>
        </p:txBody>
      </p:sp>
      <p:sp>
        <p:nvSpPr>
          <p:cNvPr id="56" name="Google Shape;167;p20">
            <a:extLst>
              <a:ext uri="{FF2B5EF4-FFF2-40B4-BE49-F238E27FC236}">
                <a16:creationId xmlns:a16="http://schemas.microsoft.com/office/drawing/2014/main" id="{CDC18CC5-EC08-61C0-FE59-47D8D1036A7C}"/>
              </a:ext>
            </a:extLst>
          </p:cNvPr>
          <p:cNvSpPr txBox="1"/>
          <p:nvPr/>
        </p:nvSpPr>
        <p:spPr>
          <a:xfrm>
            <a:off x="2714235" y="3984448"/>
            <a:ext cx="1035233" cy="188241"/>
          </a:xfrm>
          <a:prstGeom prst="rect">
            <a:avLst/>
          </a:prstGeom>
          <a:noFill/>
          <a:ln>
            <a:noFill/>
          </a:ln>
        </p:spPr>
        <p:txBody>
          <a:bodyPr spcFirstLastPara="1" wrap="square" lIns="55426" tIns="55426" rIns="55426" bIns="55426" anchor="ctr" anchorCtr="0">
            <a:noAutofit/>
          </a:bodyPr>
          <a:lstStyle/>
          <a:p>
            <a:pPr algn="ctr"/>
            <a:r>
              <a:rPr lang="en" sz="1091" b="1">
                <a:solidFill>
                  <a:schemeClr val="dk2"/>
                </a:solidFill>
                <a:latin typeface="Source Code Pro"/>
                <a:ea typeface="Source Code Pro"/>
                <a:cs typeface="Source Code Pro"/>
                <a:sym typeface="Source Code Pro"/>
              </a:rPr>
              <a:t>State space</a:t>
            </a:r>
            <a:endParaRPr sz="1091" b="1">
              <a:solidFill>
                <a:schemeClr val="dk2"/>
              </a:solidFill>
              <a:latin typeface="Source Code Pro"/>
              <a:ea typeface="Source Code Pro"/>
              <a:cs typeface="Source Code Pro"/>
              <a:sym typeface="Source Code Pro"/>
            </a:endParaRPr>
          </a:p>
        </p:txBody>
      </p:sp>
      <p:cxnSp>
        <p:nvCxnSpPr>
          <p:cNvPr id="57" name="Google Shape;168;p20">
            <a:extLst>
              <a:ext uri="{FF2B5EF4-FFF2-40B4-BE49-F238E27FC236}">
                <a16:creationId xmlns:a16="http://schemas.microsoft.com/office/drawing/2014/main" id="{395E2977-01C3-B577-4F93-03AE61CF80FC}"/>
              </a:ext>
            </a:extLst>
          </p:cNvPr>
          <p:cNvCxnSpPr>
            <a:stCxn id="51" idx="3"/>
            <a:endCxn id="55" idx="1"/>
          </p:cNvCxnSpPr>
          <p:nvPr/>
        </p:nvCxnSpPr>
        <p:spPr>
          <a:xfrm rot="10800000" flipH="1">
            <a:off x="1788431" y="4643638"/>
            <a:ext cx="982853" cy="22371"/>
          </a:xfrm>
          <a:prstGeom prst="straightConnector1">
            <a:avLst/>
          </a:prstGeom>
          <a:noFill/>
          <a:ln w="38100" cap="flat" cmpd="sng">
            <a:solidFill>
              <a:schemeClr val="dk2"/>
            </a:solidFill>
            <a:prstDash val="solid"/>
            <a:round/>
            <a:headEnd type="none" w="med" len="med"/>
            <a:tailEnd type="triangle" w="med" len="med"/>
          </a:ln>
        </p:spPr>
      </p:cxnSp>
      <p:sp>
        <p:nvSpPr>
          <p:cNvPr id="58" name="Google Shape;169;p20">
            <a:extLst>
              <a:ext uri="{FF2B5EF4-FFF2-40B4-BE49-F238E27FC236}">
                <a16:creationId xmlns:a16="http://schemas.microsoft.com/office/drawing/2014/main" id="{1B1D5EBF-BEAC-0C9E-9268-20DDBFFD6877}"/>
              </a:ext>
            </a:extLst>
          </p:cNvPr>
          <p:cNvSpPr/>
          <p:nvPr/>
        </p:nvSpPr>
        <p:spPr>
          <a:xfrm>
            <a:off x="3766594" y="5598391"/>
            <a:ext cx="376481" cy="332468"/>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59" name="Google Shape;170;p20">
            <a:extLst>
              <a:ext uri="{FF2B5EF4-FFF2-40B4-BE49-F238E27FC236}">
                <a16:creationId xmlns:a16="http://schemas.microsoft.com/office/drawing/2014/main" id="{81CA79D8-76A8-E30E-B69A-23FA5C00FF1D}"/>
              </a:ext>
            </a:extLst>
          </p:cNvPr>
          <p:cNvSpPr/>
          <p:nvPr/>
        </p:nvSpPr>
        <p:spPr>
          <a:xfrm>
            <a:off x="2907750" y="4857524"/>
            <a:ext cx="172236" cy="161869"/>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60" name="Google Shape;171;p20">
            <a:extLst>
              <a:ext uri="{FF2B5EF4-FFF2-40B4-BE49-F238E27FC236}">
                <a16:creationId xmlns:a16="http://schemas.microsoft.com/office/drawing/2014/main" id="{3C44E64E-4471-ADD3-233C-1AF865A46DF8}"/>
              </a:ext>
            </a:extLst>
          </p:cNvPr>
          <p:cNvSpPr/>
          <p:nvPr/>
        </p:nvSpPr>
        <p:spPr>
          <a:xfrm>
            <a:off x="2771253" y="4857531"/>
            <a:ext cx="134588" cy="161869"/>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61" name="Google Shape;172;p20">
            <a:extLst>
              <a:ext uri="{FF2B5EF4-FFF2-40B4-BE49-F238E27FC236}">
                <a16:creationId xmlns:a16="http://schemas.microsoft.com/office/drawing/2014/main" id="{D032C377-C787-76DD-CFAF-994217880A7E}"/>
              </a:ext>
            </a:extLst>
          </p:cNvPr>
          <p:cNvSpPr/>
          <p:nvPr/>
        </p:nvSpPr>
        <p:spPr>
          <a:xfrm>
            <a:off x="3079986" y="4823786"/>
            <a:ext cx="219159" cy="188241"/>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pic>
        <p:nvPicPr>
          <p:cNvPr id="62" name="Picture 61">
            <a:extLst>
              <a:ext uri="{FF2B5EF4-FFF2-40B4-BE49-F238E27FC236}">
                <a16:creationId xmlns:a16="http://schemas.microsoft.com/office/drawing/2014/main" id="{F029B3B6-961C-7A24-F5DC-F46A62403D94}"/>
              </a:ext>
            </a:extLst>
          </p:cNvPr>
          <p:cNvPicPr>
            <a:picLocks noChangeAspect="1"/>
          </p:cNvPicPr>
          <p:nvPr/>
        </p:nvPicPr>
        <p:blipFill>
          <a:blip r:embed="rId4"/>
          <a:stretch>
            <a:fillRect/>
          </a:stretch>
        </p:blipFill>
        <p:spPr>
          <a:xfrm>
            <a:off x="6766469" y="4342034"/>
            <a:ext cx="1612900" cy="317500"/>
          </a:xfrm>
          <a:prstGeom prst="rect">
            <a:avLst/>
          </a:prstGeom>
        </p:spPr>
      </p:pic>
      <p:pic>
        <p:nvPicPr>
          <p:cNvPr id="63" name="Picture 62">
            <a:extLst>
              <a:ext uri="{FF2B5EF4-FFF2-40B4-BE49-F238E27FC236}">
                <a16:creationId xmlns:a16="http://schemas.microsoft.com/office/drawing/2014/main" id="{6828BEE9-0533-C7CF-229B-FDC117421FA5}"/>
              </a:ext>
            </a:extLst>
          </p:cNvPr>
          <p:cNvPicPr>
            <a:picLocks noChangeAspect="1"/>
          </p:cNvPicPr>
          <p:nvPr/>
        </p:nvPicPr>
        <p:blipFill rotWithShape="1">
          <a:blip r:embed="rId5"/>
          <a:srcRect l="19157" t="-15782" b="-1"/>
          <a:stretch/>
        </p:blipFill>
        <p:spPr>
          <a:xfrm>
            <a:off x="8459224" y="4302415"/>
            <a:ext cx="1796737" cy="367607"/>
          </a:xfrm>
          <a:prstGeom prst="rect">
            <a:avLst/>
          </a:prstGeom>
        </p:spPr>
      </p:pic>
    </p:spTree>
    <p:extLst>
      <p:ext uri="{BB962C8B-B14F-4D97-AF65-F5344CB8AC3E}">
        <p14:creationId xmlns:p14="http://schemas.microsoft.com/office/powerpoint/2010/main" val="4155333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65BA8-448C-C307-D200-A349431DF305}"/>
              </a:ext>
            </a:extLst>
          </p:cNvPr>
          <p:cNvSpPr>
            <a:spLocks noGrp="1"/>
          </p:cNvSpPr>
          <p:nvPr>
            <p:ph idx="1"/>
          </p:nvPr>
        </p:nvSpPr>
        <p:spPr/>
        <p:txBody>
          <a:bodyPr/>
          <a:lstStyle/>
          <a:p>
            <a:endParaRPr lang="en-CN"/>
          </a:p>
        </p:txBody>
      </p:sp>
      <p:sp>
        <p:nvSpPr>
          <p:cNvPr id="4" name="Title 1">
            <a:extLst>
              <a:ext uri="{FF2B5EF4-FFF2-40B4-BE49-F238E27FC236}">
                <a16:creationId xmlns:a16="http://schemas.microsoft.com/office/drawing/2014/main" id="{A6444892-2B09-188A-97D7-1943D893F85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Mamba</a:t>
            </a:r>
            <a:r>
              <a:rPr lang="zh-CN" altLang="en-US" dirty="0"/>
              <a:t> </a:t>
            </a:r>
            <a:r>
              <a:rPr lang="en-US" altLang="zh-CN" dirty="0"/>
              <a:t>(S4</a:t>
            </a:r>
            <a:r>
              <a:rPr lang="zh-CN" altLang="en-US" dirty="0"/>
              <a:t> </a:t>
            </a:r>
            <a:r>
              <a:rPr lang="en-US" altLang="zh-CN" dirty="0"/>
              <a:t>+</a:t>
            </a:r>
            <a:r>
              <a:rPr lang="zh-CN" altLang="en-US" dirty="0"/>
              <a:t> </a:t>
            </a:r>
            <a:r>
              <a:rPr lang="en-US" altLang="zh-CN" dirty="0"/>
              <a:t>Selective)</a:t>
            </a:r>
            <a:r>
              <a:rPr lang="zh-CN" altLang="en-US" dirty="0"/>
              <a:t> </a:t>
            </a:r>
            <a:r>
              <a:rPr lang="en-US" altLang="zh-CN" dirty="0"/>
              <a:t>Algorithms</a:t>
            </a:r>
            <a:endParaRPr lang="en-CN" dirty="0"/>
          </a:p>
        </p:txBody>
      </p:sp>
      <p:sp>
        <p:nvSpPr>
          <p:cNvPr id="5" name="Google Shape;179;p21">
            <a:extLst>
              <a:ext uri="{FF2B5EF4-FFF2-40B4-BE49-F238E27FC236}">
                <a16:creationId xmlns:a16="http://schemas.microsoft.com/office/drawing/2014/main" id="{287D1B3D-D90A-03DC-E272-8CCB9401179A}"/>
              </a:ext>
            </a:extLst>
          </p:cNvPr>
          <p:cNvSpPr/>
          <p:nvPr/>
        </p:nvSpPr>
        <p:spPr>
          <a:xfrm>
            <a:off x="829194" y="2141749"/>
            <a:ext cx="376481" cy="332468"/>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6" name="Google Shape;180;p21">
            <a:extLst>
              <a:ext uri="{FF2B5EF4-FFF2-40B4-BE49-F238E27FC236}">
                <a16:creationId xmlns:a16="http://schemas.microsoft.com/office/drawing/2014/main" id="{92ABF2D8-C41E-253B-CC89-1501B48CE72F}"/>
              </a:ext>
            </a:extLst>
          </p:cNvPr>
          <p:cNvSpPr txBox="1"/>
          <p:nvPr/>
        </p:nvSpPr>
        <p:spPr>
          <a:xfrm>
            <a:off x="841847" y="1975910"/>
            <a:ext cx="376481" cy="188241"/>
          </a:xfrm>
          <a:prstGeom prst="rect">
            <a:avLst/>
          </a:prstGeom>
          <a:noFill/>
          <a:ln>
            <a:noFill/>
          </a:ln>
        </p:spPr>
        <p:txBody>
          <a:bodyPr spcFirstLastPara="1" wrap="square" lIns="55426" tIns="55426" rIns="55426" bIns="55426" anchor="ctr" anchorCtr="0">
            <a:noAutofit/>
          </a:bodyPr>
          <a:lstStyle/>
          <a:p>
            <a:pPr algn="ctr"/>
            <a:r>
              <a:rPr lang="en" sz="1091">
                <a:solidFill>
                  <a:schemeClr val="dk2"/>
                </a:solidFill>
                <a:latin typeface="Source Code Pro"/>
                <a:ea typeface="Source Code Pro"/>
                <a:cs typeface="Source Code Pro"/>
                <a:sym typeface="Source Code Pro"/>
              </a:rPr>
              <a:t>4</a:t>
            </a:r>
            <a:endParaRPr sz="1091">
              <a:solidFill>
                <a:schemeClr val="dk2"/>
              </a:solidFill>
              <a:latin typeface="Source Code Pro"/>
              <a:ea typeface="Source Code Pro"/>
              <a:cs typeface="Source Code Pro"/>
              <a:sym typeface="Source Code Pro"/>
            </a:endParaRPr>
          </a:p>
        </p:txBody>
      </p:sp>
      <p:cxnSp>
        <p:nvCxnSpPr>
          <p:cNvPr id="7" name="Google Shape;181;p21">
            <a:extLst>
              <a:ext uri="{FF2B5EF4-FFF2-40B4-BE49-F238E27FC236}">
                <a16:creationId xmlns:a16="http://schemas.microsoft.com/office/drawing/2014/main" id="{D2FED971-6626-9108-3763-3959E77628F1}"/>
              </a:ext>
            </a:extLst>
          </p:cNvPr>
          <p:cNvCxnSpPr/>
          <p:nvPr/>
        </p:nvCxnSpPr>
        <p:spPr>
          <a:xfrm>
            <a:off x="2061062" y="2146183"/>
            <a:ext cx="9821" cy="1145631"/>
          </a:xfrm>
          <a:prstGeom prst="straightConnector1">
            <a:avLst/>
          </a:prstGeom>
          <a:noFill/>
          <a:ln w="38100" cap="flat" cmpd="sng">
            <a:solidFill>
              <a:schemeClr val="dk2"/>
            </a:solidFill>
            <a:prstDash val="solid"/>
            <a:round/>
            <a:headEnd type="none" w="med" len="med"/>
            <a:tailEnd type="triangle" w="med" len="med"/>
          </a:ln>
        </p:spPr>
      </p:cxnSp>
      <p:sp>
        <p:nvSpPr>
          <p:cNvPr id="8" name="Google Shape;182;p21">
            <a:extLst>
              <a:ext uri="{FF2B5EF4-FFF2-40B4-BE49-F238E27FC236}">
                <a16:creationId xmlns:a16="http://schemas.microsoft.com/office/drawing/2014/main" id="{901C183F-12A4-1C79-820A-FE0FD5191D67}"/>
              </a:ext>
            </a:extLst>
          </p:cNvPr>
          <p:cNvSpPr txBox="1"/>
          <p:nvPr/>
        </p:nvSpPr>
        <p:spPr>
          <a:xfrm>
            <a:off x="1543445" y="3334872"/>
            <a:ext cx="1035233" cy="188241"/>
          </a:xfrm>
          <a:prstGeom prst="rect">
            <a:avLst/>
          </a:prstGeom>
          <a:noFill/>
          <a:ln>
            <a:noFill/>
          </a:ln>
        </p:spPr>
        <p:txBody>
          <a:bodyPr spcFirstLastPara="1" wrap="square" lIns="55426" tIns="55426" rIns="55426" bIns="55426" anchor="ctr" anchorCtr="0">
            <a:noAutofit/>
          </a:bodyPr>
          <a:lstStyle/>
          <a:p>
            <a:pPr algn="ctr"/>
            <a:r>
              <a:rPr lang="en" sz="1091" b="1">
                <a:solidFill>
                  <a:schemeClr val="dk2"/>
                </a:solidFill>
                <a:latin typeface="Source Code Pro"/>
                <a:ea typeface="Source Code Pro"/>
                <a:cs typeface="Source Code Pro"/>
                <a:sym typeface="Source Code Pro"/>
              </a:rPr>
              <a:t>prediction</a:t>
            </a:r>
            <a:endParaRPr sz="1091" b="1">
              <a:solidFill>
                <a:schemeClr val="dk2"/>
              </a:solidFill>
              <a:latin typeface="Source Code Pro"/>
              <a:ea typeface="Source Code Pro"/>
              <a:cs typeface="Source Code Pro"/>
              <a:sym typeface="Source Code Pro"/>
            </a:endParaRPr>
          </a:p>
        </p:txBody>
      </p:sp>
      <p:sp>
        <p:nvSpPr>
          <p:cNvPr id="9" name="Google Shape;183;p21">
            <a:extLst>
              <a:ext uri="{FF2B5EF4-FFF2-40B4-BE49-F238E27FC236}">
                <a16:creationId xmlns:a16="http://schemas.microsoft.com/office/drawing/2014/main" id="{05FFCC32-81C2-61D7-C2FA-56F9DD27D048}"/>
              </a:ext>
            </a:extLst>
          </p:cNvPr>
          <p:cNvSpPr/>
          <p:nvPr/>
        </p:nvSpPr>
        <p:spPr>
          <a:xfrm>
            <a:off x="1600463" y="1928501"/>
            <a:ext cx="921197" cy="758964"/>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r>
              <a:rPr lang="en" sz="1880" b="1">
                <a:latin typeface="Source Code Pro"/>
                <a:ea typeface="Source Code Pro"/>
                <a:cs typeface="Source Code Pro"/>
                <a:sym typeface="Source Code Pro"/>
              </a:rPr>
              <a:t>h</a:t>
            </a:r>
            <a:endParaRPr sz="1880" b="1">
              <a:latin typeface="Source Code Pro"/>
              <a:ea typeface="Source Code Pro"/>
              <a:cs typeface="Source Code Pro"/>
              <a:sym typeface="Source Code Pro"/>
            </a:endParaRPr>
          </a:p>
        </p:txBody>
      </p:sp>
      <p:sp>
        <p:nvSpPr>
          <p:cNvPr id="10" name="Google Shape;184;p21">
            <a:extLst>
              <a:ext uri="{FF2B5EF4-FFF2-40B4-BE49-F238E27FC236}">
                <a16:creationId xmlns:a16="http://schemas.microsoft.com/office/drawing/2014/main" id="{37E29BA1-4469-9271-96CE-D765B4274BD8}"/>
              </a:ext>
            </a:extLst>
          </p:cNvPr>
          <p:cNvSpPr txBox="1"/>
          <p:nvPr/>
        </p:nvSpPr>
        <p:spPr>
          <a:xfrm>
            <a:off x="1543445" y="1648823"/>
            <a:ext cx="1035233" cy="188241"/>
          </a:xfrm>
          <a:prstGeom prst="rect">
            <a:avLst/>
          </a:prstGeom>
          <a:noFill/>
          <a:ln>
            <a:noFill/>
          </a:ln>
        </p:spPr>
        <p:txBody>
          <a:bodyPr spcFirstLastPara="1" wrap="square" lIns="55426" tIns="55426" rIns="55426" bIns="55426" anchor="ctr" anchorCtr="0">
            <a:noAutofit/>
          </a:bodyPr>
          <a:lstStyle/>
          <a:p>
            <a:pPr algn="ctr"/>
            <a:r>
              <a:rPr lang="en" sz="1091" b="1">
                <a:solidFill>
                  <a:schemeClr val="dk2"/>
                </a:solidFill>
                <a:latin typeface="Source Code Pro"/>
                <a:ea typeface="Source Code Pro"/>
                <a:cs typeface="Source Code Pro"/>
                <a:sym typeface="Source Code Pro"/>
              </a:rPr>
              <a:t>State space</a:t>
            </a:r>
            <a:endParaRPr sz="1091" b="1">
              <a:solidFill>
                <a:schemeClr val="dk2"/>
              </a:solidFill>
              <a:latin typeface="Source Code Pro"/>
              <a:ea typeface="Source Code Pro"/>
              <a:cs typeface="Source Code Pro"/>
              <a:sym typeface="Source Code Pro"/>
            </a:endParaRPr>
          </a:p>
        </p:txBody>
      </p:sp>
      <p:cxnSp>
        <p:nvCxnSpPr>
          <p:cNvPr id="11" name="Google Shape;185;p21">
            <a:extLst>
              <a:ext uri="{FF2B5EF4-FFF2-40B4-BE49-F238E27FC236}">
                <a16:creationId xmlns:a16="http://schemas.microsoft.com/office/drawing/2014/main" id="{FFF2EAFE-5F31-C4EB-E0F1-3E25BA975C92}"/>
              </a:ext>
            </a:extLst>
          </p:cNvPr>
          <p:cNvCxnSpPr>
            <a:stCxn id="5" idx="3"/>
            <a:endCxn id="9" idx="1"/>
          </p:cNvCxnSpPr>
          <p:nvPr/>
        </p:nvCxnSpPr>
        <p:spPr>
          <a:xfrm>
            <a:off x="1205675" y="2307983"/>
            <a:ext cx="394788" cy="0"/>
          </a:xfrm>
          <a:prstGeom prst="straightConnector1">
            <a:avLst/>
          </a:prstGeom>
          <a:noFill/>
          <a:ln w="38100" cap="flat" cmpd="sng">
            <a:solidFill>
              <a:schemeClr val="dk2"/>
            </a:solidFill>
            <a:prstDash val="solid"/>
            <a:round/>
            <a:headEnd type="none" w="med" len="med"/>
            <a:tailEnd type="triangle" w="med" len="med"/>
          </a:ln>
        </p:spPr>
      </p:cxnSp>
      <p:sp>
        <p:nvSpPr>
          <p:cNvPr id="12" name="Google Shape;186;p21">
            <a:extLst>
              <a:ext uri="{FF2B5EF4-FFF2-40B4-BE49-F238E27FC236}">
                <a16:creationId xmlns:a16="http://schemas.microsoft.com/office/drawing/2014/main" id="{BA0BA468-CC59-AF67-C0DD-80A4DAD2B62E}"/>
              </a:ext>
            </a:extLst>
          </p:cNvPr>
          <p:cNvSpPr/>
          <p:nvPr/>
        </p:nvSpPr>
        <p:spPr>
          <a:xfrm>
            <a:off x="2521660" y="3262766"/>
            <a:ext cx="376481" cy="332468"/>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13" name="Google Shape;187;p21">
            <a:extLst>
              <a:ext uri="{FF2B5EF4-FFF2-40B4-BE49-F238E27FC236}">
                <a16:creationId xmlns:a16="http://schemas.microsoft.com/office/drawing/2014/main" id="{C7863BD8-4F1D-AD80-0208-0124B38F5E30}"/>
              </a:ext>
            </a:extLst>
          </p:cNvPr>
          <p:cNvSpPr/>
          <p:nvPr/>
        </p:nvSpPr>
        <p:spPr>
          <a:xfrm>
            <a:off x="1902463" y="2514533"/>
            <a:ext cx="181073" cy="187454"/>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14" name="Google Shape;188;p21">
            <a:extLst>
              <a:ext uri="{FF2B5EF4-FFF2-40B4-BE49-F238E27FC236}">
                <a16:creationId xmlns:a16="http://schemas.microsoft.com/office/drawing/2014/main" id="{8F8FA193-7E2C-0735-A49E-69CA5C29407C}"/>
              </a:ext>
            </a:extLst>
          </p:cNvPr>
          <p:cNvSpPr/>
          <p:nvPr/>
        </p:nvSpPr>
        <p:spPr>
          <a:xfrm>
            <a:off x="1736960" y="2521899"/>
            <a:ext cx="172236" cy="161869"/>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15" name="Google Shape;189;p21">
            <a:extLst>
              <a:ext uri="{FF2B5EF4-FFF2-40B4-BE49-F238E27FC236}">
                <a16:creationId xmlns:a16="http://schemas.microsoft.com/office/drawing/2014/main" id="{2DBDCB9A-9E22-4C2F-82AC-B7F874C8C615}"/>
              </a:ext>
            </a:extLst>
          </p:cNvPr>
          <p:cNvSpPr/>
          <p:nvPr/>
        </p:nvSpPr>
        <p:spPr>
          <a:xfrm>
            <a:off x="1600463" y="2521906"/>
            <a:ext cx="134588" cy="161869"/>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16" name="Google Shape;190;p21">
            <a:extLst>
              <a:ext uri="{FF2B5EF4-FFF2-40B4-BE49-F238E27FC236}">
                <a16:creationId xmlns:a16="http://schemas.microsoft.com/office/drawing/2014/main" id="{EFCDB9A4-91D1-7B53-A293-F818A2BA89F1}"/>
              </a:ext>
            </a:extLst>
          </p:cNvPr>
          <p:cNvSpPr/>
          <p:nvPr/>
        </p:nvSpPr>
        <p:spPr>
          <a:xfrm>
            <a:off x="2094894" y="2521899"/>
            <a:ext cx="134588" cy="161869"/>
          </a:xfrm>
          <a:prstGeom prst="rect">
            <a:avLst/>
          </a:prstGeom>
          <a:solidFill>
            <a:srgbClr val="0F579B"/>
          </a:solidFill>
          <a:ln w="9525" cap="flat" cmpd="sng">
            <a:solidFill>
              <a:schemeClr val="dk2"/>
            </a:solidFill>
            <a:prstDash val="solid"/>
            <a:round/>
            <a:headEnd type="none" w="sm" len="sm"/>
            <a:tailEnd type="none" w="sm" len="sm"/>
          </a:ln>
        </p:spPr>
        <p:txBody>
          <a:bodyPr spcFirstLastPara="1" wrap="square" lIns="55426" tIns="55426" rIns="55426" bIns="55426" anchor="ctr" anchorCtr="0">
            <a:noAutofit/>
          </a:bodyPr>
          <a:lstStyle/>
          <a:p>
            <a:pPr algn="ctr"/>
            <a:endParaRPr sz="849">
              <a:latin typeface="Source Code Pro"/>
              <a:ea typeface="Source Code Pro"/>
              <a:cs typeface="Source Code Pro"/>
              <a:sym typeface="Source Code Pro"/>
            </a:endParaRPr>
          </a:p>
        </p:txBody>
      </p:sp>
      <p:sp>
        <p:nvSpPr>
          <p:cNvPr id="17" name="Content Placeholder 4">
            <a:extLst>
              <a:ext uri="{FF2B5EF4-FFF2-40B4-BE49-F238E27FC236}">
                <a16:creationId xmlns:a16="http://schemas.microsoft.com/office/drawing/2014/main" id="{BC5BB6E6-0F13-5A1F-DDD1-BF7925A95EC7}"/>
              </a:ext>
            </a:extLst>
          </p:cNvPr>
          <p:cNvSpPr txBox="1">
            <a:spLocks/>
          </p:cNvSpPr>
          <p:nvPr/>
        </p:nvSpPr>
        <p:spPr>
          <a:xfrm>
            <a:off x="619430" y="3940328"/>
            <a:ext cx="11369369" cy="301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Mamba</a:t>
            </a:r>
            <a:r>
              <a:rPr lang="zh-CN" altLang="en-US" dirty="0"/>
              <a:t> </a:t>
            </a:r>
            <a:r>
              <a:rPr lang="en-US" altLang="zh-CN" dirty="0"/>
              <a:t>improves</a:t>
            </a:r>
            <a:r>
              <a:rPr lang="zh-CN" altLang="en-US" dirty="0"/>
              <a:t> </a:t>
            </a:r>
            <a:r>
              <a:rPr lang="en-US" altLang="zh-CN" dirty="0"/>
              <a:t>S4</a:t>
            </a:r>
            <a:r>
              <a:rPr lang="zh-CN" altLang="en-US" dirty="0"/>
              <a:t> </a:t>
            </a:r>
            <a:r>
              <a:rPr lang="en-US" altLang="zh-CN" dirty="0"/>
              <a:t>by:</a:t>
            </a:r>
          </a:p>
          <a:p>
            <a:pPr lvl="1"/>
            <a:r>
              <a:rPr lang="en-US" altLang="zh-CN" dirty="0"/>
              <a:t>Now</a:t>
            </a:r>
            <a:r>
              <a:rPr lang="zh-CN" altLang="en-US" dirty="0"/>
              <a:t> </a:t>
            </a:r>
            <a:r>
              <a:rPr lang="en-US" altLang="zh-CN" dirty="0"/>
              <a:t>B,</a:t>
            </a:r>
            <a:r>
              <a:rPr lang="zh-CN" altLang="en-US" dirty="0"/>
              <a:t> </a:t>
            </a:r>
            <a:r>
              <a:rPr lang="en-US" altLang="zh-CN" dirty="0"/>
              <a:t>C</a:t>
            </a:r>
            <a:r>
              <a:rPr lang="zh-CN" altLang="en-US" dirty="0"/>
              <a:t> </a:t>
            </a:r>
            <a:r>
              <a:rPr lang="en-US" altLang="zh-CN" dirty="0"/>
              <a:t>and</a:t>
            </a:r>
            <a:r>
              <a:rPr lang="zh-CN" altLang="en-US" dirty="0"/>
              <a:t> </a:t>
            </a:r>
            <a:r>
              <a:rPr lang="en-US" altLang="zh-CN" dirty="0"/>
              <a:t>delta</a:t>
            </a:r>
            <a:r>
              <a:rPr lang="zh-CN" altLang="en-US" dirty="0"/>
              <a:t> </a:t>
            </a:r>
            <a:r>
              <a:rPr lang="en-US" altLang="zh-CN" dirty="0"/>
              <a:t>is</a:t>
            </a:r>
            <a:r>
              <a:rPr lang="zh-CN" altLang="en-US" dirty="0"/>
              <a:t> </a:t>
            </a:r>
            <a:r>
              <a:rPr lang="en-US" altLang="zh-CN" dirty="0"/>
              <a:t>dependent</a:t>
            </a:r>
            <a:r>
              <a:rPr lang="zh-CN" altLang="en-US" dirty="0"/>
              <a:t> </a:t>
            </a:r>
            <a:r>
              <a:rPr lang="en-US" altLang="zh-CN" dirty="0"/>
              <a:t>on</a:t>
            </a:r>
            <a:r>
              <a:rPr lang="zh-CN" altLang="en-US" dirty="0"/>
              <a:t> </a:t>
            </a:r>
            <a:r>
              <a:rPr lang="en-US" altLang="zh-CN" dirty="0"/>
              <a:t>current</a:t>
            </a:r>
            <a:r>
              <a:rPr lang="zh-CN" altLang="en-US" dirty="0"/>
              <a:t> </a:t>
            </a:r>
            <a:r>
              <a:rPr lang="en-US" altLang="zh-CN" dirty="0"/>
              <a:t>time</a:t>
            </a:r>
            <a:r>
              <a:rPr lang="zh-CN" altLang="en-US" dirty="0"/>
              <a:t> </a:t>
            </a:r>
            <a:r>
              <a:rPr lang="en-US" altLang="zh-CN" dirty="0"/>
              <a:t>step</a:t>
            </a:r>
            <a:r>
              <a:rPr lang="zh-CN" altLang="en-US" dirty="0"/>
              <a:t> </a:t>
            </a:r>
            <a:r>
              <a:rPr lang="en-US" altLang="zh-CN" dirty="0"/>
              <a:t>input</a:t>
            </a:r>
            <a:r>
              <a:rPr lang="zh-CN" altLang="en-US" dirty="0"/>
              <a:t> </a:t>
            </a:r>
            <a:r>
              <a:rPr lang="en-US" altLang="zh-CN" dirty="0"/>
              <a:t>x.</a:t>
            </a:r>
            <a:r>
              <a:rPr lang="zh-CN" altLang="en-US" dirty="0"/>
              <a:t> </a:t>
            </a:r>
            <a:endParaRPr lang="en-US" altLang="zh-CN" dirty="0"/>
          </a:p>
          <a:p>
            <a:pPr lvl="1"/>
            <a:r>
              <a:rPr lang="en-US" altLang="zh-CN" dirty="0"/>
              <a:t>B</a:t>
            </a:r>
            <a:r>
              <a:rPr lang="zh-CN" altLang="en-US" dirty="0"/>
              <a:t> </a:t>
            </a:r>
            <a:r>
              <a:rPr lang="en-US" altLang="zh-CN" dirty="0"/>
              <a:t>-&gt;</a:t>
            </a:r>
            <a:r>
              <a:rPr lang="zh-CN" altLang="en-US" dirty="0"/>
              <a:t> </a:t>
            </a:r>
            <a:r>
              <a:rPr lang="en-US" altLang="zh-CN" dirty="0"/>
              <a:t>B(x);</a:t>
            </a:r>
            <a:r>
              <a:rPr lang="zh-CN" altLang="en-US" dirty="0"/>
              <a:t> </a:t>
            </a:r>
            <a:r>
              <a:rPr lang="en-US" altLang="zh-CN" dirty="0"/>
              <a:t>C-&gt;</a:t>
            </a:r>
            <a:r>
              <a:rPr lang="zh-CN" altLang="en-US" dirty="0"/>
              <a:t> </a:t>
            </a:r>
            <a:r>
              <a:rPr lang="en-US" altLang="zh-CN" dirty="0"/>
              <a:t>C(x);</a:t>
            </a:r>
            <a:r>
              <a:rPr lang="zh-CN" altLang="en-US" dirty="0"/>
              <a:t> </a:t>
            </a:r>
            <a:r>
              <a:rPr lang="en-US" altLang="zh-CN" dirty="0"/>
              <a:t>delta</a:t>
            </a:r>
            <a:r>
              <a:rPr lang="zh-CN" altLang="en-US" dirty="0"/>
              <a:t> </a:t>
            </a:r>
            <a:r>
              <a:rPr lang="en-US" altLang="zh-CN" dirty="0"/>
              <a:t>-&gt;</a:t>
            </a:r>
            <a:r>
              <a:rPr lang="zh-CN" altLang="en-US" dirty="0"/>
              <a:t> </a:t>
            </a:r>
            <a:r>
              <a:rPr lang="en-US" altLang="zh-CN" dirty="0"/>
              <a:t>delta(x)</a:t>
            </a:r>
          </a:p>
          <a:p>
            <a:pPr lvl="1"/>
            <a:r>
              <a:rPr lang="en-US" altLang="zh-CN" dirty="0"/>
              <a:t>During</a:t>
            </a:r>
            <a:r>
              <a:rPr lang="zh-CN" altLang="en-US" dirty="0"/>
              <a:t> </a:t>
            </a:r>
            <a:r>
              <a:rPr lang="en-US" altLang="zh-CN" dirty="0"/>
              <a:t>this</a:t>
            </a:r>
            <a:r>
              <a:rPr lang="zh-CN" altLang="en-US" dirty="0"/>
              <a:t> </a:t>
            </a:r>
            <a:r>
              <a:rPr lang="en-US" altLang="zh-CN" dirty="0"/>
              <a:t>process,</a:t>
            </a:r>
            <a:r>
              <a:rPr lang="zh-CN" altLang="en-US" dirty="0"/>
              <a:t> </a:t>
            </a:r>
            <a:r>
              <a:rPr lang="en-US" altLang="zh-CN" dirty="0"/>
              <a:t>the</a:t>
            </a:r>
            <a:r>
              <a:rPr lang="zh-CN" altLang="en-US" dirty="0"/>
              <a:t> </a:t>
            </a:r>
            <a:r>
              <a:rPr lang="en-US" altLang="zh-CN" dirty="0"/>
              <a:t>model</a:t>
            </a:r>
            <a:r>
              <a:rPr lang="zh-CN" altLang="en-US" dirty="0"/>
              <a:t> </a:t>
            </a:r>
            <a:r>
              <a:rPr lang="en-US" altLang="zh-CN" dirty="0"/>
              <a:t>selectively</a:t>
            </a:r>
            <a:r>
              <a:rPr lang="zh-CN" altLang="en-US" dirty="0"/>
              <a:t> </a:t>
            </a:r>
            <a:r>
              <a:rPr lang="en-US" altLang="zh-CN" dirty="0"/>
              <a:t>chooses</a:t>
            </a:r>
            <a:r>
              <a:rPr lang="zh-CN" altLang="en-US" dirty="0"/>
              <a:t> </a:t>
            </a:r>
            <a:r>
              <a:rPr lang="en-US" altLang="zh-CN" dirty="0"/>
              <a:t>which</a:t>
            </a:r>
            <a:r>
              <a:rPr lang="zh-CN" altLang="en-US" dirty="0"/>
              <a:t> </a:t>
            </a:r>
            <a:r>
              <a:rPr lang="en-US" altLang="zh-CN" dirty="0"/>
              <a:t>part</a:t>
            </a:r>
            <a:r>
              <a:rPr lang="zh-CN" altLang="en-US" dirty="0"/>
              <a:t> </a:t>
            </a:r>
            <a:r>
              <a:rPr lang="en-US" altLang="zh-CN" dirty="0"/>
              <a:t>of</a:t>
            </a:r>
            <a:r>
              <a:rPr lang="zh-CN" altLang="en-US" dirty="0"/>
              <a:t> </a:t>
            </a:r>
            <a:r>
              <a:rPr lang="en-US" altLang="zh-CN" dirty="0"/>
              <a:t>hidden</a:t>
            </a:r>
            <a:r>
              <a:rPr lang="zh-CN" altLang="en-US" dirty="0"/>
              <a:t> </a:t>
            </a:r>
            <a:r>
              <a:rPr lang="en-US" altLang="zh-CN" dirty="0"/>
              <a:t>states</a:t>
            </a:r>
            <a:r>
              <a:rPr lang="zh-CN" altLang="en-US" dirty="0"/>
              <a:t> </a:t>
            </a:r>
            <a:r>
              <a:rPr lang="en-US" altLang="zh-CN" dirty="0"/>
              <a:t>to</a:t>
            </a:r>
            <a:r>
              <a:rPr lang="zh-CN" altLang="en-US" dirty="0"/>
              <a:t> </a:t>
            </a:r>
            <a:r>
              <a:rPr lang="en-US" altLang="zh-CN" dirty="0"/>
              <a:t>use</a:t>
            </a:r>
            <a:r>
              <a:rPr lang="zh-CN" altLang="en-US" dirty="0"/>
              <a:t> </a:t>
            </a:r>
            <a:r>
              <a:rPr lang="en-US" altLang="zh-CN" dirty="0"/>
              <a:t>depending</a:t>
            </a:r>
            <a:r>
              <a:rPr lang="zh-CN" altLang="en-US" dirty="0"/>
              <a:t> </a:t>
            </a:r>
            <a:r>
              <a:rPr lang="en-US" altLang="zh-CN" dirty="0"/>
              <a:t>on</a:t>
            </a:r>
            <a:r>
              <a:rPr lang="zh-CN" altLang="en-US" dirty="0"/>
              <a:t> </a:t>
            </a:r>
            <a:r>
              <a:rPr lang="en-US" altLang="zh-CN" dirty="0"/>
              <a:t>current</a:t>
            </a:r>
            <a:r>
              <a:rPr lang="zh-CN" altLang="en-US" dirty="0"/>
              <a:t> </a:t>
            </a:r>
            <a:r>
              <a:rPr lang="en-US" altLang="zh-CN" dirty="0"/>
              <a:t>input.</a:t>
            </a:r>
            <a:r>
              <a:rPr lang="zh-CN" altLang="en-US" dirty="0"/>
              <a:t> </a:t>
            </a:r>
            <a:endParaRPr lang="en-US" altLang="zh-CN" dirty="0"/>
          </a:p>
        </p:txBody>
      </p:sp>
      <p:pic>
        <p:nvPicPr>
          <p:cNvPr id="18" name="Picture 17">
            <a:extLst>
              <a:ext uri="{FF2B5EF4-FFF2-40B4-BE49-F238E27FC236}">
                <a16:creationId xmlns:a16="http://schemas.microsoft.com/office/drawing/2014/main" id="{7EFEA6E9-46C9-5B01-3872-DFC6921A0A57}"/>
              </a:ext>
            </a:extLst>
          </p:cNvPr>
          <p:cNvPicPr>
            <a:picLocks noChangeAspect="1"/>
          </p:cNvPicPr>
          <p:nvPr/>
        </p:nvPicPr>
        <p:blipFill>
          <a:blip r:embed="rId3"/>
          <a:stretch>
            <a:fillRect/>
          </a:stretch>
        </p:blipFill>
        <p:spPr>
          <a:xfrm>
            <a:off x="4041999" y="1541684"/>
            <a:ext cx="7772400" cy="2431287"/>
          </a:xfrm>
          <a:prstGeom prst="rect">
            <a:avLst/>
          </a:prstGeom>
        </p:spPr>
      </p:pic>
      <p:sp>
        <p:nvSpPr>
          <p:cNvPr id="19" name="Rectangle 18">
            <a:extLst>
              <a:ext uri="{FF2B5EF4-FFF2-40B4-BE49-F238E27FC236}">
                <a16:creationId xmlns:a16="http://schemas.microsoft.com/office/drawing/2014/main" id="{F71BBD48-D092-C055-155C-FC222AB3FB9D}"/>
              </a:ext>
            </a:extLst>
          </p:cNvPr>
          <p:cNvSpPr/>
          <p:nvPr/>
        </p:nvSpPr>
        <p:spPr>
          <a:xfrm>
            <a:off x="9040586" y="2547776"/>
            <a:ext cx="484414" cy="2095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0" name="Rectangle 19">
            <a:extLst>
              <a:ext uri="{FF2B5EF4-FFF2-40B4-BE49-F238E27FC236}">
                <a16:creationId xmlns:a16="http://schemas.microsoft.com/office/drawing/2014/main" id="{E0F7E306-6E52-12A9-42E2-A92412A7979C}"/>
              </a:ext>
            </a:extLst>
          </p:cNvPr>
          <p:cNvSpPr/>
          <p:nvPr/>
        </p:nvSpPr>
        <p:spPr>
          <a:xfrm>
            <a:off x="9040586" y="2762755"/>
            <a:ext cx="484414" cy="152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1" name="Rectangle 20">
            <a:extLst>
              <a:ext uri="{FF2B5EF4-FFF2-40B4-BE49-F238E27FC236}">
                <a16:creationId xmlns:a16="http://schemas.microsoft.com/office/drawing/2014/main" id="{EF722789-C660-320B-5AD7-708F59DEDB15}"/>
              </a:ext>
            </a:extLst>
          </p:cNvPr>
          <p:cNvSpPr/>
          <p:nvPr/>
        </p:nvSpPr>
        <p:spPr>
          <a:xfrm>
            <a:off x="9802586" y="2929267"/>
            <a:ext cx="484414" cy="152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264089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3E4E-044A-B991-7DAB-2B723CF655D7}"/>
              </a:ext>
            </a:extLst>
          </p:cNvPr>
          <p:cNvSpPr>
            <a:spLocks noGrp="1"/>
          </p:cNvSpPr>
          <p:nvPr>
            <p:ph type="title"/>
          </p:nvPr>
        </p:nvSpPr>
        <p:spPr/>
        <p:txBody>
          <a:bodyPr/>
          <a:lstStyle/>
          <a:p>
            <a:r>
              <a:rPr lang="en-US" altLang="zh-CN" dirty="0"/>
              <a:t>Why</a:t>
            </a:r>
            <a:r>
              <a:rPr lang="zh-CN" altLang="en-US" dirty="0"/>
              <a:t> </a:t>
            </a:r>
            <a:r>
              <a:rPr lang="en-US" altLang="zh-CN" dirty="0"/>
              <a:t>do</a:t>
            </a:r>
            <a:r>
              <a:rPr lang="zh-CN" altLang="en-US" dirty="0"/>
              <a:t> </a:t>
            </a:r>
            <a:r>
              <a:rPr lang="en-US" altLang="zh-CN" dirty="0"/>
              <a:t>we</a:t>
            </a:r>
            <a:r>
              <a:rPr lang="zh-CN" altLang="en-US" dirty="0"/>
              <a:t> </a:t>
            </a:r>
            <a:r>
              <a:rPr lang="en-US" altLang="zh-CN" dirty="0"/>
              <a:t>need</a:t>
            </a:r>
            <a:r>
              <a:rPr lang="zh-CN" altLang="en-US" dirty="0"/>
              <a:t> </a:t>
            </a:r>
            <a:r>
              <a:rPr lang="en-US" altLang="zh-CN" dirty="0"/>
              <a:t>long</a:t>
            </a:r>
            <a:r>
              <a:rPr lang="zh-CN" altLang="en-US" dirty="0"/>
              <a:t> </a:t>
            </a:r>
            <a:r>
              <a:rPr lang="en-US" altLang="zh-CN" dirty="0"/>
              <a:t>context</a:t>
            </a:r>
            <a:r>
              <a:rPr lang="zh-CN" altLang="en-US" dirty="0"/>
              <a:t> </a:t>
            </a:r>
            <a:r>
              <a:rPr lang="en-US" altLang="zh-CN" dirty="0"/>
              <a:t>language</a:t>
            </a:r>
            <a:r>
              <a:rPr lang="zh-CN" altLang="en-US" dirty="0"/>
              <a:t> </a:t>
            </a:r>
            <a:r>
              <a:rPr lang="en-US" altLang="zh-CN" dirty="0"/>
              <a:t>model?</a:t>
            </a:r>
            <a:endParaRPr lang="en-CN" dirty="0"/>
          </a:p>
        </p:txBody>
      </p:sp>
      <p:sp>
        <p:nvSpPr>
          <p:cNvPr id="3" name="Content Placeholder 2">
            <a:extLst>
              <a:ext uri="{FF2B5EF4-FFF2-40B4-BE49-F238E27FC236}">
                <a16:creationId xmlns:a16="http://schemas.microsoft.com/office/drawing/2014/main" id="{8C0B0019-1A0E-AB88-AE61-013D863F5CF4}"/>
              </a:ext>
            </a:extLst>
          </p:cNvPr>
          <p:cNvSpPr>
            <a:spLocks noGrp="1"/>
          </p:cNvSpPr>
          <p:nvPr>
            <p:ph idx="1"/>
          </p:nvPr>
        </p:nvSpPr>
        <p:spPr/>
        <p:txBody>
          <a:bodyPr/>
          <a:lstStyle/>
          <a:p>
            <a:r>
              <a:rPr lang="en-US" altLang="zh-CN" dirty="0"/>
              <a:t>Imagine you have to summarize a 4-page paper within 10mins. </a:t>
            </a:r>
          </a:p>
          <a:p>
            <a:pPr lvl="1"/>
            <a:r>
              <a:rPr lang="en-US" altLang="zh-CN" dirty="0"/>
              <a:t>If you only have access to a GPT-2 with 512-token context window, you might have to select relevant content as your prompt. </a:t>
            </a:r>
          </a:p>
          <a:p>
            <a:pPr lvl="1"/>
            <a:r>
              <a:rPr lang="en-US" altLang="zh-CN" dirty="0"/>
              <a:t>If you have a GPT-4-turbo with 128K context window, throwing the entire paper won’t be a problem.</a:t>
            </a:r>
          </a:p>
          <a:p>
            <a:endParaRPr lang="en-US" altLang="zh-CN" dirty="0"/>
          </a:p>
          <a:p>
            <a:r>
              <a:rPr lang="en-CN" dirty="0"/>
              <a:t>Things become interesting when the context window scales…</a:t>
            </a:r>
          </a:p>
          <a:p>
            <a:pPr lvl="1"/>
            <a:r>
              <a:rPr lang="en-CN" dirty="0"/>
              <a:t>Chat with a PDF file, a webpage and even a book! </a:t>
            </a:r>
          </a:p>
          <a:p>
            <a:pPr lvl="1"/>
            <a:r>
              <a:rPr lang="en-CN" dirty="0"/>
              <a:t>Information Retrieval over a massive dataset.</a:t>
            </a:r>
          </a:p>
          <a:p>
            <a:pPr lvl="1"/>
            <a:r>
              <a:rPr lang="en-CN" dirty="0"/>
              <a:t>Anything else? Be creative!</a:t>
            </a:r>
          </a:p>
        </p:txBody>
      </p:sp>
    </p:spTree>
    <p:extLst>
      <p:ext uri="{BB962C8B-B14F-4D97-AF65-F5344CB8AC3E}">
        <p14:creationId xmlns:p14="http://schemas.microsoft.com/office/powerpoint/2010/main" val="2338329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A0409-5D51-3134-1A8D-4669CBBA2980}"/>
              </a:ext>
            </a:extLst>
          </p:cNvPr>
          <p:cNvSpPr>
            <a:spLocks noGrp="1"/>
          </p:cNvSpPr>
          <p:nvPr>
            <p:ph type="title"/>
          </p:nvPr>
        </p:nvSpPr>
        <p:spPr/>
        <p:txBody>
          <a:bodyPr/>
          <a:lstStyle/>
          <a:p>
            <a:r>
              <a:rPr lang="en-US" altLang="zh-CN" dirty="0"/>
              <a:t>Mamba</a:t>
            </a:r>
            <a:r>
              <a:rPr lang="zh-CN" altLang="en-US" dirty="0"/>
              <a:t> </a:t>
            </a:r>
            <a:r>
              <a:rPr lang="en-US" altLang="zh-CN" dirty="0"/>
              <a:t>and</a:t>
            </a:r>
            <a:r>
              <a:rPr lang="zh-CN" altLang="en-US" dirty="0"/>
              <a:t> </a:t>
            </a:r>
            <a:r>
              <a:rPr lang="en-US" altLang="zh-CN" dirty="0"/>
              <a:t>its</a:t>
            </a:r>
            <a:r>
              <a:rPr lang="zh-CN" altLang="en-US" dirty="0"/>
              <a:t> </a:t>
            </a:r>
            <a:r>
              <a:rPr lang="en-US" altLang="zh-CN" dirty="0"/>
              <a:t>extension</a:t>
            </a:r>
            <a:endParaRPr lang="en-CN" dirty="0"/>
          </a:p>
        </p:txBody>
      </p:sp>
      <p:sp>
        <p:nvSpPr>
          <p:cNvPr id="3" name="Content Placeholder 2">
            <a:extLst>
              <a:ext uri="{FF2B5EF4-FFF2-40B4-BE49-F238E27FC236}">
                <a16:creationId xmlns:a16="http://schemas.microsoft.com/office/drawing/2014/main" id="{B1D65063-9790-3749-4748-8FC7C797690C}"/>
              </a:ext>
            </a:extLst>
          </p:cNvPr>
          <p:cNvSpPr>
            <a:spLocks noGrp="1"/>
          </p:cNvSpPr>
          <p:nvPr>
            <p:ph idx="1"/>
          </p:nvPr>
        </p:nvSpPr>
        <p:spPr/>
        <p:txBody>
          <a:bodyPr/>
          <a:lstStyle/>
          <a:p>
            <a:r>
              <a:rPr lang="en-US" altLang="zh-CN" dirty="0"/>
              <a:t>Researchers</a:t>
            </a:r>
            <a:r>
              <a:rPr lang="zh-CN" altLang="en-US" dirty="0"/>
              <a:t> </a:t>
            </a:r>
            <a:r>
              <a:rPr lang="en-US" altLang="zh-CN" dirty="0"/>
              <a:t>have</a:t>
            </a:r>
            <a:r>
              <a:rPr lang="zh-CN" altLang="en-US" dirty="0"/>
              <a:t> </a:t>
            </a:r>
            <a:r>
              <a:rPr lang="en-US" altLang="zh-CN" dirty="0"/>
              <a:t>been</a:t>
            </a:r>
            <a:r>
              <a:rPr lang="zh-CN" altLang="en-US" dirty="0"/>
              <a:t> </a:t>
            </a:r>
            <a:r>
              <a:rPr lang="en-US" altLang="zh-CN" dirty="0"/>
              <a:t>migrating</a:t>
            </a:r>
            <a:r>
              <a:rPr lang="zh-CN" altLang="en-US" dirty="0"/>
              <a:t> </a:t>
            </a:r>
            <a:r>
              <a:rPr lang="en-US" altLang="zh-CN" dirty="0"/>
              <a:t>mamba</a:t>
            </a:r>
            <a:r>
              <a:rPr lang="zh-CN" altLang="en-US" dirty="0"/>
              <a:t> </a:t>
            </a:r>
            <a:r>
              <a:rPr lang="en-US" altLang="zh-CN" dirty="0"/>
              <a:t>into</a:t>
            </a:r>
            <a:r>
              <a:rPr lang="zh-CN" altLang="en-US" dirty="0"/>
              <a:t> </a:t>
            </a:r>
            <a:r>
              <a:rPr lang="en-US" altLang="zh-CN" dirty="0"/>
              <a:t>various</a:t>
            </a:r>
            <a:r>
              <a:rPr lang="zh-CN" altLang="en-US" dirty="0"/>
              <a:t> </a:t>
            </a:r>
            <a:r>
              <a:rPr lang="en-US" altLang="zh-CN" dirty="0"/>
              <a:t>domains.</a:t>
            </a:r>
            <a:endParaRPr lang="en-CN" dirty="0"/>
          </a:p>
        </p:txBody>
      </p:sp>
      <p:sp>
        <p:nvSpPr>
          <p:cNvPr id="6" name="TextBox 5">
            <a:extLst>
              <a:ext uri="{FF2B5EF4-FFF2-40B4-BE49-F238E27FC236}">
                <a16:creationId xmlns:a16="http://schemas.microsoft.com/office/drawing/2014/main" id="{C3A0F4C0-13F3-49E5-8360-20779939CCA1}"/>
              </a:ext>
            </a:extLst>
          </p:cNvPr>
          <p:cNvSpPr txBox="1"/>
          <p:nvPr/>
        </p:nvSpPr>
        <p:spPr>
          <a:xfrm>
            <a:off x="6186668" y="6476571"/>
            <a:ext cx="6099858" cy="369332"/>
          </a:xfrm>
          <a:prstGeom prst="rect">
            <a:avLst/>
          </a:prstGeom>
          <a:noFill/>
        </p:spPr>
        <p:txBody>
          <a:bodyPr wrap="square">
            <a:spAutoFit/>
          </a:bodyPr>
          <a:lstStyle/>
          <a:p>
            <a:r>
              <a:rPr lang="en-US" altLang="zh-CN" dirty="0"/>
              <a:t>Ref:</a:t>
            </a:r>
            <a:r>
              <a:rPr lang="zh-CN" altLang="en-US" dirty="0"/>
              <a:t> </a:t>
            </a:r>
            <a:r>
              <a:rPr lang="en-CN" dirty="0"/>
              <a:t>https://github.com/yyyujintang/Awesome-Mamba-Papers</a:t>
            </a:r>
          </a:p>
        </p:txBody>
      </p:sp>
      <p:pic>
        <p:nvPicPr>
          <p:cNvPr id="7" name="Picture 6">
            <a:extLst>
              <a:ext uri="{FF2B5EF4-FFF2-40B4-BE49-F238E27FC236}">
                <a16:creationId xmlns:a16="http://schemas.microsoft.com/office/drawing/2014/main" id="{7C31478D-7F14-2C96-5B7A-AA4FCDCA3321}"/>
              </a:ext>
            </a:extLst>
          </p:cNvPr>
          <p:cNvPicPr>
            <a:picLocks noChangeAspect="1"/>
          </p:cNvPicPr>
          <p:nvPr/>
        </p:nvPicPr>
        <p:blipFill>
          <a:blip r:embed="rId3"/>
          <a:stretch>
            <a:fillRect/>
          </a:stretch>
        </p:blipFill>
        <p:spPr>
          <a:xfrm>
            <a:off x="2334493" y="2349661"/>
            <a:ext cx="7523014" cy="4126910"/>
          </a:xfrm>
          <a:prstGeom prst="rect">
            <a:avLst/>
          </a:prstGeom>
        </p:spPr>
      </p:pic>
    </p:spTree>
    <p:extLst>
      <p:ext uri="{BB962C8B-B14F-4D97-AF65-F5344CB8AC3E}">
        <p14:creationId xmlns:p14="http://schemas.microsoft.com/office/powerpoint/2010/main" val="2827743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09BB-24B7-FABB-07D9-624B6A2A1DB1}"/>
              </a:ext>
            </a:extLst>
          </p:cNvPr>
          <p:cNvSpPr>
            <a:spLocks noGrp="1"/>
          </p:cNvSpPr>
          <p:nvPr>
            <p:ph type="title"/>
          </p:nvPr>
        </p:nvSpPr>
        <p:spPr>
          <a:xfrm>
            <a:off x="838199" y="365125"/>
            <a:ext cx="10597587" cy="1325563"/>
          </a:xfrm>
        </p:spPr>
        <p:txBody>
          <a:bodyPr/>
          <a:lstStyle/>
          <a:p>
            <a:r>
              <a:rPr lang="en-US" altLang="zh-CN" dirty="0"/>
              <a:t>Is</a:t>
            </a:r>
            <a:r>
              <a:rPr lang="zh-CN" altLang="en-US" dirty="0"/>
              <a:t> </a:t>
            </a:r>
            <a:r>
              <a:rPr lang="en-US" altLang="zh-CN" dirty="0"/>
              <a:t>recurrent</a:t>
            </a:r>
            <a:r>
              <a:rPr lang="zh-CN" altLang="en-US" dirty="0"/>
              <a:t> </a:t>
            </a:r>
            <a:r>
              <a:rPr lang="en-US" altLang="zh-CN" dirty="0"/>
              <a:t>model</a:t>
            </a:r>
            <a:r>
              <a:rPr lang="zh-CN" altLang="en-US" dirty="0"/>
              <a:t> </a:t>
            </a:r>
            <a:r>
              <a:rPr lang="en-US" altLang="zh-CN" dirty="0"/>
              <a:t>the</a:t>
            </a:r>
            <a:r>
              <a:rPr lang="zh-CN" altLang="en-US" dirty="0"/>
              <a:t> </a:t>
            </a:r>
            <a:r>
              <a:rPr lang="en-US" altLang="zh-CN" dirty="0"/>
              <a:t>future</a:t>
            </a:r>
            <a:r>
              <a:rPr lang="zh-CN" altLang="en-US" dirty="0"/>
              <a:t> </a:t>
            </a:r>
            <a:r>
              <a:rPr lang="en-US" altLang="zh-CN" dirty="0"/>
              <a:t>arch of</a:t>
            </a:r>
            <a:r>
              <a:rPr lang="zh-CN" altLang="en-US" dirty="0"/>
              <a:t> </a:t>
            </a:r>
            <a:r>
              <a:rPr lang="en-US" altLang="zh-CN" dirty="0"/>
              <a:t>LLM?</a:t>
            </a:r>
            <a:endParaRPr lang="en-CN" dirty="0"/>
          </a:p>
        </p:txBody>
      </p:sp>
      <p:sp>
        <p:nvSpPr>
          <p:cNvPr id="3" name="Content Placeholder 2">
            <a:extLst>
              <a:ext uri="{FF2B5EF4-FFF2-40B4-BE49-F238E27FC236}">
                <a16:creationId xmlns:a16="http://schemas.microsoft.com/office/drawing/2014/main" id="{61C591FF-299B-C950-BDE3-3B410651A653}"/>
              </a:ext>
            </a:extLst>
          </p:cNvPr>
          <p:cNvSpPr>
            <a:spLocks noGrp="1"/>
          </p:cNvSpPr>
          <p:nvPr>
            <p:ph idx="1"/>
          </p:nvPr>
        </p:nvSpPr>
        <p:spPr/>
        <p:txBody>
          <a:bodyPr/>
          <a:lstStyle/>
          <a:p>
            <a:r>
              <a:rPr lang="en-US" altLang="zh-CN" dirty="0"/>
              <a:t>Yes</a:t>
            </a:r>
            <a:r>
              <a:rPr lang="zh-CN" altLang="en-US" dirty="0"/>
              <a:t> </a:t>
            </a:r>
            <a:r>
              <a:rPr lang="en-US" altLang="zh-CN" dirty="0"/>
              <a:t>and</a:t>
            </a:r>
            <a:r>
              <a:rPr lang="zh-CN" altLang="en-US" dirty="0"/>
              <a:t> </a:t>
            </a:r>
            <a:r>
              <a:rPr lang="en-US" altLang="zh-CN" dirty="0"/>
              <a:t>No!</a:t>
            </a:r>
          </a:p>
          <a:p>
            <a:r>
              <a:rPr lang="en-US" altLang="zh-CN" dirty="0"/>
              <a:t>Yes: the community is continuously contributing works towards recurrent model, and some of them have amazing designs! Another GPT might hide in them.</a:t>
            </a:r>
          </a:p>
          <a:p>
            <a:endParaRPr lang="en-US" altLang="zh-CN" dirty="0"/>
          </a:p>
        </p:txBody>
      </p:sp>
      <p:pic>
        <p:nvPicPr>
          <p:cNvPr id="6" name="Picture 5">
            <a:extLst>
              <a:ext uri="{FF2B5EF4-FFF2-40B4-BE49-F238E27FC236}">
                <a16:creationId xmlns:a16="http://schemas.microsoft.com/office/drawing/2014/main" id="{1EB4F5F5-8656-4F78-FCE9-1234D52B77B4}"/>
              </a:ext>
            </a:extLst>
          </p:cNvPr>
          <p:cNvPicPr>
            <a:picLocks noChangeAspect="1"/>
          </p:cNvPicPr>
          <p:nvPr/>
        </p:nvPicPr>
        <p:blipFill>
          <a:blip r:embed="rId3"/>
          <a:stretch>
            <a:fillRect/>
          </a:stretch>
        </p:blipFill>
        <p:spPr>
          <a:xfrm>
            <a:off x="1539622" y="3582649"/>
            <a:ext cx="9112755" cy="3275351"/>
          </a:xfrm>
          <a:prstGeom prst="rect">
            <a:avLst/>
          </a:prstGeom>
        </p:spPr>
      </p:pic>
    </p:spTree>
    <p:extLst>
      <p:ext uri="{BB962C8B-B14F-4D97-AF65-F5344CB8AC3E}">
        <p14:creationId xmlns:p14="http://schemas.microsoft.com/office/powerpoint/2010/main" val="245000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09BB-24B7-FABB-07D9-624B6A2A1DB1}"/>
              </a:ext>
            </a:extLst>
          </p:cNvPr>
          <p:cNvSpPr>
            <a:spLocks noGrp="1"/>
          </p:cNvSpPr>
          <p:nvPr>
            <p:ph type="title"/>
          </p:nvPr>
        </p:nvSpPr>
        <p:spPr>
          <a:xfrm>
            <a:off x="838199" y="365125"/>
            <a:ext cx="10597587" cy="1325563"/>
          </a:xfrm>
        </p:spPr>
        <p:txBody>
          <a:bodyPr/>
          <a:lstStyle/>
          <a:p>
            <a:r>
              <a:rPr lang="en-US" altLang="zh-CN" dirty="0"/>
              <a:t>Is</a:t>
            </a:r>
            <a:r>
              <a:rPr lang="zh-CN" altLang="en-US" dirty="0"/>
              <a:t> </a:t>
            </a:r>
            <a:r>
              <a:rPr lang="en-US" altLang="zh-CN" dirty="0"/>
              <a:t>recurrent</a:t>
            </a:r>
            <a:r>
              <a:rPr lang="zh-CN" altLang="en-US" dirty="0"/>
              <a:t> </a:t>
            </a:r>
            <a:r>
              <a:rPr lang="en-US" altLang="zh-CN" dirty="0"/>
              <a:t>model</a:t>
            </a:r>
            <a:r>
              <a:rPr lang="zh-CN" altLang="en-US" dirty="0"/>
              <a:t> </a:t>
            </a:r>
            <a:r>
              <a:rPr lang="en-US" altLang="zh-CN" dirty="0"/>
              <a:t>the</a:t>
            </a:r>
            <a:r>
              <a:rPr lang="zh-CN" altLang="en-US" dirty="0"/>
              <a:t> </a:t>
            </a:r>
            <a:r>
              <a:rPr lang="en-US" altLang="zh-CN" dirty="0"/>
              <a:t>future arch</a:t>
            </a:r>
            <a:r>
              <a:rPr lang="zh-CN" altLang="en-US" dirty="0"/>
              <a:t> </a:t>
            </a:r>
            <a:r>
              <a:rPr lang="en-US" altLang="zh-CN" dirty="0"/>
              <a:t>of</a:t>
            </a:r>
            <a:r>
              <a:rPr lang="zh-CN" altLang="en-US" dirty="0"/>
              <a:t> </a:t>
            </a:r>
            <a:r>
              <a:rPr lang="en-US" altLang="zh-CN" dirty="0"/>
              <a:t>LLM?</a:t>
            </a:r>
            <a:endParaRPr lang="en-CN" dirty="0"/>
          </a:p>
        </p:txBody>
      </p:sp>
      <p:sp>
        <p:nvSpPr>
          <p:cNvPr id="3" name="Content Placeholder 2">
            <a:extLst>
              <a:ext uri="{FF2B5EF4-FFF2-40B4-BE49-F238E27FC236}">
                <a16:creationId xmlns:a16="http://schemas.microsoft.com/office/drawing/2014/main" id="{61C591FF-299B-C950-BDE3-3B410651A653}"/>
              </a:ext>
            </a:extLst>
          </p:cNvPr>
          <p:cNvSpPr>
            <a:spLocks noGrp="1"/>
          </p:cNvSpPr>
          <p:nvPr>
            <p:ph idx="1"/>
          </p:nvPr>
        </p:nvSpPr>
        <p:spPr/>
        <p:txBody>
          <a:bodyPr/>
          <a:lstStyle/>
          <a:p>
            <a:r>
              <a:rPr lang="en-US" altLang="zh-CN" dirty="0"/>
              <a:t>Yes</a:t>
            </a:r>
            <a:r>
              <a:rPr lang="zh-CN" altLang="en-US" dirty="0"/>
              <a:t> </a:t>
            </a:r>
            <a:r>
              <a:rPr lang="en-US" altLang="zh-CN" dirty="0"/>
              <a:t>and</a:t>
            </a:r>
            <a:r>
              <a:rPr lang="zh-CN" altLang="en-US" dirty="0"/>
              <a:t> </a:t>
            </a:r>
            <a:r>
              <a:rPr lang="en-US" altLang="zh-CN" dirty="0"/>
              <a:t>No!</a:t>
            </a:r>
          </a:p>
          <a:p>
            <a:r>
              <a:rPr lang="en-US" altLang="zh-CN" dirty="0"/>
              <a:t>No: in standard evaluation setting (no long-context ability needed), they are unable to match their transformer counterpart with similar size and FLOPs.</a:t>
            </a:r>
          </a:p>
          <a:p>
            <a:endParaRPr lang="en-US" altLang="zh-CN" dirty="0"/>
          </a:p>
        </p:txBody>
      </p:sp>
    </p:spTree>
    <p:extLst>
      <p:ext uri="{BB962C8B-B14F-4D97-AF65-F5344CB8AC3E}">
        <p14:creationId xmlns:p14="http://schemas.microsoft.com/office/powerpoint/2010/main" val="447324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C78C-9B32-AAEC-22E0-3CEBC4DAC892}"/>
              </a:ext>
            </a:extLst>
          </p:cNvPr>
          <p:cNvSpPr>
            <a:spLocks noGrp="1"/>
          </p:cNvSpPr>
          <p:nvPr>
            <p:ph type="title"/>
          </p:nvPr>
        </p:nvSpPr>
        <p:spPr/>
        <p:txBody>
          <a:bodyPr/>
          <a:lstStyle/>
          <a:p>
            <a:r>
              <a:rPr lang="en-CN" dirty="0"/>
              <a:t>Loss</a:t>
            </a:r>
            <a:r>
              <a:rPr lang="en-US" altLang="zh-CN" dirty="0"/>
              <a:t>less</a:t>
            </a:r>
            <a:r>
              <a:rPr lang="zh-CN" altLang="en-US" dirty="0"/>
              <a:t> </a:t>
            </a:r>
            <a:r>
              <a:rPr lang="en-US" altLang="zh-CN" dirty="0"/>
              <a:t>long-context</a:t>
            </a:r>
            <a:r>
              <a:rPr lang="zh-CN" altLang="en-US" dirty="0"/>
              <a:t> </a:t>
            </a:r>
            <a:r>
              <a:rPr lang="en-US" altLang="zh-CN" dirty="0"/>
              <a:t>is</a:t>
            </a:r>
            <a:r>
              <a:rPr lang="zh-CN" altLang="en-US" dirty="0"/>
              <a:t> </a:t>
            </a:r>
            <a:r>
              <a:rPr lang="en-US" altLang="zh-CN" dirty="0"/>
              <a:t>everything</a:t>
            </a:r>
            <a:endParaRPr lang="en-CN" dirty="0"/>
          </a:p>
        </p:txBody>
      </p:sp>
      <p:sp>
        <p:nvSpPr>
          <p:cNvPr id="3" name="Content Placeholder 2">
            <a:extLst>
              <a:ext uri="{FF2B5EF4-FFF2-40B4-BE49-F238E27FC236}">
                <a16:creationId xmlns:a16="http://schemas.microsoft.com/office/drawing/2014/main" id="{871DF950-8564-5C73-2044-8705A66AB8FF}"/>
              </a:ext>
            </a:extLst>
          </p:cNvPr>
          <p:cNvSpPr>
            <a:spLocks noGrp="1"/>
          </p:cNvSpPr>
          <p:nvPr>
            <p:ph idx="1"/>
          </p:nvPr>
        </p:nvSpPr>
        <p:spPr/>
        <p:txBody>
          <a:bodyPr/>
          <a:lstStyle/>
          <a:p>
            <a:r>
              <a:rPr lang="en-US" altLang="zh-CN" i="1" dirty="0"/>
              <a:t>If you had a context length of 1 billion</a:t>
            </a:r>
            <a:r>
              <a:rPr lang="zh-CN" altLang="en-US" i="1" dirty="0"/>
              <a:t> </a:t>
            </a:r>
            <a:r>
              <a:rPr lang="en-US" altLang="zh-CN" i="1" dirty="0"/>
              <a:t>tokens, none of the problems you see today would be problems.</a:t>
            </a:r>
          </a:p>
          <a:p>
            <a:pPr lvl="1"/>
            <a:r>
              <a:rPr lang="en-US" altLang="zh-CN" dirty="0" err="1"/>
              <a:t>Zhiling</a:t>
            </a:r>
            <a:r>
              <a:rPr lang="zh-CN" altLang="en-US" dirty="0"/>
              <a:t> </a:t>
            </a:r>
            <a:r>
              <a:rPr lang="en-US" altLang="zh-CN" dirty="0"/>
              <a:t>Yang</a:t>
            </a:r>
            <a:r>
              <a:rPr lang="en-US" altLang="zh-CN" i="1" dirty="0"/>
              <a:t>,</a:t>
            </a:r>
            <a:r>
              <a:rPr lang="zh-CN" altLang="en-US" i="1" dirty="0"/>
              <a:t> </a:t>
            </a:r>
            <a:r>
              <a:rPr lang="en-US" altLang="zh-CN" dirty="0"/>
              <a:t>Author</a:t>
            </a:r>
            <a:r>
              <a:rPr lang="zh-CN" altLang="en-US" dirty="0"/>
              <a:t> </a:t>
            </a:r>
            <a:r>
              <a:rPr lang="en-US" altLang="zh-CN" dirty="0"/>
              <a:t>of</a:t>
            </a:r>
            <a:r>
              <a:rPr lang="zh-CN" altLang="en-US" dirty="0"/>
              <a:t> </a:t>
            </a:r>
            <a:r>
              <a:rPr lang="en-US" altLang="zh-CN" dirty="0"/>
              <a:t>Transformer-XL,</a:t>
            </a:r>
            <a:r>
              <a:rPr lang="zh-CN" altLang="en-US" dirty="0"/>
              <a:t> </a:t>
            </a:r>
            <a:r>
              <a:rPr lang="en-US" altLang="zh-CN" dirty="0"/>
              <a:t>Founder</a:t>
            </a:r>
            <a:r>
              <a:rPr lang="zh-CN" altLang="en-US" dirty="0"/>
              <a:t> </a:t>
            </a:r>
            <a:r>
              <a:rPr lang="en-US" altLang="zh-CN" dirty="0"/>
              <a:t>of</a:t>
            </a:r>
            <a:r>
              <a:rPr lang="zh-CN" altLang="en-US" dirty="0"/>
              <a:t> </a:t>
            </a:r>
            <a:r>
              <a:rPr lang="en-US" altLang="zh-CN" dirty="0"/>
              <a:t>Moonshot</a:t>
            </a:r>
            <a:r>
              <a:rPr lang="zh-CN" altLang="en-US" dirty="0"/>
              <a:t> </a:t>
            </a:r>
            <a:r>
              <a:rPr lang="en-US" altLang="zh-CN" dirty="0"/>
              <a:t>AI.</a:t>
            </a:r>
            <a:r>
              <a:rPr lang="zh-CN" altLang="en-US" dirty="0"/>
              <a:t> </a:t>
            </a:r>
            <a:r>
              <a:rPr lang="en-US" altLang="zh-CN" dirty="0"/>
              <a:t>Raised</a:t>
            </a:r>
            <a:r>
              <a:rPr lang="zh-CN" altLang="en-US" dirty="0"/>
              <a:t> </a:t>
            </a:r>
            <a:r>
              <a:rPr lang="en-US" altLang="zh-CN" dirty="0"/>
              <a:t>$1B</a:t>
            </a:r>
            <a:r>
              <a:rPr lang="zh-CN" altLang="en-US" dirty="0"/>
              <a:t> </a:t>
            </a:r>
            <a:r>
              <a:rPr lang="en-US" altLang="zh-CN" dirty="0"/>
              <a:t>in</a:t>
            </a:r>
            <a:r>
              <a:rPr lang="zh-CN" altLang="en-US" dirty="0"/>
              <a:t> </a:t>
            </a:r>
            <a:r>
              <a:rPr lang="en-US" altLang="zh-CN" dirty="0"/>
              <a:t>Series</a:t>
            </a:r>
            <a:r>
              <a:rPr lang="zh-CN" altLang="en-US" dirty="0"/>
              <a:t> </a:t>
            </a:r>
            <a:r>
              <a:rPr lang="en-US" altLang="zh-CN" dirty="0"/>
              <a:t>B</a:t>
            </a:r>
            <a:r>
              <a:rPr lang="zh-CN" altLang="en-US" dirty="0"/>
              <a:t> </a:t>
            </a:r>
            <a:r>
              <a:rPr lang="en-US" altLang="zh-CN" dirty="0"/>
              <a:t>in</a:t>
            </a:r>
            <a:r>
              <a:rPr lang="zh-CN" altLang="en-US" dirty="0"/>
              <a:t> </a:t>
            </a:r>
            <a:r>
              <a:rPr lang="en-US" altLang="zh-CN" dirty="0"/>
              <a:t>Feb.</a:t>
            </a:r>
            <a:r>
              <a:rPr lang="zh-CN" altLang="en-US" dirty="0"/>
              <a:t> </a:t>
            </a:r>
            <a:r>
              <a:rPr lang="en-US" altLang="zh-CN" dirty="0"/>
              <a:t>2024.</a:t>
            </a:r>
          </a:p>
          <a:p>
            <a:r>
              <a:rPr lang="en-US" altLang="zh-CN" dirty="0"/>
              <a:t>The</a:t>
            </a:r>
            <a:r>
              <a:rPr lang="zh-CN" altLang="en-US" dirty="0"/>
              <a:t> </a:t>
            </a:r>
            <a:r>
              <a:rPr lang="en-US" altLang="zh-CN" dirty="0"/>
              <a:t>next</a:t>
            </a:r>
            <a:r>
              <a:rPr lang="zh-CN" altLang="en-US" dirty="0"/>
              <a:t> </a:t>
            </a:r>
            <a:r>
              <a:rPr lang="en-US" altLang="zh-CN" dirty="0"/>
              <a:t>generation</a:t>
            </a:r>
            <a:r>
              <a:rPr lang="zh-CN" altLang="en-US" dirty="0"/>
              <a:t> </a:t>
            </a:r>
            <a:r>
              <a:rPr lang="en-US" altLang="zh-CN" dirty="0"/>
              <a:t>of</a:t>
            </a:r>
            <a:r>
              <a:rPr lang="zh-CN" altLang="en-US" dirty="0"/>
              <a:t> </a:t>
            </a:r>
            <a:r>
              <a:rPr lang="en-US" altLang="zh-CN" dirty="0"/>
              <a:t>LLM</a:t>
            </a:r>
            <a:r>
              <a:rPr lang="zh-CN" altLang="en-US" dirty="0"/>
              <a:t> </a:t>
            </a:r>
            <a:r>
              <a:rPr lang="en-US" altLang="zh-CN" dirty="0"/>
              <a:t>should</a:t>
            </a:r>
            <a:r>
              <a:rPr lang="zh-CN" altLang="en-US" dirty="0"/>
              <a:t> </a:t>
            </a:r>
            <a:r>
              <a:rPr lang="en-US" altLang="zh-CN" dirty="0"/>
              <a:t>have:</a:t>
            </a:r>
          </a:p>
          <a:p>
            <a:pPr lvl="1"/>
            <a:r>
              <a:rPr lang="en-US" dirty="0"/>
              <a:t>scalability</a:t>
            </a:r>
          </a:p>
          <a:p>
            <a:pPr lvl="1"/>
            <a:r>
              <a:rPr lang="en-US" dirty="0"/>
              <a:t>generalization ability</a:t>
            </a:r>
          </a:p>
          <a:p>
            <a:r>
              <a:rPr lang="en-US" dirty="0"/>
              <a:t>Is</a:t>
            </a:r>
            <a:r>
              <a:rPr lang="zh-CN" altLang="en-US" dirty="0"/>
              <a:t> </a:t>
            </a:r>
            <a:r>
              <a:rPr lang="en-US" altLang="zh-CN" dirty="0"/>
              <a:t>it</a:t>
            </a:r>
            <a:r>
              <a:rPr lang="zh-CN" altLang="en-US" dirty="0"/>
              <a:t> </a:t>
            </a:r>
            <a:r>
              <a:rPr lang="en-US" altLang="zh-CN" dirty="0"/>
              <a:t>still</a:t>
            </a:r>
            <a:r>
              <a:rPr lang="zh-CN" altLang="en-US" dirty="0"/>
              <a:t> </a:t>
            </a:r>
            <a:r>
              <a:rPr lang="en-US" altLang="zh-CN" dirty="0"/>
              <a:t>with</a:t>
            </a:r>
            <a:r>
              <a:rPr lang="zh-CN" altLang="en-US" dirty="0"/>
              <a:t> </a:t>
            </a:r>
            <a:r>
              <a:rPr lang="en-US" altLang="zh-CN" dirty="0"/>
              <a:t>Transformer-like</a:t>
            </a:r>
            <a:r>
              <a:rPr lang="zh-CN" altLang="en-US" dirty="0"/>
              <a:t> </a:t>
            </a:r>
            <a:r>
              <a:rPr lang="en-US" altLang="zh-CN" dirty="0"/>
              <a:t>block?</a:t>
            </a:r>
            <a:r>
              <a:rPr lang="zh-CN" altLang="en-US" dirty="0"/>
              <a:t> </a:t>
            </a:r>
            <a:r>
              <a:rPr lang="en-US" altLang="zh-CN" dirty="0"/>
              <a:t>Is</a:t>
            </a:r>
            <a:r>
              <a:rPr lang="zh-CN" altLang="en-US" dirty="0"/>
              <a:t> </a:t>
            </a:r>
            <a:r>
              <a:rPr lang="en-US" altLang="zh-CN" dirty="0"/>
              <a:t>it</a:t>
            </a:r>
            <a:r>
              <a:rPr lang="zh-CN" altLang="en-US" dirty="0"/>
              <a:t> </a:t>
            </a:r>
            <a:r>
              <a:rPr lang="en-US" altLang="zh-CN" dirty="0"/>
              <a:t>still</a:t>
            </a:r>
            <a:r>
              <a:rPr lang="zh-CN" altLang="en-US" dirty="0"/>
              <a:t> </a:t>
            </a:r>
            <a:r>
              <a:rPr lang="en-US" altLang="zh-CN" dirty="0"/>
              <a:t>trained</a:t>
            </a:r>
            <a:r>
              <a:rPr lang="zh-CN" altLang="en-US" dirty="0"/>
              <a:t> </a:t>
            </a:r>
            <a:r>
              <a:rPr lang="en-US" altLang="zh-CN" dirty="0"/>
              <a:t>with</a:t>
            </a:r>
            <a:r>
              <a:rPr lang="zh-CN" altLang="en-US" dirty="0"/>
              <a:t> </a:t>
            </a:r>
            <a:r>
              <a:rPr lang="en-US" altLang="zh-CN" dirty="0"/>
              <a:t>next</a:t>
            </a:r>
            <a:r>
              <a:rPr lang="zh-CN" altLang="en-US" dirty="0"/>
              <a:t> </a:t>
            </a:r>
            <a:r>
              <a:rPr lang="en-US" altLang="zh-CN" dirty="0"/>
              <a:t>token</a:t>
            </a:r>
            <a:r>
              <a:rPr lang="zh-CN" altLang="en-US" dirty="0"/>
              <a:t> </a:t>
            </a:r>
            <a:r>
              <a:rPr lang="en-US" altLang="zh-CN" dirty="0"/>
              <a:t>prediction</a:t>
            </a:r>
            <a:r>
              <a:rPr lang="zh-CN" altLang="en-US" dirty="0"/>
              <a:t> </a:t>
            </a:r>
            <a:r>
              <a:rPr lang="en-US" altLang="zh-CN" dirty="0"/>
              <a:t>loss?</a:t>
            </a:r>
            <a:r>
              <a:rPr lang="zh-CN" altLang="en-US" dirty="0"/>
              <a:t> </a:t>
            </a:r>
            <a:endParaRPr lang="en-US" altLang="zh-CN" dirty="0"/>
          </a:p>
          <a:p>
            <a:pPr lvl="1"/>
            <a:r>
              <a:rPr lang="en-US" altLang="zh-CN" dirty="0"/>
              <a:t>We</a:t>
            </a:r>
            <a:r>
              <a:rPr lang="zh-CN" altLang="en-US" dirty="0"/>
              <a:t> </a:t>
            </a:r>
            <a:r>
              <a:rPr lang="en-US" altLang="zh-CN" dirty="0"/>
              <a:t>don’t</a:t>
            </a:r>
            <a:r>
              <a:rPr lang="zh-CN" altLang="en-US" dirty="0"/>
              <a:t> </a:t>
            </a:r>
            <a:r>
              <a:rPr lang="en-US" altLang="zh-CN" dirty="0"/>
              <a:t>know.</a:t>
            </a:r>
          </a:p>
        </p:txBody>
      </p:sp>
      <p:sp>
        <p:nvSpPr>
          <p:cNvPr id="4" name="TextBox 3">
            <a:extLst>
              <a:ext uri="{FF2B5EF4-FFF2-40B4-BE49-F238E27FC236}">
                <a16:creationId xmlns:a16="http://schemas.microsoft.com/office/drawing/2014/main" id="{9EDE6F14-CFDF-2A71-BF23-F4B4661D1F36}"/>
              </a:ext>
            </a:extLst>
          </p:cNvPr>
          <p:cNvSpPr txBox="1"/>
          <p:nvPr/>
        </p:nvSpPr>
        <p:spPr>
          <a:xfrm>
            <a:off x="7165144" y="6492875"/>
            <a:ext cx="5965874" cy="369332"/>
          </a:xfrm>
          <a:prstGeom prst="rect">
            <a:avLst/>
          </a:prstGeom>
          <a:noFill/>
        </p:spPr>
        <p:txBody>
          <a:bodyPr wrap="square" rtlCol="0">
            <a:spAutoFit/>
          </a:bodyPr>
          <a:lstStyle/>
          <a:p>
            <a:r>
              <a:rPr lang="en-US" altLang="zh-CN" dirty="0"/>
              <a:t>Ref:</a:t>
            </a:r>
            <a:r>
              <a:rPr lang="zh-CN" altLang="en-US" dirty="0"/>
              <a:t> </a:t>
            </a:r>
            <a:r>
              <a:rPr lang="en-US" dirty="0"/>
              <a:t>https://</a:t>
            </a:r>
            <a:r>
              <a:rPr lang="en-US" dirty="0" err="1"/>
              <a:t>foresightnews.pro</a:t>
            </a:r>
            <a:r>
              <a:rPr lang="en-US" dirty="0"/>
              <a:t>/article/detail/53994</a:t>
            </a:r>
            <a:endParaRPr lang="en-CN" dirty="0"/>
          </a:p>
        </p:txBody>
      </p:sp>
    </p:spTree>
    <p:extLst>
      <p:ext uri="{BB962C8B-B14F-4D97-AF65-F5344CB8AC3E}">
        <p14:creationId xmlns:p14="http://schemas.microsoft.com/office/powerpoint/2010/main" val="2200786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5517-F97E-35B9-DCF1-238C96FB2B6A}"/>
              </a:ext>
            </a:extLst>
          </p:cNvPr>
          <p:cNvSpPr>
            <a:spLocks noGrp="1"/>
          </p:cNvSpPr>
          <p:nvPr>
            <p:ph type="title"/>
          </p:nvPr>
        </p:nvSpPr>
        <p:spPr/>
        <p:txBody>
          <a:bodyPr/>
          <a:lstStyle/>
          <a:p>
            <a:r>
              <a:rPr lang="en-CN" dirty="0"/>
              <a:t>Questions?</a:t>
            </a:r>
          </a:p>
        </p:txBody>
      </p:sp>
      <p:sp>
        <p:nvSpPr>
          <p:cNvPr id="3" name="Content Placeholder 2">
            <a:extLst>
              <a:ext uri="{FF2B5EF4-FFF2-40B4-BE49-F238E27FC236}">
                <a16:creationId xmlns:a16="http://schemas.microsoft.com/office/drawing/2014/main" id="{9028B555-D39E-3E53-7117-0B353BDBE427}"/>
              </a:ext>
            </a:extLst>
          </p:cNvPr>
          <p:cNvSpPr>
            <a:spLocks noGrp="1"/>
          </p:cNvSpPr>
          <p:nvPr>
            <p:ph idx="1"/>
          </p:nvPr>
        </p:nvSpPr>
        <p:spPr/>
        <p:txBody>
          <a:bodyPr/>
          <a:lstStyle/>
          <a:p>
            <a:endParaRPr lang="en-CN" dirty="0"/>
          </a:p>
        </p:txBody>
      </p:sp>
    </p:spTree>
    <p:extLst>
      <p:ext uri="{BB962C8B-B14F-4D97-AF65-F5344CB8AC3E}">
        <p14:creationId xmlns:p14="http://schemas.microsoft.com/office/powerpoint/2010/main" val="224900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3E4E-044A-B991-7DAB-2B723CF655D7}"/>
              </a:ext>
            </a:extLst>
          </p:cNvPr>
          <p:cNvSpPr>
            <a:spLocks noGrp="1"/>
          </p:cNvSpPr>
          <p:nvPr>
            <p:ph type="title"/>
          </p:nvPr>
        </p:nvSpPr>
        <p:spPr/>
        <p:txBody>
          <a:bodyPr/>
          <a:lstStyle/>
          <a:p>
            <a:r>
              <a:rPr lang="en-US" altLang="zh-CN" dirty="0"/>
              <a:t>Why</a:t>
            </a:r>
            <a:r>
              <a:rPr lang="zh-CN" altLang="en-US" dirty="0"/>
              <a:t> </a:t>
            </a:r>
            <a:r>
              <a:rPr lang="en-US" altLang="zh-CN" dirty="0"/>
              <a:t>do</a:t>
            </a:r>
            <a:r>
              <a:rPr lang="zh-CN" altLang="en-US" dirty="0"/>
              <a:t> </a:t>
            </a:r>
            <a:r>
              <a:rPr lang="en-US" altLang="zh-CN" dirty="0"/>
              <a:t>we</a:t>
            </a:r>
            <a:r>
              <a:rPr lang="zh-CN" altLang="en-US" dirty="0"/>
              <a:t> </a:t>
            </a:r>
            <a:r>
              <a:rPr lang="en-US" altLang="zh-CN" dirty="0"/>
              <a:t>need</a:t>
            </a:r>
            <a:r>
              <a:rPr lang="zh-CN" altLang="en-US" dirty="0"/>
              <a:t> </a:t>
            </a:r>
            <a:r>
              <a:rPr lang="en-US" altLang="zh-CN" dirty="0"/>
              <a:t>long</a:t>
            </a:r>
            <a:r>
              <a:rPr lang="zh-CN" altLang="en-US" dirty="0"/>
              <a:t> </a:t>
            </a:r>
            <a:r>
              <a:rPr lang="en-US" altLang="zh-CN" dirty="0"/>
              <a:t>context</a:t>
            </a:r>
            <a:r>
              <a:rPr lang="zh-CN" altLang="en-US" dirty="0"/>
              <a:t> </a:t>
            </a:r>
            <a:r>
              <a:rPr lang="en-US" altLang="zh-CN" dirty="0"/>
              <a:t>language</a:t>
            </a:r>
            <a:r>
              <a:rPr lang="zh-CN" altLang="en-US" dirty="0"/>
              <a:t> </a:t>
            </a:r>
            <a:r>
              <a:rPr lang="en-US" altLang="zh-CN" dirty="0"/>
              <a:t>model?</a:t>
            </a:r>
            <a:endParaRPr lang="en-CN" dirty="0"/>
          </a:p>
        </p:txBody>
      </p:sp>
      <p:pic>
        <p:nvPicPr>
          <p:cNvPr id="6" name="Picture 5">
            <a:extLst>
              <a:ext uri="{FF2B5EF4-FFF2-40B4-BE49-F238E27FC236}">
                <a16:creationId xmlns:a16="http://schemas.microsoft.com/office/drawing/2014/main" id="{FD6DBB23-29CF-B4C4-C484-5D9872574F2A}"/>
              </a:ext>
            </a:extLst>
          </p:cNvPr>
          <p:cNvPicPr>
            <a:picLocks noChangeAspect="1"/>
          </p:cNvPicPr>
          <p:nvPr/>
        </p:nvPicPr>
        <p:blipFill>
          <a:blip r:embed="rId3"/>
          <a:stretch>
            <a:fillRect/>
          </a:stretch>
        </p:blipFill>
        <p:spPr>
          <a:xfrm>
            <a:off x="-8596" y="1954267"/>
            <a:ext cx="6406938" cy="2971693"/>
          </a:xfrm>
          <a:prstGeom prst="rect">
            <a:avLst/>
          </a:prstGeom>
        </p:spPr>
      </p:pic>
      <p:pic>
        <p:nvPicPr>
          <p:cNvPr id="7" name="Picture 6">
            <a:extLst>
              <a:ext uri="{FF2B5EF4-FFF2-40B4-BE49-F238E27FC236}">
                <a16:creationId xmlns:a16="http://schemas.microsoft.com/office/drawing/2014/main" id="{B5CDB06B-D077-6B08-2364-2EDB2DC1D4BF}"/>
              </a:ext>
            </a:extLst>
          </p:cNvPr>
          <p:cNvPicPr>
            <a:picLocks noChangeAspect="1"/>
          </p:cNvPicPr>
          <p:nvPr/>
        </p:nvPicPr>
        <p:blipFill rotWithShape="1">
          <a:blip r:embed="rId4"/>
          <a:srcRect l="518"/>
          <a:stretch/>
        </p:blipFill>
        <p:spPr>
          <a:xfrm>
            <a:off x="-1" y="4925960"/>
            <a:ext cx="6373761" cy="1360546"/>
          </a:xfrm>
          <a:prstGeom prst="rect">
            <a:avLst/>
          </a:prstGeom>
        </p:spPr>
      </p:pic>
      <p:pic>
        <p:nvPicPr>
          <p:cNvPr id="8" name="Picture 7">
            <a:extLst>
              <a:ext uri="{FF2B5EF4-FFF2-40B4-BE49-F238E27FC236}">
                <a16:creationId xmlns:a16="http://schemas.microsoft.com/office/drawing/2014/main" id="{4EC41785-6C0B-BF2F-6D79-15F25FB30670}"/>
              </a:ext>
            </a:extLst>
          </p:cNvPr>
          <p:cNvPicPr>
            <a:picLocks noChangeAspect="1"/>
          </p:cNvPicPr>
          <p:nvPr/>
        </p:nvPicPr>
        <p:blipFill>
          <a:blip r:embed="rId5"/>
          <a:stretch>
            <a:fillRect/>
          </a:stretch>
        </p:blipFill>
        <p:spPr>
          <a:xfrm>
            <a:off x="6356052" y="1954267"/>
            <a:ext cx="5835948" cy="2367010"/>
          </a:xfrm>
          <a:prstGeom prst="rect">
            <a:avLst/>
          </a:prstGeom>
        </p:spPr>
      </p:pic>
      <p:pic>
        <p:nvPicPr>
          <p:cNvPr id="9" name="Picture 8">
            <a:extLst>
              <a:ext uri="{FF2B5EF4-FFF2-40B4-BE49-F238E27FC236}">
                <a16:creationId xmlns:a16="http://schemas.microsoft.com/office/drawing/2014/main" id="{A06ECE86-C4E5-74C0-AC73-43EB8DA9A2AB}"/>
              </a:ext>
            </a:extLst>
          </p:cNvPr>
          <p:cNvPicPr>
            <a:picLocks noChangeAspect="1"/>
          </p:cNvPicPr>
          <p:nvPr/>
        </p:nvPicPr>
        <p:blipFill>
          <a:blip r:embed="rId6"/>
          <a:stretch>
            <a:fillRect/>
          </a:stretch>
        </p:blipFill>
        <p:spPr>
          <a:xfrm>
            <a:off x="6422923" y="4404209"/>
            <a:ext cx="5769077" cy="1043502"/>
          </a:xfrm>
          <a:prstGeom prst="rect">
            <a:avLst/>
          </a:prstGeom>
        </p:spPr>
      </p:pic>
      <p:sp>
        <p:nvSpPr>
          <p:cNvPr id="10" name="Right Arrow 9">
            <a:extLst>
              <a:ext uri="{FF2B5EF4-FFF2-40B4-BE49-F238E27FC236}">
                <a16:creationId xmlns:a16="http://schemas.microsoft.com/office/drawing/2014/main" id="{36104CB4-B6F0-61BA-7C55-D2E1C3783278}"/>
              </a:ext>
            </a:extLst>
          </p:cNvPr>
          <p:cNvSpPr/>
          <p:nvPr/>
        </p:nvSpPr>
        <p:spPr>
          <a:xfrm rot="16200000">
            <a:off x="4225417" y="4446637"/>
            <a:ext cx="803786" cy="1548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 name="TextBox 10">
            <a:extLst>
              <a:ext uri="{FF2B5EF4-FFF2-40B4-BE49-F238E27FC236}">
                <a16:creationId xmlns:a16="http://schemas.microsoft.com/office/drawing/2014/main" id="{82B576D2-ED36-4ADA-B0C8-6215BBA35422}"/>
              </a:ext>
            </a:extLst>
          </p:cNvPr>
          <p:cNvSpPr txBox="1"/>
          <p:nvPr/>
        </p:nvSpPr>
        <p:spPr>
          <a:xfrm>
            <a:off x="6422923" y="5606233"/>
            <a:ext cx="5769077" cy="923330"/>
          </a:xfrm>
          <a:prstGeom prst="rect">
            <a:avLst/>
          </a:prstGeom>
          <a:noFill/>
        </p:spPr>
        <p:txBody>
          <a:bodyPr wrap="square" rtlCol="0">
            <a:spAutoFit/>
          </a:bodyPr>
          <a:lstStyle/>
          <a:p>
            <a:pPr algn="ctr"/>
            <a:r>
              <a:rPr lang="en-CN" dirty="0"/>
              <a:t>From 8k to 128k, 16x increase in context window!</a:t>
            </a:r>
          </a:p>
          <a:p>
            <a:pPr algn="ctr"/>
            <a:r>
              <a:rPr lang="en-CN" dirty="0"/>
              <a:t>If still in stanard GPT architecture, that means 256x training compute (time and memory)!</a:t>
            </a:r>
          </a:p>
        </p:txBody>
      </p:sp>
    </p:spTree>
    <p:extLst>
      <p:ext uri="{BB962C8B-B14F-4D97-AF65-F5344CB8AC3E}">
        <p14:creationId xmlns:p14="http://schemas.microsoft.com/office/powerpoint/2010/main" val="75848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7367-AF85-BFD9-D924-3ABBF75E3B6C}"/>
              </a:ext>
            </a:extLst>
          </p:cNvPr>
          <p:cNvSpPr>
            <a:spLocks noGrp="1"/>
          </p:cNvSpPr>
          <p:nvPr>
            <p:ph type="title"/>
          </p:nvPr>
        </p:nvSpPr>
        <p:spPr/>
        <p:txBody>
          <a:bodyPr/>
          <a:lstStyle/>
          <a:p>
            <a:r>
              <a:rPr lang="en-US" altLang="zh-CN" dirty="0"/>
              <a:t>Passkey</a:t>
            </a:r>
            <a:r>
              <a:rPr lang="zh-CN" altLang="en-US" dirty="0"/>
              <a:t> </a:t>
            </a:r>
            <a:r>
              <a:rPr lang="en-US" altLang="zh-CN" dirty="0"/>
              <a:t>Retrieval:</a:t>
            </a:r>
            <a:r>
              <a:rPr lang="zh-CN" altLang="en-US" dirty="0"/>
              <a:t> </a:t>
            </a:r>
            <a:r>
              <a:rPr lang="en-US" altLang="zh-CN" dirty="0"/>
              <a:t>the</a:t>
            </a:r>
            <a:r>
              <a:rPr lang="zh-CN" altLang="en-US" dirty="0"/>
              <a:t> </a:t>
            </a:r>
            <a:r>
              <a:rPr lang="en-US" altLang="zh-CN" dirty="0"/>
              <a:t>easiest</a:t>
            </a:r>
            <a:r>
              <a:rPr lang="zh-CN" altLang="en-US" dirty="0"/>
              <a:t> </a:t>
            </a:r>
            <a:r>
              <a:rPr lang="en-US" altLang="zh-CN" dirty="0"/>
              <a:t>needle-in-the-haystack</a:t>
            </a:r>
            <a:r>
              <a:rPr lang="zh-CN" altLang="en-US" dirty="0"/>
              <a:t> </a:t>
            </a:r>
            <a:r>
              <a:rPr lang="en-US" altLang="zh-CN" dirty="0"/>
              <a:t>experiment</a:t>
            </a:r>
            <a:r>
              <a:rPr lang="zh-CN" altLang="en-US" dirty="0"/>
              <a:t> </a:t>
            </a:r>
            <a:endParaRPr lang="en-CN" dirty="0"/>
          </a:p>
        </p:txBody>
      </p:sp>
      <p:sp>
        <p:nvSpPr>
          <p:cNvPr id="3" name="Content Placeholder 2">
            <a:extLst>
              <a:ext uri="{FF2B5EF4-FFF2-40B4-BE49-F238E27FC236}">
                <a16:creationId xmlns:a16="http://schemas.microsoft.com/office/drawing/2014/main" id="{5DD296A9-1C54-151D-D25E-1B3D837F1246}"/>
              </a:ext>
            </a:extLst>
          </p:cNvPr>
          <p:cNvSpPr>
            <a:spLocks noGrp="1"/>
          </p:cNvSpPr>
          <p:nvPr>
            <p:ph idx="1"/>
          </p:nvPr>
        </p:nvSpPr>
        <p:spPr/>
        <p:txBody>
          <a:bodyPr/>
          <a:lstStyle/>
          <a:p>
            <a:r>
              <a:rPr lang="en-US" altLang="zh-CN" dirty="0"/>
              <a:t>Prompt:</a:t>
            </a:r>
            <a:r>
              <a:rPr lang="zh-CN" altLang="en-US" dirty="0"/>
              <a:t> </a:t>
            </a:r>
            <a:r>
              <a:rPr lang="en-US" dirty="0"/>
              <a:t>There is an important info hidden inside a lot of irrelevant text. Find it and memorize them. I will quiz you about the important information there.</a:t>
            </a:r>
          </a:p>
          <a:p>
            <a:r>
              <a:rPr lang="en-US" altLang="zh-CN" dirty="0"/>
              <a:t>Document:</a:t>
            </a:r>
            <a:r>
              <a:rPr lang="zh-CN" altLang="en-US" dirty="0"/>
              <a:t> </a:t>
            </a:r>
            <a:endParaRPr lang="en-US" altLang="zh-CN" dirty="0"/>
          </a:p>
          <a:p>
            <a:pPr lvl="1"/>
            <a:r>
              <a:rPr lang="en-US" dirty="0"/>
              <a:t>The grass is green. The sky is blue. The sun is yellow. Here we go. There and back again</a:t>
            </a:r>
            <a:r>
              <a:rPr lang="en-US" altLang="zh-CN" dirty="0"/>
              <a:t>.</a:t>
            </a:r>
            <a:r>
              <a:rPr lang="zh-CN" altLang="en-US" dirty="0"/>
              <a:t> </a:t>
            </a:r>
            <a:r>
              <a:rPr lang="en-US" altLang="zh-CN" dirty="0"/>
              <a:t>The grass is green. The sky is blue. The sun is yellow. Here we go. There and back again…</a:t>
            </a:r>
            <a:r>
              <a:rPr lang="zh-CN" altLang="en-US" dirty="0"/>
              <a:t> </a:t>
            </a:r>
            <a:r>
              <a:rPr lang="en-US" altLang="zh-CN" dirty="0"/>
              <a:t>The</a:t>
            </a:r>
            <a:r>
              <a:rPr lang="zh-CN" altLang="en-US" dirty="0"/>
              <a:t> </a:t>
            </a:r>
            <a:r>
              <a:rPr lang="en-US" altLang="zh-CN" dirty="0"/>
              <a:t>pass</a:t>
            </a:r>
            <a:r>
              <a:rPr lang="zh-CN" altLang="en-US" dirty="0"/>
              <a:t> </a:t>
            </a:r>
            <a:r>
              <a:rPr lang="en-US" altLang="zh-CN" dirty="0"/>
              <a:t>key</a:t>
            </a:r>
            <a:r>
              <a:rPr lang="zh-CN" altLang="en-US" dirty="0"/>
              <a:t> </a:t>
            </a:r>
            <a:r>
              <a:rPr lang="en-US" altLang="zh-CN" dirty="0"/>
              <a:t>is</a:t>
            </a:r>
            <a:r>
              <a:rPr lang="zh-CN" altLang="en-US" dirty="0"/>
              <a:t> </a:t>
            </a:r>
            <a:r>
              <a:rPr lang="en-US" altLang="zh-CN" b="1" dirty="0" err="1">
                <a:solidFill>
                  <a:srgbClr val="FF0000"/>
                </a:solidFill>
              </a:rPr>
              <a:t>joidYG+FD</a:t>
            </a:r>
            <a:r>
              <a:rPr lang="en-US" altLang="zh-CN" b="1" dirty="0">
                <a:solidFill>
                  <a:srgbClr val="FF0000"/>
                </a:solidFill>
              </a:rPr>
              <a:t>)</a:t>
            </a:r>
            <a:r>
              <a:rPr lang="en-US" altLang="zh-CN" dirty="0"/>
              <a:t>.</a:t>
            </a:r>
            <a:r>
              <a:rPr lang="zh-CN" altLang="en-US" b="1" dirty="0"/>
              <a:t> </a:t>
            </a:r>
            <a:r>
              <a:rPr lang="en-US" altLang="zh-CN" dirty="0"/>
              <a:t>Remember</a:t>
            </a:r>
            <a:r>
              <a:rPr lang="zh-CN" altLang="en-US" dirty="0"/>
              <a:t> </a:t>
            </a:r>
            <a:r>
              <a:rPr lang="en-US" altLang="zh-CN" dirty="0"/>
              <a:t>it.</a:t>
            </a:r>
            <a:r>
              <a:rPr lang="zh-CN" altLang="en-US" dirty="0"/>
              <a:t> </a:t>
            </a:r>
            <a:r>
              <a:rPr lang="en-US" dirty="0"/>
              <a:t>The grass is green. The sky is blue. The sun is yellow. Here we go. There and back again</a:t>
            </a:r>
            <a:r>
              <a:rPr lang="en-US" altLang="zh-CN" dirty="0"/>
              <a:t>…</a:t>
            </a:r>
          </a:p>
          <a:p>
            <a:r>
              <a:rPr lang="en-US" altLang="zh-CN" dirty="0"/>
              <a:t>Query:</a:t>
            </a:r>
            <a:r>
              <a:rPr lang="zh-CN" altLang="en-US" dirty="0"/>
              <a:t> </a:t>
            </a:r>
            <a:r>
              <a:rPr lang="en-US" altLang="zh-CN" dirty="0"/>
              <a:t>What is the pass key? The pass key is</a:t>
            </a:r>
            <a:endParaRPr lang="en-CN" dirty="0"/>
          </a:p>
        </p:txBody>
      </p:sp>
    </p:spTree>
    <p:extLst>
      <p:ext uri="{BB962C8B-B14F-4D97-AF65-F5344CB8AC3E}">
        <p14:creationId xmlns:p14="http://schemas.microsoft.com/office/powerpoint/2010/main" val="57921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7367-AF85-BFD9-D924-3ABBF75E3B6C}"/>
              </a:ext>
            </a:extLst>
          </p:cNvPr>
          <p:cNvSpPr>
            <a:spLocks noGrp="1"/>
          </p:cNvSpPr>
          <p:nvPr>
            <p:ph type="title"/>
          </p:nvPr>
        </p:nvSpPr>
        <p:spPr/>
        <p:txBody>
          <a:bodyPr/>
          <a:lstStyle/>
          <a:p>
            <a:r>
              <a:rPr lang="en-US" dirty="0"/>
              <a:t>How do we evaluate long-context LMs?</a:t>
            </a:r>
            <a:endParaRPr lang="en-CN" dirty="0"/>
          </a:p>
        </p:txBody>
      </p:sp>
      <p:pic>
        <p:nvPicPr>
          <p:cNvPr id="3074" name="Picture 2" descr="Image">
            <a:extLst>
              <a:ext uri="{FF2B5EF4-FFF2-40B4-BE49-F238E27FC236}">
                <a16:creationId xmlns:a16="http://schemas.microsoft.com/office/drawing/2014/main" id="{EEC75268-E47E-2E7F-FD23-EA1DB68DB3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2843" y="1365270"/>
            <a:ext cx="9797971" cy="51276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6E33B2-F5E4-1963-EC4E-0DA611FBFE9F}"/>
              </a:ext>
            </a:extLst>
          </p:cNvPr>
          <p:cNvSpPr txBox="1"/>
          <p:nvPr/>
        </p:nvSpPr>
        <p:spPr>
          <a:xfrm>
            <a:off x="6194524" y="6488668"/>
            <a:ext cx="5997476" cy="369332"/>
          </a:xfrm>
          <a:prstGeom prst="rect">
            <a:avLst/>
          </a:prstGeom>
          <a:noFill/>
        </p:spPr>
        <p:txBody>
          <a:bodyPr wrap="none" rtlCol="0">
            <a:spAutoFit/>
          </a:bodyPr>
          <a:lstStyle/>
          <a:p>
            <a:r>
              <a:rPr lang="en-CN" dirty="0"/>
              <a:t>Ref: </a:t>
            </a:r>
            <a:r>
              <a:rPr lang="en-US" b="0" i="0" dirty="0">
                <a:solidFill>
                  <a:srgbClr val="000000"/>
                </a:solidFill>
                <a:effectLst/>
                <a:latin typeface="Times"/>
              </a:rPr>
              <a:t>https://</a:t>
            </a:r>
            <a:r>
              <a:rPr lang="en-US" b="0" i="0" dirty="0" err="1">
                <a:solidFill>
                  <a:srgbClr val="000000"/>
                </a:solidFill>
                <a:effectLst/>
                <a:latin typeface="Times"/>
              </a:rPr>
              <a:t>x.com</a:t>
            </a:r>
            <a:r>
              <a:rPr lang="en-US" b="0" i="0" dirty="0">
                <a:solidFill>
                  <a:srgbClr val="000000"/>
                </a:solidFill>
                <a:effectLst/>
                <a:latin typeface="Times"/>
              </a:rPr>
              <a:t>/</a:t>
            </a:r>
            <a:r>
              <a:rPr lang="en-US" b="0" i="0" dirty="0" err="1">
                <a:solidFill>
                  <a:srgbClr val="000000"/>
                </a:solidFill>
                <a:effectLst/>
                <a:latin typeface="Times"/>
              </a:rPr>
              <a:t>GregKamradt</a:t>
            </a:r>
            <a:r>
              <a:rPr lang="en-US" b="0" i="0" dirty="0">
                <a:solidFill>
                  <a:srgbClr val="000000"/>
                </a:solidFill>
                <a:effectLst/>
                <a:latin typeface="Times"/>
              </a:rPr>
              <a:t>/status/1722386725635580292</a:t>
            </a:r>
            <a:endParaRPr lang="en-CN" dirty="0"/>
          </a:p>
        </p:txBody>
      </p:sp>
    </p:spTree>
    <p:extLst>
      <p:ext uri="{BB962C8B-B14F-4D97-AF65-F5344CB8AC3E}">
        <p14:creationId xmlns:p14="http://schemas.microsoft.com/office/powerpoint/2010/main" val="170460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BDD8-8DDF-2AA7-B0A0-35D7048D0142}"/>
              </a:ext>
            </a:extLst>
          </p:cNvPr>
          <p:cNvSpPr>
            <a:spLocks noGrp="1"/>
          </p:cNvSpPr>
          <p:nvPr>
            <p:ph type="title"/>
          </p:nvPr>
        </p:nvSpPr>
        <p:spPr/>
        <p:txBody>
          <a:bodyPr/>
          <a:lstStyle/>
          <a:p>
            <a:r>
              <a:rPr lang="en-US" altLang="zh-CN" dirty="0"/>
              <a:t>The</a:t>
            </a:r>
            <a:r>
              <a:rPr lang="zh-CN" altLang="en-US" dirty="0"/>
              <a:t> </a:t>
            </a:r>
            <a:r>
              <a:rPr lang="en-CN" dirty="0"/>
              <a:t>Future</a:t>
            </a:r>
            <a:r>
              <a:rPr lang="zh-CN" altLang="en-US" dirty="0"/>
              <a:t> </a:t>
            </a:r>
            <a:r>
              <a:rPr lang="en-US" altLang="zh-CN" dirty="0"/>
              <a:t>of</a:t>
            </a:r>
            <a:r>
              <a:rPr lang="zh-CN" altLang="en-US" dirty="0"/>
              <a:t> </a:t>
            </a:r>
            <a:r>
              <a:rPr lang="en-US" altLang="zh-CN" dirty="0"/>
              <a:t>LLM</a:t>
            </a:r>
            <a:endParaRPr lang="en-CN" dirty="0"/>
          </a:p>
        </p:txBody>
      </p:sp>
      <p:sp>
        <p:nvSpPr>
          <p:cNvPr id="3" name="Content Placeholder 2">
            <a:extLst>
              <a:ext uri="{FF2B5EF4-FFF2-40B4-BE49-F238E27FC236}">
                <a16:creationId xmlns:a16="http://schemas.microsoft.com/office/drawing/2014/main" id="{F77314F0-5EE1-07F6-1E29-F37EF4FEC9B2}"/>
              </a:ext>
            </a:extLst>
          </p:cNvPr>
          <p:cNvSpPr>
            <a:spLocks noGrp="1"/>
          </p:cNvSpPr>
          <p:nvPr>
            <p:ph idx="1"/>
          </p:nvPr>
        </p:nvSpPr>
        <p:spPr/>
        <p:txBody>
          <a:bodyPr/>
          <a:lstStyle/>
          <a:p>
            <a:r>
              <a:rPr lang="en-US" dirty="0"/>
              <a:t>GPT models are growing, but still limited by context length.</a:t>
            </a:r>
          </a:p>
          <a:p>
            <a:pPr lvl="1"/>
            <a:r>
              <a:rPr lang="en-US" dirty="0">
                <a:solidFill>
                  <a:schemeClr val="accent1"/>
                </a:solidFill>
              </a:rPr>
              <a:t>Training Speed </a:t>
            </a:r>
            <a:r>
              <a:rPr lang="en-US" dirty="0"/>
              <a:t>- Cost is quadratic in length </a:t>
            </a:r>
          </a:p>
          <a:p>
            <a:pPr lvl="1"/>
            <a:r>
              <a:rPr lang="en-US" dirty="0">
                <a:solidFill>
                  <a:schemeClr val="accent1"/>
                </a:solidFill>
              </a:rPr>
              <a:t>Generation Speed </a:t>
            </a:r>
            <a:r>
              <a:rPr lang="en-US" dirty="0"/>
              <a:t>- Attention requires full lookback</a:t>
            </a:r>
          </a:p>
          <a:p>
            <a:r>
              <a:rPr lang="en-US" altLang="zh-CN" dirty="0"/>
              <a:t>Solutions</a:t>
            </a:r>
            <a:r>
              <a:rPr lang="zh-CN" altLang="en-US" dirty="0"/>
              <a:t> </a:t>
            </a:r>
            <a:r>
              <a:rPr lang="en-US" altLang="zh-CN" dirty="0"/>
              <a:t>Proposed:</a:t>
            </a:r>
            <a:r>
              <a:rPr lang="zh-CN" altLang="en-US" dirty="0"/>
              <a:t> </a:t>
            </a:r>
            <a:endParaRPr lang="en-US" altLang="zh-CN" dirty="0"/>
          </a:p>
          <a:p>
            <a:pPr lvl="1"/>
            <a:r>
              <a:rPr lang="en-US" dirty="0"/>
              <a:t>A) Approximation (e.g. Sparse, </a:t>
            </a:r>
            <a:r>
              <a:rPr lang="en-US" dirty="0" err="1"/>
              <a:t>LoRA</a:t>
            </a:r>
            <a:r>
              <a:rPr lang="en-US" dirty="0"/>
              <a:t>)</a:t>
            </a:r>
          </a:p>
          <a:p>
            <a:pPr lvl="1"/>
            <a:r>
              <a:rPr lang="en-US" dirty="0"/>
              <a:t>B) RAG / Vector-DBs (ANN search, LSH)</a:t>
            </a:r>
          </a:p>
          <a:p>
            <a:pPr lvl="1"/>
            <a:r>
              <a:rPr lang="en-US" dirty="0"/>
              <a:t>C) Brute-force compute (tiling, </a:t>
            </a:r>
            <a:r>
              <a:rPr lang="en-US" dirty="0" err="1"/>
              <a:t>blockwise</a:t>
            </a:r>
            <a:r>
              <a:rPr lang="en-US" altLang="zh-CN" dirty="0"/>
              <a:t>,</a:t>
            </a:r>
            <a:r>
              <a:rPr lang="zh-CN" altLang="en-US" dirty="0"/>
              <a:t> </a:t>
            </a:r>
            <a:r>
              <a:rPr lang="en-US" altLang="zh-CN" dirty="0"/>
              <a:t>e.g.</a:t>
            </a:r>
            <a:r>
              <a:rPr lang="zh-CN" altLang="en-US" dirty="0"/>
              <a:t> </a:t>
            </a:r>
            <a:r>
              <a:rPr lang="en-US" altLang="zh-CN" u="sng" dirty="0" err="1"/>
              <a:t>RingAttention</a:t>
            </a:r>
            <a:r>
              <a:rPr lang="en-US" dirty="0"/>
              <a:t>)</a:t>
            </a:r>
          </a:p>
          <a:p>
            <a:pPr lvl="1"/>
            <a:r>
              <a:rPr lang="en-US" altLang="zh-CN" dirty="0"/>
              <a:t>D)</a:t>
            </a:r>
            <a:r>
              <a:rPr lang="zh-CN" altLang="en-US" dirty="0"/>
              <a:t> </a:t>
            </a:r>
            <a:r>
              <a:rPr lang="en-US" altLang="zh-CN" b="1" dirty="0"/>
              <a:t>Recurrent</a:t>
            </a:r>
            <a:r>
              <a:rPr lang="zh-CN" altLang="en-US" b="1" dirty="0"/>
              <a:t> </a:t>
            </a:r>
            <a:r>
              <a:rPr lang="en-US" altLang="zh-CN" b="1" dirty="0"/>
              <a:t>Model</a:t>
            </a:r>
            <a:r>
              <a:rPr lang="zh-CN" altLang="en-US" b="1" dirty="0"/>
              <a:t> </a:t>
            </a:r>
            <a:r>
              <a:rPr lang="en-US" altLang="zh-CN" b="1" dirty="0"/>
              <a:t>(What</a:t>
            </a:r>
            <a:r>
              <a:rPr lang="zh-CN" altLang="en-US" b="1" dirty="0"/>
              <a:t> </a:t>
            </a:r>
            <a:r>
              <a:rPr lang="en-US" altLang="zh-CN" b="1" dirty="0"/>
              <a:t>we</a:t>
            </a:r>
            <a:r>
              <a:rPr lang="zh-CN" altLang="en-US" b="1" dirty="0"/>
              <a:t> </a:t>
            </a:r>
            <a:r>
              <a:rPr lang="en-US" altLang="zh-CN" b="1" dirty="0"/>
              <a:t>will</a:t>
            </a:r>
            <a:r>
              <a:rPr lang="zh-CN" altLang="en-US" b="1" dirty="0"/>
              <a:t> </a:t>
            </a:r>
            <a:r>
              <a:rPr lang="en-US" altLang="zh-CN" b="1" dirty="0"/>
              <a:t>mainly</a:t>
            </a:r>
            <a:r>
              <a:rPr lang="zh-CN" altLang="en-US" b="1" dirty="0"/>
              <a:t> </a:t>
            </a:r>
            <a:r>
              <a:rPr lang="en-US" altLang="zh-CN" b="1" dirty="0"/>
              <a:t>discuss</a:t>
            </a:r>
            <a:r>
              <a:rPr lang="zh-CN" altLang="en-US" b="1" dirty="0"/>
              <a:t> </a:t>
            </a:r>
            <a:r>
              <a:rPr lang="en-US" altLang="zh-CN" b="1" dirty="0"/>
              <a:t>today!)</a:t>
            </a:r>
            <a:endParaRPr lang="en-CN" b="1" dirty="0"/>
          </a:p>
        </p:txBody>
      </p:sp>
      <p:sp>
        <p:nvSpPr>
          <p:cNvPr id="5" name="TextBox 4">
            <a:extLst>
              <a:ext uri="{FF2B5EF4-FFF2-40B4-BE49-F238E27FC236}">
                <a16:creationId xmlns:a16="http://schemas.microsoft.com/office/drawing/2014/main" id="{377AF2CB-0863-9225-61F7-6D66BF00BAA4}"/>
              </a:ext>
            </a:extLst>
          </p:cNvPr>
          <p:cNvSpPr txBox="1"/>
          <p:nvPr/>
        </p:nvSpPr>
        <p:spPr>
          <a:xfrm>
            <a:off x="2637501" y="6211669"/>
            <a:ext cx="11242623" cy="646331"/>
          </a:xfrm>
          <a:prstGeom prst="rect">
            <a:avLst/>
          </a:prstGeom>
          <a:noFill/>
        </p:spPr>
        <p:txBody>
          <a:bodyPr wrap="square">
            <a:spAutoFit/>
          </a:bodyPr>
          <a:lstStyle/>
          <a:p>
            <a:r>
              <a:rPr lang="en-US" altLang="zh-CN" dirty="0"/>
              <a:t>Ref:</a:t>
            </a:r>
            <a:r>
              <a:rPr lang="zh-CN" altLang="en-US" dirty="0"/>
              <a:t> </a:t>
            </a:r>
            <a:r>
              <a:rPr lang="en-CN" dirty="0">
                <a:hlinkClick r:id="rId3"/>
              </a:rPr>
              <a:t>https://github.com/srush/do-we-need-attention/blob/main/DoWeNeedAttention.pdf</a:t>
            </a:r>
            <a:br>
              <a:rPr lang="en-CN" dirty="0"/>
            </a:br>
            <a:r>
              <a:rPr lang="en-US" dirty="0"/>
              <a:t>https://</a:t>
            </a:r>
            <a:r>
              <a:rPr lang="en-US" dirty="0" err="1"/>
              <a:t>docs.google.com</a:t>
            </a:r>
            <a:r>
              <a:rPr lang="en-US" dirty="0"/>
              <a:t>/presentation/d/180lS8XbeR1_bTMaldg21LKYQkjXftHuh9VnZ3xk27qQ/edit</a:t>
            </a:r>
            <a:endParaRPr lang="en-CN" dirty="0"/>
          </a:p>
        </p:txBody>
      </p:sp>
    </p:spTree>
    <p:extLst>
      <p:ext uri="{BB962C8B-B14F-4D97-AF65-F5344CB8AC3E}">
        <p14:creationId xmlns:p14="http://schemas.microsoft.com/office/powerpoint/2010/main" val="204834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FA47-7C91-D7DD-514E-DC788033D4B1}"/>
              </a:ext>
            </a:extLst>
          </p:cNvPr>
          <p:cNvSpPr>
            <a:spLocks noGrp="1"/>
          </p:cNvSpPr>
          <p:nvPr>
            <p:ph type="title"/>
          </p:nvPr>
        </p:nvSpPr>
        <p:spPr>
          <a:xfrm>
            <a:off x="422031" y="365125"/>
            <a:ext cx="11769969" cy="1325563"/>
          </a:xfrm>
        </p:spPr>
        <p:txBody>
          <a:bodyPr/>
          <a:lstStyle/>
          <a:p>
            <a:r>
              <a:rPr lang="en-US" altLang="zh-CN" dirty="0"/>
              <a:t>Prerequisite:</a:t>
            </a:r>
            <a:r>
              <a:rPr lang="zh-CN" altLang="en-US" dirty="0"/>
              <a:t> </a:t>
            </a:r>
            <a:r>
              <a:rPr lang="en-US" altLang="zh-CN" dirty="0"/>
              <a:t>Zero Redundancy</a:t>
            </a:r>
            <a:r>
              <a:rPr lang="zh-CN" altLang="en-US" dirty="0"/>
              <a:t> </a:t>
            </a:r>
            <a:r>
              <a:rPr lang="en-US" altLang="zh-CN" dirty="0"/>
              <a:t>Distributed</a:t>
            </a:r>
            <a:r>
              <a:rPr lang="zh-CN" altLang="en-US" dirty="0"/>
              <a:t> </a:t>
            </a:r>
            <a:r>
              <a:rPr lang="en-US" altLang="zh-CN" dirty="0"/>
              <a:t>Training</a:t>
            </a:r>
            <a:endParaRPr lang="en-CN" dirty="0"/>
          </a:p>
        </p:txBody>
      </p:sp>
      <p:pic>
        <p:nvPicPr>
          <p:cNvPr id="1026" name="Picture 2">
            <a:extLst>
              <a:ext uri="{FF2B5EF4-FFF2-40B4-BE49-F238E27FC236}">
                <a16:creationId xmlns:a16="http://schemas.microsoft.com/office/drawing/2014/main" id="{848D900D-1FAC-17E7-F209-DF5434FED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629" y="1381199"/>
            <a:ext cx="7736742" cy="45553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5B485D-ACFA-7327-5E24-138170E6F922}"/>
              </a:ext>
            </a:extLst>
          </p:cNvPr>
          <p:cNvSpPr txBox="1"/>
          <p:nvPr/>
        </p:nvSpPr>
        <p:spPr>
          <a:xfrm>
            <a:off x="6096000" y="6488668"/>
            <a:ext cx="6798212" cy="369332"/>
          </a:xfrm>
          <a:prstGeom prst="rect">
            <a:avLst/>
          </a:prstGeom>
          <a:noFill/>
        </p:spPr>
        <p:txBody>
          <a:bodyPr wrap="square">
            <a:spAutoFit/>
          </a:bodyPr>
          <a:lstStyle/>
          <a:p>
            <a:r>
              <a:rPr lang="en-US" altLang="zh-CN" dirty="0"/>
              <a:t>Ref:</a:t>
            </a:r>
            <a:r>
              <a:rPr lang="zh-CN" altLang="en-US" dirty="0"/>
              <a:t> </a:t>
            </a:r>
            <a:r>
              <a:rPr lang="en-CN" dirty="0"/>
              <a:t>https://www.deepspeed.ai/2021/03/07/zero3-offload.html</a:t>
            </a:r>
          </a:p>
        </p:txBody>
      </p:sp>
      <p:sp>
        <p:nvSpPr>
          <p:cNvPr id="7" name="TextBox 6">
            <a:extLst>
              <a:ext uri="{FF2B5EF4-FFF2-40B4-BE49-F238E27FC236}">
                <a16:creationId xmlns:a16="http://schemas.microsoft.com/office/drawing/2014/main" id="{1A06B73B-E83A-C61F-8376-CE1B1007DDF5}"/>
              </a:ext>
            </a:extLst>
          </p:cNvPr>
          <p:cNvSpPr txBox="1"/>
          <p:nvPr/>
        </p:nvSpPr>
        <p:spPr>
          <a:xfrm>
            <a:off x="740898" y="4706262"/>
            <a:ext cx="11338560" cy="1569660"/>
          </a:xfrm>
          <a:prstGeom prst="rect">
            <a:avLst/>
          </a:prstGeom>
          <a:solidFill>
            <a:schemeClr val="bg1"/>
          </a:solidFill>
        </p:spPr>
        <p:txBody>
          <a:bodyPr wrap="square" rtlCol="0">
            <a:spAutoFit/>
          </a:bodyPr>
          <a:lstStyle/>
          <a:p>
            <a:pPr algn="ctr"/>
            <a:r>
              <a:rPr lang="en-US" altLang="zh-CN" sz="3200" dirty="0"/>
              <a:t>This</a:t>
            </a:r>
            <a:r>
              <a:rPr lang="zh-CN" altLang="en-US" sz="3200" dirty="0"/>
              <a:t> </a:t>
            </a:r>
            <a:r>
              <a:rPr lang="en-US" altLang="zh-CN" sz="3200" dirty="0"/>
              <a:t>does</a:t>
            </a:r>
            <a:r>
              <a:rPr lang="zh-CN" altLang="en-US" sz="3200" dirty="0"/>
              <a:t> </a:t>
            </a:r>
            <a:r>
              <a:rPr lang="en-US" altLang="zh-CN" sz="3200" dirty="0"/>
              <a:t>not</a:t>
            </a:r>
            <a:r>
              <a:rPr lang="zh-CN" altLang="en-US" sz="3200" dirty="0"/>
              <a:t> </a:t>
            </a:r>
            <a:r>
              <a:rPr lang="en-US" altLang="zh-CN" sz="3200" dirty="0"/>
              <a:t>solve</a:t>
            </a:r>
            <a:r>
              <a:rPr lang="zh-CN" altLang="en-US" sz="3200" dirty="0"/>
              <a:t> </a:t>
            </a:r>
            <a:r>
              <a:rPr lang="en-US" altLang="zh-CN" sz="3200" dirty="0"/>
              <a:t>long-context</a:t>
            </a:r>
            <a:r>
              <a:rPr lang="zh-CN" altLang="en-US" sz="3200" dirty="0"/>
              <a:t> </a:t>
            </a:r>
            <a:r>
              <a:rPr lang="en-US" altLang="zh-CN" sz="3200" dirty="0"/>
              <a:t>problem</a:t>
            </a:r>
            <a:r>
              <a:rPr lang="zh-CN" altLang="en-US" sz="3200" dirty="0"/>
              <a:t> </a:t>
            </a:r>
            <a:r>
              <a:rPr lang="en-US" altLang="zh-CN" sz="3200" dirty="0"/>
              <a:t>at</a:t>
            </a:r>
            <a:r>
              <a:rPr lang="zh-CN" altLang="en-US" sz="3200" dirty="0"/>
              <a:t> </a:t>
            </a:r>
            <a:r>
              <a:rPr lang="en-US" altLang="zh-CN" sz="3200" dirty="0"/>
              <a:t>all!</a:t>
            </a:r>
            <a:r>
              <a:rPr lang="zh-CN" altLang="en-US" sz="3200" dirty="0"/>
              <a:t> </a:t>
            </a:r>
            <a:br>
              <a:rPr lang="en-US" altLang="zh-CN" sz="3200" dirty="0"/>
            </a:br>
            <a:r>
              <a:rPr lang="en-US" altLang="zh-CN" sz="3200" dirty="0"/>
              <a:t>Because</a:t>
            </a:r>
            <a:r>
              <a:rPr lang="zh-CN" altLang="en-US" sz="3200" dirty="0"/>
              <a:t> </a:t>
            </a:r>
            <a:r>
              <a:rPr lang="en-US" altLang="zh-CN" sz="3200" dirty="0"/>
              <a:t>multi-head</a:t>
            </a:r>
            <a:r>
              <a:rPr lang="zh-CN" altLang="en-US" sz="3200" dirty="0"/>
              <a:t> </a:t>
            </a:r>
            <a:r>
              <a:rPr lang="en-US" altLang="zh-CN" sz="3200" dirty="0"/>
              <a:t>self-attention</a:t>
            </a:r>
            <a:r>
              <a:rPr lang="zh-CN" altLang="en-US" sz="3200" dirty="0"/>
              <a:t> </a:t>
            </a:r>
            <a:r>
              <a:rPr lang="en-US" altLang="zh-CN" sz="3200" dirty="0"/>
              <a:t>is</a:t>
            </a:r>
            <a:r>
              <a:rPr lang="zh-CN" altLang="en-US" sz="3200" dirty="0"/>
              <a:t> </a:t>
            </a:r>
            <a:r>
              <a:rPr lang="en-US" altLang="zh-CN" sz="3200" dirty="0"/>
              <a:t>still</a:t>
            </a:r>
            <a:r>
              <a:rPr lang="zh-CN" altLang="en-US" sz="3200" dirty="0"/>
              <a:t> </a:t>
            </a:r>
            <a:r>
              <a:rPr lang="en-US" altLang="zh-CN" sz="3200" dirty="0"/>
              <a:t>performed</a:t>
            </a:r>
            <a:r>
              <a:rPr lang="zh-CN" altLang="en-US" sz="3200" dirty="0"/>
              <a:t> </a:t>
            </a:r>
            <a:r>
              <a:rPr lang="en-US" altLang="zh-CN" sz="3200" dirty="0"/>
              <a:t>on</a:t>
            </a:r>
            <a:r>
              <a:rPr lang="zh-CN" altLang="en-US" sz="3200" dirty="0"/>
              <a:t> </a:t>
            </a:r>
            <a:r>
              <a:rPr lang="en-US" altLang="zh-CN" sz="3200" dirty="0"/>
              <a:t>single</a:t>
            </a:r>
            <a:r>
              <a:rPr lang="zh-CN" altLang="en-US" sz="3200" dirty="0"/>
              <a:t> </a:t>
            </a:r>
            <a:r>
              <a:rPr lang="en-US" altLang="zh-CN" sz="3200" dirty="0"/>
              <a:t>device,</a:t>
            </a:r>
            <a:r>
              <a:rPr lang="zh-CN" altLang="en-US" sz="3200" dirty="0"/>
              <a:t> </a:t>
            </a:r>
            <a:r>
              <a:rPr lang="en-US" altLang="zh-CN" sz="3200" dirty="0"/>
              <a:t>which</a:t>
            </a:r>
            <a:r>
              <a:rPr lang="zh-CN" altLang="en-US" sz="3200" dirty="0"/>
              <a:t> </a:t>
            </a:r>
            <a:r>
              <a:rPr lang="en-US" altLang="zh-CN" sz="3200" dirty="0"/>
              <a:t>is</a:t>
            </a:r>
            <a:r>
              <a:rPr lang="zh-CN" altLang="en-US" sz="3200" dirty="0"/>
              <a:t> </a:t>
            </a:r>
            <a:r>
              <a:rPr lang="en-US" altLang="zh-CN" sz="3200" dirty="0"/>
              <a:t>prohibitive</a:t>
            </a:r>
            <a:r>
              <a:rPr lang="zh-CN" altLang="en-US" sz="3200" dirty="0"/>
              <a:t> </a:t>
            </a:r>
            <a:r>
              <a:rPr lang="en-US" altLang="zh-CN" sz="3200" dirty="0"/>
              <a:t>for</a:t>
            </a:r>
            <a:r>
              <a:rPr lang="zh-CN" altLang="en-US" sz="3200" dirty="0"/>
              <a:t> </a:t>
            </a:r>
            <a:r>
              <a:rPr lang="en-US" altLang="zh-CN" sz="3200" dirty="0"/>
              <a:t>long-context</a:t>
            </a:r>
            <a:r>
              <a:rPr lang="zh-CN" altLang="en-US" sz="3200" dirty="0"/>
              <a:t> </a:t>
            </a:r>
            <a:r>
              <a:rPr lang="en-US" altLang="zh-CN" sz="3200" dirty="0"/>
              <a:t>input.</a:t>
            </a:r>
            <a:endParaRPr lang="en-CN" sz="3200" dirty="0"/>
          </a:p>
        </p:txBody>
      </p:sp>
    </p:spTree>
    <p:extLst>
      <p:ext uri="{BB962C8B-B14F-4D97-AF65-F5344CB8AC3E}">
        <p14:creationId xmlns:p14="http://schemas.microsoft.com/office/powerpoint/2010/main" val="217815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FA47-7C91-D7DD-514E-DC788033D4B1}"/>
              </a:ext>
            </a:extLst>
          </p:cNvPr>
          <p:cNvSpPr>
            <a:spLocks noGrp="1"/>
          </p:cNvSpPr>
          <p:nvPr>
            <p:ph type="title"/>
          </p:nvPr>
        </p:nvSpPr>
        <p:spPr>
          <a:xfrm>
            <a:off x="422031" y="0"/>
            <a:ext cx="11769969" cy="1325563"/>
          </a:xfrm>
        </p:spPr>
        <p:txBody>
          <a:bodyPr/>
          <a:lstStyle/>
          <a:p>
            <a:r>
              <a:rPr lang="en-US" altLang="zh-CN" dirty="0" err="1"/>
              <a:t>RingAttention</a:t>
            </a:r>
            <a:r>
              <a:rPr lang="en-US" altLang="zh-CN" dirty="0"/>
              <a:t>:</a:t>
            </a:r>
            <a:r>
              <a:rPr lang="zh-CN" altLang="en-US" dirty="0"/>
              <a:t> </a:t>
            </a:r>
            <a:r>
              <a:rPr lang="en-US" altLang="zh-CN" dirty="0"/>
              <a:t>a</a:t>
            </a:r>
            <a:r>
              <a:rPr lang="zh-CN" altLang="en-US" dirty="0"/>
              <a:t> </a:t>
            </a:r>
            <a:r>
              <a:rPr lang="en-US" altLang="zh-CN" dirty="0"/>
              <a:t>type</a:t>
            </a:r>
            <a:r>
              <a:rPr lang="zh-CN" altLang="en-US" dirty="0"/>
              <a:t> </a:t>
            </a:r>
            <a:r>
              <a:rPr lang="en-US" altLang="zh-CN" dirty="0"/>
              <a:t>of</a:t>
            </a:r>
            <a:r>
              <a:rPr lang="zh-CN" altLang="en-US" dirty="0"/>
              <a:t> </a:t>
            </a:r>
            <a:r>
              <a:rPr lang="en-US" altLang="zh-CN" dirty="0"/>
              <a:t>Tensor Parallelism</a:t>
            </a:r>
            <a:endParaRPr lang="en-CN" dirty="0"/>
          </a:p>
        </p:txBody>
      </p:sp>
      <p:pic>
        <p:nvPicPr>
          <p:cNvPr id="2050" name="Picture 2">
            <a:extLst>
              <a:ext uri="{FF2B5EF4-FFF2-40B4-BE49-F238E27FC236}">
                <a16:creationId xmlns:a16="http://schemas.microsoft.com/office/drawing/2014/main" id="{E5C5B5FE-F2D2-5B65-337C-4E171FBE1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70" y="1506879"/>
            <a:ext cx="4766512" cy="3877981"/>
          </a:xfrm>
          <a:prstGeom prst="rect">
            <a:avLst/>
          </a:prstGeom>
          <a:noFill/>
          <a:extLst>
            <a:ext uri="{909E8E84-426E-40DD-AFC4-6F175D3DCCD1}">
              <a14:hiddenFill xmlns:a14="http://schemas.microsoft.com/office/drawing/2010/main">
                <a:solidFill>
                  <a:srgbClr val="FFFFFF"/>
                </a:solidFill>
              </a14:hiddenFill>
            </a:ext>
          </a:extLst>
        </p:spPr>
      </p:pic>
      <p:pic>
        <p:nvPicPr>
          <p:cNvPr id="3" name="memory efficient attention computation in xFormers">
            <a:hlinkClick r:id="" action="ppaction://media"/>
            <a:extLst>
              <a:ext uri="{FF2B5EF4-FFF2-40B4-BE49-F238E27FC236}">
                <a16:creationId xmlns:a16="http://schemas.microsoft.com/office/drawing/2014/main" id="{1CAC4B6D-7617-5C9A-7CB5-F8CC95E52AC5}"/>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371423" y="1098156"/>
            <a:ext cx="6375047" cy="4801291"/>
          </a:xfrm>
          <a:prstGeom prst="rect">
            <a:avLst/>
          </a:prstGeom>
        </p:spPr>
      </p:pic>
      <p:sp>
        <p:nvSpPr>
          <p:cNvPr id="6" name="TextBox 5">
            <a:extLst>
              <a:ext uri="{FF2B5EF4-FFF2-40B4-BE49-F238E27FC236}">
                <a16:creationId xmlns:a16="http://schemas.microsoft.com/office/drawing/2014/main" id="{A1D2B010-1670-9D4C-8A3C-A270350B9E66}"/>
              </a:ext>
            </a:extLst>
          </p:cNvPr>
          <p:cNvSpPr txBox="1"/>
          <p:nvPr/>
        </p:nvSpPr>
        <p:spPr>
          <a:xfrm>
            <a:off x="618978" y="5899447"/>
            <a:ext cx="11952849" cy="646331"/>
          </a:xfrm>
          <a:prstGeom prst="rect">
            <a:avLst/>
          </a:prstGeom>
          <a:noFill/>
        </p:spPr>
        <p:txBody>
          <a:bodyPr wrap="square">
            <a:spAutoFit/>
          </a:bodyPr>
          <a:lstStyle/>
          <a:p>
            <a:r>
              <a:rPr lang="en-US" altLang="zh-CN" b="1" dirty="0"/>
              <a:t>Pro</a:t>
            </a:r>
            <a:r>
              <a:rPr lang="en-US" altLang="zh-CN" dirty="0"/>
              <a:t>:</a:t>
            </a:r>
            <a:r>
              <a:rPr lang="zh-CN" altLang="en-US" dirty="0"/>
              <a:t> </a:t>
            </a:r>
            <a:r>
              <a:rPr lang="en-US" altLang="zh-CN" dirty="0"/>
              <a:t>it’s</a:t>
            </a:r>
            <a:r>
              <a:rPr lang="zh-CN" altLang="en-US" dirty="0"/>
              <a:t> </a:t>
            </a:r>
            <a:r>
              <a:rPr lang="en-US" altLang="zh-CN" dirty="0"/>
              <a:t>still</a:t>
            </a:r>
            <a:r>
              <a:rPr lang="zh-CN" altLang="en-US" dirty="0"/>
              <a:t> </a:t>
            </a:r>
            <a:r>
              <a:rPr lang="en-US" altLang="zh-CN" dirty="0"/>
              <a:t>self-attention</a:t>
            </a:r>
            <a:r>
              <a:rPr lang="zh-CN" altLang="en-US" dirty="0"/>
              <a:t> </a:t>
            </a:r>
            <a:r>
              <a:rPr lang="en-US" altLang="zh-CN" dirty="0"/>
              <a:t>without</a:t>
            </a:r>
            <a:r>
              <a:rPr lang="zh-CN" altLang="en-US" dirty="0"/>
              <a:t> </a:t>
            </a:r>
            <a:r>
              <a:rPr lang="en-US" altLang="zh-CN" dirty="0"/>
              <a:t>any</a:t>
            </a:r>
            <a:r>
              <a:rPr lang="zh-CN" altLang="en-US" dirty="0"/>
              <a:t> </a:t>
            </a:r>
            <a:r>
              <a:rPr lang="en-US" altLang="zh-CN" dirty="0"/>
              <a:t>sparse</a:t>
            </a:r>
            <a:r>
              <a:rPr lang="zh-CN" altLang="en-US" dirty="0"/>
              <a:t> </a:t>
            </a:r>
            <a:r>
              <a:rPr lang="en-US" altLang="zh-CN" dirty="0"/>
              <a:t>approximation.</a:t>
            </a:r>
            <a:r>
              <a:rPr lang="zh-CN" altLang="en-US" dirty="0"/>
              <a:t> </a:t>
            </a:r>
            <a:r>
              <a:rPr lang="en-US" altLang="zh-CN" dirty="0"/>
              <a:t>And</a:t>
            </a:r>
            <a:r>
              <a:rPr lang="zh-CN" altLang="en-US" dirty="0"/>
              <a:t> </a:t>
            </a:r>
            <a:r>
              <a:rPr lang="en-US" altLang="zh-CN" dirty="0"/>
              <a:t>it</a:t>
            </a:r>
            <a:r>
              <a:rPr lang="zh-CN" altLang="en-US" dirty="0"/>
              <a:t> </a:t>
            </a:r>
            <a:r>
              <a:rPr lang="en-US" altLang="zh-CN" dirty="0"/>
              <a:t>is</a:t>
            </a:r>
            <a:r>
              <a:rPr lang="zh-CN" altLang="en-US" dirty="0"/>
              <a:t> </a:t>
            </a:r>
            <a:r>
              <a:rPr lang="en-US" altLang="zh-CN" dirty="0"/>
              <a:t>widely</a:t>
            </a:r>
            <a:r>
              <a:rPr lang="zh-CN" altLang="en-US" dirty="0"/>
              <a:t> </a:t>
            </a:r>
            <a:r>
              <a:rPr lang="en-US" altLang="zh-CN" dirty="0"/>
              <a:t>adopted</a:t>
            </a:r>
            <a:r>
              <a:rPr lang="zh-CN" altLang="en-US" dirty="0"/>
              <a:t> </a:t>
            </a:r>
            <a:r>
              <a:rPr lang="en-US" altLang="zh-CN" dirty="0"/>
              <a:t>in</a:t>
            </a:r>
            <a:r>
              <a:rPr lang="zh-CN" altLang="en-US" dirty="0"/>
              <a:t> </a:t>
            </a:r>
            <a:r>
              <a:rPr lang="en-US" altLang="zh-CN" dirty="0"/>
              <a:t>modern</a:t>
            </a:r>
            <a:r>
              <a:rPr lang="zh-CN" altLang="en-US" dirty="0"/>
              <a:t> </a:t>
            </a:r>
            <a:r>
              <a:rPr lang="en-US" altLang="zh-CN" dirty="0"/>
              <a:t>LLM</a:t>
            </a:r>
            <a:r>
              <a:rPr lang="zh-CN" altLang="en-US" dirty="0"/>
              <a:t> </a:t>
            </a:r>
            <a:r>
              <a:rPr lang="en-US" altLang="zh-CN" dirty="0"/>
              <a:t>product.</a:t>
            </a:r>
            <a:r>
              <a:rPr lang="zh-CN" altLang="en-US" dirty="0"/>
              <a:t> </a:t>
            </a:r>
            <a:endParaRPr lang="en-US" altLang="zh-CN" dirty="0"/>
          </a:p>
          <a:p>
            <a:r>
              <a:rPr lang="en-US" altLang="zh-CN" b="1" dirty="0"/>
              <a:t>Con</a:t>
            </a:r>
            <a:r>
              <a:rPr lang="en-US" altLang="zh-CN" dirty="0"/>
              <a:t>:</a:t>
            </a:r>
            <a:r>
              <a:rPr lang="zh-CN" altLang="en-US" dirty="0"/>
              <a:t> </a:t>
            </a:r>
            <a:r>
              <a:rPr lang="en-US" altLang="zh-CN" dirty="0"/>
              <a:t>Still</a:t>
            </a:r>
            <a:r>
              <a:rPr lang="zh-CN" altLang="en-US" dirty="0"/>
              <a:t> </a:t>
            </a:r>
            <a:r>
              <a:rPr lang="en-US" altLang="zh-CN" dirty="0"/>
              <a:t>quadric</a:t>
            </a:r>
            <a:r>
              <a:rPr lang="zh-CN" altLang="en-US" dirty="0"/>
              <a:t> </a:t>
            </a:r>
            <a:r>
              <a:rPr lang="en-US" altLang="zh-CN" dirty="0"/>
              <a:t>complexity!</a:t>
            </a:r>
            <a:endParaRPr lang="en-CN" dirty="0"/>
          </a:p>
        </p:txBody>
      </p:sp>
      <p:sp>
        <p:nvSpPr>
          <p:cNvPr id="8" name="TextBox 7">
            <a:extLst>
              <a:ext uri="{FF2B5EF4-FFF2-40B4-BE49-F238E27FC236}">
                <a16:creationId xmlns:a16="http://schemas.microsoft.com/office/drawing/2014/main" id="{6FAE9AE1-A3F1-1A3D-76ED-D0CA32E16688}"/>
              </a:ext>
            </a:extLst>
          </p:cNvPr>
          <p:cNvSpPr txBox="1"/>
          <p:nvPr/>
        </p:nvSpPr>
        <p:spPr>
          <a:xfrm>
            <a:off x="5983435" y="6545778"/>
            <a:ext cx="6669235" cy="369332"/>
          </a:xfrm>
          <a:prstGeom prst="rect">
            <a:avLst/>
          </a:prstGeom>
          <a:noFill/>
        </p:spPr>
        <p:txBody>
          <a:bodyPr wrap="square">
            <a:spAutoFit/>
          </a:bodyPr>
          <a:lstStyle/>
          <a:p>
            <a:r>
              <a:rPr lang="en-US" altLang="zh-CN" dirty="0"/>
              <a:t>Ref:</a:t>
            </a:r>
            <a:r>
              <a:rPr lang="zh-CN" altLang="en-US" dirty="0"/>
              <a:t> </a:t>
            </a:r>
            <a:r>
              <a:rPr lang="en-CN" dirty="0"/>
              <a:t>https://twitter.com/fvsmassa/status/1580229170629849089</a:t>
            </a:r>
          </a:p>
        </p:txBody>
      </p:sp>
    </p:spTree>
    <p:extLst>
      <p:ext uri="{BB962C8B-B14F-4D97-AF65-F5344CB8AC3E}">
        <p14:creationId xmlns:p14="http://schemas.microsoft.com/office/powerpoint/2010/main" val="341546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5627</TotalTime>
  <Words>1575</Words>
  <Application>Microsoft Macintosh PowerPoint</Application>
  <PresentationFormat>Widescreen</PresentationFormat>
  <Paragraphs>195</Paragraphs>
  <Slides>34</Slides>
  <Notes>34</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-apple-system</vt:lpstr>
      <vt:lpstr>Google Sans</vt:lpstr>
      <vt:lpstr>Söhne</vt:lpstr>
      <vt:lpstr>Times</vt:lpstr>
      <vt:lpstr>Arial</vt:lpstr>
      <vt:lpstr>Calibri</vt:lpstr>
      <vt:lpstr>Calibri Light</vt:lpstr>
      <vt:lpstr>Lucida Grande</vt:lpstr>
      <vt:lpstr>Source Code Pro</vt:lpstr>
      <vt:lpstr>Times New Roman</vt:lpstr>
      <vt:lpstr>Wingdings</vt:lpstr>
      <vt:lpstr>Office Theme</vt:lpstr>
      <vt:lpstr>What could be the Next Generation of LLMs?</vt:lpstr>
      <vt:lpstr>What’s wrong with current LLMs?</vt:lpstr>
      <vt:lpstr>Why do we need long context language model?</vt:lpstr>
      <vt:lpstr>Why do we need long context language model?</vt:lpstr>
      <vt:lpstr>Passkey Retrieval: the easiest needle-in-the-haystack experiment </vt:lpstr>
      <vt:lpstr>How do we evaluate long-context LMs?</vt:lpstr>
      <vt:lpstr>The Future of LLM</vt:lpstr>
      <vt:lpstr>Prerequisite: Zero Redundancy Distributed Training</vt:lpstr>
      <vt:lpstr>RingAttention: a type of Tensor Parallelism</vt:lpstr>
      <vt:lpstr>Alternatives towards Long-Context Problems</vt:lpstr>
      <vt:lpstr>RWKV Explained </vt:lpstr>
      <vt:lpstr>Prerequisite: Recurrent Neural Network Recall</vt:lpstr>
      <vt:lpstr>Prerequisite: AFT (Attention Free Transformer)</vt:lpstr>
      <vt:lpstr>Prerequisite: AFT (Attention Free Transformer)</vt:lpstr>
      <vt:lpstr>RWKV Explained</vt:lpstr>
      <vt:lpstr>RWKV Block v.s. Transformer Block</vt:lpstr>
      <vt:lpstr>RWKV</vt:lpstr>
      <vt:lpstr>RWKV Time-mixing Block</vt:lpstr>
      <vt:lpstr>RWKV Parallel Training</vt:lpstr>
      <vt:lpstr>RWKV Parallel Training</vt:lpstr>
      <vt:lpstr>RWKV Sequential Decoding</vt:lpstr>
      <vt:lpstr>RWKV Sequential Decoding</vt:lpstr>
      <vt:lpstr>RWKV Results</vt:lpstr>
      <vt:lpstr>RWKV Long-range Arena Results</vt:lpstr>
      <vt:lpstr>RWKV -&gt; EMNLP’23 Findings</vt:lpstr>
      <vt:lpstr>Another recurrent model: Mamba </vt:lpstr>
      <vt:lpstr>Structured State-Space Sequence (S4): Intuitive Understanding</vt:lpstr>
      <vt:lpstr>Structured State-Space Sequence (S4): Intuitive Understanding</vt:lpstr>
      <vt:lpstr>PowerPoint Presentation</vt:lpstr>
      <vt:lpstr>Mamba and its extension</vt:lpstr>
      <vt:lpstr>Is recurrent model the future arch of LLM?</vt:lpstr>
      <vt:lpstr>Is recurrent model the future arch of LLM?</vt:lpstr>
      <vt:lpstr>Lossless long-context is everything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could be the Next Generation of LLMs?</dc:title>
  <dc:creator>Zilin Xiao</dc:creator>
  <cp:lastModifiedBy>Zilin Xiao</cp:lastModifiedBy>
  <cp:revision>15</cp:revision>
  <dcterms:created xsi:type="dcterms:W3CDTF">2024-04-11T21:09:27Z</dcterms:created>
  <dcterms:modified xsi:type="dcterms:W3CDTF">2024-04-16T22:31:33Z</dcterms:modified>
</cp:coreProperties>
</file>