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theme/theme15.xml" ContentType="application/vnd.openxmlformats-officedocument.theme+xml"/>
  <Override PartName="/ppt/slideLayouts/slideLayout3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6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94" r:id="rId9"/>
    <p:sldMasterId id="2147483678" r:id="rId10"/>
    <p:sldMasterId id="2147483680" r:id="rId11"/>
    <p:sldMasterId id="2147483682" r:id="rId12"/>
    <p:sldMasterId id="2147483684" r:id="rId13"/>
    <p:sldMasterId id="2147483687" r:id="rId14"/>
    <p:sldMasterId id="2147483689" r:id="rId15"/>
    <p:sldMasterId id="2147483691" r:id="rId16"/>
  </p:sldMasterIdLst>
  <p:notesMasterIdLst>
    <p:notesMasterId r:id="rId121"/>
  </p:notesMasterIdLst>
  <p:sldIdLst>
    <p:sldId id="347" r:id="rId17"/>
    <p:sldId id="350" r:id="rId18"/>
    <p:sldId id="356" r:id="rId19"/>
    <p:sldId id="358" r:id="rId20"/>
    <p:sldId id="423" r:id="rId21"/>
    <p:sldId id="419" r:id="rId22"/>
    <p:sldId id="420" r:id="rId23"/>
    <p:sldId id="421" r:id="rId24"/>
    <p:sldId id="360" r:id="rId25"/>
    <p:sldId id="361" r:id="rId26"/>
    <p:sldId id="436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424" r:id="rId37"/>
    <p:sldId id="372" r:id="rId38"/>
    <p:sldId id="373" r:id="rId39"/>
    <p:sldId id="374" r:id="rId40"/>
    <p:sldId id="375" r:id="rId41"/>
    <p:sldId id="376" r:id="rId42"/>
    <p:sldId id="377" r:id="rId43"/>
    <p:sldId id="451" r:id="rId44"/>
    <p:sldId id="378" r:id="rId45"/>
    <p:sldId id="440" r:id="rId46"/>
    <p:sldId id="441" r:id="rId47"/>
    <p:sldId id="380" r:id="rId48"/>
    <p:sldId id="381" r:id="rId49"/>
    <p:sldId id="382" r:id="rId50"/>
    <p:sldId id="383" r:id="rId51"/>
    <p:sldId id="384" r:id="rId52"/>
    <p:sldId id="386" r:id="rId53"/>
    <p:sldId id="387" r:id="rId54"/>
    <p:sldId id="449" r:id="rId55"/>
    <p:sldId id="398" r:id="rId56"/>
    <p:sldId id="552" r:id="rId57"/>
    <p:sldId id="450" r:id="rId58"/>
    <p:sldId id="399" r:id="rId59"/>
    <p:sldId id="400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2" r:id="rId71"/>
    <p:sldId id="463" r:id="rId72"/>
    <p:sldId id="464" r:id="rId73"/>
    <p:sldId id="465" r:id="rId74"/>
    <p:sldId id="466" r:id="rId75"/>
    <p:sldId id="401" r:id="rId76"/>
    <p:sldId id="402" r:id="rId77"/>
    <p:sldId id="403" r:id="rId78"/>
    <p:sldId id="405" r:id="rId79"/>
    <p:sldId id="406" r:id="rId80"/>
    <p:sldId id="425" r:id="rId81"/>
    <p:sldId id="426" r:id="rId82"/>
    <p:sldId id="427" r:id="rId83"/>
    <p:sldId id="428" r:id="rId84"/>
    <p:sldId id="429" r:id="rId85"/>
    <p:sldId id="430" r:id="rId86"/>
    <p:sldId id="528" r:id="rId87"/>
    <p:sldId id="468" r:id="rId88"/>
    <p:sldId id="469" r:id="rId89"/>
    <p:sldId id="470" r:id="rId90"/>
    <p:sldId id="471" r:id="rId91"/>
    <p:sldId id="472" r:id="rId92"/>
    <p:sldId id="473" r:id="rId93"/>
    <p:sldId id="474" r:id="rId94"/>
    <p:sldId id="489" r:id="rId95"/>
    <p:sldId id="490" r:id="rId96"/>
    <p:sldId id="491" r:id="rId97"/>
    <p:sldId id="492" r:id="rId98"/>
    <p:sldId id="493" r:id="rId99"/>
    <p:sldId id="529" r:id="rId100"/>
    <p:sldId id="530" r:id="rId101"/>
    <p:sldId id="531" r:id="rId102"/>
    <p:sldId id="532" r:id="rId103"/>
    <p:sldId id="533" r:id="rId104"/>
    <p:sldId id="534" r:id="rId105"/>
    <p:sldId id="535" r:id="rId106"/>
    <p:sldId id="536" r:id="rId107"/>
    <p:sldId id="497" r:id="rId108"/>
    <p:sldId id="498" r:id="rId109"/>
    <p:sldId id="539" r:id="rId110"/>
    <p:sldId id="541" r:id="rId111"/>
    <p:sldId id="540" r:id="rId112"/>
    <p:sldId id="542" r:id="rId113"/>
    <p:sldId id="543" r:id="rId114"/>
    <p:sldId id="544" r:id="rId115"/>
    <p:sldId id="545" r:id="rId116"/>
    <p:sldId id="546" r:id="rId117"/>
    <p:sldId id="547" r:id="rId118"/>
    <p:sldId id="549" r:id="rId119"/>
    <p:sldId id="550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2C4B"/>
    <a:srgbClr val="FFFFCC"/>
    <a:srgbClr val="CCFFFF"/>
    <a:srgbClr val="E47100"/>
    <a:srgbClr val="ED7D31"/>
    <a:srgbClr val="CC6809"/>
    <a:srgbClr val="A1B8E1"/>
    <a:srgbClr val="4D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 snapToGrid="0" snapToObjects="1">
      <p:cViewPr varScale="1">
        <p:scale>
          <a:sx n="94" d="100"/>
          <a:sy n="94" d="100"/>
        </p:scale>
        <p:origin x="1138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24" Type="http://schemas.openxmlformats.org/officeDocument/2006/relationships/theme" Target="theme/theme1.xml"/><Relationship Id="rId54" Type="http://schemas.openxmlformats.org/officeDocument/2006/relationships/slide" Target="slides/slide38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49" Type="http://schemas.openxmlformats.org/officeDocument/2006/relationships/slide" Target="slides/slide33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44" Type="http://schemas.openxmlformats.org/officeDocument/2006/relationships/slide" Target="slides/slide28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116" Type="http://schemas.openxmlformats.org/officeDocument/2006/relationships/slide" Target="slides/slide10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slide" Target="slides/slide95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0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52" Type="http://schemas.openxmlformats.org/officeDocument/2006/relationships/slide" Target="slides/slide36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6CEE-67B3-9346-A0D7-11C190EAA31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3018-57DA-FB4C-8D47-8E9E06D56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3018-57DA-FB4C-8D47-8E9E06D56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3018-57DA-FB4C-8D47-8E9E06D568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3018-57DA-FB4C-8D47-8E9E06D568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1D83-B0EA-40B2-816A-311EECA8A84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1D83-B0EA-40B2-816A-311EECA8A84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2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3018-57DA-FB4C-8D47-8E9E06D568C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27FF-B20C-4CE4-A5A4-97FB3E45E0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27FF-B20C-4CE4-A5A4-97FB3E45E0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27FF-B20C-4CE4-A5A4-97FB3E45E0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27FF-B20C-4CE4-A5A4-97FB3E45E0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17E86-6680-4B53-9656-7F0692B926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0070-5E40-4ECC-BBEB-3E1A4E524B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0070-5E40-4ECC-BBEB-3E1A4E524BF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7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0070-5E40-4ECC-BBEB-3E1A4E524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52" y="2743517"/>
            <a:ext cx="8766048" cy="8037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cap="all" baseline="0">
                <a:solidFill>
                  <a:schemeClr val="bg1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OPTIONAL PRESENTATION TITLE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77826" y="3503864"/>
            <a:ext cx="8766142" cy="638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</a:lstStyle>
          <a:p>
            <a:r>
              <a:rPr lang="en-US" b="1" i="0" cap="all" dirty="0"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 OPTIONAL AUTHOR NAME</a:t>
            </a:r>
          </a:p>
        </p:txBody>
      </p:sp>
    </p:spTree>
    <p:extLst>
      <p:ext uri="{BB962C8B-B14F-4D97-AF65-F5344CB8AC3E}">
        <p14:creationId xmlns:p14="http://schemas.microsoft.com/office/powerpoint/2010/main" val="9902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2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2288" y="6132513"/>
            <a:ext cx="6500375" cy="292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/>
              <a:t>Entity name / date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92287" y="2267713"/>
            <a:ext cx="6500375" cy="264566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800100" indent="-34290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2pPr>
            <a:lvl3pPr marL="1257300" indent="-34290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3pPr>
            <a:lvl4pPr marL="1657350" indent="-28575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4pPr>
            <a:lvl5pPr marL="2114550" indent="-28575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5pPr>
          </a:lstStyle>
          <a:p>
            <a:pPr lvl="0"/>
            <a:r>
              <a:rPr lang="en-US" dirty="0"/>
              <a:t>Item 01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03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04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05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06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07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Item 08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92288" y="736600"/>
            <a:ext cx="6500375" cy="8361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u="heavy" cap="all" baseline="0">
                <a:solidFill>
                  <a:schemeClr val="bg1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1886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53" y="2315581"/>
            <a:ext cx="8387676" cy="14629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“A short statement or quote HERE”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53" y="4181012"/>
            <a:ext cx="8387676" cy="183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- Optional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1083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4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5" y="1221391"/>
            <a:ext cx="8359718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7764" y="2784821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01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04</a:t>
            </a:r>
          </a:p>
          <a:p>
            <a:pPr lvl="0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28285" y="2779776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01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04</a:t>
            </a:r>
          </a:p>
          <a:p>
            <a:pPr lvl="0"/>
            <a:endParaRPr lang="en-US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5" y="1221391"/>
            <a:ext cx="8359718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87764" y="2784821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01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List item 04</a:t>
            </a:r>
          </a:p>
          <a:p>
            <a:pPr lvl="0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1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4F86-5829-9249-BA04-EE100DF9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90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A3C1-8B12-2B4C-8199-EA1D4EA6B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0E878-447C-074F-A81D-E91D56A95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503C-7B2A-B545-B61C-66E9B2DA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BB06B-9FC7-3B4A-B29B-08598C1B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2A06-EEBC-8E44-8595-12E67679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3130917"/>
            <a:ext cx="8778240" cy="73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6525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D658-264C-DB4A-BC6A-219974CE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8EDD-228D-0345-BD98-C099AF96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2B2E-A53D-3C44-92C6-599604B0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0973A-8995-A846-B709-0F2AFA48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5F47C-FDF1-794D-A75E-57F9F265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B38B-9BF6-9D4F-9808-D36E8EE0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D74E-634F-C448-BCA1-4A2719F3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BD1AD-911E-FC4D-B0AA-2DDDFCC3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CAE79-8D66-504F-8B4C-FD363DA4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D08B-6F42-4447-A303-202274B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9E53-04CA-214B-B2DC-745D4B1A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FC05-17C2-174A-B353-F7554D416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B345-B4B5-2141-9DB4-28519739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7209D-6849-E44F-910F-9CF46D7C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DF39F-71CD-BF4B-A93A-44339651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9B241-1DBF-0A43-9A25-22F522C6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9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1F4F-C60E-0E41-850C-E522AC73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2A7D-1965-0E44-A99B-24C57277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B6DE6-FE32-8845-AD6B-0528888BA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D1A65-0A5D-D246-B68C-254C28F58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7DD6A-7DB7-EA49-ABE7-6B1830BD0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37CE6-AD82-8F4F-B786-1552A2D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5961-39DA-5C44-9D00-AF78BCA7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3DF48-E38D-D04D-82E1-9A97995D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7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72D4-39A6-A246-B3D2-AF327ECB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B59D2-7490-0442-A264-66B33211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D6FA-28B3-8945-90AD-95A154A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B13A-9EB8-9245-AF86-13035F7F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1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FDFC1-EF63-754B-8738-E506099F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8EF82-461B-2848-AD50-83ECBABE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12BE-B265-4044-B7CB-9FFEC66B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7A84-A8A3-DB4C-A3BA-A4552C99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9B3D-B34C-CD47-AC85-A34B873E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A6204-8BFD-F241-9475-3021112E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DFB2F-46F0-B248-8F7E-6886FAB1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6F5D6-238A-1E42-9084-97DCCE3E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A5E38-55F7-2444-8CAB-E6DF2907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3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83E4-7E39-1040-9729-F40F45AB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37D2A-B965-4548-A874-54FBDE79C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200E7-88AE-C64E-8E28-7B9B8746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FBFD1-5B84-C14A-A949-3696516C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D03E-915B-AC4B-B6E9-4F96989B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F7E53-EB66-1148-A5A4-DBB7AA0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6AFB-A44D-4D48-9CCF-E7602EF7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A5D0B-D1C5-E247-ADC0-ACF4AE70E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98C0-1D23-0F43-9A0D-843DC866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AB42-F062-C74D-9D03-948D927F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7CA66-8416-DA48-93E7-303CDA86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2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75F0D-2F52-E941-9F03-276D5136A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BB885-374C-6E4F-8CB3-EA1AEE9E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146F-80BF-0F41-A830-C1FA44CF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2CD61-4F6A-AA4D-8105-97D69019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16010-8E1C-D24C-9482-9AF16430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C2979-3229-3A49-9888-84D184F3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6503811"/>
            <a:ext cx="1996112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8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0625" y="2420938"/>
            <a:ext cx="3571015" cy="26320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potenti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vitae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et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tincidunt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bibendum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sollicitudin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urna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Cras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eros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dolor,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finibus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in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risus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etus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hendrerit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porta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augue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com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turpis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nec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vulputate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vehicula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leo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justo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cursus,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vel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ultricies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odio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varius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Quisquety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pharetra dolor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eu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sagittis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massa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ornare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at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sit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amet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un semper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sed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erat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rhoncus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nunc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dictum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pretium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libero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convallis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tortor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eget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</a:t>
            </a: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ITC Franklin Gothic Std Book" charset="0"/>
              <a:ea typeface="ITC Franklin Gothic Std Book" charset="0"/>
              <a:cs typeface="ITC Franklin Gothic Std Book" charset="0"/>
            </a:endParaRPr>
          </a:p>
          <a:p>
            <a:pPr lvl="0"/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5" y="1221391"/>
            <a:ext cx="8359718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57382" y="2420938"/>
            <a:ext cx="3571015" cy="26320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potenti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vitae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et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tincidunt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bibendum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sollicitudin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urna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Cras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eros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dolor,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finibus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in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risus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etus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hendrerit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porta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augue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com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turpis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nec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vulputate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vehicula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leo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justo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cursus,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vel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ultricies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odio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varius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Quisquety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pharetra dolor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eu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sagittis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massa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ornare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at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sit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amet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un semper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sed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erat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rhoncus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nunc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dictum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pretium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libero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convallis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tortor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eget</a:t>
            </a:r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</a:t>
            </a:r>
            <a:endParaRPr lang="en-US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ITC Franklin Gothic Std Book" charset="0"/>
              <a:ea typeface="ITC Franklin Gothic Std Book" charset="0"/>
              <a:cs typeface="ITC Franklin Gothic Std Book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73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022066" y="2597277"/>
            <a:ext cx="5095875" cy="22304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5" y="1221391"/>
            <a:ext cx="8359718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3"/>
          <p:cNvSpPr>
            <a:spLocks noGrp="1"/>
          </p:cNvSpPr>
          <p:nvPr>
            <p:ph type="tbl" sz="quarter" idx="11"/>
          </p:nvPr>
        </p:nvSpPr>
        <p:spPr>
          <a:xfrm>
            <a:off x="962206" y="2112579"/>
            <a:ext cx="7215595" cy="35420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5" y="1221391"/>
            <a:ext cx="8359718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02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0864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image here</a:t>
            </a:r>
          </a:p>
        </p:txBody>
      </p:sp>
    </p:spTree>
    <p:extLst>
      <p:ext uri="{BB962C8B-B14F-4D97-AF65-F5344CB8AC3E}">
        <p14:creationId xmlns:p14="http://schemas.microsoft.com/office/powerpoint/2010/main" val="69978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0784" y="5485230"/>
            <a:ext cx="2026069" cy="233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Title for image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0784" y="5757615"/>
            <a:ext cx="6705134" cy="52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cap="none" baseline="0">
                <a:solidFill>
                  <a:srgbClr val="222C4B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Subtitle and Description for Image </a:t>
            </a:r>
          </a:p>
        </p:txBody>
      </p:sp>
    </p:spTree>
    <p:extLst>
      <p:ext uri="{BB962C8B-B14F-4D97-AF65-F5344CB8AC3E}">
        <p14:creationId xmlns:p14="http://schemas.microsoft.com/office/powerpoint/2010/main" val="1172432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0784" y="5485230"/>
            <a:ext cx="2026069" cy="233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Title for image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0784" y="5757615"/>
            <a:ext cx="6705134" cy="52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cap="none" baseline="0">
                <a:solidFill>
                  <a:srgbClr val="222C4B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Subtitle and Description for Image 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09611" y="902512"/>
            <a:ext cx="6847023" cy="41109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image here</a:t>
            </a:r>
          </a:p>
        </p:txBody>
      </p:sp>
    </p:spTree>
    <p:extLst>
      <p:ext uri="{BB962C8B-B14F-4D97-AF65-F5344CB8AC3E}">
        <p14:creationId xmlns:p14="http://schemas.microsoft.com/office/powerpoint/2010/main" val="214505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82CD-8495-6749-84DA-57271B72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5" y="365125"/>
            <a:ext cx="720368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7C8CF-A43C-9F4D-81FE-1B13F8C02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851025"/>
            <a:ext cx="7886700" cy="4549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C2979-3229-3A49-9888-84D184F3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6503811"/>
            <a:ext cx="1996112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Codetitle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March 20,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 userDrawn="1"/>
        </p:nvSpPr>
        <p:spPr>
          <a:xfrm>
            <a:off x="457200" y="1874838"/>
            <a:ext cx="7676606" cy="4196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Python</a:t>
            </a:r>
            <a:endParaRPr lang="en-US" sz="24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7772400" cy="37253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74320" indent="0">
              <a:buNone/>
              <a:defRPr sz="18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548640" indent="0">
              <a:buNone/>
              <a:defRPr sz="18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822960" indent="0">
              <a:buNone/>
              <a:defRPr sz="18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051560" indent="0">
              <a:buNone/>
              <a:defRPr sz="18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29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3130917"/>
            <a:ext cx="8778240" cy="73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550BF-0BBD-6649-95D7-C95B3869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6503811"/>
            <a:ext cx="1996112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82CD-8495-6749-84DA-57271B72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5" y="365125"/>
            <a:ext cx="720368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7C8CF-A43C-9F4D-81FE-1B13F8C02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851025"/>
            <a:ext cx="7886700" cy="4549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C2979-3229-3A49-9888-84D184F3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6503811"/>
            <a:ext cx="1996112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3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5971" y="5320171"/>
            <a:ext cx="1372202" cy="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381928" y="2095928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1715784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-3" r="25004"/>
          <a:stretch/>
        </p:blipFill>
        <p:spPr>
          <a:xfrm>
            <a:off x="0" y="0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2095928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4381928" y="1715784"/>
            <a:ext cx="380144" cy="9144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9" r="21815" b="5992"/>
          <a:stretch/>
        </p:blipFill>
        <p:spPr>
          <a:xfrm>
            <a:off x="902576" y="895095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6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/>
          <a:srcRect l="-3" r="24254"/>
          <a:stretch/>
        </p:blipFill>
        <p:spPr>
          <a:xfrm>
            <a:off x="0" y="1390"/>
            <a:ext cx="380144" cy="68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0" r:id="rId2"/>
    <p:sldLayoutId id="2147483712" r:id="rId3"/>
    <p:sldLayoutId id="2147483713" r:id="rId4"/>
    <p:sldLayoutId id="2147483714" r:id="rId5"/>
    <p:sldLayoutId id="21474837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323B5-69D7-C343-ABCE-A6F15793C0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6503811"/>
            <a:ext cx="1996112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81928" y="-4001784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63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381928" y="2476072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381928" y="2095928"/>
            <a:ext cx="380144" cy="8383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3553-262C-0A4B-AE73-7E7A2850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D9E8E-76B3-0641-9560-CEFD78F9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8E6A-9FFF-374B-AE9A-9C6ED4C38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30F8-C934-CB4D-9D27-75DBC765F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0FD1-831E-FE45-B88C-C31D6B289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8FAA-E607-3642-B237-E727727E9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C45A-D6E9-7B4D-B9DD-497B3589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cs.virginia.edu/UNIX-tutorials-for-beginners" TargetMode="Externa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rcs.virginia.edu/globus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rcs.virginia.edu/software-list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urm.schedmd.com/documentation.html" TargetMode="External"/><Relationship Id="rId2" Type="http://schemas.openxmlformats.org/officeDocument/2006/relationships/hyperlink" Target="https://arcs.virginia.edu/slurm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Hpc-support@virginia.edu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ivanna-portal.hpc.virginia.edu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ivanna-portal.hpc.virginia.edu/" TargetMode="External"/><Relationship Id="rId2" Type="http://schemas.openxmlformats.org/officeDocument/2006/relationships/hyperlink" Target="https://rivanna-desktop.hpc.virginia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ts.virginia.edu/vpn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ivanna-desktop.hpc.virginia.edu/" TargetMode="Externa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mobaxterm.mobatek.net/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20.png"/><Relationship Id="rId7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20.png"/><Relationship Id="rId7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yann.lecun.com/exdb/mnist/" TargetMode="Externa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Rivanna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5105400"/>
            <a:ext cx="6400800" cy="1752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r>
              <a:rPr lang="en-US" sz="1600" smtClean="0">
                <a:cs typeface="Arial"/>
              </a:rPr>
              <a:t>20 March 2019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2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you have logged in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will be in your home directory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How you navigate will depend on how you connected to </a:t>
            </a:r>
            <a:r>
              <a:rPr lang="en-US" dirty="0" err="1"/>
              <a:t>Rivanna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sz="2300" dirty="0" err="1"/>
              <a:t>ssh</a:t>
            </a:r>
            <a:r>
              <a:rPr lang="en-US" sz="2300" dirty="0"/>
              <a:t> client:  </a:t>
            </a:r>
          </a:p>
          <a:p>
            <a:pPr lvl="2"/>
            <a:r>
              <a:rPr lang="en-US" sz="2300" dirty="0"/>
              <a:t>A terminal window will appear. To navigate within your directory, you will need to use Unix/Linux commands.</a:t>
            </a:r>
          </a:p>
          <a:p>
            <a:pPr lvl="2"/>
            <a:r>
              <a:rPr lang="en-US" sz="2300" dirty="0"/>
              <a:t>See </a:t>
            </a:r>
            <a:r>
              <a:rPr lang="en-US" sz="2300" dirty="0">
                <a:hlinkClick r:id="rId2"/>
              </a:rPr>
              <a:t>https://arcs.virginia.edu/UNIX-tutorials-for-beginners</a:t>
            </a:r>
            <a:r>
              <a:rPr lang="en-US" sz="2300" dirty="0"/>
              <a:t> to learn more  about Unix/Linux commands</a:t>
            </a:r>
          </a:p>
          <a:p>
            <a:pPr lvl="2"/>
            <a:endParaRPr lang="en-US" sz="2300" dirty="0"/>
          </a:p>
          <a:p>
            <a:pPr lvl="1"/>
            <a:r>
              <a:rPr lang="en-US" sz="2300" dirty="0" err="1"/>
              <a:t>FastX</a:t>
            </a:r>
            <a:r>
              <a:rPr lang="en-US" sz="2300" dirty="0"/>
              <a:t>:</a:t>
            </a:r>
          </a:p>
          <a:p>
            <a:pPr lvl="2"/>
            <a:r>
              <a:rPr lang="en-US" sz="2300" dirty="0"/>
              <a:t>A desktop environment will appear.  You can use your mouse to navigate or open a terminal window to use Unix/Linux commands or start </a:t>
            </a:r>
            <a:r>
              <a:rPr lang="en-US" sz="2300" dirty="0" err="1"/>
              <a:t>interacive</a:t>
            </a:r>
            <a:r>
              <a:rPr lang="en-US" sz="2300" dirty="0"/>
              <a:t> applications.</a:t>
            </a:r>
          </a:p>
          <a:p>
            <a:pPr marL="548640" lvl="2" indent="0">
              <a:buNone/>
            </a:pPr>
            <a:endParaRPr lang="en-US" sz="2300" dirty="0"/>
          </a:p>
          <a:p>
            <a:pPr lvl="1"/>
            <a:r>
              <a:rPr lang="en-US" sz="2300" dirty="0"/>
              <a:t>Open-on-Demand:</a:t>
            </a:r>
          </a:p>
          <a:p>
            <a:pPr lvl="2"/>
            <a:r>
              <a:rPr lang="en-US" sz="2300" dirty="0"/>
              <a:t>A dashboard will appear.  You can click on the menu items across the top to access different tools, like a file manager, a job composer, or interactive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42918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6.  Configure the Learning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epochs = 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lr</a:t>
            </a:r>
            <a:r>
              <a:rPr lang="en-US" dirty="0"/>
              <a:t> = 0.01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momentum = 0.5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seed =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log_interval</a:t>
            </a:r>
            <a:r>
              <a:rPr lang="en-US" dirty="0"/>
              <a:t> = 100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torch.manual_seed</a:t>
            </a:r>
            <a:r>
              <a:rPr lang="en-US" dirty="0"/>
              <a:t>(seed)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device = </a:t>
            </a:r>
            <a:r>
              <a:rPr lang="en-US" dirty="0" err="1"/>
              <a:t>torch.device</a:t>
            </a:r>
            <a:r>
              <a:rPr lang="en-US" dirty="0"/>
              <a:t>("</a:t>
            </a:r>
            <a:r>
              <a:rPr lang="en-US" dirty="0" err="1"/>
              <a:t>cuda</a:t>
            </a:r>
            <a:r>
              <a:rPr lang="en-US" dirty="0"/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model = Net().to(device)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optimizer = </a:t>
            </a:r>
            <a:r>
              <a:rPr lang="en-US" dirty="0" err="1"/>
              <a:t>optim.SGD</a:t>
            </a:r>
            <a:r>
              <a:rPr lang="en-US" dirty="0"/>
              <a:t>(</a:t>
            </a:r>
            <a:r>
              <a:rPr lang="en-US" dirty="0" err="1"/>
              <a:t>model.parameters</a:t>
            </a:r>
            <a:r>
              <a:rPr lang="en-US" dirty="0"/>
              <a:t>(), </a:t>
            </a:r>
            <a:r>
              <a:rPr lang="en-US" dirty="0" err="1"/>
              <a:t>lr</a:t>
            </a:r>
            <a:r>
              <a:rPr lang="en-US" dirty="0"/>
              <a:t>=</a:t>
            </a:r>
            <a:r>
              <a:rPr lang="en-US" dirty="0" err="1"/>
              <a:t>lr</a:t>
            </a:r>
            <a:r>
              <a:rPr lang="en-US" dirty="0"/>
              <a:t>, momentum=momentum)</a:t>
            </a:r>
          </a:p>
        </p:txBody>
      </p:sp>
    </p:spTree>
    <p:extLst>
      <p:ext uri="{BB962C8B-B14F-4D97-AF65-F5344CB8AC3E}">
        <p14:creationId xmlns:p14="http://schemas.microsoft.com/office/powerpoint/2010/main" val="3227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7.  Define the Training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4403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def</a:t>
            </a:r>
            <a:r>
              <a:rPr lang="en-US" dirty="0"/>
              <a:t> train(model, device, </a:t>
            </a:r>
            <a:r>
              <a:rPr lang="en-US" dirty="0" err="1"/>
              <a:t>train_loader</a:t>
            </a:r>
            <a:r>
              <a:rPr lang="en-US" dirty="0"/>
              <a:t>, optimizer, epoch, </a:t>
            </a:r>
            <a:r>
              <a:rPr lang="en-US" dirty="0" err="1"/>
              <a:t>log_interval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model.train</a:t>
            </a:r>
            <a:r>
              <a:rPr lang="en-US" dirty="0"/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/>
              <a:t>for </a:t>
            </a:r>
            <a:r>
              <a:rPr lang="en-US" dirty="0" err="1"/>
              <a:t>batch_idx</a:t>
            </a:r>
            <a:r>
              <a:rPr lang="en-US" dirty="0"/>
              <a:t>, (data, target) in enumerate(</a:t>
            </a:r>
            <a:r>
              <a:rPr lang="en-US" dirty="0" err="1"/>
              <a:t>train_loader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/>
              <a:t>data, target = data.to(device), target.to(device)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 err="1"/>
              <a:t>optimizer.zero_grad</a:t>
            </a:r>
            <a:r>
              <a:rPr lang="en-US" dirty="0"/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/>
              <a:t>output = model(data)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/>
              <a:t>loss = </a:t>
            </a:r>
            <a:r>
              <a:rPr lang="en-US" dirty="0" err="1"/>
              <a:t>F.nll_loss</a:t>
            </a:r>
            <a:r>
              <a:rPr lang="en-US" dirty="0"/>
              <a:t>(output, target)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 err="1"/>
              <a:t>loss.backward</a:t>
            </a:r>
            <a:r>
              <a:rPr lang="en-US" dirty="0"/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 err="1"/>
              <a:t>optimizer.step</a:t>
            </a:r>
            <a:r>
              <a:rPr lang="en-US" dirty="0"/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dirty="0"/>
              <a:t>if </a:t>
            </a:r>
            <a:r>
              <a:rPr lang="en-US" dirty="0" err="1"/>
              <a:t>batch_idx</a:t>
            </a:r>
            <a:r>
              <a:rPr lang="en-US" dirty="0"/>
              <a:t> % </a:t>
            </a:r>
            <a:r>
              <a:rPr lang="en-US" dirty="0" err="1"/>
              <a:t>log_interval</a:t>
            </a:r>
            <a:r>
              <a:rPr lang="en-US" dirty="0"/>
              <a:t> == 0: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        </a:t>
            </a:r>
            <a:r>
              <a:rPr lang="en-US" dirty="0"/>
              <a:t>print('Train Epoch: {} [{}/{} ({:.0f}%)]\</a:t>
            </a:r>
            <a:r>
              <a:rPr lang="en-US" dirty="0" err="1"/>
              <a:t>tLoss</a:t>
            </a:r>
            <a:r>
              <a:rPr lang="en-US" dirty="0"/>
              <a:t>: {:.6f}'.</a:t>
            </a:r>
            <a:r>
              <a:rPr lang="en-US" dirty="0" smtClean="0"/>
              <a:t>format(epoch</a:t>
            </a:r>
            <a:r>
              <a:rPr lang="en-US" dirty="0"/>
              <a:t>, </a:t>
            </a:r>
            <a:r>
              <a:rPr lang="en-US" dirty="0" err="1"/>
              <a:t>batch_idx</a:t>
            </a:r>
            <a:r>
              <a:rPr lang="en-US" dirty="0"/>
              <a:t> * </a:t>
            </a:r>
            <a:r>
              <a:rPr lang="en-US" dirty="0" err="1"/>
              <a:t>len</a:t>
            </a:r>
            <a:r>
              <a:rPr lang="en-US" dirty="0"/>
              <a:t>(data</a:t>
            </a:r>
            <a:r>
              <a:rPr lang="en-US" dirty="0" smtClean="0"/>
              <a:t>), 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train_loader.dataset</a:t>
            </a:r>
            <a:r>
              <a:rPr lang="en-US" dirty="0" smtClean="0"/>
              <a:t>), </a:t>
            </a:r>
            <a:r>
              <a:rPr lang="en-US" dirty="0"/>
              <a:t>100. * </a:t>
            </a:r>
            <a:r>
              <a:rPr lang="en-US" dirty="0" err="1"/>
              <a:t>batch_idx</a:t>
            </a:r>
            <a:r>
              <a:rPr lang="en-US" dirty="0"/>
              <a:t> /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train_loader</a:t>
            </a:r>
            <a:r>
              <a:rPr lang="en-US" dirty="0"/>
              <a:t>), </a:t>
            </a:r>
            <a:r>
              <a:rPr lang="en-US" dirty="0" err="1"/>
              <a:t>loss.item</a:t>
            </a:r>
            <a:r>
              <a:rPr lang="en-US" dirty="0"/>
              <a:t>()))</a:t>
            </a:r>
          </a:p>
        </p:txBody>
      </p:sp>
    </p:spTree>
    <p:extLst>
      <p:ext uri="{BB962C8B-B14F-4D97-AF65-F5344CB8AC3E}">
        <p14:creationId xmlns:p14="http://schemas.microsoft.com/office/powerpoint/2010/main" val="1780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8.  Define the Testing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4403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def</a:t>
            </a:r>
            <a:r>
              <a:rPr lang="en-US" dirty="0"/>
              <a:t> test(model, device, </a:t>
            </a:r>
            <a:r>
              <a:rPr lang="en-US" dirty="0" err="1"/>
              <a:t>test_loader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</a:t>
            </a:r>
            <a:r>
              <a:rPr lang="en-US" dirty="0" err="1"/>
              <a:t>model.eval</a:t>
            </a:r>
            <a:r>
              <a:rPr lang="en-US" dirty="0"/>
              <a:t>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</a:t>
            </a:r>
            <a:r>
              <a:rPr lang="en-US" dirty="0" err="1"/>
              <a:t>test_loss</a:t>
            </a:r>
            <a:r>
              <a:rPr lang="en-US" dirty="0"/>
              <a:t> = 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correct = 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with </a:t>
            </a:r>
            <a:r>
              <a:rPr lang="en-US" dirty="0" err="1"/>
              <a:t>torch.no_grad</a:t>
            </a:r>
            <a:r>
              <a:rPr lang="en-US" dirty="0"/>
              <a:t>():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for data, target in </a:t>
            </a:r>
            <a:r>
              <a:rPr lang="en-US" dirty="0" err="1"/>
              <a:t>test_loader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data, target = data.to(device),target.to(device)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output = model(data)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 err="1"/>
              <a:t>test_loss</a:t>
            </a:r>
            <a:r>
              <a:rPr lang="en-US" dirty="0"/>
              <a:t> += </a:t>
            </a:r>
            <a:r>
              <a:rPr lang="en-US" dirty="0" err="1"/>
              <a:t>F.nll_loss</a:t>
            </a:r>
            <a:r>
              <a:rPr lang="en-US" dirty="0"/>
              <a:t>(output, target, reduction='sum').item() # sum up batch loss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 err="1"/>
              <a:t>pred</a:t>
            </a:r>
            <a:r>
              <a:rPr lang="en-US" dirty="0"/>
              <a:t> = </a:t>
            </a:r>
            <a:r>
              <a:rPr lang="en-US" dirty="0" err="1"/>
              <a:t>output.argmax</a:t>
            </a:r>
            <a:r>
              <a:rPr lang="en-US" dirty="0"/>
              <a:t>(dim=1, </a:t>
            </a:r>
            <a:r>
              <a:rPr lang="en-US" dirty="0" err="1"/>
              <a:t>keepdim</a:t>
            </a:r>
            <a:r>
              <a:rPr lang="en-US" dirty="0"/>
              <a:t>=True) # get the index of the max log-probability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correct += </a:t>
            </a:r>
            <a:r>
              <a:rPr lang="en-US" dirty="0" err="1"/>
              <a:t>pred.eq</a:t>
            </a:r>
            <a:r>
              <a:rPr lang="en-US" dirty="0"/>
              <a:t>(</a:t>
            </a:r>
            <a:r>
              <a:rPr lang="en-US" dirty="0" err="1"/>
              <a:t>target.view_as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)).sum().item()</a:t>
            </a:r>
          </a:p>
        </p:txBody>
      </p:sp>
    </p:spTree>
    <p:extLst>
      <p:ext uri="{BB962C8B-B14F-4D97-AF65-F5344CB8AC3E}">
        <p14:creationId xmlns:p14="http://schemas.microsoft.com/office/powerpoint/2010/main" val="30771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8.  Define the Testing Process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4403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test_loss</a:t>
            </a:r>
            <a:r>
              <a:rPr lang="en-US" dirty="0"/>
              <a:t> /=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test_loader.dataset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print('\</a:t>
            </a:r>
            <a:r>
              <a:rPr lang="en-US" dirty="0" err="1"/>
              <a:t>nTest</a:t>
            </a:r>
            <a:r>
              <a:rPr lang="en-US" dirty="0"/>
              <a:t> set: Average loss: {:.4f}, Accuracy: {}/{} ({:.0f}%)\</a:t>
            </a:r>
            <a:r>
              <a:rPr lang="en-US" dirty="0" err="1"/>
              <a:t>n'.format</a:t>
            </a:r>
            <a:r>
              <a:rPr lang="en-US" dirty="0"/>
              <a:t>(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</a:t>
            </a:r>
            <a:r>
              <a:rPr lang="en-US" dirty="0" err="1"/>
              <a:t>test_loss</a:t>
            </a:r>
            <a:r>
              <a:rPr lang="en-US" dirty="0"/>
              <a:t>, correct,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test_loader.dataset</a:t>
            </a:r>
            <a:r>
              <a:rPr lang="en-US" dirty="0"/>
              <a:t>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100. * correct /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test_loader.dataset</a:t>
            </a:r>
            <a:r>
              <a:rPr lang="en-US" dirty="0"/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7283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9.  Train &amp; Test the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4403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epoch in range(1, epochs + 1):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train(model, device, </a:t>
            </a:r>
            <a:r>
              <a:rPr lang="en-US" dirty="0" err="1"/>
              <a:t>train_loader</a:t>
            </a:r>
            <a:r>
              <a:rPr lang="en-US" dirty="0"/>
              <a:t>, optimizer,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epoch</a:t>
            </a:r>
            <a:r>
              <a:rPr lang="en-US" dirty="0"/>
              <a:t>, </a:t>
            </a:r>
            <a:r>
              <a:rPr lang="en-US" dirty="0" err="1"/>
              <a:t>log_interval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test(model, device, </a:t>
            </a:r>
            <a:r>
              <a:rPr lang="en-US" dirty="0" err="1"/>
              <a:t>test_loader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default home directory on </a:t>
            </a:r>
            <a:r>
              <a:rPr lang="en-US" dirty="0" err="1"/>
              <a:t>Rivanna</a:t>
            </a:r>
            <a:r>
              <a:rPr lang="en-US" dirty="0"/>
              <a:t> has 50GB of storage capacity</a:t>
            </a:r>
          </a:p>
          <a:p>
            <a:endParaRPr lang="en-US" dirty="0"/>
          </a:p>
          <a:p>
            <a:pPr lvl="1"/>
            <a:r>
              <a:rPr lang="en-US" dirty="0"/>
              <a:t>This directory is distinct from the 4GB home directory provided by ITS.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ITS home directory is available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/tiny/$USER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Home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see how much disk space you have used in your home directory, open a Terminal window and type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hdquota</a:t>
            </a:r>
            <a:r>
              <a:rPr lang="en-US" sz="2400" dirty="0"/>
              <a:t> at the command-line prompt:</a:t>
            </a:r>
          </a:p>
          <a:p>
            <a:endParaRPr lang="en-US" sz="2400" dirty="0"/>
          </a:p>
          <a:p>
            <a:pPr marL="514350" lvl="1" indent="-514350">
              <a:buFont typeface="+mj-lt"/>
              <a:buAutoNum type="arabicPeriod"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8409" y="3200400"/>
            <a:ext cx="7388352" cy="2031325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hdquota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  </a:t>
            </a:r>
            <a:r>
              <a:rPr lang="en-US" dirty="0" err="1"/>
              <a:t>Filesystem</a:t>
            </a:r>
            <a:r>
              <a:rPr lang="en-US" dirty="0"/>
              <a:t>  |  Used  |  Avail  |  Limit  |  Percent Used</a:t>
            </a:r>
          </a:p>
          <a:p>
            <a:pPr lvl="1"/>
            <a:r>
              <a:rPr lang="en-US" dirty="0"/>
              <a:t>    </a:t>
            </a:r>
            <a:r>
              <a:rPr lang="en-US" dirty="0" err="1"/>
              <a:t>qhome</a:t>
            </a:r>
            <a:r>
              <a:rPr lang="en-US" dirty="0"/>
              <a:t>        39G       12G       51G          77%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see how many SUs you have available for running jobs, type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allocations</a:t>
            </a:r>
            <a:r>
              <a:rPr lang="en-US" sz="2400" dirty="0"/>
              <a:t> at the command-line prompt:</a:t>
            </a:r>
          </a:p>
          <a:p>
            <a:endParaRPr lang="en-US" sz="2400" dirty="0"/>
          </a:p>
          <a:p>
            <a:pPr marL="514350" lvl="1" indent="-514350">
              <a:buFont typeface="+mj-lt"/>
              <a:buAutoNum type="arabicPeriod"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053134"/>
            <a:ext cx="7886700" cy="3139321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$ allocations</a:t>
            </a:r>
          </a:p>
          <a:p>
            <a:pPr marL="274320" lvl="2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/>
              <a:t>Allocations available to Misty S. Theatre(mst3k):</a:t>
            </a:r>
          </a:p>
          <a:p>
            <a:pPr lvl="1"/>
            <a:endParaRPr lang="en-US"/>
          </a:p>
          <a:p>
            <a:pPr lvl="1"/>
            <a:r>
              <a:rPr lang="en-US"/>
              <a:t> * </a:t>
            </a:r>
            <a:r>
              <a:rPr lang="en-US" err="1"/>
              <a:t>robot_build</a:t>
            </a:r>
            <a:r>
              <a:rPr lang="en-US"/>
              <a:t>: less than 6,917 service-units remaining.</a:t>
            </a:r>
          </a:p>
          <a:p>
            <a:pPr lvl="1"/>
            <a:r>
              <a:rPr lang="en-US"/>
              <a:t> * </a:t>
            </a:r>
            <a:r>
              <a:rPr lang="en-US" err="1"/>
              <a:t>gizmonic</a:t>
            </a:r>
            <a:r>
              <a:rPr lang="en-US"/>
              <a:t>-testing: less than 5,000 service-units remaining.</a:t>
            </a:r>
          </a:p>
          <a:p>
            <a:pPr lvl="1"/>
            <a:r>
              <a:rPr lang="en-US"/>
              <a:t> * servo: less than 59,759 service-units remaining, allocation will expire on 2017-01-01.</a:t>
            </a:r>
          </a:p>
          <a:p>
            <a:pPr lvl="1"/>
            <a:r>
              <a:rPr lang="en-US"/>
              <a:t> * crow-lab: less than 2,978 service-units remaining.</a:t>
            </a:r>
          </a:p>
          <a:p>
            <a:pPr lvl="1"/>
            <a:r>
              <a:rPr lang="en-US"/>
              <a:t> * gypsy: no service-units remaining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/scratch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Each user will have access to 10 TB of </a:t>
            </a:r>
            <a:r>
              <a:rPr lang="en-US" b="1" dirty="0">
                <a:solidFill>
                  <a:srgbClr val="0070C0"/>
                </a:solidFill>
              </a:rPr>
              <a:t>temporary</a:t>
            </a:r>
            <a:r>
              <a:rPr lang="en-US" dirty="0"/>
              <a:t> storage.</a:t>
            </a:r>
          </a:p>
          <a:p>
            <a:pPr lvl="1"/>
            <a:r>
              <a:rPr lang="en-US" dirty="0"/>
              <a:t>It is located in a subdirectory under /scratch, and named with your </a:t>
            </a:r>
            <a:r>
              <a:rPr lang="en-US" dirty="0" err="1"/>
              <a:t>userID</a:t>
            </a:r>
            <a:endParaRPr lang="en-US" dirty="0"/>
          </a:p>
          <a:p>
            <a:pPr lvl="1"/>
            <a:r>
              <a:rPr lang="en-US" dirty="0"/>
              <a:t>e.g.,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/scratch/mst3k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are limited to 350,000 files in your scratch directory.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561" y="5232962"/>
            <a:ext cx="698834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Important:   </a:t>
            </a:r>
          </a:p>
          <a:p>
            <a:r>
              <a:rPr lang="en-US" sz="2000" dirty="0"/>
              <a:t> /scratch is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permanent </a:t>
            </a:r>
            <a:r>
              <a:rPr lang="en-US" sz="2000" dirty="0"/>
              <a:t>storage and files older than </a:t>
            </a:r>
            <a:r>
              <a:rPr lang="en-US" sz="2000" b="1" dirty="0">
                <a:solidFill>
                  <a:srgbClr val="FF0000"/>
                </a:solidFill>
              </a:rPr>
              <a:t>90 days </a:t>
            </a:r>
            <a:r>
              <a:rPr lang="en-US" sz="2000" dirty="0"/>
              <a:t>will be marked for deletion.</a:t>
            </a:r>
          </a:p>
        </p:txBody>
      </p:sp>
    </p:spTree>
    <p:extLst>
      <p:ext uri="{BB962C8B-B14F-4D97-AF65-F5344CB8AC3E}">
        <p14:creationId xmlns:p14="http://schemas.microsoft.com/office/powerpoint/2010/main" val="41183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Jobs from Scratch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recommend that you run your jobs out of your /scratch directory for two reasons:</a:t>
            </a:r>
          </a:p>
          <a:p>
            <a:pPr lvl="2"/>
            <a:r>
              <a:rPr lang="en-US" sz="2400" dirty="0"/>
              <a:t>/scratch is on a </a:t>
            </a:r>
            <a:r>
              <a:rPr lang="en-US" sz="2400" dirty="0" err="1"/>
              <a:t>Lustre</a:t>
            </a:r>
            <a:r>
              <a:rPr lang="en-US" sz="2400" dirty="0"/>
              <a:t> filesystem (a storage system designed specifically for parallel access).</a:t>
            </a:r>
          </a:p>
          <a:p>
            <a:pPr lvl="2"/>
            <a:r>
              <a:rPr lang="en-US" sz="2400" dirty="0"/>
              <a:t>/scratch is connected to the compute nodes with </a:t>
            </a:r>
            <a:r>
              <a:rPr lang="en-US" sz="2400" dirty="0" err="1"/>
              <a:t>Infiniband</a:t>
            </a:r>
            <a:r>
              <a:rPr lang="en-US" sz="2400" dirty="0"/>
              <a:t> (a very fast network connection).</a:t>
            </a:r>
            <a:r>
              <a:rPr lang="en-US" sz="1800" dirty="0"/>
              <a:t> </a:t>
            </a:r>
          </a:p>
          <a:p>
            <a:pPr marL="285750" indent="-285750"/>
            <a:endParaRPr lang="en-US" sz="2400" dirty="0"/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536330" y="4463562"/>
            <a:ext cx="8273562" cy="185810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endParaRPr lang="en-US" sz="2400" dirty="0"/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We also recommend that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keep copies of your programs and data in more permanent locations (e.g., your home directory or leased storage).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After your jobs finish, you copy the results to more permanent storage).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your /scratch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see the amount of scratch space that is available to you, type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sfsq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at the command line prompt.</a:t>
            </a:r>
          </a:p>
          <a:p>
            <a:endParaRPr lang="en-US" sz="2000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19400"/>
            <a:ext cx="6858000" cy="3416320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sfsq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'scratch' usage status for ‘mst3k', last updated: 2016-09-08 16:26:12</a:t>
            </a: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~28/10,000 GBs allocated disk space</a:t>
            </a: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- 153/350,000 files created</a:t>
            </a: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- 151/153 files marked for deletion due to age limits</a:t>
            </a: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view a list of all files marked for deletion, please run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sfsq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-l'</a:t>
            </a:r>
          </a:p>
        </p:txBody>
      </p:sp>
    </p:spTree>
    <p:extLst>
      <p:ext uri="{BB962C8B-B14F-4D97-AF65-F5344CB8AC3E}">
        <p14:creationId xmlns:p14="http://schemas.microsoft.com/office/powerpoint/2010/main" val="1966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data onto </a:t>
            </a:r>
            <a:r>
              <a:rPr lang="en-US" err="1"/>
              <a:t>Rivanna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several options for transferring data onto your home or /scratch directories.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dirty="0" err="1"/>
              <a:t>scp</a:t>
            </a:r>
            <a:r>
              <a:rPr lang="en-US" dirty="0"/>
              <a:t> command in a terminal window.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Use a drag-and-drop option with </a:t>
            </a:r>
            <a:r>
              <a:rPr lang="en-US" dirty="0" err="1"/>
              <a:t>MobaXterm</a:t>
            </a:r>
            <a:r>
              <a:rPr lang="en-US" dirty="0"/>
              <a:t> (Windows) or Fugu (Mac OS).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Use the web browser in the </a:t>
            </a:r>
            <a:r>
              <a:rPr lang="en-US" dirty="0" err="1"/>
              <a:t>FastX</a:t>
            </a:r>
            <a:r>
              <a:rPr lang="en-US" dirty="0"/>
              <a:t> desktop to download data from UVA Box.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Set up a Globus endpoint on your laptop and use the Globus web interface to transfer files.  </a:t>
            </a:r>
          </a:p>
          <a:p>
            <a:pPr marL="274320" lvl="1" indent="0">
              <a:buNone/>
            </a:pPr>
            <a:r>
              <a:rPr lang="en-US" dirty="0"/>
              <a:t>	(See </a:t>
            </a:r>
            <a:r>
              <a:rPr lang="en-US" dirty="0">
                <a:hlinkClick r:id="rId2"/>
              </a:rPr>
              <a:t>https://arcs.virginia.edu/globus</a:t>
            </a:r>
            <a:r>
              <a:rPr lang="en-US" dirty="0"/>
              <a:t> for details)</a:t>
            </a:r>
          </a:p>
        </p:txBody>
      </p:sp>
    </p:spTree>
    <p:extLst>
      <p:ext uri="{BB962C8B-B14F-4D97-AF65-F5344CB8AC3E}">
        <p14:creationId xmlns:p14="http://schemas.microsoft.com/office/powerpoint/2010/main" val="22096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 application software that you want to use will need to be loaded with the </a:t>
            </a:r>
            <a:r>
              <a:rPr lang="en-US" b="1" dirty="0">
                <a:solidFill>
                  <a:srgbClr val="0070C0"/>
                </a:solidFill>
                <a:latin typeface="Courier" pitchFamily="2" charset="0"/>
              </a:rPr>
              <a:t>module load </a:t>
            </a:r>
            <a:r>
              <a:rPr lang="en-US" dirty="0"/>
              <a:t>command.  </a:t>
            </a:r>
          </a:p>
          <a:p>
            <a:r>
              <a:rPr lang="en-US" dirty="0"/>
              <a:t>For example:</a:t>
            </a:r>
          </a:p>
          <a:p>
            <a:pPr lvl="2"/>
            <a:r>
              <a:rPr lang="en-US" dirty="0"/>
              <a:t>module load </a:t>
            </a:r>
            <a:r>
              <a:rPr lang="en-US" dirty="0" err="1"/>
              <a:t>matlab</a:t>
            </a:r>
            <a:endParaRPr lang="en-US" dirty="0"/>
          </a:p>
          <a:p>
            <a:pPr lvl="2"/>
            <a:r>
              <a:rPr lang="en-US" dirty="0"/>
              <a:t>module load anaconda/5.2. 0-py3.6</a:t>
            </a:r>
          </a:p>
          <a:p>
            <a:pPr lvl="2"/>
            <a:r>
              <a:rPr lang="en-US" dirty="0"/>
              <a:t>module load </a:t>
            </a:r>
            <a:r>
              <a:rPr lang="en-US" dirty="0" err="1"/>
              <a:t>gcc</a:t>
            </a:r>
            <a:r>
              <a:rPr lang="en-US" dirty="0"/>
              <a:t> R/3.5.1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need to load the module any time that you create a new shell</a:t>
            </a:r>
          </a:p>
          <a:p>
            <a:pPr lvl="2"/>
            <a:r>
              <a:rPr lang="en-US" dirty="0"/>
              <a:t>Every time that you log out and back in</a:t>
            </a:r>
          </a:p>
          <a:p>
            <a:pPr lvl="2"/>
            <a:r>
              <a:rPr lang="en-US" dirty="0"/>
              <a:t>Every time that you run a batch job on a compute node</a:t>
            </a:r>
          </a:p>
        </p:txBody>
      </p:sp>
    </p:spTree>
    <p:extLst>
      <p:ext uri="{BB962C8B-B14F-4D97-AF65-F5344CB8AC3E}">
        <p14:creationId xmlns:p14="http://schemas.microsoft.com/office/powerpoint/2010/main" val="8599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Rivanna</a:t>
            </a:r>
            <a:r>
              <a:rPr lang="en-US" dirty="0"/>
              <a:t>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pPr marL="414683" indent="-414683"/>
            <a:endParaRPr lang="en-US" baseline="-25000" dirty="0"/>
          </a:p>
          <a:p>
            <a:pPr marL="414683" indent="-414683"/>
            <a:endParaRPr lang="en-US" baseline="-25000" dirty="0"/>
          </a:p>
          <a:p>
            <a:pPr marL="689003" lvl="1" indent="-414683"/>
            <a:endParaRPr lang="en-US" baseline="-25000" dirty="0"/>
          </a:p>
          <a:p>
            <a:pPr marL="0" indent="0"/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641600" y="2037823"/>
            <a:ext cx="5753100" cy="44565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                                                                                  </a:t>
            </a:r>
          </a:p>
          <a:p>
            <a:r>
              <a:rPr lang="en-US" b="1" dirty="0"/>
              <a:t>                                                                                        				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717688" y="5120344"/>
            <a:ext cx="1137466" cy="1063752"/>
          </a:xfrm>
          <a:prstGeom prst="can">
            <a:avLst/>
          </a:prstGeom>
          <a:solidFill>
            <a:srgbClr val="3A98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Directory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2645410"/>
            <a:ext cx="0" cy="6219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0"/>
            <a:endCxn id="4" idx="1"/>
          </p:cNvCxnSpPr>
          <p:nvPr/>
        </p:nvCxnSpPr>
        <p:spPr>
          <a:xfrm>
            <a:off x="2284730" y="3559810"/>
            <a:ext cx="507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762000" y="3102610"/>
            <a:ext cx="1524000" cy="914400"/>
          </a:xfrm>
          <a:prstGeom prst="cloud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ssh</a:t>
            </a:r>
            <a:r>
              <a:rPr lang="en-US" dirty="0"/>
              <a:t> client</a:t>
            </a:r>
          </a:p>
        </p:txBody>
      </p:sp>
      <p:sp>
        <p:nvSpPr>
          <p:cNvPr id="24" name="Can 23"/>
          <p:cNvSpPr/>
          <p:nvPr/>
        </p:nvSpPr>
        <p:spPr>
          <a:xfrm>
            <a:off x="4349302" y="5120344"/>
            <a:ext cx="1213297" cy="1063752"/>
          </a:xfrm>
          <a:prstGeom prst="can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Storage</a:t>
            </a:r>
          </a:p>
        </p:txBody>
      </p:sp>
      <p:pic>
        <p:nvPicPr>
          <p:cNvPr id="22" name="Picture 8" descr="C:\Users\jmh5ad\AppData\Local\Microsoft\Windows\Temporary Internet Files\Content.IE5\CFG51TGP\MC900436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00200"/>
            <a:ext cx="19304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n 28"/>
          <p:cNvSpPr/>
          <p:nvPr/>
        </p:nvSpPr>
        <p:spPr>
          <a:xfrm>
            <a:off x="6315396" y="5120344"/>
            <a:ext cx="1371279" cy="1063752"/>
          </a:xfrm>
          <a:prstGeom prst="can">
            <a:avLst/>
          </a:prstGeom>
          <a:solidFill>
            <a:srgbClr val="4F4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Scratch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Lustre</a:t>
            </a:r>
            <a:r>
              <a:rPr lang="en-US" dirty="0"/>
              <a:t>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0" y="4634768"/>
            <a:ext cx="12700" cy="1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108898" y="4572697"/>
            <a:ext cx="2377502" cy="11583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43" y="3102610"/>
            <a:ext cx="10800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51" y="2286000"/>
            <a:ext cx="2466975" cy="1847850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3581400" y="4294853"/>
            <a:ext cx="3416299" cy="1388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" idx="1"/>
          </p:cNvCxnSpPr>
          <p:nvPr/>
        </p:nvCxnSpPr>
        <p:spPr>
          <a:xfrm>
            <a:off x="3283654" y="4609680"/>
            <a:ext cx="2767" cy="5106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08898" y="4017010"/>
            <a:ext cx="0" cy="567271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24" idx="1"/>
          </p:cNvCxnSpPr>
          <p:nvPr/>
        </p:nvCxnSpPr>
        <p:spPr>
          <a:xfrm>
            <a:off x="4947885" y="4641484"/>
            <a:ext cx="8066" cy="47886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460680" y="3883550"/>
            <a:ext cx="6670" cy="68845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88072" y="3947319"/>
            <a:ext cx="18128" cy="36141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999510" y="3906697"/>
            <a:ext cx="0" cy="36050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979571" y="4291923"/>
            <a:ext cx="18128" cy="80306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56401" y="2760910"/>
            <a:ext cx="1032329" cy="554436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 Nodes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0" y="1752600"/>
            <a:ext cx="2635667" cy="66548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Nodes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686464" y="5266464"/>
            <a:ext cx="667996" cy="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52046" y="5565550"/>
            <a:ext cx="702414" cy="96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288081" y="508179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Ethernet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08822" y="53789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Infiniband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9006" y="1155527"/>
            <a:ext cx="8422105" cy="4549775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avail </a:t>
            </a:r>
            <a:r>
              <a:rPr lang="en-US" dirty="0"/>
              <a:t>– Lists all available modules and versions.</a:t>
            </a:r>
          </a:p>
          <a:p>
            <a:pPr lvl="1"/>
            <a:endParaRPr lang="en-US" sz="600" dirty="0"/>
          </a:p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spider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– Shows all available modules</a:t>
            </a:r>
          </a:p>
          <a:p>
            <a:pPr lvl="1"/>
            <a:endParaRPr lang="en-US" sz="600" dirty="0"/>
          </a:p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key keyword </a:t>
            </a:r>
            <a:r>
              <a:rPr lang="en-US" dirty="0"/>
              <a:t>– Shows modules with the keyword in the description</a:t>
            </a:r>
          </a:p>
          <a:p>
            <a:pPr lvl="1"/>
            <a:endParaRPr lang="en-US" sz="600" dirty="0"/>
          </a:p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list </a:t>
            </a:r>
            <a:r>
              <a:rPr lang="en-US" dirty="0"/>
              <a:t>– Lists modules loaded in your environment.</a:t>
            </a:r>
          </a:p>
          <a:p>
            <a:pPr lvl="1"/>
            <a:endParaRPr lang="en-US" sz="600" dirty="0"/>
          </a:p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load </a:t>
            </a:r>
            <a:r>
              <a:rPr lang="en-US" dirty="0" err="1">
                <a:solidFill>
                  <a:srgbClr val="0070C0"/>
                </a:solidFill>
                <a:latin typeface="Courier" pitchFamily="2" charset="0"/>
              </a:rPr>
              <a:t>mymod</a:t>
            </a:r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dirty="0"/>
              <a:t>– Loads the default module to set up the environment for some software.</a:t>
            </a:r>
          </a:p>
          <a:p>
            <a:pPr lvl="2"/>
            <a:r>
              <a:rPr lang="en-US" dirty="0"/>
              <a:t>module load </a:t>
            </a:r>
            <a:r>
              <a:rPr lang="en-US" dirty="0" err="1"/>
              <a:t>mymod</a:t>
            </a:r>
            <a:r>
              <a:rPr lang="en-US" dirty="0"/>
              <a:t>/N.M – Loads a specific version N.M of software </a:t>
            </a:r>
            <a:r>
              <a:rPr lang="en-US" dirty="0" err="1"/>
              <a:t>mymod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module load compiler </a:t>
            </a:r>
            <a:r>
              <a:rPr lang="en-US" dirty="0" err="1"/>
              <a:t>mpi</a:t>
            </a:r>
            <a:r>
              <a:rPr lang="en-US" dirty="0"/>
              <a:t> </a:t>
            </a:r>
            <a:r>
              <a:rPr lang="en-US" dirty="0" err="1"/>
              <a:t>mymod</a:t>
            </a:r>
            <a:r>
              <a:rPr lang="en-US" dirty="0"/>
              <a:t> – For compiler- and MPI- specific modules, loads the modules in the appropriate order and, optionally, the version.</a:t>
            </a:r>
          </a:p>
          <a:p>
            <a:pPr lvl="2"/>
            <a:endParaRPr lang="en-US" sz="600" dirty="0"/>
          </a:p>
          <a:p>
            <a:pPr lvl="1"/>
            <a:r>
              <a:rPr lang="en-US" dirty="0">
                <a:solidFill>
                  <a:srgbClr val="0070C0"/>
                </a:solidFill>
                <a:latin typeface="Courier" pitchFamily="2" charset="0"/>
              </a:rPr>
              <a:t>module purge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Clears all modules.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more about 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333668"/>
            <a:ext cx="7886700" cy="50430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locate a python module, try the following: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 find bioinformatics software packages, try this: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available software is also listed on our website: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>
                <a:hlinkClick r:id="rId2"/>
              </a:rPr>
              <a:t>https://arcs.virginia.edu/software-list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782068"/>
            <a:ext cx="7886700" cy="1477328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module avail python</a:t>
            </a: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module spider python</a:t>
            </a:r>
          </a:p>
          <a:p>
            <a:pPr marL="274320"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module key python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E5E02-BF10-4C4E-A29F-6BD2DD87B500}"/>
              </a:ext>
            </a:extLst>
          </p:cNvPr>
          <p:cNvSpPr txBox="1"/>
          <p:nvPr/>
        </p:nvSpPr>
        <p:spPr>
          <a:xfrm>
            <a:off x="628650" y="4171059"/>
            <a:ext cx="78867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module key bio</a:t>
            </a:r>
          </a:p>
        </p:txBody>
      </p:sp>
    </p:spTree>
    <p:extLst>
      <p:ext uri="{BB962C8B-B14F-4D97-AF65-F5344CB8AC3E}">
        <p14:creationId xmlns:p14="http://schemas.microsoft.com/office/powerpoint/2010/main" val="2333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Partitions (Queues)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Partitions (Queues)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Rivanna</a:t>
            </a:r>
            <a:r>
              <a:rPr lang="en-US" dirty="0"/>
              <a:t> has several partitions (or queues) for job submissions.</a:t>
            </a:r>
          </a:p>
          <a:p>
            <a:pPr lvl="2"/>
            <a:r>
              <a:rPr lang="en-US" dirty="0"/>
              <a:t>You will need to specify a partition when you submit a job.</a:t>
            </a:r>
          </a:p>
          <a:p>
            <a:pPr lvl="2"/>
            <a:r>
              <a:rPr lang="en-US" dirty="0"/>
              <a:t>To see the partitions that are available to you, type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queues</a:t>
            </a:r>
            <a:r>
              <a:rPr lang="en-US" dirty="0"/>
              <a:t> at the command-line prompt.</a:t>
            </a:r>
          </a:p>
          <a:p>
            <a:endParaRPr lang="en-US" dirty="0"/>
          </a:p>
          <a:p>
            <a:pPr marL="514350" lvl="1" indent="-514350">
              <a:buFont typeface="+mj-lt"/>
              <a:buAutoNum type="arabicPeriod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" y="3901440"/>
            <a:ext cx="8532876" cy="2585323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74320" lvl="2"/>
            <a:endParaRPr lang="en-US" sz="1200" dirty="0"/>
          </a:p>
          <a:p>
            <a:r>
              <a:rPr lang="en-US" dirty="0"/>
              <a:t>$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Queue 	Availability 	Time	Queue	Maximum 	Maximum 	Idle	 SU 	Usable</a:t>
            </a:r>
          </a:p>
          <a:p>
            <a:r>
              <a:rPr lang="en-US" sz="1200" dirty="0"/>
              <a:t>(partition)  	(idle%)      	Limit    	Limit    	Cores/Job  	Mem/Core   	Nodes  	Rate   	Accounts</a:t>
            </a:r>
          </a:p>
          <a:p>
            <a:endParaRPr lang="en-US" sz="1200" dirty="0"/>
          </a:p>
          <a:p>
            <a:r>
              <a:rPr lang="en-US" sz="1200" dirty="0"/>
              <a:t>standard      </a:t>
            </a:r>
            <a:r>
              <a:rPr lang="en-US" sz="1200" dirty="0" smtClean="0"/>
              <a:t>43 13(72.2</a:t>
            </a:r>
            <a:r>
              <a:rPr lang="en-US" sz="1200" dirty="0"/>
              <a:t>%)     7-days       </a:t>
            </a:r>
            <a:r>
              <a:rPr lang="en-US" sz="1200" dirty="0" smtClean="0"/>
              <a:t>	  </a:t>
            </a:r>
            <a:r>
              <a:rPr lang="en-US" sz="1200" dirty="0"/>
              <a:t>none              20            </a:t>
            </a:r>
            <a:r>
              <a:rPr lang="en-US" sz="1200" dirty="0" smtClean="0"/>
              <a:t>	 64-GB             195                    1.00           </a:t>
            </a:r>
            <a:r>
              <a:rPr lang="en-US" sz="1200" dirty="0"/>
              <a:t>robot-build, gypsy</a:t>
            </a:r>
          </a:p>
          <a:p>
            <a:r>
              <a:rPr lang="en-US" sz="1200" dirty="0"/>
              <a:t>dev              1833(65.2%)   1 hours          </a:t>
            </a:r>
            <a:r>
              <a:rPr lang="en-US" sz="1200" dirty="0" smtClean="0"/>
              <a:t>	none                </a:t>
            </a:r>
            <a:r>
              <a:rPr lang="en-US" sz="1200" dirty="0"/>
              <a:t>4                  </a:t>
            </a:r>
            <a:r>
              <a:rPr lang="en-US" sz="1200" dirty="0" smtClean="0"/>
              <a:t>	254GB              59                      </a:t>
            </a:r>
            <a:r>
              <a:rPr lang="en-US" sz="1200" dirty="0"/>
              <a:t>0.00           robot-build, gypsy</a:t>
            </a:r>
          </a:p>
          <a:p>
            <a:r>
              <a:rPr lang="en-US" sz="1200" dirty="0"/>
              <a:t>parallel         3528(73.5%)    3-days   	none     	240      	 64-GB      	176     	1.00           robot-build, gypsy </a:t>
            </a:r>
          </a:p>
          <a:p>
            <a:r>
              <a:rPr lang="en-US" sz="1200" dirty="0" err="1"/>
              <a:t>largemem</a:t>
            </a:r>
            <a:r>
              <a:rPr lang="en-US" sz="1200" dirty="0"/>
              <a:t>      48(60.0%)       7-days   	none     	16        	 500-GB       	 3     	1.00           robot-build, gypsy</a:t>
            </a:r>
          </a:p>
          <a:p>
            <a:r>
              <a:rPr lang="en-US" sz="1200" dirty="0" err="1"/>
              <a:t>gpu</a:t>
            </a:r>
            <a:r>
              <a:rPr lang="en-US" sz="1200" dirty="0"/>
              <a:t>               334(85.0%)      3-days   	none     	8      	 128-GB      	 10     	1.00           robot-build, gypsy</a:t>
            </a:r>
          </a:p>
          <a:p>
            <a:r>
              <a:rPr lang="en-US" sz="1200" dirty="0" err="1"/>
              <a:t>knl</a:t>
            </a:r>
            <a:r>
              <a:rPr lang="en-US" sz="1200" dirty="0"/>
              <a:t>               2048(100.0%)   3-days   	none     	2048      	 1-GB      	 8     	1.00           robot-build, gypsy </a:t>
            </a:r>
          </a:p>
        </p:txBody>
      </p:sp>
    </p:spTree>
    <p:extLst>
      <p:ext uri="{BB962C8B-B14F-4D97-AF65-F5344CB8AC3E}">
        <p14:creationId xmlns:p14="http://schemas.microsoft.com/office/powerpoint/2010/main" val="33379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Compute Node Partitions (aka Queues)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17043"/>
              </p:ext>
            </p:extLst>
          </p:nvPr>
        </p:nvGraphicFramePr>
        <p:xfrm>
          <a:off x="628650" y="1642872"/>
          <a:ext cx="8461249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3203">
                  <a:extLst>
                    <a:ext uri="{9D8B030D-6E8A-4147-A177-3AD203B41FA5}">
                      <a16:colId xmlns:a16="http://schemas.microsoft.com/office/drawing/2014/main" val="2147616974"/>
                    </a:ext>
                  </a:extLst>
                </a:gridCol>
                <a:gridCol w="2266407">
                  <a:extLst>
                    <a:ext uri="{9D8B030D-6E8A-4147-A177-3AD203B41FA5}">
                      <a16:colId xmlns:a16="http://schemas.microsoft.com/office/drawing/2014/main" val="3268160439"/>
                    </a:ext>
                  </a:extLst>
                </a:gridCol>
                <a:gridCol w="906563">
                  <a:extLst>
                    <a:ext uri="{9D8B030D-6E8A-4147-A177-3AD203B41FA5}">
                      <a16:colId xmlns:a16="http://schemas.microsoft.com/office/drawing/2014/main" val="4229873854"/>
                    </a:ext>
                  </a:extLst>
                </a:gridCol>
                <a:gridCol w="1057656">
                  <a:extLst>
                    <a:ext uri="{9D8B030D-6E8A-4147-A177-3AD203B41FA5}">
                      <a16:colId xmlns:a16="http://schemas.microsoft.com/office/drawing/2014/main" val="1788981970"/>
                    </a:ext>
                  </a:extLst>
                </a:gridCol>
                <a:gridCol w="906563">
                  <a:extLst>
                    <a:ext uri="{9D8B030D-6E8A-4147-A177-3AD203B41FA5}">
                      <a16:colId xmlns:a16="http://schemas.microsoft.com/office/drawing/2014/main" val="2396940035"/>
                    </a:ext>
                  </a:extLst>
                </a:gridCol>
                <a:gridCol w="1359844">
                  <a:extLst>
                    <a:ext uri="{9D8B030D-6E8A-4147-A177-3AD203B41FA5}">
                      <a16:colId xmlns:a16="http://schemas.microsoft.com/office/drawing/2014/main" val="2361318613"/>
                    </a:ext>
                  </a:extLst>
                </a:gridCol>
                <a:gridCol w="831013">
                  <a:extLst>
                    <a:ext uri="{9D8B030D-6E8A-4147-A177-3AD203B41FA5}">
                      <a16:colId xmlns:a16="http://schemas.microsoft.com/office/drawing/2014/main" val="1987856910"/>
                    </a:ext>
                  </a:extLst>
                </a:gridCol>
              </a:tblGrid>
              <a:tr h="790956">
                <a:tc>
                  <a:txBody>
                    <a:bodyPr/>
                    <a:lstStyle/>
                    <a:p>
                      <a:r>
                        <a:rPr lang="en-US" sz="1600" dirty="0"/>
                        <a:t>Queue</a:t>
                      </a:r>
                      <a:r>
                        <a:rPr lang="en-US" sz="1600" baseline="0" dirty="0"/>
                        <a:t> Name</a:t>
                      </a:r>
                      <a:endParaRPr lang="en-US" sz="1600" dirty="0"/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Purpose</a:t>
                      </a:r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Job Time Limit</a:t>
                      </a:r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Memory / Node</a:t>
                      </a:r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Cores / Node</a:t>
                      </a:r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# of Available</a:t>
                      </a:r>
                      <a:r>
                        <a:rPr lang="en-US" sz="1600" baseline="0"/>
                        <a:t> Nodes</a:t>
                      </a:r>
                      <a:endParaRPr lang="en-US" sz="1600"/>
                    </a:p>
                  </a:txBody>
                  <a:tcPr>
                    <a:solidFill>
                      <a:srgbClr val="244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</a:t>
                      </a:r>
                      <a:r>
                        <a:rPr lang="en-US" sz="1600" baseline="0" dirty="0"/>
                        <a:t> /</a:t>
                      </a:r>
                    </a:p>
                    <a:p>
                      <a:r>
                        <a:rPr lang="en-US" sz="1600" baseline="0" dirty="0"/>
                        <a:t>Core Hour</a:t>
                      </a:r>
                      <a:endParaRPr lang="en-US" sz="1600" dirty="0"/>
                    </a:p>
                  </a:txBody>
                  <a:tcPr>
                    <a:solidFill>
                      <a:srgbClr val="244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32451"/>
                  </a:ext>
                </a:extLst>
              </a:tr>
              <a:tr h="1025313">
                <a:tc>
                  <a:txBody>
                    <a:bodyPr/>
                    <a:lstStyle/>
                    <a:p>
                      <a:r>
                        <a:rPr lang="en-US" sz="1600"/>
                        <a:t>standard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 jobs on a single compute node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 days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 GB</a:t>
                      </a:r>
                    </a:p>
                    <a:p>
                      <a:r>
                        <a:rPr lang="en-US" sz="1600"/>
                        <a:t>256 GB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265 (20-core nodes shared w/ parallel queue)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1.0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89562"/>
                  </a:ext>
                </a:extLst>
              </a:tr>
              <a:tr h="1025313">
                <a:tc>
                  <a:txBody>
                    <a:bodyPr/>
                    <a:lstStyle/>
                    <a:p>
                      <a:r>
                        <a:rPr lang="en-US" sz="1600" dirty="0" err="1"/>
                        <a:t>gpu</a:t>
                      </a:r>
                      <a:endParaRPr lang="en-US" sz="1600" dirty="0"/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For jobs that can</a:t>
                      </a:r>
                      <a:r>
                        <a:rPr lang="en-US" sz="1600" baseline="0" dirty="0"/>
                        <a:t> use general purpose graphical processing units (GPGPUs)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 (K80 or P100)</a:t>
                      </a:r>
                      <a:endParaRPr lang="en-US" sz="1600" dirty="0"/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days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256 GB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28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 (max 4 nodes per job)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1.0 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00399"/>
                  </a:ext>
                </a:extLst>
              </a:tr>
              <a:tr h="790956">
                <a:tc>
                  <a:txBody>
                    <a:bodyPr/>
                    <a:lstStyle/>
                    <a:p>
                      <a:r>
                        <a:rPr lang="en-US" sz="1600"/>
                        <a:t>parallel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For large parallel</a:t>
                      </a:r>
                      <a:r>
                        <a:rPr lang="en-US" sz="1600" baseline="0"/>
                        <a:t> jobs on up to 120 nodes (&lt;= 2400 CPU cores)</a:t>
                      </a:r>
                      <a:endParaRPr lang="en-US" sz="1600"/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days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 GB</a:t>
                      </a:r>
                    </a:p>
                    <a:p>
                      <a:r>
                        <a:rPr lang="en-US" sz="1600"/>
                        <a:t>256</a:t>
                      </a:r>
                      <a:r>
                        <a:rPr lang="en-US" sz="1600" baseline="0"/>
                        <a:t> GB</a:t>
                      </a:r>
                      <a:endParaRPr lang="en-US" sz="1600"/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  <a:p>
                      <a:endParaRPr lang="en-US" sz="1600"/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240 (shared w/ standard queue)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1.0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68366"/>
                  </a:ext>
                </a:extLst>
              </a:tr>
              <a:tr h="556599">
                <a:tc>
                  <a:txBody>
                    <a:bodyPr/>
                    <a:lstStyle/>
                    <a:p>
                      <a:r>
                        <a:rPr lang="en-US" sz="1600" err="1"/>
                        <a:t>largemem</a:t>
                      </a:r>
                      <a:endParaRPr lang="en-US" sz="1600"/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For</a:t>
                      </a:r>
                      <a:r>
                        <a:rPr lang="en-US" sz="1600" baseline="0"/>
                        <a:t> memory intensive jobs (&lt;= 16 cores/node)</a:t>
                      </a:r>
                      <a:endParaRPr lang="en-US" sz="1600"/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 days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TB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(max 2</a:t>
                      </a:r>
                      <a:r>
                        <a:rPr lang="en-US" sz="1600" baseline="0"/>
                        <a:t> per </a:t>
                      </a:r>
                      <a:r>
                        <a:rPr lang="en-US" sz="1600"/>
                        <a:t>user)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1.0</a:t>
                      </a:r>
                    </a:p>
                  </a:txBody>
                  <a:tcPr>
                    <a:solidFill>
                      <a:srgbClr val="DCE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2828"/>
                  </a:ext>
                </a:extLst>
              </a:tr>
              <a:tr h="556599">
                <a:tc>
                  <a:txBody>
                    <a:bodyPr/>
                    <a:lstStyle/>
                    <a:p>
                      <a:r>
                        <a:rPr lang="en-US" sz="1600" dirty="0"/>
                        <a:t>dev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</a:t>
                      </a:r>
                      <a:r>
                        <a:rPr lang="en-US" sz="1600" baseline="0" dirty="0"/>
                        <a:t> run jobs that are quick tests of code</a:t>
                      </a:r>
                      <a:endParaRPr lang="en-US" sz="1600" dirty="0"/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hour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128 GB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4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solidFill>
                      <a:srgbClr val="BBC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1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0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SLURM scripts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49" y="1600630"/>
            <a:ext cx="8202529" cy="48246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dirty="0"/>
              <a:t>SLURM is the Simple Linux Utility for Resource Management.</a:t>
            </a:r>
          </a:p>
          <a:p>
            <a:pPr lvl="1"/>
            <a:r>
              <a:rPr lang="en-US" sz="8000" dirty="0"/>
              <a:t>It manages the hardware resources on the cluster (e.g. compute nodes/</a:t>
            </a:r>
            <a:r>
              <a:rPr lang="en-US" sz="8000" dirty="0" err="1"/>
              <a:t>cpu</a:t>
            </a:r>
            <a:r>
              <a:rPr lang="en-US" sz="8000" dirty="0"/>
              <a:t> cores, compute memory, etc.).</a:t>
            </a:r>
            <a:r>
              <a:rPr lang="en-US" sz="6400" dirty="0"/>
              <a:t>	</a:t>
            </a:r>
          </a:p>
          <a:p>
            <a:pPr marL="548640" lvl="2" indent="0">
              <a:buNone/>
            </a:pPr>
            <a:endParaRPr lang="en-US" sz="7200" dirty="0"/>
          </a:p>
          <a:p>
            <a:r>
              <a:rPr lang="en-US" sz="9600" dirty="0"/>
              <a:t>SLURM allows you to request resources within the cluster to run your code.</a:t>
            </a:r>
          </a:p>
          <a:p>
            <a:pPr lvl="1"/>
            <a:r>
              <a:rPr lang="en-US" sz="8000" dirty="0"/>
              <a:t>It is used for submitting jobs to compute nodes from an access point (generally called a </a:t>
            </a:r>
            <a:r>
              <a:rPr lang="en-US" sz="8000" i="1" dirty="0"/>
              <a:t>frontend</a:t>
            </a:r>
            <a:r>
              <a:rPr lang="en-US" sz="8000" dirty="0"/>
              <a:t>).</a:t>
            </a:r>
          </a:p>
          <a:p>
            <a:pPr lvl="1"/>
            <a:r>
              <a:rPr lang="en-US" sz="8000" dirty="0"/>
              <a:t>Frontends are intended for editing, compiling, and very short test runs.  </a:t>
            </a:r>
          </a:p>
          <a:p>
            <a:pPr lvl="1"/>
            <a:r>
              <a:rPr lang="en-US" sz="8000" dirty="0"/>
              <a:t>Production jobs go to the compute nodes through the resources manager.</a:t>
            </a:r>
          </a:p>
          <a:p>
            <a:pPr marL="274320" lvl="1" indent="0">
              <a:buNone/>
            </a:pPr>
            <a:endParaRPr lang="en-US" sz="7200" dirty="0"/>
          </a:p>
          <a:p>
            <a:r>
              <a:rPr lang="en-US" sz="9600" dirty="0"/>
              <a:t>SLURM documentation:  </a:t>
            </a:r>
          </a:p>
          <a:p>
            <a:pPr marL="0" indent="0">
              <a:buNone/>
            </a:pPr>
            <a:r>
              <a:rPr lang="en-US" sz="6400" dirty="0"/>
              <a:t>       	</a:t>
            </a:r>
            <a:r>
              <a:rPr lang="en-US" sz="6400" dirty="0">
                <a:hlinkClick r:id="rId2"/>
              </a:rPr>
              <a:t>https://arcs.virginia.edu/slurm</a:t>
            </a:r>
            <a:r>
              <a:rPr lang="en-US" sz="6400" dirty="0"/>
              <a:t> 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>
                <a:hlinkClick r:id="rId3"/>
              </a:rPr>
              <a:t>http://slurm.schedmd.com/documentation.html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5556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SLURM </a:t>
            </a:r>
            <a:r>
              <a:rPr lang="en-US" dirty="0"/>
              <a:t>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14683" indent="-414683"/>
            <a:r>
              <a:rPr lang="en-US" dirty="0"/>
              <a:t>A SLURM script is a bash script with </a:t>
            </a:r>
            <a:endParaRPr lang="en-US" dirty="0" smtClean="0"/>
          </a:p>
          <a:p>
            <a:pPr marL="871883" lvl="1" indent="-414683"/>
            <a:r>
              <a:rPr lang="en-US" dirty="0" smtClean="0"/>
              <a:t>SLURM </a:t>
            </a:r>
            <a:r>
              <a:rPr lang="en-US" dirty="0"/>
              <a:t>directives (#SBATCH) and </a:t>
            </a:r>
            <a:endParaRPr lang="en-US" dirty="0" smtClean="0"/>
          </a:p>
          <a:p>
            <a:pPr marL="871883" lvl="1" indent="-414683"/>
            <a:r>
              <a:rPr lang="en-US" dirty="0" smtClean="0"/>
              <a:t>command-line </a:t>
            </a:r>
            <a:r>
              <a:rPr lang="en-US" dirty="0"/>
              <a:t>instructions for running your program.</a:t>
            </a:r>
          </a:p>
          <a:p>
            <a:pPr marL="414683" indent="-414683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14683" indent="-414683"/>
            <a:endParaRPr lang="en-US" dirty="0"/>
          </a:p>
          <a:p>
            <a:pPr marL="414683" indent="-414683"/>
            <a:endParaRPr lang="en-US" dirty="0"/>
          </a:p>
          <a:p>
            <a:pPr marL="689003" lvl="1" indent="-414683"/>
            <a:endParaRPr lang="en-US" dirty="0"/>
          </a:p>
          <a:p>
            <a:pPr marL="689003" lvl="1" indent="-414683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7722" y="3429000"/>
            <a:ext cx="8345232" cy="27173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--nodes=1           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#total number of nodes for the job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ntasks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          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#how many copies of code to 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6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-per-task=1 	#number of cores to use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SBATCH --time=1-12:00:00   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#amount of time for the whole job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--partition=standard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#the queue/partition to run on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--account=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myGroupName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#the account/allocation to use</a:t>
            </a:r>
          </a:p>
          <a:p>
            <a:endParaRPr lang="en-US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anaconda        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modules that my job needs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hello.py              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#command-line execution of my job</a:t>
            </a:r>
          </a:p>
        </p:txBody>
      </p:sp>
    </p:spTree>
    <p:extLst>
      <p:ext uri="{BB962C8B-B14F-4D97-AF65-F5344CB8AC3E}">
        <p14:creationId xmlns:p14="http://schemas.microsoft.com/office/powerpoint/2010/main" val="40930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SLURM Job </a:t>
            </a:r>
            <a:br>
              <a:rPr lang="en-US" dirty="0" smtClean="0"/>
            </a:br>
            <a:r>
              <a:rPr lang="en-US" dirty="0" smtClean="0"/>
              <a:t>(Shorthand notation)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SLURM directives have a short hand notation for the options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7722" y="2943727"/>
            <a:ext cx="8345232" cy="3457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bin/bash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–N 1	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#total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of nodes for the job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–n 1	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#how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many copies of code to 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#SBATCH –c 1		#number of cores to use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–t 12:00:00	#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time for the whole job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–p standard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#the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queue/partition to run on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–A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myGroupName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#the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account/allocation to use</a:t>
            </a:r>
          </a:p>
          <a:p>
            <a:endParaRPr lang="en-US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anaconda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modules that my job needs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hello.py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#command-line </a:t>
            </a:r>
            <a:r>
              <a:rPr lang="en-US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of my job</a:t>
            </a:r>
          </a:p>
        </p:txBody>
      </p:sp>
    </p:spTree>
    <p:extLst>
      <p:ext uri="{BB962C8B-B14F-4D97-AF65-F5344CB8AC3E}">
        <p14:creationId xmlns:p14="http://schemas.microsoft.com/office/powerpoint/2010/main" val="41913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a SLURM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 submit the SLURM command file to the queue, use the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sbatch</a:t>
            </a:r>
            <a:r>
              <a:rPr lang="en-US" dirty="0"/>
              <a:t> command at the command line prompt.</a:t>
            </a:r>
          </a:p>
          <a:p>
            <a:endParaRPr lang="en-US" dirty="0"/>
          </a:p>
          <a:p>
            <a:r>
              <a:rPr lang="en-US" dirty="0"/>
              <a:t>For example, if the script on the previous slide is in a file named </a:t>
            </a:r>
            <a:r>
              <a:rPr lang="en-US" dirty="0" err="1"/>
              <a:t>job_script.slurm</a:t>
            </a:r>
            <a:r>
              <a:rPr lang="en-US" dirty="0"/>
              <a:t>, we can submit it as follows: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6705600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sbatch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job_script.slurm</a:t>
            </a: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Submitted batch job 18316</a:t>
            </a:r>
          </a:p>
          <a:p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Rivanna</a:t>
            </a:r>
            <a:r>
              <a:rPr lang="en-US" dirty="0"/>
              <a:t> is allocated:</a:t>
            </a:r>
          </a:p>
          <a:p>
            <a:pPr marL="457200" lvl="1" indent="0">
              <a:buNone/>
            </a:pPr>
            <a:r>
              <a:rPr lang="en-US" dirty="0"/>
              <a:t>At the most basic level, an allocation refers to a chunk of CPU time that you receive and can use too run your computation.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Allocations are measured in service units (SUs), where</a:t>
            </a:r>
          </a:p>
          <a:p>
            <a:pPr marL="0" lvl="1" indent="0">
              <a:buNone/>
            </a:pPr>
            <a:r>
              <a:rPr lang="en-US" dirty="0"/>
              <a:t>	1 SU = 1 core-hour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accounts on a given allocation share the service units.  </a:t>
            </a:r>
          </a:p>
          <a:p>
            <a:endParaRPr lang="en-US" dirty="0"/>
          </a:p>
          <a:p>
            <a:pPr marL="514350" lvl="1" indent="-514350">
              <a:buFont typeface="+mj-lt"/>
              <a:buAutoNum type="arabicPeriod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Job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851026"/>
            <a:ext cx="7886700" cy="1048586"/>
          </a:xfrm>
        </p:spPr>
        <p:txBody>
          <a:bodyPr/>
          <a:lstStyle/>
          <a:p>
            <a:r>
              <a:rPr lang="en-US" sz="2400" dirty="0"/>
              <a:t>To display the status of only your </a:t>
            </a:r>
            <a:r>
              <a:rPr lang="en-US" sz="2400" b="1" i="1" dirty="0"/>
              <a:t>active</a:t>
            </a:r>
            <a:r>
              <a:rPr lang="en-US" sz="2400" dirty="0"/>
              <a:t> jobs,  type: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squeue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–u &lt;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your_user_id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59" y="3068207"/>
            <a:ext cx="8382000" cy="1723549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squeue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–u mst3k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JOBID   PARTITION   NAME     USER   ST   TIME   NODES  NODELIST(REASON)</a:t>
            </a:r>
          </a:p>
          <a:p>
            <a:pPr marL="342900" indent="-342900">
              <a:buAutoNum type="arabicPlain" startAt="18316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standard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job_sci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mst3k  R    1:45    1     udc-aw38-34-l</a:t>
            </a:r>
          </a:p>
          <a:p>
            <a:pPr marL="342900" indent="-342900">
              <a:buAutoNum type="arabicPlain" startAt="18316"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FC4FF-540A-D647-8946-3E63E7604670}"/>
              </a:ext>
            </a:extLst>
          </p:cNvPr>
          <p:cNvSpPr txBox="1">
            <a:spLocks/>
          </p:cNvSpPr>
          <p:nvPr/>
        </p:nvSpPr>
        <p:spPr>
          <a:xfrm>
            <a:off x="628650" y="5095540"/>
            <a:ext cx="7886700" cy="104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err="1">
                <a:latin typeface="Courier" pitchFamily="2" charset="0"/>
              </a:rPr>
              <a:t>squeue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/>
              <a:t>command will show pending jobs and running jobs, but not failed, canceled or completed job.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Job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2555" y="1417889"/>
            <a:ext cx="7886700" cy="988428"/>
          </a:xfrm>
        </p:spPr>
        <p:txBody>
          <a:bodyPr/>
          <a:lstStyle/>
          <a:p>
            <a:r>
              <a:rPr lang="en-US" sz="2400" dirty="0"/>
              <a:t>To display the status of all jobs,  type: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sacct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–S &lt;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start_date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59" y="2406317"/>
            <a:ext cx="8382000" cy="3108543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400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US" sz="1400" dirty="0" err="1">
                <a:latin typeface="Courier" pitchFamily="2" charset="0"/>
                <a:cs typeface="Courier New" panose="02070309020205020404" pitchFamily="49" charset="0"/>
              </a:rPr>
              <a:t>sacct</a:t>
            </a:r>
            <a:r>
              <a:rPr lang="en-US" sz="1400" dirty="0">
                <a:latin typeface="Courier" pitchFamily="2" charset="0"/>
                <a:cs typeface="Courier New" panose="02070309020205020404" pitchFamily="49" charset="0"/>
              </a:rPr>
              <a:t> –S 2019-01-29</a:t>
            </a:r>
          </a:p>
          <a:p>
            <a:r>
              <a:rPr lang="en-US" sz="1400" dirty="0">
                <a:latin typeface="Courier" pitchFamily="2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3104009      </a:t>
            </a:r>
            <a:r>
              <a:rPr lang="en-US" sz="1400" dirty="0" err="1">
                <a:latin typeface="Courier" pitchFamily="2" charset="0"/>
              </a:rPr>
              <a:t>RAxML_NoC</a:t>
            </a:r>
            <a:r>
              <a:rPr lang="en-US" sz="1400" dirty="0">
                <a:latin typeface="Courier" pitchFamily="2" charset="0"/>
              </a:rPr>
              <a:t>+   standard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         20  COMPLETED      0:0 </a:t>
            </a:r>
          </a:p>
          <a:p>
            <a:r>
              <a:rPr lang="en-US" sz="1400" dirty="0">
                <a:latin typeface="Courier" pitchFamily="2" charset="0"/>
              </a:rPr>
              <a:t>3104009.bat+      batch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         20  COMPLETED      0:0 </a:t>
            </a:r>
          </a:p>
          <a:p>
            <a:r>
              <a:rPr lang="en-US" sz="1400" dirty="0">
                <a:latin typeface="Courier" pitchFamily="2" charset="0"/>
              </a:rPr>
              <a:t>3104009.0    </a:t>
            </a:r>
            <a:r>
              <a:rPr lang="en-US" sz="1400" dirty="0" err="1">
                <a:latin typeface="Courier" pitchFamily="2" charset="0"/>
              </a:rPr>
              <a:t>raxmlHPC</a:t>
            </a:r>
            <a:r>
              <a:rPr lang="en-US" sz="1400" dirty="0">
                <a:latin typeface="Courier" pitchFamily="2" charset="0"/>
              </a:rPr>
              <a:t>-+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         20  COMPLETED      0:0 </a:t>
            </a:r>
          </a:p>
          <a:p>
            <a:r>
              <a:rPr lang="en-US" sz="1400" dirty="0">
                <a:latin typeface="Courier" pitchFamily="2" charset="0"/>
              </a:rPr>
              <a:t>3108537      sys/</a:t>
            </a:r>
            <a:r>
              <a:rPr lang="en-US" sz="1400" dirty="0" err="1">
                <a:latin typeface="Courier" pitchFamily="2" charset="0"/>
              </a:rPr>
              <a:t>dashb</a:t>
            </a:r>
            <a:r>
              <a:rPr lang="en-US" sz="1400" dirty="0">
                <a:latin typeface="Courier" pitchFamily="2" charset="0"/>
              </a:rPr>
              <a:t>+        </a:t>
            </a:r>
            <a:r>
              <a:rPr lang="en-US" sz="1400" dirty="0" err="1">
                <a:latin typeface="Courier" pitchFamily="2" charset="0"/>
              </a:rPr>
              <a:t>gpu</a:t>
            </a:r>
            <a:r>
              <a:rPr lang="en-US" sz="1400" dirty="0">
                <a:latin typeface="Courier" pitchFamily="2" charset="0"/>
              </a:rPr>
              <a:t>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 CANCELLED+      0:0 </a:t>
            </a:r>
          </a:p>
          <a:p>
            <a:r>
              <a:rPr lang="en-US" sz="1400" dirty="0">
                <a:latin typeface="Courier" pitchFamily="2" charset="0"/>
              </a:rPr>
              <a:t>3108537.bat+      batch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  CANCELLED     0:15 </a:t>
            </a:r>
          </a:p>
          <a:p>
            <a:r>
              <a:rPr lang="en-US" sz="1400" dirty="0">
                <a:latin typeface="Courier" pitchFamily="2" charset="0"/>
              </a:rPr>
              <a:t>3108562      sys/</a:t>
            </a:r>
            <a:r>
              <a:rPr lang="en-US" sz="1400" dirty="0" err="1">
                <a:latin typeface="Courier" pitchFamily="2" charset="0"/>
              </a:rPr>
              <a:t>dashb</a:t>
            </a:r>
            <a:r>
              <a:rPr lang="en-US" sz="1400" dirty="0">
                <a:latin typeface="Courier" pitchFamily="2" charset="0"/>
              </a:rPr>
              <a:t>+        </a:t>
            </a:r>
            <a:r>
              <a:rPr lang="en-US" sz="1400" dirty="0" err="1">
                <a:latin typeface="Courier" pitchFamily="2" charset="0"/>
              </a:rPr>
              <a:t>gpu</a:t>
            </a:r>
            <a:r>
              <a:rPr lang="en-US" sz="1400" dirty="0">
                <a:latin typeface="Courier" pitchFamily="2" charset="0"/>
              </a:rPr>
              <a:t>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    TIMEOUT      0:0 </a:t>
            </a:r>
          </a:p>
          <a:p>
            <a:r>
              <a:rPr lang="en-US" sz="1400" dirty="0">
                <a:latin typeface="Courier" pitchFamily="2" charset="0"/>
              </a:rPr>
              <a:t>3108562.bat+      batch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  CANCELLED     0:15 </a:t>
            </a:r>
          </a:p>
          <a:p>
            <a:r>
              <a:rPr lang="en-US" sz="1400" dirty="0">
                <a:latin typeface="Courier" pitchFamily="2" charset="0"/>
              </a:rPr>
              <a:t>3109392      sys/</a:t>
            </a:r>
            <a:r>
              <a:rPr lang="en-US" sz="1400" dirty="0" err="1">
                <a:latin typeface="Courier" pitchFamily="2" charset="0"/>
              </a:rPr>
              <a:t>dashb</a:t>
            </a:r>
            <a:r>
              <a:rPr lang="en-US" sz="1400" dirty="0">
                <a:latin typeface="Courier" pitchFamily="2" charset="0"/>
              </a:rPr>
              <a:t>+        </a:t>
            </a:r>
            <a:r>
              <a:rPr lang="en-US" sz="1400" dirty="0" err="1">
                <a:latin typeface="Courier" pitchFamily="2" charset="0"/>
              </a:rPr>
              <a:t>gpu</a:t>
            </a:r>
            <a:r>
              <a:rPr lang="en-US" sz="1400" dirty="0">
                <a:latin typeface="Courier" pitchFamily="2" charset="0"/>
              </a:rPr>
              <a:t>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    TIMEOUT      0:0 </a:t>
            </a:r>
          </a:p>
          <a:p>
            <a:r>
              <a:rPr lang="en-US" sz="1400" dirty="0">
                <a:latin typeface="Courier" pitchFamily="2" charset="0"/>
              </a:rPr>
              <a:t>3109392.bat+      batch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  CANCELLED     0:15 </a:t>
            </a:r>
          </a:p>
          <a:p>
            <a:r>
              <a:rPr lang="en-US" sz="1400" dirty="0">
                <a:latin typeface="Courier" pitchFamily="2" charset="0"/>
              </a:rPr>
              <a:t>3112064            </a:t>
            </a:r>
            <a:r>
              <a:rPr lang="en-US" sz="1400" dirty="0" err="1">
                <a:latin typeface="Courier" pitchFamily="2" charset="0"/>
              </a:rPr>
              <a:t>srun</a:t>
            </a:r>
            <a:r>
              <a:rPr lang="en-US" sz="1400" dirty="0">
                <a:latin typeface="Courier" pitchFamily="2" charset="0"/>
              </a:rPr>
              <a:t>        </a:t>
            </a:r>
            <a:r>
              <a:rPr lang="en-US" sz="1400" dirty="0" err="1">
                <a:latin typeface="Courier" pitchFamily="2" charset="0"/>
              </a:rPr>
              <a:t>gpu</a:t>
            </a:r>
            <a:r>
              <a:rPr lang="en-US" sz="1400" dirty="0">
                <a:latin typeface="Courier" pitchFamily="2" charset="0"/>
              </a:rPr>
              <a:t>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     FAILED      1:0 </a:t>
            </a:r>
          </a:p>
          <a:p>
            <a:r>
              <a:rPr lang="en-US" sz="1400" dirty="0">
                <a:latin typeface="Courier" pitchFamily="2" charset="0"/>
              </a:rPr>
              <a:t>3112064.0          bash             </a:t>
            </a:r>
            <a:r>
              <a:rPr lang="en-US" sz="1400" dirty="0" err="1">
                <a:latin typeface="Courier" pitchFamily="2" charset="0"/>
              </a:rPr>
              <a:t>hpc_build</a:t>
            </a:r>
            <a:r>
              <a:rPr lang="en-US" sz="1400" dirty="0">
                <a:latin typeface="Courier" pitchFamily="2" charset="0"/>
              </a:rPr>
              <a:t>          1     FAILED      1:0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468E45-C89E-494D-A7E6-78BFF782BCFB}"/>
              </a:ext>
            </a:extLst>
          </p:cNvPr>
          <p:cNvSpPr txBox="1">
            <a:spLocks/>
          </p:cNvSpPr>
          <p:nvPr/>
        </p:nvSpPr>
        <p:spPr>
          <a:xfrm>
            <a:off x="706709" y="5636963"/>
            <a:ext cx="7886700" cy="988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err="1">
                <a:latin typeface="Courier" pitchFamily="2" charset="0"/>
              </a:rPr>
              <a:t>sacct</a:t>
            </a:r>
            <a:r>
              <a:rPr lang="en-US" sz="2400" dirty="0"/>
              <a:t> command lists all jobs (pending, running, completed, canceled, failed, etc.) since the specified date.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Deleting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/>
              <a:t>To delete a job from the queue, use the</a:t>
            </a:r>
            <a:r>
              <a:rPr lang="en-US" i="1" dirty="0"/>
              <a:t> 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scancel</a:t>
            </a:r>
            <a:r>
              <a:rPr lang="en-US" dirty="0"/>
              <a:t> command with the job ID number at the command line prompt: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13879"/>
            <a:ext cx="83820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scancel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18316</a:t>
            </a:r>
          </a:p>
          <a:p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ExampleS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follow along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Go ahead and log into Rivanna.</a:t>
            </a:r>
          </a:p>
          <a:p>
            <a:r>
              <a:rPr lang="en-US" dirty="0"/>
              <a:t>If using FastX, open up a terminal window.</a:t>
            </a:r>
          </a:p>
          <a:p>
            <a:endParaRPr lang="en-US" dirty="0"/>
          </a:p>
          <a:p>
            <a:r>
              <a:rPr lang="en-US" dirty="0"/>
              <a:t>First, we will copy a set of examples into your account.  At the command line, type: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190" y="4518456"/>
            <a:ext cx="8506184" cy="1200329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-r 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share/resources/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source_code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/CS6501_examples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.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 see that the directory is there, type: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Move to the first folder (i.e., 01_serial) by typing: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see </a:t>
            </a:r>
            <a:r>
              <a:rPr lang="en-US" dirty="0" smtClean="0"/>
              <a:t>2 </a:t>
            </a:r>
            <a:r>
              <a:rPr lang="en-US" dirty="0"/>
              <a:t>files:  </a:t>
            </a:r>
            <a:r>
              <a:rPr lang="en-US" dirty="0" smtClean="0"/>
              <a:t>hello.py and </a:t>
            </a:r>
            <a:r>
              <a:rPr lang="en-US" dirty="0" err="1" smtClean="0"/>
              <a:t>hello.slurm</a:t>
            </a:r>
            <a:endParaRPr lang="en-US" dirty="0"/>
          </a:p>
          <a:p>
            <a:r>
              <a:rPr lang="en-US" dirty="0"/>
              <a:t>To view the contents of files, type 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more</a:t>
            </a:r>
            <a:r>
              <a:rPr lang="en-US" dirty="0"/>
              <a:t> followed by the filename: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1737"/>
            <a:ext cx="943708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527840"/>
            <a:ext cx="4871847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CS6501_examples/01_simple_SLURM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246" y="5875795"/>
            <a:ext cx="2390398" cy="335756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hello.slurm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SLURM </a:t>
            </a:r>
            <a:r>
              <a:rPr lang="en-US" dirty="0"/>
              <a:t>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your program performs lots of computation, but uses only one processor, you should use the standard queue.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198" y="3188368"/>
            <a:ext cx="8589585" cy="32124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--nodes=1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ntasks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-per-task=1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--time=00:05:00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--partition=standard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--account=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your_allocation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#Edit to class-cs6501-004-sp19</a:t>
            </a:r>
            <a:endParaRPr lang="en-US" sz="1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anaconda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python hello.py</a:t>
            </a:r>
          </a:p>
          <a:p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results will be placed in a file with the 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slurm_12345678.out</a:t>
            </a:r>
            <a:r>
              <a:rPr lang="en-US" dirty="0"/>
              <a:t>,  where 12345678 is replaced with the job ID number from your job submission.</a:t>
            </a:r>
          </a:p>
          <a:p>
            <a:endParaRPr lang="en-US" dirty="0"/>
          </a:p>
          <a:p>
            <a:pPr lvl="1"/>
            <a:r>
              <a:rPr lang="en-US" dirty="0"/>
              <a:t>Type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to see if the output file exists in your directory.</a:t>
            </a:r>
          </a:p>
          <a:p>
            <a:endParaRPr lang="en-US" dirty="0"/>
          </a:p>
          <a:p>
            <a:pPr lvl="1"/>
            <a:r>
              <a:rPr lang="en-US" dirty="0"/>
              <a:t>You can look at the results by typing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 following by the filename.  For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0215" y="5900658"/>
            <a:ext cx="3651738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more slurm_12345678.out</a:t>
            </a:r>
          </a:p>
        </p:txBody>
      </p:sp>
    </p:spTree>
    <p:extLst>
      <p:ext uri="{BB962C8B-B14F-4D97-AF65-F5344CB8AC3E}">
        <p14:creationId xmlns:p14="http://schemas.microsoft.com/office/powerpoint/2010/main" val="23333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PyTorch</a:t>
            </a:r>
            <a:r>
              <a:rPr lang="en-US" dirty="0" smtClean="0"/>
              <a:t>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is an open source Python package to create deep learning networks. 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latest </a:t>
            </a:r>
            <a:r>
              <a:rPr lang="en-US" dirty="0" err="1"/>
              <a:t>PyTorch</a:t>
            </a:r>
            <a:r>
              <a:rPr lang="en-US" dirty="0"/>
              <a:t> versions are </a:t>
            </a:r>
            <a:r>
              <a:rPr lang="en-US" dirty="0" smtClean="0"/>
              <a:t>provided </a:t>
            </a:r>
            <a:r>
              <a:rPr lang="en-US" dirty="0"/>
              <a:t>as prebuilt Singularity containers </a:t>
            </a:r>
            <a:r>
              <a:rPr lang="en-US" dirty="0" smtClean="0"/>
              <a:t>(called </a:t>
            </a:r>
            <a:r>
              <a:rPr lang="en-US" dirty="0" err="1" smtClean="0"/>
              <a:t>tensorflow</a:t>
            </a:r>
            <a:r>
              <a:rPr lang="en-US" dirty="0" smtClean="0"/>
              <a:t>) on </a:t>
            </a:r>
            <a:r>
              <a:rPr lang="en-US" dirty="0" err="1"/>
              <a:t>Rivanna</a:t>
            </a:r>
            <a:r>
              <a:rPr lang="en-US" dirty="0"/>
              <a:t>. 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of the </a:t>
            </a:r>
            <a:r>
              <a:rPr lang="en-US" dirty="0" err="1" smtClean="0"/>
              <a:t>tensorflow</a:t>
            </a:r>
            <a:r>
              <a:rPr lang="en-US" dirty="0" smtClean="0"/>
              <a:t> container </a:t>
            </a:r>
            <a:r>
              <a:rPr lang="en-US" dirty="0"/>
              <a:t>images provided on </a:t>
            </a:r>
            <a:r>
              <a:rPr lang="en-US" dirty="0" err="1"/>
              <a:t>Rivanna</a:t>
            </a:r>
            <a:r>
              <a:rPr lang="en-US" dirty="0"/>
              <a:t> require access to a GPU node. </a:t>
            </a:r>
          </a:p>
        </p:txBody>
      </p:sp>
    </p:spTree>
    <p:extLst>
      <p:ext uri="{BB962C8B-B14F-4D97-AF65-F5344CB8AC3E}">
        <p14:creationId xmlns:p14="http://schemas.microsoft.com/office/powerpoint/2010/main" val="41874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PyTorch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you run </a:t>
            </a:r>
            <a:r>
              <a:rPr lang="en-US" dirty="0" err="1" smtClean="0"/>
              <a:t>PyTorch</a:t>
            </a:r>
            <a:r>
              <a:rPr lang="en-US" dirty="0" smtClean="0"/>
              <a:t>, you will need to move a copy of the </a:t>
            </a:r>
            <a:r>
              <a:rPr lang="en-US" dirty="0" err="1" smtClean="0"/>
              <a:t>tensorflow</a:t>
            </a:r>
            <a:r>
              <a:rPr lang="en-US" dirty="0" smtClean="0"/>
              <a:t> container into your /scratch directory.</a:t>
            </a:r>
          </a:p>
          <a:p>
            <a:r>
              <a:rPr lang="en-US" dirty="0" smtClean="0"/>
              <a:t>This step only needs to be done once.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960" y="3700308"/>
            <a:ext cx="8364198" cy="2123658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odule load singularity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tensorflow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/1.12.0-py36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CONTAINERDIR/tensorflow-1.12.0-py36.simg /scratch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/$USER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6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125"/>
            <a:ext cx="7848600" cy="1927225"/>
          </a:xfrm>
        </p:spPr>
        <p:txBody>
          <a:bodyPr/>
          <a:lstStyle/>
          <a:p>
            <a:r>
              <a:rPr lang="en-US" dirty="0"/>
              <a:t>Connecting &amp; Logging Onto </a:t>
            </a:r>
            <a:r>
              <a:rPr lang="en-US" dirty="0" err="1"/>
              <a:t>Rivanna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applications can utilize for general purpose graphics processing units (GPGPUs) to accelerate computations.</a:t>
            </a:r>
          </a:p>
          <a:p>
            <a:r>
              <a:rPr lang="en-US" dirty="0"/>
              <a:t>GPGPUs on </a:t>
            </a:r>
            <a:r>
              <a:rPr lang="en-US" dirty="0" err="1"/>
              <a:t>Rivanna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K80: dual GPUs per board, can do double precision</a:t>
            </a:r>
          </a:p>
          <a:p>
            <a:pPr lvl="1"/>
            <a:r>
              <a:rPr lang="en-US" dirty="0"/>
              <a:t>P100: single GPUs per board, double precision is software (slow)</a:t>
            </a:r>
          </a:p>
          <a:p>
            <a:pPr lvl="1"/>
            <a:endParaRPr lang="en-US" dirty="0"/>
          </a:p>
          <a:p>
            <a:r>
              <a:rPr lang="en-US" dirty="0"/>
              <a:t>You must first request the </a:t>
            </a:r>
            <a:r>
              <a:rPr lang="en-US" dirty="0" err="1">
                <a:latin typeface="Courier" pitchFamily="2" charset="0"/>
              </a:rPr>
              <a:t>gpu</a:t>
            </a:r>
            <a:r>
              <a:rPr lang="en-US" dirty="0"/>
              <a:t> queue.  Then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gres</a:t>
            </a:r>
            <a:r>
              <a:rPr lang="en-US" dirty="0"/>
              <a:t> option, type the architecture (if you care) and the number of GPUs.</a:t>
            </a:r>
          </a:p>
          <a:p>
            <a:pPr marL="27432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mr-IN" dirty="0">
                <a:latin typeface="Courier New" panose="02070309020205020404" pitchFamily="49" charset="0"/>
              </a:rPr>
              <a:t>-p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#SBATCH </a:t>
            </a:r>
            <a:r>
              <a:rPr lang="mr-IN" dirty="0">
                <a:latin typeface="Bookman Old Style" panose="02050604050505020204" pitchFamily="18" charset="0"/>
              </a:rPr>
              <a:t>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=gpu:k80:2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2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Caution:  Limited # of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only a handful of GPUs on </a:t>
            </a:r>
            <a:r>
              <a:rPr lang="en-US" dirty="0" err="1" smtClean="0"/>
              <a:t>Rivanna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10 K80s with 4 GPUs each</a:t>
            </a:r>
            <a:endParaRPr lang="en-US" dirty="0"/>
          </a:p>
          <a:p>
            <a:pPr lvl="1"/>
            <a:r>
              <a:rPr lang="en-US" dirty="0" smtClean="0"/>
              <a:t>4 P100s with 4 GPUs each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</a:t>
            </a:r>
            <a:r>
              <a:rPr lang="en-US" dirty="0" smtClean="0"/>
              <a:t>can check the status of the GPUs in two ways:</a:t>
            </a:r>
          </a:p>
          <a:p>
            <a:pPr lvl="1"/>
            <a:r>
              <a:rPr lang="en-US" dirty="0" smtClean="0"/>
              <a:t>Type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queues</a:t>
            </a:r>
            <a:r>
              <a:rPr lang="en-US" dirty="0" smtClean="0"/>
              <a:t> to see the percentage idle</a:t>
            </a:r>
          </a:p>
          <a:p>
            <a:pPr lvl="1"/>
            <a:r>
              <a:rPr lang="en-US" dirty="0" smtClean="0"/>
              <a:t>Type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sinfo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to see if any GPU nodes are down.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38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in a Script SLURM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198" y="1748590"/>
            <a:ext cx="8589585" cy="4732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test.out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test.err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-p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=gpu:1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-c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-t 01:00:00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#SBATCH -A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your_allocation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singularity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tensorflow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Assuming that the container has been copied to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/scratch/$USER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=/scratch/$USER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containdir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singularity exec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containdir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/tensorflow-1.12.0-py36.simg \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python pytorch_mnist.py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5957" y="721894"/>
            <a:ext cx="7848600" cy="1927225"/>
          </a:xfrm>
        </p:spPr>
        <p:txBody>
          <a:bodyPr/>
          <a:lstStyle/>
          <a:p>
            <a:r>
              <a:rPr lang="en-US" dirty="0"/>
              <a:t>Need more help?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9609" y="5137358"/>
            <a:ext cx="7101296" cy="1331494"/>
          </a:xfrm>
        </p:spPr>
        <p:txBody>
          <a:bodyPr>
            <a:normAutofit fontScale="775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lvl="1" algn="l"/>
            <a:r>
              <a:rPr lang="en-US" dirty="0" smtClean="0">
                <a:solidFill>
                  <a:srgbClr val="C00000"/>
                </a:solidFill>
              </a:rPr>
              <a:t>Website: 			</a:t>
            </a:r>
          </a:p>
          <a:p>
            <a:pPr lvl="1" algn="l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arcs.Virginia.edu</a:t>
            </a:r>
            <a:endParaRPr lang="en-US" dirty="0">
              <a:solidFill>
                <a:srgbClr val="0070C0"/>
              </a:solidFill>
            </a:endParaRPr>
          </a:p>
          <a:p>
            <a:pPr lvl="1" algn="l"/>
            <a:r>
              <a:rPr lang="en-US" dirty="0" smtClean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C00000"/>
                </a:solidFill>
              </a:rPr>
              <a:t>, for immediate help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pPr lvl="1" algn="l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hpc-support@virginia.edu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7288" y="2806101"/>
            <a:ext cx="600593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Office Hours</a:t>
            </a:r>
          </a:p>
          <a:p>
            <a:r>
              <a:rPr lang="en-US" sz="2400" dirty="0"/>
              <a:t>Tuesdays:       3 pm - 5 pm, PLSB 430</a:t>
            </a:r>
          </a:p>
          <a:p>
            <a:r>
              <a:rPr lang="en-US" sz="2400" dirty="0"/>
              <a:t>Thursdays:     10 am - noon, HSL, downstairs</a:t>
            </a:r>
          </a:p>
          <a:p>
            <a:r>
              <a:rPr lang="en-US" sz="2400" dirty="0"/>
              <a:t>Thursdays:     3 pm - 5 pm, PLSB 430  </a:t>
            </a:r>
          </a:p>
          <a:p>
            <a:r>
              <a:rPr lang="en-US" sz="2400" dirty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1887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848600" cy="3124200"/>
          </a:xfrm>
        </p:spPr>
        <p:txBody>
          <a:bodyPr>
            <a:normAutofit/>
          </a:bodyPr>
          <a:lstStyle/>
          <a:p>
            <a:pPr lvl="1" algn="l"/>
            <a:r>
              <a:rPr lang="en-US" dirty="0">
                <a:solidFill>
                  <a:srgbClr val="002060"/>
                </a:solidFill>
              </a:rPr>
              <a:t>A:	 Using </a:t>
            </a:r>
            <a:r>
              <a:rPr lang="en-US" dirty="0" err="1">
                <a:solidFill>
                  <a:srgbClr val="002060"/>
                </a:solidFill>
              </a:rPr>
              <a:t>Jupyter</a:t>
            </a:r>
            <a:r>
              <a:rPr lang="en-US" dirty="0">
                <a:solidFill>
                  <a:srgbClr val="002060"/>
                </a:solidFill>
              </a:rPr>
              <a:t> Notebooks on </a:t>
            </a:r>
            <a:r>
              <a:rPr lang="en-US" dirty="0" err="1">
                <a:solidFill>
                  <a:srgbClr val="002060"/>
                </a:solidFill>
              </a:rPr>
              <a:t>Rivanna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lvl="1" algn="l"/>
            <a:r>
              <a:rPr lang="en-US" dirty="0" smtClean="0">
                <a:solidFill>
                  <a:srgbClr val="00206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:	</a:t>
            </a:r>
            <a:r>
              <a:rPr lang="en-US" dirty="0" smtClean="0">
                <a:solidFill>
                  <a:srgbClr val="002060"/>
                </a:solidFill>
              </a:rPr>
              <a:t> Connecting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err="1">
                <a:solidFill>
                  <a:srgbClr val="002060"/>
                </a:solidFill>
              </a:rPr>
              <a:t>Rivanna</a:t>
            </a:r>
            <a:r>
              <a:rPr lang="en-US" dirty="0">
                <a:solidFill>
                  <a:srgbClr val="002060"/>
                </a:solidFill>
              </a:rPr>
              <a:t> with an </a:t>
            </a:r>
            <a:r>
              <a:rPr lang="en-US" dirty="0" err="1">
                <a:solidFill>
                  <a:srgbClr val="002060"/>
                </a:solidFill>
              </a:rPr>
              <a:t>ssh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client</a:t>
            </a:r>
            <a:endParaRPr lang="en-US" dirty="0">
              <a:solidFill>
                <a:srgbClr val="002060"/>
              </a:solidFill>
            </a:endParaRPr>
          </a:p>
          <a:p>
            <a:pPr lvl="1" algn="l"/>
            <a:r>
              <a:rPr lang="en-US" dirty="0">
                <a:solidFill>
                  <a:srgbClr val="002060"/>
                </a:solidFill>
              </a:rPr>
              <a:t>C:	</a:t>
            </a:r>
            <a:r>
              <a:rPr lang="en-US" dirty="0" smtClean="0">
                <a:solidFill>
                  <a:srgbClr val="002060"/>
                </a:solidFill>
              </a:rPr>
              <a:t> Connecting </a:t>
            </a: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err="1">
                <a:solidFill>
                  <a:srgbClr val="002060"/>
                </a:solidFill>
              </a:rPr>
              <a:t>Rivanna</a:t>
            </a:r>
            <a:r>
              <a:rPr lang="en-US" dirty="0">
                <a:solidFill>
                  <a:srgbClr val="002060"/>
                </a:solidFill>
              </a:rPr>
              <a:t> with </a:t>
            </a:r>
            <a:r>
              <a:rPr lang="en-US" dirty="0" err="1">
                <a:solidFill>
                  <a:srgbClr val="002060"/>
                </a:solidFill>
              </a:rPr>
              <a:t>MobaXterm</a:t>
            </a:r>
            <a:endParaRPr lang="en-US" dirty="0">
              <a:solidFill>
                <a:srgbClr val="002060"/>
              </a:solidFill>
            </a:endParaRPr>
          </a:p>
          <a:p>
            <a:pPr lvl="1" algn="l"/>
            <a:r>
              <a:rPr lang="en-US" dirty="0" smtClean="0">
                <a:solidFill>
                  <a:srgbClr val="002060"/>
                </a:solidFill>
              </a:rPr>
              <a:t>D:</a:t>
            </a:r>
            <a:r>
              <a:rPr lang="en-US" dirty="0">
                <a:solidFill>
                  <a:srgbClr val="002060"/>
                </a:solidFill>
              </a:rPr>
              <a:t>	 </a:t>
            </a:r>
            <a:r>
              <a:rPr lang="en-US" smtClean="0">
                <a:solidFill>
                  <a:srgbClr val="002060"/>
                </a:solidFill>
              </a:rPr>
              <a:t>Neural Networks</a:t>
            </a:r>
            <a:endParaRPr lang="en-US" dirty="0">
              <a:solidFill>
                <a:srgbClr val="002060"/>
              </a:solidFill>
            </a:endParaRPr>
          </a:p>
          <a:p>
            <a:pPr lvl="1" algn="l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8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Jupyter</a:t>
            </a:r>
            <a:r>
              <a:rPr lang="en-US" dirty="0"/>
              <a:t> Notebooks on </a:t>
            </a:r>
            <a:r>
              <a:rPr lang="en-US" dirty="0" err="1"/>
              <a:t>Rivanna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47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JupyterLab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JupyterLab</a:t>
            </a:r>
            <a:r>
              <a:rPr lang="en-US" dirty="0"/>
              <a:t> is a web-based tool that allows multiple users to run </a:t>
            </a:r>
            <a:r>
              <a:rPr lang="en-US" dirty="0" err="1"/>
              <a:t>Jupyter</a:t>
            </a:r>
            <a:r>
              <a:rPr lang="en-US" dirty="0"/>
              <a:t> notebooks on a remote system.</a:t>
            </a:r>
          </a:p>
          <a:p>
            <a:endParaRPr lang="en-US" dirty="0"/>
          </a:p>
          <a:p>
            <a:r>
              <a:rPr lang="en-US" dirty="0"/>
              <a:t>ARCS now provides </a:t>
            </a:r>
            <a:r>
              <a:rPr lang="en-US" dirty="0" err="1"/>
              <a:t>JupyterLab</a:t>
            </a:r>
            <a:r>
              <a:rPr lang="en-US" dirty="0"/>
              <a:t> on </a:t>
            </a:r>
            <a:r>
              <a:rPr lang="en-US" dirty="0" err="1"/>
              <a:t>Rivanna</a:t>
            </a:r>
            <a:r>
              <a:rPr lang="en-US" dirty="0"/>
              <a:t>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163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 err="1"/>
              <a:t>JupyterLab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access </a:t>
            </a:r>
            <a:r>
              <a:rPr lang="en-US" dirty="0" err="1" smtClean="0"/>
              <a:t>JupyterLab</a:t>
            </a:r>
            <a:r>
              <a:rPr lang="en-US" dirty="0" smtClean="0"/>
              <a:t>, </a:t>
            </a:r>
            <a:r>
              <a:rPr lang="en-US" dirty="0"/>
              <a:t>type the following in your web browser: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https://rivanna-portal.hpc.virginia.edu/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logging in via </a:t>
            </a:r>
            <a:r>
              <a:rPr lang="en-US" dirty="0" err="1"/>
              <a:t>Netbadge</a:t>
            </a:r>
            <a:r>
              <a:rPr lang="en-US" dirty="0"/>
              <a:t> in, you will be directed to the Open OnDemand main page.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859" b="46743"/>
          <a:stretch/>
        </p:blipFill>
        <p:spPr>
          <a:xfrm>
            <a:off x="1059116" y="4686298"/>
            <a:ext cx="6400800" cy="167053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4252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err="1"/>
              <a:t>Jupyter</a:t>
            </a:r>
            <a:r>
              <a:rPr lang="en-US" dirty="0"/>
              <a:t>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top, click on “Interactive Apps” and in the drop-down box, click on “</a:t>
            </a:r>
            <a:r>
              <a:rPr lang="en-US" dirty="0" err="1"/>
              <a:t>Jupyter</a:t>
            </a:r>
            <a:r>
              <a:rPr lang="en-US" dirty="0"/>
              <a:t> Lab”.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8" t="14968" r="38218" b="47039"/>
          <a:stretch/>
        </p:blipFill>
        <p:spPr>
          <a:xfrm>
            <a:off x="1225460" y="3294876"/>
            <a:ext cx="7315200" cy="2614164"/>
          </a:xfrm>
          <a:prstGeom prst="rect">
            <a:avLst/>
          </a:prstGeom>
          <a:ln>
            <a:solidFill>
              <a:srgbClr val="222C4B"/>
            </a:solidFill>
          </a:ln>
        </p:spPr>
      </p:pic>
    </p:spTree>
    <p:extLst>
      <p:ext uri="{BB962C8B-B14F-4D97-AF65-F5344CB8AC3E}">
        <p14:creationId xmlns:p14="http://schemas.microsoft.com/office/powerpoint/2010/main" val="2620145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</a:t>
            </a:r>
            <a:r>
              <a:rPr lang="en-US" dirty="0" err="1"/>
              <a:t>Jupyter</a:t>
            </a:r>
            <a:r>
              <a:rPr lang="en-US" dirty="0"/>
              <a:t>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form will appear that allows you to specify the resources for your Notebook.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4259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Our example will be using </a:t>
            </a:r>
            <a:r>
              <a:rPr lang="en-US" dirty="0" err="1"/>
              <a:t>TensorFlow</a:t>
            </a:r>
            <a:r>
              <a:rPr lang="en-US" dirty="0"/>
              <a:t>; so, we need to make sure that we select the </a:t>
            </a:r>
            <a:r>
              <a:rPr lang="en-US" dirty="0" err="1"/>
              <a:t>Rivanna</a:t>
            </a:r>
            <a:r>
              <a:rPr lang="en-US" dirty="0"/>
              <a:t> Partition called “GPU”.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Also, don’t forget to put in your “</a:t>
            </a:r>
            <a:r>
              <a:rPr lang="en-US" dirty="0" err="1"/>
              <a:t>MyGroup</a:t>
            </a:r>
            <a:r>
              <a:rPr lang="en-US" dirty="0"/>
              <a:t>” name for the Allocation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Finally, click the blue “Launch” button at the bottom of the form (not shown here).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72" t="14971" r="53948" b="7060"/>
          <a:stretch/>
        </p:blipFill>
        <p:spPr>
          <a:xfrm>
            <a:off x="5229225" y="2447925"/>
            <a:ext cx="3657600" cy="3819453"/>
          </a:xfrm>
          <a:prstGeom prst="rect">
            <a:avLst/>
          </a:prstGeom>
          <a:ln>
            <a:solidFill>
              <a:srgbClr val="222C4B"/>
            </a:solidFill>
          </a:ln>
        </p:spPr>
      </p:pic>
    </p:spTree>
    <p:extLst>
      <p:ext uri="{BB962C8B-B14F-4D97-AF65-F5344CB8AC3E}">
        <p14:creationId xmlns:p14="http://schemas.microsoft.com/office/powerpoint/2010/main" val="310962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to </a:t>
            </a:r>
            <a:r>
              <a:rPr lang="en-US" dirty="0" err="1"/>
              <a:t>Rivanna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are three ways to connect to </a:t>
            </a:r>
            <a:r>
              <a:rPr lang="en-US" dirty="0" err="1"/>
              <a:t>Rivanna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1.  </a:t>
            </a:r>
            <a:r>
              <a:rPr lang="en-US" dirty="0" err="1"/>
              <a:t>ssh</a:t>
            </a:r>
            <a:r>
              <a:rPr lang="en-US" dirty="0"/>
              <a:t> client</a:t>
            </a:r>
          </a:p>
          <a:p>
            <a:pPr lvl="2"/>
            <a:r>
              <a:rPr lang="en-US" dirty="0"/>
              <a:t>Instructions for installing and using an </a:t>
            </a:r>
            <a:r>
              <a:rPr lang="en-US" dirty="0" err="1"/>
              <a:t>ssh</a:t>
            </a:r>
            <a:r>
              <a:rPr lang="en-US" dirty="0"/>
              <a:t> client are provided in the appendix of these slides.</a:t>
            </a:r>
          </a:p>
          <a:p>
            <a:pPr lvl="2"/>
            <a:endParaRPr lang="en-US" dirty="0"/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2.  </a:t>
            </a:r>
            <a:r>
              <a:rPr lang="en-US" dirty="0" err="1">
                <a:solidFill>
                  <a:srgbClr val="C00000"/>
                </a:solidFill>
              </a:rPr>
              <a:t>FastX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sz="2100" dirty="0">
                <a:solidFill>
                  <a:srgbClr val="C00000"/>
                </a:solidFill>
              </a:rPr>
              <a:t>Using your web browser, go to URL</a:t>
            </a:r>
          </a:p>
          <a:p>
            <a:pPr marL="914400" lvl="2" indent="0">
              <a:buNone/>
            </a:pPr>
            <a:r>
              <a:rPr lang="en-US" sz="2100" dirty="0">
                <a:solidFill>
                  <a:srgbClr val="C00000"/>
                </a:solidFill>
              </a:rPr>
              <a:t>      </a:t>
            </a:r>
            <a:r>
              <a:rPr lang="en-US" sz="2100" dirty="0">
                <a:solidFill>
                  <a:srgbClr val="C00000"/>
                </a:solidFill>
                <a:hlinkClick r:id="rId2"/>
              </a:rPr>
              <a:t>https://rivanna-desktop.hpc.virginia.edu</a:t>
            </a:r>
            <a:endParaRPr lang="en-US" sz="2100" dirty="0">
              <a:solidFill>
                <a:srgbClr val="C00000"/>
              </a:solidFill>
            </a:endParaRPr>
          </a:p>
          <a:p>
            <a:pPr marL="1005840" lvl="4" indent="0">
              <a:buNone/>
            </a:pPr>
            <a:r>
              <a:rPr lang="en-US" sz="2100" dirty="0">
                <a:solidFill>
                  <a:srgbClr val="C00000"/>
                </a:solidFill>
              </a:rPr>
              <a:t>    and log in.</a:t>
            </a:r>
          </a:p>
          <a:p>
            <a:pPr lvl="2"/>
            <a:r>
              <a:rPr lang="en-US" sz="2100" dirty="0">
                <a:solidFill>
                  <a:srgbClr val="C00000"/>
                </a:solidFill>
              </a:rPr>
              <a:t>Click on “Launch Session”; </a:t>
            </a:r>
          </a:p>
          <a:p>
            <a:pPr marL="548640" lvl="2" indent="0">
              <a:buNone/>
            </a:pPr>
            <a:r>
              <a:rPr lang="en-US" sz="2100" dirty="0">
                <a:solidFill>
                  <a:srgbClr val="C00000"/>
                </a:solidFill>
              </a:rPr>
              <a:t>             Select “MATE” and click on “Launch”</a:t>
            </a:r>
          </a:p>
          <a:p>
            <a:pPr lvl="2"/>
            <a:endParaRPr lang="en-US" dirty="0"/>
          </a:p>
          <a:p>
            <a:pPr marL="274320" lvl="1" indent="0">
              <a:buNone/>
            </a:pPr>
            <a:r>
              <a:rPr lang="en-US" dirty="0"/>
              <a:t>3.  Open-on-Demand  -- Coming Soon!</a:t>
            </a:r>
          </a:p>
          <a:p>
            <a:pPr lvl="2"/>
            <a:r>
              <a:rPr lang="en-US" sz="2100" dirty="0"/>
              <a:t>Using your web browser, go to URL</a:t>
            </a:r>
          </a:p>
          <a:p>
            <a:pPr marL="1005840" lvl="4" indent="0">
              <a:buNone/>
            </a:pPr>
            <a:r>
              <a:rPr lang="en-US" sz="2100" dirty="0">
                <a:hlinkClick r:id="rId3"/>
              </a:rPr>
              <a:t>https://rivanna-portal.hpc.virginia.edu</a:t>
            </a:r>
            <a:endParaRPr lang="en-US" sz="2100" dirty="0"/>
          </a:p>
          <a:p>
            <a:pPr lvl="2"/>
            <a:r>
              <a:rPr lang="en-US" sz="2100" dirty="0"/>
              <a:t>You will need to “</a:t>
            </a:r>
            <a:r>
              <a:rPr lang="en-US" sz="2100" dirty="0" err="1"/>
              <a:t>Netbadge</a:t>
            </a:r>
            <a:r>
              <a:rPr lang="en-US" sz="2100" dirty="0"/>
              <a:t>” in.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766495" y="3771901"/>
            <a:ext cx="3315627" cy="1931067"/>
          </a:xfrm>
          <a:prstGeom prst="foldedCorner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Regardless of how you connect, you must use the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UVa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Anywhere VPN when off-grounds.  </a:t>
            </a:r>
          </a:p>
          <a:p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See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http://its.virginia.edu/vpn/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for details. </a:t>
            </a:r>
          </a:p>
        </p:txBody>
      </p:sp>
    </p:spTree>
    <p:extLst>
      <p:ext uri="{BB962C8B-B14F-4D97-AF65-F5344CB8AC3E}">
        <p14:creationId xmlns:p14="http://schemas.microsoft.com/office/powerpoint/2010/main" val="17227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314706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Wait until a blue button with “Connect to </a:t>
            </a:r>
            <a:r>
              <a:rPr lang="en-US" dirty="0" err="1"/>
              <a:t>Jupyter</a:t>
            </a:r>
            <a:r>
              <a:rPr lang="en-US" dirty="0"/>
              <a:t>” appears.</a:t>
            </a:r>
          </a:p>
          <a:p>
            <a:endParaRPr lang="en-US" dirty="0"/>
          </a:p>
          <a:p>
            <a:r>
              <a:rPr lang="en-US" dirty="0"/>
              <a:t>Click on the blue button.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</a:t>
            </a:r>
            <a:r>
              <a:rPr lang="en-US" dirty="0" err="1"/>
              <a:t>Jupyter</a:t>
            </a:r>
            <a:r>
              <a:rPr lang="en-US" dirty="0"/>
              <a:t>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It may take a little bit of time for the resources to be allocated.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55" t="21507" r="39208" b="37176"/>
          <a:stretch/>
        </p:blipFill>
        <p:spPr>
          <a:xfrm>
            <a:off x="3267075" y="2342197"/>
            <a:ext cx="5114926" cy="2124075"/>
          </a:xfrm>
          <a:prstGeom prst="rect">
            <a:avLst/>
          </a:prstGeom>
          <a:ln>
            <a:solidFill>
              <a:srgbClr val="222C4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00" t="21307" r="38541" b="36450"/>
          <a:stretch/>
        </p:blipFill>
        <p:spPr>
          <a:xfrm>
            <a:off x="3752850" y="3880167"/>
            <a:ext cx="5391150" cy="2171700"/>
          </a:xfrm>
          <a:prstGeom prst="rect">
            <a:avLst/>
          </a:prstGeom>
          <a:ln>
            <a:solidFill>
              <a:srgbClr val="222C4B"/>
            </a:solidFill>
          </a:ln>
        </p:spPr>
      </p:pic>
    </p:spTree>
    <p:extLst>
      <p:ext uri="{BB962C8B-B14F-4D97-AF65-F5344CB8AC3E}">
        <p14:creationId xmlns:p14="http://schemas.microsoft.com/office/powerpoint/2010/main" val="64280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JupyterLab</a:t>
            </a:r>
            <a:r>
              <a:rPr lang="en-US" dirty="0"/>
              <a:t> Environment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3" t="12969" r="4597" b="8474"/>
          <a:stretch/>
        </p:blipFill>
        <p:spPr>
          <a:xfrm>
            <a:off x="2314575" y="1641313"/>
            <a:ext cx="6400800" cy="2969299"/>
          </a:xfrm>
          <a:prstGeom prst="rect">
            <a:avLst/>
          </a:prstGeom>
          <a:ln>
            <a:solidFill>
              <a:srgbClr val="222C4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8746" y="2398550"/>
            <a:ext cx="1662479" cy="1477328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should see a list of folders and files in your home directory.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426" y="4355991"/>
            <a:ext cx="3419474" cy="92333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And, a set of tiles with empty notebooks or consoles.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8959601">
            <a:off x="1853071" y="2724561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959601">
            <a:off x="3691395" y="4505350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6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227" y="3895726"/>
            <a:ext cx="2952750" cy="2647950"/>
          </a:xfrm>
        </p:spPr>
        <p:txBody>
          <a:bodyPr>
            <a:normAutofit/>
          </a:bodyPr>
          <a:lstStyle/>
          <a:p>
            <a:r>
              <a:rPr lang="en-US" sz="2400" dirty="0"/>
              <a:t>Or, if you want to start a new notebook, you can click on the notebook tile,  for the appropriate underlying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Notebook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3" t="12970" r="76288" b="32221"/>
          <a:stretch/>
        </p:blipFill>
        <p:spPr>
          <a:xfrm>
            <a:off x="6877049" y="1489520"/>
            <a:ext cx="1581150" cy="2071687"/>
          </a:xfrm>
          <a:prstGeom prst="rect">
            <a:avLst/>
          </a:prstGeom>
          <a:ln>
            <a:solidFill>
              <a:srgbClr val="222C4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95" t="16278" r="4597" b="8475"/>
          <a:stretch/>
        </p:blipFill>
        <p:spPr>
          <a:xfrm>
            <a:off x="3886199" y="3746945"/>
            <a:ext cx="4572000" cy="2708746"/>
          </a:xfrm>
          <a:prstGeom prst="rect">
            <a:avLst/>
          </a:prstGeom>
          <a:ln>
            <a:solidFill>
              <a:srgbClr val="222C4B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876426"/>
            <a:ext cx="6162674" cy="1947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you have an existing notebook, you can use the left-pane to maneuver to the file and click on it to open it.</a:t>
            </a:r>
          </a:p>
        </p:txBody>
      </p:sp>
    </p:spTree>
    <p:extLst>
      <p:ext uri="{BB962C8B-B14F-4D97-AF65-F5344CB8AC3E}">
        <p14:creationId xmlns:p14="http://schemas.microsoft.com/office/powerpoint/2010/main" val="31665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If you feel more comfortable working with the    former </a:t>
            </a:r>
            <a:r>
              <a:rPr lang="en-US" dirty="0" err="1"/>
              <a:t>Jupyter</a:t>
            </a:r>
            <a:r>
              <a:rPr lang="en-US" dirty="0"/>
              <a:t> interface, you can select:</a:t>
            </a:r>
          </a:p>
          <a:p>
            <a:pPr marL="0" indent="0">
              <a:buNone/>
            </a:pPr>
            <a:r>
              <a:rPr lang="en-US" dirty="0"/>
              <a:t>	     Help&gt; Launch Classic </a:t>
            </a:r>
            <a:r>
              <a:rPr lang="en-US" dirty="0" smtClean="0"/>
              <a:t>Notebook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But, for our example, we will stay with the </a:t>
            </a:r>
            <a:r>
              <a:rPr lang="en-US" dirty="0" err="1" smtClean="0"/>
              <a:t>Jupyter</a:t>
            </a:r>
            <a:r>
              <a:rPr lang="en-US" dirty="0" smtClean="0"/>
              <a:t> Lab format.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" t="12598" r="61889" b="58098"/>
          <a:stretch/>
        </p:blipFill>
        <p:spPr>
          <a:xfrm>
            <a:off x="1885950" y="3317330"/>
            <a:ext cx="5029200" cy="2180039"/>
          </a:xfrm>
          <a:prstGeom prst="rect">
            <a:avLst/>
          </a:prstGeom>
          <a:ln>
            <a:solidFill>
              <a:srgbClr val="222C4B"/>
            </a:solidFill>
          </a:ln>
        </p:spPr>
      </p:pic>
    </p:spTree>
    <p:extLst>
      <p:ext uri="{BB962C8B-B14F-4D97-AF65-F5344CB8AC3E}">
        <p14:creationId xmlns:p14="http://schemas.microsoft.com/office/powerpoint/2010/main" val="41126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Copying our Notebook to your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851025"/>
            <a:ext cx="4470823" cy="4549775"/>
          </a:xfrm>
        </p:spPr>
        <p:txBody>
          <a:bodyPr>
            <a:normAutofit/>
          </a:bodyPr>
          <a:lstStyle/>
          <a:p>
            <a:r>
              <a:rPr lang="en-US" dirty="0"/>
              <a:t>We will open a terminal window to copy files into our home directory.</a:t>
            </a:r>
          </a:p>
          <a:p>
            <a:pPr lvl="1"/>
            <a:r>
              <a:rPr lang="en-US" dirty="0"/>
              <a:t>In the </a:t>
            </a:r>
            <a:r>
              <a:rPr lang="en-US" dirty="0" smtClean="0"/>
              <a:t>Launcher panel, scroll down until you see the “Other” category.</a:t>
            </a:r>
            <a:endParaRPr lang="en-US" dirty="0"/>
          </a:p>
          <a:p>
            <a:pPr lvl="1"/>
            <a:r>
              <a:rPr lang="en-US" dirty="0" smtClean="0"/>
              <a:t>Click on the Terminal tile.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35016"/>
            <a:ext cx="5257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99" t="10975" r="51459" b="9423"/>
          <a:stretch/>
        </p:blipFill>
        <p:spPr>
          <a:xfrm>
            <a:off x="5409866" y="1851025"/>
            <a:ext cx="2701256" cy="40943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924106">
            <a:off x="5309367" y="5491293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Terminal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 terminal window (or shell) will appear in a separate tab: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" t="3785" r="2038" b="4945"/>
          <a:stretch/>
        </p:blipFill>
        <p:spPr>
          <a:xfrm>
            <a:off x="767442" y="2726871"/>
            <a:ext cx="7143751" cy="3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Copying our Notebook to your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that you are in your home directory by typing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.</a:t>
            </a:r>
          </a:p>
          <a:p>
            <a:r>
              <a:rPr lang="en-US" dirty="0"/>
              <a:t>Type: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427" t="12607" r="44832" b="73845"/>
          <a:stretch/>
        </p:blipFill>
        <p:spPr>
          <a:xfrm>
            <a:off x="662261" y="4456731"/>
            <a:ext cx="7975596" cy="1610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96" y="3353658"/>
            <a:ext cx="8391120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cd</a:t>
            </a:r>
          </a:p>
          <a:p>
            <a:r>
              <a:rPr lang="en-US" sz="2200" dirty="0" err="1"/>
              <a:t>scp</a:t>
            </a:r>
            <a:r>
              <a:rPr lang="en-US" sz="2200" dirty="0"/>
              <a:t> -r /share/resources/</a:t>
            </a:r>
            <a:r>
              <a:rPr lang="en-US" sz="2200" dirty="0" err="1"/>
              <a:t>source_code</a:t>
            </a:r>
            <a:r>
              <a:rPr lang="en-US" sz="2200" dirty="0"/>
              <a:t>/Notebooks/</a:t>
            </a:r>
            <a:r>
              <a:rPr lang="en-US" sz="2200" dirty="0" err="1"/>
              <a:t>TensorFlow_Example</a:t>
            </a:r>
            <a:r>
              <a:rPr lang="en-US" sz="2200" dirty="0"/>
              <a:t> </a:t>
            </a:r>
            <a:r>
              <a:rPr lang="en-US" sz="2200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017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Close the browser tab for the Terminal Window.</a:t>
            </a:r>
          </a:p>
          <a:p>
            <a:endParaRPr lang="en-US" dirty="0"/>
          </a:p>
          <a:p>
            <a:r>
              <a:rPr lang="en-US" dirty="0"/>
              <a:t>You should be back </a:t>
            </a:r>
            <a:r>
              <a:rPr lang="en-US" dirty="0" smtClean="0"/>
              <a:t>on the page that </a:t>
            </a:r>
            <a:r>
              <a:rPr lang="en-US" dirty="0"/>
              <a:t>shows your Home directory in </a:t>
            </a:r>
            <a:r>
              <a:rPr lang="en-US" dirty="0" err="1"/>
              <a:t>Jupyter</a:t>
            </a:r>
            <a:r>
              <a:rPr lang="en-US" dirty="0"/>
              <a:t>.  (If not, click on the browser tab to get back to the </a:t>
            </a:r>
            <a:r>
              <a:rPr lang="en-US" dirty="0" err="1"/>
              <a:t>Jupyter</a:t>
            </a:r>
            <a:r>
              <a:rPr lang="en-US" dirty="0"/>
              <a:t> Home page.)</a:t>
            </a:r>
          </a:p>
          <a:p>
            <a:endParaRPr lang="en-US" dirty="0"/>
          </a:p>
          <a:p>
            <a:r>
              <a:rPr lang="en-US" dirty="0" smtClean="0"/>
              <a:t>In the file browser pane, click </a:t>
            </a:r>
            <a:r>
              <a:rPr lang="en-US" dirty="0"/>
              <a:t>on the folders </a:t>
            </a:r>
            <a:r>
              <a:rPr lang="en-US" dirty="0" err="1"/>
              <a:t>TensorFlow_Example</a:t>
            </a:r>
            <a:r>
              <a:rPr lang="en-US" dirty="0"/>
              <a:t> and Notebooks to get to the file: </a:t>
            </a:r>
            <a:r>
              <a:rPr lang="en-US" dirty="0" err="1"/>
              <a:t>Python_TensorFlow.ipynb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Double-click </a:t>
            </a:r>
            <a:r>
              <a:rPr lang="en-US" dirty="0"/>
              <a:t>on </a:t>
            </a:r>
            <a:r>
              <a:rPr lang="en-US" dirty="0" err="1"/>
              <a:t>Python_TensorFlow.ipynb</a:t>
            </a:r>
            <a:r>
              <a:rPr lang="en-US" dirty="0"/>
              <a:t> to open the notebook.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851025"/>
            <a:ext cx="3600450" cy="4549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run a particular cell, click inside the cell and press Shift &amp; Enter or Ctrl &amp; Enter. </a:t>
            </a:r>
          </a:p>
          <a:p>
            <a:pPr lvl="1"/>
            <a:r>
              <a:rPr lang="en-US" dirty="0" smtClean="0"/>
              <a:t>Shift &amp; Enter will advance to the </a:t>
            </a:r>
            <a:r>
              <a:rPr lang="en-US" smtClean="0"/>
              <a:t>next cell</a:t>
            </a:r>
          </a:p>
          <a:p>
            <a:pPr lvl="1"/>
            <a:r>
              <a:rPr lang="en-US" smtClean="0"/>
              <a:t>Ctrl </a:t>
            </a:r>
            <a:r>
              <a:rPr lang="en-US" dirty="0" smtClean="0"/>
              <a:t>&amp; Enter will stay in the same cell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To run the entire notebook, select </a:t>
            </a:r>
          </a:p>
          <a:p>
            <a:pPr lvl="1"/>
            <a:r>
              <a:rPr lang="en-US" dirty="0" smtClean="0"/>
              <a:t>Run &gt; Run All Cells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-87" t="8801" r="38869" b="37333"/>
          <a:stretch/>
        </p:blipFill>
        <p:spPr>
          <a:xfrm>
            <a:off x="4175760" y="1658112"/>
            <a:ext cx="4828032" cy="23896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0" t="4037" r="59500" b="43963"/>
          <a:stretch/>
        </p:blipFill>
        <p:spPr>
          <a:xfrm>
            <a:off x="5144262" y="4169664"/>
            <a:ext cx="2944368" cy="213969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Right Arrow 8"/>
          <p:cNvSpPr/>
          <p:nvPr/>
        </p:nvSpPr>
        <p:spPr>
          <a:xfrm rot="20924106">
            <a:off x="4882647" y="5040189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851025"/>
            <a:ext cx="3541014" cy="45497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 changes that you make to the notebook may be saved automatically.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the time for your session expires, </a:t>
            </a:r>
            <a:r>
              <a:rPr lang="en-US" dirty="0">
                <a:solidFill>
                  <a:srgbClr val="0000FF"/>
                </a:solidFill>
              </a:rPr>
              <a:t>the session will end without warning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</a:t>
            </a:r>
            <a:r>
              <a:rPr lang="en-US" dirty="0" err="1"/>
              <a:t>Jupyter</a:t>
            </a:r>
            <a:r>
              <a:rPr lang="en-US" dirty="0"/>
              <a:t> session will continue running until you delete it.  </a:t>
            </a:r>
          </a:p>
          <a:p>
            <a:pPr lvl="1"/>
            <a:r>
              <a:rPr lang="en-US" dirty="0"/>
              <a:t>Go back to the “Interactive Sessions” tab.</a:t>
            </a:r>
          </a:p>
          <a:p>
            <a:pPr lvl="1"/>
            <a:r>
              <a:rPr lang="en-US" dirty="0"/>
              <a:t>Click on the red Delete button.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820" t="8038" r="46153" b="46035"/>
          <a:stretch/>
        </p:blipFill>
        <p:spPr>
          <a:xfrm>
            <a:off x="4236720" y="1975517"/>
            <a:ext cx="4800600" cy="211364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000" t="14757" r="20000" b="48502"/>
          <a:stretch/>
        </p:blipFill>
        <p:spPr>
          <a:xfrm>
            <a:off x="4236720" y="4373993"/>
            <a:ext cx="4389120" cy="151180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0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use </a:t>
            </a:r>
            <a:r>
              <a:rPr lang="en-US" dirty="0" err="1"/>
              <a:t>FastX</a:t>
            </a:r>
            <a:r>
              <a:rPr lang="en-US" dirty="0"/>
              <a:t> 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your web browser, go to URL: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https://rivanna-desktop.hpc.virginia.edu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14" b="37797"/>
          <a:stretch/>
        </p:blipFill>
        <p:spPr>
          <a:xfrm>
            <a:off x="1449659" y="3315294"/>
            <a:ext cx="6400800" cy="279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4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Connecting to </a:t>
            </a:r>
            <a:r>
              <a:rPr lang="en-US" dirty="0" err="1"/>
              <a:t>Rivanna</a:t>
            </a:r>
            <a:r>
              <a:rPr lang="en-US" dirty="0"/>
              <a:t> with an </a:t>
            </a:r>
            <a:r>
              <a:rPr lang="en-US" dirty="0" err="1"/>
              <a:t>ssh</a:t>
            </a:r>
            <a:r>
              <a:rPr lang="en-US" dirty="0"/>
              <a:t> client</a:t>
            </a:r>
          </a:p>
        </p:txBody>
      </p:sp>
    </p:spTree>
    <p:extLst>
      <p:ext uri="{BB962C8B-B14F-4D97-AF65-F5344CB8AC3E}">
        <p14:creationId xmlns:p14="http://schemas.microsoft.com/office/powerpoint/2010/main" val="1708182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457200" y="5568696"/>
            <a:ext cx="8298180" cy="832104"/>
          </a:xfrm>
          <a:prstGeom prst="foldedCorner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will need an </a:t>
            </a:r>
            <a:r>
              <a:rPr lang="en-US" dirty="0" err="1"/>
              <a:t>ssh</a:t>
            </a:r>
            <a:r>
              <a:rPr lang="en-US" dirty="0"/>
              <a:t> (secure shell) client on your computer.</a:t>
            </a:r>
          </a:p>
          <a:p>
            <a:endParaRPr lang="en-US" dirty="0"/>
          </a:p>
          <a:p>
            <a:pPr lvl="1"/>
            <a:r>
              <a:rPr lang="en-US" dirty="0">
                <a:cs typeface="Courier New" panose="02070309020205020404" pitchFamily="49" charset="0"/>
              </a:rPr>
              <a:t>On a Mac or Linux system, use </a:t>
            </a:r>
            <a:r>
              <a:rPr lang="en-US" dirty="0" err="1">
                <a:cs typeface="Courier New" panose="02070309020205020404" pitchFamily="49" charset="0"/>
              </a:rPr>
              <a:t>ssh</a:t>
            </a:r>
            <a:r>
              <a:rPr lang="en-US" dirty="0">
                <a:cs typeface="Courier New" panose="02070309020205020404" pitchFamily="49" charset="0"/>
              </a:rPr>
              <a:t> (Terminal application on Macs)</a:t>
            </a:r>
          </a:p>
          <a:p>
            <a:pPr marL="274320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ssh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–Y mst3k@rivanna.hpc.virginia.edu</a:t>
            </a:r>
          </a:p>
          <a:p>
            <a:pPr marL="274320" lvl="1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On a Windows system,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MobaXterm</a:t>
            </a:r>
            <a:r>
              <a:rPr lang="en-US" dirty="0">
                <a:cs typeface="Courier New" panose="02070309020205020404" pitchFamily="49" charset="0"/>
              </a:rPr>
              <a:t> 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To install </a:t>
            </a:r>
            <a:r>
              <a:rPr lang="en-US" dirty="0" err="1">
                <a:cs typeface="Courier New" panose="02070309020205020404" pitchFamily="49" charset="0"/>
              </a:rPr>
              <a:t>MobaXterm</a:t>
            </a:r>
            <a:r>
              <a:rPr lang="en-US" dirty="0">
                <a:cs typeface="Courier New" panose="02070309020205020404" pitchFamily="49" charset="0"/>
              </a:rPr>
              <a:t> use the URL</a:t>
            </a:r>
            <a:r>
              <a:rPr lang="en-US" sz="1900" dirty="0">
                <a:cs typeface="Courier New" panose="02070309020205020404" pitchFamily="49" charset="0"/>
              </a:rPr>
              <a:t>:  </a:t>
            </a:r>
            <a:r>
              <a:rPr lang="en-US" sz="18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http://mobaxterm.mobatek.net</a:t>
            </a:r>
            <a:endParaRPr lang="en-US" sz="18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100" dirty="0">
                <a:cs typeface="Courier New" panose="02070309020205020404" pitchFamily="49" charset="0"/>
              </a:rPr>
              <a:t>The free "home" version is fine for our purpose.</a:t>
            </a:r>
          </a:p>
          <a:p>
            <a:pPr lvl="1"/>
            <a:endParaRPr lang="en-US" sz="22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When you are Off-Grounds, you must use the </a:t>
            </a:r>
            <a:r>
              <a:rPr lang="en-US" dirty="0" err="1">
                <a:cs typeface="Courier New" panose="02070309020205020404" pitchFamily="49" charset="0"/>
              </a:rPr>
              <a:t>UVa</a:t>
            </a:r>
            <a:r>
              <a:rPr lang="en-US" dirty="0">
                <a:cs typeface="Courier New" panose="02070309020205020404" pitchFamily="49" charset="0"/>
              </a:rPr>
              <a:t> Anywhere VPN client.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81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to the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hostname for the Interactive frontends:  	</a:t>
            </a:r>
            <a:r>
              <a:rPr lang="en-US" dirty="0" err="1">
                <a:solidFill>
                  <a:srgbClr val="C00000"/>
                </a:solidFill>
              </a:rPr>
              <a:t>rivanna.hpc.virginia.edu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(does load-balancing among the three front-ends)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you also can log onto a specific front-end: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rivanna1.hpc.virginia.edu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rivanna2.hpc.virginia.edu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rivanna3.hpc.virginia.edu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rivanna-viz.hpc.virginia.edu</a:t>
            </a:r>
            <a:endParaRPr lang="en-US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62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to the Cluster with </a:t>
            </a:r>
            <a:r>
              <a:rPr lang="en-US" err="1"/>
              <a:t>ssh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If you are on a Mac or Linux machine your can connect with </a:t>
            </a:r>
            <a:r>
              <a:rPr lang="en-US" sz="2200" dirty="0" err="1"/>
              <a:t>ssh</a:t>
            </a:r>
            <a:r>
              <a:rPr lang="en-US" sz="2200" dirty="0"/>
              <a:t>.</a:t>
            </a:r>
          </a:p>
          <a:p>
            <a:r>
              <a:rPr lang="en-US" sz="2200" dirty="0"/>
              <a:t>Bring up a terminal window and type: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err="1"/>
              <a:t>ssh</a:t>
            </a:r>
            <a:r>
              <a:rPr lang="en-US" sz="2200" dirty="0"/>
              <a:t> –Y </a:t>
            </a:r>
            <a:r>
              <a:rPr lang="en-US" sz="2200" i="1" dirty="0"/>
              <a:t>userID</a:t>
            </a:r>
            <a:r>
              <a:rPr lang="en-US" sz="2200" dirty="0"/>
              <a:t>@rivanna.hpc.virginia.edu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When it prompts you for</a:t>
            </a:r>
          </a:p>
          <a:p>
            <a:pPr marL="0" indent="0">
              <a:buNone/>
            </a:pPr>
            <a:r>
              <a:rPr lang="en-US" sz="2200" dirty="0"/>
              <a:t>    for a password, use    </a:t>
            </a:r>
          </a:p>
          <a:p>
            <a:pPr marL="0" indent="0">
              <a:buNone/>
            </a:pPr>
            <a:r>
              <a:rPr lang="en-US" sz="2200" dirty="0"/>
              <a:t>    your Eservices password.</a:t>
            </a:r>
          </a:p>
          <a:p>
            <a:endParaRPr lang="en-US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2619" r="57107" b="50000"/>
          <a:stretch/>
        </p:blipFill>
        <p:spPr bwMode="auto">
          <a:xfrm>
            <a:off x="4142362" y="3356701"/>
            <a:ext cx="4505498" cy="28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07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C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Connecting to </a:t>
            </a:r>
            <a:r>
              <a:rPr lang="en-US" dirty="0" err="1"/>
              <a:t>Rivanna</a:t>
            </a:r>
            <a:r>
              <a:rPr lang="en-US" dirty="0"/>
              <a:t> with </a:t>
            </a:r>
            <a:r>
              <a:rPr lang="en-US" dirty="0" err="1"/>
              <a:t>MobaXterm</a:t>
            </a:r>
            <a:r>
              <a:rPr lang="en-US" dirty="0"/>
              <a:t> (Windows)</a:t>
            </a:r>
          </a:p>
        </p:txBody>
      </p:sp>
    </p:spTree>
    <p:extLst>
      <p:ext uri="{BB962C8B-B14F-4D97-AF65-F5344CB8AC3E}">
        <p14:creationId xmlns:p14="http://schemas.microsoft.com/office/powerpoint/2010/main" val="27098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Connecting to the Cluster with </a:t>
            </a:r>
            <a:r>
              <a:rPr lang="en-US" err="1"/>
              <a:t>MobaXterm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200"/>
              <a:t>The first time that you start up </a:t>
            </a:r>
            <a:r>
              <a:rPr lang="en-US" sz="2200" err="1"/>
              <a:t>MobaXterm</a:t>
            </a:r>
            <a:r>
              <a:rPr lang="en-US" sz="2200"/>
              <a:t>, click on the Session icon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598" y="324433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qj3fe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73" y="2362200"/>
            <a:ext cx="7682000" cy="4319016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7" name="Oval 6"/>
          <p:cNvSpPr/>
          <p:nvPr/>
        </p:nvSpPr>
        <p:spPr>
          <a:xfrm>
            <a:off x="1143000" y="25146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609520">
            <a:off x="838088" y="3186684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Connecting to the Cluster with </a:t>
            </a:r>
            <a:r>
              <a:rPr lang="en-US" err="1"/>
              <a:t>MobaXterm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It will bring up a window asking for the type of session.</a:t>
            </a:r>
          </a:p>
          <a:p>
            <a:r>
              <a:rPr lang="en-US"/>
              <a:t>Select SSH and click Okay.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33"/>
          <a:stretch/>
        </p:blipFill>
        <p:spPr>
          <a:xfrm>
            <a:off x="2409825" y="3276600"/>
            <a:ext cx="6505575" cy="3352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609520">
            <a:off x="3297493" y="4468529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 will prompt you for remote host and username.</a:t>
            </a:r>
          </a:p>
          <a:p>
            <a:r>
              <a:rPr lang="en-US"/>
              <a:t>You will have to click on the box next to “Specify username” before you can type in your username.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to the Cluster with </a:t>
            </a:r>
            <a:r>
              <a:rPr lang="en-US" dirty="0" err="1"/>
              <a:t>MobaXterm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46504" y="3135356"/>
            <a:ext cx="5943600" cy="334164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081476">
            <a:off x="3395316" y="4227519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will prompt you for your password.</a:t>
            </a:r>
          </a:p>
          <a:p>
            <a:r>
              <a:rPr lang="en-US" dirty="0"/>
              <a:t>Note:  It will appear as if nothing is happening when you type in your password.  It will not display circles or asterisks in place of the characters that you type.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to the Cluster with </a:t>
            </a:r>
            <a:r>
              <a:rPr lang="en-US" dirty="0" err="1"/>
              <a:t>MobaXterm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r="68310" b="54512"/>
          <a:stretch/>
        </p:blipFill>
        <p:spPr>
          <a:xfrm>
            <a:off x="4174490" y="3525236"/>
            <a:ext cx="3657600" cy="29517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081476">
            <a:off x="3383971" y="4638596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Finally, a split screen will appear.</a:t>
            </a:r>
          </a:p>
          <a:p>
            <a:endParaRPr lang="en-US" sz="2200"/>
          </a:p>
          <a:p>
            <a:pPr lvl="1"/>
            <a:r>
              <a:rPr lang="en-US" sz="1800"/>
              <a:t>The right pane is a terminal window.</a:t>
            </a:r>
          </a:p>
          <a:p>
            <a:pPr lvl="1"/>
            <a:endParaRPr lang="en-US" sz="1800"/>
          </a:p>
          <a:p>
            <a:pPr lvl="1"/>
            <a:r>
              <a:rPr lang="en-US" sz="1800"/>
              <a:t>The left pane is a list of files in your remote folder that you can click, drag, and drop onto your local desktop.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0" indent="0">
              <a:buNone/>
            </a:pPr>
            <a:endParaRPr lang="en-US" sz="2200"/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Connecting to the Cluster with </a:t>
            </a:r>
            <a:r>
              <a:rPr lang="en-US" err="1"/>
              <a:t>MobaXterm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-370" t="3333" r="370" b="10039"/>
          <a:stretch/>
        </p:blipFill>
        <p:spPr>
          <a:xfrm>
            <a:off x="1319530" y="3779520"/>
            <a:ext cx="5486400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up </a:t>
            </a:r>
            <a:r>
              <a:rPr lang="en-US" dirty="0" err="1"/>
              <a:t>FastX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Click “Launch Session”; Select MATE; Click Launch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031" b="29259"/>
          <a:stretch/>
        </p:blipFill>
        <p:spPr>
          <a:xfrm>
            <a:off x="1048215" y="2535956"/>
            <a:ext cx="7102464" cy="3141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13" t="17682" r="13273" b="41495"/>
          <a:stretch/>
        </p:blipFill>
        <p:spPr>
          <a:xfrm>
            <a:off x="2367843" y="4213020"/>
            <a:ext cx="6644461" cy="2039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00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err="1"/>
              <a:t>MobaXterm</a:t>
            </a:r>
            <a:r>
              <a:rPr lang="en-US" sz="2200"/>
              <a:t> will save your session information.</a:t>
            </a:r>
          </a:p>
          <a:p>
            <a:endParaRPr lang="en-US" sz="2200"/>
          </a:p>
          <a:p>
            <a:r>
              <a:rPr lang="en-US" sz="2200"/>
              <a:t>The next time that you open </a:t>
            </a:r>
            <a:r>
              <a:rPr lang="en-US" sz="2200" err="1"/>
              <a:t>MobaXterm</a:t>
            </a:r>
            <a:r>
              <a:rPr lang="en-US" sz="2200"/>
              <a:t>, you can double-click on the Session that you want.</a:t>
            </a:r>
          </a:p>
          <a:p>
            <a:endParaRPr lang="en-US" sz="2200"/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Connecting to the Cluster with </a:t>
            </a:r>
            <a:r>
              <a:rPr lang="en-US" err="1"/>
              <a:t>MobaXterm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tretch/>
        </p:blipFill>
        <p:spPr>
          <a:xfrm>
            <a:off x="848106" y="3220157"/>
            <a:ext cx="5943600" cy="3341643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6" name="Oval 5"/>
          <p:cNvSpPr/>
          <p:nvPr/>
        </p:nvSpPr>
        <p:spPr>
          <a:xfrm>
            <a:off x="3166872" y="5153614"/>
            <a:ext cx="1981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1081476">
            <a:off x="2212695" y="5229907"/>
            <a:ext cx="9230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76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A computational model used in machine learning which is based on the biology of the human brain.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041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in the 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7825"/>
            <a:ext cx="5486400" cy="3737610"/>
          </a:xfr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5943600"/>
            <a:ext cx="653653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Diagram borrowed from </a:t>
            </a:r>
            <a:endParaRPr lang="en-US" sz="1600" dirty="0" smtClean="0"/>
          </a:p>
          <a:p>
            <a:r>
              <a:rPr lang="en-US" sz="1600" dirty="0" smtClean="0"/>
              <a:t>http</a:t>
            </a:r>
            <a:r>
              <a:rPr lang="en-US" sz="1600" dirty="0"/>
              <a:t>://study.com/academy/lesson/synaptic-cleft-definition-function.html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2133600"/>
            <a:ext cx="23622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Neurons continuously receive signals, process the information, and fires out another signal.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237672"/>
            <a:ext cx="23622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human brain has about 86 billion neurons, according to Dr. </a:t>
            </a:r>
            <a:r>
              <a:rPr lang="en-US" dirty="0" err="1" smtClean="0"/>
              <a:t>Suzana</a:t>
            </a:r>
            <a:r>
              <a:rPr lang="en-US" dirty="0" smtClean="0"/>
              <a:t> </a:t>
            </a:r>
            <a:r>
              <a:rPr lang="en-US" dirty="0" err="1" smtClean="0"/>
              <a:t>Herculano-Houzel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1323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33600"/>
            <a:ext cx="53340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Neuron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362200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“incoming signals” could be values from a data set(s).</a:t>
            </a:r>
          </a:p>
          <a:p>
            <a:endParaRPr lang="en-US" dirty="0" smtClean="0"/>
          </a:p>
          <a:p>
            <a:r>
              <a:rPr lang="en-US" dirty="0" smtClean="0"/>
              <a:t>A simple computation (like a weighted sum) is performed by the “nucleus”.  </a:t>
            </a:r>
          </a:p>
          <a:p>
            <a:endParaRPr lang="en-US" dirty="0" smtClean="0"/>
          </a:p>
          <a:p>
            <a:r>
              <a:rPr lang="en-US" dirty="0" smtClean="0"/>
              <a:t>The result, y,  is “fired out”.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743200" y="3505200"/>
                <a:ext cx="1600200" cy="14478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05200"/>
                <a:ext cx="1600200" cy="14478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447800" y="3127478"/>
            <a:ext cx="1371600" cy="6825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642281"/>
            <a:ext cx="1295400" cy="3825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4147624"/>
            <a:ext cx="1246414" cy="748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7800" y="4472159"/>
            <a:ext cx="1267641" cy="2903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47800" y="4610100"/>
            <a:ext cx="1371600" cy="6477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92386" y="4147624"/>
            <a:ext cx="1448344" cy="3419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1905000" y="3276600"/>
                <a:ext cx="426993" cy="3080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426993" cy="308077"/>
              </a:xfrm>
              <a:prstGeom prst="ellipse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1923776" y="3642281"/>
                <a:ext cx="408217" cy="3201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76" y="3642281"/>
                <a:ext cx="408217" cy="320119"/>
              </a:xfrm>
              <a:prstGeom prst="ellipse">
                <a:avLst/>
              </a:prstGeom>
              <a:blipFill>
                <a:blip r:embed="rId9"/>
                <a:stretch>
                  <a:fillRect l="-28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1924866" y="4038600"/>
                <a:ext cx="407127" cy="3127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66" y="4038600"/>
                <a:ext cx="407127" cy="312758"/>
              </a:xfrm>
              <a:prstGeom prst="ellipse">
                <a:avLst/>
              </a:prstGeom>
              <a:blipFill>
                <a:blip r:embed="rId10"/>
                <a:stretch>
                  <a:fillRect l="-281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1923776" y="4431454"/>
                <a:ext cx="408217" cy="3310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76" y="4431454"/>
                <a:ext cx="408217" cy="331045"/>
              </a:xfrm>
              <a:prstGeom prst="ellipse">
                <a:avLst/>
              </a:prstGeom>
              <a:blipFill>
                <a:blip r:embed="rId11"/>
                <a:stretch>
                  <a:fillRect l="-14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1905000" y="4873523"/>
                <a:ext cx="426993" cy="3080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873523"/>
                <a:ext cx="426993" cy="308077"/>
              </a:xfrm>
              <a:prstGeom prst="ellipse">
                <a:avLst/>
              </a:prstGeom>
              <a:blipFill>
                <a:blip r:embed="rId12"/>
                <a:stretch>
                  <a:fillRect l="-135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4876800" y="3962400"/>
            <a:ext cx="456657" cy="4690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51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33600"/>
            <a:ext cx="53340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Neuron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2222480"/>
                <a:ext cx="2362200" cy="369331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are not known.</a:t>
                </a:r>
              </a:p>
              <a:p>
                <a:endParaRPr lang="en-US" dirty="0"/>
              </a:p>
              <a:p>
                <a:r>
                  <a:rPr lang="en-US" dirty="0" smtClean="0"/>
                  <a:t>During training, the “best” set of weights are determined that will generate a value close to y given a collection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222480"/>
                <a:ext cx="2362200" cy="3693319"/>
              </a:xfrm>
              <a:prstGeom prst="rect">
                <a:avLst/>
              </a:prstGeom>
              <a:blipFill>
                <a:blip r:embed="rId2"/>
                <a:stretch>
                  <a:fillRect l="-1795" t="-824" r="-25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743200" y="3505200"/>
                <a:ext cx="1600200" cy="14478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05200"/>
                <a:ext cx="1600200" cy="14478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447800" y="3127478"/>
            <a:ext cx="1371600" cy="6825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3642281"/>
            <a:ext cx="1295400" cy="3825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4147624"/>
            <a:ext cx="1246414" cy="748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7800" y="4472159"/>
            <a:ext cx="1267641" cy="2903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47800" y="4610100"/>
            <a:ext cx="1371600" cy="6477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92386" y="4147624"/>
            <a:ext cx="1448344" cy="3419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1905000" y="3276600"/>
                <a:ext cx="426993" cy="3080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426993" cy="308077"/>
              </a:xfrm>
              <a:prstGeom prst="ellipse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1923776" y="3642281"/>
                <a:ext cx="408217" cy="3201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76" y="3642281"/>
                <a:ext cx="408217" cy="320119"/>
              </a:xfrm>
              <a:prstGeom prst="ellipse">
                <a:avLst/>
              </a:prstGeom>
              <a:blipFill>
                <a:blip r:embed="rId10"/>
                <a:stretch>
                  <a:fillRect l="-28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1924866" y="4038600"/>
                <a:ext cx="407127" cy="3127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66" y="4038600"/>
                <a:ext cx="407127" cy="312758"/>
              </a:xfrm>
              <a:prstGeom prst="ellipse">
                <a:avLst/>
              </a:prstGeom>
              <a:blipFill>
                <a:blip r:embed="rId11"/>
                <a:stretch>
                  <a:fillRect l="-281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1923776" y="4431454"/>
                <a:ext cx="408217" cy="3310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76" y="4431454"/>
                <a:ext cx="408217" cy="331045"/>
              </a:xfrm>
              <a:prstGeom prst="ellipse">
                <a:avLst/>
              </a:prstGeom>
              <a:blipFill>
                <a:blip r:embed="rId12"/>
                <a:stretch>
                  <a:fillRect l="-14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1905000" y="4873523"/>
                <a:ext cx="426993" cy="3080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873523"/>
                <a:ext cx="426993" cy="308077"/>
              </a:xfrm>
              <a:prstGeom prst="ellipse">
                <a:avLst/>
              </a:prstGeom>
              <a:blipFill>
                <a:blip r:embed="rId13"/>
                <a:stretch>
                  <a:fillRect l="-135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4876800" y="3962400"/>
            <a:ext cx="456657" cy="4690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69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single neuron does not provide much information (often times, a 0/1 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607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33600"/>
            <a:ext cx="53340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of Neurons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3622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computations with different weights can be performed  to produce different outputs.</a:t>
            </a:r>
          </a:p>
        </p:txBody>
      </p:sp>
      <p:sp>
        <p:nvSpPr>
          <p:cNvPr id="9" name="Oval 8"/>
          <p:cNvSpPr/>
          <p:nvPr/>
        </p:nvSpPr>
        <p:spPr>
          <a:xfrm>
            <a:off x="3130425" y="2564042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30225" y="2694544"/>
            <a:ext cx="1550175" cy="4946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2796137"/>
            <a:ext cx="1632600" cy="84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47800" y="2927423"/>
            <a:ext cx="1658164" cy="12202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7800" y="3018179"/>
            <a:ext cx="1691775" cy="174432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47800" y="3080741"/>
            <a:ext cx="1741800" cy="21770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4724400" y="3036145"/>
                <a:ext cx="456657" cy="4690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36145"/>
                <a:ext cx="456657" cy="46905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130425" y="3356902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130425" y="4135434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0425" y="4863485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30225" y="3213165"/>
            <a:ext cx="1609350" cy="1709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1530225" y="3214261"/>
            <a:ext cx="1669407" cy="9831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1514850" y="3180289"/>
            <a:ext cx="1684782" cy="17451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64825" y="3504147"/>
            <a:ext cx="1654800" cy="138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64825" y="3642281"/>
            <a:ext cx="1654800" cy="592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95238" y="3657600"/>
            <a:ext cx="1610726" cy="1323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495238" y="3655239"/>
            <a:ext cx="1595351" cy="4923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5" idx="2"/>
          </p:cNvCxnSpPr>
          <p:nvPr/>
        </p:nvCxnSpPr>
        <p:spPr>
          <a:xfrm>
            <a:off x="1478791" y="4181189"/>
            <a:ext cx="1651634" cy="165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464825" y="4154119"/>
            <a:ext cx="1604775" cy="9396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478791" y="3750176"/>
            <a:ext cx="1640834" cy="1018819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460998" y="4443281"/>
            <a:ext cx="1629591" cy="32148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23339" y="4746647"/>
            <a:ext cx="1646261" cy="41135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466382" y="3797416"/>
            <a:ext cx="1747679" cy="14668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78791" y="4534337"/>
            <a:ext cx="1670801" cy="7472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478791" y="5222554"/>
            <a:ext cx="1609391" cy="352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6"/>
            <a:endCxn id="39" idx="1"/>
          </p:cNvCxnSpPr>
          <p:nvPr/>
        </p:nvCxnSpPr>
        <p:spPr>
          <a:xfrm>
            <a:off x="3603000" y="2775668"/>
            <a:ext cx="1188276" cy="32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4" idx="6"/>
          </p:cNvCxnSpPr>
          <p:nvPr/>
        </p:nvCxnSpPr>
        <p:spPr>
          <a:xfrm flipV="1">
            <a:off x="3603000" y="3213165"/>
            <a:ext cx="1121400" cy="355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9" idx="3"/>
          </p:cNvCxnSpPr>
          <p:nvPr/>
        </p:nvCxnSpPr>
        <p:spPr>
          <a:xfrm flipV="1">
            <a:off x="3627461" y="3436508"/>
            <a:ext cx="1163815" cy="910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6" idx="6"/>
          </p:cNvCxnSpPr>
          <p:nvPr/>
        </p:nvCxnSpPr>
        <p:spPr>
          <a:xfrm flipV="1">
            <a:off x="3603000" y="3504147"/>
            <a:ext cx="1235386" cy="1570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9" idx="6"/>
          </p:cNvCxnSpPr>
          <p:nvPr/>
        </p:nvCxnSpPr>
        <p:spPr>
          <a:xfrm flipV="1">
            <a:off x="5181057" y="3257490"/>
            <a:ext cx="610143" cy="1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5202828" y="4546359"/>
            <a:ext cx="610143" cy="1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" idx="6"/>
          </p:cNvCxnSpPr>
          <p:nvPr/>
        </p:nvCxnSpPr>
        <p:spPr>
          <a:xfrm>
            <a:off x="3603000" y="2775668"/>
            <a:ext cx="1188276" cy="1624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672207" y="3593123"/>
            <a:ext cx="1055829" cy="874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622339" y="4362684"/>
            <a:ext cx="1102061" cy="203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645243" y="4731908"/>
            <a:ext cx="1146033" cy="351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/>
              <p:cNvSpPr/>
              <p:nvPr/>
            </p:nvSpPr>
            <p:spPr>
              <a:xfrm>
                <a:off x="4753757" y="4333698"/>
                <a:ext cx="456657" cy="4690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Oval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57" y="4333698"/>
                <a:ext cx="456657" cy="46905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/>
          <p:cNvSpPr txBox="1"/>
          <p:nvPr/>
        </p:nvSpPr>
        <p:spPr>
          <a:xfrm>
            <a:off x="6553200" y="4267200"/>
            <a:ext cx="23622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a feedforward network because all values progress from the input to the output.</a:t>
            </a:r>
          </a:p>
        </p:txBody>
      </p:sp>
    </p:spTree>
    <p:extLst>
      <p:ext uri="{BB962C8B-B14F-4D97-AF65-F5344CB8AC3E}">
        <p14:creationId xmlns:p14="http://schemas.microsoft.com/office/powerpoint/2010/main" val="2903408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33600"/>
            <a:ext cx="53340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of Neurons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36220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neural network has a single hidden layer</a:t>
            </a:r>
          </a:p>
          <a:p>
            <a:endParaRPr lang="en-US" dirty="0"/>
          </a:p>
          <a:p>
            <a:r>
              <a:rPr lang="en-US" dirty="0" smtClean="0"/>
              <a:t>A network with two or more hidden layers is called a “deep neural network”.</a:t>
            </a:r>
          </a:p>
          <a:p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3130425" y="2564042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30225" y="2694544"/>
            <a:ext cx="1550175" cy="4946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2796137"/>
            <a:ext cx="1632600" cy="84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47800" y="2927423"/>
            <a:ext cx="1658164" cy="12202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7800" y="3018179"/>
            <a:ext cx="1691775" cy="174432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47800" y="3080741"/>
            <a:ext cx="1741800" cy="21770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2727368"/>
                <a:ext cx="553539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257490"/>
                <a:ext cx="553539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840905"/>
                <a:ext cx="553539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419348"/>
                <a:ext cx="55353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4938041"/>
                <a:ext cx="553539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4724400" y="3036145"/>
                <a:ext cx="456657" cy="4690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36145"/>
                <a:ext cx="456657" cy="46905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130425" y="3356902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130425" y="4135434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0425" y="4863485"/>
            <a:ext cx="472575" cy="42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30225" y="3213165"/>
            <a:ext cx="1609350" cy="1709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1530225" y="3214261"/>
            <a:ext cx="1669407" cy="9831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1514850" y="3180289"/>
            <a:ext cx="1684782" cy="17451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64825" y="3504147"/>
            <a:ext cx="1654800" cy="138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64825" y="3642281"/>
            <a:ext cx="1654800" cy="592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95238" y="3657600"/>
            <a:ext cx="1610726" cy="1323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495238" y="3655239"/>
            <a:ext cx="1595351" cy="4923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5" idx="2"/>
          </p:cNvCxnSpPr>
          <p:nvPr/>
        </p:nvCxnSpPr>
        <p:spPr>
          <a:xfrm>
            <a:off x="1478791" y="4181189"/>
            <a:ext cx="1651634" cy="165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464825" y="4154119"/>
            <a:ext cx="1604775" cy="9396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478791" y="3750176"/>
            <a:ext cx="1640834" cy="1018819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460998" y="4443281"/>
            <a:ext cx="1629591" cy="32148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23339" y="4746647"/>
            <a:ext cx="1646261" cy="411350"/>
          </a:xfrm>
          <a:prstGeom prst="straightConnector1">
            <a:avLst/>
          </a:prstGeom>
          <a:ln>
            <a:solidFill>
              <a:srgbClr val="EC06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466382" y="3797416"/>
            <a:ext cx="1747679" cy="14668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78791" y="4534337"/>
            <a:ext cx="1670801" cy="7472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478791" y="5222554"/>
            <a:ext cx="1609391" cy="352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6"/>
            <a:endCxn id="39" idx="1"/>
          </p:cNvCxnSpPr>
          <p:nvPr/>
        </p:nvCxnSpPr>
        <p:spPr>
          <a:xfrm>
            <a:off x="3603000" y="2775668"/>
            <a:ext cx="1188276" cy="329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4" idx="6"/>
          </p:cNvCxnSpPr>
          <p:nvPr/>
        </p:nvCxnSpPr>
        <p:spPr>
          <a:xfrm flipV="1">
            <a:off x="3603000" y="3213165"/>
            <a:ext cx="1121400" cy="355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9" idx="3"/>
          </p:cNvCxnSpPr>
          <p:nvPr/>
        </p:nvCxnSpPr>
        <p:spPr>
          <a:xfrm flipV="1">
            <a:off x="3627461" y="3436508"/>
            <a:ext cx="1163815" cy="910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6" idx="6"/>
          </p:cNvCxnSpPr>
          <p:nvPr/>
        </p:nvCxnSpPr>
        <p:spPr>
          <a:xfrm flipV="1">
            <a:off x="3603000" y="3504147"/>
            <a:ext cx="1235386" cy="1570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9" idx="6"/>
          </p:cNvCxnSpPr>
          <p:nvPr/>
        </p:nvCxnSpPr>
        <p:spPr>
          <a:xfrm flipV="1">
            <a:off x="5181057" y="3257490"/>
            <a:ext cx="610143" cy="1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5202828" y="4546359"/>
            <a:ext cx="610143" cy="1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" idx="6"/>
          </p:cNvCxnSpPr>
          <p:nvPr/>
        </p:nvCxnSpPr>
        <p:spPr>
          <a:xfrm>
            <a:off x="3603000" y="2775668"/>
            <a:ext cx="1188276" cy="1624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672207" y="3593123"/>
            <a:ext cx="1055829" cy="874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622339" y="4362684"/>
            <a:ext cx="1102061" cy="203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645243" y="4731908"/>
            <a:ext cx="1146033" cy="351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/>
              <p:cNvSpPr/>
              <p:nvPr/>
            </p:nvSpPr>
            <p:spPr>
              <a:xfrm>
                <a:off x="4753757" y="4333698"/>
                <a:ext cx="456657" cy="46905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Oval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57" y="4333698"/>
                <a:ext cx="456657" cy="46905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051425" y="2727368"/>
            <a:ext cx="553539" cy="26107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95600" y="2462684"/>
            <a:ext cx="990600" cy="28754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46127" y="2727368"/>
            <a:ext cx="789295" cy="26107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7320" y="2089011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90800" y="2145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11443" y="207980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090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Tensor  Flow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6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FastX</a:t>
            </a:r>
            <a:r>
              <a:rPr lang="en-US" dirty="0"/>
              <a:t>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75347"/>
            <a:ext cx="7886700" cy="5125453"/>
          </a:xfrm>
        </p:spPr>
        <p:txBody>
          <a:bodyPr/>
          <a:lstStyle/>
          <a:p>
            <a:r>
              <a:rPr lang="en-US" dirty="0"/>
              <a:t>A desktop for working on </a:t>
            </a:r>
            <a:r>
              <a:rPr lang="en-US" dirty="0" err="1"/>
              <a:t>Rivanna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38" b="6285"/>
          <a:stretch/>
        </p:blipFill>
        <p:spPr>
          <a:xfrm>
            <a:off x="890101" y="2136171"/>
            <a:ext cx="7848895" cy="41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TensorFlow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example of deep learning; a neural network </a:t>
            </a:r>
            <a:r>
              <a:rPr lang="en-US" dirty="0"/>
              <a:t>that </a:t>
            </a:r>
            <a:r>
              <a:rPr lang="en-US" dirty="0" smtClean="0"/>
              <a:t>has many </a:t>
            </a:r>
            <a:r>
              <a:rPr lang="en-US" dirty="0"/>
              <a:t>layers.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software library, developed by the Google Brain Team</a:t>
            </a:r>
          </a:p>
        </p:txBody>
      </p:sp>
    </p:spTree>
    <p:extLst>
      <p:ext uri="{BB962C8B-B14F-4D97-AF65-F5344CB8AC3E}">
        <p14:creationId xmlns:p14="http://schemas.microsoft.com/office/powerpoint/2010/main" val="9496969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54351" y="1509940"/>
            <a:ext cx="6400800" cy="3843051"/>
          </a:xfr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borrowed from: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://www.kdnuggets.com/2017/05/deep-learning-big-deal.html</a:t>
            </a:r>
          </a:p>
        </p:txBody>
      </p:sp>
    </p:spTree>
    <p:extLst>
      <p:ext uri="{BB962C8B-B14F-4D97-AF65-F5344CB8AC3E}">
        <p14:creationId xmlns:p14="http://schemas.microsoft.com/office/powerpoint/2010/main" val="32148893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Terminology: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Tensor:  </a:t>
            </a:r>
            <a:r>
              <a:rPr lang="en-US" dirty="0"/>
              <a:t>A multi-dimensional </a:t>
            </a:r>
            <a:r>
              <a:rPr lang="en-US" dirty="0" smtClean="0"/>
              <a:t>array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Example:  A </a:t>
            </a:r>
            <a:r>
              <a:rPr lang="en-US" sz="2400" dirty="0"/>
              <a:t>sequence of images can be represented as a 4-D array:  </a:t>
            </a:r>
            <a:r>
              <a:rPr lang="en-US" sz="2400" dirty="0" smtClean="0"/>
              <a:t>[</a:t>
            </a:r>
            <a:r>
              <a:rPr lang="en-US" sz="2400" dirty="0" err="1" smtClean="0"/>
              <a:t>image_num</a:t>
            </a:r>
            <a:r>
              <a:rPr lang="en-US" sz="2400" dirty="0"/>
              <a:t>, </a:t>
            </a:r>
            <a:r>
              <a:rPr lang="en-US" sz="2400" dirty="0" smtClean="0"/>
              <a:t>row, col, </a:t>
            </a:r>
            <a:r>
              <a:rPr lang="en-US" sz="2400" dirty="0" err="1" smtClean="0"/>
              <a:t>color_channel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76400" y="396240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05000" y="417576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33600" y="432816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130040" y="396240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358640" y="417576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87240" y="4328160"/>
          <a:ext cx="1280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52806" y="6505694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#1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8958" y="6505694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#0</a:t>
            </a:r>
            <a:endParaRPr lang="en-US" sz="1600" dirty="0"/>
          </a:p>
        </p:txBody>
      </p:sp>
      <p:sp>
        <p:nvSpPr>
          <p:cNvPr id="22" name="Right Arrow 21"/>
          <p:cNvSpPr/>
          <p:nvPr/>
        </p:nvSpPr>
        <p:spPr>
          <a:xfrm rot="10139701">
            <a:off x="5822668" y="4639366"/>
            <a:ext cx="762000" cy="40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1596" y="4465147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Px_value</a:t>
            </a:r>
            <a:r>
              <a:rPr lang="en-US" dirty="0" smtClean="0"/>
              <a:t>[1, 1, 3, 2]=1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67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Terminology:  Computational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graphs help to break down computations.</a:t>
            </a:r>
          </a:p>
          <a:p>
            <a:pPr lvl="1"/>
            <a:r>
              <a:rPr lang="en-US" dirty="0" smtClean="0"/>
              <a:t>For example, the graph for y=(x1+x2)*(x2 - 5)  is</a:t>
            </a:r>
          </a:p>
          <a:p>
            <a:endParaRPr lang="en-US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295400" y="3200400"/>
            <a:ext cx="5318587" cy="2209800"/>
            <a:chOff x="1466850" y="3810000"/>
            <a:chExt cx="6080961" cy="2526556"/>
          </a:xfrm>
        </p:grpSpPr>
        <p:sp>
          <p:nvSpPr>
            <p:cNvPr id="4" name="Oval 3"/>
            <p:cNvSpPr/>
            <p:nvPr/>
          </p:nvSpPr>
          <p:spPr>
            <a:xfrm>
              <a:off x="1466850" y="3810000"/>
              <a:ext cx="8382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478882" y="4838700"/>
              <a:ext cx="8382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x2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19450" y="3897123"/>
              <a:ext cx="1470939" cy="86938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 =  x1 + x2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10688" y="5500437"/>
              <a:ext cx="1261313" cy="8361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r>
                <a:rPr lang="en-US" dirty="0" smtClean="0"/>
                <a:t> = x2 - 5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4681226"/>
              <a:ext cx="1143000" cy="69488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 = a*b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6" idx="2"/>
            </p:cNvCxnSpPr>
            <p:nvPr/>
          </p:nvCxnSpPr>
          <p:spPr>
            <a:xfrm>
              <a:off x="2350669" y="4114800"/>
              <a:ext cx="868781" cy="217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6"/>
              <a:endCxn id="6" idx="2"/>
            </p:cNvCxnSpPr>
            <p:nvPr/>
          </p:nvCxnSpPr>
          <p:spPr>
            <a:xfrm flipV="1">
              <a:off x="2317082" y="4331818"/>
              <a:ext cx="902367" cy="811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7" idx="2"/>
            </p:cNvCxnSpPr>
            <p:nvPr/>
          </p:nvCxnSpPr>
          <p:spPr>
            <a:xfrm>
              <a:off x="2305050" y="5152525"/>
              <a:ext cx="1005639" cy="76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6"/>
              <a:endCxn id="8" idx="2"/>
            </p:cNvCxnSpPr>
            <p:nvPr/>
          </p:nvCxnSpPr>
          <p:spPr>
            <a:xfrm>
              <a:off x="4690388" y="4331818"/>
              <a:ext cx="796011" cy="696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6"/>
              <a:endCxn id="8" idx="2"/>
            </p:cNvCxnSpPr>
            <p:nvPr/>
          </p:nvCxnSpPr>
          <p:spPr>
            <a:xfrm flipV="1">
              <a:off x="4572001" y="5028669"/>
              <a:ext cx="914399" cy="889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32657" y="5071311"/>
              <a:ext cx="9151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lded Corner 28"/>
          <p:cNvSpPr/>
          <p:nvPr/>
        </p:nvSpPr>
        <p:spPr>
          <a:xfrm rot="158145">
            <a:off x="6033181" y="4524365"/>
            <a:ext cx="2935710" cy="1771669"/>
          </a:xfrm>
          <a:prstGeom prst="foldedCorner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27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beauty of computational graphs is that they show where computations can be done in parallel.</a:t>
            </a:r>
          </a:p>
        </p:txBody>
      </p:sp>
    </p:spTree>
    <p:extLst>
      <p:ext uri="{BB962C8B-B14F-4D97-AF65-F5344CB8AC3E}">
        <p14:creationId xmlns:p14="http://schemas.microsoft.com/office/powerpoint/2010/main" val="14280647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Convolutional Neural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Originally, convolutional neural networks (CNNs) were a technique for analyzing images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CNNs apply multiple neural networks to subsets of a whole image in order to identify parts of the image.</a:t>
            </a:r>
            <a:r>
              <a:rPr lang="en-US" sz="2200" dirty="0"/>
              <a:t> 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Applications have expanded to include analysis of text, video, and audio.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55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behind CNN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87852" y="1385661"/>
            <a:ext cx="5029200" cy="3188002"/>
          </a:xfrm>
        </p:spPr>
      </p:pic>
      <p:sp>
        <p:nvSpPr>
          <p:cNvPr id="4" name="Rectangle 3"/>
          <p:cNvSpPr/>
          <p:nvPr/>
        </p:nvSpPr>
        <p:spPr>
          <a:xfrm>
            <a:off x="4953000" y="5040450"/>
            <a:ext cx="380708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Image borrowed from https</a:t>
            </a:r>
            <a:r>
              <a:rPr lang="en-US" dirty="0"/>
              <a:t>://tekrighter.wordpress.com/2014/03/13/metabolomics-elephants-and-blind-men/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495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Recall the old joke about the blind-folded scientists trying to identify an elephant.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 CNN works in a similar way. It breaks an image down into smaller parts and tests whether these parts match known parts.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also needs to check if specific parts are within certain proximities.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For example, the tusks are near the trunk and not near the tail.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8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image on the left most like an X or an 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5331" y="3123432"/>
            <a:ext cx="3158989" cy="1562868"/>
          </a:xfrm>
        </p:spPr>
      </p:pic>
      <p:grpSp>
        <p:nvGrpSpPr>
          <p:cNvPr id="8" name="Group 7"/>
          <p:cNvGrpSpPr/>
          <p:nvPr/>
        </p:nvGrpSpPr>
        <p:grpSpPr>
          <a:xfrm>
            <a:off x="5761153" y="1690688"/>
            <a:ext cx="2024632" cy="4353533"/>
            <a:chOff x="4038600" y="1524000"/>
            <a:chExt cx="2024632" cy="4353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" t="992" r="70936" b="-992"/>
            <a:stretch/>
          </p:blipFill>
          <p:spPr>
            <a:xfrm>
              <a:off x="4038600" y="1524000"/>
              <a:ext cx="2024632" cy="435353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15000" y="2514600"/>
              <a:ext cx="348232" cy="533400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419600"/>
              <a:ext cx="348232" cy="533400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" y="5877533"/>
            <a:ext cx="732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borrowed from </a:t>
            </a:r>
          </a:p>
          <a:p>
            <a:r>
              <a:rPr lang="en-US" dirty="0" smtClean="0"/>
              <a:t>http</a:t>
            </a:r>
            <a:r>
              <a:rPr lang="en-US" dirty="0"/>
              <a:t>://brohrer.github.io/how_convolutional_neural_networks_work.html</a:t>
            </a:r>
          </a:p>
        </p:txBody>
      </p:sp>
    </p:spTree>
    <p:extLst>
      <p:ext uri="{BB962C8B-B14F-4D97-AF65-F5344CB8AC3E}">
        <p14:creationId xmlns:p14="http://schemas.microsoft.com/office/powerpoint/2010/main" val="3808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features are in common?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88" y="2264976"/>
            <a:ext cx="5349494" cy="274320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73148" y="2264978"/>
            <a:ext cx="2400440" cy="2743200"/>
            <a:chOff x="6291122" y="1676400"/>
            <a:chExt cx="4031395" cy="4449347"/>
          </a:xfrm>
        </p:grpSpPr>
        <p:grpSp>
          <p:nvGrpSpPr>
            <p:cNvPr id="12" name="Group 11"/>
            <p:cNvGrpSpPr/>
            <p:nvPr/>
          </p:nvGrpSpPr>
          <p:grpSpPr>
            <a:xfrm>
              <a:off x="6291122" y="1676400"/>
              <a:ext cx="4031395" cy="4449347"/>
              <a:chOff x="6291122" y="1676400"/>
              <a:chExt cx="4031395" cy="4449347"/>
            </a:xfrm>
          </p:grpSpPr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6291122" y="1676400"/>
                <a:ext cx="4031395" cy="4449347"/>
                <a:chOff x="4201922" y="3442240"/>
                <a:chExt cx="3374387" cy="3724224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" t="48250" r="70936" b="423"/>
                <a:stretch/>
              </p:blipFill>
              <p:spPr>
                <a:xfrm>
                  <a:off x="4201922" y="3442240"/>
                  <a:ext cx="3374387" cy="3724224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6972546" y="4972995"/>
                  <a:ext cx="603762" cy="533400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7643438" y="2895600"/>
                <a:ext cx="586161" cy="495300"/>
              </a:xfrm>
              <a:prstGeom prst="rect">
                <a:avLst/>
              </a:prstGeom>
              <a:noFill/>
              <a:ln w="57150"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643439" y="4229100"/>
              <a:ext cx="586161" cy="495300"/>
            </a:xfrm>
            <a:prstGeom prst="rect">
              <a:avLst/>
            </a:prstGeom>
            <a:noFill/>
            <a:ln w="571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0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Blocks of 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CNN performs a combination of layers</a:t>
            </a:r>
          </a:p>
          <a:p>
            <a:pPr lvl="1"/>
            <a:r>
              <a:rPr lang="en-US" sz="1800" dirty="0" smtClean="0"/>
              <a:t>Convolution Layer</a:t>
            </a:r>
          </a:p>
          <a:p>
            <a:pPr lvl="2"/>
            <a:r>
              <a:rPr lang="en-US" sz="1400" dirty="0" smtClean="0"/>
              <a:t>Compares a feature with all subsets of the image</a:t>
            </a:r>
          </a:p>
          <a:p>
            <a:pPr lvl="2"/>
            <a:r>
              <a:rPr lang="en-US" sz="1400" dirty="0" smtClean="0"/>
              <a:t>Creates a map showing where the comparable features occur </a:t>
            </a:r>
          </a:p>
          <a:p>
            <a:pPr lvl="1"/>
            <a:r>
              <a:rPr lang="en-US" sz="1800" dirty="0" smtClean="0"/>
              <a:t>Rectified Linear Units (</a:t>
            </a:r>
            <a:r>
              <a:rPr lang="en-US" sz="1800" dirty="0" err="1" smtClean="0"/>
              <a:t>ReLU</a:t>
            </a:r>
            <a:r>
              <a:rPr lang="en-US" sz="1800" dirty="0" smtClean="0"/>
              <a:t>) Layer</a:t>
            </a:r>
          </a:p>
          <a:p>
            <a:pPr lvl="2"/>
            <a:r>
              <a:rPr lang="en-US" sz="1400" dirty="0" smtClean="0"/>
              <a:t>Goes through the features maps and replaces negative values with 0</a:t>
            </a:r>
          </a:p>
          <a:p>
            <a:pPr lvl="1"/>
            <a:r>
              <a:rPr lang="en-US" sz="1800" dirty="0" smtClean="0"/>
              <a:t>Pooling Layer</a:t>
            </a:r>
          </a:p>
          <a:p>
            <a:pPr lvl="2"/>
            <a:r>
              <a:rPr lang="en-US" sz="1400" dirty="0" smtClean="0"/>
              <a:t>Reduces the size of the rectified feature maps by taking the maximum value of a subset</a:t>
            </a:r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r>
              <a:rPr lang="en-US" sz="2200" dirty="0" smtClean="0"/>
              <a:t>And, ends with a final layer</a:t>
            </a:r>
            <a:endParaRPr lang="en-US" sz="1400" dirty="0" smtClean="0"/>
          </a:p>
          <a:p>
            <a:pPr lvl="1"/>
            <a:r>
              <a:rPr lang="en-US" sz="1800" dirty="0" smtClean="0"/>
              <a:t>Classification (Fully-connected layer) layer</a:t>
            </a:r>
          </a:p>
          <a:p>
            <a:pPr lvl="2"/>
            <a:r>
              <a:rPr lang="en-US" sz="1400" dirty="0" smtClean="0"/>
              <a:t>Combines the specific features to determine the classification of the image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1497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Cluster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750781" y="2698865"/>
            <a:ext cx="948267" cy="914400"/>
            <a:chOff x="3200400" y="1905000"/>
            <a:chExt cx="2133600" cy="2057400"/>
          </a:xfrm>
        </p:grpSpPr>
        <p:sp>
          <p:nvSpPr>
            <p:cNvPr id="67" name="Rectangle 66"/>
            <p:cNvSpPr/>
            <p:nvPr/>
          </p:nvSpPr>
          <p:spPr>
            <a:xfrm>
              <a:off x="3200400" y="1905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20574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05200" y="22098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57600" y="23622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10000" y="25146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62400" y="2667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3179" r="24167" b="36590"/>
          <a:stretch/>
        </p:blipFill>
        <p:spPr>
          <a:xfrm>
            <a:off x="838200" y="2133600"/>
            <a:ext cx="1447800" cy="2057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00150" y="2057400"/>
            <a:ext cx="2133600" cy="2057400"/>
            <a:chOff x="3200400" y="1905000"/>
            <a:chExt cx="2133600" cy="2057400"/>
          </a:xfrm>
        </p:grpSpPr>
        <p:sp>
          <p:nvSpPr>
            <p:cNvPr id="5" name="Rectangle 4"/>
            <p:cNvSpPr/>
            <p:nvPr/>
          </p:nvSpPr>
          <p:spPr>
            <a:xfrm>
              <a:off x="3200400" y="1905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20574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2098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23622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5146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2667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95055" y="2951018"/>
            <a:ext cx="173180" cy="1939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38745" y="2476500"/>
            <a:ext cx="228600" cy="228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67345" y="2209800"/>
            <a:ext cx="775855" cy="26670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00250" y="2209800"/>
            <a:ext cx="742950" cy="50482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3040" y="2971798"/>
            <a:ext cx="2163299" cy="3733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2"/>
          </p:cNvCxnSpPr>
          <p:nvPr/>
        </p:nvCxnSpPr>
        <p:spPr>
          <a:xfrm>
            <a:off x="2081645" y="3144982"/>
            <a:ext cx="2443245" cy="3983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44760" y="2057400"/>
            <a:ext cx="2133600" cy="2057400"/>
            <a:chOff x="3200400" y="1905000"/>
            <a:chExt cx="2133600" cy="2057400"/>
          </a:xfrm>
        </p:grpSpPr>
        <p:sp>
          <p:nvSpPr>
            <p:cNvPr id="33" name="Rectangle 32"/>
            <p:cNvSpPr/>
            <p:nvPr/>
          </p:nvSpPr>
          <p:spPr>
            <a:xfrm>
              <a:off x="3200400" y="1905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52800" y="20574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05200" y="22098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57600" y="23622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0" y="25146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62400" y="2667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953981" y="5586478"/>
            <a:ext cx="948267" cy="914400"/>
            <a:chOff x="3200400" y="1905000"/>
            <a:chExt cx="2133600" cy="2057400"/>
          </a:xfrm>
        </p:grpSpPr>
        <p:sp>
          <p:nvSpPr>
            <p:cNvPr id="40" name="Rectangle 39"/>
            <p:cNvSpPr/>
            <p:nvPr/>
          </p:nvSpPr>
          <p:spPr>
            <a:xfrm>
              <a:off x="3200400" y="1905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52800" y="20574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05200" y="22098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57600" y="23622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0" y="25146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2667000"/>
              <a:ext cx="1371600" cy="1295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 flipH="1">
            <a:off x="3362150" y="4292199"/>
            <a:ext cx="56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                   Rectified Linear         Pooling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51710" y="3374966"/>
            <a:ext cx="178726" cy="1505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34240" y="3397713"/>
            <a:ext cx="2028440" cy="312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50261" y="3534468"/>
            <a:ext cx="2210970" cy="477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88051" y="3413872"/>
            <a:ext cx="178726" cy="1505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411180" y="3165150"/>
            <a:ext cx="89363" cy="925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0" idx="0"/>
          </p:cNvCxnSpPr>
          <p:nvPr/>
        </p:nvCxnSpPr>
        <p:spPr>
          <a:xfrm flipV="1">
            <a:off x="6677414" y="3182754"/>
            <a:ext cx="1733766" cy="2311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799231" y="3274598"/>
            <a:ext cx="1611949" cy="27474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609600" y="4807064"/>
            <a:ext cx="6063960" cy="182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These layer can be repeated multiple times.</a:t>
            </a:r>
          </a:p>
          <a:p>
            <a:r>
              <a:rPr lang="en-US" sz="2000" dirty="0" smtClean="0"/>
              <a:t>The final layer converts the final feature map to the classification.</a:t>
            </a:r>
          </a:p>
          <a:p>
            <a:pPr marL="274320" lvl="1" indent="0">
              <a:buNone/>
            </a:pPr>
            <a:endParaRPr lang="en-US" sz="18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8212011" y="4645935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</a:p>
        </p:txBody>
      </p:sp>
      <p:cxnSp>
        <p:nvCxnSpPr>
          <p:cNvPr id="75" name="Straight Connector 74"/>
          <p:cNvCxnSpPr>
            <a:stCxn id="73" idx="0"/>
            <a:endCxn id="73" idx="2"/>
          </p:cNvCxnSpPr>
          <p:nvPr/>
        </p:nvCxnSpPr>
        <p:spPr>
          <a:xfrm>
            <a:off x="6115352" y="6054454"/>
            <a:ext cx="0" cy="2294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285306" y="5397407"/>
            <a:ext cx="327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{</a:t>
            </a:r>
            <a:endParaRPr lang="en-US" sz="66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5101611" y="5894349"/>
            <a:ext cx="2027481" cy="255522"/>
            <a:chOff x="4821619" y="6107203"/>
            <a:chExt cx="2027481" cy="255522"/>
          </a:xfrm>
        </p:grpSpPr>
        <p:grpSp>
          <p:nvGrpSpPr>
            <p:cNvPr id="90" name="Group 89"/>
            <p:cNvGrpSpPr/>
            <p:nvPr/>
          </p:nvGrpSpPr>
          <p:grpSpPr>
            <a:xfrm>
              <a:off x="4821619" y="6116391"/>
              <a:ext cx="2027481" cy="246334"/>
              <a:chOff x="4760282" y="6116766"/>
              <a:chExt cx="2027481" cy="24633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760282" y="6118354"/>
                <a:ext cx="2027481" cy="2294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5987760" y="6133700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274876" y="6116766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263263" y="6125402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998371" y="6116766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521160" y="6133700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487123" y="6125402"/>
                <a:ext cx="0" cy="2294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>
              <a:off x="5791200" y="6107203"/>
              <a:ext cx="0" cy="229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4773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  MNIST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338943"/>
            <a:ext cx="5543550" cy="48414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MNIST data set is a collection of hand-written digits (e.g., 0 – 9).</a:t>
            </a:r>
          </a:p>
          <a:p>
            <a:endParaRPr lang="en-US" dirty="0" smtClean="0"/>
          </a:p>
          <a:p>
            <a:r>
              <a:rPr lang="en-US" dirty="0" smtClean="0"/>
              <a:t>Each digit is captured as an image with 28x28 pixels.</a:t>
            </a:r>
          </a:p>
          <a:p>
            <a:endParaRPr lang="en-US" dirty="0" smtClean="0"/>
          </a:p>
          <a:p>
            <a:r>
              <a:rPr lang="en-US" dirty="0" smtClean="0"/>
              <a:t>The data set is already partitioned into a training set (60,000 images) and a test set (10,000 images).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tensorflow</a:t>
            </a:r>
            <a:r>
              <a:rPr lang="en-US" dirty="0" smtClean="0"/>
              <a:t> packages have tools for reading in the MNIST datasets.</a:t>
            </a:r>
          </a:p>
          <a:p>
            <a:endParaRPr lang="en-US" dirty="0"/>
          </a:p>
          <a:p>
            <a:r>
              <a:rPr lang="en-US" dirty="0" smtClean="0"/>
              <a:t>More details on the data </a:t>
            </a:r>
            <a:r>
              <a:rPr lang="en-US" dirty="0"/>
              <a:t>are available at </a:t>
            </a:r>
            <a:r>
              <a:rPr lang="en-US" dirty="0">
                <a:hlinkClick r:id="rId2"/>
              </a:rPr>
              <a:t>http://yann.lecun.com/exdb/mnist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1026" name="Picture 2" descr="The MNIST data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8051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5590" y="4572000"/>
            <a:ext cx="246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borrowed from</a:t>
            </a:r>
          </a:p>
          <a:p>
            <a:r>
              <a:rPr lang="en-US" i="1" dirty="0" smtClean="0"/>
              <a:t>Getting Started with </a:t>
            </a:r>
            <a:r>
              <a:rPr lang="en-US" i="1" dirty="0" err="1" smtClean="0"/>
              <a:t>TensorFlow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Giancarlo </a:t>
            </a:r>
            <a:r>
              <a:rPr lang="en-US" dirty="0" err="1"/>
              <a:t>Zaccone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8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Coding CNN:  General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Load </a:t>
            </a:r>
            <a:r>
              <a:rPr lang="en-US" dirty="0" err="1"/>
              <a:t>PyTorch</a:t>
            </a:r>
            <a:r>
              <a:rPr lang="en-US" dirty="0"/>
              <a:t> Packages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Define How to Transform Data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Read in the Training Data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Read in the Test Data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Define the Model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Configure the </a:t>
            </a:r>
            <a:r>
              <a:rPr lang="en-US" dirty="0" smtClean="0"/>
              <a:t>Learning Process</a:t>
            </a:r>
            <a:endParaRPr lang="en-US" dirty="0"/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Define the Training Process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Define the Testing </a:t>
            </a:r>
            <a:r>
              <a:rPr lang="en-US" dirty="0" smtClean="0"/>
              <a:t>Process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Train </a:t>
            </a:r>
            <a:r>
              <a:rPr lang="en-US" dirty="0"/>
              <a:t>&amp; Test the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489008"/>
            <a:ext cx="7924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676399"/>
            <a:ext cx="7924800" cy="1706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059046"/>
            <a:ext cx="7924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55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1</a:t>
            </a:r>
            <a:r>
              <a:rPr lang="en-US" dirty="0"/>
              <a:t>.  Load </a:t>
            </a:r>
            <a:r>
              <a:rPr lang="en-US" dirty="0" err="1" smtClean="0"/>
              <a:t>PyTorch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import torch</a:t>
            </a:r>
          </a:p>
          <a:p>
            <a:r>
              <a:rPr lang="en-US" dirty="0"/>
              <a:t>import </a:t>
            </a:r>
            <a:r>
              <a:rPr lang="en-US" dirty="0" err="1"/>
              <a:t>torch.nn</a:t>
            </a:r>
            <a:r>
              <a:rPr lang="en-US" dirty="0"/>
              <a:t> as </a:t>
            </a:r>
            <a:r>
              <a:rPr lang="en-US" dirty="0" err="1"/>
              <a:t>nn</a:t>
            </a:r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torch.nn.functional</a:t>
            </a:r>
            <a:r>
              <a:rPr lang="en-US" dirty="0"/>
              <a:t> as F</a:t>
            </a:r>
          </a:p>
          <a:p>
            <a:r>
              <a:rPr lang="en-US" dirty="0"/>
              <a:t>import </a:t>
            </a:r>
            <a:r>
              <a:rPr lang="en-US" dirty="0" err="1"/>
              <a:t>torch.optim</a:t>
            </a:r>
            <a:r>
              <a:rPr lang="en-US" dirty="0"/>
              <a:t> as </a:t>
            </a:r>
            <a:r>
              <a:rPr lang="en-US" dirty="0" err="1"/>
              <a:t>optim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torchvision</a:t>
            </a:r>
            <a:r>
              <a:rPr lang="en-US" dirty="0"/>
              <a:t> import datasets, </a:t>
            </a:r>
            <a:r>
              <a:rPr lang="en-US" dirty="0" smtClean="0"/>
              <a:t>transforms</a:t>
            </a:r>
          </a:p>
          <a:p>
            <a:r>
              <a:rPr lang="en-US" dirty="0" smtClean="0"/>
              <a:t>Import </a:t>
            </a:r>
            <a:r>
              <a:rPr lang="en-US" dirty="0" err="1" smtClean="0"/>
              <a:t>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34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2.  Define How to Transform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r>
              <a:rPr lang="en-US" dirty="0" err="1" smtClean="0"/>
              <a:t>image_mean</a:t>
            </a:r>
            <a:r>
              <a:rPr lang="en-US" dirty="0" smtClean="0"/>
              <a:t> </a:t>
            </a:r>
            <a:r>
              <a:rPr lang="en-US" dirty="0"/>
              <a:t>= 0.1307</a:t>
            </a:r>
          </a:p>
          <a:p>
            <a:r>
              <a:rPr lang="en-US" dirty="0" err="1"/>
              <a:t>image_std</a:t>
            </a:r>
            <a:r>
              <a:rPr lang="en-US" dirty="0"/>
              <a:t> = 0.3081</a:t>
            </a:r>
          </a:p>
          <a:p>
            <a:r>
              <a:rPr lang="en-US" dirty="0" err="1"/>
              <a:t>batch_size</a:t>
            </a:r>
            <a:r>
              <a:rPr lang="en-US" dirty="0"/>
              <a:t> = 64</a:t>
            </a:r>
          </a:p>
          <a:p>
            <a:r>
              <a:rPr lang="en-US" dirty="0" err="1"/>
              <a:t>test_batch_size</a:t>
            </a:r>
            <a:r>
              <a:rPr lang="en-US" dirty="0"/>
              <a:t> = 1000</a:t>
            </a:r>
          </a:p>
          <a:p>
            <a:r>
              <a:rPr lang="en-US" dirty="0" err="1"/>
              <a:t>numCores</a:t>
            </a:r>
            <a:r>
              <a:rPr lang="en-US" dirty="0"/>
              <a:t> = </a:t>
            </a:r>
            <a:r>
              <a:rPr lang="en-US" dirty="0" err="1" smtClean="0"/>
              <a:t>int</a:t>
            </a:r>
            <a:r>
              <a:rPr lang="en-US" dirty="0" smtClean="0"/>
              <a:t>(</a:t>
            </a:r>
            <a:r>
              <a:rPr lang="en-US" dirty="0" err="1" smtClean="0"/>
              <a:t>os.getenv</a:t>
            </a:r>
            <a:r>
              <a:rPr lang="en-US" dirty="0" smtClean="0"/>
              <a:t>(‘SLURM_CPUS_PER_TASK’))</a:t>
            </a:r>
          </a:p>
          <a:p>
            <a:r>
              <a:rPr lang="en-US" dirty="0"/>
              <a:t>`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ransform </a:t>
            </a:r>
            <a:r>
              <a:rPr lang="en-US" dirty="0"/>
              <a:t>= </a:t>
            </a:r>
            <a:r>
              <a:rPr lang="en-US" dirty="0" err="1"/>
              <a:t>transforms.Compose</a:t>
            </a:r>
            <a:r>
              <a:rPr lang="en-US" dirty="0"/>
              <a:t>([</a:t>
            </a:r>
            <a:r>
              <a:rPr lang="en-US" dirty="0" err="1"/>
              <a:t>transforms.ToTensor</a:t>
            </a:r>
            <a:r>
              <a:rPr lang="en-US" dirty="0"/>
              <a:t>(),</a:t>
            </a:r>
          </a:p>
          <a:p>
            <a:r>
              <a:rPr lang="en-US" dirty="0"/>
              <a:t>    </a:t>
            </a:r>
            <a:r>
              <a:rPr lang="en-US" dirty="0" err="1"/>
              <a:t>transforms.Normalize</a:t>
            </a:r>
            <a:r>
              <a:rPr lang="en-US" dirty="0"/>
              <a:t>((</a:t>
            </a:r>
            <a:r>
              <a:rPr lang="en-US" dirty="0" err="1"/>
              <a:t>image_mean</a:t>
            </a:r>
            <a:r>
              <a:rPr lang="en-US" dirty="0"/>
              <a:t>, ), (</a:t>
            </a:r>
            <a:r>
              <a:rPr lang="en-US" dirty="0" err="1"/>
              <a:t>image_std</a:t>
            </a:r>
            <a:r>
              <a:rPr lang="en-US" dirty="0"/>
              <a:t>, ))])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814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3.  Read in the Training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train_loader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torch.utils.data.DataLoader</a:t>
            </a:r>
            <a:r>
              <a:rPr lang="en-US" dirty="0"/>
              <a:t>(</a:t>
            </a:r>
          </a:p>
          <a:p>
            <a:r>
              <a:rPr lang="en-US" dirty="0"/>
              <a:t>    </a:t>
            </a:r>
            <a:r>
              <a:rPr lang="en-US" dirty="0" err="1"/>
              <a:t>datasets.MNIST</a:t>
            </a:r>
            <a:r>
              <a:rPr lang="en-US" dirty="0"/>
              <a:t>('../data', train=True, download=True,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transform=transform</a:t>
            </a:r>
            <a:r>
              <a:rPr lang="en-US" dirty="0"/>
              <a:t>), </a:t>
            </a:r>
            <a:r>
              <a:rPr lang="en-US" dirty="0" err="1" smtClean="0"/>
              <a:t>batch_size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batch_size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shuffle </a:t>
            </a:r>
            <a:r>
              <a:rPr lang="en-US" dirty="0"/>
              <a:t>= True, </a:t>
            </a:r>
            <a:r>
              <a:rPr lang="en-US" dirty="0" err="1"/>
              <a:t>num_workers</a:t>
            </a:r>
            <a:r>
              <a:rPr lang="en-US" dirty="0"/>
              <a:t> = </a:t>
            </a:r>
            <a:r>
              <a:rPr lang="en-US" dirty="0" err="1"/>
              <a:t>numCores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677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4.  Read in the Test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 err="1"/>
              <a:t>test_loader</a:t>
            </a:r>
            <a:r>
              <a:rPr lang="en-US" dirty="0"/>
              <a:t> = </a:t>
            </a:r>
            <a:r>
              <a:rPr lang="en-US" dirty="0" err="1"/>
              <a:t>torch.utils.data.DataLoader</a:t>
            </a:r>
            <a:r>
              <a:rPr lang="en-US" dirty="0"/>
              <a:t>(</a:t>
            </a:r>
          </a:p>
          <a:p>
            <a:r>
              <a:rPr lang="en-US" dirty="0"/>
              <a:t>    </a:t>
            </a:r>
            <a:r>
              <a:rPr lang="en-US" dirty="0" err="1"/>
              <a:t>datasets.MNIST</a:t>
            </a:r>
            <a:r>
              <a:rPr lang="en-US" dirty="0"/>
              <a:t>('../data', train=False,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transform=transform</a:t>
            </a:r>
            <a:r>
              <a:rPr lang="en-US" dirty="0"/>
              <a:t>), </a:t>
            </a:r>
            <a:r>
              <a:rPr lang="en-US" dirty="0" err="1" smtClean="0"/>
              <a:t>vatch_size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test_batch_size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shuffle </a:t>
            </a:r>
            <a:r>
              <a:rPr lang="en-US" dirty="0"/>
              <a:t>= True, </a:t>
            </a:r>
            <a:r>
              <a:rPr lang="en-US" dirty="0" err="1"/>
              <a:t>num_workers</a:t>
            </a:r>
            <a:r>
              <a:rPr lang="en-US" dirty="0"/>
              <a:t> = </a:t>
            </a:r>
            <a:r>
              <a:rPr lang="en-US" dirty="0" err="1"/>
              <a:t>numCores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24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5.  Define the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Net(</a:t>
            </a:r>
            <a:r>
              <a:rPr lang="en-US" dirty="0" err="1"/>
              <a:t>nn.Module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__</a:t>
            </a:r>
            <a:r>
              <a:rPr lang="en-US" dirty="0" err="1"/>
              <a:t>init</a:t>
            </a:r>
            <a:r>
              <a:rPr lang="en-US" dirty="0"/>
              <a:t>__(self):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super(Net, self).__</a:t>
            </a:r>
            <a:r>
              <a:rPr lang="en-US" dirty="0" err="1"/>
              <a:t>init</a:t>
            </a:r>
            <a:r>
              <a:rPr lang="en-US" dirty="0"/>
              <a:t>__()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self.conv1 = nn.Conv2d(1, 20,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self.conv2 = nn.Conv2d(20, 50,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self.fc1 = </a:t>
            </a:r>
            <a:r>
              <a:rPr lang="en-US" dirty="0" err="1"/>
              <a:t>nn.Linear</a:t>
            </a:r>
            <a:r>
              <a:rPr lang="en-US" dirty="0"/>
              <a:t>(4*4*50, 500)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self.fc2 = </a:t>
            </a:r>
            <a:r>
              <a:rPr lang="en-US" dirty="0" err="1"/>
              <a:t>nn.Linear</a:t>
            </a:r>
            <a:r>
              <a:rPr lang="en-US" dirty="0"/>
              <a:t>(500, 10)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forward(self, x):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(self.conv2(x))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x.view</a:t>
            </a:r>
            <a:r>
              <a:rPr lang="en-US" dirty="0"/>
              <a:t>(-1, 4*4*50)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(self.fc1(x))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self.fc2(x)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return </a:t>
            </a:r>
            <a:r>
              <a:rPr lang="en-US" dirty="0" err="1"/>
              <a:t>F.log_softmax</a:t>
            </a:r>
            <a:r>
              <a:rPr lang="en-US" dirty="0"/>
              <a:t>(x, dim=1)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92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5.  </a:t>
            </a:r>
            <a:r>
              <a:rPr lang="en-US" dirty="0"/>
              <a:t>Define the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Net(</a:t>
            </a:r>
            <a:r>
              <a:rPr lang="en-US" dirty="0" err="1"/>
              <a:t>nn.Module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__</a:t>
            </a:r>
            <a:r>
              <a:rPr lang="en-US" dirty="0" err="1"/>
              <a:t>init</a:t>
            </a:r>
            <a:r>
              <a:rPr lang="en-US" dirty="0"/>
              <a:t>__(self):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super(Net, self).__</a:t>
            </a:r>
            <a:r>
              <a:rPr lang="en-US" dirty="0" err="1"/>
              <a:t>init</a:t>
            </a:r>
            <a:r>
              <a:rPr lang="en-US" dirty="0"/>
              <a:t>__()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self.conv1 = nn.Conv2d(1, 20,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self.conv2 = nn.Conv2d(20, 50,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self.fc1 = </a:t>
            </a:r>
            <a:r>
              <a:rPr lang="en-US" dirty="0" err="1"/>
              <a:t>nn.Linear</a:t>
            </a:r>
            <a:r>
              <a:rPr lang="en-US" dirty="0"/>
              <a:t>(4*4*50, 500)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self.fc2 = </a:t>
            </a:r>
            <a:r>
              <a:rPr lang="en-US" dirty="0" err="1"/>
              <a:t>nn.Linear</a:t>
            </a:r>
            <a:r>
              <a:rPr lang="en-US" dirty="0"/>
              <a:t>(500, 10)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forward(self, x):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(self.conv2(x))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x.view</a:t>
            </a:r>
            <a:r>
              <a:rPr lang="en-US" dirty="0"/>
              <a:t>(-1, 4*4*50)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(self.fc1(x))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self.fc2(x)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return </a:t>
            </a:r>
            <a:r>
              <a:rPr lang="en-US" dirty="0" err="1"/>
              <a:t>F.log_softmax</a:t>
            </a:r>
            <a:r>
              <a:rPr lang="en-US" dirty="0"/>
              <a:t>(x, dim=1)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 rot="158145">
            <a:off x="6019374" y="3786818"/>
            <a:ext cx="2935710" cy="2232954"/>
          </a:xfrm>
          <a:prstGeom prst="foldedCorner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27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nn.Conv2d parameters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# of Input Channels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# of Output Channels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Kernel size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Stride size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Padding defaults to 0</a:t>
            </a:r>
          </a:p>
        </p:txBody>
      </p:sp>
    </p:spTree>
    <p:extLst>
      <p:ext uri="{BB962C8B-B14F-4D97-AF65-F5344CB8AC3E}">
        <p14:creationId xmlns:p14="http://schemas.microsoft.com/office/powerpoint/2010/main" val="19621258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5.  </a:t>
            </a:r>
            <a:r>
              <a:rPr lang="en-US" dirty="0"/>
              <a:t>Define the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94460"/>
            <a:ext cx="8686800" cy="372534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Net(</a:t>
            </a:r>
            <a:r>
              <a:rPr lang="en-US" dirty="0" err="1"/>
              <a:t>nn.Module</a:t>
            </a:r>
            <a:r>
              <a:rPr lang="en-US" dirty="0"/>
              <a:t>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__</a:t>
            </a:r>
            <a:r>
              <a:rPr lang="en-US" dirty="0" err="1"/>
              <a:t>init</a:t>
            </a:r>
            <a:r>
              <a:rPr lang="en-US" dirty="0"/>
              <a:t>__(self):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super(Net, self).__</a:t>
            </a:r>
            <a:r>
              <a:rPr lang="en-US" dirty="0" err="1"/>
              <a:t>init</a:t>
            </a:r>
            <a:r>
              <a:rPr lang="en-US" dirty="0"/>
              <a:t>__()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self.conv1 = nn.Conv2d(1, 20,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self.conv2 = nn.Conv2d(20, 50, 5,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self.fc1 = </a:t>
            </a:r>
            <a:r>
              <a:rPr lang="en-US" dirty="0" err="1"/>
              <a:t>nn.Linear</a:t>
            </a:r>
            <a:r>
              <a:rPr lang="en-US" dirty="0"/>
              <a:t>(4*4*50, 500)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self.fc2 = </a:t>
            </a:r>
            <a:r>
              <a:rPr lang="en-US" dirty="0" err="1"/>
              <a:t>nn.Linear</a:t>
            </a:r>
            <a:r>
              <a:rPr lang="en-US" dirty="0"/>
              <a:t>(500, 10)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   </a:t>
            </a:r>
            <a:r>
              <a:rPr lang="en-US" dirty="0" err="1"/>
              <a:t>def</a:t>
            </a:r>
            <a:r>
              <a:rPr lang="en-US" dirty="0"/>
              <a:t> forward(self, x):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(self.conv2(x))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F.max_pool2d(x, 2,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x.view</a:t>
            </a:r>
            <a:r>
              <a:rPr lang="en-US" dirty="0"/>
              <a:t>(-1, 4*4*50)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</a:t>
            </a:r>
            <a:r>
              <a:rPr lang="en-US" dirty="0" err="1"/>
              <a:t>F.relu</a:t>
            </a:r>
            <a:r>
              <a:rPr lang="en-US" dirty="0"/>
              <a:t>(self.fc1(x))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x = self.fc2(x)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return </a:t>
            </a:r>
            <a:r>
              <a:rPr lang="en-US" dirty="0" err="1"/>
              <a:t>F.log_softmax</a:t>
            </a:r>
            <a:r>
              <a:rPr lang="en-US" dirty="0"/>
              <a:t>(x, dim=1)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 rot="21366020">
            <a:off x="2379654" y="4278628"/>
            <a:ext cx="5761725" cy="1907554"/>
          </a:xfrm>
          <a:prstGeom prst="foldedCorner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27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Where do the sizes come from in </a:t>
            </a:r>
            <a:r>
              <a:rPr lang="en-US" sz="2000" dirty="0" err="1" smtClean="0">
                <a:solidFill>
                  <a:schemeClr val="tx1"/>
                </a:solidFill>
              </a:rPr>
              <a:t>nn.Linear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Initially, 1x28x28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W_out</a:t>
            </a:r>
            <a:r>
              <a:rPr lang="en-US" sz="2000" dirty="0" smtClean="0">
                <a:solidFill>
                  <a:schemeClr val="tx1"/>
                </a:solidFill>
              </a:rPr>
              <a:t> = floor((</a:t>
            </a:r>
            <a:r>
              <a:rPr lang="en-US" sz="2000" dirty="0" err="1" smtClean="0">
                <a:solidFill>
                  <a:schemeClr val="tx1"/>
                </a:solidFill>
              </a:rPr>
              <a:t>W_in</a:t>
            </a:r>
            <a:r>
              <a:rPr lang="en-US" sz="2000" dirty="0" smtClean="0">
                <a:solidFill>
                  <a:schemeClr val="tx1"/>
                </a:solidFill>
              </a:rPr>
              <a:t> – kernel + 2*padding)/2) + 1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After first convolution: 20x12x12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After second convolution: 50x4x4</a:t>
            </a:r>
          </a:p>
        </p:txBody>
      </p:sp>
    </p:spTree>
    <p:extLst>
      <p:ext uri="{BB962C8B-B14F-4D97-AF65-F5344CB8AC3E}">
        <p14:creationId xmlns:p14="http://schemas.microsoft.com/office/powerpoint/2010/main" val="16209544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xt Hierarch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Image 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Image Large Place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Image S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Image Small Place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3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Pag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Quo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ulleted List Single Colu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ulleted List Double Colu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7947</TotalTime>
  <Words>4610</Words>
  <Application>Microsoft Office PowerPoint</Application>
  <PresentationFormat>On-screen Show (4:3)</PresentationFormat>
  <Paragraphs>1005</Paragraphs>
  <Slides>104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104</vt:i4>
      </vt:variant>
    </vt:vector>
  </HeadingPairs>
  <TitlesOfParts>
    <vt:vector size="133" baseType="lpstr">
      <vt:lpstr>Arial</vt:lpstr>
      <vt:lpstr>Bookman Old Style</vt:lpstr>
      <vt:lpstr>Calibri</vt:lpstr>
      <vt:lpstr>Calibri Light</vt:lpstr>
      <vt:lpstr>Cambria</vt:lpstr>
      <vt:lpstr>Cambria Math</vt:lpstr>
      <vt:lpstr>Comic Sans MS</vt:lpstr>
      <vt:lpstr>Courier</vt:lpstr>
      <vt:lpstr>Courier New</vt:lpstr>
      <vt:lpstr>ITC Franklin Gothic Std Book</vt:lpstr>
      <vt:lpstr>ITC Franklin Gothic Std Demi</vt:lpstr>
      <vt:lpstr>ITC Franklin Gothic Std Heavy</vt:lpstr>
      <vt:lpstr>Mangal</vt:lpstr>
      <vt:lpstr>Title Page 2</vt:lpstr>
      <vt:lpstr>Title Page 3</vt:lpstr>
      <vt:lpstr>Title Page 4</vt:lpstr>
      <vt:lpstr>Contents</vt:lpstr>
      <vt:lpstr>Quote</vt:lpstr>
      <vt:lpstr>Blank</vt:lpstr>
      <vt:lpstr>Bulleted List Single Column</vt:lpstr>
      <vt:lpstr>Bulleted List Double Column</vt:lpstr>
      <vt:lpstr>Custom Design</vt:lpstr>
      <vt:lpstr>Text</vt:lpstr>
      <vt:lpstr>Text Hierarchy</vt:lpstr>
      <vt:lpstr>Table</vt:lpstr>
      <vt:lpstr>Image Large</vt:lpstr>
      <vt:lpstr>Image Large Placeholder</vt:lpstr>
      <vt:lpstr>Image Small</vt:lpstr>
      <vt:lpstr>Image Small Placeholder</vt:lpstr>
      <vt:lpstr>Introduction to Rivanna</vt:lpstr>
      <vt:lpstr>Rivanna in More Detail</vt:lpstr>
      <vt:lpstr>Allocations</vt:lpstr>
      <vt:lpstr>Connecting &amp; Logging Onto Rivanna</vt:lpstr>
      <vt:lpstr>How to connect to Rivanna</vt:lpstr>
      <vt:lpstr>We will use FastX today:</vt:lpstr>
      <vt:lpstr>Starting up FastX</vt:lpstr>
      <vt:lpstr>FastX Environment</vt:lpstr>
      <vt:lpstr>Cluster Environment</vt:lpstr>
      <vt:lpstr>After you have logged in . . . </vt:lpstr>
      <vt:lpstr>Your Home Directory</vt:lpstr>
      <vt:lpstr>Checking your Home Storage</vt:lpstr>
      <vt:lpstr>Checking your Allocation</vt:lpstr>
      <vt:lpstr>Your /scratch Directory</vt:lpstr>
      <vt:lpstr>Running Jobs from Scratch</vt:lpstr>
      <vt:lpstr>Checking your /scratch Storage</vt:lpstr>
      <vt:lpstr>Moving data onto Rivanna</vt:lpstr>
      <vt:lpstr>Modules</vt:lpstr>
      <vt:lpstr>Modules</vt:lpstr>
      <vt:lpstr>Module Details</vt:lpstr>
      <vt:lpstr>Learning more about a Module</vt:lpstr>
      <vt:lpstr>Partitions (Queues)</vt:lpstr>
      <vt:lpstr>Partitions (Queues)</vt:lpstr>
      <vt:lpstr>Compute Node Partitions (aka Queues)</vt:lpstr>
      <vt:lpstr>SLURM scripts</vt:lpstr>
      <vt:lpstr>SLURM</vt:lpstr>
      <vt:lpstr>Basic SLURM Script</vt:lpstr>
      <vt:lpstr>Basic SLURM Job  (Shorthand notation)</vt:lpstr>
      <vt:lpstr>Submitting a SLURM Job</vt:lpstr>
      <vt:lpstr>Checking Job Status</vt:lpstr>
      <vt:lpstr>Checking Job Status</vt:lpstr>
      <vt:lpstr>Deleting a Job</vt:lpstr>
      <vt:lpstr>ExampleS</vt:lpstr>
      <vt:lpstr>To follow along . . .</vt:lpstr>
      <vt:lpstr>Hello World Job</vt:lpstr>
      <vt:lpstr>Simple SLURM Job</vt:lpstr>
      <vt:lpstr>Simple Job</vt:lpstr>
      <vt:lpstr>PyTorch Job</vt:lpstr>
      <vt:lpstr>PyTorch Container</vt:lpstr>
      <vt:lpstr>Using GPUs</vt:lpstr>
      <vt:lpstr>Caution:  Limited # of GPUs</vt:lpstr>
      <vt:lpstr>Putting it all together in a Script SLURM Script</vt:lpstr>
      <vt:lpstr>Need more help?</vt:lpstr>
      <vt:lpstr>Appendices</vt:lpstr>
      <vt:lpstr>Appendix A</vt:lpstr>
      <vt:lpstr>JupyterLab </vt:lpstr>
      <vt:lpstr>Accessing JupyterLab </vt:lpstr>
      <vt:lpstr>Starting Jupyter Instance</vt:lpstr>
      <vt:lpstr>Starting a Jupyter Instance</vt:lpstr>
      <vt:lpstr>Starting a Jupyter Instance</vt:lpstr>
      <vt:lpstr>JupyterLab Environment</vt:lpstr>
      <vt:lpstr>Opening a Notebook</vt:lpstr>
      <vt:lpstr>Classic Notebook</vt:lpstr>
      <vt:lpstr>Copying our Notebook to your Directory</vt:lpstr>
      <vt:lpstr>The Terminal Window</vt:lpstr>
      <vt:lpstr>Copying our Notebook to your Directory</vt:lpstr>
      <vt:lpstr>Opening the Notebook</vt:lpstr>
      <vt:lpstr>Running the Notebook</vt:lpstr>
      <vt:lpstr>Cautions</vt:lpstr>
      <vt:lpstr>Appendix B</vt:lpstr>
      <vt:lpstr>SSH Clients</vt:lpstr>
      <vt:lpstr>Connecting to the Cluster</vt:lpstr>
      <vt:lpstr>Connecting to the Cluster with ssh</vt:lpstr>
      <vt:lpstr>Appendix C</vt:lpstr>
      <vt:lpstr>Connecting to the Cluster with MobaXterm</vt:lpstr>
      <vt:lpstr>Connecting to the Cluster with MobaXterm</vt:lpstr>
      <vt:lpstr>Connecting to the Cluster with MobaXterm</vt:lpstr>
      <vt:lpstr>Connecting to the Cluster with MobaXterm</vt:lpstr>
      <vt:lpstr>Connecting to the Cluster with MobaXterm</vt:lpstr>
      <vt:lpstr>Connecting to the Cluster with MobaXterm</vt:lpstr>
      <vt:lpstr>Appendix D</vt:lpstr>
      <vt:lpstr>Neural Network</vt:lpstr>
      <vt:lpstr>Neurons in the Brain</vt:lpstr>
      <vt:lpstr>Simulation of a Neuron</vt:lpstr>
      <vt:lpstr>Simulation of a Neuron</vt:lpstr>
      <vt:lpstr>Simulation of a Neuron</vt:lpstr>
      <vt:lpstr>A Network of Neurons</vt:lpstr>
      <vt:lpstr>A Network of Neurons</vt:lpstr>
      <vt:lpstr>Tensor  Flow</vt:lpstr>
      <vt:lpstr>What is TensorFlow?</vt:lpstr>
      <vt:lpstr>Deep Learning Neural Network</vt:lpstr>
      <vt:lpstr>Terminology: Tensors</vt:lpstr>
      <vt:lpstr>Terminology:  Computational Graphs</vt:lpstr>
      <vt:lpstr>Convolutional Neural Networks</vt:lpstr>
      <vt:lpstr>What are Convolutional Neural Networks?</vt:lpstr>
      <vt:lpstr>The Idea behind CNN</vt:lpstr>
      <vt:lpstr>Is the image on the left most like an X or an O?</vt:lpstr>
      <vt:lpstr>What features are in common?</vt:lpstr>
      <vt:lpstr>Building Blocks of CNN</vt:lpstr>
      <vt:lpstr>Steps</vt:lpstr>
      <vt:lpstr>Example:   MNIST Data</vt:lpstr>
      <vt:lpstr>Coding CNN:  General Steps</vt:lpstr>
      <vt:lpstr>                    1.  Load PyTorch Packages</vt:lpstr>
      <vt:lpstr>                    2.  Define How to Transform Data</vt:lpstr>
      <vt:lpstr>                    3.  Read in the Training Data</vt:lpstr>
      <vt:lpstr>                    4.  Read in the Test Data</vt:lpstr>
      <vt:lpstr>                    5.  Define the Model</vt:lpstr>
      <vt:lpstr>                    5.  Define the Model</vt:lpstr>
      <vt:lpstr>                    5.  Define the Model</vt:lpstr>
      <vt:lpstr>                    6.  Configure the Learning Process</vt:lpstr>
      <vt:lpstr>                    7.  Define the Training Process</vt:lpstr>
      <vt:lpstr>                    8.  Define the Testing Process</vt:lpstr>
      <vt:lpstr>                    8.  Define the Testing Process                (con’t)</vt:lpstr>
      <vt:lpstr>                    9.  Train &amp; Test the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Wilbur, Tobias J. (tjw3j)</dc:creator>
  <cp:lastModifiedBy>Huband, Jacalyn M (jmh5ad)</cp:lastModifiedBy>
  <cp:revision>464</cp:revision>
  <dcterms:created xsi:type="dcterms:W3CDTF">2017-12-20T18:50:57Z</dcterms:created>
  <dcterms:modified xsi:type="dcterms:W3CDTF">2019-03-21T01:38:11Z</dcterms:modified>
</cp:coreProperties>
</file>