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0"/>
  </p:notesMasterIdLst>
  <p:sldIdLst>
    <p:sldId id="934" r:id="rId2"/>
    <p:sldId id="922" r:id="rId3"/>
    <p:sldId id="923" r:id="rId4"/>
    <p:sldId id="924" r:id="rId5"/>
    <p:sldId id="925" r:id="rId6"/>
    <p:sldId id="926" r:id="rId7"/>
    <p:sldId id="935" r:id="rId8"/>
    <p:sldId id="927" r:id="rId9"/>
    <p:sldId id="930" r:id="rId10"/>
    <p:sldId id="929" r:id="rId11"/>
    <p:sldId id="936" r:id="rId12"/>
    <p:sldId id="938" r:id="rId13"/>
    <p:sldId id="937" r:id="rId14"/>
    <p:sldId id="933" r:id="rId15"/>
    <p:sldId id="942" r:id="rId16"/>
    <p:sldId id="943" r:id="rId17"/>
    <p:sldId id="944" r:id="rId18"/>
    <p:sldId id="939" r:id="rId19"/>
    <p:sldId id="945" r:id="rId20"/>
    <p:sldId id="932" r:id="rId21"/>
    <p:sldId id="931" r:id="rId22"/>
    <p:sldId id="940" r:id="rId23"/>
    <p:sldId id="941" r:id="rId24"/>
    <p:sldId id="957" r:id="rId25"/>
    <p:sldId id="958" r:id="rId26"/>
    <p:sldId id="959" r:id="rId27"/>
    <p:sldId id="946" r:id="rId28"/>
    <p:sldId id="950" r:id="rId29"/>
    <p:sldId id="954" r:id="rId30"/>
    <p:sldId id="955" r:id="rId31"/>
    <p:sldId id="947" r:id="rId32"/>
    <p:sldId id="952" r:id="rId33"/>
    <p:sldId id="951" r:id="rId34"/>
    <p:sldId id="953" r:id="rId35"/>
    <p:sldId id="948" r:id="rId36"/>
    <p:sldId id="949" r:id="rId37"/>
    <p:sldId id="956" r:id="rId38"/>
    <p:sldId id="285" r:id="rId39"/>
  </p:sldIdLst>
  <p:sldSz cx="9144000" cy="5143500" type="screen16x9"/>
  <p:notesSz cx="6858000" cy="9144000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indent="2286000" defTabSz="457200">
      <a:defRPr>
        <a:latin typeface="Calibri"/>
        <a:ea typeface="Calibri"/>
        <a:cs typeface="Calibri"/>
        <a:sym typeface="Calibri"/>
      </a:defRPr>
    </a:lvl6pPr>
    <a:lvl7pPr indent="2743200" defTabSz="457200">
      <a:defRPr>
        <a:latin typeface="Calibri"/>
        <a:ea typeface="Calibri"/>
        <a:cs typeface="Calibri"/>
        <a:sym typeface="Calibri"/>
      </a:defRPr>
    </a:lvl7pPr>
    <a:lvl8pPr indent="3200400" defTabSz="457200">
      <a:defRPr>
        <a:latin typeface="Calibri"/>
        <a:ea typeface="Calibri"/>
        <a:cs typeface="Calibri"/>
        <a:sym typeface="Calibri"/>
      </a:defRPr>
    </a:lvl8pPr>
    <a:lvl9pPr indent="3657600" defTabSz="457200">
      <a:defRPr>
        <a:latin typeface="Calibri"/>
        <a:ea typeface="Calibri"/>
        <a:cs typeface="Calibri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Default Section" id="{31932218-5BD1-C44F-B268-4A14B36FF4A9}">
          <p14:sldIdLst>
            <p14:sldId id="934"/>
            <p14:sldId id="922"/>
            <p14:sldId id="923"/>
            <p14:sldId id="924"/>
            <p14:sldId id="925"/>
            <p14:sldId id="926"/>
            <p14:sldId id="935"/>
            <p14:sldId id="927"/>
            <p14:sldId id="930"/>
            <p14:sldId id="929"/>
            <p14:sldId id="936"/>
            <p14:sldId id="938"/>
            <p14:sldId id="937"/>
            <p14:sldId id="933"/>
            <p14:sldId id="942"/>
            <p14:sldId id="943"/>
            <p14:sldId id="944"/>
            <p14:sldId id="939"/>
            <p14:sldId id="945"/>
            <p14:sldId id="932"/>
            <p14:sldId id="931"/>
            <p14:sldId id="940"/>
            <p14:sldId id="941"/>
            <p14:sldId id="957"/>
            <p14:sldId id="958"/>
            <p14:sldId id="959"/>
            <p14:sldId id="946"/>
            <p14:sldId id="950"/>
            <p14:sldId id="954"/>
            <p14:sldId id="955"/>
            <p14:sldId id="947"/>
            <p14:sldId id="952"/>
            <p14:sldId id="951"/>
            <p14:sldId id="953"/>
            <p14:sldId id="948"/>
            <p14:sldId id="949"/>
            <p14:sldId id="956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4F4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259"/>
    <p:restoredTop sz="92882"/>
  </p:normalViewPr>
  <p:slideViewPr>
    <p:cSldViewPr snapToGrid="0" snapToObjects="1">
      <p:cViewPr>
        <p:scale>
          <a:sx n="108" d="100"/>
          <a:sy n="108" d="100"/>
        </p:scale>
        <p:origin x="2072" y="1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638455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3/16/19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3/16/19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3/16/19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sted-image.png"/>
          <p:cNvPicPr/>
          <p:nvPr/>
        </p:nvPicPr>
        <p:blipFill>
          <a:blip r:embed="rId2">
            <a:alphaModFix amt="10839"/>
            <a:extLst/>
          </a:blip>
          <a:srcRect l="11804" t="22310" b="2478"/>
          <a:stretch>
            <a:fillRect/>
          </a:stretch>
        </p:blipFill>
        <p:spPr>
          <a:xfrm>
            <a:off x="-69850" y="-6276"/>
            <a:ext cx="4680310" cy="399125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/>
          <p:nvPr/>
        </p:nvSpPr>
        <p:spPr>
          <a:xfrm>
            <a:off x="298810" y="1353378"/>
            <a:ext cx="8623300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4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 dirty="0">
                <a:solidFill>
                  <a:srgbClr val="215380"/>
                </a:solidFill>
              </a:rPr>
              <a:t>CS</a:t>
            </a:r>
            <a:r>
              <a:rPr lang="en-US" sz="3400" dirty="0">
                <a:solidFill>
                  <a:srgbClr val="215380"/>
                </a:solidFill>
              </a:rPr>
              <a:t>6</a:t>
            </a:r>
            <a:r>
              <a:rPr sz="3400" dirty="0">
                <a:solidFill>
                  <a:srgbClr val="215380"/>
                </a:solidFill>
              </a:rPr>
              <a:t>501: </a:t>
            </a:r>
            <a:r>
              <a:rPr lang="en-US" sz="3400" dirty="0">
                <a:solidFill>
                  <a:srgbClr val="215380"/>
                </a:solidFill>
              </a:rPr>
              <a:t>Deep Learning for Visual Recognition</a:t>
            </a:r>
            <a:endParaRPr sz="34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0815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1200151"/>
            <a:ext cx="8610600" cy="3394472"/>
          </a:xfrm>
          <a:prstGeom prst="rect">
            <a:avLst/>
          </a:prstGeom>
        </p:spPr>
        <p:txBody>
          <a:bodyPr/>
          <a:lstStyle>
            <a:lvl1pPr algn="l">
              <a:defRPr sz="2100" b="0">
                <a:solidFill>
                  <a:schemeClr val="tx1"/>
                </a:solidFill>
                <a:latin typeface="+mn-lt"/>
              </a:defRPr>
            </a:lvl1pPr>
            <a:lvl2pPr algn="l">
              <a:defRPr sz="1500" b="0">
                <a:solidFill>
                  <a:schemeClr val="tx1"/>
                </a:solidFill>
                <a:latin typeface="+mn-lt"/>
              </a:defRPr>
            </a:lvl2pPr>
            <a:lvl3pPr algn="l">
              <a:defRPr sz="1350" b="0">
                <a:solidFill>
                  <a:schemeClr val="tx1"/>
                </a:solidFill>
                <a:latin typeface="+mj-lt"/>
              </a:defRPr>
            </a:lvl3pPr>
            <a:lvl4pPr algn="l">
              <a:defRPr sz="1100" b="0">
                <a:solidFill>
                  <a:schemeClr val="tx1"/>
                </a:solidFill>
                <a:latin typeface="+mj-lt"/>
              </a:defRPr>
            </a:lvl4pPr>
            <a:lvl5pPr algn="l">
              <a:defRPr sz="1100" b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984113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918F93-C341-4EB0-90ED-80D2F37FD3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6044A-196B-42E3-9270-AF8BCFBE1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3/16/19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3/16/19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3/16/19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3F1C6D-9305-4F92-9FFF-44BFD78DE8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A10E8-845B-4F12-A45E-E9D8AFA2CA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3/16/19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3/16/19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3/16/19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74DF7-AD36-F447-9F37-3665E2D3B1EA}" type="datetimeFigureOut">
              <a:rPr lang="en-US" smtClean="0"/>
              <a:t>3/16/19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1147156" y="1945486"/>
            <a:ext cx="88934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3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Generative Adversarial Networks (GANs)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5579" y="2237874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609" y="2701801"/>
            <a:ext cx="1693074" cy="112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3378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808125" y="4265810"/>
            <a:ext cx="51596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charset="0"/>
              </a:rPr>
              <a:t>Radford et. al.</a:t>
            </a:r>
            <a:r>
              <a:rPr lang="en-US" b="0" i="0" dirty="0">
                <a:solidFill>
                  <a:schemeClr val="tx2"/>
                </a:solidFill>
                <a:effectLst/>
                <a:latin typeface="arial" charset="0"/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Unsupervised Representation Learning with Deep Convolutional Generative Adversarial Networks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.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charset="0"/>
              </a:rPr>
              <a:t>ICLR 2016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Network (closer look)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966" y="1459780"/>
            <a:ext cx="5572125" cy="22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23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808125" y="4265810"/>
            <a:ext cx="51596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charset="0"/>
              </a:rPr>
              <a:t>Radford et. al.</a:t>
            </a:r>
            <a:r>
              <a:rPr lang="en-US" b="0" i="0" dirty="0">
                <a:solidFill>
                  <a:schemeClr val="tx2"/>
                </a:solidFill>
                <a:effectLst/>
                <a:latin typeface="arial" charset="0"/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Unsupervised Representation Learning with Deep Convolutional Generative Adversarial Networks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.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charset="0"/>
              </a:rPr>
              <a:t>ICLR 2016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Network (closer look)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966" y="1459780"/>
            <a:ext cx="5572125" cy="228365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81082" y="1089212"/>
            <a:ext cx="2799678" cy="3872753"/>
            <a:chOff x="2850776" y="1452282"/>
            <a:chExt cx="3732904" cy="5163671"/>
          </a:xfrm>
        </p:grpSpPr>
        <p:sp>
          <p:nvSpPr>
            <p:cNvPr id="5" name="Rectangle 4"/>
            <p:cNvSpPr/>
            <p:nvPr/>
          </p:nvSpPr>
          <p:spPr>
            <a:xfrm>
              <a:off x="2850776" y="1452282"/>
              <a:ext cx="3732904" cy="51636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35385" y="1761707"/>
              <a:ext cx="316368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/>
                <a:t>Deconvolutional</a:t>
              </a:r>
              <a:r>
                <a:rPr lang="en-US" dirty="0"/>
                <a:t> Layers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468930" y="1738887"/>
            <a:ext cx="2383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Upconvolutional</a:t>
            </a:r>
            <a:r>
              <a:rPr lang="en-US" dirty="0"/>
              <a:t> Layers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81082" y="2140402"/>
            <a:ext cx="2799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Backwards </a:t>
            </a:r>
            <a:r>
              <a:rPr lang="en-US" dirty="0" err="1"/>
              <a:t>Strided</a:t>
            </a:r>
            <a:r>
              <a:rPr lang="en-US" dirty="0"/>
              <a:t> Convolutional Layers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55008" y="2849541"/>
            <a:ext cx="2611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Fractionally </a:t>
            </a:r>
            <a:r>
              <a:rPr lang="en-US" dirty="0" err="1"/>
              <a:t>Strided</a:t>
            </a:r>
            <a:r>
              <a:rPr lang="en-US" dirty="0"/>
              <a:t> Convolutional Layers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87564" y="3546808"/>
            <a:ext cx="2479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Transposed Convolutional Layers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38200" y="4217363"/>
            <a:ext cx="2389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Spatial Full Convolutional Layers</a:t>
            </a:r>
          </a:p>
        </p:txBody>
      </p:sp>
    </p:spTree>
    <p:extLst>
      <p:ext uri="{BB962C8B-B14F-4D97-AF65-F5344CB8AC3E}">
        <p14:creationId xmlns:p14="http://schemas.microsoft.com/office/powerpoint/2010/main" val="3106685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E13BAB-B6B0-EE45-9AA0-5AEFCAA57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779" r="48639"/>
          <a:stretch/>
        </p:blipFill>
        <p:spPr>
          <a:xfrm>
            <a:off x="685899" y="2956782"/>
            <a:ext cx="3952846" cy="16838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4EE412-19F3-F945-AE0F-7D4DF1190DAE}"/>
              </a:ext>
            </a:extLst>
          </p:cNvPr>
          <p:cNvSpPr/>
          <p:nvPr/>
        </p:nvSpPr>
        <p:spPr>
          <a:xfrm>
            <a:off x="47873" y="4881890"/>
            <a:ext cx="769075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https://deeplearning4j.org/generative-adversarial-network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D1DC35-F5B7-C649-B114-2DFAEBEE7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649" y="243056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Adversarial Networks (GAN) [</a:t>
            </a:r>
            <a:r>
              <a:rPr lang="en-US" dirty="0" err="1"/>
              <a:t>Goodfellow</a:t>
            </a:r>
            <a:r>
              <a:rPr lang="en-US" dirty="0"/>
              <a:t> et al.]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E0591A-31DC-864A-88FA-E50664D7F8E4}"/>
              </a:ext>
            </a:extLst>
          </p:cNvPr>
          <p:cNvSpPr/>
          <p:nvPr/>
        </p:nvSpPr>
        <p:spPr>
          <a:xfrm>
            <a:off x="4425161" y="4304042"/>
            <a:ext cx="961121" cy="336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CD53F2-021E-1741-8CFD-22C2CAA97A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86" t="89962" r="35370" b="2444"/>
          <a:stretch/>
        </p:blipFill>
        <p:spPr>
          <a:xfrm>
            <a:off x="4425161" y="4304042"/>
            <a:ext cx="1234775" cy="25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16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E13BAB-B6B0-EE45-9AA0-5AEFCAA57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99" y="1287794"/>
            <a:ext cx="7696200" cy="335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4EE412-19F3-F945-AE0F-7D4DF1190DAE}"/>
              </a:ext>
            </a:extLst>
          </p:cNvPr>
          <p:cNvSpPr/>
          <p:nvPr/>
        </p:nvSpPr>
        <p:spPr>
          <a:xfrm>
            <a:off x="47873" y="4881890"/>
            <a:ext cx="769075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https://deeplearning4j.org/generative-adversarial-network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D1DC35-F5B7-C649-B114-2DFAEBEE7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649" y="243056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Adversarial Networks (GAN) [</a:t>
            </a:r>
            <a:r>
              <a:rPr lang="en-US" dirty="0" err="1"/>
              <a:t>Goodfellow</a:t>
            </a:r>
            <a:r>
              <a:rPr lang="en-US" dirty="0"/>
              <a:t> et al.]</a:t>
            </a:r>
          </a:p>
        </p:txBody>
      </p:sp>
    </p:spTree>
    <p:extLst>
      <p:ext uri="{BB962C8B-B14F-4D97-AF65-F5344CB8AC3E}">
        <p14:creationId xmlns:p14="http://schemas.microsoft.com/office/powerpoint/2010/main" val="2948269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79606"/>
            <a:ext cx="6858000" cy="44768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DFF612-AEE6-624A-A7EA-22A15CCA21E1}"/>
              </a:ext>
            </a:extLst>
          </p:cNvPr>
          <p:cNvSpPr/>
          <p:nvPr/>
        </p:nvSpPr>
        <p:spPr>
          <a:xfrm>
            <a:off x="5848937" y="4756469"/>
            <a:ext cx="3116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Goodfellow</a:t>
            </a:r>
            <a:r>
              <a:rPr lang="en-US" dirty="0"/>
              <a:t> et al. </a:t>
            </a:r>
            <a:r>
              <a:rPr lang="en-US" dirty="0" err="1"/>
              <a:t>NeurIPS</a:t>
            </a:r>
            <a:r>
              <a:rPr lang="en-US" dirty="0"/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2502191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79606"/>
            <a:ext cx="6858000" cy="44768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DFF612-AEE6-624A-A7EA-22A15CCA21E1}"/>
              </a:ext>
            </a:extLst>
          </p:cNvPr>
          <p:cNvSpPr/>
          <p:nvPr/>
        </p:nvSpPr>
        <p:spPr>
          <a:xfrm>
            <a:off x="5848937" y="4756469"/>
            <a:ext cx="3116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Goodfellow</a:t>
            </a:r>
            <a:r>
              <a:rPr lang="en-US" dirty="0"/>
              <a:t> et al. </a:t>
            </a:r>
            <a:r>
              <a:rPr lang="en-US" dirty="0" err="1"/>
              <a:t>NeurIPS</a:t>
            </a:r>
            <a:r>
              <a:rPr lang="en-US" dirty="0"/>
              <a:t> 2014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79D03D-7041-3541-9278-469AC69A7DCB}"/>
              </a:ext>
            </a:extLst>
          </p:cNvPr>
          <p:cNvSpPr/>
          <p:nvPr/>
        </p:nvSpPr>
        <p:spPr>
          <a:xfrm>
            <a:off x="1521775" y="1127982"/>
            <a:ext cx="6253961" cy="18421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0B5851-CD93-924D-96BB-BC2691F84C7C}"/>
              </a:ext>
            </a:extLst>
          </p:cNvPr>
          <p:cNvSpPr txBox="1"/>
          <p:nvPr/>
        </p:nvSpPr>
        <p:spPr>
          <a:xfrm>
            <a:off x="153510" y="1679724"/>
            <a:ext cx="12347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Update Discriminator D</a:t>
            </a:r>
          </a:p>
        </p:txBody>
      </p:sp>
    </p:spTree>
    <p:extLst>
      <p:ext uri="{BB962C8B-B14F-4D97-AF65-F5344CB8AC3E}">
        <p14:creationId xmlns:p14="http://schemas.microsoft.com/office/powerpoint/2010/main" val="4675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79606"/>
            <a:ext cx="6858000" cy="44768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DFF612-AEE6-624A-A7EA-22A15CCA21E1}"/>
              </a:ext>
            </a:extLst>
          </p:cNvPr>
          <p:cNvSpPr/>
          <p:nvPr/>
        </p:nvSpPr>
        <p:spPr>
          <a:xfrm>
            <a:off x="5848937" y="4756469"/>
            <a:ext cx="3116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Goodfellow</a:t>
            </a:r>
            <a:r>
              <a:rPr lang="en-US" dirty="0"/>
              <a:t> et al. </a:t>
            </a:r>
            <a:r>
              <a:rPr lang="en-US" dirty="0" err="1"/>
              <a:t>NeurIPS</a:t>
            </a:r>
            <a:r>
              <a:rPr lang="en-US" dirty="0"/>
              <a:t> 2014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79D03D-7041-3541-9278-469AC69A7DCB}"/>
              </a:ext>
            </a:extLst>
          </p:cNvPr>
          <p:cNvSpPr/>
          <p:nvPr/>
        </p:nvSpPr>
        <p:spPr>
          <a:xfrm>
            <a:off x="1541798" y="2927669"/>
            <a:ext cx="6253961" cy="10503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8DAACB-2539-BE42-9CB6-757AD084B32A}"/>
              </a:ext>
            </a:extLst>
          </p:cNvPr>
          <p:cNvSpPr txBox="1"/>
          <p:nvPr/>
        </p:nvSpPr>
        <p:spPr>
          <a:xfrm>
            <a:off x="178504" y="3083490"/>
            <a:ext cx="114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Update Generator </a:t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7032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79606"/>
            <a:ext cx="6858000" cy="44768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DFF612-AEE6-624A-A7EA-22A15CCA21E1}"/>
              </a:ext>
            </a:extLst>
          </p:cNvPr>
          <p:cNvSpPr/>
          <p:nvPr/>
        </p:nvSpPr>
        <p:spPr>
          <a:xfrm>
            <a:off x="5848937" y="4756469"/>
            <a:ext cx="3116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Goodfellow</a:t>
            </a:r>
            <a:r>
              <a:rPr lang="en-US" dirty="0"/>
              <a:t> et al. </a:t>
            </a:r>
            <a:r>
              <a:rPr lang="en-US" dirty="0" err="1"/>
              <a:t>NeurIPS</a:t>
            </a:r>
            <a:r>
              <a:rPr lang="en-US" dirty="0"/>
              <a:t> 2014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79D03D-7041-3541-9278-469AC69A7DCB}"/>
              </a:ext>
            </a:extLst>
          </p:cNvPr>
          <p:cNvSpPr/>
          <p:nvPr/>
        </p:nvSpPr>
        <p:spPr>
          <a:xfrm>
            <a:off x="1321505" y="942579"/>
            <a:ext cx="2456236" cy="2054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8DAACB-2539-BE42-9CB6-757AD084B32A}"/>
              </a:ext>
            </a:extLst>
          </p:cNvPr>
          <p:cNvSpPr txBox="1"/>
          <p:nvPr/>
        </p:nvSpPr>
        <p:spPr>
          <a:xfrm>
            <a:off x="0" y="670952"/>
            <a:ext cx="114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Until Desirable Results are Achieved?</a:t>
            </a:r>
          </a:p>
        </p:txBody>
      </p:sp>
    </p:spTree>
    <p:extLst>
      <p:ext uri="{BB962C8B-B14F-4D97-AF65-F5344CB8AC3E}">
        <p14:creationId xmlns:p14="http://schemas.microsoft.com/office/powerpoint/2010/main" val="4032870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E13BAB-B6B0-EE45-9AA0-5AEFCAA57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99" y="1287794"/>
            <a:ext cx="7696200" cy="335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4EE412-19F3-F945-AE0F-7D4DF1190DAE}"/>
              </a:ext>
            </a:extLst>
          </p:cNvPr>
          <p:cNvSpPr/>
          <p:nvPr/>
        </p:nvSpPr>
        <p:spPr>
          <a:xfrm>
            <a:off x="47873" y="4881890"/>
            <a:ext cx="769075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https://deeplearning4j.org/generative-adversarial-network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D1DC35-F5B7-C649-B114-2DFAEBEE7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649" y="243056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Adversarial Networks (GAN) [</a:t>
            </a:r>
            <a:r>
              <a:rPr lang="en-US" dirty="0" err="1"/>
              <a:t>Goodfellow</a:t>
            </a:r>
            <a:r>
              <a:rPr lang="en-US" dirty="0"/>
              <a:t> et al.]</a:t>
            </a:r>
          </a:p>
        </p:txBody>
      </p:sp>
    </p:spTree>
    <p:extLst>
      <p:ext uri="{BB962C8B-B14F-4D97-AF65-F5344CB8AC3E}">
        <p14:creationId xmlns:p14="http://schemas.microsoft.com/office/powerpoint/2010/main" val="921062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E13BAB-B6B0-EE45-9AA0-5AEFCAA57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200" y="1922241"/>
            <a:ext cx="4110248" cy="17906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4EE412-19F3-F945-AE0F-7D4DF1190DAE}"/>
              </a:ext>
            </a:extLst>
          </p:cNvPr>
          <p:cNvSpPr/>
          <p:nvPr/>
        </p:nvSpPr>
        <p:spPr>
          <a:xfrm>
            <a:off x="47873" y="4881890"/>
            <a:ext cx="769075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https://deeplearning4j.org/generative-adversarial-network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D1DC35-F5B7-C649-B114-2DFAEBEE7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649" y="243056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Adversarial Networks (GAN) [</a:t>
            </a:r>
            <a:r>
              <a:rPr lang="en-US" dirty="0" err="1"/>
              <a:t>Goodfellow</a:t>
            </a:r>
            <a:r>
              <a:rPr lang="en-US" dirty="0"/>
              <a:t> et al.]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1DB66-30C0-5C43-9AD9-CE6CEE53D2B5}"/>
              </a:ext>
            </a:extLst>
          </p:cNvPr>
          <p:cNvSpPr txBox="1"/>
          <p:nvPr/>
        </p:nvSpPr>
        <p:spPr>
          <a:xfrm>
            <a:off x="654096" y="1489898"/>
            <a:ext cx="32391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GANs are hard to train, loss for the discriminator and generator might fluctuate.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are many choices for loss, and other auxiliary signals.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Training of these models is even less well understood than for other deep models.</a:t>
            </a:r>
          </a:p>
        </p:txBody>
      </p:sp>
    </p:spTree>
    <p:extLst>
      <p:ext uri="{BB962C8B-B14F-4D97-AF65-F5344CB8AC3E}">
        <p14:creationId xmlns:p14="http://schemas.microsoft.com/office/powerpoint/2010/main" val="3315893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5542" y="1200151"/>
            <a:ext cx="8033657" cy="3394472"/>
          </a:xfrm>
        </p:spPr>
        <p:txBody>
          <a:bodyPr/>
          <a:lstStyle/>
          <a:p>
            <a:r>
              <a:rPr lang="en-US" dirty="0"/>
              <a:t>Adversarial Examples – Input Optimization</a:t>
            </a:r>
          </a:p>
          <a:p>
            <a:r>
              <a:rPr lang="en-US" dirty="0"/>
              <a:t>Generative Adversarial Networks (GANs)</a:t>
            </a:r>
          </a:p>
          <a:p>
            <a:r>
              <a:rPr lang="en-US" dirty="0"/>
              <a:t>Conditional GANs</a:t>
            </a:r>
          </a:p>
          <a:p>
            <a:r>
              <a:rPr lang="en-US" dirty="0"/>
              <a:t>Style-Transfer Networks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Class</a:t>
            </a:r>
          </a:p>
        </p:txBody>
      </p:sp>
    </p:spTree>
    <p:extLst>
      <p:ext uri="{BB962C8B-B14F-4D97-AF65-F5344CB8AC3E}">
        <p14:creationId xmlns:p14="http://schemas.microsoft.com/office/powerpoint/2010/main" val="187057659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58704-6A36-EA42-ACE6-BE4A6240F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Basic GAN Results (Example implementation is provided in </a:t>
            </a:r>
            <a:r>
              <a:rPr lang="en-US" dirty="0" err="1"/>
              <a:t>Pytorch’s</a:t>
            </a:r>
            <a:r>
              <a:rPr lang="en-US" dirty="0"/>
              <a:t> examples)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C642BD-4D6E-9344-86CD-3B73B1D11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5" t="5788" r="2489" b="4939"/>
          <a:stretch/>
        </p:blipFill>
        <p:spPr>
          <a:xfrm>
            <a:off x="2253343" y="1268016"/>
            <a:ext cx="4125686" cy="32766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499CC7-AAE8-6945-8B1C-0861FD8743A4}"/>
              </a:ext>
            </a:extLst>
          </p:cNvPr>
          <p:cNvSpPr/>
          <p:nvPr/>
        </p:nvSpPr>
        <p:spPr>
          <a:xfrm>
            <a:off x="4918163" y="4774168"/>
            <a:ext cx="4225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torch.ch</a:t>
            </a:r>
            <a:r>
              <a:rPr lang="en-US" dirty="0"/>
              <a:t>/blog/2015/11/13/</a:t>
            </a:r>
            <a:r>
              <a:rPr lang="en-US" dirty="0" err="1"/>
              <a:t>gan.html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731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93E15-6B2D-084B-A26B-EE6341C89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NVidia’s progressive GANs ICLR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A7ED7B-F092-1C40-8EE2-06FA8C1FC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986" y="1268016"/>
            <a:ext cx="67310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89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93E15-6B2D-084B-A26B-EE6341C89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Google’s </a:t>
            </a:r>
            <a:r>
              <a:rPr lang="en-US" dirty="0" err="1"/>
              <a:t>BigGAN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45A186-347C-364E-92B5-FC65B0B0C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78" y="1196185"/>
            <a:ext cx="6921454" cy="347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91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93E15-6B2D-084B-A26B-EE6341C89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Google’s </a:t>
            </a:r>
            <a:r>
              <a:rPr lang="en-US" dirty="0" err="1"/>
              <a:t>BigGAN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118EC0-DD07-BD4B-89FE-E8F38DF49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55" y="1468250"/>
            <a:ext cx="3175000" cy="3187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D15948-2B60-7D42-AB17-6CC322972A2C}"/>
              </a:ext>
            </a:extLst>
          </p:cNvPr>
          <p:cNvSpPr txBox="1"/>
          <p:nvPr/>
        </p:nvSpPr>
        <p:spPr>
          <a:xfrm>
            <a:off x="1768729" y="1083350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Teddy Bear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8F2894-FFA1-7947-8008-EDE6A8CBC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998" y="1531750"/>
            <a:ext cx="3175000" cy="3124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2E0ED7-4636-7A43-BEED-751876E49A0D}"/>
              </a:ext>
            </a:extLst>
          </p:cNvPr>
          <p:cNvSpPr txBox="1"/>
          <p:nvPr/>
        </p:nvSpPr>
        <p:spPr>
          <a:xfrm>
            <a:off x="5805372" y="1083817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Microphone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151E79-2A65-714C-9C82-2E63DD252C1E}"/>
              </a:ext>
            </a:extLst>
          </p:cNvPr>
          <p:cNvSpPr/>
          <p:nvPr/>
        </p:nvSpPr>
        <p:spPr>
          <a:xfrm>
            <a:off x="3741031" y="4856184"/>
            <a:ext cx="61772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http://</a:t>
            </a:r>
            <a:r>
              <a:rPr lang="en-US" sz="1100" dirty="0" err="1"/>
              <a:t>aiweirdness.com</a:t>
            </a:r>
            <a:r>
              <a:rPr lang="en-US" sz="1100" dirty="0"/>
              <a:t>/post/179626595787/the-creepiest-images-generated-by-</a:t>
            </a:r>
            <a:r>
              <a:rPr lang="en-US" sz="1100" dirty="0" err="1"/>
              <a:t>biggan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43784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07CDE-D44A-7D43-96B5-7C58BB5B7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465"/>
            <a:ext cx="7886700" cy="994172"/>
          </a:xfrm>
        </p:spPr>
        <p:txBody>
          <a:bodyPr/>
          <a:lstStyle/>
          <a:p>
            <a:r>
              <a:rPr lang="en-US" dirty="0"/>
              <a:t>Conditional GANs: Input is not just Noise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083029-4F7D-9044-93BC-47B71A094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6" y="1268016"/>
            <a:ext cx="8383979" cy="3000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4517BA-28A1-E248-A5A9-25097126FE55}"/>
              </a:ext>
            </a:extLst>
          </p:cNvPr>
          <p:cNvSpPr/>
          <p:nvPr/>
        </p:nvSpPr>
        <p:spPr>
          <a:xfrm>
            <a:off x="261256" y="4766929"/>
            <a:ext cx="73211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Isola et al. CVPR 2017: Image-to-Image Translation with Conditional Adversarial Networks</a:t>
            </a:r>
          </a:p>
        </p:txBody>
      </p:sp>
    </p:spTree>
    <p:extLst>
      <p:ext uri="{BB962C8B-B14F-4D97-AF65-F5344CB8AC3E}">
        <p14:creationId xmlns:p14="http://schemas.microsoft.com/office/powerpoint/2010/main" val="2769833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07CDE-D44A-7D43-96B5-7C58BB5B7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465"/>
            <a:ext cx="7886700" cy="994172"/>
          </a:xfrm>
        </p:spPr>
        <p:txBody>
          <a:bodyPr/>
          <a:lstStyle/>
          <a:p>
            <a:r>
              <a:rPr lang="en-US" dirty="0"/>
              <a:t>Conditional GANs: Also Hard to Train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4517BA-28A1-E248-A5A9-25097126FE55}"/>
              </a:ext>
            </a:extLst>
          </p:cNvPr>
          <p:cNvSpPr/>
          <p:nvPr/>
        </p:nvSpPr>
        <p:spPr>
          <a:xfrm>
            <a:off x="261256" y="4766929"/>
            <a:ext cx="73211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Isola et al. CVPR 2017: Image-to-Image Translation with Conditional Adversarial Networks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7AC46A-84CC-C64E-BDB1-41696562E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780" y="938150"/>
            <a:ext cx="6816844" cy="36462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436C06-0362-E44F-9650-6E3135F28102}"/>
              </a:ext>
            </a:extLst>
          </p:cNvPr>
          <p:cNvSpPr txBox="1"/>
          <p:nvPr/>
        </p:nvSpPr>
        <p:spPr>
          <a:xfrm>
            <a:off x="344385" y="1324697"/>
            <a:ext cx="1389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Result they obtained with  a regular Fully Convolutional Network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44F274-01D4-9041-B489-CDE212D7D016}"/>
              </a:ext>
            </a:extLst>
          </p:cNvPr>
          <p:cNvSpPr txBox="1"/>
          <p:nvPr/>
        </p:nvSpPr>
        <p:spPr>
          <a:xfrm>
            <a:off x="261256" y="2907894"/>
            <a:ext cx="1537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Result they obtained with  a U-Net network (with skip-connections)</a:t>
            </a:r>
          </a:p>
        </p:txBody>
      </p:sp>
    </p:spTree>
    <p:extLst>
      <p:ext uri="{BB962C8B-B14F-4D97-AF65-F5344CB8AC3E}">
        <p14:creationId xmlns:p14="http://schemas.microsoft.com/office/powerpoint/2010/main" val="2929397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07CDE-D44A-7D43-96B5-7C58BB5B7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465"/>
            <a:ext cx="7886700" cy="994172"/>
          </a:xfrm>
        </p:spPr>
        <p:txBody>
          <a:bodyPr/>
          <a:lstStyle/>
          <a:p>
            <a:r>
              <a:rPr lang="en-US" dirty="0"/>
              <a:t>Conditional GANs: Also Hard to Train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4517BA-28A1-E248-A5A9-25097126FE55}"/>
              </a:ext>
            </a:extLst>
          </p:cNvPr>
          <p:cNvSpPr/>
          <p:nvPr/>
        </p:nvSpPr>
        <p:spPr>
          <a:xfrm>
            <a:off x="261256" y="4766929"/>
            <a:ext cx="73211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Ronneberger</a:t>
            </a:r>
            <a:r>
              <a:rPr lang="en-US" sz="1200" dirty="0"/>
              <a:t> et al. MICCAI 2015. U-Net: Convolutional Networks for Biomedical Image Segmentation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A17AD7-E0D2-4F44-BCDF-154AB3E77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674" y="1234813"/>
            <a:ext cx="5116409" cy="341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77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36921" y="2384519"/>
            <a:ext cx="64522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  <a:latin typeface="arial" charset="0"/>
              </a:rPr>
              <a:t>Gatys et. al.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Image Style Transfer Using Convolutional Neural Networks. </a:t>
            </a:r>
            <a:r>
              <a:rPr lang="en-US" sz="2400" dirty="0">
                <a:solidFill>
                  <a:srgbClr val="222222"/>
                </a:solidFill>
                <a:latin typeface="arial" charset="0"/>
              </a:rPr>
              <a:t>CVPR 2016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B6989C-541C-0345-8633-FD4F6F4C3CAC}"/>
              </a:ext>
            </a:extLst>
          </p:cNvPr>
          <p:cNvSpPr txBox="1"/>
          <p:nvPr/>
        </p:nvSpPr>
        <p:spPr>
          <a:xfrm>
            <a:off x="759558" y="937432"/>
            <a:ext cx="78070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accent1"/>
                </a:solidFill>
              </a:rPr>
              <a:t>More on the Idea of Feature Space Optimization</a:t>
            </a:r>
          </a:p>
        </p:txBody>
      </p:sp>
    </p:spTree>
    <p:extLst>
      <p:ext uri="{BB962C8B-B14F-4D97-AF65-F5344CB8AC3E}">
        <p14:creationId xmlns:p14="http://schemas.microsoft.com/office/powerpoint/2010/main" val="2242013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6" t="-172" r="-383"/>
          <a:stretch/>
        </p:blipFill>
        <p:spPr>
          <a:xfrm>
            <a:off x="4084820" y="584616"/>
            <a:ext cx="3942412" cy="38467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E94C4D-3600-B042-B3C3-774ED2C4F2C3}"/>
              </a:ext>
            </a:extLst>
          </p:cNvPr>
          <p:cNvSpPr/>
          <p:nvPr/>
        </p:nvSpPr>
        <p:spPr>
          <a:xfrm>
            <a:off x="84749" y="40118"/>
            <a:ext cx="64522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222222"/>
                </a:solidFill>
                <a:latin typeface="arial" charset="0"/>
              </a:rPr>
              <a:t>Gatys et. al.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Image Style Transfer Using Convolutional Neural Networks. </a:t>
            </a:r>
            <a:r>
              <a:rPr lang="en-US" sz="1000" dirty="0">
                <a:solidFill>
                  <a:srgbClr val="222222"/>
                </a:solidFill>
                <a:latin typeface="arial" charset="0"/>
              </a:rPr>
              <a:t>CVPR 2016</a:t>
            </a:r>
            <a:endParaRPr lang="en-US" sz="1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4BAF6E-9049-5749-8802-9955ACAA0E64}"/>
              </a:ext>
            </a:extLst>
          </p:cNvPr>
          <p:cNvSpPr/>
          <p:nvPr/>
        </p:nvSpPr>
        <p:spPr>
          <a:xfrm>
            <a:off x="3904938" y="584616"/>
            <a:ext cx="389744" cy="2960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44DCE0-0373-6F49-917A-3190A19B72E9}"/>
              </a:ext>
            </a:extLst>
          </p:cNvPr>
          <p:cNvSpPr/>
          <p:nvPr/>
        </p:nvSpPr>
        <p:spPr>
          <a:xfrm>
            <a:off x="4057338" y="921895"/>
            <a:ext cx="582118" cy="1026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38E490-DF38-B749-ABBE-3C69915016A9}"/>
              </a:ext>
            </a:extLst>
          </p:cNvPr>
          <p:cNvSpPr/>
          <p:nvPr/>
        </p:nvSpPr>
        <p:spPr>
          <a:xfrm>
            <a:off x="3904938" y="1649813"/>
            <a:ext cx="582118" cy="1026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D5208-3928-E248-907A-0134ECED0E92}"/>
              </a:ext>
            </a:extLst>
          </p:cNvPr>
          <p:cNvSpPr/>
          <p:nvPr/>
        </p:nvSpPr>
        <p:spPr>
          <a:xfrm>
            <a:off x="5958660" y="584615"/>
            <a:ext cx="899340" cy="389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84C050-45C7-5B49-B675-002A5E428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587" y="3520138"/>
            <a:ext cx="697042" cy="5227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7961EC-7D69-2B4F-B44F-740103C0832A}"/>
              </a:ext>
            </a:extLst>
          </p:cNvPr>
          <p:cNvSpPr txBox="1"/>
          <p:nvPr/>
        </p:nvSpPr>
        <p:spPr>
          <a:xfrm>
            <a:off x="382180" y="554634"/>
            <a:ext cx="2203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Idea 1: Image Reconstruction from Features</a:t>
            </a:r>
          </a:p>
        </p:txBody>
      </p:sp>
    </p:spTree>
    <p:extLst>
      <p:ext uri="{BB962C8B-B14F-4D97-AF65-F5344CB8AC3E}">
        <p14:creationId xmlns:p14="http://schemas.microsoft.com/office/powerpoint/2010/main" val="3997653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6" t="-172" r="-383"/>
          <a:stretch/>
        </p:blipFill>
        <p:spPr>
          <a:xfrm>
            <a:off x="4084820" y="584616"/>
            <a:ext cx="3942412" cy="38467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E94C4D-3600-B042-B3C3-774ED2C4F2C3}"/>
              </a:ext>
            </a:extLst>
          </p:cNvPr>
          <p:cNvSpPr/>
          <p:nvPr/>
        </p:nvSpPr>
        <p:spPr>
          <a:xfrm>
            <a:off x="84749" y="40118"/>
            <a:ext cx="64522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222222"/>
                </a:solidFill>
                <a:latin typeface="arial" charset="0"/>
              </a:rPr>
              <a:t>Gatys et. al.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Image Style Transfer Using Convolutional Neural Networks. </a:t>
            </a:r>
            <a:r>
              <a:rPr lang="en-US" sz="1000" dirty="0">
                <a:solidFill>
                  <a:srgbClr val="222222"/>
                </a:solidFill>
                <a:latin typeface="arial" charset="0"/>
              </a:rPr>
              <a:t>CVPR 2016</a:t>
            </a:r>
            <a:endParaRPr lang="en-US" sz="1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4BAF6E-9049-5749-8802-9955ACAA0E64}"/>
              </a:ext>
            </a:extLst>
          </p:cNvPr>
          <p:cNvSpPr/>
          <p:nvPr/>
        </p:nvSpPr>
        <p:spPr>
          <a:xfrm>
            <a:off x="3904938" y="584616"/>
            <a:ext cx="389744" cy="2960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44DCE0-0373-6F49-917A-3190A19B72E9}"/>
              </a:ext>
            </a:extLst>
          </p:cNvPr>
          <p:cNvSpPr/>
          <p:nvPr/>
        </p:nvSpPr>
        <p:spPr>
          <a:xfrm>
            <a:off x="4057338" y="921895"/>
            <a:ext cx="582118" cy="1026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38E490-DF38-B749-ABBE-3C69915016A9}"/>
              </a:ext>
            </a:extLst>
          </p:cNvPr>
          <p:cNvSpPr/>
          <p:nvPr/>
        </p:nvSpPr>
        <p:spPr>
          <a:xfrm>
            <a:off x="3904938" y="1649813"/>
            <a:ext cx="582118" cy="1026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D5208-3928-E248-907A-0134ECED0E92}"/>
              </a:ext>
            </a:extLst>
          </p:cNvPr>
          <p:cNvSpPr/>
          <p:nvPr/>
        </p:nvSpPr>
        <p:spPr>
          <a:xfrm>
            <a:off x="5958660" y="584615"/>
            <a:ext cx="899340" cy="389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84C050-45C7-5B49-B675-002A5E428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587" y="3520138"/>
            <a:ext cx="697042" cy="5227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7961EC-7D69-2B4F-B44F-740103C0832A}"/>
              </a:ext>
            </a:extLst>
          </p:cNvPr>
          <p:cNvSpPr txBox="1"/>
          <p:nvPr/>
        </p:nvSpPr>
        <p:spPr>
          <a:xfrm>
            <a:off x="382180" y="554634"/>
            <a:ext cx="2203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Idea 1: Image Reconstruction from Features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B1BAD4-84D7-4C47-8AEE-23E1F7DDB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6" y="1541471"/>
            <a:ext cx="2238375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38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we have been doing: Optimize weights in the network to predict bus (correct class).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218" y="2108835"/>
            <a:ext cx="3747607" cy="15480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58" b="66011"/>
          <a:stretch/>
        </p:blipFill>
        <p:spPr>
          <a:xfrm>
            <a:off x="1408748" y="2311036"/>
            <a:ext cx="1351073" cy="13458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92277" y="2663586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bus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601808" y="3948397"/>
                <a:ext cx="1502142" cy="5267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𝑤</m:t>
                      </m:r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𝑤</m:t>
                      </m:r>
                      <m:r>
                        <a:rPr lang="en-US" b="0" i="1" smtClean="0">
                          <a:latin typeface="Cambria Math" charset="0"/>
                        </a:rPr>
                        <m:t> −</m:t>
                      </m:r>
                      <m:r>
                        <a:rPr lang="en-US" b="0" i="1" smtClean="0">
                          <a:latin typeface="Cambria Math" charset="0"/>
                        </a:rPr>
                        <m:t>𝜆</m:t>
                      </m:r>
                      <m:f>
                        <m:fPr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r-I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num>
                        <m:den>
                          <m:r>
                            <a:rPr lang="mr-I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𝑤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1808" y="3948397"/>
                <a:ext cx="1502142" cy="526747"/>
              </a:xfrm>
              <a:prstGeom prst="rect">
                <a:avLst/>
              </a:prstGeom>
              <a:blipFill>
                <a:blip r:embed="rId4"/>
                <a:stretch>
                  <a:fillRect l="-1681" t="-2381" r="-840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722426" y="1480677"/>
                <a:ext cx="9624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𝐿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</a:rPr>
                        <m:t>𝑦</m:t>
                      </m:r>
                      <m:r>
                        <a:rPr lang="en-US" b="0" i="1" smtClean="0">
                          <a:latin typeface="Cambria Math" charset="0"/>
                        </a:rPr>
                        <m:t>, </m:t>
                      </m:r>
                      <m:r>
                        <a:rPr lang="en-US" b="0" i="1" smtClean="0">
                          <a:latin typeface="Cambria Math" charset="0"/>
                        </a:rPr>
                        <m:t>𝑏𝑢𝑠</m:t>
                      </m:r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426" y="1480677"/>
                <a:ext cx="962443" cy="276999"/>
              </a:xfrm>
              <a:prstGeom prst="rect">
                <a:avLst/>
              </a:prstGeom>
              <a:blipFill>
                <a:blip r:embed="rId5"/>
                <a:stretch>
                  <a:fillRect l="-3896" r="-7792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601807" y="1480677"/>
                <a:ext cx="11853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𝑦</m:t>
                      </m:r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𝑓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</a:rPr>
                        <m:t>𝐼</m:t>
                      </m:r>
                      <m:r>
                        <a:rPr lang="en-US" b="0" i="1" smtClean="0">
                          <a:latin typeface="Cambria Math" charset="0"/>
                        </a:rPr>
                        <m:t>;</m:t>
                      </m:r>
                      <m:r>
                        <a:rPr lang="en-US" b="0" i="1" smtClean="0">
                          <a:latin typeface="Cambria Math" charset="0"/>
                        </a:rPr>
                        <m:t>𝑤</m:t>
                      </m:r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1807" y="1480677"/>
                <a:ext cx="1185324" cy="276999"/>
              </a:xfrm>
              <a:prstGeom prst="rect">
                <a:avLst/>
              </a:prstGeom>
              <a:blipFill>
                <a:blip r:embed="rId6"/>
                <a:stretch>
                  <a:fillRect l="-4255" r="-6383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084284" y="1480676"/>
                <a:ext cx="3330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284" y="1480676"/>
                <a:ext cx="33304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87341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6" t="-172" r="-383"/>
          <a:stretch/>
        </p:blipFill>
        <p:spPr>
          <a:xfrm>
            <a:off x="4084820" y="584616"/>
            <a:ext cx="3942412" cy="38467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E94C4D-3600-B042-B3C3-774ED2C4F2C3}"/>
              </a:ext>
            </a:extLst>
          </p:cNvPr>
          <p:cNvSpPr/>
          <p:nvPr/>
        </p:nvSpPr>
        <p:spPr>
          <a:xfrm>
            <a:off x="84749" y="40118"/>
            <a:ext cx="64522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222222"/>
                </a:solidFill>
                <a:latin typeface="arial" charset="0"/>
              </a:rPr>
              <a:t>Gatys et. al.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Image Style Transfer Using Convolutional Neural Networks. </a:t>
            </a:r>
            <a:r>
              <a:rPr lang="en-US" sz="1000" dirty="0">
                <a:solidFill>
                  <a:srgbClr val="222222"/>
                </a:solidFill>
                <a:latin typeface="arial" charset="0"/>
              </a:rPr>
              <a:t>CVPR 2016</a:t>
            </a:r>
            <a:endParaRPr lang="en-US" sz="1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4BAF6E-9049-5749-8802-9955ACAA0E64}"/>
              </a:ext>
            </a:extLst>
          </p:cNvPr>
          <p:cNvSpPr/>
          <p:nvPr/>
        </p:nvSpPr>
        <p:spPr>
          <a:xfrm>
            <a:off x="3904938" y="584616"/>
            <a:ext cx="389744" cy="2960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44DCE0-0373-6F49-917A-3190A19B72E9}"/>
              </a:ext>
            </a:extLst>
          </p:cNvPr>
          <p:cNvSpPr/>
          <p:nvPr/>
        </p:nvSpPr>
        <p:spPr>
          <a:xfrm>
            <a:off x="4057338" y="921895"/>
            <a:ext cx="582118" cy="1026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38E490-DF38-B749-ABBE-3C69915016A9}"/>
              </a:ext>
            </a:extLst>
          </p:cNvPr>
          <p:cNvSpPr/>
          <p:nvPr/>
        </p:nvSpPr>
        <p:spPr>
          <a:xfrm>
            <a:off x="3904938" y="1649813"/>
            <a:ext cx="582118" cy="1026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D5208-3928-E248-907A-0134ECED0E92}"/>
              </a:ext>
            </a:extLst>
          </p:cNvPr>
          <p:cNvSpPr/>
          <p:nvPr/>
        </p:nvSpPr>
        <p:spPr>
          <a:xfrm>
            <a:off x="5958660" y="584615"/>
            <a:ext cx="899340" cy="389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84C050-45C7-5B49-B675-002A5E428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587" y="3520138"/>
            <a:ext cx="697042" cy="5227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7961EC-7D69-2B4F-B44F-740103C0832A}"/>
              </a:ext>
            </a:extLst>
          </p:cNvPr>
          <p:cNvSpPr txBox="1"/>
          <p:nvPr/>
        </p:nvSpPr>
        <p:spPr>
          <a:xfrm>
            <a:off x="382180" y="554634"/>
            <a:ext cx="2203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Idea 1: Image Reconstruction from Features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AF0FDB-1BBC-754A-91A7-1C4B779EC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57" y="3206178"/>
            <a:ext cx="1773836" cy="13303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E5781E-EA0F-0045-BA22-55C8C5D0B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74" y="1650708"/>
            <a:ext cx="1711186" cy="129575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3B9D2F6-4348-964F-89A5-A92E63792A6D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2240960" y="2298585"/>
            <a:ext cx="4354712" cy="1246589"/>
          </a:xfrm>
          <a:prstGeom prst="straightConnector1">
            <a:avLst/>
          </a:prstGeom>
          <a:ln w="190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F83B784-74DB-8041-B926-C4FA14A49BC5}"/>
              </a:ext>
            </a:extLst>
          </p:cNvPr>
          <p:cNvCxnSpPr>
            <a:cxnSpLocks/>
            <a:stCxn id="13" idx="3"/>
            <a:endCxn id="10" idx="1"/>
          </p:cNvCxnSpPr>
          <p:nvPr/>
        </p:nvCxnSpPr>
        <p:spPr>
          <a:xfrm flipV="1">
            <a:off x="2274993" y="3781529"/>
            <a:ext cx="2926594" cy="89838"/>
          </a:xfrm>
          <a:prstGeom prst="straightConnector1">
            <a:avLst/>
          </a:prstGeom>
          <a:ln w="190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9985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1"/>
            <a:ext cx="6858000" cy="48347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0"/>
            <a:ext cx="1355464" cy="23488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41755" y="40118"/>
            <a:ext cx="6227775" cy="18487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890" y="651734"/>
            <a:ext cx="2238375" cy="4095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72ADC0-3E6C-8E4F-AD06-6621BDC9FCA2}"/>
              </a:ext>
            </a:extLst>
          </p:cNvPr>
          <p:cNvSpPr/>
          <p:nvPr/>
        </p:nvSpPr>
        <p:spPr>
          <a:xfrm>
            <a:off x="84749" y="40118"/>
            <a:ext cx="64522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222222"/>
                </a:solidFill>
                <a:latin typeface="arial" charset="0"/>
              </a:rPr>
              <a:t>Gatys et. al.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Image Style Transfer Using Convolutional Neural Networks. </a:t>
            </a:r>
            <a:r>
              <a:rPr lang="en-US" sz="1000" dirty="0">
                <a:solidFill>
                  <a:srgbClr val="222222"/>
                </a:solidFill>
                <a:latin typeface="arial" charset="0"/>
              </a:rPr>
              <a:t>CVPR 2016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165562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91222"/>
            <a:ext cx="6858000" cy="38401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E94C4D-3600-B042-B3C3-774ED2C4F2C3}"/>
              </a:ext>
            </a:extLst>
          </p:cNvPr>
          <p:cNvSpPr/>
          <p:nvPr/>
        </p:nvSpPr>
        <p:spPr>
          <a:xfrm>
            <a:off x="84749" y="40118"/>
            <a:ext cx="64522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222222"/>
                </a:solidFill>
                <a:latin typeface="arial" charset="0"/>
              </a:rPr>
              <a:t>Gatys et. al.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Image Style Transfer Using Convolutional Neural Networks. </a:t>
            </a:r>
            <a:r>
              <a:rPr lang="en-US" sz="1000" dirty="0">
                <a:solidFill>
                  <a:srgbClr val="222222"/>
                </a:solidFill>
                <a:latin typeface="arial" charset="0"/>
              </a:rPr>
              <a:t>CVPR 2016</a:t>
            </a:r>
            <a:endParaRPr lang="en-US" sz="1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6EA813-076D-DB46-86DB-E288B98BDE6D}"/>
              </a:ext>
            </a:extLst>
          </p:cNvPr>
          <p:cNvSpPr/>
          <p:nvPr/>
        </p:nvSpPr>
        <p:spPr>
          <a:xfrm>
            <a:off x="6145967" y="990245"/>
            <a:ext cx="2008681" cy="3441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8E6135-E738-7A4C-8C66-4124FF29E279}"/>
              </a:ext>
            </a:extLst>
          </p:cNvPr>
          <p:cNvSpPr/>
          <p:nvPr/>
        </p:nvSpPr>
        <p:spPr>
          <a:xfrm>
            <a:off x="5563848" y="1274164"/>
            <a:ext cx="1144249" cy="742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F0DC34-E688-8249-9E7F-A0D31D1BB599}"/>
              </a:ext>
            </a:extLst>
          </p:cNvPr>
          <p:cNvSpPr/>
          <p:nvPr/>
        </p:nvSpPr>
        <p:spPr>
          <a:xfrm>
            <a:off x="5351489" y="1409074"/>
            <a:ext cx="582118" cy="188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93341F-DBC2-8449-A937-873CEA52D0FD}"/>
              </a:ext>
            </a:extLst>
          </p:cNvPr>
          <p:cNvSpPr/>
          <p:nvPr/>
        </p:nvSpPr>
        <p:spPr>
          <a:xfrm>
            <a:off x="5272789" y="455868"/>
            <a:ext cx="873178" cy="513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0AF3FD-7385-E74F-855D-1F9DB131F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472" y="3512732"/>
            <a:ext cx="682197" cy="531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8C5B4F-7B31-6B43-9FF4-910C6A8E1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674" y="672463"/>
            <a:ext cx="660818" cy="3447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70FCC-729C-8040-AA73-D50A4CAC8E6F}"/>
              </a:ext>
            </a:extLst>
          </p:cNvPr>
          <p:cNvSpPr/>
          <p:nvPr/>
        </p:nvSpPr>
        <p:spPr>
          <a:xfrm>
            <a:off x="6006058" y="679493"/>
            <a:ext cx="1144249" cy="742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213232-2E6A-7E49-8149-623D553A6D77}"/>
              </a:ext>
            </a:extLst>
          </p:cNvPr>
          <p:cNvSpPr txBox="1"/>
          <p:nvPr/>
        </p:nvSpPr>
        <p:spPr>
          <a:xfrm>
            <a:off x="6676866" y="457233"/>
            <a:ext cx="2203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Idea 2: Backpropagation of Style</a:t>
            </a:r>
          </a:p>
        </p:txBody>
      </p:sp>
    </p:spTree>
    <p:extLst>
      <p:ext uri="{BB962C8B-B14F-4D97-AF65-F5344CB8AC3E}">
        <p14:creationId xmlns:p14="http://schemas.microsoft.com/office/powerpoint/2010/main" val="707172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91222"/>
            <a:ext cx="6858000" cy="38401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E94C4D-3600-B042-B3C3-774ED2C4F2C3}"/>
              </a:ext>
            </a:extLst>
          </p:cNvPr>
          <p:cNvSpPr/>
          <p:nvPr/>
        </p:nvSpPr>
        <p:spPr>
          <a:xfrm>
            <a:off x="84749" y="40118"/>
            <a:ext cx="64522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222222"/>
                </a:solidFill>
                <a:latin typeface="arial" charset="0"/>
              </a:rPr>
              <a:t>Gatys et. al.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Image Style Transfer Using Convolutional Neural Networks. </a:t>
            </a:r>
            <a:r>
              <a:rPr lang="en-US" sz="1000" dirty="0">
                <a:solidFill>
                  <a:srgbClr val="222222"/>
                </a:solidFill>
                <a:latin typeface="arial" charset="0"/>
              </a:rPr>
              <a:t>CVPR 2016</a:t>
            </a:r>
            <a:endParaRPr lang="en-US" sz="1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6EA813-076D-DB46-86DB-E288B98BDE6D}"/>
              </a:ext>
            </a:extLst>
          </p:cNvPr>
          <p:cNvSpPr/>
          <p:nvPr/>
        </p:nvSpPr>
        <p:spPr>
          <a:xfrm>
            <a:off x="6145967" y="990245"/>
            <a:ext cx="2008681" cy="3441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8E6135-E738-7A4C-8C66-4124FF29E279}"/>
              </a:ext>
            </a:extLst>
          </p:cNvPr>
          <p:cNvSpPr/>
          <p:nvPr/>
        </p:nvSpPr>
        <p:spPr>
          <a:xfrm>
            <a:off x="5563848" y="1274164"/>
            <a:ext cx="1144249" cy="742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F0DC34-E688-8249-9E7F-A0D31D1BB599}"/>
              </a:ext>
            </a:extLst>
          </p:cNvPr>
          <p:cNvSpPr/>
          <p:nvPr/>
        </p:nvSpPr>
        <p:spPr>
          <a:xfrm>
            <a:off x="5351489" y="1409074"/>
            <a:ext cx="582118" cy="188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93341F-DBC2-8449-A937-873CEA52D0FD}"/>
              </a:ext>
            </a:extLst>
          </p:cNvPr>
          <p:cNvSpPr/>
          <p:nvPr/>
        </p:nvSpPr>
        <p:spPr>
          <a:xfrm>
            <a:off x="5272789" y="455868"/>
            <a:ext cx="873178" cy="513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0AF3FD-7385-E74F-855D-1F9DB131F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472" y="3512732"/>
            <a:ext cx="682197" cy="531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8C5B4F-7B31-6B43-9FF4-910C6A8E1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674" y="672463"/>
            <a:ext cx="660818" cy="3447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70FCC-729C-8040-AA73-D50A4CAC8E6F}"/>
              </a:ext>
            </a:extLst>
          </p:cNvPr>
          <p:cNvSpPr/>
          <p:nvPr/>
        </p:nvSpPr>
        <p:spPr>
          <a:xfrm>
            <a:off x="6006058" y="679493"/>
            <a:ext cx="1144249" cy="742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213232-2E6A-7E49-8149-623D553A6D77}"/>
              </a:ext>
            </a:extLst>
          </p:cNvPr>
          <p:cNvSpPr txBox="1"/>
          <p:nvPr/>
        </p:nvSpPr>
        <p:spPr>
          <a:xfrm>
            <a:off x="6676866" y="457233"/>
            <a:ext cx="2203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Idea 2: Backpropagation of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EEAC8C-C9A1-114A-9510-F2A22C1213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73" y="1341954"/>
            <a:ext cx="1422971" cy="5716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5EDAEA-1BD7-4C4F-B4DC-1F71ED5379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052" y="1848114"/>
            <a:ext cx="1550715" cy="40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539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91222"/>
            <a:ext cx="6858000" cy="38401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E94C4D-3600-B042-B3C3-774ED2C4F2C3}"/>
              </a:ext>
            </a:extLst>
          </p:cNvPr>
          <p:cNvSpPr/>
          <p:nvPr/>
        </p:nvSpPr>
        <p:spPr>
          <a:xfrm>
            <a:off x="84749" y="40118"/>
            <a:ext cx="64522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222222"/>
                </a:solidFill>
                <a:latin typeface="arial" charset="0"/>
              </a:rPr>
              <a:t>Gatys et. al.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Image Style Transfer Using Convolutional Neural Networks. </a:t>
            </a:r>
            <a:r>
              <a:rPr lang="en-US" sz="1000" dirty="0">
                <a:solidFill>
                  <a:srgbClr val="222222"/>
                </a:solidFill>
                <a:latin typeface="arial" charset="0"/>
              </a:rPr>
              <a:t>CVPR 2016</a:t>
            </a:r>
            <a:endParaRPr lang="en-US" sz="1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6EA813-076D-DB46-86DB-E288B98BDE6D}"/>
              </a:ext>
            </a:extLst>
          </p:cNvPr>
          <p:cNvSpPr/>
          <p:nvPr/>
        </p:nvSpPr>
        <p:spPr>
          <a:xfrm>
            <a:off x="6145967" y="990245"/>
            <a:ext cx="2008681" cy="3441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8E6135-E738-7A4C-8C66-4124FF29E279}"/>
              </a:ext>
            </a:extLst>
          </p:cNvPr>
          <p:cNvSpPr/>
          <p:nvPr/>
        </p:nvSpPr>
        <p:spPr>
          <a:xfrm>
            <a:off x="5563848" y="1274164"/>
            <a:ext cx="1144249" cy="742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F0DC34-E688-8249-9E7F-A0D31D1BB599}"/>
              </a:ext>
            </a:extLst>
          </p:cNvPr>
          <p:cNvSpPr/>
          <p:nvPr/>
        </p:nvSpPr>
        <p:spPr>
          <a:xfrm>
            <a:off x="5351489" y="1409074"/>
            <a:ext cx="582118" cy="188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93341F-DBC2-8449-A937-873CEA52D0FD}"/>
              </a:ext>
            </a:extLst>
          </p:cNvPr>
          <p:cNvSpPr/>
          <p:nvPr/>
        </p:nvSpPr>
        <p:spPr>
          <a:xfrm>
            <a:off x="5272789" y="455868"/>
            <a:ext cx="873178" cy="513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0AF3FD-7385-E74F-855D-1F9DB131F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472" y="3512732"/>
            <a:ext cx="682197" cy="531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8C5B4F-7B31-6B43-9FF4-910C6A8E1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674" y="672463"/>
            <a:ext cx="660818" cy="3447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70FCC-729C-8040-AA73-D50A4CAC8E6F}"/>
              </a:ext>
            </a:extLst>
          </p:cNvPr>
          <p:cNvSpPr/>
          <p:nvPr/>
        </p:nvSpPr>
        <p:spPr>
          <a:xfrm>
            <a:off x="6006058" y="679493"/>
            <a:ext cx="1144249" cy="742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213232-2E6A-7E49-8149-623D553A6D77}"/>
              </a:ext>
            </a:extLst>
          </p:cNvPr>
          <p:cNvSpPr txBox="1"/>
          <p:nvPr/>
        </p:nvSpPr>
        <p:spPr>
          <a:xfrm>
            <a:off x="6676866" y="457233"/>
            <a:ext cx="2203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Idea 2: Backpropagation of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D99B20-B875-F041-BAE3-8FF06382A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295" y="3292485"/>
            <a:ext cx="1930125" cy="15028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61DACE-D6A7-3747-BBDE-9321EBC72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9836" y="1597083"/>
            <a:ext cx="1980584" cy="155512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FB6FBA6-0CB8-FB45-8032-56EF0ABF8E28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2780676" y="2374646"/>
            <a:ext cx="4119160" cy="1575262"/>
          </a:xfrm>
          <a:prstGeom prst="straightConnector1">
            <a:avLst/>
          </a:prstGeom>
          <a:ln w="190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692084B-3E39-D64C-804D-931187265313}"/>
              </a:ext>
            </a:extLst>
          </p:cNvPr>
          <p:cNvCxnSpPr>
            <a:cxnSpLocks/>
          </p:cNvCxnSpPr>
          <p:nvPr/>
        </p:nvCxnSpPr>
        <p:spPr>
          <a:xfrm flipH="1" flipV="1">
            <a:off x="5838670" y="3777521"/>
            <a:ext cx="1111625" cy="266387"/>
          </a:xfrm>
          <a:prstGeom prst="straightConnector1">
            <a:avLst/>
          </a:prstGeom>
          <a:ln w="190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2922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1"/>
            <a:ext cx="6858000" cy="48347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43000" y="2638313"/>
            <a:ext cx="1355464" cy="23488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57761" y="3162748"/>
            <a:ext cx="5743239" cy="19242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004" y="3388625"/>
            <a:ext cx="1651696" cy="6635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077" y="4052127"/>
            <a:ext cx="1981200" cy="5143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F02FE5-A546-9A4A-909F-4535858920A5}"/>
              </a:ext>
            </a:extLst>
          </p:cNvPr>
          <p:cNvSpPr/>
          <p:nvPr/>
        </p:nvSpPr>
        <p:spPr>
          <a:xfrm>
            <a:off x="54768" y="4903270"/>
            <a:ext cx="64522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222222"/>
                </a:solidFill>
                <a:latin typeface="arial" charset="0"/>
              </a:rPr>
              <a:t>Gatys et. al.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Image Style Transfer Using Convolutional Neural Networks. </a:t>
            </a:r>
            <a:r>
              <a:rPr lang="en-US" sz="1000" dirty="0">
                <a:solidFill>
                  <a:srgbClr val="222222"/>
                </a:solidFill>
                <a:latin typeface="arial" charset="0"/>
              </a:rPr>
              <a:t>CVPR 2016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907312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91222"/>
            <a:ext cx="6858000" cy="38401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E94C4D-3600-B042-B3C3-774ED2C4F2C3}"/>
              </a:ext>
            </a:extLst>
          </p:cNvPr>
          <p:cNvSpPr/>
          <p:nvPr/>
        </p:nvSpPr>
        <p:spPr>
          <a:xfrm>
            <a:off x="84749" y="40118"/>
            <a:ext cx="64522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222222"/>
                </a:solidFill>
                <a:latin typeface="arial" charset="0"/>
              </a:rPr>
              <a:t>Gatys et. al.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Image Style Transfer Using Convolutional Neural Networks. </a:t>
            </a:r>
            <a:r>
              <a:rPr lang="en-US" sz="1000" dirty="0">
                <a:solidFill>
                  <a:srgbClr val="222222"/>
                </a:solidFill>
                <a:latin typeface="arial" charset="0"/>
              </a:rPr>
              <a:t>CVPR 2016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230746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E94C4D-3600-B042-B3C3-774ED2C4F2C3}"/>
              </a:ext>
            </a:extLst>
          </p:cNvPr>
          <p:cNvSpPr/>
          <p:nvPr/>
        </p:nvSpPr>
        <p:spPr>
          <a:xfrm>
            <a:off x="84749" y="40118"/>
            <a:ext cx="64522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222222"/>
                </a:solidFill>
                <a:latin typeface="arial" charset="0"/>
              </a:rPr>
              <a:t>Gatys et. al.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Image Style Transfer Using Convolutional Neural Networks. </a:t>
            </a:r>
            <a:r>
              <a:rPr lang="en-US" sz="1000" dirty="0">
                <a:solidFill>
                  <a:srgbClr val="222222"/>
                </a:solidFill>
                <a:latin typeface="arial" charset="0"/>
              </a:rPr>
              <a:t>CVPR 2016</a:t>
            </a:r>
            <a:endParaRPr lang="en-US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29CC6E-3809-1548-89A5-151596534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12" y="749300"/>
            <a:ext cx="2471865" cy="1983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8CC542-D7FE-C746-8E35-FBD6EF600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031" y="1663699"/>
            <a:ext cx="2537468" cy="19298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3771BA-811F-9A4E-A1D7-ECEA00F53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2875961"/>
            <a:ext cx="2471865" cy="1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399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-25400" y="38100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Questions?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4294967295"/>
          </p:nvPr>
        </p:nvSpPr>
        <p:spPr>
          <a:xfrm>
            <a:off x="7010400" y="4852988"/>
            <a:ext cx="2133600" cy="2825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38</a:t>
            </a:fld>
            <a:endParaRPr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6017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Idea: Create Adversarial Inputs by optimizing the input image to predict ostrich (wrong class).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218" y="2108835"/>
            <a:ext cx="3747607" cy="15480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58" b="66011"/>
          <a:stretch/>
        </p:blipFill>
        <p:spPr>
          <a:xfrm>
            <a:off x="1408748" y="2311036"/>
            <a:ext cx="1351073" cy="13458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92278" y="2663586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ostrich</a:t>
            </a:r>
          </a:p>
        </p:txBody>
      </p:sp>
      <p:sp>
        <p:nvSpPr>
          <p:cNvPr id="8" name="Rectangle 7"/>
          <p:cNvSpPr/>
          <p:nvPr/>
        </p:nvSpPr>
        <p:spPr>
          <a:xfrm>
            <a:off x="751197" y="4699939"/>
            <a:ext cx="7641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charset="0"/>
              </a:rPr>
              <a:t>Work on Adversarial examples by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charset="0"/>
              </a:rPr>
              <a:t>Goodfellow</a:t>
            </a:r>
            <a:r>
              <a:rPr lang="en-US" b="0" i="0" dirty="0">
                <a:solidFill>
                  <a:srgbClr val="222222"/>
                </a:solidFill>
                <a:effectLst/>
                <a:latin typeface="arial" charset="0"/>
              </a:rPr>
              <a:t> et al. 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charset="0"/>
              </a:rPr>
              <a:t>Szegedy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charset="0"/>
              </a:rPr>
              <a:t> et. al., etc.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601807" y="3915088"/>
                <a:ext cx="1291316" cy="526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𝐼</m:t>
                      </m:r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𝐼</m:t>
                      </m:r>
                      <m:r>
                        <a:rPr lang="en-US" b="0" i="1" smtClean="0">
                          <a:latin typeface="Cambria Math" charset="0"/>
                        </a:rPr>
                        <m:t> −</m:t>
                      </m:r>
                      <m:r>
                        <a:rPr lang="en-US" b="0" i="1" smtClean="0">
                          <a:latin typeface="Cambria Math" charset="0"/>
                        </a:rPr>
                        <m:t>𝜆</m:t>
                      </m:r>
                      <m:f>
                        <m:fPr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r-I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num>
                        <m:den>
                          <m:r>
                            <a:rPr lang="mr-I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𝐼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1807" y="3915088"/>
                <a:ext cx="1291316" cy="526683"/>
              </a:xfrm>
              <a:prstGeom prst="rect">
                <a:avLst/>
              </a:prstGeom>
              <a:blipFill>
                <a:blip r:embed="rId4"/>
                <a:stretch>
                  <a:fillRect l="-3922" r="-2941"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722426" y="1480677"/>
                <a:ext cx="13351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𝐿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</a:rPr>
                        <m:t>𝑦</m:t>
                      </m:r>
                      <m:r>
                        <a:rPr lang="en-US" b="0" i="1" smtClean="0">
                          <a:latin typeface="Cambria Math" charset="0"/>
                        </a:rPr>
                        <m:t>, </m:t>
                      </m:r>
                      <m:r>
                        <a:rPr lang="en-US" b="0" i="1" smtClean="0">
                          <a:latin typeface="Cambria Math" charset="0"/>
                        </a:rPr>
                        <m:t>𝑜𝑠𝑡𝑟𝑖𝑐h</m:t>
                      </m:r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426" y="1480677"/>
                <a:ext cx="1335174" cy="276999"/>
              </a:xfrm>
              <a:prstGeom prst="rect">
                <a:avLst/>
              </a:prstGeom>
              <a:blipFill>
                <a:blip r:embed="rId5"/>
                <a:stretch>
                  <a:fillRect l="-2830" r="-5660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601807" y="1480677"/>
                <a:ext cx="11853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𝑦</m:t>
                      </m:r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𝑓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</a:rPr>
                        <m:t>𝐼</m:t>
                      </m:r>
                      <m:r>
                        <a:rPr lang="en-US" b="0" i="1" smtClean="0">
                          <a:latin typeface="Cambria Math" charset="0"/>
                        </a:rPr>
                        <m:t>;</m:t>
                      </m:r>
                      <m:r>
                        <a:rPr lang="en-US" b="0" i="1" smtClean="0">
                          <a:latin typeface="Cambria Math" charset="0"/>
                        </a:rPr>
                        <m:t>𝑤</m:t>
                      </m:r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1807" y="1480677"/>
                <a:ext cx="1185324" cy="276999"/>
              </a:xfrm>
              <a:prstGeom prst="rect">
                <a:avLst/>
              </a:prstGeom>
              <a:blipFill>
                <a:blip r:embed="rId6"/>
                <a:stretch>
                  <a:fillRect l="-4255" r="-6383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084284" y="1480676"/>
                <a:ext cx="3330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284" y="1480676"/>
                <a:ext cx="33304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015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Convnets</a:t>
            </a:r>
            <a:r>
              <a:rPr lang="en-US" dirty="0"/>
              <a:t> (optimize input to predict ostrich)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218" y="2108835"/>
            <a:ext cx="3747607" cy="15480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58" b="66011"/>
          <a:stretch/>
        </p:blipFill>
        <p:spPr>
          <a:xfrm>
            <a:off x="1408748" y="2311036"/>
            <a:ext cx="1351073" cy="13458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92278" y="2663586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ostrich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11"/>
          <a:stretch/>
        </p:blipFill>
        <p:spPr>
          <a:xfrm>
            <a:off x="1372477" y="1628775"/>
            <a:ext cx="6410938" cy="21995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73835" y="4268257"/>
            <a:ext cx="5159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charset="0"/>
              </a:rPr>
              <a:t>Work on Adversarial examples by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charset="0"/>
              </a:rPr>
              <a:t>Goodfellow</a:t>
            </a:r>
            <a:r>
              <a:rPr lang="en-US" b="0" i="0" dirty="0">
                <a:solidFill>
                  <a:srgbClr val="222222"/>
                </a:solidFill>
                <a:effectLst/>
                <a:latin typeface="arial" charset="0"/>
              </a:rPr>
              <a:t> et al. 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charset="0"/>
              </a:rPr>
              <a:t>Szegedy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charset="0"/>
              </a:rPr>
              <a:t> et. al.,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46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5" y="28575"/>
            <a:ext cx="5038725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68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5" y="28575"/>
            <a:ext cx="5038725" cy="5086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798" y="0"/>
            <a:ext cx="3429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5E825-B1E4-D644-918A-6F19D2696A60}"/>
              </a:ext>
            </a:extLst>
          </p:cNvPr>
          <p:cNvSpPr txBox="1"/>
          <p:nvPr/>
        </p:nvSpPr>
        <p:spPr>
          <a:xfrm>
            <a:off x="353746" y="1971585"/>
            <a:ext cx="1547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All get predicted as ostrich</a:t>
            </a:r>
          </a:p>
        </p:txBody>
      </p:sp>
    </p:spTree>
    <p:extLst>
      <p:ext uri="{BB962C8B-B14F-4D97-AF65-F5344CB8AC3E}">
        <p14:creationId xmlns:p14="http://schemas.microsoft.com/office/powerpoint/2010/main" val="1366892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535" y="1209708"/>
            <a:ext cx="4719648" cy="29484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37436" y="4714058"/>
            <a:ext cx="55717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XavierLinNow</a:t>
            </a:r>
            <a:r>
              <a:rPr lang="en-US" dirty="0"/>
              <a:t>/</a:t>
            </a:r>
            <a:r>
              <a:rPr lang="en-US" dirty="0" err="1"/>
              <a:t>deepdream_pytorch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0887" y="4714058"/>
            <a:ext cx="3126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Generate your own in </a:t>
            </a:r>
            <a:r>
              <a:rPr lang="en-US" dirty="0" err="1"/>
              <a:t>Pytorch</a:t>
            </a:r>
            <a:r>
              <a:rPr lang="en-US" dirty="0"/>
              <a:t>: </a:t>
            </a:r>
          </a:p>
        </p:txBody>
      </p:sp>
      <p:sp>
        <p:nvSpPr>
          <p:cNvPr id="7" name="Rectangle 6"/>
          <p:cNvSpPr/>
          <p:nvPr/>
        </p:nvSpPr>
        <p:spPr>
          <a:xfrm>
            <a:off x="477727" y="4344726"/>
            <a:ext cx="8862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research.googleblog.com</a:t>
            </a:r>
            <a:r>
              <a:rPr lang="en-US" dirty="0"/>
              <a:t>/2015/06/</a:t>
            </a:r>
            <a:r>
              <a:rPr lang="en-US" dirty="0" err="1"/>
              <a:t>inceptionism</a:t>
            </a:r>
            <a:r>
              <a:rPr lang="en-US" dirty="0"/>
              <a:t>-going-deeper-into-</a:t>
            </a:r>
            <a:r>
              <a:rPr lang="en-US" dirty="0" err="1"/>
              <a:t>neural.html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98071A-DFB9-2148-868C-27E09A096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326" y="122230"/>
            <a:ext cx="8513873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Taking the idea to the extreme: Google’s </a:t>
            </a:r>
            <a:r>
              <a:rPr lang="en-US" dirty="0" err="1"/>
              <a:t>DeepDream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57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E13BAB-B6B0-EE45-9AA0-5AEFCAA57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779" r="48639"/>
          <a:stretch/>
        </p:blipFill>
        <p:spPr>
          <a:xfrm>
            <a:off x="685899" y="2956782"/>
            <a:ext cx="3952846" cy="16838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4EE412-19F3-F945-AE0F-7D4DF1190DAE}"/>
              </a:ext>
            </a:extLst>
          </p:cNvPr>
          <p:cNvSpPr/>
          <p:nvPr/>
        </p:nvSpPr>
        <p:spPr>
          <a:xfrm>
            <a:off x="47873" y="4881890"/>
            <a:ext cx="769075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https://deeplearning4j.org/generative-adversarial-network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D1DC35-F5B7-C649-B114-2DFAEBEE7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649" y="243056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Adversarial Networks (GAN) [</a:t>
            </a:r>
            <a:r>
              <a:rPr lang="en-US" dirty="0" err="1"/>
              <a:t>Goodfellow</a:t>
            </a:r>
            <a:r>
              <a:rPr lang="en-US" dirty="0"/>
              <a:t> et al.]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E0591A-31DC-864A-88FA-E50664D7F8E4}"/>
              </a:ext>
            </a:extLst>
          </p:cNvPr>
          <p:cNvSpPr/>
          <p:nvPr/>
        </p:nvSpPr>
        <p:spPr>
          <a:xfrm>
            <a:off x="4425161" y="4304042"/>
            <a:ext cx="961121" cy="336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695AFF-3780-0E4C-9A22-B473C096F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86" t="89962" r="35370" b="2444"/>
          <a:stretch/>
        </p:blipFill>
        <p:spPr>
          <a:xfrm>
            <a:off x="4425161" y="4304042"/>
            <a:ext cx="1234775" cy="25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841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4040"/>
      </a:accent1>
      <a:accent2>
        <a:srgbClr val="808080"/>
      </a:accent2>
      <a:accent3>
        <a:srgbClr val="BFBFBF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0404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0404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13544</TotalTime>
  <Words>745</Words>
  <Application>Microsoft Macintosh PowerPoint</Application>
  <PresentationFormat>On-screen Show (16:9)</PresentationFormat>
  <Paragraphs>96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Arial</vt:lpstr>
      <vt:lpstr>Calibri</vt:lpstr>
      <vt:lpstr>Calibri Light</vt:lpstr>
      <vt:lpstr>Cambria Math</vt:lpstr>
      <vt:lpstr>Helvetica</vt:lpstr>
      <vt:lpstr>Helvetica Neue</vt:lpstr>
      <vt:lpstr>Office Theme</vt:lpstr>
      <vt:lpstr>PowerPoint Presentation</vt:lpstr>
      <vt:lpstr>Today’s Class</vt:lpstr>
      <vt:lpstr>What we have been doing: Optimize weights in the network to predict bus (correct class).</vt:lpstr>
      <vt:lpstr>New Idea: Create Adversarial Inputs by optimizing the input image to predict ostrich (wrong class).</vt:lpstr>
      <vt:lpstr>Convnets (optimize input to predict ostrich)</vt:lpstr>
      <vt:lpstr>PowerPoint Presentation</vt:lpstr>
      <vt:lpstr>PowerPoint Presentation</vt:lpstr>
      <vt:lpstr>Taking the idea to the extreme: Google’s DeepDream</vt:lpstr>
      <vt:lpstr>Generative Adversarial Networks (GAN) [Goodfellow et al.]</vt:lpstr>
      <vt:lpstr>Generative Network (closer look)</vt:lpstr>
      <vt:lpstr>Generative Network (closer look)</vt:lpstr>
      <vt:lpstr>Generative Adversarial Networks (GAN) [Goodfellow et al.]</vt:lpstr>
      <vt:lpstr>Generative Adversarial Networks (GAN) [Goodfellow et al.]</vt:lpstr>
      <vt:lpstr>PowerPoint Presentation</vt:lpstr>
      <vt:lpstr>PowerPoint Presentation</vt:lpstr>
      <vt:lpstr>PowerPoint Presentation</vt:lpstr>
      <vt:lpstr>PowerPoint Presentation</vt:lpstr>
      <vt:lpstr>Generative Adversarial Networks (GAN) [Goodfellow et al.]</vt:lpstr>
      <vt:lpstr>Generative Adversarial Networks (GAN) [Goodfellow et al.]</vt:lpstr>
      <vt:lpstr>Basic GAN Results (Example implementation is provided in Pytorch’s examples)</vt:lpstr>
      <vt:lpstr>NVidia’s progressive GANs ICLR 2018</vt:lpstr>
      <vt:lpstr>Google’s BigGAN</vt:lpstr>
      <vt:lpstr>Google’s BigGAN</vt:lpstr>
      <vt:lpstr>Conditional GANs: Input is not just Noise</vt:lpstr>
      <vt:lpstr>Conditional GANs: Also Hard to Train</vt:lpstr>
      <vt:lpstr>Conditional GANs: Also Hard to Train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Ordonez-Roman, Vicente (vo2m)</cp:lastModifiedBy>
  <cp:revision>394</cp:revision>
  <cp:lastPrinted>2019-03-17T05:58:43Z</cp:lastPrinted>
  <dcterms:modified xsi:type="dcterms:W3CDTF">2019-03-17T06:08:06Z</dcterms:modified>
</cp:coreProperties>
</file>