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"/>
  </p:notesMasterIdLst>
  <p:sldIdLst>
    <p:sldId id="934" r:id="rId2"/>
    <p:sldId id="922" r:id="rId3"/>
    <p:sldId id="975" r:id="rId4"/>
    <p:sldId id="976" r:id="rId5"/>
    <p:sldId id="977" r:id="rId6"/>
    <p:sldId id="978" r:id="rId7"/>
    <p:sldId id="979" r:id="rId8"/>
    <p:sldId id="980" r:id="rId9"/>
    <p:sldId id="981" r:id="rId10"/>
    <p:sldId id="982" r:id="rId11"/>
    <p:sldId id="983" r:id="rId12"/>
    <p:sldId id="984" r:id="rId13"/>
    <p:sldId id="985" r:id="rId14"/>
    <p:sldId id="935" r:id="rId15"/>
    <p:sldId id="970" r:id="rId16"/>
    <p:sldId id="971" r:id="rId17"/>
    <p:sldId id="972" r:id="rId18"/>
    <p:sldId id="973" r:id="rId19"/>
    <p:sldId id="974" r:id="rId20"/>
    <p:sldId id="986" r:id="rId21"/>
    <p:sldId id="987" r:id="rId22"/>
    <p:sldId id="988" r:id="rId23"/>
    <p:sldId id="989" r:id="rId24"/>
    <p:sldId id="991" r:id="rId25"/>
    <p:sldId id="990" r:id="rId26"/>
    <p:sldId id="992" r:id="rId27"/>
    <p:sldId id="993" r:id="rId28"/>
    <p:sldId id="994" r:id="rId29"/>
    <p:sldId id="285" r:id="rId30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934"/>
            <p14:sldId id="922"/>
            <p14:sldId id="975"/>
            <p14:sldId id="976"/>
            <p14:sldId id="977"/>
            <p14:sldId id="978"/>
            <p14:sldId id="979"/>
            <p14:sldId id="980"/>
            <p14:sldId id="981"/>
            <p14:sldId id="982"/>
            <p14:sldId id="983"/>
            <p14:sldId id="984"/>
            <p14:sldId id="985"/>
            <p14:sldId id="935"/>
            <p14:sldId id="970"/>
            <p14:sldId id="971"/>
            <p14:sldId id="972"/>
            <p14:sldId id="973"/>
            <p14:sldId id="974"/>
            <p14:sldId id="986"/>
            <p14:sldId id="987"/>
            <p14:sldId id="988"/>
            <p14:sldId id="989"/>
            <p14:sldId id="991"/>
            <p14:sldId id="990"/>
            <p14:sldId id="992"/>
            <p14:sldId id="993"/>
            <p14:sldId id="99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66"/>
    <p:restoredTop sz="92886"/>
  </p:normalViewPr>
  <p:slideViewPr>
    <p:cSldViewPr snapToGrid="0" snapToObjects="1">
      <p:cViewPr varScale="1">
        <p:scale>
          <a:sx n="191" d="100"/>
          <a:sy n="191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C2E03-3608-4BBE-BF49-38F7136488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4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A7EEC-8902-4154-BB2A-EA6CE28313E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3738"/>
            <a:ext cx="6172200" cy="347186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5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26F28C-0656-4D87-A165-592AC264A15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3738"/>
            <a:ext cx="6172200" cy="347186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07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1305B-2968-4258-885D-8692D1B3FFA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3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1305B-2968-4258-885D-8692D1B3FFA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0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6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Deep Learning for Visual Recognition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7.png"/><Relationship Id="rId18" Type="http://schemas.openxmlformats.org/officeDocument/2006/relationships/oleObject" Target="../embeddings/oleObject6.bin"/><Relationship Id="rId3" Type="http://schemas.openxmlformats.org/officeDocument/2006/relationships/tags" Target="../tags/tag2.xml"/><Relationship Id="rId21" Type="http://schemas.openxmlformats.org/officeDocument/2006/relationships/image" Target="../media/image16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3.wmf"/><Relationship Id="rId17" Type="http://schemas.openxmlformats.org/officeDocument/2006/relationships/image" Target="../media/image14.wmf"/><Relationship Id="rId2" Type="http://schemas.openxmlformats.org/officeDocument/2006/relationships/tags" Target="../tags/tag1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9.png"/><Relationship Id="rId10" Type="http://schemas.openxmlformats.org/officeDocument/2006/relationships/image" Target="../media/image12.emf"/><Relationship Id="rId19" Type="http://schemas.openxmlformats.org/officeDocument/2006/relationships/image" Target="../media/image15.emf"/><Relationship Id="rId4" Type="http://schemas.openxmlformats.org/officeDocument/2006/relationships/tags" Target="../tags/tag3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7.png"/><Relationship Id="rId18" Type="http://schemas.openxmlformats.org/officeDocument/2006/relationships/oleObject" Target="../embeddings/oleObject6.bin"/><Relationship Id="rId3" Type="http://schemas.openxmlformats.org/officeDocument/2006/relationships/tags" Target="../tags/tag5.xml"/><Relationship Id="rId21" Type="http://schemas.openxmlformats.org/officeDocument/2006/relationships/image" Target="../media/image16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3.wmf"/><Relationship Id="rId17" Type="http://schemas.openxmlformats.org/officeDocument/2006/relationships/image" Target="../media/image14.wmf"/><Relationship Id="rId2" Type="http://schemas.openxmlformats.org/officeDocument/2006/relationships/tags" Target="../tags/tag4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9.png"/><Relationship Id="rId10" Type="http://schemas.openxmlformats.org/officeDocument/2006/relationships/image" Target="../media/image12.emf"/><Relationship Id="rId19" Type="http://schemas.openxmlformats.org/officeDocument/2006/relationships/image" Target="../media/image15.emf"/><Relationship Id="rId4" Type="http://schemas.openxmlformats.org/officeDocument/2006/relationships/tags" Target="../tags/tag6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3411703" y="1984550"/>
            <a:ext cx="227288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Open Topics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37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Spatial Cohere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/>
          <a:stretch/>
        </p:blipFill>
        <p:spPr>
          <a:xfrm>
            <a:off x="1857375" y="742950"/>
            <a:ext cx="5429250" cy="36945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000" dirty="0"/>
              <a:t>Key Assumptions: spatial coherence</a:t>
            </a:r>
            <a:br>
              <a:rPr lang="en-US" altLang="en-US" sz="3000" dirty="0"/>
            </a:br>
            <a:r>
              <a:rPr lang="en-US" altLang="en-US" sz="3000" dirty="0"/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182916" y="4960144"/>
            <a:ext cx="172194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750"/>
              <a:t>* Slide from Michael Black, CS143</a:t>
            </a:r>
            <a:r>
              <a:rPr lang="en-US" altLang="en-US" sz="75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33607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000" dirty="0"/>
              <a:t>Key Assumptions: brightness Constancy</a:t>
            </a:r>
          </a:p>
        </p:txBody>
      </p:sp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857250"/>
            <a:ext cx="5143500" cy="3271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182916" y="4960144"/>
            <a:ext cx="172194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750"/>
              <a:t>* Slide from Michael Black, CS143</a:t>
            </a:r>
            <a:r>
              <a:rPr lang="en-US" altLang="en-US" sz="750">
                <a:solidFill>
                  <a:schemeClr val="tx2"/>
                </a:solidFill>
              </a:rPr>
              <a:t> 2003</a:t>
            </a:r>
          </a:p>
        </p:txBody>
      </p:sp>
      <p:pic>
        <p:nvPicPr>
          <p:cNvPr id="9226" name="Picture 10" descr="Black_BrightnessConstancyAssump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0350" y="4114801"/>
            <a:ext cx="3028950" cy="6131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62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/>
          </p:nvPr>
        </p:nvGraphicFramePr>
        <p:xfrm>
          <a:off x="1825229" y="3495675"/>
          <a:ext cx="5208984" cy="35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Equation" r:id="rId7" imgW="3365500" imgH="228600" progId="Equation.3">
                  <p:embed/>
                </p:oleObj>
              </mc:Choice>
              <mc:Fallback>
                <p:oleObj name="Equation" r:id="rId7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229" y="3495675"/>
                        <a:ext cx="5208984" cy="35123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38288" y="2139554"/>
            <a:ext cx="5829300" cy="102036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/>
          </p:nvPr>
        </p:nvGraphicFramePr>
        <p:xfrm>
          <a:off x="2278857" y="2514600"/>
          <a:ext cx="4246960" cy="37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Equation" r:id="rId9" imgW="2260600" imgH="203200" progId="Equation.3">
                  <p:embed/>
                </p:oleObj>
              </mc:Choice>
              <mc:Fallback>
                <p:oleObj name="Equation" r:id="rId9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857" y="2514600"/>
                        <a:ext cx="4246960" cy="3786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1652587" y="2971800"/>
            <a:ext cx="646271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</a:pPr>
            <a:r>
              <a:rPr lang="en-US" dirty="0"/>
              <a:t>Linearizing the right side using Taylor expansion:</a:t>
            </a:r>
          </a:p>
        </p:txBody>
      </p:sp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4647010" y="3300413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Equation" r:id="rId11" imgW="114120" imgH="215640" progId="Equation.3">
                  <p:embed/>
                </p:oleObj>
              </mc:Choice>
              <mc:Fallback>
                <p:oleObj name="Equation" r:id="rId11" imgW="114120" imgH="215640" progId="Equation.3">
                  <p:embed/>
                  <p:pic>
                    <p:nvPicPr>
                      <p:cNvPr id="3075" name="Object 6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010" y="3300413"/>
                        <a:ext cx="857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24574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2857500" y="1028700"/>
            <a:ext cx="57150" cy="571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2913460" y="1085850"/>
            <a:ext cx="22979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49720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5657850" y="1257300"/>
            <a:ext cx="57150" cy="571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11391" y="1341835"/>
            <a:ext cx="932259" cy="1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50344" y="879873"/>
            <a:ext cx="347663" cy="1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37298" y="1028700"/>
            <a:ext cx="1549003" cy="14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3143251" y="1658541"/>
            <a:ext cx="1031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 dirty="0">
                <a:latin typeface="Times New Roman" pitchFamily="18" charset="0"/>
                <a:cs typeface="Arial" charset="0"/>
              </a:rPr>
              <a:t>I</a:t>
            </a:r>
            <a:r>
              <a:rPr lang="en-US" dirty="0">
                <a:latin typeface="Times New Roman" pitchFamily="18" charset="0"/>
                <a:cs typeface="Arial" charset="0"/>
              </a:rPr>
              <a:t>(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dirty="0" err="1">
                <a:latin typeface="Times New Roman" pitchFamily="18" charset="0"/>
                <a:cs typeface="Arial" charset="0"/>
              </a:rPr>
              <a:t>,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dirty="0" err="1">
                <a:latin typeface="Times New Roman" pitchFamily="18" charset="0"/>
                <a:cs typeface="Arial" charset="0"/>
              </a:rPr>
              <a:t>,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5886451" y="1658541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(</a:t>
            </a:r>
            <a:r>
              <a:rPr lang="en-US" i="1">
                <a:latin typeface="Times New Roman" pitchFamily="18" charset="0"/>
                <a:cs typeface="Arial" charset="0"/>
              </a:rPr>
              <a:t>x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y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t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28544" y="4337928"/>
            <a:ext cx="2586307" cy="368316"/>
            <a:chOff x="1399" y="3516"/>
            <a:chExt cx="2554" cy="342"/>
          </a:xfrm>
        </p:grpSpPr>
        <p:graphicFrame>
          <p:nvGraphicFramePr>
            <p:cNvPr id="3077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2211" y="3516"/>
            <a:ext cx="1742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6" name="Microsoft Equation 3.0" r:id="rId16" imgW="1218960" imgH="241200" progId="Equation.3">
                    <p:embed/>
                  </p:oleObj>
                </mc:Choice>
                <mc:Fallback>
                  <p:oleObj name="Microsoft Equation 3.0" r:id="rId16" imgW="1218960" imgH="241200" progId="Equation.3">
                    <p:embed/>
                    <p:pic>
                      <p:nvPicPr>
                        <p:cNvPr id="3077" name="Object 19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" y="3516"/>
                          <a:ext cx="1742" cy="3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827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dirty="0">
                  <a:cs typeface="Arial" charset="0"/>
                </a:rPr>
                <a:t>Hence,</a:t>
              </a:r>
              <a:endParaRPr lang="en-US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4629150" y="3486150"/>
            <a:ext cx="285750" cy="4000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4743450" y="3314701"/>
            <a:ext cx="2286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Image derivative along x</a:t>
            </a:r>
          </a:p>
        </p:txBody>
      </p:sp>
      <p:graphicFrame>
        <p:nvGraphicFramePr>
          <p:cNvPr id="409625" name="Object 25"/>
          <p:cNvGraphicFramePr>
            <a:graphicFrameLocks noChangeAspect="1"/>
          </p:cNvGraphicFramePr>
          <p:nvPr>
            <p:extLst/>
          </p:nvPr>
        </p:nvGraphicFramePr>
        <p:xfrm>
          <a:off x="4686300" y="4267200"/>
          <a:ext cx="20002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Equation" r:id="rId18" imgW="1308100" imgH="279400" progId="Equation.3">
                  <p:embed/>
                </p:oleObj>
              </mc:Choice>
              <mc:Fallback>
                <p:oleObj name="Equation" r:id="rId18" imgW="1308100" imgH="279400" progId="Equation.3">
                  <p:embed/>
                  <p:pic>
                    <p:nvPicPr>
                      <p:cNvPr id="409625" name="Object 25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4267200"/>
                        <a:ext cx="200025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6800850" y="3486150"/>
            <a:ext cx="285750" cy="4000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1834754" y="3931444"/>
          <a:ext cx="5189934" cy="350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Equation" r:id="rId20" imgW="3352800" imgH="228600" progId="Equation.3">
                  <p:embed/>
                </p:oleObj>
              </mc:Choice>
              <mc:Fallback>
                <p:oleObj name="Equation" r:id="rId20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754" y="3931444"/>
                        <a:ext cx="5189934" cy="3500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7050485" y="3837738"/>
            <a:ext cx="16065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Source: Silvio </a:t>
            </a:r>
            <a:r>
              <a:rPr lang="en-US" sz="1200" dirty="0" err="1"/>
              <a:t>Savarese</a:t>
            </a:r>
            <a:endParaRPr lang="en-US" sz="12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1943143" y="10892"/>
            <a:ext cx="4857665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The brightness constancy constraint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588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/>
      <p:bldP spid="409621" grpId="0" animBg="1"/>
      <p:bldP spid="409622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/>
          </p:nvPr>
        </p:nvGraphicFramePr>
        <p:xfrm>
          <a:off x="1825229" y="3495675"/>
          <a:ext cx="5208984" cy="35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Equation" r:id="rId7" imgW="3365500" imgH="228600" progId="Equation.3">
                  <p:embed/>
                </p:oleObj>
              </mc:Choice>
              <mc:Fallback>
                <p:oleObj name="Equation" r:id="rId7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229" y="3495675"/>
                        <a:ext cx="5208984" cy="35123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38288" y="2139554"/>
            <a:ext cx="5829300" cy="102036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/>
          </p:nvPr>
        </p:nvGraphicFramePr>
        <p:xfrm>
          <a:off x="2278857" y="2514600"/>
          <a:ext cx="4246960" cy="37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Equation" r:id="rId9" imgW="2260600" imgH="203200" progId="Equation.3">
                  <p:embed/>
                </p:oleObj>
              </mc:Choice>
              <mc:Fallback>
                <p:oleObj name="Equation" r:id="rId9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857" y="2514600"/>
                        <a:ext cx="4246960" cy="3786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1652587" y="2971800"/>
            <a:ext cx="646271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</a:pPr>
            <a:r>
              <a:rPr lang="en-US" dirty="0"/>
              <a:t>Linearizing the right side using Taylor expansion:</a:t>
            </a:r>
          </a:p>
        </p:txBody>
      </p:sp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4647010" y="3300413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Equation" r:id="rId11" imgW="114120" imgH="215640" progId="Equation.3">
                  <p:embed/>
                </p:oleObj>
              </mc:Choice>
              <mc:Fallback>
                <p:oleObj name="Equation" r:id="rId11" imgW="114120" imgH="215640" progId="Equation.3">
                  <p:embed/>
                  <p:pic>
                    <p:nvPicPr>
                      <p:cNvPr id="3075" name="Object 6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010" y="3300413"/>
                        <a:ext cx="857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24574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2857500" y="1028700"/>
            <a:ext cx="57150" cy="571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2913460" y="1085850"/>
            <a:ext cx="22979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49720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5657850" y="1257300"/>
            <a:ext cx="57150" cy="571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11391" y="1341835"/>
            <a:ext cx="932259" cy="1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50344" y="879873"/>
            <a:ext cx="347663" cy="1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37298" y="1028700"/>
            <a:ext cx="1549003" cy="14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3143251" y="1658541"/>
            <a:ext cx="1031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 dirty="0">
                <a:latin typeface="Times New Roman" pitchFamily="18" charset="0"/>
                <a:cs typeface="Arial" charset="0"/>
              </a:rPr>
              <a:t>I</a:t>
            </a:r>
            <a:r>
              <a:rPr lang="en-US" dirty="0">
                <a:latin typeface="Times New Roman" pitchFamily="18" charset="0"/>
                <a:cs typeface="Arial" charset="0"/>
              </a:rPr>
              <a:t>(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dirty="0" err="1">
                <a:latin typeface="Times New Roman" pitchFamily="18" charset="0"/>
                <a:cs typeface="Arial" charset="0"/>
              </a:rPr>
              <a:t>,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dirty="0" err="1">
                <a:latin typeface="Times New Roman" pitchFamily="18" charset="0"/>
                <a:cs typeface="Arial" charset="0"/>
              </a:rPr>
              <a:t>,</a:t>
            </a:r>
            <a:r>
              <a:rPr lang="en-US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5886451" y="1658541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(</a:t>
            </a:r>
            <a:r>
              <a:rPr lang="en-US" i="1">
                <a:latin typeface="Times New Roman" pitchFamily="18" charset="0"/>
                <a:cs typeface="Arial" charset="0"/>
              </a:rPr>
              <a:t>x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y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t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28544" y="4337928"/>
            <a:ext cx="2586307" cy="368316"/>
            <a:chOff x="1399" y="3516"/>
            <a:chExt cx="2554" cy="342"/>
          </a:xfrm>
        </p:grpSpPr>
        <p:graphicFrame>
          <p:nvGraphicFramePr>
            <p:cNvPr id="3077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2211" y="3516"/>
            <a:ext cx="1742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0" name="Microsoft Equation 3.0" r:id="rId16" imgW="1218960" imgH="241200" progId="Equation.3">
                    <p:embed/>
                  </p:oleObj>
                </mc:Choice>
                <mc:Fallback>
                  <p:oleObj name="Microsoft Equation 3.0" r:id="rId16" imgW="1218960" imgH="241200" progId="Equation.3">
                    <p:embed/>
                    <p:pic>
                      <p:nvPicPr>
                        <p:cNvPr id="3077" name="Object 19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" y="3516"/>
                          <a:ext cx="1742" cy="3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827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dirty="0">
                  <a:cs typeface="Arial" charset="0"/>
                </a:rPr>
                <a:t>Hence,</a:t>
              </a:r>
              <a:endParaRPr lang="en-US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4629150" y="3486150"/>
            <a:ext cx="285750" cy="4000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4743450" y="3314701"/>
            <a:ext cx="2286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Image derivative along x</a:t>
            </a:r>
          </a:p>
        </p:txBody>
      </p:sp>
      <p:graphicFrame>
        <p:nvGraphicFramePr>
          <p:cNvPr id="409625" name="Object 25"/>
          <p:cNvGraphicFramePr>
            <a:graphicFrameLocks noChangeAspect="1"/>
          </p:cNvGraphicFramePr>
          <p:nvPr>
            <p:extLst/>
          </p:nvPr>
        </p:nvGraphicFramePr>
        <p:xfrm>
          <a:off x="4686300" y="4267200"/>
          <a:ext cx="20002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Equation" r:id="rId18" imgW="1308100" imgH="279400" progId="Equation.3">
                  <p:embed/>
                </p:oleObj>
              </mc:Choice>
              <mc:Fallback>
                <p:oleObj name="Equation" r:id="rId18" imgW="1308100" imgH="279400" progId="Equation.3">
                  <p:embed/>
                  <p:pic>
                    <p:nvPicPr>
                      <p:cNvPr id="409625" name="Object 25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4267200"/>
                        <a:ext cx="200025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6800850" y="3486150"/>
            <a:ext cx="285750" cy="4000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1834754" y="3931444"/>
          <a:ext cx="5189934" cy="350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Equation" r:id="rId20" imgW="3352800" imgH="228600" progId="Equation.3">
                  <p:embed/>
                </p:oleObj>
              </mc:Choice>
              <mc:Fallback>
                <p:oleObj name="Equation" r:id="rId20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754" y="3931444"/>
                        <a:ext cx="5189934" cy="3500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7050485" y="3837738"/>
            <a:ext cx="16065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Source: Silvio </a:t>
            </a:r>
            <a:r>
              <a:rPr lang="en-US" sz="1200" dirty="0" err="1"/>
              <a:t>Savarese</a:t>
            </a:r>
            <a:endParaRPr lang="en-US" sz="12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1943143" y="10892"/>
            <a:ext cx="4857665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The brightness constancy constraint</a:t>
            </a:r>
            <a:endParaRPr lang="en-US" sz="2400" dirty="0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2E18ECFB-877A-FD48-9FAC-64E6E2F92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578" y="1191963"/>
            <a:ext cx="6280546" cy="26776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chemeClr val="tx1"/>
                </a:solidFill>
                <a:cs typeface="Arial" charset="0"/>
              </a:rPr>
              <a:t>B. Lucas and T. </a:t>
            </a:r>
            <a:r>
              <a:rPr lang="en-US" sz="2800" dirty="0" err="1">
                <a:solidFill>
                  <a:schemeClr val="tx1"/>
                </a:solidFill>
                <a:cs typeface="Arial" charset="0"/>
              </a:rPr>
              <a:t>Kanade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. An iterative image registration technique with an application to stereo vision. In </a:t>
            </a:r>
            <a:r>
              <a:rPr lang="en-US" sz="2800" i="1" dirty="0">
                <a:solidFill>
                  <a:schemeClr val="tx1"/>
                </a:solidFill>
                <a:cs typeface="Arial" charset="0"/>
              </a:rPr>
              <a:t>Proceedings of the International Joint Conference on Artificial Intelligence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, pp. 674–679, 1981.</a:t>
            </a:r>
          </a:p>
        </p:txBody>
      </p:sp>
    </p:spTree>
    <p:extLst>
      <p:ext uri="{BB962C8B-B14F-4D97-AF65-F5344CB8AC3E}">
        <p14:creationId xmlns:p14="http://schemas.microsoft.com/office/powerpoint/2010/main" val="287324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/>
      <p:bldP spid="409621" grpId="0" animBg="1"/>
      <p:bldP spid="409622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18D15-42A6-B24F-A7E9-75B5705F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18" y="2167210"/>
            <a:ext cx="7348391" cy="1595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BC198-ED6A-B44B-9965-C37455562941}"/>
              </a:ext>
            </a:extLst>
          </p:cNvPr>
          <p:cNvSpPr txBox="1"/>
          <p:nvPr/>
        </p:nvSpPr>
        <p:spPr>
          <a:xfrm>
            <a:off x="2932549" y="1466142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Recommended Paper to Read: </a:t>
            </a:r>
          </a:p>
        </p:txBody>
      </p:sp>
    </p:spTree>
    <p:extLst>
      <p:ext uri="{BB962C8B-B14F-4D97-AF65-F5344CB8AC3E}">
        <p14:creationId xmlns:p14="http://schemas.microsoft.com/office/powerpoint/2010/main" val="307172462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BC198-ED6A-B44B-9965-C37455562941}"/>
              </a:ext>
            </a:extLst>
          </p:cNvPr>
          <p:cNvSpPr txBox="1"/>
          <p:nvPr/>
        </p:nvSpPr>
        <p:spPr>
          <a:xfrm>
            <a:off x="2643121" y="1238191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CNN + LSTM over sequence of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7020C-F014-0B4E-B7E4-A6C7275E3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131" y="1973846"/>
            <a:ext cx="2536293" cy="2782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</p:spTree>
    <p:extLst>
      <p:ext uri="{BB962C8B-B14F-4D97-AF65-F5344CB8AC3E}">
        <p14:creationId xmlns:p14="http://schemas.microsoft.com/office/powerpoint/2010/main" val="41166026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BC198-ED6A-B44B-9965-C37455562941}"/>
              </a:ext>
            </a:extLst>
          </p:cNvPr>
          <p:cNvSpPr txBox="1"/>
          <p:nvPr/>
        </p:nvSpPr>
        <p:spPr>
          <a:xfrm>
            <a:off x="2117251" y="1120806"/>
            <a:ext cx="416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CNN of consecutive frames across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DF8319-B46C-3C4E-92F0-CE1E8E99B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75" y="1660918"/>
            <a:ext cx="2136043" cy="30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8393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BC198-ED6A-B44B-9965-C37455562941}"/>
              </a:ext>
            </a:extLst>
          </p:cNvPr>
          <p:cNvSpPr txBox="1"/>
          <p:nvPr/>
        </p:nvSpPr>
        <p:spPr>
          <a:xfrm>
            <a:off x="2370879" y="1134406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Stream CNN: Images + Flow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C8DF1-92E3-8B42-8396-8CB5DBB4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983" y="1688636"/>
            <a:ext cx="2789243" cy="29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643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397D6-C8DC-8F43-B1ED-526C87DF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127" y="1815451"/>
            <a:ext cx="3132955" cy="29008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3F39AB-8C11-6649-9216-E2D8F6885AB5}"/>
              </a:ext>
            </a:extLst>
          </p:cNvPr>
          <p:cNvSpPr/>
          <p:nvPr/>
        </p:nvSpPr>
        <p:spPr>
          <a:xfrm>
            <a:off x="2169197" y="4511930"/>
            <a:ext cx="780911" cy="36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FB0C0-9EA0-CC48-897C-5B5F53502D67}"/>
              </a:ext>
            </a:extLst>
          </p:cNvPr>
          <p:cNvSpPr txBox="1"/>
          <p:nvPr/>
        </p:nvSpPr>
        <p:spPr>
          <a:xfrm>
            <a:off x="2097226" y="1134406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Stream 3D CNN: Images + Flow Map</a:t>
            </a:r>
          </a:p>
        </p:txBody>
      </p:sp>
    </p:spTree>
    <p:extLst>
      <p:ext uri="{BB962C8B-B14F-4D97-AF65-F5344CB8AC3E}">
        <p14:creationId xmlns:p14="http://schemas.microsoft.com/office/powerpoint/2010/main" val="29346988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77EE8-A0CE-1C4F-AEDF-C073D72B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40631"/>
            <a:ext cx="7886700" cy="993775"/>
          </a:xfrm>
        </p:spPr>
        <p:txBody>
          <a:bodyPr/>
          <a:lstStyle/>
          <a:p>
            <a:r>
              <a:rPr lang="en-US" dirty="0"/>
              <a:t>Action Classification from 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A90BB-6ABD-B840-B2AC-A6B965BF5789}"/>
              </a:ext>
            </a:extLst>
          </p:cNvPr>
          <p:cNvSpPr txBox="1"/>
          <p:nvPr/>
        </p:nvSpPr>
        <p:spPr>
          <a:xfrm>
            <a:off x="6661103" y="4881890"/>
            <a:ext cx="25649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Carreira</a:t>
            </a:r>
            <a:r>
              <a:rPr lang="en-US" sz="1100" dirty="0"/>
              <a:t> &amp; Zisserman,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3F39AB-8C11-6649-9216-E2D8F6885AB5}"/>
              </a:ext>
            </a:extLst>
          </p:cNvPr>
          <p:cNvSpPr/>
          <p:nvPr/>
        </p:nvSpPr>
        <p:spPr>
          <a:xfrm>
            <a:off x="2169197" y="4511930"/>
            <a:ext cx="780911" cy="36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67360-107F-0843-8790-F168B433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50" y="2047296"/>
            <a:ext cx="4141985" cy="1843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C2430-632E-C945-B73F-8066A92DF246}"/>
              </a:ext>
            </a:extLst>
          </p:cNvPr>
          <p:cNvSpPr txBox="1"/>
          <p:nvPr/>
        </p:nvSpPr>
        <p:spPr>
          <a:xfrm>
            <a:off x="2749875" y="1426572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on UCF101 actions</a:t>
            </a:r>
          </a:p>
        </p:txBody>
      </p:sp>
    </p:spTree>
    <p:extLst>
      <p:ext uri="{BB962C8B-B14F-4D97-AF65-F5344CB8AC3E}">
        <p14:creationId xmlns:p14="http://schemas.microsoft.com/office/powerpoint/2010/main" val="31479586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Video: Optical flow, Two-Stream Networks, Tracking</a:t>
            </a:r>
          </a:p>
          <a:p>
            <a:r>
              <a:rPr lang="en-US" dirty="0"/>
              <a:t>VQA: Datasets, Challenges, Models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5D2A66-D906-2B4E-A048-A96BEE520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074" y="-130059"/>
            <a:ext cx="7886700" cy="993775"/>
          </a:xfrm>
        </p:spPr>
        <p:txBody>
          <a:bodyPr>
            <a:normAutofit/>
          </a:bodyPr>
          <a:lstStyle/>
          <a:p>
            <a:r>
              <a:rPr lang="en-US" sz="2400" dirty="0"/>
              <a:t>Some Deep Learning (non Flow)-based tracker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DE72E-B9B5-3A4D-B570-D32197B15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0"/>
          <a:stretch/>
        </p:blipFill>
        <p:spPr>
          <a:xfrm>
            <a:off x="715418" y="760887"/>
            <a:ext cx="7395293" cy="4002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D64B1F-5159-9144-8EF4-E3B820FF0DA0}"/>
              </a:ext>
            </a:extLst>
          </p:cNvPr>
          <p:cNvSpPr txBox="1"/>
          <p:nvPr/>
        </p:nvSpPr>
        <p:spPr>
          <a:xfrm>
            <a:off x="4264975" y="4825629"/>
            <a:ext cx="48077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Gordon, </a:t>
            </a:r>
            <a:r>
              <a:rPr lang="en-US" sz="1000" dirty="0" err="1"/>
              <a:t>Farhadi</a:t>
            </a:r>
            <a:r>
              <a:rPr lang="en-US" sz="1000" dirty="0"/>
              <a:t>, Fox. Re3: Real-Time Recurrent Regression Networks for Object Tracking</a:t>
            </a:r>
          </a:p>
        </p:txBody>
      </p:sp>
    </p:spTree>
    <p:extLst>
      <p:ext uri="{BB962C8B-B14F-4D97-AF65-F5344CB8AC3E}">
        <p14:creationId xmlns:p14="http://schemas.microsoft.com/office/powerpoint/2010/main" val="89527523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F28289-0533-024A-9D28-4BF5EE75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Question Answering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18B4C-FABB-CC4C-8B90-BF39C059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40" y="1508427"/>
            <a:ext cx="5794704" cy="2322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33DB8B-B042-9043-9285-28478732550E}"/>
              </a:ext>
            </a:extLst>
          </p:cNvPr>
          <p:cNvSpPr txBox="1"/>
          <p:nvPr/>
        </p:nvSpPr>
        <p:spPr>
          <a:xfrm>
            <a:off x="6888034" y="4866501"/>
            <a:ext cx="2167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Picture from Agrawal et al 2015</a:t>
            </a:r>
          </a:p>
        </p:txBody>
      </p:sp>
    </p:spTree>
    <p:extLst>
      <p:ext uri="{BB962C8B-B14F-4D97-AF65-F5344CB8AC3E}">
        <p14:creationId xmlns:p14="http://schemas.microsoft.com/office/powerpoint/2010/main" val="34592063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F28289-0533-024A-9D28-4BF5EE75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Question Answering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18B4C-FABB-CC4C-8B90-BF39C059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40" y="1508427"/>
            <a:ext cx="5794704" cy="2322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33DB8B-B042-9043-9285-28478732550E}"/>
              </a:ext>
            </a:extLst>
          </p:cNvPr>
          <p:cNvSpPr txBox="1"/>
          <p:nvPr/>
        </p:nvSpPr>
        <p:spPr>
          <a:xfrm>
            <a:off x="6888034" y="4866501"/>
            <a:ext cx="2167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Picture from Agrawal et al 2015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047FD-A2D6-2349-A647-B25D057AAECE}"/>
              </a:ext>
            </a:extLst>
          </p:cNvPr>
          <p:cNvSpPr txBox="1"/>
          <p:nvPr/>
        </p:nvSpPr>
        <p:spPr>
          <a:xfrm>
            <a:off x="3597530" y="4271650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Challenges?  Pitfalls?</a:t>
            </a:r>
          </a:p>
        </p:txBody>
      </p:sp>
    </p:spTree>
    <p:extLst>
      <p:ext uri="{BB962C8B-B14F-4D97-AF65-F5344CB8AC3E}">
        <p14:creationId xmlns:p14="http://schemas.microsoft.com/office/powerpoint/2010/main" val="4277238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F28289-0533-024A-9D28-4BF5EE75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Question Answering: </a:t>
            </a:r>
            <a:br>
              <a:rPr lang="en-US" dirty="0"/>
            </a:br>
            <a:r>
              <a:rPr lang="en-US" dirty="0"/>
              <a:t>              Simplest (but effective)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1B75E-4814-3F48-A7F1-6E5AD7A0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81" y="1572581"/>
            <a:ext cx="5152677" cy="2477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5AD8BD-EF7C-0C47-92DB-0CE2BF57B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798" y="4313122"/>
            <a:ext cx="2943434" cy="8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4361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398EA9-A042-A948-8596-710FEB88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Ended Questions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8954C-0431-9D4F-BF1B-D798D2E95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21" y="1201402"/>
            <a:ext cx="8109157" cy="3279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C546C-3E1A-2249-B466-0EC49F439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256" y="4562418"/>
            <a:ext cx="2508744" cy="5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9121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2F7AEB-E69B-B042-BD5B-E143772D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Ended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825CD-287F-D84D-9A80-3954677B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82" y="1346931"/>
            <a:ext cx="6487568" cy="3017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A62FD8-63F6-624E-A108-E96CE4D9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366" y="4582845"/>
            <a:ext cx="2962267" cy="56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4503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BE0595-3302-694D-BAFC-EAB77969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Networks (QA but text-only)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F0C1F-8030-2345-9692-96371774C0E4}"/>
              </a:ext>
            </a:extLst>
          </p:cNvPr>
          <p:cNvSpPr/>
          <p:nvPr/>
        </p:nvSpPr>
        <p:spPr>
          <a:xfrm>
            <a:off x="6730717" y="4696444"/>
            <a:ext cx="223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Sukhbaatar</a:t>
            </a:r>
            <a:r>
              <a:rPr lang="en-US" dirty="0"/>
              <a:t> et al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F2A6E-8279-3E48-9DDF-3FDD31885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95544"/>
            <a:ext cx="7771251" cy="167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091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BE0595-3302-694D-BAFC-EAB77969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F14E6-63B5-9644-BBD2-7652531F8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35"/>
          <a:stretch/>
        </p:blipFill>
        <p:spPr>
          <a:xfrm>
            <a:off x="453674" y="1208343"/>
            <a:ext cx="7954885" cy="35438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2F0C1F-8030-2345-9692-96371774C0E4}"/>
              </a:ext>
            </a:extLst>
          </p:cNvPr>
          <p:cNvSpPr/>
          <p:nvPr/>
        </p:nvSpPr>
        <p:spPr>
          <a:xfrm>
            <a:off x="6730717" y="4696444"/>
            <a:ext cx="223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Sukhbaatar</a:t>
            </a:r>
            <a:r>
              <a:rPr lang="en-US" dirty="0"/>
              <a:t> et al 2015</a:t>
            </a:r>
          </a:p>
        </p:txBody>
      </p:sp>
    </p:spTree>
    <p:extLst>
      <p:ext uri="{BB962C8B-B14F-4D97-AF65-F5344CB8AC3E}">
        <p14:creationId xmlns:p14="http://schemas.microsoft.com/office/powerpoint/2010/main" val="38877514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7A965-5B0B-A741-9D96-A065482E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Networks for VQA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EA026-7772-044D-8091-A32CF9F2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7" y="3352227"/>
            <a:ext cx="6894709" cy="1533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65931-DEC4-1743-BABF-98E3C727E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855" y="1321542"/>
            <a:ext cx="6488289" cy="15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9379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29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/>
          <a:lstStyle/>
          <a:p>
            <a:pPr eaLnBrk="1" hangingPunct="1"/>
            <a:r>
              <a:rPr lang="en-US" dirty="0"/>
              <a:t>From images to videos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971551"/>
            <a:ext cx="6172200" cy="3394472"/>
          </a:xfrm>
        </p:spPr>
        <p:txBody>
          <a:bodyPr/>
          <a:lstStyle/>
          <a:p>
            <a:pPr eaLnBrk="1" hangingPunct="1"/>
            <a:r>
              <a:rPr lang="en-US" sz="1800" dirty="0"/>
              <a:t>A video is a sequence of frames captured over time</a:t>
            </a:r>
          </a:p>
          <a:p>
            <a:pPr eaLnBrk="1" hangingPunct="1"/>
            <a:r>
              <a:rPr lang="en-US" sz="1800" dirty="0"/>
              <a:t>Now our image data is a function of space 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914650" y="1885950"/>
          <a:ext cx="3594033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4" imgW="9307937" imgH="7250794" progId="">
                  <p:embed/>
                </p:oleObj>
              </mc:Choice>
              <mc:Fallback>
                <p:oleObj name="Image" r:id="rId4" imgW="9307937" imgH="7250794" progId="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0" y="1885950"/>
                        <a:ext cx="3594033" cy="280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451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027" t="54286" r="30749" b="10000"/>
          <a:stretch/>
        </p:blipFill>
        <p:spPr>
          <a:xfrm>
            <a:off x="2329434" y="1035174"/>
            <a:ext cx="4485132" cy="35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3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60" t="5605" r="11860" b="10987"/>
          <a:stretch/>
        </p:blipFill>
        <p:spPr>
          <a:xfrm>
            <a:off x="2329434" y="1071542"/>
            <a:ext cx="4485132" cy="3391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</p:spTree>
    <p:extLst>
      <p:ext uri="{BB962C8B-B14F-4D97-AF65-F5344CB8AC3E}">
        <p14:creationId xmlns:p14="http://schemas.microsoft.com/office/powerpoint/2010/main" val="874982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5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350" y="1143000"/>
            <a:ext cx="5829300" cy="39433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Definition: optical flow is the </a:t>
            </a:r>
            <a:r>
              <a:rPr lang="en-US" i="1" dirty="0">
                <a:solidFill>
                  <a:srgbClr val="C00000"/>
                </a:solidFill>
              </a:rPr>
              <a:t>apparent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motion of brightness patterns in the image</a:t>
            </a:r>
          </a:p>
          <a:p>
            <a:pPr eaLnBrk="1" hangingPunct="1"/>
            <a:endParaRPr lang="en-US" sz="600" dirty="0"/>
          </a:p>
          <a:p>
            <a:pPr eaLnBrk="1" hangingPunct="1"/>
            <a:endParaRPr lang="en-US" sz="600" dirty="0"/>
          </a:p>
          <a:p>
            <a:pPr eaLnBrk="1" hangingPunct="1"/>
            <a:r>
              <a:rPr lang="en-US" dirty="0"/>
              <a:t>Note: apparent motion can be caused by lighting changes without any actual motion</a:t>
            </a:r>
          </a:p>
          <a:p>
            <a:pPr lvl="1" eaLnBrk="1" hangingPunct="1"/>
            <a:r>
              <a:rPr lang="en-US" dirty="0"/>
              <a:t>Think of a uniform rotating sphere under fixed lighting vs. a stationary sphere under moving illumination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8750" y="3714750"/>
            <a:ext cx="6400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100" b="1"/>
              <a:t>GOAL:</a:t>
            </a:r>
            <a:r>
              <a:rPr lang="en-US" sz="2100"/>
              <a:t> Recover image motion at each pixel from optical flow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050485" y="3837738"/>
            <a:ext cx="16065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Source: Silvio </a:t>
            </a:r>
            <a:r>
              <a:rPr lang="en-US" sz="1200" dirty="0" err="1"/>
              <a:t>Savarese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319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7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247"/>
          <a:stretch>
            <a:fillRect/>
          </a:stretch>
        </p:blipFill>
        <p:spPr bwMode="auto">
          <a:xfrm>
            <a:off x="1657350" y="685801"/>
            <a:ext cx="5886450" cy="378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114550" y="4502193"/>
            <a:ext cx="483016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050" dirty="0"/>
              <a:t>Picture courtesy of </a:t>
            </a:r>
            <a:r>
              <a:rPr lang="en-US" sz="1050" dirty="0" err="1"/>
              <a:t>Selim</a:t>
            </a:r>
            <a:r>
              <a:rPr lang="en-US" sz="1050" dirty="0"/>
              <a:t> </a:t>
            </a:r>
            <a:r>
              <a:rPr lang="en-US" sz="1050" dirty="0" err="1"/>
              <a:t>Temizer</a:t>
            </a:r>
            <a:r>
              <a:rPr lang="en-US" sz="1050" dirty="0"/>
              <a:t> - Learning and Intelligent Systems (LIS) Group, MIT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314701" y="120254"/>
            <a:ext cx="187583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700"/>
              <a:t>Optical flow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857750" y="914400"/>
            <a:ext cx="24003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Vector field function of the spatio-temporal image brightness variations </a:t>
            </a:r>
          </a:p>
        </p:txBody>
      </p:sp>
    </p:spTree>
    <p:extLst>
      <p:ext uri="{BB962C8B-B14F-4D97-AF65-F5344CB8AC3E}">
        <p14:creationId xmlns:p14="http://schemas.microsoft.com/office/powerpoint/2010/main" val="13445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/>
          <a:lstStyle/>
          <a:p>
            <a:pPr eaLnBrk="1" hangingPunct="1"/>
            <a:r>
              <a:rPr lang="en-US" sz="315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2400300"/>
            <a:ext cx="6686550" cy="742950"/>
          </a:xfrm>
        </p:spPr>
        <p:txBody>
          <a:bodyPr/>
          <a:lstStyle/>
          <a:p>
            <a:pPr eaLnBrk="1" hangingPunct="1"/>
            <a:r>
              <a:rPr lang="en-US" sz="1800" dirty="0"/>
              <a:t>Given two subsequent frames, estimate the apparent motion field u(</a:t>
            </a:r>
            <a:r>
              <a:rPr lang="en-US" sz="1800" dirty="0" err="1"/>
              <a:t>x,y</a:t>
            </a:r>
            <a:r>
              <a:rPr lang="en-US" sz="1800" dirty="0"/>
              <a:t>), v(</a:t>
            </a:r>
            <a:r>
              <a:rPr lang="en-US" sz="1800" dirty="0" err="1"/>
              <a:t>x,y</a:t>
            </a:r>
            <a:r>
              <a:rPr lang="en-US" sz="1800" dirty="0"/>
              <a:t>) between them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4574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857500" y="1143000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543300" y="1143000"/>
            <a:ext cx="57150" cy="57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2857500" y="1543050"/>
            <a:ext cx="57150" cy="5715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3543300" y="1543050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14650" y="1028701"/>
            <a:ext cx="800100" cy="726281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4972050" y="742950"/>
            <a:ext cx="165735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5543550" y="1000125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6229350" y="1285875"/>
            <a:ext cx="57150" cy="57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5600700" y="1539479"/>
            <a:ext cx="57150" cy="5715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6115050" y="1689497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200150" y="3086100"/>
            <a:ext cx="61722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FontTx/>
              <a:buChar char="•"/>
            </a:pPr>
            <a:r>
              <a:rPr lang="en-US" sz="2100" dirty="0"/>
              <a:t>Key assumptions</a:t>
            </a:r>
          </a:p>
          <a:p>
            <a:pPr marL="557213" lvl="1" indent="-214313">
              <a:spcBef>
                <a:spcPct val="20000"/>
              </a:spcBef>
              <a:buFontTx/>
              <a:buChar char="•"/>
            </a:pPr>
            <a:r>
              <a:rPr lang="en-US" sz="1500" b="1" dirty="0"/>
              <a:t>Brightness constancy:  </a:t>
            </a:r>
            <a:r>
              <a:rPr lang="en-US" sz="1500" dirty="0"/>
              <a:t>projection of the same point looks the same in every frame</a:t>
            </a:r>
          </a:p>
          <a:p>
            <a:pPr marL="557213" lvl="1" indent="-214313">
              <a:spcBef>
                <a:spcPct val="20000"/>
              </a:spcBef>
              <a:buFontTx/>
              <a:buChar char="•"/>
            </a:pPr>
            <a:r>
              <a:rPr lang="en-US" sz="1500" b="1" dirty="0"/>
              <a:t>Small motion:</a:t>
            </a:r>
            <a:r>
              <a:rPr lang="en-US" sz="1500" dirty="0"/>
              <a:t>  points do not move very far</a:t>
            </a:r>
          </a:p>
          <a:p>
            <a:pPr marL="557213" lvl="1" indent="-214313">
              <a:spcBef>
                <a:spcPct val="20000"/>
              </a:spcBef>
              <a:buFontTx/>
              <a:buChar char="•"/>
            </a:pPr>
            <a:r>
              <a:rPr lang="en-US" sz="1500" b="1" dirty="0"/>
              <a:t>Spatial coherence:</a:t>
            </a:r>
            <a:r>
              <a:rPr lang="en-US" sz="1500" dirty="0"/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2857501" y="2000250"/>
            <a:ext cx="1031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(</a:t>
            </a:r>
            <a:r>
              <a:rPr lang="en-US" i="1">
                <a:latin typeface="Times New Roman" pitchFamily="18" charset="0"/>
                <a:cs typeface="Arial" charset="0"/>
              </a:rPr>
              <a:t>x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y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t</a:t>
            </a:r>
            <a:r>
              <a:rPr lang="en-US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5600701" y="2000250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  <a:cs typeface="Arial" charset="0"/>
              </a:rPr>
              <a:t>I</a:t>
            </a:r>
            <a:r>
              <a:rPr lang="en-US">
                <a:latin typeface="Times New Roman" pitchFamily="18" charset="0"/>
                <a:cs typeface="Arial" charset="0"/>
              </a:rPr>
              <a:t>(</a:t>
            </a:r>
            <a:r>
              <a:rPr lang="en-US" i="1">
                <a:latin typeface="Times New Roman" pitchFamily="18" charset="0"/>
                <a:cs typeface="Arial" charset="0"/>
              </a:rPr>
              <a:t>x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y</a:t>
            </a:r>
            <a:r>
              <a:rPr lang="en-US">
                <a:latin typeface="Times New Roman" pitchFamily="18" charset="0"/>
                <a:cs typeface="Arial" charset="0"/>
              </a:rPr>
              <a:t>,</a:t>
            </a:r>
            <a:r>
              <a:rPr lang="en-US" i="1">
                <a:latin typeface="Times New Roman" pitchFamily="18" charset="0"/>
                <a:cs typeface="Arial" charset="0"/>
              </a:rPr>
              <a:t>t</a:t>
            </a:r>
            <a:r>
              <a:rPr lang="en-US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3086100" y="914400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3714750" y="1314450"/>
            <a:ext cx="57150" cy="57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3143250" y="1543050"/>
            <a:ext cx="57150" cy="5715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3543300" y="1771650"/>
            <a:ext cx="57150" cy="571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050485" y="3837738"/>
            <a:ext cx="16065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Source: Silvio </a:t>
            </a:r>
            <a:r>
              <a:rPr lang="en-US" sz="1200" dirty="0" err="1"/>
              <a:t>Savarese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3313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4586" grpId="0" animBg="1"/>
      <p:bldP spid="24587" grpId="0" animBg="1"/>
      <p:bldP spid="24588" grpId="0" animBg="1"/>
      <p:bldP spid="24589" grpId="0" animBg="1"/>
      <p:bldP spid="24590" grpId="0" animBg="1"/>
      <p:bldP spid="407571" grpId="0" build="p" bldLvl="2"/>
      <p:bldP spid="24593" grpId="0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Temporal_Persista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/>
          <a:stretch/>
        </p:blipFill>
        <p:spPr>
          <a:xfrm>
            <a:off x="1371600" y="971550"/>
            <a:ext cx="6343650" cy="34182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000" dirty="0"/>
              <a:t>Key Assumptions: small motions</a:t>
            </a:r>
            <a:br>
              <a:rPr lang="en-US" altLang="en-US" sz="3000" dirty="0"/>
            </a:br>
            <a:r>
              <a:rPr lang="en-US" alt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2369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14581</TotalTime>
  <Words>575</Words>
  <Application>Microsoft Macintosh PowerPoint</Application>
  <PresentationFormat>On-screen Show (16:9)</PresentationFormat>
  <Paragraphs>90</Paragraphs>
  <Slides>29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Helvetica</vt:lpstr>
      <vt:lpstr>Helvetica Neue</vt:lpstr>
      <vt:lpstr>Times New Roman</vt:lpstr>
      <vt:lpstr>Office Theme</vt:lpstr>
      <vt:lpstr>Image</vt:lpstr>
      <vt:lpstr>Equation</vt:lpstr>
      <vt:lpstr>Microsoft Equation 3.0</vt:lpstr>
      <vt:lpstr>PowerPoint Presentation</vt:lpstr>
      <vt:lpstr>Today’s Class</vt:lpstr>
      <vt:lpstr>From images to videos</vt:lpstr>
      <vt:lpstr>Why is motion useful?</vt:lpstr>
      <vt:lpstr>Why is motion useful?</vt:lpstr>
      <vt:lpstr>Optical flow</vt:lpstr>
      <vt:lpstr>PowerPoint Presentation</vt:lpstr>
      <vt:lpstr>Estimating optical flow</vt:lpstr>
      <vt:lpstr>Key Assumptions: small motions  </vt:lpstr>
      <vt:lpstr>Key Assumptions: spatial coherence  </vt:lpstr>
      <vt:lpstr>Key Assumptions: brightness Constancy</vt:lpstr>
      <vt:lpstr>PowerPoint Presentation</vt:lpstr>
      <vt:lpstr>PowerPoint Presentation</vt:lpstr>
      <vt:lpstr>Action Classification from Video</vt:lpstr>
      <vt:lpstr>Action Classification from Video</vt:lpstr>
      <vt:lpstr>Action Classification from Video</vt:lpstr>
      <vt:lpstr>Action Classification from Video</vt:lpstr>
      <vt:lpstr>Action Classification from Video</vt:lpstr>
      <vt:lpstr>Action Classification from Video</vt:lpstr>
      <vt:lpstr>Some Deep Learning (non Flow)-based tracker</vt:lpstr>
      <vt:lpstr>Visual Question Answering</vt:lpstr>
      <vt:lpstr>Visual Question Answering</vt:lpstr>
      <vt:lpstr>Visual Question Answering:                Simplest (but effective) Model</vt:lpstr>
      <vt:lpstr>Open Ended Questions Model</vt:lpstr>
      <vt:lpstr>Open Ended Questions</vt:lpstr>
      <vt:lpstr>Memory Networks (QA but text-only)</vt:lpstr>
      <vt:lpstr>Memory Networks</vt:lpstr>
      <vt:lpstr>Memory Networks for VQA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435</cp:revision>
  <cp:lastPrinted>2019-03-17T05:58:43Z</cp:lastPrinted>
  <dcterms:modified xsi:type="dcterms:W3CDTF">2019-04-22T18:12:48Z</dcterms:modified>
</cp:coreProperties>
</file>