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93"/>
  </p:notesMasterIdLst>
  <p:sldIdLst>
    <p:sldId id="256" r:id="rId2"/>
    <p:sldId id="309" r:id="rId3"/>
    <p:sldId id="562" r:id="rId4"/>
    <p:sldId id="394" r:id="rId5"/>
    <p:sldId id="498" r:id="rId6"/>
    <p:sldId id="499" r:id="rId7"/>
    <p:sldId id="500" r:id="rId8"/>
    <p:sldId id="501" r:id="rId9"/>
    <p:sldId id="502" r:id="rId10"/>
    <p:sldId id="503" r:id="rId11"/>
    <p:sldId id="504" r:id="rId12"/>
    <p:sldId id="505" r:id="rId13"/>
    <p:sldId id="506" r:id="rId14"/>
    <p:sldId id="507" r:id="rId15"/>
    <p:sldId id="516" r:id="rId16"/>
    <p:sldId id="518" r:id="rId17"/>
    <p:sldId id="519" r:id="rId18"/>
    <p:sldId id="508" r:id="rId19"/>
    <p:sldId id="509" r:id="rId20"/>
    <p:sldId id="510" r:id="rId21"/>
    <p:sldId id="511" r:id="rId22"/>
    <p:sldId id="513" r:id="rId23"/>
    <p:sldId id="514" r:id="rId24"/>
    <p:sldId id="512" r:id="rId25"/>
    <p:sldId id="521" r:id="rId26"/>
    <p:sldId id="522" r:id="rId27"/>
    <p:sldId id="523" r:id="rId28"/>
    <p:sldId id="524" r:id="rId29"/>
    <p:sldId id="525" r:id="rId30"/>
    <p:sldId id="526" r:id="rId31"/>
    <p:sldId id="527" r:id="rId32"/>
    <p:sldId id="528" r:id="rId33"/>
    <p:sldId id="529" r:id="rId34"/>
    <p:sldId id="530" r:id="rId35"/>
    <p:sldId id="534" r:id="rId36"/>
    <p:sldId id="536" r:id="rId37"/>
    <p:sldId id="537" r:id="rId38"/>
    <p:sldId id="538" r:id="rId39"/>
    <p:sldId id="535" r:id="rId40"/>
    <p:sldId id="531" r:id="rId41"/>
    <p:sldId id="553" r:id="rId42"/>
    <p:sldId id="554" r:id="rId43"/>
    <p:sldId id="539" r:id="rId44"/>
    <p:sldId id="545" r:id="rId45"/>
    <p:sldId id="544" r:id="rId46"/>
    <p:sldId id="543" r:id="rId47"/>
    <p:sldId id="546" r:id="rId48"/>
    <p:sldId id="547" r:id="rId49"/>
    <p:sldId id="548" r:id="rId50"/>
    <p:sldId id="549" r:id="rId51"/>
    <p:sldId id="550" r:id="rId52"/>
    <p:sldId id="551" r:id="rId53"/>
    <p:sldId id="542" r:id="rId54"/>
    <p:sldId id="552" r:id="rId55"/>
    <p:sldId id="540" r:id="rId56"/>
    <p:sldId id="556" r:id="rId57"/>
    <p:sldId id="557" r:id="rId58"/>
    <p:sldId id="541" r:id="rId59"/>
    <p:sldId id="559" r:id="rId60"/>
    <p:sldId id="558" r:id="rId61"/>
    <p:sldId id="560" r:id="rId62"/>
    <p:sldId id="533" r:id="rId63"/>
    <p:sldId id="563" r:id="rId64"/>
    <p:sldId id="564" r:id="rId65"/>
    <p:sldId id="565" r:id="rId66"/>
    <p:sldId id="566" r:id="rId67"/>
    <p:sldId id="567" r:id="rId68"/>
    <p:sldId id="569" r:id="rId69"/>
    <p:sldId id="570" r:id="rId70"/>
    <p:sldId id="571" r:id="rId71"/>
    <p:sldId id="572" r:id="rId72"/>
    <p:sldId id="573" r:id="rId73"/>
    <p:sldId id="574" r:id="rId74"/>
    <p:sldId id="576" r:id="rId75"/>
    <p:sldId id="577" r:id="rId76"/>
    <p:sldId id="575" r:id="rId77"/>
    <p:sldId id="578" r:id="rId78"/>
    <p:sldId id="579" r:id="rId79"/>
    <p:sldId id="580" r:id="rId80"/>
    <p:sldId id="581" r:id="rId81"/>
    <p:sldId id="582" r:id="rId82"/>
    <p:sldId id="468" r:id="rId83"/>
    <p:sldId id="467" r:id="rId84"/>
    <p:sldId id="471" r:id="rId85"/>
    <p:sldId id="472" r:id="rId86"/>
    <p:sldId id="473" r:id="rId87"/>
    <p:sldId id="474" r:id="rId88"/>
    <p:sldId id="464" r:id="rId89"/>
    <p:sldId id="496" r:id="rId90"/>
    <p:sldId id="479" r:id="rId91"/>
    <p:sldId id="285" r:id="rId92"/>
  </p:sldIdLst>
  <p:sldSz cx="9144000" cy="5143500" type="screen16x9"/>
  <p:notesSz cx="6858000" cy="9144000"/>
  <p:defaultTextStyle>
    <a:lvl1pPr defTabSz="457200">
      <a:defRPr>
        <a:latin typeface="Calibri"/>
        <a:ea typeface="Calibri"/>
        <a:cs typeface="Calibri"/>
        <a:sym typeface="Calibri"/>
      </a:defRPr>
    </a:lvl1pPr>
    <a:lvl2pPr indent="457200" defTabSz="457200">
      <a:defRPr>
        <a:latin typeface="Calibri"/>
        <a:ea typeface="Calibri"/>
        <a:cs typeface="Calibri"/>
        <a:sym typeface="Calibri"/>
      </a:defRPr>
    </a:lvl2pPr>
    <a:lvl3pPr indent="914400" defTabSz="457200">
      <a:defRPr>
        <a:latin typeface="Calibri"/>
        <a:ea typeface="Calibri"/>
        <a:cs typeface="Calibri"/>
        <a:sym typeface="Calibri"/>
      </a:defRPr>
    </a:lvl3pPr>
    <a:lvl4pPr indent="1371600" defTabSz="457200">
      <a:defRPr>
        <a:latin typeface="Calibri"/>
        <a:ea typeface="Calibri"/>
        <a:cs typeface="Calibri"/>
        <a:sym typeface="Calibri"/>
      </a:defRPr>
    </a:lvl4pPr>
    <a:lvl5pPr indent="1828800" defTabSz="457200">
      <a:defRPr>
        <a:latin typeface="Calibri"/>
        <a:ea typeface="Calibri"/>
        <a:cs typeface="Calibri"/>
        <a:sym typeface="Calibri"/>
      </a:defRPr>
    </a:lvl5pPr>
    <a:lvl6pPr indent="2286000" defTabSz="457200">
      <a:defRPr>
        <a:latin typeface="Calibri"/>
        <a:ea typeface="Calibri"/>
        <a:cs typeface="Calibri"/>
        <a:sym typeface="Calibri"/>
      </a:defRPr>
    </a:lvl6pPr>
    <a:lvl7pPr indent="2743200" defTabSz="457200">
      <a:defRPr>
        <a:latin typeface="Calibri"/>
        <a:ea typeface="Calibri"/>
        <a:cs typeface="Calibri"/>
        <a:sym typeface="Calibri"/>
      </a:defRPr>
    </a:lvl7pPr>
    <a:lvl8pPr indent="3200400" defTabSz="457200">
      <a:defRPr>
        <a:latin typeface="Calibri"/>
        <a:ea typeface="Calibri"/>
        <a:cs typeface="Calibri"/>
        <a:sym typeface="Calibri"/>
      </a:defRPr>
    </a:lvl8pPr>
    <a:lvl9pPr indent="3657600" defTabSz="457200">
      <a:defRPr>
        <a:latin typeface="Calibri"/>
        <a:ea typeface="Calibri"/>
        <a:cs typeface="Calibri"/>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DCDCD"/>
          </a:solidFill>
        </a:fill>
      </a:tcStyle>
    </a:wholeTbl>
    <a:band2H>
      <a:tcTxStyle/>
      <a:tcStyle>
        <a:tcBdr/>
        <a:fill>
          <a:solidFill>
            <a:srgbClr val="E8E8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04040"/>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04040"/>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04040"/>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8E8E8"/>
          </a:solidFill>
        </a:fill>
      </a:tcStyle>
    </a:wholeTbl>
    <a:band2H>
      <a:tcTxStyle/>
      <a:tcStyle>
        <a:tcBdr/>
        <a:fill>
          <a:solidFill>
            <a:srgbClr val="F4F4F4"/>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FBFBF"/>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FBFBF"/>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FBFBF"/>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04040"/>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04040"/>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34"/>
    <p:restoredTop sz="94647"/>
  </p:normalViewPr>
  <p:slideViewPr>
    <p:cSldViewPr snapToGrid="0" snapToObjects="1">
      <p:cViewPr varScale="1">
        <p:scale>
          <a:sx n="155" d="100"/>
          <a:sy n="155" d="100"/>
        </p:scale>
        <p:origin x="208" y="8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Shape 21"/>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22" name="Shape 22"/>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763845586"/>
      </p:ext>
    </p:extLst>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A6C65D6-1C22-A94C-9391-5DBD8DC85A38}" type="slidenum">
              <a:rPr lang="en-US" smtClean="0">
                <a:solidFill>
                  <a:prstClr val="black"/>
                </a:solidFill>
                <a:latin typeface="Calibri"/>
                <a:ea typeface=""/>
                <a:cs typeface=""/>
              </a:rPr>
              <a:pPr/>
              <a:t>6</a:t>
            </a:fld>
            <a:endParaRPr lang="en-US">
              <a:solidFill>
                <a:prstClr val="black"/>
              </a:solidFill>
              <a:latin typeface="Calibri"/>
              <a:ea typeface=""/>
              <a:cs typeface=""/>
            </a:endParaRPr>
          </a:p>
        </p:txBody>
      </p:sp>
    </p:spTree>
    <p:extLst>
      <p:ext uri="{BB962C8B-B14F-4D97-AF65-F5344CB8AC3E}">
        <p14:creationId xmlns:p14="http://schemas.microsoft.com/office/powerpoint/2010/main" val="2965260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A6C65D6-1C22-A94C-9391-5DBD8DC85A38}" type="slidenum">
              <a:rPr lang="en-US" smtClean="0">
                <a:solidFill>
                  <a:prstClr val="black"/>
                </a:solidFill>
                <a:latin typeface="Calibri"/>
                <a:ea typeface=""/>
                <a:cs typeface=""/>
              </a:rPr>
              <a:pPr/>
              <a:t>7</a:t>
            </a:fld>
            <a:endParaRPr lang="en-US">
              <a:solidFill>
                <a:prstClr val="black"/>
              </a:solidFill>
              <a:latin typeface="Calibri"/>
              <a:ea typeface=""/>
              <a:cs typeface=""/>
            </a:endParaRPr>
          </a:p>
        </p:txBody>
      </p:sp>
    </p:spTree>
    <p:extLst>
      <p:ext uri="{BB962C8B-B14F-4D97-AF65-F5344CB8AC3E}">
        <p14:creationId xmlns:p14="http://schemas.microsoft.com/office/powerpoint/2010/main" val="2183007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A6C65D6-1C22-A94C-9391-5DBD8DC85A38}" type="slidenum">
              <a:rPr lang="en-US" smtClean="0">
                <a:solidFill>
                  <a:prstClr val="black"/>
                </a:solidFill>
                <a:latin typeface="Calibri"/>
                <a:ea typeface=""/>
                <a:cs typeface=""/>
              </a:rPr>
              <a:pPr/>
              <a:t>8</a:t>
            </a:fld>
            <a:endParaRPr lang="en-US">
              <a:solidFill>
                <a:prstClr val="black"/>
              </a:solidFill>
              <a:latin typeface="Calibri"/>
              <a:ea typeface=""/>
              <a:cs typeface=""/>
            </a:endParaRPr>
          </a:p>
        </p:txBody>
      </p:sp>
    </p:spTree>
    <p:extLst>
      <p:ext uri="{BB962C8B-B14F-4D97-AF65-F5344CB8AC3E}">
        <p14:creationId xmlns:p14="http://schemas.microsoft.com/office/powerpoint/2010/main" val="141550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E174DF7-AD36-F447-9F37-3665E2D3B1EA}" type="datetimeFigureOut">
              <a:rPr lang="en-US" smtClean="0"/>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2C8D0-63EA-0A43-AAA8-ACAF7BD7A8F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174DF7-AD36-F447-9F37-3665E2D3B1EA}" type="datetimeFigureOut">
              <a:rPr lang="en-US" smtClean="0"/>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2C8D0-63EA-0A43-AAA8-ACAF7BD7A8F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174DF7-AD36-F447-9F37-3665E2D3B1EA}" type="datetimeFigureOut">
              <a:rPr lang="en-US" smtClean="0"/>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2C8D0-63EA-0A43-AAA8-ACAF7BD7A8F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7" name="pasted-image.png"/>
          <p:cNvPicPr/>
          <p:nvPr/>
        </p:nvPicPr>
        <p:blipFill>
          <a:blip r:embed="rId2">
            <a:alphaModFix amt="10839"/>
            <a:extLst/>
          </a:blip>
          <a:srcRect l="11804" t="22310" b="2478"/>
          <a:stretch>
            <a:fillRect/>
          </a:stretch>
        </p:blipFill>
        <p:spPr>
          <a:xfrm>
            <a:off x="-69850" y="-6276"/>
            <a:ext cx="4680310" cy="3991254"/>
          </a:xfrm>
          <a:prstGeom prst="rect">
            <a:avLst/>
          </a:prstGeom>
          <a:ln w="12700">
            <a:miter lim="400000"/>
          </a:ln>
        </p:spPr>
      </p:pic>
      <p:sp>
        <p:nvSpPr>
          <p:cNvPr id="8" name="Shape 8"/>
          <p:cNvSpPr/>
          <p:nvPr/>
        </p:nvSpPr>
        <p:spPr>
          <a:xfrm>
            <a:off x="298810" y="1353378"/>
            <a:ext cx="8623300" cy="2743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400">
                <a:solidFill>
                  <a:srgbClr val="215380"/>
                </a:solidFill>
                <a:latin typeface="+mn-lt"/>
                <a:ea typeface="+mn-ea"/>
                <a:cs typeface="+mn-cs"/>
                <a:sym typeface="Helvetica"/>
              </a:defRPr>
            </a:lvl1pPr>
          </a:lstStyle>
          <a:p>
            <a:pPr lvl="0">
              <a:defRPr sz="1800">
                <a:solidFill>
                  <a:srgbClr val="000000"/>
                </a:solidFill>
              </a:defRPr>
            </a:pPr>
            <a:r>
              <a:rPr sz="3400" dirty="0">
                <a:solidFill>
                  <a:srgbClr val="215380"/>
                </a:solidFill>
              </a:rPr>
              <a:t>CS</a:t>
            </a:r>
            <a:r>
              <a:rPr lang="en-US" sz="3400" dirty="0">
                <a:solidFill>
                  <a:srgbClr val="215380"/>
                </a:solidFill>
              </a:rPr>
              <a:t>6</a:t>
            </a:r>
            <a:r>
              <a:rPr sz="3400" dirty="0">
                <a:solidFill>
                  <a:srgbClr val="215380"/>
                </a:solidFill>
              </a:rPr>
              <a:t>501: </a:t>
            </a:r>
            <a:r>
              <a:rPr lang="en-US" sz="3400" dirty="0">
                <a:solidFill>
                  <a:srgbClr val="215380"/>
                </a:solidFill>
              </a:rPr>
              <a:t>Deep Learning for Visual Recognition</a:t>
            </a:r>
            <a:endParaRPr sz="3400" dirty="0">
              <a:solidFill>
                <a:srgbClr val="215380"/>
              </a:solidFill>
            </a:endParaRPr>
          </a:p>
        </p:txBody>
      </p:sp>
    </p:spTree>
    <p:extLst>
      <p:ext uri="{BB962C8B-B14F-4D97-AF65-F5344CB8AC3E}">
        <p14:creationId xmlns:p14="http://schemas.microsoft.com/office/powerpoint/2010/main" val="163760815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4" name="Content Placeholder 2"/>
          <p:cNvSpPr>
            <a:spLocks noGrp="1"/>
          </p:cNvSpPr>
          <p:nvPr>
            <p:ph idx="1"/>
          </p:nvPr>
        </p:nvSpPr>
        <p:spPr>
          <a:xfrm>
            <a:off x="228600" y="1200151"/>
            <a:ext cx="8610600" cy="3394472"/>
          </a:xfrm>
          <a:prstGeom prst="rect">
            <a:avLst/>
          </a:prstGeom>
        </p:spPr>
        <p:txBody>
          <a:bodyPr/>
          <a:lstStyle>
            <a:lvl1pPr algn="l">
              <a:defRPr sz="2100" b="0">
                <a:solidFill>
                  <a:schemeClr val="tx1"/>
                </a:solidFill>
                <a:latin typeface="+mn-lt"/>
              </a:defRPr>
            </a:lvl1pPr>
            <a:lvl2pPr algn="l">
              <a:defRPr sz="1500" b="0">
                <a:solidFill>
                  <a:schemeClr val="tx1"/>
                </a:solidFill>
                <a:latin typeface="+mn-lt"/>
              </a:defRPr>
            </a:lvl2pPr>
            <a:lvl3pPr algn="l">
              <a:defRPr sz="1350" b="0">
                <a:solidFill>
                  <a:schemeClr val="tx1"/>
                </a:solidFill>
                <a:latin typeface="+mj-lt"/>
              </a:defRPr>
            </a:lvl3pPr>
            <a:lvl4pPr algn="l">
              <a:defRPr sz="1100" b="0">
                <a:solidFill>
                  <a:schemeClr val="tx1"/>
                </a:solidFill>
                <a:latin typeface="+mj-lt"/>
              </a:defRPr>
            </a:lvl4pPr>
            <a:lvl5pPr algn="l">
              <a:defRPr sz="1100" b="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a:xfrm>
            <a:off x="628650" y="274638"/>
            <a:ext cx="7886700" cy="993775"/>
          </a:xfrm>
          <a:prstGeom prst="rect">
            <a:avLst/>
          </a:prstGeom>
        </p:spPr>
        <p:txBody>
          <a:bodyPr/>
          <a:lstStyle>
            <a:lvl1pPr>
              <a:defRPr b="0"/>
            </a:lvl1pPr>
          </a:lstStyle>
          <a:p>
            <a:r>
              <a:rPr lang="en-US"/>
              <a:t>Click to edit Master title style</a:t>
            </a:r>
          </a:p>
        </p:txBody>
      </p:sp>
    </p:spTree>
    <p:extLst>
      <p:ext uri="{BB962C8B-B14F-4D97-AF65-F5344CB8AC3E}">
        <p14:creationId xmlns:p14="http://schemas.microsoft.com/office/powerpoint/2010/main" val="112984113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2_Conten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88136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F7918F93-C341-4EB0-90ED-80D2F37FD3C1}" type="datetimeFigureOut">
              <a:rPr lang="en-US" smtClean="0">
                <a:solidFill>
                  <a:prstClr val="black">
                    <a:tint val="75000"/>
                  </a:prstClr>
                </a:solidFill>
              </a:rPr>
              <a:pPr>
                <a:defRPr/>
              </a:pPr>
              <a:t>1/22/20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446044A-196B-42E3-9270-AF8BCFBE168D}"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174DF7-AD36-F447-9F37-3665E2D3B1EA}" type="datetimeFigureOut">
              <a:rPr lang="en-US" smtClean="0"/>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2C8D0-63EA-0A43-AAA8-ACAF7BD7A8F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174DF7-AD36-F447-9F37-3665E2D3B1EA}" type="datetimeFigureOut">
              <a:rPr lang="en-US" smtClean="0"/>
              <a:t>1/22/20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72C8D0-63EA-0A43-AAA8-ACAF7BD7A8F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174DF7-AD36-F447-9F37-3665E2D3B1EA}" type="datetimeFigureOut">
              <a:rPr lang="en-US" smtClean="0"/>
              <a:t>1/22/20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72C8D0-63EA-0A43-AAA8-ACAF7BD7A8F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CF3F1C6D-9305-4F92-9FFF-44BFD78DE8DA}" type="datetimeFigureOut">
              <a:rPr lang="en-US" smtClean="0">
                <a:solidFill>
                  <a:prstClr val="black">
                    <a:tint val="75000"/>
                  </a:prstClr>
                </a:solidFill>
              </a:rPr>
              <a:pPr>
                <a:defRPr/>
              </a:pPr>
              <a:t>1/22/20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4BEA10E8-845B-4F12-A45E-E9D8AFA2CA47}"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174DF7-AD36-F447-9F37-3665E2D3B1EA}" type="datetimeFigureOut">
              <a:rPr lang="en-US" smtClean="0"/>
              <a:t>1/22/20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72C8D0-63EA-0A43-AAA8-ACAF7BD7A8F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E174DF7-AD36-F447-9F37-3665E2D3B1EA}" type="datetimeFigureOut">
              <a:rPr lang="en-US" smtClean="0"/>
              <a:t>1/22/20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72C8D0-63EA-0A43-AAA8-ACAF7BD7A8F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E174DF7-AD36-F447-9F37-3665E2D3B1EA}" type="datetimeFigureOut">
              <a:rPr lang="en-US" smtClean="0"/>
              <a:t>1/22/20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72C8D0-63EA-0A43-AAA8-ACAF7BD7A8F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E174DF7-AD36-F447-9F37-3665E2D3B1EA}" type="datetimeFigureOut">
              <a:rPr lang="en-US" smtClean="0"/>
              <a:t>1/22/20</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172C8D0-63EA-0A43-AAA8-ACAF7BD7A8F3}" type="slidenum">
              <a:rPr lang="en-US" smtClean="0"/>
              <a:t>‹#›</a:t>
            </a:fld>
            <a:endParaRPr lang="en-US"/>
          </a:p>
        </p:txBody>
      </p:sp>
    </p:spTree>
    <p:extLst>
      <p:ext uri="{BB962C8B-B14F-4D97-AF65-F5344CB8AC3E}">
        <p14:creationId xmlns:p14="http://schemas.microsoft.com/office/powerpoint/2010/main" val="252193898"/>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3"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microsoft.com/office/2007/relationships/hdphoto" Target="../media/hdphoto1.wdp"/><Relationship Id="rId4" Type="http://schemas.openxmlformats.org/officeDocument/2006/relationships/image" Target="../media/image9.jpeg"/><Relationship Id="rId9" Type="http://schemas.openxmlformats.org/officeDocument/2006/relationships/image" Target="../media/image131.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6.png"/><Relationship Id="rId7" Type="http://schemas.openxmlformats.org/officeDocument/2006/relationships/image" Target="../media/image100.png"/><Relationship Id="rId12" Type="http://schemas.openxmlformats.org/officeDocument/2006/relationships/image" Target="../media/image150.png"/><Relationship Id="rId2"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image" Target="../media/image90.png"/><Relationship Id="rId11" Type="http://schemas.openxmlformats.org/officeDocument/2006/relationships/image" Target="../media/image140.png"/><Relationship Id="rId5" Type="http://schemas.openxmlformats.org/officeDocument/2006/relationships/image" Target="../media/image800.png"/><Relationship Id="rId10" Type="http://schemas.openxmlformats.org/officeDocument/2006/relationships/image" Target="../media/image130.png"/><Relationship Id="rId4" Type="http://schemas.openxmlformats.org/officeDocument/2006/relationships/image" Target="../media/image7.png"/><Relationship Id="rId9" Type="http://schemas.openxmlformats.org/officeDocument/2006/relationships/image" Target="../media/image120.png"/></Relationships>
</file>

<file path=ppt/slides/_rels/slide27.xml.rels><?xml version="1.0" encoding="UTF-8" standalone="yes"?>
<Relationships xmlns="http://schemas.openxmlformats.org/package/2006/relationships"><Relationship Id="rId8" Type="http://schemas.openxmlformats.org/officeDocument/2006/relationships/image" Target="../media/image220.png"/><Relationship Id="rId13" Type="http://schemas.openxmlformats.org/officeDocument/2006/relationships/image" Target="../media/image27.png"/><Relationship Id="rId3" Type="http://schemas.openxmlformats.org/officeDocument/2006/relationships/image" Target="../media/image171.png"/><Relationship Id="rId7" Type="http://schemas.openxmlformats.org/officeDocument/2006/relationships/image" Target="../media/image210.png"/><Relationship Id="rId12" Type="http://schemas.openxmlformats.org/officeDocument/2006/relationships/image" Target="../media/image260.png"/><Relationship Id="rId2" Type="http://schemas.openxmlformats.org/officeDocument/2006/relationships/image" Target="../media/image160.png"/><Relationship Id="rId1" Type="http://schemas.openxmlformats.org/officeDocument/2006/relationships/slideLayout" Target="../slideLayouts/slideLayout14.xml"/><Relationship Id="rId6" Type="http://schemas.openxmlformats.org/officeDocument/2006/relationships/image" Target="../media/image200.png"/><Relationship Id="rId11" Type="http://schemas.openxmlformats.org/officeDocument/2006/relationships/image" Target="../media/image250.png"/><Relationship Id="rId5" Type="http://schemas.openxmlformats.org/officeDocument/2006/relationships/image" Target="../media/image190.png"/><Relationship Id="rId15" Type="http://schemas.openxmlformats.org/officeDocument/2006/relationships/image" Target="../media/image29.png"/><Relationship Id="rId10" Type="http://schemas.openxmlformats.org/officeDocument/2006/relationships/image" Target="../media/image240.png"/><Relationship Id="rId4" Type="http://schemas.openxmlformats.org/officeDocument/2006/relationships/image" Target="../media/image180.png"/><Relationship Id="rId9" Type="http://schemas.openxmlformats.org/officeDocument/2006/relationships/image" Target="../media/image230.png"/><Relationship Id="rId14"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171.png"/><Relationship Id="rId7" Type="http://schemas.openxmlformats.org/officeDocument/2006/relationships/image" Target="../media/image210.png"/><Relationship Id="rId2" Type="http://schemas.openxmlformats.org/officeDocument/2006/relationships/image" Target="../media/image160.png"/><Relationship Id="rId1" Type="http://schemas.openxmlformats.org/officeDocument/2006/relationships/slideLayout" Target="../slideLayouts/slideLayout14.xml"/><Relationship Id="rId6" Type="http://schemas.openxmlformats.org/officeDocument/2006/relationships/image" Target="../media/image200.png"/><Relationship Id="rId5" Type="http://schemas.openxmlformats.org/officeDocument/2006/relationships/image" Target="../media/image190.png"/><Relationship Id="rId4" Type="http://schemas.openxmlformats.org/officeDocument/2006/relationships/image" Target="../media/image180.png"/><Relationship Id="rId9" Type="http://schemas.openxmlformats.org/officeDocument/2006/relationships/image" Target="../media/image230.png"/></Relationships>
</file>

<file path=ppt/slides/_rels/slide29.xml.rels><?xml version="1.0" encoding="UTF-8" standalone="yes"?>
<Relationships xmlns="http://schemas.openxmlformats.org/package/2006/relationships"><Relationship Id="rId8" Type="http://schemas.openxmlformats.org/officeDocument/2006/relationships/image" Target="../media/image220.png"/><Relationship Id="rId13" Type="http://schemas.openxmlformats.org/officeDocument/2006/relationships/image" Target="../media/image33.png"/><Relationship Id="rId3" Type="http://schemas.openxmlformats.org/officeDocument/2006/relationships/image" Target="../media/image171.png"/><Relationship Id="rId7" Type="http://schemas.openxmlformats.org/officeDocument/2006/relationships/image" Target="../media/image210.png"/><Relationship Id="rId12" Type="http://schemas.openxmlformats.org/officeDocument/2006/relationships/image" Target="../media/image32.png"/><Relationship Id="rId2" Type="http://schemas.openxmlformats.org/officeDocument/2006/relationships/image" Target="../media/image160.png"/><Relationship Id="rId1" Type="http://schemas.openxmlformats.org/officeDocument/2006/relationships/slideLayout" Target="../slideLayouts/slideLayout14.xml"/><Relationship Id="rId6" Type="http://schemas.openxmlformats.org/officeDocument/2006/relationships/image" Target="../media/image200.png"/><Relationship Id="rId11" Type="http://schemas.openxmlformats.org/officeDocument/2006/relationships/image" Target="../media/image31.png"/><Relationship Id="rId5" Type="http://schemas.openxmlformats.org/officeDocument/2006/relationships/image" Target="../media/image190.png"/><Relationship Id="rId10" Type="http://schemas.openxmlformats.org/officeDocument/2006/relationships/image" Target="../media/image30.png"/><Relationship Id="rId4" Type="http://schemas.openxmlformats.org/officeDocument/2006/relationships/image" Target="../media/image180.png"/><Relationship Id="rId9" Type="http://schemas.openxmlformats.org/officeDocument/2006/relationships/image" Target="../media/image230.png"/></Relationships>
</file>

<file path=ppt/slides/_rels/slide3.xml.rels><?xml version="1.0" encoding="UTF-8" standalone="yes"?>
<Relationships xmlns="http://schemas.openxmlformats.org/package/2006/relationships"><Relationship Id="rId3" Type="http://schemas.openxmlformats.org/officeDocument/2006/relationships/hyperlink" Target="mailto:tw8cb@virginia.edu" TargetMode="External"/><Relationship Id="rId2" Type="http://schemas.openxmlformats.org/officeDocument/2006/relationships/hyperlink" Target="mailto:pc9za@virginia.edu" TargetMode="External"/><Relationship Id="rId1" Type="http://schemas.openxmlformats.org/officeDocument/2006/relationships/slideLayout" Target="../slideLayouts/slideLayout13.xml"/><Relationship Id="rId5" Type="http://schemas.openxmlformats.org/officeDocument/2006/relationships/image" Target="../media/image4.tiff"/><Relationship Id="rId4" Type="http://schemas.openxmlformats.org/officeDocument/2006/relationships/image" Target="../media/image3.tiff"/></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6.png"/><Relationship Id="rId2" Type="http://schemas.openxmlformats.org/officeDocument/2006/relationships/image" Target="../media/image34.png"/><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image" Target="../media/image111.png"/></Relationships>
</file>

<file path=ppt/slides/_rels/slide3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0.png"/><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0.png"/><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1.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1.png"/><Relationship Id="rId5" Type="http://schemas.openxmlformats.org/officeDocument/2006/relationships/image" Target="../media/image221.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631.png"/><Relationship Id="rId5" Type="http://schemas.openxmlformats.org/officeDocument/2006/relationships/image" Target="../media/image621.png"/><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3" Type="http://schemas.openxmlformats.org/officeDocument/2006/relationships/image" Target="../media/image64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9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680.png"/><Relationship Id="rId5" Type="http://schemas.openxmlformats.org/officeDocument/2006/relationships/image" Target="../media/image670.png"/><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1.png"/></Relationships>
</file>

<file path=ppt/slides/_rels/slide5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1.png"/></Relationships>
</file>

<file path=ppt/slides/_rels/slide58.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1.png"/><Relationship Id="rId5" Type="http://schemas.openxmlformats.org/officeDocument/2006/relationships/image" Target="../media/image79.png"/><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21.png"/><Relationship Id="rId7" Type="http://schemas.openxmlformats.org/officeDocument/2006/relationships/image" Target="../media/image83.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22.png"/><Relationship Id="rId9" Type="http://schemas.openxmlformats.org/officeDocument/2006/relationships/image" Target="../media/image85.png"/></Relationships>
</file>

<file path=ppt/slides/_rels/slide61.xml.rels><?xml version="1.0" encoding="UTF-8" standalone="yes"?>
<Relationships xmlns="http://schemas.openxmlformats.org/package/2006/relationships"><Relationship Id="rId8" Type="http://schemas.openxmlformats.org/officeDocument/2006/relationships/image" Target="../media/image640.png"/><Relationship Id="rId3" Type="http://schemas.openxmlformats.org/officeDocument/2006/relationships/image" Target="../media/image141.png"/><Relationship Id="rId7" Type="http://schemas.openxmlformats.org/officeDocument/2006/relationships/image" Target="../media/image630.png"/><Relationship Id="rId2"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image" Target="../media/image620.png"/><Relationship Id="rId5" Type="http://schemas.openxmlformats.org/officeDocument/2006/relationships/image" Target="../media/image161.png"/><Relationship Id="rId10" Type="http://schemas.openxmlformats.org/officeDocument/2006/relationships/image" Target="../media/image660.png"/><Relationship Id="rId4" Type="http://schemas.openxmlformats.org/officeDocument/2006/relationships/image" Target="../media/image151.png"/><Relationship Id="rId9" Type="http://schemas.openxmlformats.org/officeDocument/2006/relationships/image" Target="../media/image65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8" Type="http://schemas.openxmlformats.org/officeDocument/2006/relationships/image" Target="../media/image2200.png"/><Relationship Id="rId13" Type="http://schemas.openxmlformats.org/officeDocument/2006/relationships/image" Target="../media/image330.png"/><Relationship Id="rId3" Type="http://schemas.openxmlformats.org/officeDocument/2006/relationships/image" Target="../media/image1710.png"/><Relationship Id="rId7" Type="http://schemas.openxmlformats.org/officeDocument/2006/relationships/image" Target="../media/image2100.png"/><Relationship Id="rId12" Type="http://schemas.openxmlformats.org/officeDocument/2006/relationships/image" Target="../media/image320.png"/><Relationship Id="rId2" Type="http://schemas.openxmlformats.org/officeDocument/2006/relationships/image" Target="../media/image1600.png"/><Relationship Id="rId1" Type="http://schemas.openxmlformats.org/officeDocument/2006/relationships/slideLayout" Target="../slideLayouts/slideLayout14.xml"/><Relationship Id="rId6" Type="http://schemas.openxmlformats.org/officeDocument/2006/relationships/image" Target="../media/image2000.png"/><Relationship Id="rId11" Type="http://schemas.openxmlformats.org/officeDocument/2006/relationships/image" Target="../media/image310.png"/><Relationship Id="rId5" Type="http://schemas.openxmlformats.org/officeDocument/2006/relationships/image" Target="../media/image1900.png"/><Relationship Id="rId10" Type="http://schemas.openxmlformats.org/officeDocument/2006/relationships/image" Target="../media/image300.png"/><Relationship Id="rId4" Type="http://schemas.openxmlformats.org/officeDocument/2006/relationships/image" Target="../media/image1800.png"/><Relationship Id="rId9" Type="http://schemas.openxmlformats.org/officeDocument/2006/relationships/image" Target="../media/image2300.png"/></Relationships>
</file>

<file path=ppt/slides/_rels/slide64.xml.rels><?xml version="1.0" encoding="UTF-8" standalone="yes"?>
<Relationships xmlns="http://schemas.openxmlformats.org/package/2006/relationships"><Relationship Id="rId3" Type="http://schemas.openxmlformats.org/officeDocument/2006/relationships/image" Target="../media/image350.png"/><Relationship Id="rId7" Type="http://schemas.openxmlformats.org/officeDocument/2006/relationships/image" Target="../media/image92.png"/><Relationship Id="rId2" Type="http://schemas.openxmlformats.org/officeDocument/2006/relationships/image" Target="../media/image340.png"/><Relationship Id="rId1" Type="http://schemas.openxmlformats.org/officeDocument/2006/relationships/slideLayout" Target="../slideLayouts/slideLayout14.xml"/><Relationship Id="rId6" Type="http://schemas.openxmlformats.org/officeDocument/2006/relationships/image" Target="../media/image91.png"/><Relationship Id="rId5" Type="http://schemas.openxmlformats.org/officeDocument/2006/relationships/image" Target="../media/image89.png"/><Relationship Id="rId4" Type="http://schemas.openxmlformats.org/officeDocument/2006/relationships/image" Target="../media/image88.png"/></Relationships>
</file>

<file path=ppt/slides/_rels/slide65.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40.png"/><Relationship Id="rId1" Type="http://schemas.openxmlformats.org/officeDocument/2006/relationships/slideLayout" Target="../slideLayouts/slideLayout14.xml"/><Relationship Id="rId5" Type="http://schemas.openxmlformats.org/officeDocument/2006/relationships/image" Target="../media/image93.png"/><Relationship Id="rId4" Type="http://schemas.openxmlformats.org/officeDocument/2006/relationships/image" Target="../media/image43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32.png"/><Relationship Id="rId7" Type="http://schemas.openxmlformats.org/officeDocument/2006/relationships/image" Target="../media/image172.png"/><Relationship Id="rId2" Type="http://schemas.openxmlformats.org/officeDocument/2006/relationships/image" Target="../media/image112.png"/><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1.png"/><Relationship Id="rId5" Type="http://schemas.openxmlformats.org/officeDocument/2006/relationships/image" Target="../media/image152.png"/><Relationship Id="rId10" Type="http://schemas.openxmlformats.org/officeDocument/2006/relationships/image" Target="../media/image201.png"/><Relationship Id="rId4" Type="http://schemas.openxmlformats.org/officeDocument/2006/relationships/image" Target="../media/image142.png"/><Relationship Id="rId9" Type="http://schemas.openxmlformats.org/officeDocument/2006/relationships/image" Target="../media/image192.png"/></Relationships>
</file>

<file path=ppt/slides/_rels/slide68.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32.png"/><Relationship Id="rId7" Type="http://schemas.openxmlformats.org/officeDocument/2006/relationships/image" Target="../media/image172.png"/><Relationship Id="rId12" Type="http://schemas.openxmlformats.org/officeDocument/2006/relationships/image" Target="../media/image222.png"/><Relationship Id="rId2" Type="http://schemas.openxmlformats.org/officeDocument/2006/relationships/image" Target="../media/image112.png"/><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1.png"/><Relationship Id="rId5" Type="http://schemas.openxmlformats.org/officeDocument/2006/relationships/image" Target="../media/image152.png"/><Relationship Id="rId10" Type="http://schemas.openxmlformats.org/officeDocument/2006/relationships/image" Target="../media/image201.png"/><Relationship Id="rId4" Type="http://schemas.openxmlformats.org/officeDocument/2006/relationships/image" Target="../media/image142.png"/><Relationship Id="rId9" Type="http://schemas.openxmlformats.org/officeDocument/2006/relationships/image" Target="../media/image192.png"/></Relationships>
</file>

<file path=ppt/slides/_rels/slide69.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32.png"/><Relationship Id="rId7" Type="http://schemas.openxmlformats.org/officeDocument/2006/relationships/image" Target="../media/image172.png"/><Relationship Id="rId12" Type="http://schemas.openxmlformats.org/officeDocument/2006/relationships/image" Target="../media/image222.png"/><Relationship Id="rId2" Type="http://schemas.openxmlformats.org/officeDocument/2006/relationships/image" Target="../media/image112.png"/><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1.png"/><Relationship Id="rId5" Type="http://schemas.openxmlformats.org/officeDocument/2006/relationships/image" Target="../media/image152.png"/><Relationship Id="rId10" Type="http://schemas.openxmlformats.org/officeDocument/2006/relationships/image" Target="../media/image201.png"/><Relationship Id="rId4" Type="http://schemas.openxmlformats.org/officeDocument/2006/relationships/image" Target="../media/image142.png"/><Relationship Id="rId9" Type="http://schemas.openxmlformats.org/officeDocument/2006/relationships/image" Target="../media/image19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7.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8" Type="http://schemas.openxmlformats.org/officeDocument/2006/relationships/image" Target="../media/image182.png"/><Relationship Id="rId13" Type="http://schemas.openxmlformats.org/officeDocument/2006/relationships/image" Target="../media/image232.png"/><Relationship Id="rId3" Type="http://schemas.openxmlformats.org/officeDocument/2006/relationships/image" Target="../media/image132.png"/><Relationship Id="rId7" Type="http://schemas.openxmlformats.org/officeDocument/2006/relationships/image" Target="../media/image172.png"/><Relationship Id="rId12" Type="http://schemas.openxmlformats.org/officeDocument/2006/relationships/image" Target="../media/image222.png"/><Relationship Id="rId2" Type="http://schemas.openxmlformats.org/officeDocument/2006/relationships/image" Target="../media/image112.png"/><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1.png"/><Relationship Id="rId5" Type="http://schemas.openxmlformats.org/officeDocument/2006/relationships/image" Target="../media/image152.png"/><Relationship Id="rId10" Type="http://schemas.openxmlformats.org/officeDocument/2006/relationships/image" Target="../media/image201.png"/><Relationship Id="rId4" Type="http://schemas.openxmlformats.org/officeDocument/2006/relationships/image" Target="../media/image142.png"/><Relationship Id="rId9" Type="http://schemas.openxmlformats.org/officeDocument/2006/relationships/image" Target="../media/image192.png"/></Relationships>
</file>

<file path=ppt/slides/_rels/slide71.xml.rels><?xml version="1.0" encoding="UTF-8" standalone="yes"?>
<Relationships xmlns="http://schemas.openxmlformats.org/package/2006/relationships"><Relationship Id="rId8" Type="http://schemas.openxmlformats.org/officeDocument/2006/relationships/image" Target="../media/image182.png"/><Relationship Id="rId13" Type="http://schemas.openxmlformats.org/officeDocument/2006/relationships/image" Target="../media/image232.png"/><Relationship Id="rId3" Type="http://schemas.openxmlformats.org/officeDocument/2006/relationships/image" Target="../media/image132.png"/><Relationship Id="rId7" Type="http://schemas.openxmlformats.org/officeDocument/2006/relationships/image" Target="../media/image172.png"/><Relationship Id="rId12" Type="http://schemas.openxmlformats.org/officeDocument/2006/relationships/image" Target="../media/image242.png"/><Relationship Id="rId2" Type="http://schemas.openxmlformats.org/officeDocument/2006/relationships/image" Target="../media/image112.png"/><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1.png"/><Relationship Id="rId5" Type="http://schemas.openxmlformats.org/officeDocument/2006/relationships/image" Target="../media/image152.png"/><Relationship Id="rId10" Type="http://schemas.openxmlformats.org/officeDocument/2006/relationships/image" Target="../media/image201.png"/><Relationship Id="rId4" Type="http://schemas.openxmlformats.org/officeDocument/2006/relationships/image" Target="../media/image142.png"/><Relationship Id="rId9" Type="http://schemas.openxmlformats.org/officeDocument/2006/relationships/image" Target="../media/image192.png"/></Relationships>
</file>

<file path=ppt/slides/_rels/slide72.xml.rels><?xml version="1.0" encoding="UTF-8" standalone="yes"?>
<Relationships xmlns="http://schemas.openxmlformats.org/package/2006/relationships"><Relationship Id="rId8" Type="http://schemas.openxmlformats.org/officeDocument/2006/relationships/image" Target="../media/image182.png"/><Relationship Id="rId13" Type="http://schemas.openxmlformats.org/officeDocument/2006/relationships/image" Target="../media/image232.png"/><Relationship Id="rId3" Type="http://schemas.openxmlformats.org/officeDocument/2006/relationships/image" Target="../media/image132.png"/><Relationship Id="rId7" Type="http://schemas.openxmlformats.org/officeDocument/2006/relationships/image" Target="../media/image172.png"/><Relationship Id="rId12" Type="http://schemas.openxmlformats.org/officeDocument/2006/relationships/image" Target="../media/image251.png"/><Relationship Id="rId2" Type="http://schemas.openxmlformats.org/officeDocument/2006/relationships/image" Target="../media/image112.png"/><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1.png"/><Relationship Id="rId5" Type="http://schemas.openxmlformats.org/officeDocument/2006/relationships/image" Target="../media/image152.png"/><Relationship Id="rId10" Type="http://schemas.openxmlformats.org/officeDocument/2006/relationships/image" Target="../media/image201.png"/><Relationship Id="rId4" Type="http://schemas.openxmlformats.org/officeDocument/2006/relationships/image" Target="../media/image142.png"/><Relationship Id="rId9" Type="http://schemas.openxmlformats.org/officeDocument/2006/relationships/image" Target="../media/image192.png"/></Relationships>
</file>

<file path=ppt/slides/_rels/slide7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01.png"/><Relationship Id="rId7" Type="http://schemas.openxmlformats.org/officeDocument/2006/relationships/image" Target="../media/image370.png"/><Relationship Id="rId2" Type="http://schemas.openxmlformats.org/officeDocument/2006/relationships/image" Target="../media/image290.png"/><Relationship Id="rId1" Type="http://schemas.openxmlformats.org/officeDocument/2006/relationships/slideLayout" Target="../slideLayouts/slideLayout2.xml"/><Relationship Id="rId11" Type="http://schemas.openxmlformats.org/officeDocument/2006/relationships/image" Target="../media/image760.png"/><Relationship Id="rId5" Type="http://schemas.openxmlformats.org/officeDocument/2006/relationships/image" Target="../media/image65.png"/><Relationship Id="rId10" Type="http://schemas.openxmlformats.org/officeDocument/2006/relationships/image" Target="../media/image67.png"/><Relationship Id="rId4" Type="http://schemas.openxmlformats.org/officeDocument/2006/relationships/image" Target="../media/image311.png"/><Relationship Id="rId9" Type="http://schemas.openxmlformats.org/officeDocument/2006/relationships/image" Target="../media/image390.png"/></Relationships>
</file>

<file path=ppt/slides/_rels/slide74.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3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610.png"/><Relationship Id="rId3" Type="http://schemas.openxmlformats.org/officeDocument/2006/relationships/image" Target="../media/image500.png"/><Relationship Id="rId7" Type="http://schemas.openxmlformats.org/officeDocument/2006/relationships/image" Target="../media/image360.png"/><Relationship Id="rId2" Type="http://schemas.openxmlformats.org/officeDocument/2006/relationships/image" Target="../media/image341.png"/><Relationship Id="rId1" Type="http://schemas.openxmlformats.org/officeDocument/2006/relationships/slideLayout" Target="../slideLayouts/slideLayout14.xml"/><Relationship Id="rId6" Type="http://schemas.openxmlformats.org/officeDocument/2006/relationships/image" Target="../media/image351.png"/><Relationship Id="rId5" Type="http://schemas.openxmlformats.org/officeDocument/2006/relationships/image" Target="../media/image580.png"/><Relationship Id="rId4" Type="http://schemas.openxmlformats.org/officeDocument/2006/relationships/image" Target="../media/image570.png"/></Relationships>
</file>

<file path=ppt/slides/_rels/slide77.xml.rels><?xml version="1.0" encoding="UTF-8" standalone="yes"?>
<Relationships xmlns="http://schemas.openxmlformats.org/package/2006/relationships"><Relationship Id="rId8" Type="http://schemas.openxmlformats.org/officeDocument/2006/relationships/image" Target="../media/image610.png"/><Relationship Id="rId3" Type="http://schemas.openxmlformats.org/officeDocument/2006/relationships/image" Target="../media/image500.png"/><Relationship Id="rId7" Type="http://schemas.openxmlformats.org/officeDocument/2006/relationships/image" Target="../media/image360.png"/><Relationship Id="rId2" Type="http://schemas.openxmlformats.org/officeDocument/2006/relationships/image" Target="../media/image341.png"/><Relationship Id="rId1" Type="http://schemas.openxmlformats.org/officeDocument/2006/relationships/slideLayout" Target="../slideLayouts/slideLayout14.xml"/><Relationship Id="rId6" Type="http://schemas.openxmlformats.org/officeDocument/2006/relationships/image" Target="../media/image351.png"/><Relationship Id="rId5" Type="http://schemas.openxmlformats.org/officeDocument/2006/relationships/image" Target="../media/image580.png"/><Relationship Id="rId4" Type="http://schemas.openxmlformats.org/officeDocument/2006/relationships/image" Target="../media/image570.png"/><Relationship Id="rId9" Type="http://schemas.openxmlformats.org/officeDocument/2006/relationships/image" Target="../media/image371.png"/></Relationships>
</file>

<file path=ppt/slides/_rels/slide78.xml.rels><?xml version="1.0" encoding="UTF-8" standalone="yes"?>
<Relationships xmlns="http://schemas.openxmlformats.org/package/2006/relationships"><Relationship Id="rId8" Type="http://schemas.openxmlformats.org/officeDocument/2006/relationships/image" Target="../media/image610.png"/><Relationship Id="rId3" Type="http://schemas.openxmlformats.org/officeDocument/2006/relationships/image" Target="../media/image500.png"/><Relationship Id="rId7" Type="http://schemas.openxmlformats.org/officeDocument/2006/relationships/image" Target="../media/image360.png"/><Relationship Id="rId2" Type="http://schemas.openxmlformats.org/officeDocument/2006/relationships/image" Target="../media/image341.png"/><Relationship Id="rId1" Type="http://schemas.openxmlformats.org/officeDocument/2006/relationships/slideLayout" Target="../slideLayouts/slideLayout14.xml"/><Relationship Id="rId6" Type="http://schemas.openxmlformats.org/officeDocument/2006/relationships/image" Target="../media/image351.png"/><Relationship Id="rId5" Type="http://schemas.openxmlformats.org/officeDocument/2006/relationships/image" Target="../media/image580.png"/><Relationship Id="rId4" Type="http://schemas.openxmlformats.org/officeDocument/2006/relationships/image" Target="../media/image570.png"/></Relationships>
</file>

<file path=ppt/slides/_rels/slide79.xml.rels><?xml version="1.0" encoding="UTF-8" standalone="yes"?>
<Relationships xmlns="http://schemas.openxmlformats.org/package/2006/relationships"><Relationship Id="rId8" Type="http://schemas.openxmlformats.org/officeDocument/2006/relationships/image" Target="../media/image610.png"/><Relationship Id="rId3" Type="http://schemas.openxmlformats.org/officeDocument/2006/relationships/image" Target="../media/image500.png"/><Relationship Id="rId7" Type="http://schemas.openxmlformats.org/officeDocument/2006/relationships/image" Target="../media/image360.png"/><Relationship Id="rId2" Type="http://schemas.openxmlformats.org/officeDocument/2006/relationships/image" Target="../media/image341.png"/><Relationship Id="rId1" Type="http://schemas.openxmlformats.org/officeDocument/2006/relationships/slideLayout" Target="../slideLayouts/slideLayout14.xml"/><Relationship Id="rId6" Type="http://schemas.openxmlformats.org/officeDocument/2006/relationships/image" Target="../media/image351.png"/><Relationship Id="rId5" Type="http://schemas.openxmlformats.org/officeDocument/2006/relationships/image" Target="../media/image580.png"/><Relationship Id="rId4" Type="http://schemas.openxmlformats.org/officeDocument/2006/relationships/image" Target="../media/image57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7.png"/><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8" Type="http://schemas.openxmlformats.org/officeDocument/2006/relationships/image" Target="../media/image431.png"/><Relationship Id="rId3" Type="http://schemas.openxmlformats.org/officeDocument/2006/relationships/image" Target="../media/image380.png"/><Relationship Id="rId7" Type="http://schemas.openxmlformats.org/officeDocument/2006/relationships/image" Target="../media/image420.png"/><Relationship Id="rId2" Type="http://schemas.openxmlformats.org/officeDocument/2006/relationships/image" Target="../media/image341.png"/><Relationship Id="rId1" Type="http://schemas.openxmlformats.org/officeDocument/2006/relationships/slideLayout" Target="../slideLayouts/slideLayout14.xml"/><Relationship Id="rId6" Type="http://schemas.openxmlformats.org/officeDocument/2006/relationships/image" Target="../media/image410.png"/><Relationship Id="rId5" Type="http://schemas.openxmlformats.org/officeDocument/2006/relationships/image" Target="../media/image400.png"/><Relationship Id="rId4" Type="http://schemas.openxmlformats.org/officeDocument/2006/relationships/image" Target="../media/image391.png"/><Relationship Id="rId9" Type="http://schemas.openxmlformats.org/officeDocument/2006/relationships/image" Target="../media/image440.png"/></Relationships>
</file>

<file path=ppt/slides/_rels/slide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distill.pub/2017/momentum/" TargetMode="Externa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70.tiff"/><Relationship Id="rId7" Type="http://schemas.openxmlformats.org/officeDocument/2006/relationships/image" Target="../media/image181.png"/><Relationship Id="rId2" Type="http://schemas.openxmlformats.org/officeDocument/2006/relationships/image" Target="../media/image69.jpeg"/><Relationship Id="rId1" Type="http://schemas.openxmlformats.org/officeDocument/2006/relationships/slideLayout" Target="../slideLayouts/slideLayout14.xml"/><Relationship Id="rId6" Type="http://schemas.openxmlformats.org/officeDocument/2006/relationships/image" Target="../media/image170.png"/><Relationship Id="rId5" Type="http://schemas.openxmlformats.org/officeDocument/2006/relationships/image" Target="../media/image72.tiff"/><Relationship Id="rId4" Type="http://schemas.openxmlformats.org/officeDocument/2006/relationships/image" Target="../media/image71.tiff"/></Relationships>
</file>

<file path=ppt/slides/_rels/slide83.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69.jpe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image" Target="../media/image73.tiff"/><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69.jpe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microsoft.com/office/2007/relationships/hdphoto" Target="../media/hdphoto1.wdp"/><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24"/>
          <p:cNvSpPr/>
          <p:nvPr/>
        </p:nvSpPr>
        <p:spPr>
          <a:xfrm>
            <a:off x="1784107" y="1879818"/>
            <a:ext cx="5528114" cy="75405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4300">
                <a:solidFill>
                  <a:srgbClr val="215380"/>
                </a:solidFill>
                <a:latin typeface="+mn-lt"/>
                <a:ea typeface="+mn-ea"/>
                <a:cs typeface="+mn-cs"/>
                <a:sym typeface="Helvetica"/>
              </a:defRPr>
            </a:lvl1pPr>
          </a:lstStyle>
          <a:p>
            <a:pPr lvl="0">
              <a:defRPr sz="1800">
                <a:solidFill>
                  <a:srgbClr val="000000"/>
                </a:solidFill>
              </a:defRPr>
            </a:pPr>
            <a:r>
              <a:rPr lang="en-US" sz="4300" dirty="0" err="1">
                <a:solidFill>
                  <a:srgbClr val="215380"/>
                </a:solidFill>
              </a:rPr>
              <a:t>Softmax</a:t>
            </a:r>
            <a:r>
              <a:rPr lang="en-US" sz="4300" dirty="0">
                <a:solidFill>
                  <a:srgbClr val="215380"/>
                </a:solidFill>
              </a:rPr>
              <a:t> Classifier + SGD</a:t>
            </a:r>
            <a:endParaRPr sz="4300" dirty="0">
              <a:solidFill>
                <a:srgbClr val="215380"/>
              </a:solidFill>
            </a:endParaRPr>
          </a:p>
        </p:txBody>
      </p:sp>
      <p:sp>
        <p:nvSpPr>
          <p:cNvPr id="2" name="TextBox 1"/>
          <p:cNvSpPr txBox="1"/>
          <p:nvPr/>
        </p:nvSpPr>
        <p:spPr>
          <a:xfrm>
            <a:off x="2125579" y="2237874"/>
            <a:ext cx="92396"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5" name="Picture 4"/>
          <p:cNvPicPr>
            <a:picLocks noChangeAspect="1"/>
          </p:cNvPicPr>
          <p:nvPr/>
        </p:nvPicPr>
        <p:blipFill>
          <a:blip r:embed="rId2"/>
          <a:stretch>
            <a:fillRect/>
          </a:stretch>
        </p:blipFill>
        <p:spPr>
          <a:xfrm>
            <a:off x="3701609" y="2701801"/>
            <a:ext cx="1693074" cy="1123586"/>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450" y="11634"/>
            <a:ext cx="7886700" cy="994172"/>
          </a:xfrm>
        </p:spPr>
        <p:txBody>
          <a:bodyPr/>
          <a:lstStyle/>
          <a:p>
            <a:r>
              <a:rPr lang="en-US" dirty="0"/>
              <a:t>Supervised Learning Examples</a:t>
            </a:r>
          </a:p>
        </p:txBody>
      </p:sp>
      <p:sp>
        <p:nvSpPr>
          <p:cNvPr id="5" name="TextBox 4"/>
          <p:cNvSpPr txBox="1"/>
          <p:nvPr/>
        </p:nvSpPr>
        <p:spPr>
          <a:xfrm>
            <a:off x="2517458" y="938874"/>
            <a:ext cx="396453" cy="3924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rtl="0" latinLnBrk="1" hangingPunct="0"/>
            <a:r>
              <a:rPr lang="en-US" sz="2100" kern="1200" dirty="0">
                <a:solidFill>
                  <a:srgbClr val="7030A0"/>
                </a:solidFill>
              </a:rPr>
              <a:t>cat</a:t>
            </a:r>
          </a:p>
        </p:txBody>
      </p:sp>
      <p:pic>
        <p:nvPicPr>
          <p:cNvPr id="7" name="Picture 6"/>
          <p:cNvPicPr>
            <a:picLocks noChangeAspect="1"/>
          </p:cNvPicPr>
          <p:nvPr/>
        </p:nvPicPr>
        <p:blipFill rotWithShape="1">
          <a:blip r:embed="rId2"/>
          <a:srcRect r="67363" b="48929"/>
          <a:stretch/>
        </p:blipFill>
        <p:spPr>
          <a:xfrm>
            <a:off x="4343400" y="723303"/>
            <a:ext cx="723418" cy="774131"/>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3213649" y="760470"/>
                <a:ext cx="2368534" cy="692497"/>
              </a:xfrm>
              <a:prstGeom prst="rect">
                <a:avLst/>
              </a:prstGeom>
              <a:noFill/>
            </p:spPr>
            <p:txBody>
              <a:bodyPr wrap="none" lIns="0" tIns="0" rIns="0" bIns="0" rtlCol="0">
                <a:spAutoFit/>
              </a:bodyPr>
              <a:lstStyle/>
              <a:p>
                <a:pPr algn="l" rtl="0"/>
                <a:r>
                  <a:rPr lang="en-US" sz="4500" kern="1200" dirty="0">
                    <a:solidFill>
                      <a:prstClr val="black"/>
                    </a:solidFill>
                    <a:ea typeface=""/>
                    <a:cs typeface="Helvetica Neue Light"/>
                  </a:rPr>
                  <a:t>= </a:t>
                </a:r>
                <a14:m>
                  <m:oMath xmlns:m="http://schemas.openxmlformats.org/officeDocument/2006/math">
                    <m:r>
                      <a:rPr lang="en-US" sz="4500" i="1" kern="1200">
                        <a:solidFill>
                          <a:prstClr val="black"/>
                        </a:solidFill>
                        <a:latin typeface="Cambria Math" charset="0"/>
                        <a:ea typeface=""/>
                        <a:cs typeface="Helvetica Neue Light"/>
                      </a:rPr>
                      <m:t>𝑓</m:t>
                    </m:r>
                    <m:r>
                      <a:rPr lang="en-US" sz="4500" i="1" kern="1200">
                        <a:solidFill>
                          <a:prstClr val="black"/>
                        </a:solidFill>
                        <a:latin typeface="Cambria Math" charset="0"/>
                        <a:ea typeface=""/>
                        <a:cs typeface="Helvetica Neue Light"/>
                      </a:rPr>
                      <m:t>(         )</m:t>
                    </m:r>
                  </m:oMath>
                </a14:m>
                <a:endParaRPr lang="en-US" sz="4500" kern="1200" dirty="0">
                  <a:solidFill>
                    <a:prstClr val="black"/>
                  </a:solidFill>
                  <a:latin typeface="Helvetica Neue Light"/>
                  <a:ea typeface=""/>
                  <a:cs typeface="Helvetica Neue Light"/>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213649" y="760470"/>
                <a:ext cx="2368534" cy="692497"/>
              </a:xfrm>
              <a:prstGeom prst="rect">
                <a:avLst/>
              </a:prstGeom>
              <a:blipFill rotWithShape="0">
                <a:blip r:embed="rId3"/>
                <a:stretch>
                  <a:fillRect l="-14653" t="-24779" b="-51327"/>
                </a:stretch>
              </a:blipFill>
            </p:spPr>
            <p:txBody>
              <a:bodyPr/>
              <a:lstStyle/>
              <a:p>
                <a:r>
                  <a:rPr lang="en-US">
                    <a:noFill/>
                  </a:rPr>
                  <a:t> </a:t>
                </a:r>
              </a:p>
            </p:txBody>
          </p:sp>
        </mc:Fallback>
      </mc:AlternateContent>
      <p:grpSp>
        <p:nvGrpSpPr>
          <p:cNvPr id="8" name="Group 7"/>
          <p:cNvGrpSpPr/>
          <p:nvPr/>
        </p:nvGrpSpPr>
        <p:grpSpPr>
          <a:xfrm>
            <a:off x="1102987" y="1854465"/>
            <a:ext cx="5646503" cy="1003036"/>
            <a:chOff x="1470648" y="2472619"/>
            <a:chExt cx="7528671" cy="1337381"/>
          </a:xfrm>
        </p:grpSpPr>
        <p:grpSp>
          <p:nvGrpSpPr>
            <p:cNvPr id="4" name="Group 3"/>
            <p:cNvGrpSpPr/>
            <p:nvPr/>
          </p:nvGrpSpPr>
          <p:grpSpPr>
            <a:xfrm>
              <a:off x="1470648" y="2581849"/>
              <a:ext cx="2567952" cy="1228151"/>
              <a:chOff x="8044543" y="2215636"/>
              <a:chExt cx="2567952" cy="1228151"/>
            </a:xfrm>
          </p:grpSpPr>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8000"/>
                        </a14:imgEffect>
                      </a14:imgLayer>
                    </a14:imgProps>
                  </a:ext>
                </a:extLst>
              </a:blip>
              <a:srcRect l="8750" t="31070" r="76875" b="39183"/>
              <a:stretch/>
            </p:blipFill>
            <p:spPr>
              <a:xfrm>
                <a:off x="8044543" y="2215636"/>
                <a:ext cx="2567952" cy="1228151"/>
              </a:xfrm>
              <a:prstGeom prst="rect">
                <a:avLst/>
              </a:prstGeom>
            </p:spPr>
          </p:pic>
          <p:sp>
            <p:nvSpPr>
              <p:cNvPr id="13" name="Rectangle 12"/>
              <p:cNvSpPr/>
              <p:nvPr/>
            </p:nvSpPr>
            <p:spPr>
              <a:xfrm>
                <a:off x="9597564" y="2743200"/>
                <a:ext cx="308436" cy="294489"/>
              </a:xfrm>
              <a:prstGeom prst="rect">
                <a:avLst/>
              </a:prstGeom>
              <a:noFill/>
              <a:ln w="7302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en-US" kern="1200">
                  <a:solidFill>
                    <a:prstClr val="white"/>
                  </a:solidFill>
                </a:endParaRPr>
              </a:p>
            </p:txBody>
          </p:sp>
          <p:sp>
            <p:nvSpPr>
              <p:cNvPr id="14" name="Rectangle 13"/>
              <p:cNvSpPr/>
              <p:nvPr/>
            </p:nvSpPr>
            <p:spPr>
              <a:xfrm>
                <a:off x="10210800" y="2829711"/>
                <a:ext cx="308436" cy="294489"/>
              </a:xfrm>
              <a:prstGeom prst="rect">
                <a:avLst/>
              </a:prstGeom>
              <a:noFill/>
              <a:ln w="7302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en-US" kern="1200">
                  <a:solidFill>
                    <a:prstClr val="white"/>
                  </a:solidFill>
                </a:endParaRPr>
              </a:p>
            </p:txBody>
          </p:sp>
          <p:sp>
            <p:nvSpPr>
              <p:cNvPr id="15" name="Rectangle 14"/>
              <p:cNvSpPr/>
              <p:nvPr/>
            </p:nvSpPr>
            <p:spPr>
              <a:xfrm>
                <a:off x="9906000" y="2590800"/>
                <a:ext cx="308436" cy="294489"/>
              </a:xfrm>
              <a:prstGeom prst="rect">
                <a:avLst/>
              </a:prstGeom>
              <a:noFill/>
              <a:ln w="7302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en-US" kern="1200">
                  <a:solidFill>
                    <a:prstClr val="white"/>
                  </a:solidFill>
                </a:endParaRPr>
              </a:p>
            </p:txBody>
          </p:sp>
          <p:sp>
            <p:nvSpPr>
              <p:cNvPr id="16" name="Rectangle 15"/>
              <p:cNvSpPr/>
              <p:nvPr/>
            </p:nvSpPr>
            <p:spPr>
              <a:xfrm>
                <a:off x="9296400" y="2590800"/>
                <a:ext cx="308436" cy="294489"/>
              </a:xfrm>
              <a:prstGeom prst="rect">
                <a:avLst/>
              </a:prstGeom>
              <a:noFill/>
              <a:ln w="7302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en-US" kern="1200">
                  <a:solidFill>
                    <a:prstClr val="white"/>
                  </a:solidFill>
                </a:endParaRPr>
              </a:p>
            </p:txBody>
          </p:sp>
          <p:sp>
            <p:nvSpPr>
              <p:cNvPr id="17" name="Rectangle 16"/>
              <p:cNvSpPr/>
              <p:nvPr/>
            </p:nvSpPr>
            <p:spPr>
              <a:xfrm>
                <a:off x="8915400" y="2590800"/>
                <a:ext cx="308436" cy="294489"/>
              </a:xfrm>
              <a:prstGeom prst="rect">
                <a:avLst/>
              </a:prstGeom>
              <a:noFill/>
              <a:ln w="7302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en-US" kern="1200">
                  <a:solidFill>
                    <a:prstClr val="white"/>
                  </a:solidFill>
                </a:endParaRPr>
              </a:p>
            </p:txBody>
          </p:sp>
          <p:sp>
            <p:nvSpPr>
              <p:cNvPr id="18" name="Rectangle 17"/>
              <p:cNvSpPr/>
              <p:nvPr/>
            </p:nvSpPr>
            <p:spPr>
              <a:xfrm>
                <a:off x="8530764" y="2819400"/>
                <a:ext cx="308436" cy="294489"/>
              </a:xfrm>
              <a:prstGeom prst="rect">
                <a:avLst/>
              </a:prstGeom>
              <a:noFill/>
              <a:ln w="7302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en-US" kern="1200">
                  <a:solidFill>
                    <a:prstClr val="white"/>
                  </a:solidFill>
                </a:endParaRPr>
              </a:p>
            </p:txBody>
          </p:sp>
          <p:sp>
            <p:nvSpPr>
              <p:cNvPr id="19" name="Rectangle 18"/>
              <p:cNvSpPr/>
              <p:nvPr/>
            </p:nvSpPr>
            <p:spPr>
              <a:xfrm>
                <a:off x="8305800" y="2667000"/>
                <a:ext cx="308436" cy="294489"/>
              </a:xfrm>
              <a:prstGeom prst="rect">
                <a:avLst/>
              </a:prstGeom>
              <a:noFill/>
              <a:ln w="7302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en-US" kern="1200">
                  <a:solidFill>
                    <a:prstClr val="white"/>
                  </a:solidFill>
                </a:endParaRPr>
              </a:p>
            </p:txBody>
          </p:sp>
        </p:grpSp>
        <p:pic>
          <p:nvPicPr>
            <p:cNvPr id="9" name="Picture 8"/>
            <p:cNvPicPr>
              <a:picLocks noChangeAspect="1"/>
            </p:cNvPicPr>
            <p:nvPr/>
          </p:nvPicPr>
          <p:blipFill rotWithShape="1">
            <a:blip r:embed="rId4">
              <a:extLst>
                <a:ext uri="{BEBA8EAE-BF5A-486C-A8C5-ECC9F3942E4B}">
                  <a14:imgProps xmlns:a14="http://schemas.microsoft.com/office/drawing/2010/main">
                    <a14:imgLayer r:embed="rId6">
                      <a14:imgEffect>
                        <a14:brightnessContrast bright="28000"/>
                      </a14:imgEffect>
                    </a14:imgLayer>
                  </a14:imgProps>
                </a:ext>
              </a:extLst>
            </a:blip>
            <a:srcRect l="8750" t="31070" r="76875" b="39183"/>
            <a:stretch/>
          </p:blipFill>
          <p:spPr>
            <a:xfrm>
              <a:off x="5869015" y="2472619"/>
              <a:ext cx="2567952" cy="1228151"/>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4321628" y="2608622"/>
                  <a:ext cx="4677691" cy="923329"/>
                </a:xfrm>
                <a:prstGeom prst="rect">
                  <a:avLst/>
                </a:prstGeom>
                <a:noFill/>
              </p:spPr>
              <p:txBody>
                <a:bodyPr wrap="none" lIns="0" tIns="0" rIns="0" bIns="0" rtlCol="0">
                  <a:spAutoFit/>
                </a:bodyPr>
                <a:lstStyle/>
                <a:p>
                  <a:pPr algn="l" rtl="0"/>
                  <a:r>
                    <a:rPr lang="en-US" sz="4500" kern="1200" dirty="0">
                      <a:solidFill>
                        <a:prstClr val="black"/>
                      </a:solidFill>
                      <a:ea typeface=""/>
                      <a:cs typeface="Helvetica Neue Light"/>
                    </a:rPr>
                    <a:t>= </a:t>
                  </a:r>
                  <a14:m>
                    <m:oMath xmlns:m="http://schemas.openxmlformats.org/officeDocument/2006/math">
                      <m:r>
                        <a:rPr lang="en-US" sz="4500" i="1" kern="1200">
                          <a:solidFill>
                            <a:prstClr val="black"/>
                          </a:solidFill>
                          <a:latin typeface="Cambria Math" charset="0"/>
                          <a:ea typeface=""/>
                          <a:cs typeface="Helvetica Neue Light"/>
                        </a:rPr>
                        <m:t>𝑓</m:t>
                      </m:r>
                      <m:r>
                        <a:rPr lang="en-US" sz="4500" i="1" kern="1200">
                          <a:solidFill>
                            <a:prstClr val="black"/>
                          </a:solidFill>
                          <a:latin typeface="Cambria Math" charset="0"/>
                          <a:ea typeface=""/>
                          <a:cs typeface="Helvetica Neue Light"/>
                        </a:rPr>
                        <m:t>(                  )</m:t>
                      </m:r>
                    </m:oMath>
                  </a14:m>
                  <a:endParaRPr lang="en-US" sz="4500" kern="1200" dirty="0">
                    <a:solidFill>
                      <a:prstClr val="black"/>
                    </a:solidFill>
                    <a:latin typeface="Helvetica Neue Light"/>
                    <a:ea typeface=""/>
                    <a:cs typeface="Helvetica Neue Light"/>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4321628" y="2608622"/>
                  <a:ext cx="4677691" cy="923329"/>
                </a:xfrm>
                <a:prstGeom prst="rect">
                  <a:avLst/>
                </a:prstGeom>
                <a:blipFill rotWithShape="0">
                  <a:blip r:embed="rId7"/>
                  <a:stretch>
                    <a:fillRect l="-9913" t="-24561" b="-50000"/>
                  </a:stretch>
                </a:blipFill>
              </p:spPr>
              <p:txBody>
                <a:bodyPr/>
                <a:lstStyle/>
                <a:p>
                  <a:r>
                    <a:rPr lang="en-US">
                      <a:noFill/>
                    </a:rPr>
                    <a:t> </a:t>
                  </a:r>
                </a:p>
              </p:txBody>
            </p:sp>
          </mc:Fallback>
        </mc:AlternateContent>
      </p:grpSp>
      <p:grpSp>
        <p:nvGrpSpPr>
          <p:cNvPr id="12" name="Group 11"/>
          <p:cNvGrpSpPr/>
          <p:nvPr/>
        </p:nvGrpSpPr>
        <p:grpSpPr>
          <a:xfrm>
            <a:off x="810268" y="2956166"/>
            <a:ext cx="5957314" cy="2000769"/>
            <a:chOff x="1080358" y="3941555"/>
            <a:chExt cx="7943084" cy="2667692"/>
          </a:xfrm>
        </p:grpSpPr>
        <p:pic>
          <p:nvPicPr>
            <p:cNvPr id="20" name="Picture 19"/>
            <p:cNvPicPr>
              <a:picLocks noChangeAspect="1"/>
            </p:cNvPicPr>
            <p:nvPr/>
          </p:nvPicPr>
          <p:blipFill rotWithShape="1">
            <a:blip r:embed="rId8"/>
            <a:srcRect l="55088"/>
            <a:stretch/>
          </p:blipFill>
          <p:spPr>
            <a:xfrm>
              <a:off x="1080358" y="3941555"/>
              <a:ext cx="3139166" cy="2570647"/>
            </a:xfrm>
            <a:prstGeom prst="rect">
              <a:avLst/>
            </a:prstGeom>
          </p:spPr>
        </p:pic>
        <p:pic>
          <p:nvPicPr>
            <p:cNvPr id="22" name="Picture 21"/>
            <p:cNvPicPr>
              <a:picLocks noChangeAspect="1"/>
            </p:cNvPicPr>
            <p:nvPr/>
          </p:nvPicPr>
          <p:blipFill rotWithShape="1">
            <a:blip r:embed="rId8"/>
            <a:srcRect r="61266"/>
            <a:stretch/>
          </p:blipFill>
          <p:spPr>
            <a:xfrm>
              <a:off x="5802086" y="4038600"/>
              <a:ext cx="2707366" cy="2570647"/>
            </a:xfrm>
            <a:prstGeom prst="rect">
              <a:avLst/>
            </a:prstGeom>
          </p:spPr>
        </p:pic>
        <mc:AlternateContent xmlns:mc="http://schemas.openxmlformats.org/markup-compatibility/2006" xmlns:a14="http://schemas.microsoft.com/office/drawing/2010/main">
          <mc:Choice Requires="a14">
            <p:sp>
              <p:nvSpPr>
                <p:cNvPr id="33" name="TextBox 32"/>
                <p:cNvSpPr txBox="1"/>
                <p:nvPr/>
              </p:nvSpPr>
              <p:spPr>
                <a:xfrm>
                  <a:off x="4345752" y="4654346"/>
                  <a:ext cx="4677690" cy="923329"/>
                </a:xfrm>
                <a:prstGeom prst="rect">
                  <a:avLst/>
                </a:prstGeom>
                <a:noFill/>
              </p:spPr>
              <p:txBody>
                <a:bodyPr wrap="none" lIns="0" tIns="0" rIns="0" bIns="0" rtlCol="0">
                  <a:spAutoFit/>
                </a:bodyPr>
                <a:lstStyle/>
                <a:p>
                  <a:pPr algn="l" rtl="0"/>
                  <a:r>
                    <a:rPr lang="en-US" sz="4500" kern="1200" dirty="0">
                      <a:solidFill>
                        <a:prstClr val="black"/>
                      </a:solidFill>
                      <a:ea typeface=""/>
                      <a:cs typeface="Helvetica Neue Light"/>
                    </a:rPr>
                    <a:t>= </a:t>
                  </a:r>
                  <a14:m>
                    <m:oMath xmlns:m="http://schemas.openxmlformats.org/officeDocument/2006/math">
                      <m:r>
                        <a:rPr lang="en-US" sz="4500" i="1" kern="1200">
                          <a:solidFill>
                            <a:prstClr val="black"/>
                          </a:solidFill>
                          <a:latin typeface="Cambria Math" charset="0"/>
                          <a:ea typeface=""/>
                          <a:cs typeface="Helvetica Neue Light"/>
                        </a:rPr>
                        <m:t>𝑓</m:t>
                      </m:r>
                      <m:r>
                        <a:rPr lang="en-US" sz="4500" i="1" kern="1200">
                          <a:solidFill>
                            <a:prstClr val="black"/>
                          </a:solidFill>
                          <a:latin typeface="Cambria Math" charset="0"/>
                          <a:ea typeface=""/>
                          <a:cs typeface="Helvetica Neue Light"/>
                        </a:rPr>
                        <m:t>(                  )</m:t>
                      </m:r>
                    </m:oMath>
                  </a14:m>
                  <a:endParaRPr lang="en-US" sz="4500" kern="1200" dirty="0">
                    <a:solidFill>
                      <a:prstClr val="black"/>
                    </a:solidFill>
                    <a:latin typeface="Helvetica Neue Light"/>
                    <a:ea typeface=""/>
                    <a:cs typeface="Helvetica Neue Light"/>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4345752" y="4654346"/>
                  <a:ext cx="4677690" cy="923329"/>
                </a:xfrm>
                <a:prstGeom prst="rect">
                  <a:avLst/>
                </a:prstGeom>
                <a:blipFill rotWithShape="0">
                  <a:blip r:embed="rId9"/>
                  <a:stretch>
                    <a:fillRect l="-9913" t="-24779" b="-51327"/>
                  </a:stretch>
                </a:blipFill>
              </p:spPr>
              <p:txBody>
                <a:bodyPr/>
                <a:lstStyle/>
                <a:p>
                  <a:r>
                    <a:rPr lang="en-US">
                      <a:noFill/>
                    </a:rPr>
                    <a:t> </a:t>
                  </a:r>
                </a:p>
              </p:txBody>
            </p:sp>
          </mc:Fallback>
        </mc:AlternateContent>
      </p:grpSp>
    </p:spTree>
    <p:extLst>
      <p:ext uri="{BB962C8B-B14F-4D97-AF65-F5344CB8AC3E}">
        <p14:creationId xmlns:p14="http://schemas.microsoft.com/office/powerpoint/2010/main" val="67103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FFFFFF"/>
                </a:solidFill>
              </a:rPr>
              <a:t>11</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Supervised Learning – k-Nearest Neighbors</a:t>
            </a:r>
            <a:endParaRPr sz="3200" dirty="0">
              <a:solidFill>
                <a:srgbClr val="215380"/>
              </a:solidFill>
            </a:endParaRPr>
          </a:p>
        </p:txBody>
      </p:sp>
      <p:pic>
        <p:nvPicPr>
          <p:cNvPr id="2" name="Picture 1"/>
          <p:cNvPicPr>
            <a:picLocks noChangeAspect="1"/>
          </p:cNvPicPr>
          <p:nvPr/>
        </p:nvPicPr>
        <p:blipFill rotWithShape="1">
          <a:blip r:embed="rId2"/>
          <a:srcRect l="66061" t="50119"/>
          <a:stretch/>
        </p:blipFill>
        <p:spPr>
          <a:xfrm>
            <a:off x="253264" y="1795022"/>
            <a:ext cx="774138" cy="778057"/>
          </a:xfrm>
          <a:prstGeom prst="rect">
            <a:avLst/>
          </a:prstGeom>
        </p:spPr>
      </p:pic>
      <p:pic>
        <p:nvPicPr>
          <p:cNvPr id="6" name="Picture 5"/>
          <p:cNvPicPr>
            <a:picLocks noChangeAspect="1"/>
          </p:cNvPicPr>
          <p:nvPr/>
        </p:nvPicPr>
        <p:blipFill rotWithShape="1">
          <a:blip r:embed="rId2"/>
          <a:srcRect r="67363" b="48929"/>
          <a:stretch/>
        </p:blipFill>
        <p:spPr>
          <a:xfrm>
            <a:off x="516247" y="840874"/>
            <a:ext cx="744358" cy="796540"/>
          </a:xfrm>
          <a:prstGeom prst="rect">
            <a:avLst/>
          </a:prstGeom>
        </p:spPr>
      </p:pic>
      <p:pic>
        <p:nvPicPr>
          <p:cNvPr id="7" name="Picture 6"/>
          <p:cNvPicPr>
            <a:picLocks noChangeAspect="1"/>
          </p:cNvPicPr>
          <p:nvPr/>
        </p:nvPicPr>
        <p:blipFill rotWithShape="1">
          <a:blip r:embed="rId2"/>
          <a:srcRect l="33154" t="1561" r="34073" b="50515"/>
          <a:stretch/>
        </p:blipFill>
        <p:spPr>
          <a:xfrm>
            <a:off x="1144602" y="2181581"/>
            <a:ext cx="747098" cy="747098"/>
          </a:xfrm>
          <a:prstGeom prst="rect">
            <a:avLst/>
          </a:prstGeom>
        </p:spPr>
      </p:pic>
      <p:cxnSp>
        <p:nvCxnSpPr>
          <p:cNvPr id="4" name="Straight Connector 3"/>
          <p:cNvCxnSpPr/>
          <p:nvPr/>
        </p:nvCxnSpPr>
        <p:spPr>
          <a:xfrm>
            <a:off x="4483768" y="1059449"/>
            <a:ext cx="0" cy="3223793"/>
          </a:xfrm>
          <a:prstGeom prst="line">
            <a:avLst/>
          </a:prstGeom>
          <a:noFill/>
          <a:ln w="25400" cap="flat">
            <a:solidFill>
              <a:srgbClr val="404040"/>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pic>
        <p:nvPicPr>
          <p:cNvPr id="5" name="Picture 4"/>
          <p:cNvPicPr>
            <a:picLocks noChangeAspect="1"/>
          </p:cNvPicPr>
          <p:nvPr/>
        </p:nvPicPr>
        <p:blipFill rotWithShape="1">
          <a:blip r:embed="rId3"/>
          <a:srcRect l="60395" t="-1053" r="20432" b="53376"/>
          <a:stretch/>
        </p:blipFill>
        <p:spPr>
          <a:xfrm>
            <a:off x="2134732" y="2273911"/>
            <a:ext cx="790827" cy="798898"/>
          </a:xfrm>
          <a:prstGeom prst="rect">
            <a:avLst/>
          </a:prstGeom>
        </p:spPr>
      </p:pic>
      <p:pic>
        <p:nvPicPr>
          <p:cNvPr id="9" name="Picture 8"/>
          <p:cNvPicPr>
            <a:picLocks noChangeAspect="1"/>
          </p:cNvPicPr>
          <p:nvPr/>
        </p:nvPicPr>
        <p:blipFill rotWithShape="1">
          <a:blip r:embed="rId3"/>
          <a:srcRect t="49474" r="81353"/>
          <a:stretch/>
        </p:blipFill>
        <p:spPr>
          <a:xfrm>
            <a:off x="1454613" y="1249777"/>
            <a:ext cx="737575" cy="811905"/>
          </a:xfrm>
          <a:prstGeom prst="rect">
            <a:avLst/>
          </a:prstGeom>
        </p:spPr>
      </p:pic>
      <p:pic>
        <p:nvPicPr>
          <p:cNvPr id="10" name="Picture 9"/>
          <p:cNvPicPr>
            <a:picLocks noChangeAspect="1"/>
          </p:cNvPicPr>
          <p:nvPr/>
        </p:nvPicPr>
        <p:blipFill rotWithShape="1">
          <a:blip r:embed="rId3"/>
          <a:srcRect l="79868" t="49150"/>
          <a:stretch/>
        </p:blipFill>
        <p:spPr>
          <a:xfrm>
            <a:off x="982643" y="3218379"/>
            <a:ext cx="840757" cy="862738"/>
          </a:xfrm>
          <a:prstGeom prst="rect">
            <a:avLst/>
          </a:prstGeom>
        </p:spPr>
      </p:pic>
      <p:pic>
        <p:nvPicPr>
          <p:cNvPr id="11" name="Picture 10"/>
          <p:cNvPicPr>
            <a:picLocks noChangeAspect="1"/>
          </p:cNvPicPr>
          <p:nvPr/>
        </p:nvPicPr>
        <p:blipFill rotWithShape="1">
          <a:blip r:embed="rId4"/>
          <a:srcRect l="50297" t="50927" r="33001" b="1980"/>
          <a:stretch/>
        </p:blipFill>
        <p:spPr>
          <a:xfrm>
            <a:off x="2519734" y="1346062"/>
            <a:ext cx="799248" cy="752541"/>
          </a:xfrm>
          <a:prstGeom prst="rect">
            <a:avLst/>
          </a:prstGeom>
        </p:spPr>
      </p:pic>
      <p:pic>
        <p:nvPicPr>
          <p:cNvPr id="15" name="Picture 14"/>
          <p:cNvPicPr>
            <a:picLocks noChangeAspect="1"/>
          </p:cNvPicPr>
          <p:nvPr/>
        </p:nvPicPr>
        <p:blipFill rotWithShape="1">
          <a:blip r:embed="rId4"/>
          <a:srcRect r="83750" b="51852"/>
          <a:stretch/>
        </p:blipFill>
        <p:spPr>
          <a:xfrm>
            <a:off x="3241333" y="2310537"/>
            <a:ext cx="892873" cy="883400"/>
          </a:xfrm>
          <a:prstGeom prst="rect">
            <a:avLst/>
          </a:prstGeom>
        </p:spPr>
      </p:pic>
      <p:pic>
        <p:nvPicPr>
          <p:cNvPr id="16" name="Picture 15"/>
          <p:cNvPicPr>
            <a:picLocks noChangeAspect="1"/>
          </p:cNvPicPr>
          <p:nvPr/>
        </p:nvPicPr>
        <p:blipFill rotWithShape="1">
          <a:blip r:embed="rId4"/>
          <a:srcRect l="33132" t="50636" r="50680" b="-1"/>
          <a:stretch/>
        </p:blipFill>
        <p:spPr>
          <a:xfrm>
            <a:off x="2291928" y="3405871"/>
            <a:ext cx="861656" cy="877371"/>
          </a:xfrm>
          <a:prstGeom prst="rect">
            <a:avLst/>
          </a:prstGeom>
        </p:spPr>
      </p:pic>
      <p:sp>
        <p:nvSpPr>
          <p:cNvPr id="12" name="TextBox 11"/>
          <p:cNvSpPr txBox="1"/>
          <p:nvPr/>
        </p:nvSpPr>
        <p:spPr>
          <a:xfrm>
            <a:off x="543436" y="631805"/>
            <a:ext cx="315149"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7030A0"/>
                </a:solidFill>
                <a:effectLst/>
                <a:uFillTx/>
                <a:latin typeface="Calibri"/>
                <a:ea typeface="Calibri"/>
                <a:cs typeface="Calibri"/>
                <a:sym typeface="Calibri"/>
              </a:rPr>
              <a:t>cat</a:t>
            </a:r>
          </a:p>
        </p:txBody>
      </p:sp>
      <p:sp>
        <p:nvSpPr>
          <p:cNvPr id="18" name="TextBox 17"/>
          <p:cNvSpPr txBox="1"/>
          <p:nvPr/>
        </p:nvSpPr>
        <p:spPr>
          <a:xfrm>
            <a:off x="235724" y="1545947"/>
            <a:ext cx="315149"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7030A0"/>
                </a:solidFill>
                <a:effectLst/>
                <a:uFillTx/>
                <a:latin typeface="Calibri"/>
                <a:ea typeface="Calibri"/>
                <a:cs typeface="Calibri"/>
                <a:sym typeface="Calibri"/>
              </a:rPr>
              <a:t>cat</a:t>
            </a:r>
          </a:p>
        </p:txBody>
      </p:sp>
      <p:sp>
        <p:nvSpPr>
          <p:cNvPr id="19" name="TextBox 18"/>
          <p:cNvSpPr txBox="1"/>
          <p:nvPr/>
        </p:nvSpPr>
        <p:spPr>
          <a:xfrm>
            <a:off x="1109878" y="1961906"/>
            <a:ext cx="315149"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7030A0"/>
                </a:solidFill>
                <a:effectLst/>
                <a:uFillTx/>
                <a:latin typeface="Calibri"/>
                <a:ea typeface="Calibri"/>
                <a:cs typeface="Calibri"/>
                <a:sym typeface="Calibri"/>
              </a:rPr>
              <a:t>cat</a:t>
            </a:r>
          </a:p>
        </p:txBody>
      </p:sp>
      <p:sp>
        <p:nvSpPr>
          <p:cNvPr id="20" name="TextBox 19"/>
          <p:cNvSpPr txBox="1"/>
          <p:nvPr/>
        </p:nvSpPr>
        <p:spPr>
          <a:xfrm>
            <a:off x="1442233" y="962267"/>
            <a:ext cx="366445"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C00000"/>
                </a:solidFill>
                <a:effectLst/>
                <a:uFillTx/>
                <a:latin typeface="Calibri"/>
                <a:ea typeface="Calibri"/>
                <a:cs typeface="Calibri"/>
                <a:sym typeface="Calibri"/>
              </a:rPr>
              <a:t>dog</a:t>
            </a:r>
          </a:p>
        </p:txBody>
      </p:sp>
      <p:sp>
        <p:nvSpPr>
          <p:cNvPr id="21" name="TextBox 20"/>
          <p:cNvSpPr txBox="1"/>
          <p:nvPr/>
        </p:nvSpPr>
        <p:spPr>
          <a:xfrm>
            <a:off x="2085708" y="2013909"/>
            <a:ext cx="366445"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C00000"/>
                </a:solidFill>
                <a:effectLst/>
                <a:uFillTx/>
                <a:latin typeface="Calibri"/>
                <a:ea typeface="Calibri"/>
                <a:cs typeface="Calibri"/>
                <a:sym typeface="Calibri"/>
              </a:rPr>
              <a:t>dog</a:t>
            </a:r>
          </a:p>
        </p:txBody>
      </p:sp>
      <p:sp>
        <p:nvSpPr>
          <p:cNvPr id="22" name="TextBox 21"/>
          <p:cNvSpPr txBox="1"/>
          <p:nvPr/>
        </p:nvSpPr>
        <p:spPr>
          <a:xfrm>
            <a:off x="935702" y="2978121"/>
            <a:ext cx="366445"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C00000"/>
                </a:solidFill>
                <a:effectLst/>
                <a:uFillTx/>
                <a:latin typeface="Calibri"/>
                <a:ea typeface="Calibri"/>
                <a:cs typeface="Calibri"/>
                <a:sym typeface="Calibri"/>
              </a:rPr>
              <a:t>dog</a:t>
            </a:r>
          </a:p>
        </p:txBody>
      </p:sp>
      <p:sp>
        <p:nvSpPr>
          <p:cNvPr id="23" name="TextBox 22"/>
          <p:cNvSpPr txBox="1"/>
          <p:nvPr/>
        </p:nvSpPr>
        <p:spPr>
          <a:xfrm>
            <a:off x="2519734" y="1062174"/>
            <a:ext cx="425756"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70C0"/>
                </a:solidFill>
                <a:effectLst/>
                <a:uFillTx/>
                <a:latin typeface="Calibri"/>
                <a:ea typeface="Calibri"/>
                <a:cs typeface="Calibri"/>
                <a:sym typeface="Calibri"/>
              </a:rPr>
              <a:t>bear</a:t>
            </a:r>
          </a:p>
        </p:txBody>
      </p:sp>
      <p:sp>
        <p:nvSpPr>
          <p:cNvPr id="24" name="TextBox 23"/>
          <p:cNvSpPr txBox="1"/>
          <p:nvPr/>
        </p:nvSpPr>
        <p:spPr>
          <a:xfrm>
            <a:off x="3231747" y="2066564"/>
            <a:ext cx="425756"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70C0"/>
                </a:solidFill>
                <a:effectLst/>
                <a:uFillTx/>
                <a:latin typeface="Calibri"/>
                <a:ea typeface="Calibri"/>
                <a:cs typeface="Calibri"/>
                <a:sym typeface="Calibri"/>
              </a:rPr>
              <a:t>bear</a:t>
            </a:r>
          </a:p>
        </p:txBody>
      </p:sp>
      <p:sp>
        <p:nvSpPr>
          <p:cNvPr id="25" name="TextBox 24"/>
          <p:cNvSpPr txBox="1"/>
          <p:nvPr/>
        </p:nvSpPr>
        <p:spPr>
          <a:xfrm>
            <a:off x="2278113" y="3170582"/>
            <a:ext cx="425756"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70C0"/>
                </a:solidFill>
                <a:effectLst/>
                <a:uFillTx/>
                <a:latin typeface="Calibri"/>
                <a:ea typeface="Calibri"/>
                <a:cs typeface="Calibri"/>
                <a:sym typeface="Calibri"/>
              </a:rPr>
              <a:t>bear</a:t>
            </a:r>
          </a:p>
        </p:txBody>
      </p:sp>
      <p:pic>
        <p:nvPicPr>
          <p:cNvPr id="13" name="Picture 12"/>
          <p:cNvPicPr>
            <a:picLocks noChangeAspect="1"/>
          </p:cNvPicPr>
          <p:nvPr/>
        </p:nvPicPr>
        <p:blipFill rotWithShape="1">
          <a:blip r:embed="rId5"/>
          <a:srcRect l="80132" t="486" b="65929"/>
          <a:stretch/>
        </p:blipFill>
        <p:spPr>
          <a:xfrm>
            <a:off x="5725003" y="3562989"/>
            <a:ext cx="792651" cy="831842"/>
          </a:xfrm>
          <a:prstGeom prst="rect">
            <a:avLst/>
          </a:prstGeom>
        </p:spPr>
      </p:pic>
      <p:pic>
        <p:nvPicPr>
          <p:cNvPr id="29" name="Picture 28"/>
          <p:cNvPicPr>
            <a:picLocks noChangeAspect="1"/>
          </p:cNvPicPr>
          <p:nvPr/>
        </p:nvPicPr>
        <p:blipFill rotWithShape="1">
          <a:blip r:embed="rId5"/>
          <a:srcRect l="39734" t="33471" r="40394" b="35157"/>
          <a:stretch/>
        </p:blipFill>
        <p:spPr>
          <a:xfrm>
            <a:off x="7158859" y="2207816"/>
            <a:ext cx="852149" cy="835219"/>
          </a:xfrm>
          <a:prstGeom prst="rect">
            <a:avLst/>
          </a:prstGeom>
        </p:spPr>
      </p:pic>
      <p:pic>
        <p:nvPicPr>
          <p:cNvPr id="14" name="Picture 13"/>
          <p:cNvPicPr>
            <a:picLocks noChangeAspect="1"/>
          </p:cNvPicPr>
          <p:nvPr/>
        </p:nvPicPr>
        <p:blipFill rotWithShape="1">
          <a:blip r:embed="rId6"/>
          <a:srcRect l="19942" t="1719" r="60416" b="52437"/>
          <a:stretch/>
        </p:blipFill>
        <p:spPr>
          <a:xfrm>
            <a:off x="6220795" y="1803452"/>
            <a:ext cx="766180" cy="728688"/>
          </a:xfrm>
          <a:prstGeom prst="rect">
            <a:avLst/>
          </a:prstGeom>
        </p:spPr>
      </p:pic>
      <p:pic>
        <p:nvPicPr>
          <p:cNvPr id="31" name="Picture 30"/>
          <p:cNvPicPr>
            <a:picLocks noChangeAspect="1"/>
          </p:cNvPicPr>
          <p:nvPr/>
        </p:nvPicPr>
        <p:blipFill rotWithShape="1">
          <a:blip r:embed="rId6"/>
          <a:srcRect r="80157" b="51886"/>
          <a:stretch/>
        </p:blipFill>
        <p:spPr>
          <a:xfrm>
            <a:off x="6254043" y="2703565"/>
            <a:ext cx="770577" cy="761379"/>
          </a:xfrm>
          <a:prstGeom prst="rect">
            <a:avLst/>
          </a:prstGeom>
        </p:spPr>
      </p:pic>
      <p:pic>
        <p:nvPicPr>
          <p:cNvPr id="17" name="Picture 16"/>
          <p:cNvPicPr>
            <a:picLocks noChangeAspect="1"/>
          </p:cNvPicPr>
          <p:nvPr/>
        </p:nvPicPr>
        <p:blipFill rotWithShape="1">
          <a:blip r:embed="rId7"/>
          <a:srcRect l="35385" t="1" r="33346" b="70730"/>
          <a:stretch/>
        </p:blipFill>
        <p:spPr>
          <a:xfrm>
            <a:off x="4987687" y="2178491"/>
            <a:ext cx="796599" cy="753278"/>
          </a:xfrm>
          <a:prstGeom prst="rect">
            <a:avLst/>
          </a:prstGeom>
        </p:spPr>
      </p:pic>
      <p:pic>
        <p:nvPicPr>
          <p:cNvPr id="32" name="Picture 31"/>
          <p:cNvPicPr>
            <a:picLocks noChangeAspect="1"/>
          </p:cNvPicPr>
          <p:nvPr/>
        </p:nvPicPr>
        <p:blipFill rotWithShape="1">
          <a:blip r:embed="rId7"/>
          <a:srcRect l="33689" t="65490" r="33345" b="1873"/>
          <a:stretch/>
        </p:blipFill>
        <p:spPr>
          <a:xfrm>
            <a:off x="5310034" y="980281"/>
            <a:ext cx="829939" cy="830098"/>
          </a:xfrm>
          <a:prstGeom prst="rect">
            <a:avLst/>
          </a:prstGeom>
        </p:spPr>
      </p:pic>
      <p:sp>
        <p:nvSpPr>
          <p:cNvPr id="35" name="TextBox 34"/>
          <p:cNvSpPr txBox="1"/>
          <p:nvPr/>
        </p:nvSpPr>
        <p:spPr>
          <a:xfrm>
            <a:off x="6166381" y="1160945"/>
            <a:ext cx="981998"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7030A0"/>
                </a:solidFill>
                <a:effectLst/>
                <a:uFillTx/>
                <a:latin typeface="Calibri"/>
                <a:ea typeface="Calibri"/>
                <a:cs typeface="Calibri"/>
                <a:sym typeface="Calibri"/>
              </a:rPr>
              <a:t>cat, cat,</a:t>
            </a:r>
            <a:r>
              <a:rPr kumimoji="0" lang="en-US" sz="1400" b="0" i="0" u="none" strike="noStrike" cap="none" spc="0" normalizeH="0" dirty="0">
                <a:ln>
                  <a:noFill/>
                </a:ln>
                <a:solidFill>
                  <a:srgbClr val="7030A0"/>
                </a:solidFill>
                <a:effectLst/>
                <a:uFillTx/>
                <a:latin typeface="Calibri"/>
                <a:ea typeface="Calibri"/>
                <a:cs typeface="Calibri"/>
                <a:sym typeface="Calibri"/>
              </a:rPr>
              <a:t> </a:t>
            </a:r>
            <a:r>
              <a:rPr kumimoji="0" lang="en-US" sz="1400" b="0" i="0" u="none" strike="noStrike" cap="none" spc="0" normalizeH="0" dirty="0">
                <a:ln>
                  <a:noFill/>
                </a:ln>
                <a:solidFill>
                  <a:srgbClr val="C00000"/>
                </a:solidFill>
                <a:effectLst/>
                <a:uFillTx/>
                <a:latin typeface="Calibri"/>
                <a:ea typeface="Calibri"/>
                <a:cs typeface="Calibri"/>
                <a:sym typeface="Calibri"/>
              </a:rPr>
              <a:t>dog</a:t>
            </a:r>
            <a:endParaRPr kumimoji="0" lang="en-US" sz="1400" b="0" i="0" u="none" strike="noStrike" cap="none" spc="0" normalizeH="0" baseline="0" dirty="0">
              <a:ln>
                <a:noFill/>
              </a:ln>
              <a:solidFill>
                <a:srgbClr val="C00000"/>
              </a:solidFill>
              <a:effectLst/>
              <a:uFillTx/>
              <a:latin typeface="Calibri"/>
              <a:ea typeface="Calibri"/>
              <a:cs typeface="Calibri"/>
              <a:sym typeface="Calibri"/>
            </a:endParaRPr>
          </a:p>
        </p:txBody>
      </p:sp>
      <p:sp>
        <p:nvSpPr>
          <p:cNvPr id="36" name="Rectangle 35"/>
          <p:cNvSpPr/>
          <p:nvPr/>
        </p:nvSpPr>
        <p:spPr>
          <a:xfrm>
            <a:off x="5284356" y="962267"/>
            <a:ext cx="855617" cy="891455"/>
          </a:xfrm>
          <a:prstGeom prst="rect">
            <a:avLst/>
          </a:prstGeom>
          <a:noFill/>
          <a:ln w="25400" cap="flat">
            <a:solidFill>
              <a:srgbClr val="FF000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grpSp>
        <p:nvGrpSpPr>
          <p:cNvPr id="39" name="Group 38"/>
          <p:cNvGrpSpPr/>
          <p:nvPr/>
        </p:nvGrpSpPr>
        <p:grpSpPr>
          <a:xfrm>
            <a:off x="1027402" y="962267"/>
            <a:ext cx="7412568" cy="2687481"/>
            <a:chOff x="1027402" y="962267"/>
            <a:chExt cx="7412568" cy="2687481"/>
          </a:xfrm>
        </p:grpSpPr>
        <p:grpSp>
          <p:nvGrpSpPr>
            <p:cNvPr id="37" name="Group 36"/>
            <p:cNvGrpSpPr/>
            <p:nvPr/>
          </p:nvGrpSpPr>
          <p:grpSpPr>
            <a:xfrm>
              <a:off x="1027402" y="1059449"/>
              <a:ext cx="4282632" cy="2590299"/>
              <a:chOff x="1027402" y="1059449"/>
              <a:chExt cx="4282632" cy="2590299"/>
            </a:xfrm>
          </p:grpSpPr>
          <p:cxnSp>
            <p:nvCxnSpPr>
              <p:cNvPr id="8" name="Straight Arrow Connector 7"/>
              <p:cNvCxnSpPr>
                <a:stCxn id="32" idx="1"/>
              </p:cNvCxnSpPr>
              <p:nvPr/>
            </p:nvCxnSpPr>
            <p:spPr>
              <a:xfrm flipH="1" flipV="1">
                <a:off x="1144602" y="1059449"/>
                <a:ext cx="4165432" cy="335881"/>
              </a:xfrm>
              <a:prstGeom prst="straightConnector1">
                <a:avLst/>
              </a:prstGeom>
              <a:noFill/>
              <a:ln w="28575" cap="flat">
                <a:solidFill>
                  <a:srgbClr val="FF000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33" name="Straight Arrow Connector 32"/>
              <p:cNvCxnSpPr>
                <a:endCxn id="2" idx="3"/>
              </p:cNvCxnSpPr>
              <p:nvPr/>
            </p:nvCxnSpPr>
            <p:spPr>
              <a:xfrm flipH="1">
                <a:off x="1027402" y="1412584"/>
                <a:ext cx="4282632" cy="771467"/>
              </a:xfrm>
              <a:prstGeom prst="straightConnector1">
                <a:avLst/>
              </a:prstGeom>
              <a:noFill/>
              <a:ln w="28575" cap="flat">
                <a:solidFill>
                  <a:srgbClr val="FF000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34" name="Straight Arrow Connector 33"/>
              <p:cNvCxnSpPr>
                <a:endCxn id="10" idx="3"/>
              </p:cNvCxnSpPr>
              <p:nvPr/>
            </p:nvCxnSpPr>
            <p:spPr>
              <a:xfrm flipH="1">
                <a:off x="1823400" y="1420052"/>
                <a:ext cx="3460956" cy="2229696"/>
              </a:xfrm>
              <a:prstGeom prst="straightConnector1">
                <a:avLst/>
              </a:prstGeom>
              <a:noFill/>
              <a:ln w="28575" cap="flat">
                <a:solidFill>
                  <a:srgbClr val="FF000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grpSp>
        <p:sp>
          <p:nvSpPr>
            <p:cNvPr id="38" name="TextBox 37"/>
            <p:cNvSpPr txBox="1"/>
            <p:nvPr/>
          </p:nvSpPr>
          <p:spPr>
            <a:xfrm>
              <a:off x="8011008" y="962267"/>
              <a:ext cx="42896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dirty="0">
                  <a:solidFill>
                    <a:srgbClr val="000000"/>
                  </a:solidFill>
                </a:rPr>
                <a:t>k=3</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grpSp>
    </p:spTree>
    <p:extLst>
      <p:ext uri="{BB962C8B-B14F-4D97-AF65-F5344CB8AC3E}">
        <p14:creationId xmlns:p14="http://schemas.microsoft.com/office/powerpoint/2010/main" val="22771175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FFFFFF"/>
                </a:solidFill>
              </a:rPr>
              <a:t>12</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Supervised Learning – k-Nearest Neighbors</a:t>
            </a:r>
            <a:endParaRPr sz="3200" dirty="0">
              <a:solidFill>
                <a:srgbClr val="215380"/>
              </a:solidFill>
            </a:endParaRPr>
          </a:p>
        </p:txBody>
      </p:sp>
      <p:pic>
        <p:nvPicPr>
          <p:cNvPr id="2" name="Picture 1"/>
          <p:cNvPicPr>
            <a:picLocks noChangeAspect="1"/>
          </p:cNvPicPr>
          <p:nvPr/>
        </p:nvPicPr>
        <p:blipFill rotWithShape="1">
          <a:blip r:embed="rId2"/>
          <a:srcRect l="66061" t="50119"/>
          <a:stretch/>
        </p:blipFill>
        <p:spPr>
          <a:xfrm>
            <a:off x="253264" y="1795022"/>
            <a:ext cx="774138" cy="778057"/>
          </a:xfrm>
          <a:prstGeom prst="rect">
            <a:avLst/>
          </a:prstGeom>
        </p:spPr>
      </p:pic>
      <p:pic>
        <p:nvPicPr>
          <p:cNvPr id="6" name="Picture 5"/>
          <p:cNvPicPr>
            <a:picLocks noChangeAspect="1"/>
          </p:cNvPicPr>
          <p:nvPr/>
        </p:nvPicPr>
        <p:blipFill rotWithShape="1">
          <a:blip r:embed="rId2"/>
          <a:srcRect r="67363" b="48929"/>
          <a:stretch/>
        </p:blipFill>
        <p:spPr>
          <a:xfrm>
            <a:off x="516247" y="840874"/>
            <a:ext cx="744358" cy="796540"/>
          </a:xfrm>
          <a:prstGeom prst="rect">
            <a:avLst/>
          </a:prstGeom>
        </p:spPr>
      </p:pic>
      <p:pic>
        <p:nvPicPr>
          <p:cNvPr id="7" name="Picture 6"/>
          <p:cNvPicPr>
            <a:picLocks noChangeAspect="1"/>
          </p:cNvPicPr>
          <p:nvPr/>
        </p:nvPicPr>
        <p:blipFill rotWithShape="1">
          <a:blip r:embed="rId2"/>
          <a:srcRect l="33154" t="1561" r="34073" b="50515"/>
          <a:stretch/>
        </p:blipFill>
        <p:spPr>
          <a:xfrm>
            <a:off x="1144602" y="2181581"/>
            <a:ext cx="747098" cy="747098"/>
          </a:xfrm>
          <a:prstGeom prst="rect">
            <a:avLst/>
          </a:prstGeom>
        </p:spPr>
      </p:pic>
      <p:cxnSp>
        <p:nvCxnSpPr>
          <p:cNvPr id="4" name="Straight Connector 3"/>
          <p:cNvCxnSpPr/>
          <p:nvPr/>
        </p:nvCxnSpPr>
        <p:spPr>
          <a:xfrm>
            <a:off x="4483768" y="1059449"/>
            <a:ext cx="0" cy="3223793"/>
          </a:xfrm>
          <a:prstGeom prst="line">
            <a:avLst/>
          </a:prstGeom>
          <a:noFill/>
          <a:ln w="25400" cap="flat">
            <a:solidFill>
              <a:srgbClr val="404040"/>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pic>
        <p:nvPicPr>
          <p:cNvPr id="5" name="Picture 4"/>
          <p:cNvPicPr>
            <a:picLocks noChangeAspect="1"/>
          </p:cNvPicPr>
          <p:nvPr/>
        </p:nvPicPr>
        <p:blipFill rotWithShape="1">
          <a:blip r:embed="rId3"/>
          <a:srcRect l="60395" t="-1053" r="20432" b="53376"/>
          <a:stretch/>
        </p:blipFill>
        <p:spPr>
          <a:xfrm>
            <a:off x="2134732" y="2273911"/>
            <a:ext cx="790827" cy="798898"/>
          </a:xfrm>
          <a:prstGeom prst="rect">
            <a:avLst/>
          </a:prstGeom>
        </p:spPr>
      </p:pic>
      <p:pic>
        <p:nvPicPr>
          <p:cNvPr id="9" name="Picture 8"/>
          <p:cNvPicPr>
            <a:picLocks noChangeAspect="1"/>
          </p:cNvPicPr>
          <p:nvPr/>
        </p:nvPicPr>
        <p:blipFill rotWithShape="1">
          <a:blip r:embed="rId3"/>
          <a:srcRect t="49474" r="81353"/>
          <a:stretch/>
        </p:blipFill>
        <p:spPr>
          <a:xfrm>
            <a:off x="1454613" y="1249777"/>
            <a:ext cx="737575" cy="811905"/>
          </a:xfrm>
          <a:prstGeom prst="rect">
            <a:avLst/>
          </a:prstGeom>
        </p:spPr>
      </p:pic>
      <p:pic>
        <p:nvPicPr>
          <p:cNvPr id="10" name="Picture 9"/>
          <p:cNvPicPr>
            <a:picLocks noChangeAspect="1"/>
          </p:cNvPicPr>
          <p:nvPr/>
        </p:nvPicPr>
        <p:blipFill rotWithShape="1">
          <a:blip r:embed="rId3"/>
          <a:srcRect l="79868" t="49150"/>
          <a:stretch/>
        </p:blipFill>
        <p:spPr>
          <a:xfrm>
            <a:off x="982643" y="3218379"/>
            <a:ext cx="840757" cy="862738"/>
          </a:xfrm>
          <a:prstGeom prst="rect">
            <a:avLst/>
          </a:prstGeom>
        </p:spPr>
      </p:pic>
      <p:pic>
        <p:nvPicPr>
          <p:cNvPr id="11" name="Picture 10"/>
          <p:cNvPicPr>
            <a:picLocks noChangeAspect="1"/>
          </p:cNvPicPr>
          <p:nvPr/>
        </p:nvPicPr>
        <p:blipFill rotWithShape="1">
          <a:blip r:embed="rId4"/>
          <a:srcRect l="50297" t="50927" r="33001" b="1980"/>
          <a:stretch/>
        </p:blipFill>
        <p:spPr>
          <a:xfrm>
            <a:off x="2519734" y="1346062"/>
            <a:ext cx="799248" cy="752541"/>
          </a:xfrm>
          <a:prstGeom prst="rect">
            <a:avLst/>
          </a:prstGeom>
        </p:spPr>
      </p:pic>
      <p:pic>
        <p:nvPicPr>
          <p:cNvPr id="15" name="Picture 14"/>
          <p:cNvPicPr>
            <a:picLocks noChangeAspect="1"/>
          </p:cNvPicPr>
          <p:nvPr/>
        </p:nvPicPr>
        <p:blipFill rotWithShape="1">
          <a:blip r:embed="rId4"/>
          <a:srcRect r="83750" b="51852"/>
          <a:stretch/>
        </p:blipFill>
        <p:spPr>
          <a:xfrm>
            <a:off x="3241333" y="2310537"/>
            <a:ext cx="892873" cy="883400"/>
          </a:xfrm>
          <a:prstGeom prst="rect">
            <a:avLst/>
          </a:prstGeom>
        </p:spPr>
      </p:pic>
      <p:pic>
        <p:nvPicPr>
          <p:cNvPr id="16" name="Picture 15"/>
          <p:cNvPicPr>
            <a:picLocks noChangeAspect="1"/>
          </p:cNvPicPr>
          <p:nvPr/>
        </p:nvPicPr>
        <p:blipFill rotWithShape="1">
          <a:blip r:embed="rId4"/>
          <a:srcRect l="33132" t="50636" r="50680" b="-1"/>
          <a:stretch/>
        </p:blipFill>
        <p:spPr>
          <a:xfrm>
            <a:off x="2291928" y="3405871"/>
            <a:ext cx="861656" cy="877371"/>
          </a:xfrm>
          <a:prstGeom prst="rect">
            <a:avLst/>
          </a:prstGeom>
        </p:spPr>
      </p:pic>
      <p:sp>
        <p:nvSpPr>
          <p:cNvPr id="12" name="TextBox 11"/>
          <p:cNvSpPr txBox="1"/>
          <p:nvPr/>
        </p:nvSpPr>
        <p:spPr>
          <a:xfrm>
            <a:off x="543436" y="631805"/>
            <a:ext cx="315149"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7030A0"/>
                </a:solidFill>
                <a:effectLst/>
                <a:uFillTx/>
                <a:latin typeface="Calibri"/>
                <a:ea typeface="Calibri"/>
                <a:cs typeface="Calibri"/>
                <a:sym typeface="Calibri"/>
              </a:rPr>
              <a:t>cat</a:t>
            </a:r>
          </a:p>
        </p:txBody>
      </p:sp>
      <p:sp>
        <p:nvSpPr>
          <p:cNvPr id="18" name="TextBox 17"/>
          <p:cNvSpPr txBox="1"/>
          <p:nvPr/>
        </p:nvSpPr>
        <p:spPr>
          <a:xfrm>
            <a:off x="235724" y="1545947"/>
            <a:ext cx="315149"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7030A0"/>
                </a:solidFill>
                <a:effectLst/>
                <a:uFillTx/>
                <a:latin typeface="Calibri"/>
                <a:ea typeface="Calibri"/>
                <a:cs typeface="Calibri"/>
                <a:sym typeface="Calibri"/>
              </a:rPr>
              <a:t>cat</a:t>
            </a:r>
          </a:p>
        </p:txBody>
      </p:sp>
      <p:sp>
        <p:nvSpPr>
          <p:cNvPr id="19" name="TextBox 18"/>
          <p:cNvSpPr txBox="1"/>
          <p:nvPr/>
        </p:nvSpPr>
        <p:spPr>
          <a:xfrm>
            <a:off x="1109878" y="1961906"/>
            <a:ext cx="315149"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7030A0"/>
                </a:solidFill>
                <a:effectLst/>
                <a:uFillTx/>
                <a:latin typeface="Calibri"/>
                <a:ea typeface="Calibri"/>
                <a:cs typeface="Calibri"/>
                <a:sym typeface="Calibri"/>
              </a:rPr>
              <a:t>cat</a:t>
            </a:r>
          </a:p>
        </p:txBody>
      </p:sp>
      <p:sp>
        <p:nvSpPr>
          <p:cNvPr id="20" name="TextBox 19"/>
          <p:cNvSpPr txBox="1"/>
          <p:nvPr/>
        </p:nvSpPr>
        <p:spPr>
          <a:xfrm>
            <a:off x="1442233" y="962267"/>
            <a:ext cx="366445"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C00000"/>
                </a:solidFill>
                <a:effectLst/>
                <a:uFillTx/>
                <a:latin typeface="Calibri"/>
                <a:ea typeface="Calibri"/>
                <a:cs typeface="Calibri"/>
                <a:sym typeface="Calibri"/>
              </a:rPr>
              <a:t>dog</a:t>
            </a:r>
          </a:p>
        </p:txBody>
      </p:sp>
      <p:sp>
        <p:nvSpPr>
          <p:cNvPr id="21" name="TextBox 20"/>
          <p:cNvSpPr txBox="1"/>
          <p:nvPr/>
        </p:nvSpPr>
        <p:spPr>
          <a:xfrm>
            <a:off x="2085708" y="2013909"/>
            <a:ext cx="366445"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C00000"/>
                </a:solidFill>
                <a:effectLst/>
                <a:uFillTx/>
                <a:latin typeface="Calibri"/>
                <a:ea typeface="Calibri"/>
                <a:cs typeface="Calibri"/>
                <a:sym typeface="Calibri"/>
              </a:rPr>
              <a:t>dog</a:t>
            </a:r>
          </a:p>
        </p:txBody>
      </p:sp>
      <p:sp>
        <p:nvSpPr>
          <p:cNvPr id="22" name="TextBox 21"/>
          <p:cNvSpPr txBox="1"/>
          <p:nvPr/>
        </p:nvSpPr>
        <p:spPr>
          <a:xfrm>
            <a:off x="935702" y="2978121"/>
            <a:ext cx="366445"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C00000"/>
                </a:solidFill>
                <a:effectLst/>
                <a:uFillTx/>
                <a:latin typeface="Calibri"/>
                <a:ea typeface="Calibri"/>
                <a:cs typeface="Calibri"/>
                <a:sym typeface="Calibri"/>
              </a:rPr>
              <a:t>dog</a:t>
            </a:r>
          </a:p>
        </p:txBody>
      </p:sp>
      <p:sp>
        <p:nvSpPr>
          <p:cNvPr id="23" name="TextBox 22"/>
          <p:cNvSpPr txBox="1"/>
          <p:nvPr/>
        </p:nvSpPr>
        <p:spPr>
          <a:xfrm>
            <a:off x="2519734" y="1062174"/>
            <a:ext cx="425756"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70C0"/>
                </a:solidFill>
                <a:effectLst/>
                <a:uFillTx/>
                <a:latin typeface="Calibri"/>
                <a:ea typeface="Calibri"/>
                <a:cs typeface="Calibri"/>
                <a:sym typeface="Calibri"/>
              </a:rPr>
              <a:t>bear</a:t>
            </a:r>
          </a:p>
        </p:txBody>
      </p:sp>
      <p:sp>
        <p:nvSpPr>
          <p:cNvPr id="24" name="TextBox 23"/>
          <p:cNvSpPr txBox="1"/>
          <p:nvPr/>
        </p:nvSpPr>
        <p:spPr>
          <a:xfrm>
            <a:off x="3231747" y="2066564"/>
            <a:ext cx="425756"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70C0"/>
                </a:solidFill>
                <a:effectLst/>
                <a:uFillTx/>
                <a:latin typeface="Calibri"/>
                <a:ea typeface="Calibri"/>
                <a:cs typeface="Calibri"/>
                <a:sym typeface="Calibri"/>
              </a:rPr>
              <a:t>bear</a:t>
            </a:r>
          </a:p>
        </p:txBody>
      </p:sp>
      <p:sp>
        <p:nvSpPr>
          <p:cNvPr id="25" name="TextBox 24"/>
          <p:cNvSpPr txBox="1"/>
          <p:nvPr/>
        </p:nvSpPr>
        <p:spPr>
          <a:xfrm>
            <a:off x="2278113" y="3170582"/>
            <a:ext cx="425756"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70C0"/>
                </a:solidFill>
                <a:effectLst/>
                <a:uFillTx/>
                <a:latin typeface="Calibri"/>
                <a:ea typeface="Calibri"/>
                <a:cs typeface="Calibri"/>
                <a:sym typeface="Calibri"/>
              </a:rPr>
              <a:t>bear</a:t>
            </a:r>
          </a:p>
        </p:txBody>
      </p:sp>
      <p:pic>
        <p:nvPicPr>
          <p:cNvPr id="13" name="Picture 12"/>
          <p:cNvPicPr>
            <a:picLocks noChangeAspect="1"/>
          </p:cNvPicPr>
          <p:nvPr/>
        </p:nvPicPr>
        <p:blipFill rotWithShape="1">
          <a:blip r:embed="rId5"/>
          <a:srcRect l="80132" t="486" b="65929"/>
          <a:stretch/>
        </p:blipFill>
        <p:spPr>
          <a:xfrm>
            <a:off x="5725003" y="3562989"/>
            <a:ext cx="792651" cy="831842"/>
          </a:xfrm>
          <a:prstGeom prst="rect">
            <a:avLst/>
          </a:prstGeom>
        </p:spPr>
      </p:pic>
      <p:pic>
        <p:nvPicPr>
          <p:cNvPr id="29" name="Picture 28"/>
          <p:cNvPicPr>
            <a:picLocks noChangeAspect="1"/>
          </p:cNvPicPr>
          <p:nvPr/>
        </p:nvPicPr>
        <p:blipFill rotWithShape="1">
          <a:blip r:embed="rId5"/>
          <a:srcRect l="39734" t="33471" r="40394" b="35157"/>
          <a:stretch/>
        </p:blipFill>
        <p:spPr>
          <a:xfrm>
            <a:off x="7158859" y="2207816"/>
            <a:ext cx="852149" cy="835219"/>
          </a:xfrm>
          <a:prstGeom prst="rect">
            <a:avLst/>
          </a:prstGeom>
        </p:spPr>
      </p:pic>
      <p:pic>
        <p:nvPicPr>
          <p:cNvPr id="14" name="Picture 13"/>
          <p:cNvPicPr>
            <a:picLocks noChangeAspect="1"/>
          </p:cNvPicPr>
          <p:nvPr/>
        </p:nvPicPr>
        <p:blipFill rotWithShape="1">
          <a:blip r:embed="rId6"/>
          <a:srcRect l="19942" t="1719" r="60416" b="52437"/>
          <a:stretch/>
        </p:blipFill>
        <p:spPr>
          <a:xfrm>
            <a:off x="6220795" y="1803452"/>
            <a:ext cx="766180" cy="728688"/>
          </a:xfrm>
          <a:prstGeom prst="rect">
            <a:avLst/>
          </a:prstGeom>
        </p:spPr>
      </p:pic>
      <p:pic>
        <p:nvPicPr>
          <p:cNvPr id="31" name="Picture 30"/>
          <p:cNvPicPr>
            <a:picLocks noChangeAspect="1"/>
          </p:cNvPicPr>
          <p:nvPr/>
        </p:nvPicPr>
        <p:blipFill rotWithShape="1">
          <a:blip r:embed="rId6"/>
          <a:srcRect r="80157" b="51886"/>
          <a:stretch/>
        </p:blipFill>
        <p:spPr>
          <a:xfrm>
            <a:off x="6254043" y="2703565"/>
            <a:ext cx="770577" cy="761379"/>
          </a:xfrm>
          <a:prstGeom prst="rect">
            <a:avLst/>
          </a:prstGeom>
        </p:spPr>
      </p:pic>
      <p:pic>
        <p:nvPicPr>
          <p:cNvPr id="17" name="Picture 16"/>
          <p:cNvPicPr>
            <a:picLocks noChangeAspect="1"/>
          </p:cNvPicPr>
          <p:nvPr/>
        </p:nvPicPr>
        <p:blipFill rotWithShape="1">
          <a:blip r:embed="rId7"/>
          <a:srcRect l="35385" t="1" r="33346" b="70730"/>
          <a:stretch/>
        </p:blipFill>
        <p:spPr>
          <a:xfrm>
            <a:off x="4987687" y="2178491"/>
            <a:ext cx="796599" cy="753278"/>
          </a:xfrm>
          <a:prstGeom prst="rect">
            <a:avLst/>
          </a:prstGeom>
        </p:spPr>
      </p:pic>
      <p:pic>
        <p:nvPicPr>
          <p:cNvPr id="32" name="Picture 31"/>
          <p:cNvPicPr>
            <a:picLocks noChangeAspect="1"/>
          </p:cNvPicPr>
          <p:nvPr/>
        </p:nvPicPr>
        <p:blipFill rotWithShape="1">
          <a:blip r:embed="rId7"/>
          <a:srcRect l="33689" t="65490" r="33345" b="1873"/>
          <a:stretch/>
        </p:blipFill>
        <p:spPr>
          <a:xfrm>
            <a:off x="5310034" y="980281"/>
            <a:ext cx="829939" cy="830098"/>
          </a:xfrm>
          <a:prstGeom prst="rect">
            <a:avLst/>
          </a:prstGeom>
        </p:spPr>
      </p:pic>
      <p:sp>
        <p:nvSpPr>
          <p:cNvPr id="35" name="TextBox 34"/>
          <p:cNvSpPr txBox="1"/>
          <p:nvPr/>
        </p:nvSpPr>
        <p:spPr>
          <a:xfrm>
            <a:off x="7115610" y="1863899"/>
            <a:ext cx="1143901"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70C0"/>
                </a:solidFill>
                <a:effectLst/>
                <a:uFillTx/>
                <a:latin typeface="Calibri"/>
                <a:ea typeface="Calibri"/>
                <a:cs typeface="Calibri"/>
                <a:sym typeface="Calibri"/>
              </a:rPr>
              <a:t>bear</a:t>
            </a:r>
            <a:r>
              <a:rPr kumimoji="0" lang="en-US" sz="1400" b="0" i="0" u="none" strike="noStrike" cap="none" spc="0" normalizeH="0" baseline="0" dirty="0">
                <a:ln>
                  <a:noFill/>
                </a:ln>
                <a:solidFill>
                  <a:srgbClr val="7030A0"/>
                </a:solidFill>
                <a:effectLst/>
                <a:uFillTx/>
                <a:latin typeface="Calibri"/>
                <a:ea typeface="Calibri"/>
                <a:cs typeface="Calibri"/>
                <a:sym typeface="Calibri"/>
              </a:rPr>
              <a:t>, </a:t>
            </a:r>
            <a:r>
              <a:rPr kumimoji="0" lang="en-US" sz="1400" b="0" i="0" u="none" strike="noStrike" cap="none" spc="0" normalizeH="0" baseline="0" dirty="0">
                <a:ln>
                  <a:noFill/>
                </a:ln>
                <a:solidFill>
                  <a:srgbClr val="C00000"/>
                </a:solidFill>
                <a:effectLst/>
                <a:uFillTx/>
                <a:latin typeface="Calibri"/>
                <a:ea typeface="Calibri"/>
                <a:cs typeface="Calibri"/>
                <a:sym typeface="Calibri"/>
              </a:rPr>
              <a:t>dog,</a:t>
            </a:r>
            <a:r>
              <a:rPr kumimoji="0" lang="en-US" sz="1400" b="0" i="0" u="none" strike="noStrike" cap="none" spc="0" normalizeH="0" dirty="0">
                <a:ln>
                  <a:noFill/>
                </a:ln>
                <a:solidFill>
                  <a:srgbClr val="C00000"/>
                </a:solidFill>
                <a:effectLst/>
                <a:uFillTx/>
                <a:latin typeface="Calibri"/>
                <a:ea typeface="Calibri"/>
                <a:cs typeface="Calibri"/>
                <a:sym typeface="Calibri"/>
              </a:rPr>
              <a:t> dog</a:t>
            </a:r>
            <a:endParaRPr kumimoji="0" lang="en-US" sz="1400" b="0" i="0" u="none" strike="noStrike" cap="none" spc="0" normalizeH="0" baseline="0" dirty="0">
              <a:ln>
                <a:noFill/>
              </a:ln>
              <a:solidFill>
                <a:srgbClr val="C00000"/>
              </a:solidFill>
              <a:effectLst/>
              <a:uFillTx/>
              <a:latin typeface="Calibri"/>
              <a:ea typeface="Calibri"/>
              <a:cs typeface="Calibri"/>
              <a:sym typeface="Calibri"/>
            </a:endParaRPr>
          </a:p>
        </p:txBody>
      </p:sp>
      <p:grpSp>
        <p:nvGrpSpPr>
          <p:cNvPr id="39" name="Group 38"/>
          <p:cNvGrpSpPr/>
          <p:nvPr/>
        </p:nvGrpSpPr>
        <p:grpSpPr>
          <a:xfrm>
            <a:off x="1823400" y="962267"/>
            <a:ext cx="6616570" cy="2687481"/>
            <a:chOff x="1823400" y="962267"/>
            <a:chExt cx="6616570" cy="2687481"/>
          </a:xfrm>
        </p:grpSpPr>
        <p:grpSp>
          <p:nvGrpSpPr>
            <p:cNvPr id="37" name="Group 36"/>
            <p:cNvGrpSpPr/>
            <p:nvPr/>
          </p:nvGrpSpPr>
          <p:grpSpPr>
            <a:xfrm>
              <a:off x="1823400" y="1722333"/>
              <a:ext cx="4375627" cy="1927415"/>
              <a:chOff x="1823400" y="1722333"/>
              <a:chExt cx="4375627" cy="1927415"/>
            </a:xfrm>
          </p:grpSpPr>
          <p:cxnSp>
            <p:nvCxnSpPr>
              <p:cNvPr id="8" name="Straight Arrow Connector 7"/>
              <p:cNvCxnSpPr>
                <a:stCxn id="40" idx="1"/>
                <a:endCxn id="11" idx="3"/>
              </p:cNvCxnSpPr>
              <p:nvPr/>
            </p:nvCxnSpPr>
            <p:spPr>
              <a:xfrm flipH="1" flipV="1">
                <a:off x="3318982" y="1722333"/>
                <a:ext cx="2880045" cy="478437"/>
              </a:xfrm>
              <a:prstGeom prst="straightConnector1">
                <a:avLst/>
              </a:prstGeom>
              <a:noFill/>
              <a:ln w="28575" cap="flat">
                <a:solidFill>
                  <a:srgbClr val="FF000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33" name="Straight Arrow Connector 32"/>
              <p:cNvCxnSpPr>
                <a:stCxn id="40" idx="1"/>
                <a:endCxn id="5" idx="3"/>
              </p:cNvCxnSpPr>
              <p:nvPr/>
            </p:nvCxnSpPr>
            <p:spPr>
              <a:xfrm flipH="1">
                <a:off x="2925559" y="2200770"/>
                <a:ext cx="3273468" cy="472590"/>
              </a:xfrm>
              <a:prstGeom prst="straightConnector1">
                <a:avLst/>
              </a:prstGeom>
              <a:noFill/>
              <a:ln w="28575" cap="flat">
                <a:solidFill>
                  <a:srgbClr val="FF000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34" name="Straight Arrow Connector 33"/>
              <p:cNvCxnSpPr>
                <a:stCxn id="40" idx="1"/>
                <a:endCxn id="10" idx="3"/>
              </p:cNvCxnSpPr>
              <p:nvPr/>
            </p:nvCxnSpPr>
            <p:spPr>
              <a:xfrm flipH="1">
                <a:off x="1823400" y="2200770"/>
                <a:ext cx="4375627" cy="1448978"/>
              </a:xfrm>
              <a:prstGeom prst="straightConnector1">
                <a:avLst/>
              </a:prstGeom>
              <a:noFill/>
              <a:ln w="28575" cap="flat">
                <a:solidFill>
                  <a:srgbClr val="FF000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grpSp>
        <p:sp>
          <p:nvSpPr>
            <p:cNvPr id="38" name="TextBox 37"/>
            <p:cNvSpPr txBox="1"/>
            <p:nvPr/>
          </p:nvSpPr>
          <p:spPr>
            <a:xfrm>
              <a:off x="8011008" y="962267"/>
              <a:ext cx="42896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dirty="0">
                  <a:solidFill>
                    <a:srgbClr val="000000"/>
                  </a:solidFill>
                </a:rPr>
                <a:t>k=3</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grpSp>
      <p:sp>
        <p:nvSpPr>
          <p:cNvPr id="40" name="Rectangle 39"/>
          <p:cNvSpPr/>
          <p:nvPr/>
        </p:nvSpPr>
        <p:spPr>
          <a:xfrm>
            <a:off x="6199027" y="1755042"/>
            <a:ext cx="855617" cy="891455"/>
          </a:xfrm>
          <a:prstGeom prst="rect">
            <a:avLst/>
          </a:prstGeom>
          <a:noFill/>
          <a:ln w="25400" cap="flat">
            <a:solidFill>
              <a:srgbClr val="FF000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10315812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FFFFFF"/>
                </a:solidFill>
              </a:rPr>
              <a:t>13</a:t>
            </a:fld>
            <a:endParaRPr sz="1300" dirty="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Supervised Learning – k-Nearest Neighbors</a:t>
            </a:r>
            <a:endParaRPr sz="3200" dirty="0">
              <a:solidFill>
                <a:srgbClr val="215380"/>
              </a:solidFill>
            </a:endParaRPr>
          </a:p>
        </p:txBody>
      </p:sp>
      <p:sp>
        <p:nvSpPr>
          <p:cNvPr id="41" name="Shape 26"/>
          <p:cNvSpPr/>
          <p:nvPr/>
        </p:nvSpPr>
        <p:spPr>
          <a:xfrm>
            <a:off x="558799" y="1153633"/>
            <a:ext cx="7975600" cy="32268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marL="137160" lvl="0" indent="-137160">
              <a:spcBef>
                <a:spcPts val="400"/>
              </a:spcBef>
              <a:buSzPct val="100000"/>
              <a:buFont typeface="Arial"/>
              <a:buChar char="•"/>
            </a:pPr>
            <a:r>
              <a:rPr lang="en-US" sz="2400" dirty="0">
                <a:latin typeface="+mn-lt"/>
                <a:ea typeface="+mn-ea"/>
                <a:cs typeface="+mn-cs"/>
                <a:sym typeface="Helvetica"/>
              </a:rPr>
              <a:t>How do we choose the right K?</a:t>
            </a:r>
          </a:p>
          <a:p>
            <a:pPr marL="137160" lvl="0" indent="-137160">
              <a:spcBef>
                <a:spcPts val="400"/>
              </a:spcBef>
              <a:buSzPct val="100000"/>
              <a:buFont typeface="Arial"/>
              <a:buChar char="•"/>
            </a:pPr>
            <a:r>
              <a:rPr lang="en-US" sz="2400" dirty="0">
                <a:latin typeface="+mn-lt"/>
                <a:ea typeface="+mn-ea"/>
                <a:cs typeface="+mn-cs"/>
                <a:sym typeface="Helvetica"/>
              </a:rPr>
              <a:t>How do we choose the right features?</a:t>
            </a:r>
          </a:p>
          <a:p>
            <a:pPr marL="137160" lvl="0" indent="-137160">
              <a:spcBef>
                <a:spcPts val="400"/>
              </a:spcBef>
              <a:buSzPct val="100000"/>
              <a:buFont typeface="Arial"/>
              <a:buChar char="•"/>
            </a:pPr>
            <a:r>
              <a:rPr lang="en-US" sz="2400" dirty="0">
                <a:latin typeface="+mn-lt"/>
                <a:ea typeface="+mn-ea"/>
                <a:cs typeface="+mn-cs"/>
                <a:sym typeface="Helvetica"/>
              </a:rPr>
              <a:t>How do we choose the right distance metric?</a:t>
            </a:r>
          </a:p>
        </p:txBody>
      </p:sp>
    </p:spTree>
    <p:extLst>
      <p:ext uri="{BB962C8B-B14F-4D97-AF65-F5344CB8AC3E}">
        <p14:creationId xmlns:p14="http://schemas.microsoft.com/office/powerpoint/2010/main" val="279295832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FFFFFF"/>
                </a:solidFill>
              </a:rPr>
              <a:t>14</a:t>
            </a:fld>
            <a:endParaRPr sz="1300" dirty="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Supervised Learning – k-Nearest Neighbors</a:t>
            </a:r>
            <a:endParaRPr sz="3200" dirty="0">
              <a:solidFill>
                <a:srgbClr val="215380"/>
              </a:solidFill>
            </a:endParaRPr>
          </a:p>
        </p:txBody>
      </p:sp>
      <p:sp>
        <p:nvSpPr>
          <p:cNvPr id="41" name="Shape 26"/>
          <p:cNvSpPr/>
          <p:nvPr/>
        </p:nvSpPr>
        <p:spPr>
          <a:xfrm>
            <a:off x="558799" y="1153633"/>
            <a:ext cx="7975600" cy="32268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marL="137160" lvl="0" indent="-137160">
              <a:spcBef>
                <a:spcPts val="400"/>
              </a:spcBef>
              <a:buSzPct val="100000"/>
              <a:buFont typeface="Arial"/>
              <a:buChar char="•"/>
            </a:pPr>
            <a:r>
              <a:rPr lang="en-US" sz="2400" dirty="0">
                <a:latin typeface="+mn-lt"/>
                <a:ea typeface="+mn-ea"/>
                <a:cs typeface="+mn-cs"/>
                <a:sym typeface="Helvetica"/>
              </a:rPr>
              <a:t>How do we choose the right K?</a:t>
            </a:r>
          </a:p>
          <a:p>
            <a:pPr marL="137160" lvl="0" indent="-137160">
              <a:spcBef>
                <a:spcPts val="400"/>
              </a:spcBef>
              <a:buSzPct val="100000"/>
              <a:buFont typeface="Arial"/>
              <a:buChar char="•"/>
            </a:pPr>
            <a:r>
              <a:rPr lang="en-US" sz="2400" dirty="0">
                <a:latin typeface="+mn-lt"/>
                <a:ea typeface="+mn-ea"/>
                <a:cs typeface="+mn-cs"/>
                <a:sym typeface="Helvetica"/>
              </a:rPr>
              <a:t>How do we choose the right features?</a:t>
            </a:r>
          </a:p>
          <a:p>
            <a:pPr marL="137160" lvl="0" indent="-137160">
              <a:spcBef>
                <a:spcPts val="400"/>
              </a:spcBef>
              <a:buSzPct val="100000"/>
              <a:buFont typeface="Arial"/>
              <a:buChar char="•"/>
            </a:pPr>
            <a:r>
              <a:rPr lang="en-US" sz="2400" dirty="0">
                <a:latin typeface="+mn-lt"/>
                <a:ea typeface="+mn-ea"/>
                <a:cs typeface="+mn-cs"/>
                <a:sym typeface="Helvetica"/>
              </a:rPr>
              <a:t>How do we choose the right distance metric?</a:t>
            </a:r>
          </a:p>
        </p:txBody>
      </p:sp>
      <p:sp>
        <p:nvSpPr>
          <p:cNvPr id="2" name="TextBox 1"/>
          <p:cNvSpPr txBox="1"/>
          <p:nvPr/>
        </p:nvSpPr>
        <p:spPr>
          <a:xfrm>
            <a:off x="971099" y="2780293"/>
            <a:ext cx="7413246" cy="1200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70C0"/>
                </a:solidFill>
                <a:effectLst/>
                <a:uFillTx/>
                <a:sym typeface="Calibri"/>
              </a:rPr>
              <a:t>Answer:</a:t>
            </a:r>
            <a:r>
              <a:rPr kumimoji="0" lang="en-US" sz="2400" b="0" i="0" u="none" strike="noStrike" cap="none" spc="0" normalizeH="0" dirty="0">
                <a:ln>
                  <a:noFill/>
                </a:ln>
                <a:solidFill>
                  <a:srgbClr val="0070C0"/>
                </a:solidFill>
                <a:effectLst/>
                <a:uFillTx/>
                <a:sym typeface="Calibri"/>
              </a:rPr>
              <a:t> </a:t>
            </a:r>
            <a:r>
              <a:rPr lang="en-US" sz="2400" dirty="0">
                <a:solidFill>
                  <a:srgbClr val="000000"/>
                </a:solidFill>
              </a:rPr>
              <a:t>Just c</a:t>
            </a:r>
            <a:r>
              <a:rPr kumimoji="0" lang="en-US" sz="2400" b="0" i="0" u="none" strike="noStrike" cap="none" spc="0" normalizeH="0" baseline="0" dirty="0">
                <a:ln>
                  <a:noFill/>
                </a:ln>
                <a:solidFill>
                  <a:srgbClr val="000000"/>
                </a:solidFill>
                <a:effectLst/>
                <a:uFillTx/>
                <a:sym typeface="Calibri"/>
              </a:rPr>
              <a:t>hoose the one combination</a:t>
            </a:r>
            <a:r>
              <a:rPr kumimoji="0" lang="en-US" sz="2400" b="0" i="0" u="none" strike="noStrike" cap="none" spc="0" normalizeH="0" dirty="0">
                <a:ln>
                  <a:noFill/>
                </a:ln>
                <a:solidFill>
                  <a:srgbClr val="000000"/>
                </a:solidFill>
                <a:effectLst/>
                <a:uFillTx/>
                <a:sym typeface="Calibri"/>
              </a:rPr>
              <a:t> that works best!</a:t>
            </a:r>
          </a:p>
          <a:p>
            <a:pPr marL="0" marR="0" indent="0" algn="l" defTabSz="457200" rtl="0" fontAlgn="auto" latinLnBrk="1" hangingPunct="0">
              <a:lnSpc>
                <a:spcPct val="100000"/>
              </a:lnSpc>
              <a:spcBef>
                <a:spcPts val="0"/>
              </a:spcBef>
              <a:spcAft>
                <a:spcPts val="0"/>
              </a:spcAft>
              <a:buClrTx/>
              <a:buSzTx/>
              <a:buFontTx/>
              <a:buNone/>
              <a:tabLst/>
            </a:pPr>
            <a:r>
              <a:rPr kumimoji="0" lang="en-US" sz="2400" b="1" i="0" u="none" strike="noStrike" cap="none" spc="0" normalizeH="0" dirty="0">
                <a:ln>
                  <a:noFill/>
                </a:ln>
                <a:solidFill>
                  <a:srgbClr val="0070C0"/>
                </a:solidFill>
                <a:effectLst/>
                <a:uFillTx/>
                <a:sym typeface="Calibri"/>
              </a:rPr>
              <a:t>BUT</a:t>
            </a:r>
            <a:r>
              <a:rPr kumimoji="0" lang="en-US" sz="2400" b="0" i="0" u="none" strike="noStrike" cap="none" spc="0" normalizeH="0" dirty="0">
                <a:ln>
                  <a:noFill/>
                </a:ln>
                <a:solidFill>
                  <a:srgbClr val="000000"/>
                </a:solidFill>
                <a:effectLst/>
                <a:uFillTx/>
                <a:sym typeface="Calibri"/>
              </a:rPr>
              <a:t> not on the test data. </a:t>
            </a:r>
          </a:p>
          <a:p>
            <a:pPr marL="0" marR="0" indent="0" algn="l" defTabSz="457200" rtl="0" fontAlgn="auto" latinLnBrk="1" hangingPunct="0">
              <a:lnSpc>
                <a:spcPct val="100000"/>
              </a:lnSpc>
              <a:spcBef>
                <a:spcPts val="0"/>
              </a:spcBef>
              <a:spcAft>
                <a:spcPts val="0"/>
              </a:spcAft>
              <a:buClrTx/>
              <a:buSzTx/>
              <a:buFontTx/>
              <a:buNone/>
              <a:tabLst/>
            </a:pPr>
            <a:endParaRPr lang="en-US" sz="2400" baseline="0" dirty="0">
              <a:solidFill>
                <a:srgbClr val="000000"/>
              </a:solidFill>
            </a:endParaRPr>
          </a:p>
        </p:txBody>
      </p:sp>
      <p:sp>
        <p:nvSpPr>
          <p:cNvPr id="6" name="TextBox 5"/>
          <p:cNvSpPr txBox="1"/>
          <p:nvPr/>
        </p:nvSpPr>
        <p:spPr>
          <a:xfrm>
            <a:off x="1076419" y="3852758"/>
            <a:ext cx="6940359"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sym typeface="Calibri"/>
              </a:rPr>
              <a:t>Instead split the training data</a:t>
            </a:r>
            <a:r>
              <a:rPr kumimoji="0" lang="en-US" sz="2400" b="0" i="0" u="none" strike="noStrike" cap="none" spc="0" normalizeH="0" dirty="0">
                <a:ln>
                  <a:noFill/>
                </a:ln>
                <a:solidFill>
                  <a:srgbClr val="000000"/>
                </a:solidFill>
                <a:effectLst/>
                <a:uFillTx/>
                <a:sym typeface="Calibri"/>
              </a:rPr>
              <a:t> into a ”Training set” and </a:t>
            </a:r>
          </a:p>
          <a:p>
            <a:pPr marL="0" marR="0" indent="0" algn="l" defTabSz="457200" rtl="0" fontAlgn="auto" latinLnBrk="1" hangingPunct="0">
              <a:lnSpc>
                <a:spcPct val="100000"/>
              </a:lnSpc>
              <a:spcBef>
                <a:spcPts val="0"/>
              </a:spcBef>
              <a:spcAft>
                <a:spcPts val="0"/>
              </a:spcAft>
              <a:buClrTx/>
              <a:buSzTx/>
              <a:buFontTx/>
              <a:buNone/>
              <a:tabLst/>
            </a:pPr>
            <a:r>
              <a:rPr kumimoji="0" lang="en-US" sz="2400" b="0" i="0" u="none" strike="noStrike" cap="none" spc="0" normalizeH="0" dirty="0">
                <a:ln>
                  <a:noFill/>
                </a:ln>
                <a:solidFill>
                  <a:srgbClr val="000000"/>
                </a:solidFill>
                <a:effectLst/>
                <a:uFillTx/>
                <a:sym typeface="Calibri"/>
              </a:rPr>
              <a:t>a ”Validation set” (also called ”Development set”)</a:t>
            </a:r>
          </a:p>
        </p:txBody>
      </p:sp>
    </p:spTree>
    <p:extLst>
      <p:ext uri="{BB962C8B-B14F-4D97-AF65-F5344CB8AC3E}">
        <p14:creationId xmlns:p14="http://schemas.microsoft.com/office/powerpoint/2010/main" val="41931909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8">
            <a:extLst>
              <a:ext uri="{FF2B5EF4-FFF2-40B4-BE49-F238E27FC236}">
                <a16:creationId xmlns:a16="http://schemas.microsoft.com/office/drawing/2014/main" id="{FB7E4D78-6037-F544-802A-F8C2DC9418AC}"/>
              </a:ext>
            </a:extLst>
          </p:cNvPr>
          <p:cNvSpPr/>
          <p:nvPr/>
        </p:nvSpPr>
        <p:spPr>
          <a:xfrm>
            <a:off x="-50801" y="256674"/>
            <a:ext cx="9194801" cy="5842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Training, Validation (Dev), Test Sets</a:t>
            </a:r>
            <a:endParaRPr sz="3200" dirty="0">
              <a:solidFill>
                <a:srgbClr val="215380"/>
              </a:solidFill>
            </a:endParaRPr>
          </a:p>
        </p:txBody>
      </p:sp>
      <p:sp>
        <p:nvSpPr>
          <p:cNvPr id="3" name="Rectangle 2">
            <a:extLst>
              <a:ext uri="{FF2B5EF4-FFF2-40B4-BE49-F238E27FC236}">
                <a16:creationId xmlns:a16="http://schemas.microsoft.com/office/drawing/2014/main" id="{5BD5433F-AC48-EB49-843F-1EEE549EED28}"/>
              </a:ext>
            </a:extLst>
          </p:cNvPr>
          <p:cNvSpPr/>
          <p:nvPr/>
        </p:nvSpPr>
        <p:spPr>
          <a:xfrm>
            <a:off x="503695" y="937649"/>
            <a:ext cx="5238427" cy="2960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Training Set</a:t>
            </a:r>
          </a:p>
        </p:txBody>
      </p:sp>
      <p:sp>
        <p:nvSpPr>
          <p:cNvPr id="4" name="Rectangle 3">
            <a:extLst>
              <a:ext uri="{FF2B5EF4-FFF2-40B4-BE49-F238E27FC236}">
                <a16:creationId xmlns:a16="http://schemas.microsoft.com/office/drawing/2014/main" id="{8D924DA5-3281-BB46-A710-1D54C3CF9A2D}"/>
              </a:ext>
            </a:extLst>
          </p:cNvPr>
          <p:cNvSpPr/>
          <p:nvPr/>
        </p:nvSpPr>
        <p:spPr>
          <a:xfrm>
            <a:off x="5939725" y="937649"/>
            <a:ext cx="1139126" cy="2960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Validation Set</a:t>
            </a:r>
          </a:p>
        </p:txBody>
      </p:sp>
      <p:sp>
        <p:nvSpPr>
          <p:cNvPr id="5" name="Rectangle 4">
            <a:extLst>
              <a:ext uri="{FF2B5EF4-FFF2-40B4-BE49-F238E27FC236}">
                <a16:creationId xmlns:a16="http://schemas.microsoft.com/office/drawing/2014/main" id="{212FBC38-EC6F-DC4F-AC80-8B786B775E03}"/>
              </a:ext>
            </a:extLst>
          </p:cNvPr>
          <p:cNvSpPr/>
          <p:nvPr/>
        </p:nvSpPr>
        <p:spPr>
          <a:xfrm>
            <a:off x="7276454" y="937649"/>
            <a:ext cx="1185620" cy="2960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Testing Set</a:t>
            </a:r>
          </a:p>
        </p:txBody>
      </p:sp>
    </p:spTree>
    <p:extLst>
      <p:ext uri="{BB962C8B-B14F-4D97-AF65-F5344CB8AC3E}">
        <p14:creationId xmlns:p14="http://schemas.microsoft.com/office/powerpoint/2010/main" val="223586803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8">
            <a:extLst>
              <a:ext uri="{FF2B5EF4-FFF2-40B4-BE49-F238E27FC236}">
                <a16:creationId xmlns:a16="http://schemas.microsoft.com/office/drawing/2014/main" id="{FB7E4D78-6037-F544-802A-F8C2DC9418AC}"/>
              </a:ext>
            </a:extLst>
          </p:cNvPr>
          <p:cNvSpPr/>
          <p:nvPr/>
        </p:nvSpPr>
        <p:spPr>
          <a:xfrm>
            <a:off x="-50801" y="256674"/>
            <a:ext cx="9194801" cy="5842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Training, Validation (Dev), Test Sets</a:t>
            </a:r>
            <a:endParaRPr sz="3200" dirty="0">
              <a:solidFill>
                <a:srgbClr val="215380"/>
              </a:solidFill>
            </a:endParaRPr>
          </a:p>
        </p:txBody>
      </p:sp>
      <p:sp>
        <p:nvSpPr>
          <p:cNvPr id="6" name="Rectangle 5">
            <a:extLst>
              <a:ext uri="{FF2B5EF4-FFF2-40B4-BE49-F238E27FC236}">
                <a16:creationId xmlns:a16="http://schemas.microsoft.com/office/drawing/2014/main" id="{7E038A99-CCCB-A748-9F1B-23680EC17580}"/>
              </a:ext>
            </a:extLst>
          </p:cNvPr>
          <p:cNvSpPr/>
          <p:nvPr/>
        </p:nvSpPr>
        <p:spPr>
          <a:xfrm>
            <a:off x="366147" y="840874"/>
            <a:ext cx="6811505" cy="33553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B1635A9-3C3F-9B46-B661-F81F1EC5FE90}"/>
              </a:ext>
            </a:extLst>
          </p:cNvPr>
          <p:cNvSpPr txBox="1"/>
          <p:nvPr/>
        </p:nvSpPr>
        <p:spPr>
          <a:xfrm>
            <a:off x="1859797" y="4618494"/>
            <a:ext cx="2624436" cy="369332"/>
          </a:xfrm>
          <a:prstGeom prst="rect">
            <a:avLst/>
          </a:prstGeom>
          <a:noFill/>
        </p:spPr>
        <p:txBody>
          <a:bodyPr wrap="none" rtlCol="0">
            <a:spAutoFit/>
          </a:bodyPr>
          <a:lstStyle/>
          <a:p>
            <a:r>
              <a:rPr lang="en-US" dirty="0"/>
              <a:t>Used during development</a:t>
            </a:r>
          </a:p>
        </p:txBody>
      </p:sp>
      <p:sp>
        <p:nvSpPr>
          <p:cNvPr id="8" name="Rectangle 7">
            <a:extLst>
              <a:ext uri="{FF2B5EF4-FFF2-40B4-BE49-F238E27FC236}">
                <a16:creationId xmlns:a16="http://schemas.microsoft.com/office/drawing/2014/main" id="{89A1E6DA-6F63-FB46-9827-13FAC49D6FB4}"/>
              </a:ext>
            </a:extLst>
          </p:cNvPr>
          <p:cNvSpPr/>
          <p:nvPr/>
        </p:nvSpPr>
        <p:spPr>
          <a:xfrm>
            <a:off x="503695" y="937649"/>
            <a:ext cx="5238427" cy="2960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Training Set</a:t>
            </a:r>
          </a:p>
        </p:txBody>
      </p:sp>
      <p:sp>
        <p:nvSpPr>
          <p:cNvPr id="9" name="Rectangle 8">
            <a:extLst>
              <a:ext uri="{FF2B5EF4-FFF2-40B4-BE49-F238E27FC236}">
                <a16:creationId xmlns:a16="http://schemas.microsoft.com/office/drawing/2014/main" id="{2E2496FD-1377-3641-A631-C0CBCE0F50E3}"/>
              </a:ext>
            </a:extLst>
          </p:cNvPr>
          <p:cNvSpPr/>
          <p:nvPr/>
        </p:nvSpPr>
        <p:spPr>
          <a:xfrm>
            <a:off x="5939725" y="937649"/>
            <a:ext cx="1139126" cy="2960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Validation Set</a:t>
            </a:r>
          </a:p>
        </p:txBody>
      </p:sp>
      <p:sp>
        <p:nvSpPr>
          <p:cNvPr id="10" name="Rectangle 9">
            <a:extLst>
              <a:ext uri="{FF2B5EF4-FFF2-40B4-BE49-F238E27FC236}">
                <a16:creationId xmlns:a16="http://schemas.microsoft.com/office/drawing/2014/main" id="{BAABACE7-3CD8-EC4B-98F1-94F7AC423C2D}"/>
              </a:ext>
            </a:extLst>
          </p:cNvPr>
          <p:cNvSpPr/>
          <p:nvPr/>
        </p:nvSpPr>
        <p:spPr>
          <a:xfrm>
            <a:off x="7276454" y="937649"/>
            <a:ext cx="1185620" cy="2960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Testing Set</a:t>
            </a:r>
          </a:p>
        </p:txBody>
      </p:sp>
    </p:spTree>
    <p:extLst>
      <p:ext uri="{BB962C8B-B14F-4D97-AF65-F5344CB8AC3E}">
        <p14:creationId xmlns:p14="http://schemas.microsoft.com/office/powerpoint/2010/main" val="333757396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8">
            <a:extLst>
              <a:ext uri="{FF2B5EF4-FFF2-40B4-BE49-F238E27FC236}">
                <a16:creationId xmlns:a16="http://schemas.microsoft.com/office/drawing/2014/main" id="{FB7E4D78-6037-F544-802A-F8C2DC9418AC}"/>
              </a:ext>
            </a:extLst>
          </p:cNvPr>
          <p:cNvSpPr/>
          <p:nvPr/>
        </p:nvSpPr>
        <p:spPr>
          <a:xfrm>
            <a:off x="-50801" y="256674"/>
            <a:ext cx="9194801" cy="5842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Training, Validation (Dev), Test Sets</a:t>
            </a:r>
            <a:endParaRPr sz="3200" dirty="0">
              <a:solidFill>
                <a:srgbClr val="215380"/>
              </a:solidFill>
            </a:endParaRPr>
          </a:p>
        </p:txBody>
      </p:sp>
      <p:sp>
        <p:nvSpPr>
          <p:cNvPr id="6" name="Rectangle 5">
            <a:extLst>
              <a:ext uri="{FF2B5EF4-FFF2-40B4-BE49-F238E27FC236}">
                <a16:creationId xmlns:a16="http://schemas.microsoft.com/office/drawing/2014/main" id="{7E038A99-CCCB-A748-9F1B-23680EC17580}"/>
              </a:ext>
            </a:extLst>
          </p:cNvPr>
          <p:cNvSpPr/>
          <p:nvPr/>
        </p:nvSpPr>
        <p:spPr>
          <a:xfrm>
            <a:off x="7144718" y="840874"/>
            <a:ext cx="1449092" cy="33553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B1635A9-3C3F-9B46-B661-F81F1EC5FE90}"/>
              </a:ext>
            </a:extLst>
          </p:cNvPr>
          <p:cNvSpPr txBox="1"/>
          <p:nvPr/>
        </p:nvSpPr>
        <p:spPr>
          <a:xfrm>
            <a:off x="581187" y="4173011"/>
            <a:ext cx="8392332" cy="923330"/>
          </a:xfrm>
          <a:prstGeom prst="rect">
            <a:avLst/>
          </a:prstGeom>
          <a:noFill/>
        </p:spPr>
        <p:txBody>
          <a:bodyPr wrap="square" rtlCol="0">
            <a:spAutoFit/>
          </a:bodyPr>
          <a:lstStyle/>
          <a:p>
            <a:r>
              <a:rPr lang="en-US" dirty="0"/>
              <a:t>Only to be used for evaluating the model at the very end of development and any changes to the model after running it on the test set, could be influenced by what you saw happened on the test set, which would invalidate any future evaluation.</a:t>
            </a:r>
          </a:p>
        </p:txBody>
      </p:sp>
      <p:sp>
        <p:nvSpPr>
          <p:cNvPr id="8" name="Rectangle 7">
            <a:extLst>
              <a:ext uri="{FF2B5EF4-FFF2-40B4-BE49-F238E27FC236}">
                <a16:creationId xmlns:a16="http://schemas.microsoft.com/office/drawing/2014/main" id="{5FDF1E21-09E4-CB4B-9CE4-75D4F8C6AC67}"/>
              </a:ext>
            </a:extLst>
          </p:cNvPr>
          <p:cNvSpPr/>
          <p:nvPr/>
        </p:nvSpPr>
        <p:spPr>
          <a:xfrm>
            <a:off x="503695" y="937649"/>
            <a:ext cx="5238427" cy="2960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Training Set</a:t>
            </a:r>
          </a:p>
        </p:txBody>
      </p:sp>
      <p:sp>
        <p:nvSpPr>
          <p:cNvPr id="9" name="Rectangle 8">
            <a:extLst>
              <a:ext uri="{FF2B5EF4-FFF2-40B4-BE49-F238E27FC236}">
                <a16:creationId xmlns:a16="http://schemas.microsoft.com/office/drawing/2014/main" id="{1F3BF931-A856-5445-BEB5-EBD95E4AF9EE}"/>
              </a:ext>
            </a:extLst>
          </p:cNvPr>
          <p:cNvSpPr/>
          <p:nvPr/>
        </p:nvSpPr>
        <p:spPr>
          <a:xfrm>
            <a:off x="5939725" y="937649"/>
            <a:ext cx="1139126" cy="2960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Validation Set</a:t>
            </a:r>
          </a:p>
        </p:txBody>
      </p:sp>
      <p:sp>
        <p:nvSpPr>
          <p:cNvPr id="10" name="Rectangle 9">
            <a:extLst>
              <a:ext uri="{FF2B5EF4-FFF2-40B4-BE49-F238E27FC236}">
                <a16:creationId xmlns:a16="http://schemas.microsoft.com/office/drawing/2014/main" id="{7B20803F-EB34-AF4A-AD1D-7D33E1E943A3}"/>
              </a:ext>
            </a:extLst>
          </p:cNvPr>
          <p:cNvSpPr/>
          <p:nvPr/>
        </p:nvSpPr>
        <p:spPr>
          <a:xfrm>
            <a:off x="7276454" y="937649"/>
            <a:ext cx="1185620" cy="2960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Testing Set</a:t>
            </a:r>
          </a:p>
        </p:txBody>
      </p:sp>
    </p:spTree>
    <p:extLst>
      <p:ext uri="{BB962C8B-B14F-4D97-AF65-F5344CB8AC3E}">
        <p14:creationId xmlns:p14="http://schemas.microsoft.com/office/powerpoint/2010/main" val="18148891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FFFFFF"/>
                </a:solidFill>
              </a:rPr>
              <a:t>18</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Unsupervised Learning – k-means clustering</a:t>
            </a:r>
            <a:endParaRPr sz="3200" dirty="0">
              <a:solidFill>
                <a:srgbClr val="215380"/>
              </a:solidFill>
            </a:endParaRPr>
          </a:p>
        </p:txBody>
      </p:sp>
      <p:pic>
        <p:nvPicPr>
          <p:cNvPr id="2" name="Picture 1"/>
          <p:cNvPicPr>
            <a:picLocks noChangeAspect="1"/>
          </p:cNvPicPr>
          <p:nvPr/>
        </p:nvPicPr>
        <p:blipFill rotWithShape="1">
          <a:blip r:embed="rId2"/>
          <a:srcRect l="66061" t="50119"/>
          <a:stretch/>
        </p:blipFill>
        <p:spPr>
          <a:xfrm>
            <a:off x="1015264" y="1795022"/>
            <a:ext cx="774138" cy="778057"/>
          </a:xfrm>
          <a:prstGeom prst="rect">
            <a:avLst/>
          </a:prstGeom>
        </p:spPr>
      </p:pic>
      <p:pic>
        <p:nvPicPr>
          <p:cNvPr id="6" name="Picture 5"/>
          <p:cNvPicPr>
            <a:picLocks noChangeAspect="1"/>
          </p:cNvPicPr>
          <p:nvPr/>
        </p:nvPicPr>
        <p:blipFill rotWithShape="1">
          <a:blip r:embed="rId2"/>
          <a:srcRect r="67363" b="48929"/>
          <a:stretch/>
        </p:blipFill>
        <p:spPr>
          <a:xfrm>
            <a:off x="1278247" y="840874"/>
            <a:ext cx="744358" cy="796540"/>
          </a:xfrm>
          <a:prstGeom prst="rect">
            <a:avLst/>
          </a:prstGeom>
        </p:spPr>
      </p:pic>
      <p:pic>
        <p:nvPicPr>
          <p:cNvPr id="7" name="Picture 6"/>
          <p:cNvPicPr>
            <a:picLocks noChangeAspect="1"/>
          </p:cNvPicPr>
          <p:nvPr/>
        </p:nvPicPr>
        <p:blipFill rotWithShape="1">
          <a:blip r:embed="rId2"/>
          <a:srcRect l="33154" t="1561" r="34073" b="50515"/>
          <a:stretch/>
        </p:blipFill>
        <p:spPr>
          <a:xfrm>
            <a:off x="2864341" y="3317603"/>
            <a:ext cx="747098" cy="747098"/>
          </a:xfrm>
          <a:prstGeom prst="rect">
            <a:avLst/>
          </a:prstGeom>
        </p:spPr>
      </p:pic>
      <p:pic>
        <p:nvPicPr>
          <p:cNvPr id="5" name="Picture 4"/>
          <p:cNvPicPr>
            <a:picLocks noChangeAspect="1"/>
          </p:cNvPicPr>
          <p:nvPr/>
        </p:nvPicPr>
        <p:blipFill rotWithShape="1">
          <a:blip r:embed="rId3"/>
          <a:srcRect l="60395" t="-1053" r="20432" b="53376"/>
          <a:stretch/>
        </p:blipFill>
        <p:spPr>
          <a:xfrm>
            <a:off x="3674545" y="2573079"/>
            <a:ext cx="790827" cy="798898"/>
          </a:xfrm>
          <a:prstGeom prst="rect">
            <a:avLst/>
          </a:prstGeom>
        </p:spPr>
      </p:pic>
      <p:pic>
        <p:nvPicPr>
          <p:cNvPr id="9" name="Picture 8"/>
          <p:cNvPicPr>
            <a:picLocks noChangeAspect="1"/>
          </p:cNvPicPr>
          <p:nvPr/>
        </p:nvPicPr>
        <p:blipFill rotWithShape="1">
          <a:blip r:embed="rId3"/>
          <a:srcRect t="49474" r="81353"/>
          <a:stretch/>
        </p:blipFill>
        <p:spPr>
          <a:xfrm>
            <a:off x="3475467" y="1624975"/>
            <a:ext cx="737575" cy="811905"/>
          </a:xfrm>
          <a:prstGeom prst="rect">
            <a:avLst/>
          </a:prstGeom>
        </p:spPr>
      </p:pic>
      <p:pic>
        <p:nvPicPr>
          <p:cNvPr id="10" name="Picture 9"/>
          <p:cNvPicPr>
            <a:picLocks noChangeAspect="1"/>
          </p:cNvPicPr>
          <p:nvPr/>
        </p:nvPicPr>
        <p:blipFill rotWithShape="1">
          <a:blip r:embed="rId3"/>
          <a:srcRect l="79868" t="49150"/>
          <a:stretch/>
        </p:blipFill>
        <p:spPr>
          <a:xfrm>
            <a:off x="4780741" y="2401506"/>
            <a:ext cx="840757" cy="862738"/>
          </a:xfrm>
          <a:prstGeom prst="rect">
            <a:avLst/>
          </a:prstGeom>
        </p:spPr>
      </p:pic>
      <p:pic>
        <p:nvPicPr>
          <p:cNvPr id="11" name="Picture 10"/>
          <p:cNvPicPr>
            <a:picLocks noChangeAspect="1"/>
          </p:cNvPicPr>
          <p:nvPr/>
        </p:nvPicPr>
        <p:blipFill rotWithShape="1">
          <a:blip r:embed="rId4"/>
          <a:srcRect l="50297" t="50927" r="33001" b="1980"/>
          <a:stretch/>
        </p:blipFill>
        <p:spPr>
          <a:xfrm>
            <a:off x="5721868" y="807924"/>
            <a:ext cx="799248" cy="752541"/>
          </a:xfrm>
          <a:prstGeom prst="rect">
            <a:avLst/>
          </a:prstGeom>
        </p:spPr>
      </p:pic>
      <p:pic>
        <p:nvPicPr>
          <p:cNvPr id="15" name="Picture 14"/>
          <p:cNvPicPr>
            <a:picLocks noChangeAspect="1"/>
          </p:cNvPicPr>
          <p:nvPr/>
        </p:nvPicPr>
        <p:blipFill rotWithShape="1">
          <a:blip r:embed="rId4"/>
          <a:srcRect r="83750" b="51852"/>
          <a:stretch/>
        </p:blipFill>
        <p:spPr>
          <a:xfrm>
            <a:off x="6931480" y="2232169"/>
            <a:ext cx="892873" cy="883400"/>
          </a:xfrm>
          <a:prstGeom prst="rect">
            <a:avLst/>
          </a:prstGeom>
        </p:spPr>
      </p:pic>
      <p:pic>
        <p:nvPicPr>
          <p:cNvPr id="16" name="Picture 15"/>
          <p:cNvPicPr>
            <a:picLocks noChangeAspect="1"/>
          </p:cNvPicPr>
          <p:nvPr/>
        </p:nvPicPr>
        <p:blipFill rotWithShape="1">
          <a:blip r:embed="rId4"/>
          <a:srcRect l="33132" t="50636" r="50680" b="-1"/>
          <a:stretch/>
        </p:blipFill>
        <p:spPr>
          <a:xfrm>
            <a:off x="4947375" y="3626015"/>
            <a:ext cx="861656" cy="877371"/>
          </a:xfrm>
          <a:prstGeom prst="rect">
            <a:avLst/>
          </a:prstGeom>
        </p:spPr>
      </p:pic>
      <p:pic>
        <p:nvPicPr>
          <p:cNvPr id="13" name="Picture 12"/>
          <p:cNvPicPr>
            <a:picLocks noChangeAspect="1"/>
          </p:cNvPicPr>
          <p:nvPr/>
        </p:nvPicPr>
        <p:blipFill rotWithShape="1">
          <a:blip r:embed="rId5"/>
          <a:srcRect l="80132" t="486" b="65929"/>
          <a:stretch/>
        </p:blipFill>
        <p:spPr>
          <a:xfrm>
            <a:off x="6282922" y="3500289"/>
            <a:ext cx="792651" cy="831842"/>
          </a:xfrm>
          <a:prstGeom prst="rect">
            <a:avLst/>
          </a:prstGeom>
        </p:spPr>
      </p:pic>
      <p:pic>
        <p:nvPicPr>
          <p:cNvPr id="29" name="Picture 28"/>
          <p:cNvPicPr>
            <a:picLocks noChangeAspect="1"/>
          </p:cNvPicPr>
          <p:nvPr/>
        </p:nvPicPr>
        <p:blipFill rotWithShape="1">
          <a:blip r:embed="rId5"/>
          <a:srcRect l="39734" t="33471" r="40394" b="35157"/>
          <a:stretch/>
        </p:blipFill>
        <p:spPr>
          <a:xfrm>
            <a:off x="6912519" y="989635"/>
            <a:ext cx="852149" cy="835219"/>
          </a:xfrm>
          <a:prstGeom prst="rect">
            <a:avLst/>
          </a:prstGeom>
        </p:spPr>
      </p:pic>
      <p:pic>
        <p:nvPicPr>
          <p:cNvPr id="14" name="Picture 13"/>
          <p:cNvPicPr>
            <a:picLocks noChangeAspect="1"/>
          </p:cNvPicPr>
          <p:nvPr/>
        </p:nvPicPr>
        <p:blipFill rotWithShape="1">
          <a:blip r:embed="rId6"/>
          <a:srcRect l="19942" t="1719" r="60416" b="52437"/>
          <a:stretch/>
        </p:blipFill>
        <p:spPr>
          <a:xfrm>
            <a:off x="4564285" y="986206"/>
            <a:ext cx="766180" cy="728688"/>
          </a:xfrm>
          <a:prstGeom prst="rect">
            <a:avLst/>
          </a:prstGeom>
        </p:spPr>
      </p:pic>
      <p:pic>
        <p:nvPicPr>
          <p:cNvPr id="31" name="Picture 30"/>
          <p:cNvPicPr>
            <a:picLocks noChangeAspect="1"/>
          </p:cNvPicPr>
          <p:nvPr/>
        </p:nvPicPr>
        <p:blipFill rotWithShape="1">
          <a:blip r:embed="rId6"/>
          <a:srcRect r="80157" b="51886"/>
          <a:stretch/>
        </p:blipFill>
        <p:spPr>
          <a:xfrm>
            <a:off x="5908671" y="2071496"/>
            <a:ext cx="770577" cy="761379"/>
          </a:xfrm>
          <a:prstGeom prst="rect">
            <a:avLst/>
          </a:prstGeom>
        </p:spPr>
      </p:pic>
      <p:pic>
        <p:nvPicPr>
          <p:cNvPr id="17" name="Picture 16"/>
          <p:cNvPicPr>
            <a:picLocks noChangeAspect="1"/>
          </p:cNvPicPr>
          <p:nvPr/>
        </p:nvPicPr>
        <p:blipFill rotWithShape="1">
          <a:blip r:embed="rId7"/>
          <a:srcRect l="35385" t="1" r="33346" b="70730"/>
          <a:stretch/>
        </p:blipFill>
        <p:spPr>
          <a:xfrm>
            <a:off x="2264880" y="2280057"/>
            <a:ext cx="796599" cy="753278"/>
          </a:xfrm>
          <a:prstGeom prst="rect">
            <a:avLst/>
          </a:prstGeom>
        </p:spPr>
      </p:pic>
      <p:pic>
        <p:nvPicPr>
          <p:cNvPr id="32" name="Picture 31"/>
          <p:cNvPicPr>
            <a:picLocks noChangeAspect="1"/>
          </p:cNvPicPr>
          <p:nvPr/>
        </p:nvPicPr>
        <p:blipFill rotWithShape="1">
          <a:blip r:embed="rId7"/>
          <a:srcRect l="33689" t="65490" r="33345" b="1873"/>
          <a:stretch/>
        </p:blipFill>
        <p:spPr>
          <a:xfrm>
            <a:off x="2624469" y="843736"/>
            <a:ext cx="829939" cy="830098"/>
          </a:xfrm>
          <a:prstGeom prst="rect">
            <a:avLst/>
          </a:prstGeom>
        </p:spPr>
      </p:pic>
      <p:sp>
        <p:nvSpPr>
          <p:cNvPr id="12" name="TextBox 11"/>
          <p:cNvSpPr txBox="1"/>
          <p:nvPr/>
        </p:nvSpPr>
        <p:spPr>
          <a:xfrm>
            <a:off x="507672" y="3464536"/>
            <a:ext cx="1688701" cy="1200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k = 3</a:t>
            </a:r>
          </a:p>
          <a:p>
            <a:pPr marL="0" marR="0" indent="0" algn="l" defTabSz="457200" rtl="0" fontAlgn="auto" latinLnBrk="1" hangingPunct="0">
              <a:lnSpc>
                <a:spcPct val="100000"/>
              </a:lnSpc>
              <a:spcBef>
                <a:spcPts val="0"/>
              </a:spcBef>
              <a:spcAft>
                <a:spcPts val="0"/>
              </a:spcAft>
              <a:buClrTx/>
              <a:buSzTx/>
              <a:buFontTx/>
              <a:buNone/>
              <a:tabLst/>
            </a:pPr>
            <a:r>
              <a:rPr lang="en-US" dirty="0">
                <a:solidFill>
                  <a:srgbClr val="000000"/>
                </a:solidFill>
              </a:rPr>
              <a:t>1. Initially assign all images to a </a:t>
            </a:r>
            <a:br>
              <a:rPr lang="en-US" dirty="0">
                <a:solidFill>
                  <a:srgbClr val="000000"/>
                </a:solidFill>
              </a:rPr>
            </a:br>
            <a:r>
              <a:rPr lang="en-US" dirty="0">
                <a:solidFill>
                  <a:srgbClr val="000000"/>
                </a:solidFill>
              </a:rPr>
              <a:t>random cluster</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grpSp>
        <p:nvGrpSpPr>
          <p:cNvPr id="22" name="Group 21"/>
          <p:cNvGrpSpPr/>
          <p:nvPr/>
        </p:nvGrpSpPr>
        <p:grpSpPr>
          <a:xfrm>
            <a:off x="978196" y="701749"/>
            <a:ext cx="7389627" cy="3880885"/>
            <a:chOff x="978196" y="701749"/>
            <a:chExt cx="7389627" cy="3880885"/>
          </a:xfrm>
        </p:grpSpPr>
        <p:sp>
          <p:nvSpPr>
            <p:cNvPr id="18" name="Freeform 17"/>
            <p:cNvSpPr/>
            <p:nvPr/>
          </p:nvSpPr>
          <p:spPr>
            <a:xfrm>
              <a:off x="978196" y="701749"/>
              <a:ext cx="5656520" cy="2137144"/>
            </a:xfrm>
            <a:custGeom>
              <a:avLst/>
              <a:gdLst>
                <a:gd name="connsiteX0" fmla="*/ 53163 w 5624623"/>
                <a:gd name="connsiteY0" fmla="*/ 180753 h 1765004"/>
                <a:gd name="connsiteX1" fmla="*/ 53163 w 5624623"/>
                <a:gd name="connsiteY1" fmla="*/ 999460 h 1765004"/>
                <a:gd name="connsiteX2" fmla="*/ 1329070 w 5624623"/>
                <a:gd name="connsiteY2" fmla="*/ 1073888 h 1765004"/>
                <a:gd name="connsiteX3" fmla="*/ 2307265 w 5624623"/>
                <a:gd name="connsiteY3" fmla="*/ 1584251 h 1765004"/>
                <a:gd name="connsiteX4" fmla="*/ 2488019 w 5624623"/>
                <a:gd name="connsiteY4" fmla="*/ 1765004 h 1765004"/>
                <a:gd name="connsiteX5" fmla="*/ 3508744 w 5624623"/>
                <a:gd name="connsiteY5" fmla="*/ 1765004 h 1765004"/>
                <a:gd name="connsiteX6" fmla="*/ 3965944 w 5624623"/>
                <a:gd name="connsiteY6" fmla="*/ 1329070 h 1765004"/>
                <a:gd name="connsiteX7" fmla="*/ 5550195 w 5624623"/>
                <a:gd name="connsiteY7" fmla="*/ 1031358 h 1765004"/>
                <a:gd name="connsiteX8" fmla="*/ 5624623 w 5624623"/>
                <a:gd name="connsiteY8" fmla="*/ 510363 h 1765004"/>
                <a:gd name="connsiteX9" fmla="*/ 5528930 w 5624623"/>
                <a:gd name="connsiteY9" fmla="*/ 0 h 1765004"/>
                <a:gd name="connsiteX10" fmla="*/ 0 w 5624623"/>
                <a:gd name="connsiteY10" fmla="*/ 42530 h 1765004"/>
                <a:gd name="connsiteX11" fmla="*/ 63795 w 5624623"/>
                <a:gd name="connsiteY11" fmla="*/ 233916 h 1765004"/>
                <a:gd name="connsiteX12" fmla="*/ 63795 w 5624623"/>
                <a:gd name="connsiteY12" fmla="*/ 233916 h 1765004"/>
                <a:gd name="connsiteX13" fmla="*/ 53163 w 5624623"/>
                <a:gd name="connsiteY13" fmla="*/ 180753 h 1765004"/>
                <a:gd name="connsiteX0" fmla="*/ 53163 w 5624623"/>
                <a:gd name="connsiteY0" fmla="*/ 180753 h 2137144"/>
                <a:gd name="connsiteX1" fmla="*/ 53163 w 5624623"/>
                <a:gd name="connsiteY1" fmla="*/ 999460 h 2137144"/>
                <a:gd name="connsiteX2" fmla="*/ 520996 w 5624623"/>
                <a:gd name="connsiteY2" fmla="*/ 2137144 h 2137144"/>
                <a:gd name="connsiteX3" fmla="*/ 2307265 w 5624623"/>
                <a:gd name="connsiteY3" fmla="*/ 1584251 h 2137144"/>
                <a:gd name="connsiteX4" fmla="*/ 2488019 w 5624623"/>
                <a:gd name="connsiteY4" fmla="*/ 1765004 h 2137144"/>
                <a:gd name="connsiteX5" fmla="*/ 3508744 w 5624623"/>
                <a:gd name="connsiteY5" fmla="*/ 1765004 h 2137144"/>
                <a:gd name="connsiteX6" fmla="*/ 3965944 w 5624623"/>
                <a:gd name="connsiteY6" fmla="*/ 1329070 h 2137144"/>
                <a:gd name="connsiteX7" fmla="*/ 5550195 w 5624623"/>
                <a:gd name="connsiteY7" fmla="*/ 1031358 h 2137144"/>
                <a:gd name="connsiteX8" fmla="*/ 5624623 w 5624623"/>
                <a:gd name="connsiteY8" fmla="*/ 510363 h 2137144"/>
                <a:gd name="connsiteX9" fmla="*/ 5528930 w 5624623"/>
                <a:gd name="connsiteY9" fmla="*/ 0 h 2137144"/>
                <a:gd name="connsiteX10" fmla="*/ 0 w 5624623"/>
                <a:gd name="connsiteY10" fmla="*/ 42530 h 2137144"/>
                <a:gd name="connsiteX11" fmla="*/ 63795 w 5624623"/>
                <a:gd name="connsiteY11" fmla="*/ 233916 h 2137144"/>
                <a:gd name="connsiteX12" fmla="*/ 63795 w 5624623"/>
                <a:gd name="connsiteY12" fmla="*/ 233916 h 2137144"/>
                <a:gd name="connsiteX13" fmla="*/ 53163 w 5624623"/>
                <a:gd name="connsiteY13" fmla="*/ 180753 h 2137144"/>
                <a:gd name="connsiteX0" fmla="*/ 85060 w 5656520"/>
                <a:gd name="connsiteY0" fmla="*/ 180753 h 2137144"/>
                <a:gd name="connsiteX1" fmla="*/ 0 w 5656520"/>
                <a:gd name="connsiteY1" fmla="*/ 1935125 h 2137144"/>
                <a:gd name="connsiteX2" fmla="*/ 552893 w 5656520"/>
                <a:gd name="connsiteY2" fmla="*/ 2137144 h 2137144"/>
                <a:gd name="connsiteX3" fmla="*/ 2339162 w 5656520"/>
                <a:gd name="connsiteY3" fmla="*/ 1584251 h 2137144"/>
                <a:gd name="connsiteX4" fmla="*/ 2519916 w 5656520"/>
                <a:gd name="connsiteY4" fmla="*/ 1765004 h 2137144"/>
                <a:gd name="connsiteX5" fmla="*/ 3540641 w 5656520"/>
                <a:gd name="connsiteY5" fmla="*/ 1765004 h 2137144"/>
                <a:gd name="connsiteX6" fmla="*/ 3997841 w 5656520"/>
                <a:gd name="connsiteY6" fmla="*/ 1329070 h 2137144"/>
                <a:gd name="connsiteX7" fmla="*/ 5582092 w 5656520"/>
                <a:gd name="connsiteY7" fmla="*/ 1031358 h 2137144"/>
                <a:gd name="connsiteX8" fmla="*/ 5656520 w 5656520"/>
                <a:gd name="connsiteY8" fmla="*/ 510363 h 2137144"/>
                <a:gd name="connsiteX9" fmla="*/ 5560827 w 5656520"/>
                <a:gd name="connsiteY9" fmla="*/ 0 h 2137144"/>
                <a:gd name="connsiteX10" fmla="*/ 31897 w 5656520"/>
                <a:gd name="connsiteY10" fmla="*/ 42530 h 2137144"/>
                <a:gd name="connsiteX11" fmla="*/ 95692 w 5656520"/>
                <a:gd name="connsiteY11" fmla="*/ 233916 h 2137144"/>
                <a:gd name="connsiteX12" fmla="*/ 95692 w 5656520"/>
                <a:gd name="connsiteY12" fmla="*/ 233916 h 2137144"/>
                <a:gd name="connsiteX13" fmla="*/ 85060 w 5656520"/>
                <a:gd name="connsiteY13" fmla="*/ 180753 h 2137144"/>
                <a:gd name="connsiteX0" fmla="*/ 85060 w 5656520"/>
                <a:gd name="connsiteY0" fmla="*/ 180753 h 2137144"/>
                <a:gd name="connsiteX1" fmla="*/ 0 w 5656520"/>
                <a:gd name="connsiteY1" fmla="*/ 1935125 h 2137144"/>
                <a:gd name="connsiteX2" fmla="*/ 552893 w 5656520"/>
                <a:gd name="connsiteY2" fmla="*/ 2137144 h 2137144"/>
                <a:gd name="connsiteX3" fmla="*/ 1467292 w 5656520"/>
                <a:gd name="connsiteY3" fmla="*/ 1201479 h 2137144"/>
                <a:gd name="connsiteX4" fmla="*/ 2519916 w 5656520"/>
                <a:gd name="connsiteY4" fmla="*/ 1765004 h 2137144"/>
                <a:gd name="connsiteX5" fmla="*/ 3540641 w 5656520"/>
                <a:gd name="connsiteY5" fmla="*/ 1765004 h 2137144"/>
                <a:gd name="connsiteX6" fmla="*/ 3997841 w 5656520"/>
                <a:gd name="connsiteY6" fmla="*/ 1329070 h 2137144"/>
                <a:gd name="connsiteX7" fmla="*/ 5582092 w 5656520"/>
                <a:gd name="connsiteY7" fmla="*/ 1031358 h 2137144"/>
                <a:gd name="connsiteX8" fmla="*/ 5656520 w 5656520"/>
                <a:gd name="connsiteY8" fmla="*/ 510363 h 2137144"/>
                <a:gd name="connsiteX9" fmla="*/ 5560827 w 5656520"/>
                <a:gd name="connsiteY9" fmla="*/ 0 h 2137144"/>
                <a:gd name="connsiteX10" fmla="*/ 31897 w 5656520"/>
                <a:gd name="connsiteY10" fmla="*/ 42530 h 2137144"/>
                <a:gd name="connsiteX11" fmla="*/ 95692 w 5656520"/>
                <a:gd name="connsiteY11" fmla="*/ 233916 h 2137144"/>
                <a:gd name="connsiteX12" fmla="*/ 95692 w 5656520"/>
                <a:gd name="connsiteY12" fmla="*/ 233916 h 2137144"/>
                <a:gd name="connsiteX13" fmla="*/ 85060 w 5656520"/>
                <a:gd name="connsiteY13" fmla="*/ 180753 h 213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6520" h="2137144">
                  <a:moveTo>
                    <a:pt x="85060" y="180753"/>
                  </a:moveTo>
                  <a:lnTo>
                    <a:pt x="0" y="1935125"/>
                  </a:lnTo>
                  <a:lnTo>
                    <a:pt x="552893" y="2137144"/>
                  </a:lnTo>
                  <a:lnTo>
                    <a:pt x="1467292" y="1201479"/>
                  </a:lnTo>
                  <a:lnTo>
                    <a:pt x="2519916" y="1765004"/>
                  </a:lnTo>
                  <a:lnTo>
                    <a:pt x="3540641" y="1765004"/>
                  </a:lnTo>
                  <a:lnTo>
                    <a:pt x="3997841" y="1329070"/>
                  </a:lnTo>
                  <a:lnTo>
                    <a:pt x="5582092" y="1031358"/>
                  </a:lnTo>
                  <a:lnTo>
                    <a:pt x="5656520" y="510363"/>
                  </a:lnTo>
                  <a:lnTo>
                    <a:pt x="5560827" y="0"/>
                  </a:lnTo>
                  <a:lnTo>
                    <a:pt x="31897" y="42530"/>
                  </a:lnTo>
                  <a:lnTo>
                    <a:pt x="95692" y="233916"/>
                  </a:lnTo>
                  <a:lnTo>
                    <a:pt x="95692" y="233916"/>
                  </a:lnTo>
                  <a:lnTo>
                    <a:pt x="85060" y="180753"/>
                  </a:lnTo>
                  <a:close/>
                </a:path>
              </a:pathLst>
            </a:custGeom>
            <a:noFill/>
            <a:ln w="25400" cap="flat">
              <a:solidFill>
                <a:srgbClr val="C0000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0" name="Freeform 19"/>
            <p:cNvSpPr/>
            <p:nvPr/>
          </p:nvSpPr>
          <p:spPr>
            <a:xfrm>
              <a:off x="1935127" y="1903229"/>
              <a:ext cx="4880344" cy="2679405"/>
            </a:xfrm>
            <a:custGeom>
              <a:avLst/>
              <a:gdLst>
                <a:gd name="connsiteX0" fmla="*/ 63795 w 6018028"/>
                <a:gd name="connsiteY0" fmla="*/ 95693 h 2828261"/>
                <a:gd name="connsiteX1" fmla="*/ 106325 w 6018028"/>
                <a:gd name="connsiteY1" fmla="*/ 1063256 h 2828261"/>
                <a:gd name="connsiteX2" fmla="*/ 2147777 w 6018028"/>
                <a:gd name="connsiteY2" fmla="*/ 2541181 h 2828261"/>
                <a:gd name="connsiteX3" fmla="*/ 4125432 w 6018028"/>
                <a:gd name="connsiteY3" fmla="*/ 2828261 h 2828261"/>
                <a:gd name="connsiteX4" fmla="*/ 5263116 w 6018028"/>
                <a:gd name="connsiteY4" fmla="*/ 2796363 h 2828261"/>
                <a:gd name="connsiteX5" fmla="*/ 5178056 w 6018028"/>
                <a:gd name="connsiteY5" fmla="*/ 1371600 h 2828261"/>
                <a:gd name="connsiteX6" fmla="*/ 6018028 w 6018028"/>
                <a:gd name="connsiteY6" fmla="*/ 1275907 h 2828261"/>
                <a:gd name="connsiteX7" fmla="*/ 5943600 w 6018028"/>
                <a:gd name="connsiteY7" fmla="*/ 148856 h 2828261"/>
                <a:gd name="connsiteX8" fmla="*/ 5050465 w 6018028"/>
                <a:gd name="connsiteY8" fmla="*/ 265814 h 2828261"/>
                <a:gd name="connsiteX9" fmla="*/ 4114800 w 6018028"/>
                <a:gd name="connsiteY9" fmla="*/ 531628 h 2828261"/>
                <a:gd name="connsiteX10" fmla="*/ 3689498 w 6018028"/>
                <a:gd name="connsiteY10" fmla="*/ 797442 h 2828261"/>
                <a:gd name="connsiteX11" fmla="*/ 2551814 w 6018028"/>
                <a:gd name="connsiteY11" fmla="*/ 786809 h 2828261"/>
                <a:gd name="connsiteX12" fmla="*/ 2009553 w 6018028"/>
                <a:gd name="connsiteY12" fmla="*/ 329609 h 2828261"/>
                <a:gd name="connsiteX13" fmla="*/ 903767 w 6018028"/>
                <a:gd name="connsiteY13" fmla="*/ 31898 h 2828261"/>
                <a:gd name="connsiteX14" fmla="*/ 0 w 6018028"/>
                <a:gd name="connsiteY14" fmla="*/ 0 h 2828261"/>
                <a:gd name="connsiteX15" fmla="*/ 63795 w 6018028"/>
                <a:gd name="connsiteY15" fmla="*/ 95693 h 2828261"/>
                <a:gd name="connsiteX0" fmla="*/ 63795 w 6018028"/>
                <a:gd name="connsiteY0" fmla="*/ 95693 h 2828261"/>
                <a:gd name="connsiteX1" fmla="*/ 106325 w 6018028"/>
                <a:gd name="connsiteY1" fmla="*/ 1063256 h 2828261"/>
                <a:gd name="connsiteX2" fmla="*/ 2147777 w 6018028"/>
                <a:gd name="connsiteY2" fmla="*/ 2541181 h 2828261"/>
                <a:gd name="connsiteX3" fmla="*/ 4125432 w 6018028"/>
                <a:gd name="connsiteY3" fmla="*/ 2828261 h 2828261"/>
                <a:gd name="connsiteX4" fmla="*/ 5263116 w 6018028"/>
                <a:gd name="connsiteY4" fmla="*/ 2796363 h 2828261"/>
                <a:gd name="connsiteX5" fmla="*/ 5178056 w 6018028"/>
                <a:gd name="connsiteY5" fmla="*/ 1371600 h 2828261"/>
                <a:gd name="connsiteX6" fmla="*/ 6018028 w 6018028"/>
                <a:gd name="connsiteY6" fmla="*/ 1275907 h 2828261"/>
                <a:gd name="connsiteX7" fmla="*/ 5943600 w 6018028"/>
                <a:gd name="connsiteY7" fmla="*/ 148856 h 2828261"/>
                <a:gd name="connsiteX8" fmla="*/ 5050465 w 6018028"/>
                <a:gd name="connsiteY8" fmla="*/ 265814 h 2828261"/>
                <a:gd name="connsiteX9" fmla="*/ 4114800 w 6018028"/>
                <a:gd name="connsiteY9" fmla="*/ 531628 h 2828261"/>
                <a:gd name="connsiteX10" fmla="*/ 3689498 w 6018028"/>
                <a:gd name="connsiteY10" fmla="*/ 797442 h 2828261"/>
                <a:gd name="connsiteX11" fmla="*/ 2551814 w 6018028"/>
                <a:gd name="connsiteY11" fmla="*/ 786809 h 2828261"/>
                <a:gd name="connsiteX12" fmla="*/ 2009553 w 6018028"/>
                <a:gd name="connsiteY12" fmla="*/ 329609 h 2828261"/>
                <a:gd name="connsiteX13" fmla="*/ 1414130 w 6018028"/>
                <a:gd name="connsiteY13" fmla="*/ 489098 h 2828261"/>
                <a:gd name="connsiteX14" fmla="*/ 0 w 6018028"/>
                <a:gd name="connsiteY14" fmla="*/ 0 h 2828261"/>
                <a:gd name="connsiteX15" fmla="*/ 63795 w 6018028"/>
                <a:gd name="connsiteY15" fmla="*/ 95693 h 2828261"/>
                <a:gd name="connsiteX0" fmla="*/ 0 w 5954233"/>
                <a:gd name="connsiteY0" fmla="*/ 0 h 2732568"/>
                <a:gd name="connsiteX1" fmla="*/ 42530 w 5954233"/>
                <a:gd name="connsiteY1" fmla="*/ 967563 h 2732568"/>
                <a:gd name="connsiteX2" fmla="*/ 2083982 w 5954233"/>
                <a:gd name="connsiteY2" fmla="*/ 2445488 h 2732568"/>
                <a:gd name="connsiteX3" fmla="*/ 4061637 w 5954233"/>
                <a:gd name="connsiteY3" fmla="*/ 2732568 h 2732568"/>
                <a:gd name="connsiteX4" fmla="*/ 5199321 w 5954233"/>
                <a:gd name="connsiteY4" fmla="*/ 2700670 h 2732568"/>
                <a:gd name="connsiteX5" fmla="*/ 5114261 w 5954233"/>
                <a:gd name="connsiteY5" fmla="*/ 1275907 h 2732568"/>
                <a:gd name="connsiteX6" fmla="*/ 5954233 w 5954233"/>
                <a:gd name="connsiteY6" fmla="*/ 1180214 h 2732568"/>
                <a:gd name="connsiteX7" fmla="*/ 5879805 w 5954233"/>
                <a:gd name="connsiteY7" fmla="*/ 53163 h 2732568"/>
                <a:gd name="connsiteX8" fmla="*/ 4986670 w 5954233"/>
                <a:gd name="connsiteY8" fmla="*/ 170121 h 2732568"/>
                <a:gd name="connsiteX9" fmla="*/ 4051005 w 5954233"/>
                <a:gd name="connsiteY9" fmla="*/ 435935 h 2732568"/>
                <a:gd name="connsiteX10" fmla="*/ 3625703 w 5954233"/>
                <a:gd name="connsiteY10" fmla="*/ 701749 h 2732568"/>
                <a:gd name="connsiteX11" fmla="*/ 2488019 w 5954233"/>
                <a:gd name="connsiteY11" fmla="*/ 691116 h 2732568"/>
                <a:gd name="connsiteX12" fmla="*/ 1945758 w 5954233"/>
                <a:gd name="connsiteY12" fmla="*/ 233916 h 2732568"/>
                <a:gd name="connsiteX13" fmla="*/ 1350335 w 5954233"/>
                <a:gd name="connsiteY13" fmla="*/ 393405 h 2732568"/>
                <a:gd name="connsiteX14" fmla="*/ 1116419 w 5954233"/>
                <a:gd name="connsiteY14" fmla="*/ 988828 h 2732568"/>
                <a:gd name="connsiteX15" fmla="*/ 0 w 5954233"/>
                <a:gd name="connsiteY15" fmla="*/ 0 h 2732568"/>
                <a:gd name="connsiteX0" fmla="*/ 1031359 w 5911703"/>
                <a:gd name="connsiteY0" fmla="*/ 1414130 h 2679405"/>
                <a:gd name="connsiteX1" fmla="*/ 0 w 5911703"/>
                <a:gd name="connsiteY1" fmla="*/ 914400 h 2679405"/>
                <a:gd name="connsiteX2" fmla="*/ 2041452 w 5911703"/>
                <a:gd name="connsiteY2" fmla="*/ 2392325 h 2679405"/>
                <a:gd name="connsiteX3" fmla="*/ 4019107 w 5911703"/>
                <a:gd name="connsiteY3" fmla="*/ 2679405 h 2679405"/>
                <a:gd name="connsiteX4" fmla="*/ 5156791 w 5911703"/>
                <a:gd name="connsiteY4" fmla="*/ 2647507 h 2679405"/>
                <a:gd name="connsiteX5" fmla="*/ 5071731 w 5911703"/>
                <a:gd name="connsiteY5" fmla="*/ 1222744 h 2679405"/>
                <a:gd name="connsiteX6" fmla="*/ 5911703 w 5911703"/>
                <a:gd name="connsiteY6" fmla="*/ 1127051 h 2679405"/>
                <a:gd name="connsiteX7" fmla="*/ 5837275 w 5911703"/>
                <a:gd name="connsiteY7" fmla="*/ 0 h 2679405"/>
                <a:gd name="connsiteX8" fmla="*/ 4944140 w 5911703"/>
                <a:gd name="connsiteY8" fmla="*/ 116958 h 2679405"/>
                <a:gd name="connsiteX9" fmla="*/ 4008475 w 5911703"/>
                <a:gd name="connsiteY9" fmla="*/ 382772 h 2679405"/>
                <a:gd name="connsiteX10" fmla="*/ 3583173 w 5911703"/>
                <a:gd name="connsiteY10" fmla="*/ 648586 h 2679405"/>
                <a:gd name="connsiteX11" fmla="*/ 2445489 w 5911703"/>
                <a:gd name="connsiteY11" fmla="*/ 637953 h 2679405"/>
                <a:gd name="connsiteX12" fmla="*/ 1903228 w 5911703"/>
                <a:gd name="connsiteY12" fmla="*/ 180753 h 2679405"/>
                <a:gd name="connsiteX13" fmla="*/ 1307805 w 5911703"/>
                <a:gd name="connsiteY13" fmla="*/ 340242 h 2679405"/>
                <a:gd name="connsiteX14" fmla="*/ 1073889 w 5911703"/>
                <a:gd name="connsiteY14" fmla="*/ 935665 h 2679405"/>
                <a:gd name="connsiteX15" fmla="*/ 1031359 w 5911703"/>
                <a:gd name="connsiteY15"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4125432 w 4880344"/>
                <a:gd name="connsiteY3" fmla="*/ 2647507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871869 w 4880344"/>
                <a:gd name="connsiteY11" fmla="*/ 180753 h 2679405"/>
                <a:gd name="connsiteX12" fmla="*/ 276446 w 4880344"/>
                <a:gd name="connsiteY12" fmla="*/ 340242 h 2679405"/>
                <a:gd name="connsiteX13" fmla="*/ 42530 w 4880344"/>
                <a:gd name="connsiteY13" fmla="*/ 935665 h 2679405"/>
                <a:gd name="connsiteX14" fmla="*/ 0 w 4880344"/>
                <a:gd name="connsiteY14"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4125432 w 4880344"/>
                <a:gd name="connsiteY3" fmla="*/ 2647507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871869 w 4880344"/>
                <a:gd name="connsiteY11" fmla="*/ 180753 h 2679405"/>
                <a:gd name="connsiteX12" fmla="*/ 74427 w 4880344"/>
                <a:gd name="connsiteY12" fmla="*/ 542260 h 2679405"/>
                <a:gd name="connsiteX13" fmla="*/ 42530 w 4880344"/>
                <a:gd name="connsiteY13" fmla="*/ 935665 h 2679405"/>
                <a:gd name="connsiteX14" fmla="*/ 0 w 4880344"/>
                <a:gd name="connsiteY14"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4125432 w 4880344"/>
                <a:gd name="connsiteY3" fmla="*/ 2647507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414669 w 4880344"/>
                <a:gd name="connsiteY11" fmla="*/ 212650 h 2679405"/>
                <a:gd name="connsiteX12" fmla="*/ 74427 w 4880344"/>
                <a:gd name="connsiteY12" fmla="*/ 542260 h 2679405"/>
                <a:gd name="connsiteX13" fmla="*/ 42530 w 4880344"/>
                <a:gd name="connsiteY13" fmla="*/ 935665 h 2679405"/>
                <a:gd name="connsiteX14" fmla="*/ 0 w 4880344"/>
                <a:gd name="connsiteY14"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4125432 w 4880344"/>
                <a:gd name="connsiteY3" fmla="*/ 2647507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1010093 w 4880344"/>
                <a:gd name="connsiteY11" fmla="*/ 308343 h 2679405"/>
                <a:gd name="connsiteX12" fmla="*/ 74427 w 4880344"/>
                <a:gd name="connsiteY12" fmla="*/ 542260 h 2679405"/>
                <a:gd name="connsiteX13" fmla="*/ 42530 w 4880344"/>
                <a:gd name="connsiteY13" fmla="*/ 935665 h 2679405"/>
                <a:gd name="connsiteX14" fmla="*/ 0 w 4880344"/>
                <a:gd name="connsiteY14"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4125432 w 4880344"/>
                <a:gd name="connsiteY3" fmla="*/ 2647507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1010093 w 4880344"/>
                <a:gd name="connsiteY11" fmla="*/ 308343 h 2679405"/>
                <a:gd name="connsiteX12" fmla="*/ 265813 w 4880344"/>
                <a:gd name="connsiteY12" fmla="*/ 329609 h 2679405"/>
                <a:gd name="connsiteX13" fmla="*/ 42530 w 4880344"/>
                <a:gd name="connsiteY13" fmla="*/ 935665 h 2679405"/>
                <a:gd name="connsiteX14" fmla="*/ 0 w 4880344"/>
                <a:gd name="connsiteY14" fmla="*/ 1414130 h 267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0344" h="2679405">
                  <a:moveTo>
                    <a:pt x="0" y="1414130"/>
                  </a:moveTo>
                  <a:lnTo>
                    <a:pt x="1010093" y="2392325"/>
                  </a:lnTo>
                  <a:lnTo>
                    <a:pt x="2987748" y="2679405"/>
                  </a:lnTo>
                  <a:lnTo>
                    <a:pt x="4125432" y="2647507"/>
                  </a:lnTo>
                  <a:lnTo>
                    <a:pt x="4040372" y="1222744"/>
                  </a:lnTo>
                  <a:lnTo>
                    <a:pt x="4880344" y="1127051"/>
                  </a:lnTo>
                  <a:lnTo>
                    <a:pt x="4805916" y="0"/>
                  </a:lnTo>
                  <a:lnTo>
                    <a:pt x="3912781" y="116958"/>
                  </a:lnTo>
                  <a:lnTo>
                    <a:pt x="2977116" y="382772"/>
                  </a:lnTo>
                  <a:lnTo>
                    <a:pt x="2551814" y="648586"/>
                  </a:lnTo>
                  <a:lnTo>
                    <a:pt x="1414130" y="637953"/>
                  </a:lnTo>
                  <a:lnTo>
                    <a:pt x="1010093" y="308343"/>
                  </a:lnTo>
                  <a:lnTo>
                    <a:pt x="265813" y="329609"/>
                  </a:lnTo>
                  <a:lnTo>
                    <a:pt x="42530" y="935665"/>
                  </a:lnTo>
                  <a:lnTo>
                    <a:pt x="0" y="1414130"/>
                  </a:lnTo>
                  <a:close/>
                </a:path>
              </a:pathLst>
            </a:custGeom>
            <a:noFill/>
            <a:ln w="25400" cap="flat">
              <a:solidFill>
                <a:srgbClr val="7030A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1" name="Freeform 20"/>
            <p:cNvSpPr/>
            <p:nvPr/>
          </p:nvSpPr>
          <p:spPr>
            <a:xfrm>
              <a:off x="6198781" y="850605"/>
              <a:ext cx="2169042" cy="3710762"/>
            </a:xfrm>
            <a:custGeom>
              <a:avLst/>
              <a:gdLst>
                <a:gd name="connsiteX0" fmla="*/ 606056 w 2169042"/>
                <a:gd name="connsiteY0" fmla="*/ 95693 h 3710762"/>
                <a:gd name="connsiteX1" fmla="*/ 691117 w 2169042"/>
                <a:gd name="connsiteY1" fmla="*/ 1265274 h 3710762"/>
                <a:gd name="connsiteX2" fmla="*/ 712382 w 2169042"/>
                <a:gd name="connsiteY2" fmla="*/ 2296632 h 3710762"/>
                <a:gd name="connsiteX3" fmla="*/ 0 w 2169042"/>
                <a:gd name="connsiteY3" fmla="*/ 2658139 h 3710762"/>
                <a:gd name="connsiteX4" fmla="*/ 0 w 2169042"/>
                <a:gd name="connsiteY4" fmla="*/ 3710762 h 3710762"/>
                <a:gd name="connsiteX5" fmla="*/ 1116419 w 2169042"/>
                <a:gd name="connsiteY5" fmla="*/ 3561907 h 3710762"/>
                <a:gd name="connsiteX6" fmla="*/ 2169042 w 2169042"/>
                <a:gd name="connsiteY6" fmla="*/ 2339162 h 3710762"/>
                <a:gd name="connsiteX7" fmla="*/ 1807535 w 2169042"/>
                <a:gd name="connsiteY7" fmla="*/ 0 h 3710762"/>
                <a:gd name="connsiteX8" fmla="*/ 606056 w 2169042"/>
                <a:gd name="connsiteY8" fmla="*/ 95693 h 371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042" h="3710762">
                  <a:moveTo>
                    <a:pt x="606056" y="95693"/>
                  </a:moveTo>
                  <a:lnTo>
                    <a:pt x="691117" y="1265274"/>
                  </a:lnTo>
                  <a:lnTo>
                    <a:pt x="712382" y="2296632"/>
                  </a:lnTo>
                  <a:lnTo>
                    <a:pt x="0" y="2658139"/>
                  </a:lnTo>
                  <a:lnTo>
                    <a:pt x="0" y="3710762"/>
                  </a:lnTo>
                  <a:lnTo>
                    <a:pt x="1116419" y="3561907"/>
                  </a:lnTo>
                  <a:lnTo>
                    <a:pt x="2169042" y="2339162"/>
                  </a:lnTo>
                  <a:lnTo>
                    <a:pt x="1807535" y="0"/>
                  </a:lnTo>
                  <a:lnTo>
                    <a:pt x="606056" y="95693"/>
                  </a:lnTo>
                  <a:close/>
                </a:path>
              </a:pathLst>
            </a:custGeom>
            <a:noFill/>
            <a:ln w="25400" cap="flat">
              <a:solidFill>
                <a:srgbClr val="0070C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grpSp>
    </p:spTree>
    <p:extLst>
      <p:ext uri="{BB962C8B-B14F-4D97-AF65-F5344CB8AC3E}">
        <p14:creationId xmlns:p14="http://schemas.microsoft.com/office/powerpoint/2010/main" val="15092290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FFFFFF"/>
                </a:solidFill>
              </a:rPr>
              <a:t>19</a:t>
            </a:fld>
            <a:endParaRPr sz="1300" dirty="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Unsupervised Learning – k-means clustering</a:t>
            </a:r>
            <a:endParaRPr sz="3200" dirty="0">
              <a:solidFill>
                <a:srgbClr val="215380"/>
              </a:solidFill>
            </a:endParaRPr>
          </a:p>
        </p:txBody>
      </p:sp>
      <p:pic>
        <p:nvPicPr>
          <p:cNvPr id="2" name="Picture 1"/>
          <p:cNvPicPr>
            <a:picLocks noChangeAspect="1"/>
          </p:cNvPicPr>
          <p:nvPr/>
        </p:nvPicPr>
        <p:blipFill rotWithShape="1">
          <a:blip r:embed="rId2"/>
          <a:srcRect l="66061" t="50119"/>
          <a:stretch/>
        </p:blipFill>
        <p:spPr>
          <a:xfrm>
            <a:off x="1015264" y="1795022"/>
            <a:ext cx="774138" cy="778057"/>
          </a:xfrm>
          <a:prstGeom prst="rect">
            <a:avLst/>
          </a:prstGeom>
        </p:spPr>
      </p:pic>
      <p:pic>
        <p:nvPicPr>
          <p:cNvPr id="6" name="Picture 5"/>
          <p:cNvPicPr>
            <a:picLocks noChangeAspect="1"/>
          </p:cNvPicPr>
          <p:nvPr/>
        </p:nvPicPr>
        <p:blipFill rotWithShape="1">
          <a:blip r:embed="rId2"/>
          <a:srcRect r="67363" b="48929"/>
          <a:stretch/>
        </p:blipFill>
        <p:spPr>
          <a:xfrm>
            <a:off x="1278247" y="840874"/>
            <a:ext cx="744358" cy="796540"/>
          </a:xfrm>
          <a:prstGeom prst="rect">
            <a:avLst/>
          </a:prstGeom>
        </p:spPr>
      </p:pic>
      <p:pic>
        <p:nvPicPr>
          <p:cNvPr id="7" name="Picture 6"/>
          <p:cNvPicPr>
            <a:picLocks noChangeAspect="1"/>
          </p:cNvPicPr>
          <p:nvPr/>
        </p:nvPicPr>
        <p:blipFill rotWithShape="1">
          <a:blip r:embed="rId2"/>
          <a:srcRect l="33154" t="1561" r="34073" b="50515"/>
          <a:stretch/>
        </p:blipFill>
        <p:spPr>
          <a:xfrm>
            <a:off x="2864341" y="3317603"/>
            <a:ext cx="747098" cy="747098"/>
          </a:xfrm>
          <a:prstGeom prst="rect">
            <a:avLst/>
          </a:prstGeom>
        </p:spPr>
      </p:pic>
      <p:pic>
        <p:nvPicPr>
          <p:cNvPr id="5" name="Picture 4"/>
          <p:cNvPicPr>
            <a:picLocks noChangeAspect="1"/>
          </p:cNvPicPr>
          <p:nvPr/>
        </p:nvPicPr>
        <p:blipFill rotWithShape="1">
          <a:blip r:embed="rId3"/>
          <a:srcRect l="60395" t="-1053" r="20432" b="53376"/>
          <a:stretch/>
        </p:blipFill>
        <p:spPr>
          <a:xfrm>
            <a:off x="3674545" y="2573079"/>
            <a:ext cx="790827" cy="798898"/>
          </a:xfrm>
          <a:prstGeom prst="rect">
            <a:avLst/>
          </a:prstGeom>
        </p:spPr>
      </p:pic>
      <p:pic>
        <p:nvPicPr>
          <p:cNvPr id="9" name="Picture 8"/>
          <p:cNvPicPr>
            <a:picLocks noChangeAspect="1"/>
          </p:cNvPicPr>
          <p:nvPr/>
        </p:nvPicPr>
        <p:blipFill rotWithShape="1">
          <a:blip r:embed="rId3"/>
          <a:srcRect t="49474" r="81353"/>
          <a:stretch/>
        </p:blipFill>
        <p:spPr>
          <a:xfrm>
            <a:off x="3475467" y="1624975"/>
            <a:ext cx="737575" cy="811905"/>
          </a:xfrm>
          <a:prstGeom prst="rect">
            <a:avLst/>
          </a:prstGeom>
        </p:spPr>
      </p:pic>
      <p:pic>
        <p:nvPicPr>
          <p:cNvPr id="10" name="Picture 9"/>
          <p:cNvPicPr>
            <a:picLocks noChangeAspect="1"/>
          </p:cNvPicPr>
          <p:nvPr/>
        </p:nvPicPr>
        <p:blipFill rotWithShape="1">
          <a:blip r:embed="rId3"/>
          <a:srcRect l="79868" t="49150"/>
          <a:stretch/>
        </p:blipFill>
        <p:spPr>
          <a:xfrm>
            <a:off x="4780741" y="2401506"/>
            <a:ext cx="840757" cy="862738"/>
          </a:xfrm>
          <a:prstGeom prst="rect">
            <a:avLst/>
          </a:prstGeom>
        </p:spPr>
      </p:pic>
      <p:pic>
        <p:nvPicPr>
          <p:cNvPr id="11" name="Picture 10"/>
          <p:cNvPicPr>
            <a:picLocks noChangeAspect="1"/>
          </p:cNvPicPr>
          <p:nvPr/>
        </p:nvPicPr>
        <p:blipFill rotWithShape="1">
          <a:blip r:embed="rId4"/>
          <a:srcRect l="50297" t="50927" r="33001" b="1980"/>
          <a:stretch/>
        </p:blipFill>
        <p:spPr>
          <a:xfrm>
            <a:off x="5721868" y="807924"/>
            <a:ext cx="799248" cy="752541"/>
          </a:xfrm>
          <a:prstGeom prst="rect">
            <a:avLst/>
          </a:prstGeom>
        </p:spPr>
      </p:pic>
      <p:pic>
        <p:nvPicPr>
          <p:cNvPr id="15" name="Picture 14"/>
          <p:cNvPicPr>
            <a:picLocks noChangeAspect="1"/>
          </p:cNvPicPr>
          <p:nvPr/>
        </p:nvPicPr>
        <p:blipFill rotWithShape="1">
          <a:blip r:embed="rId4"/>
          <a:srcRect r="83750" b="51852"/>
          <a:stretch/>
        </p:blipFill>
        <p:spPr>
          <a:xfrm>
            <a:off x="6931480" y="2232169"/>
            <a:ext cx="892873" cy="883400"/>
          </a:xfrm>
          <a:prstGeom prst="rect">
            <a:avLst/>
          </a:prstGeom>
        </p:spPr>
      </p:pic>
      <p:pic>
        <p:nvPicPr>
          <p:cNvPr id="16" name="Picture 15"/>
          <p:cNvPicPr>
            <a:picLocks noChangeAspect="1"/>
          </p:cNvPicPr>
          <p:nvPr/>
        </p:nvPicPr>
        <p:blipFill rotWithShape="1">
          <a:blip r:embed="rId4"/>
          <a:srcRect l="33132" t="50636" r="50680" b="-1"/>
          <a:stretch/>
        </p:blipFill>
        <p:spPr>
          <a:xfrm>
            <a:off x="4947375" y="3626015"/>
            <a:ext cx="861656" cy="877371"/>
          </a:xfrm>
          <a:prstGeom prst="rect">
            <a:avLst/>
          </a:prstGeom>
        </p:spPr>
      </p:pic>
      <p:pic>
        <p:nvPicPr>
          <p:cNvPr id="13" name="Picture 12"/>
          <p:cNvPicPr>
            <a:picLocks noChangeAspect="1"/>
          </p:cNvPicPr>
          <p:nvPr/>
        </p:nvPicPr>
        <p:blipFill rotWithShape="1">
          <a:blip r:embed="rId5"/>
          <a:srcRect l="80132" t="486" b="65929"/>
          <a:stretch/>
        </p:blipFill>
        <p:spPr>
          <a:xfrm>
            <a:off x="6282922" y="3500289"/>
            <a:ext cx="792651" cy="831842"/>
          </a:xfrm>
          <a:prstGeom prst="rect">
            <a:avLst/>
          </a:prstGeom>
        </p:spPr>
      </p:pic>
      <p:pic>
        <p:nvPicPr>
          <p:cNvPr id="29" name="Picture 28"/>
          <p:cNvPicPr>
            <a:picLocks noChangeAspect="1"/>
          </p:cNvPicPr>
          <p:nvPr/>
        </p:nvPicPr>
        <p:blipFill rotWithShape="1">
          <a:blip r:embed="rId5"/>
          <a:srcRect l="39734" t="33471" r="40394" b="35157"/>
          <a:stretch/>
        </p:blipFill>
        <p:spPr>
          <a:xfrm>
            <a:off x="6912519" y="989635"/>
            <a:ext cx="852149" cy="835219"/>
          </a:xfrm>
          <a:prstGeom prst="rect">
            <a:avLst/>
          </a:prstGeom>
        </p:spPr>
      </p:pic>
      <p:pic>
        <p:nvPicPr>
          <p:cNvPr id="14" name="Picture 13"/>
          <p:cNvPicPr>
            <a:picLocks noChangeAspect="1"/>
          </p:cNvPicPr>
          <p:nvPr/>
        </p:nvPicPr>
        <p:blipFill rotWithShape="1">
          <a:blip r:embed="rId6"/>
          <a:srcRect l="19942" t="1719" r="60416" b="52437"/>
          <a:stretch/>
        </p:blipFill>
        <p:spPr>
          <a:xfrm>
            <a:off x="4564285" y="986206"/>
            <a:ext cx="766180" cy="728688"/>
          </a:xfrm>
          <a:prstGeom prst="rect">
            <a:avLst/>
          </a:prstGeom>
        </p:spPr>
      </p:pic>
      <p:pic>
        <p:nvPicPr>
          <p:cNvPr id="31" name="Picture 30"/>
          <p:cNvPicPr>
            <a:picLocks noChangeAspect="1"/>
          </p:cNvPicPr>
          <p:nvPr/>
        </p:nvPicPr>
        <p:blipFill rotWithShape="1">
          <a:blip r:embed="rId6"/>
          <a:srcRect r="80157" b="51886"/>
          <a:stretch/>
        </p:blipFill>
        <p:spPr>
          <a:xfrm>
            <a:off x="5908671" y="2071496"/>
            <a:ext cx="770577" cy="761379"/>
          </a:xfrm>
          <a:prstGeom prst="rect">
            <a:avLst/>
          </a:prstGeom>
        </p:spPr>
      </p:pic>
      <p:pic>
        <p:nvPicPr>
          <p:cNvPr id="17" name="Picture 16"/>
          <p:cNvPicPr>
            <a:picLocks noChangeAspect="1"/>
          </p:cNvPicPr>
          <p:nvPr/>
        </p:nvPicPr>
        <p:blipFill rotWithShape="1">
          <a:blip r:embed="rId7"/>
          <a:srcRect l="35385" t="1" r="33346" b="70730"/>
          <a:stretch/>
        </p:blipFill>
        <p:spPr>
          <a:xfrm>
            <a:off x="2264880" y="2280057"/>
            <a:ext cx="796599" cy="753278"/>
          </a:xfrm>
          <a:prstGeom prst="rect">
            <a:avLst/>
          </a:prstGeom>
        </p:spPr>
      </p:pic>
      <p:pic>
        <p:nvPicPr>
          <p:cNvPr id="32" name="Picture 31"/>
          <p:cNvPicPr>
            <a:picLocks noChangeAspect="1"/>
          </p:cNvPicPr>
          <p:nvPr/>
        </p:nvPicPr>
        <p:blipFill rotWithShape="1">
          <a:blip r:embed="rId7"/>
          <a:srcRect l="33689" t="65490" r="33345" b="1873"/>
          <a:stretch/>
        </p:blipFill>
        <p:spPr>
          <a:xfrm>
            <a:off x="2624469" y="843736"/>
            <a:ext cx="829939" cy="830098"/>
          </a:xfrm>
          <a:prstGeom prst="rect">
            <a:avLst/>
          </a:prstGeom>
        </p:spPr>
      </p:pic>
      <p:sp>
        <p:nvSpPr>
          <p:cNvPr id="12" name="TextBox 11"/>
          <p:cNvSpPr txBox="1"/>
          <p:nvPr/>
        </p:nvSpPr>
        <p:spPr>
          <a:xfrm>
            <a:off x="507672" y="3368839"/>
            <a:ext cx="2240659" cy="14773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k = 3</a:t>
            </a:r>
          </a:p>
          <a:p>
            <a:pPr marL="0" marR="0" indent="0" algn="l" defTabSz="457200" rtl="0" fontAlgn="auto" latinLnBrk="1" hangingPunct="0">
              <a:lnSpc>
                <a:spcPct val="100000"/>
              </a:lnSpc>
              <a:spcBef>
                <a:spcPts val="0"/>
              </a:spcBef>
              <a:spcAft>
                <a:spcPts val="0"/>
              </a:spcAft>
              <a:buClrTx/>
              <a:buSzTx/>
              <a:buFontTx/>
              <a:buNone/>
              <a:tabLst/>
            </a:pPr>
            <a:r>
              <a:rPr lang="en-US" dirty="0">
                <a:solidFill>
                  <a:srgbClr val="000000"/>
                </a:solidFill>
              </a:rPr>
              <a:t>2. Compute the </a:t>
            </a:r>
          </a:p>
          <a:p>
            <a:pPr marL="0" marR="0" indent="0" algn="l" defTabSz="457200" rtl="0" fontAlgn="auto" latinLnBrk="1" hangingPunct="0">
              <a:lnSpc>
                <a:spcPct val="100000"/>
              </a:lnSpc>
              <a:spcBef>
                <a:spcPts val="0"/>
              </a:spcBef>
              <a:spcAft>
                <a:spcPts val="0"/>
              </a:spcAft>
              <a:buClrTx/>
              <a:buSzTx/>
              <a:buFontTx/>
              <a:buNone/>
              <a:tabLst/>
            </a:pPr>
            <a:r>
              <a:rPr lang="en-US" dirty="0">
                <a:solidFill>
                  <a:srgbClr val="000000"/>
                </a:solidFill>
              </a:rPr>
              <a:t>mean image (in </a:t>
            </a:r>
            <a:br>
              <a:rPr lang="en-US" dirty="0">
                <a:solidFill>
                  <a:srgbClr val="000000"/>
                </a:solidFill>
              </a:rPr>
            </a:br>
            <a:r>
              <a:rPr lang="en-US" dirty="0">
                <a:solidFill>
                  <a:srgbClr val="000000"/>
                </a:solidFill>
              </a:rPr>
              <a:t>feature space) for </a:t>
            </a:r>
            <a:br>
              <a:rPr lang="en-US" dirty="0">
                <a:solidFill>
                  <a:srgbClr val="000000"/>
                </a:solidFill>
              </a:rPr>
            </a:br>
            <a:r>
              <a:rPr lang="en-US" dirty="0">
                <a:solidFill>
                  <a:srgbClr val="000000"/>
                </a:solidFill>
              </a:rPr>
              <a:t>each cluster</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grpSp>
        <p:nvGrpSpPr>
          <p:cNvPr id="24" name="Group 23"/>
          <p:cNvGrpSpPr/>
          <p:nvPr/>
        </p:nvGrpSpPr>
        <p:grpSpPr>
          <a:xfrm>
            <a:off x="978196" y="701749"/>
            <a:ext cx="7389627" cy="3880885"/>
            <a:chOff x="978196" y="701749"/>
            <a:chExt cx="7389627" cy="3880885"/>
          </a:xfrm>
        </p:grpSpPr>
        <p:sp>
          <p:nvSpPr>
            <p:cNvPr id="25" name="Freeform 24"/>
            <p:cNvSpPr/>
            <p:nvPr/>
          </p:nvSpPr>
          <p:spPr>
            <a:xfrm>
              <a:off x="978196" y="701749"/>
              <a:ext cx="5656520" cy="2137144"/>
            </a:xfrm>
            <a:custGeom>
              <a:avLst/>
              <a:gdLst>
                <a:gd name="connsiteX0" fmla="*/ 53163 w 5624623"/>
                <a:gd name="connsiteY0" fmla="*/ 180753 h 1765004"/>
                <a:gd name="connsiteX1" fmla="*/ 53163 w 5624623"/>
                <a:gd name="connsiteY1" fmla="*/ 999460 h 1765004"/>
                <a:gd name="connsiteX2" fmla="*/ 1329070 w 5624623"/>
                <a:gd name="connsiteY2" fmla="*/ 1073888 h 1765004"/>
                <a:gd name="connsiteX3" fmla="*/ 2307265 w 5624623"/>
                <a:gd name="connsiteY3" fmla="*/ 1584251 h 1765004"/>
                <a:gd name="connsiteX4" fmla="*/ 2488019 w 5624623"/>
                <a:gd name="connsiteY4" fmla="*/ 1765004 h 1765004"/>
                <a:gd name="connsiteX5" fmla="*/ 3508744 w 5624623"/>
                <a:gd name="connsiteY5" fmla="*/ 1765004 h 1765004"/>
                <a:gd name="connsiteX6" fmla="*/ 3965944 w 5624623"/>
                <a:gd name="connsiteY6" fmla="*/ 1329070 h 1765004"/>
                <a:gd name="connsiteX7" fmla="*/ 5550195 w 5624623"/>
                <a:gd name="connsiteY7" fmla="*/ 1031358 h 1765004"/>
                <a:gd name="connsiteX8" fmla="*/ 5624623 w 5624623"/>
                <a:gd name="connsiteY8" fmla="*/ 510363 h 1765004"/>
                <a:gd name="connsiteX9" fmla="*/ 5528930 w 5624623"/>
                <a:gd name="connsiteY9" fmla="*/ 0 h 1765004"/>
                <a:gd name="connsiteX10" fmla="*/ 0 w 5624623"/>
                <a:gd name="connsiteY10" fmla="*/ 42530 h 1765004"/>
                <a:gd name="connsiteX11" fmla="*/ 63795 w 5624623"/>
                <a:gd name="connsiteY11" fmla="*/ 233916 h 1765004"/>
                <a:gd name="connsiteX12" fmla="*/ 63795 w 5624623"/>
                <a:gd name="connsiteY12" fmla="*/ 233916 h 1765004"/>
                <a:gd name="connsiteX13" fmla="*/ 53163 w 5624623"/>
                <a:gd name="connsiteY13" fmla="*/ 180753 h 1765004"/>
                <a:gd name="connsiteX0" fmla="*/ 53163 w 5624623"/>
                <a:gd name="connsiteY0" fmla="*/ 180753 h 2137144"/>
                <a:gd name="connsiteX1" fmla="*/ 53163 w 5624623"/>
                <a:gd name="connsiteY1" fmla="*/ 999460 h 2137144"/>
                <a:gd name="connsiteX2" fmla="*/ 520996 w 5624623"/>
                <a:gd name="connsiteY2" fmla="*/ 2137144 h 2137144"/>
                <a:gd name="connsiteX3" fmla="*/ 2307265 w 5624623"/>
                <a:gd name="connsiteY3" fmla="*/ 1584251 h 2137144"/>
                <a:gd name="connsiteX4" fmla="*/ 2488019 w 5624623"/>
                <a:gd name="connsiteY4" fmla="*/ 1765004 h 2137144"/>
                <a:gd name="connsiteX5" fmla="*/ 3508744 w 5624623"/>
                <a:gd name="connsiteY5" fmla="*/ 1765004 h 2137144"/>
                <a:gd name="connsiteX6" fmla="*/ 3965944 w 5624623"/>
                <a:gd name="connsiteY6" fmla="*/ 1329070 h 2137144"/>
                <a:gd name="connsiteX7" fmla="*/ 5550195 w 5624623"/>
                <a:gd name="connsiteY7" fmla="*/ 1031358 h 2137144"/>
                <a:gd name="connsiteX8" fmla="*/ 5624623 w 5624623"/>
                <a:gd name="connsiteY8" fmla="*/ 510363 h 2137144"/>
                <a:gd name="connsiteX9" fmla="*/ 5528930 w 5624623"/>
                <a:gd name="connsiteY9" fmla="*/ 0 h 2137144"/>
                <a:gd name="connsiteX10" fmla="*/ 0 w 5624623"/>
                <a:gd name="connsiteY10" fmla="*/ 42530 h 2137144"/>
                <a:gd name="connsiteX11" fmla="*/ 63795 w 5624623"/>
                <a:gd name="connsiteY11" fmla="*/ 233916 h 2137144"/>
                <a:gd name="connsiteX12" fmla="*/ 63795 w 5624623"/>
                <a:gd name="connsiteY12" fmla="*/ 233916 h 2137144"/>
                <a:gd name="connsiteX13" fmla="*/ 53163 w 5624623"/>
                <a:gd name="connsiteY13" fmla="*/ 180753 h 2137144"/>
                <a:gd name="connsiteX0" fmla="*/ 85060 w 5656520"/>
                <a:gd name="connsiteY0" fmla="*/ 180753 h 2137144"/>
                <a:gd name="connsiteX1" fmla="*/ 0 w 5656520"/>
                <a:gd name="connsiteY1" fmla="*/ 1935125 h 2137144"/>
                <a:gd name="connsiteX2" fmla="*/ 552893 w 5656520"/>
                <a:gd name="connsiteY2" fmla="*/ 2137144 h 2137144"/>
                <a:gd name="connsiteX3" fmla="*/ 2339162 w 5656520"/>
                <a:gd name="connsiteY3" fmla="*/ 1584251 h 2137144"/>
                <a:gd name="connsiteX4" fmla="*/ 2519916 w 5656520"/>
                <a:gd name="connsiteY4" fmla="*/ 1765004 h 2137144"/>
                <a:gd name="connsiteX5" fmla="*/ 3540641 w 5656520"/>
                <a:gd name="connsiteY5" fmla="*/ 1765004 h 2137144"/>
                <a:gd name="connsiteX6" fmla="*/ 3997841 w 5656520"/>
                <a:gd name="connsiteY6" fmla="*/ 1329070 h 2137144"/>
                <a:gd name="connsiteX7" fmla="*/ 5582092 w 5656520"/>
                <a:gd name="connsiteY7" fmla="*/ 1031358 h 2137144"/>
                <a:gd name="connsiteX8" fmla="*/ 5656520 w 5656520"/>
                <a:gd name="connsiteY8" fmla="*/ 510363 h 2137144"/>
                <a:gd name="connsiteX9" fmla="*/ 5560827 w 5656520"/>
                <a:gd name="connsiteY9" fmla="*/ 0 h 2137144"/>
                <a:gd name="connsiteX10" fmla="*/ 31897 w 5656520"/>
                <a:gd name="connsiteY10" fmla="*/ 42530 h 2137144"/>
                <a:gd name="connsiteX11" fmla="*/ 95692 w 5656520"/>
                <a:gd name="connsiteY11" fmla="*/ 233916 h 2137144"/>
                <a:gd name="connsiteX12" fmla="*/ 95692 w 5656520"/>
                <a:gd name="connsiteY12" fmla="*/ 233916 h 2137144"/>
                <a:gd name="connsiteX13" fmla="*/ 85060 w 5656520"/>
                <a:gd name="connsiteY13" fmla="*/ 180753 h 2137144"/>
                <a:gd name="connsiteX0" fmla="*/ 85060 w 5656520"/>
                <a:gd name="connsiteY0" fmla="*/ 180753 h 2137144"/>
                <a:gd name="connsiteX1" fmla="*/ 0 w 5656520"/>
                <a:gd name="connsiteY1" fmla="*/ 1935125 h 2137144"/>
                <a:gd name="connsiteX2" fmla="*/ 552893 w 5656520"/>
                <a:gd name="connsiteY2" fmla="*/ 2137144 h 2137144"/>
                <a:gd name="connsiteX3" fmla="*/ 1467292 w 5656520"/>
                <a:gd name="connsiteY3" fmla="*/ 1201479 h 2137144"/>
                <a:gd name="connsiteX4" fmla="*/ 2519916 w 5656520"/>
                <a:gd name="connsiteY4" fmla="*/ 1765004 h 2137144"/>
                <a:gd name="connsiteX5" fmla="*/ 3540641 w 5656520"/>
                <a:gd name="connsiteY5" fmla="*/ 1765004 h 2137144"/>
                <a:gd name="connsiteX6" fmla="*/ 3997841 w 5656520"/>
                <a:gd name="connsiteY6" fmla="*/ 1329070 h 2137144"/>
                <a:gd name="connsiteX7" fmla="*/ 5582092 w 5656520"/>
                <a:gd name="connsiteY7" fmla="*/ 1031358 h 2137144"/>
                <a:gd name="connsiteX8" fmla="*/ 5656520 w 5656520"/>
                <a:gd name="connsiteY8" fmla="*/ 510363 h 2137144"/>
                <a:gd name="connsiteX9" fmla="*/ 5560827 w 5656520"/>
                <a:gd name="connsiteY9" fmla="*/ 0 h 2137144"/>
                <a:gd name="connsiteX10" fmla="*/ 31897 w 5656520"/>
                <a:gd name="connsiteY10" fmla="*/ 42530 h 2137144"/>
                <a:gd name="connsiteX11" fmla="*/ 95692 w 5656520"/>
                <a:gd name="connsiteY11" fmla="*/ 233916 h 2137144"/>
                <a:gd name="connsiteX12" fmla="*/ 95692 w 5656520"/>
                <a:gd name="connsiteY12" fmla="*/ 233916 h 2137144"/>
                <a:gd name="connsiteX13" fmla="*/ 85060 w 5656520"/>
                <a:gd name="connsiteY13" fmla="*/ 180753 h 213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6520" h="2137144">
                  <a:moveTo>
                    <a:pt x="85060" y="180753"/>
                  </a:moveTo>
                  <a:lnTo>
                    <a:pt x="0" y="1935125"/>
                  </a:lnTo>
                  <a:lnTo>
                    <a:pt x="552893" y="2137144"/>
                  </a:lnTo>
                  <a:lnTo>
                    <a:pt x="1467292" y="1201479"/>
                  </a:lnTo>
                  <a:lnTo>
                    <a:pt x="2519916" y="1765004"/>
                  </a:lnTo>
                  <a:lnTo>
                    <a:pt x="3540641" y="1765004"/>
                  </a:lnTo>
                  <a:lnTo>
                    <a:pt x="3997841" y="1329070"/>
                  </a:lnTo>
                  <a:lnTo>
                    <a:pt x="5582092" y="1031358"/>
                  </a:lnTo>
                  <a:lnTo>
                    <a:pt x="5656520" y="510363"/>
                  </a:lnTo>
                  <a:lnTo>
                    <a:pt x="5560827" y="0"/>
                  </a:lnTo>
                  <a:lnTo>
                    <a:pt x="31897" y="42530"/>
                  </a:lnTo>
                  <a:lnTo>
                    <a:pt x="95692" y="233916"/>
                  </a:lnTo>
                  <a:lnTo>
                    <a:pt x="95692" y="233916"/>
                  </a:lnTo>
                  <a:lnTo>
                    <a:pt x="85060" y="180753"/>
                  </a:lnTo>
                  <a:close/>
                </a:path>
              </a:pathLst>
            </a:custGeom>
            <a:noFill/>
            <a:ln w="25400" cap="flat">
              <a:solidFill>
                <a:srgbClr val="C0000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6" name="Freeform 25"/>
            <p:cNvSpPr/>
            <p:nvPr/>
          </p:nvSpPr>
          <p:spPr>
            <a:xfrm>
              <a:off x="1935127" y="1903229"/>
              <a:ext cx="4880344" cy="2679405"/>
            </a:xfrm>
            <a:custGeom>
              <a:avLst/>
              <a:gdLst>
                <a:gd name="connsiteX0" fmla="*/ 63795 w 6018028"/>
                <a:gd name="connsiteY0" fmla="*/ 95693 h 2828261"/>
                <a:gd name="connsiteX1" fmla="*/ 106325 w 6018028"/>
                <a:gd name="connsiteY1" fmla="*/ 1063256 h 2828261"/>
                <a:gd name="connsiteX2" fmla="*/ 2147777 w 6018028"/>
                <a:gd name="connsiteY2" fmla="*/ 2541181 h 2828261"/>
                <a:gd name="connsiteX3" fmla="*/ 4125432 w 6018028"/>
                <a:gd name="connsiteY3" fmla="*/ 2828261 h 2828261"/>
                <a:gd name="connsiteX4" fmla="*/ 5263116 w 6018028"/>
                <a:gd name="connsiteY4" fmla="*/ 2796363 h 2828261"/>
                <a:gd name="connsiteX5" fmla="*/ 5178056 w 6018028"/>
                <a:gd name="connsiteY5" fmla="*/ 1371600 h 2828261"/>
                <a:gd name="connsiteX6" fmla="*/ 6018028 w 6018028"/>
                <a:gd name="connsiteY6" fmla="*/ 1275907 h 2828261"/>
                <a:gd name="connsiteX7" fmla="*/ 5943600 w 6018028"/>
                <a:gd name="connsiteY7" fmla="*/ 148856 h 2828261"/>
                <a:gd name="connsiteX8" fmla="*/ 5050465 w 6018028"/>
                <a:gd name="connsiteY8" fmla="*/ 265814 h 2828261"/>
                <a:gd name="connsiteX9" fmla="*/ 4114800 w 6018028"/>
                <a:gd name="connsiteY9" fmla="*/ 531628 h 2828261"/>
                <a:gd name="connsiteX10" fmla="*/ 3689498 w 6018028"/>
                <a:gd name="connsiteY10" fmla="*/ 797442 h 2828261"/>
                <a:gd name="connsiteX11" fmla="*/ 2551814 w 6018028"/>
                <a:gd name="connsiteY11" fmla="*/ 786809 h 2828261"/>
                <a:gd name="connsiteX12" fmla="*/ 2009553 w 6018028"/>
                <a:gd name="connsiteY12" fmla="*/ 329609 h 2828261"/>
                <a:gd name="connsiteX13" fmla="*/ 903767 w 6018028"/>
                <a:gd name="connsiteY13" fmla="*/ 31898 h 2828261"/>
                <a:gd name="connsiteX14" fmla="*/ 0 w 6018028"/>
                <a:gd name="connsiteY14" fmla="*/ 0 h 2828261"/>
                <a:gd name="connsiteX15" fmla="*/ 63795 w 6018028"/>
                <a:gd name="connsiteY15" fmla="*/ 95693 h 2828261"/>
                <a:gd name="connsiteX0" fmla="*/ 63795 w 6018028"/>
                <a:gd name="connsiteY0" fmla="*/ 95693 h 2828261"/>
                <a:gd name="connsiteX1" fmla="*/ 106325 w 6018028"/>
                <a:gd name="connsiteY1" fmla="*/ 1063256 h 2828261"/>
                <a:gd name="connsiteX2" fmla="*/ 2147777 w 6018028"/>
                <a:gd name="connsiteY2" fmla="*/ 2541181 h 2828261"/>
                <a:gd name="connsiteX3" fmla="*/ 4125432 w 6018028"/>
                <a:gd name="connsiteY3" fmla="*/ 2828261 h 2828261"/>
                <a:gd name="connsiteX4" fmla="*/ 5263116 w 6018028"/>
                <a:gd name="connsiteY4" fmla="*/ 2796363 h 2828261"/>
                <a:gd name="connsiteX5" fmla="*/ 5178056 w 6018028"/>
                <a:gd name="connsiteY5" fmla="*/ 1371600 h 2828261"/>
                <a:gd name="connsiteX6" fmla="*/ 6018028 w 6018028"/>
                <a:gd name="connsiteY6" fmla="*/ 1275907 h 2828261"/>
                <a:gd name="connsiteX7" fmla="*/ 5943600 w 6018028"/>
                <a:gd name="connsiteY7" fmla="*/ 148856 h 2828261"/>
                <a:gd name="connsiteX8" fmla="*/ 5050465 w 6018028"/>
                <a:gd name="connsiteY8" fmla="*/ 265814 h 2828261"/>
                <a:gd name="connsiteX9" fmla="*/ 4114800 w 6018028"/>
                <a:gd name="connsiteY9" fmla="*/ 531628 h 2828261"/>
                <a:gd name="connsiteX10" fmla="*/ 3689498 w 6018028"/>
                <a:gd name="connsiteY10" fmla="*/ 797442 h 2828261"/>
                <a:gd name="connsiteX11" fmla="*/ 2551814 w 6018028"/>
                <a:gd name="connsiteY11" fmla="*/ 786809 h 2828261"/>
                <a:gd name="connsiteX12" fmla="*/ 2009553 w 6018028"/>
                <a:gd name="connsiteY12" fmla="*/ 329609 h 2828261"/>
                <a:gd name="connsiteX13" fmla="*/ 1414130 w 6018028"/>
                <a:gd name="connsiteY13" fmla="*/ 489098 h 2828261"/>
                <a:gd name="connsiteX14" fmla="*/ 0 w 6018028"/>
                <a:gd name="connsiteY14" fmla="*/ 0 h 2828261"/>
                <a:gd name="connsiteX15" fmla="*/ 63795 w 6018028"/>
                <a:gd name="connsiteY15" fmla="*/ 95693 h 2828261"/>
                <a:gd name="connsiteX0" fmla="*/ 0 w 5954233"/>
                <a:gd name="connsiteY0" fmla="*/ 0 h 2732568"/>
                <a:gd name="connsiteX1" fmla="*/ 42530 w 5954233"/>
                <a:gd name="connsiteY1" fmla="*/ 967563 h 2732568"/>
                <a:gd name="connsiteX2" fmla="*/ 2083982 w 5954233"/>
                <a:gd name="connsiteY2" fmla="*/ 2445488 h 2732568"/>
                <a:gd name="connsiteX3" fmla="*/ 4061637 w 5954233"/>
                <a:gd name="connsiteY3" fmla="*/ 2732568 h 2732568"/>
                <a:gd name="connsiteX4" fmla="*/ 5199321 w 5954233"/>
                <a:gd name="connsiteY4" fmla="*/ 2700670 h 2732568"/>
                <a:gd name="connsiteX5" fmla="*/ 5114261 w 5954233"/>
                <a:gd name="connsiteY5" fmla="*/ 1275907 h 2732568"/>
                <a:gd name="connsiteX6" fmla="*/ 5954233 w 5954233"/>
                <a:gd name="connsiteY6" fmla="*/ 1180214 h 2732568"/>
                <a:gd name="connsiteX7" fmla="*/ 5879805 w 5954233"/>
                <a:gd name="connsiteY7" fmla="*/ 53163 h 2732568"/>
                <a:gd name="connsiteX8" fmla="*/ 4986670 w 5954233"/>
                <a:gd name="connsiteY8" fmla="*/ 170121 h 2732568"/>
                <a:gd name="connsiteX9" fmla="*/ 4051005 w 5954233"/>
                <a:gd name="connsiteY9" fmla="*/ 435935 h 2732568"/>
                <a:gd name="connsiteX10" fmla="*/ 3625703 w 5954233"/>
                <a:gd name="connsiteY10" fmla="*/ 701749 h 2732568"/>
                <a:gd name="connsiteX11" fmla="*/ 2488019 w 5954233"/>
                <a:gd name="connsiteY11" fmla="*/ 691116 h 2732568"/>
                <a:gd name="connsiteX12" fmla="*/ 1945758 w 5954233"/>
                <a:gd name="connsiteY12" fmla="*/ 233916 h 2732568"/>
                <a:gd name="connsiteX13" fmla="*/ 1350335 w 5954233"/>
                <a:gd name="connsiteY13" fmla="*/ 393405 h 2732568"/>
                <a:gd name="connsiteX14" fmla="*/ 1116419 w 5954233"/>
                <a:gd name="connsiteY14" fmla="*/ 988828 h 2732568"/>
                <a:gd name="connsiteX15" fmla="*/ 0 w 5954233"/>
                <a:gd name="connsiteY15" fmla="*/ 0 h 2732568"/>
                <a:gd name="connsiteX0" fmla="*/ 1031359 w 5911703"/>
                <a:gd name="connsiteY0" fmla="*/ 1414130 h 2679405"/>
                <a:gd name="connsiteX1" fmla="*/ 0 w 5911703"/>
                <a:gd name="connsiteY1" fmla="*/ 914400 h 2679405"/>
                <a:gd name="connsiteX2" fmla="*/ 2041452 w 5911703"/>
                <a:gd name="connsiteY2" fmla="*/ 2392325 h 2679405"/>
                <a:gd name="connsiteX3" fmla="*/ 4019107 w 5911703"/>
                <a:gd name="connsiteY3" fmla="*/ 2679405 h 2679405"/>
                <a:gd name="connsiteX4" fmla="*/ 5156791 w 5911703"/>
                <a:gd name="connsiteY4" fmla="*/ 2647507 h 2679405"/>
                <a:gd name="connsiteX5" fmla="*/ 5071731 w 5911703"/>
                <a:gd name="connsiteY5" fmla="*/ 1222744 h 2679405"/>
                <a:gd name="connsiteX6" fmla="*/ 5911703 w 5911703"/>
                <a:gd name="connsiteY6" fmla="*/ 1127051 h 2679405"/>
                <a:gd name="connsiteX7" fmla="*/ 5837275 w 5911703"/>
                <a:gd name="connsiteY7" fmla="*/ 0 h 2679405"/>
                <a:gd name="connsiteX8" fmla="*/ 4944140 w 5911703"/>
                <a:gd name="connsiteY8" fmla="*/ 116958 h 2679405"/>
                <a:gd name="connsiteX9" fmla="*/ 4008475 w 5911703"/>
                <a:gd name="connsiteY9" fmla="*/ 382772 h 2679405"/>
                <a:gd name="connsiteX10" fmla="*/ 3583173 w 5911703"/>
                <a:gd name="connsiteY10" fmla="*/ 648586 h 2679405"/>
                <a:gd name="connsiteX11" fmla="*/ 2445489 w 5911703"/>
                <a:gd name="connsiteY11" fmla="*/ 637953 h 2679405"/>
                <a:gd name="connsiteX12" fmla="*/ 1903228 w 5911703"/>
                <a:gd name="connsiteY12" fmla="*/ 180753 h 2679405"/>
                <a:gd name="connsiteX13" fmla="*/ 1307805 w 5911703"/>
                <a:gd name="connsiteY13" fmla="*/ 340242 h 2679405"/>
                <a:gd name="connsiteX14" fmla="*/ 1073889 w 5911703"/>
                <a:gd name="connsiteY14" fmla="*/ 935665 h 2679405"/>
                <a:gd name="connsiteX15" fmla="*/ 1031359 w 5911703"/>
                <a:gd name="connsiteY15"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4125432 w 4880344"/>
                <a:gd name="connsiteY3" fmla="*/ 2647507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871869 w 4880344"/>
                <a:gd name="connsiteY11" fmla="*/ 180753 h 2679405"/>
                <a:gd name="connsiteX12" fmla="*/ 276446 w 4880344"/>
                <a:gd name="connsiteY12" fmla="*/ 340242 h 2679405"/>
                <a:gd name="connsiteX13" fmla="*/ 42530 w 4880344"/>
                <a:gd name="connsiteY13" fmla="*/ 935665 h 2679405"/>
                <a:gd name="connsiteX14" fmla="*/ 0 w 4880344"/>
                <a:gd name="connsiteY14"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4125432 w 4880344"/>
                <a:gd name="connsiteY3" fmla="*/ 2647507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871869 w 4880344"/>
                <a:gd name="connsiteY11" fmla="*/ 180753 h 2679405"/>
                <a:gd name="connsiteX12" fmla="*/ 74427 w 4880344"/>
                <a:gd name="connsiteY12" fmla="*/ 542260 h 2679405"/>
                <a:gd name="connsiteX13" fmla="*/ 42530 w 4880344"/>
                <a:gd name="connsiteY13" fmla="*/ 935665 h 2679405"/>
                <a:gd name="connsiteX14" fmla="*/ 0 w 4880344"/>
                <a:gd name="connsiteY14"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4125432 w 4880344"/>
                <a:gd name="connsiteY3" fmla="*/ 2647507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414669 w 4880344"/>
                <a:gd name="connsiteY11" fmla="*/ 212650 h 2679405"/>
                <a:gd name="connsiteX12" fmla="*/ 74427 w 4880344"/>
                <a:gd name="connsiteY12" fmla="*/ 542260 h 2679405"/>
                <a:gd name="connsiteX13" fmla="*/ 42530 w 4880344"/>
                <a:gd name="connsiteY13" fmla="*/ 935665 h 2679405"/>
                <a:gd name="connsiteX14" fmla="*/ 0 w 4880344"/>
                <a:gd name="connsiteY14"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4125432 w 4880344"/>
                <a:gd name="connsiteY3" fmla="*/ 2647507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1010093 w 4880344"/>
                <a:gd name="connsiteY11" fmla="*/ 308343 h 2679405"/>
                <a:gd name="connsiteX12" fmla="*/ 74427 w 4880344"/>
                <a:gd name="connsiteY12" fmla="*/ 542260 h 2679405"/>
                <a:gd name="connsiteX13" fmla="*/ 42530 w 4880344"/>
                <a:gd name="connsiteY13" fmla="*/ 935665 h 2679405"/>
                <a:gd name="connsiteX14" fmla="*/ 0 w 4880344"/>
                <a:gd name="connsiteY14"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4125432 w 4880344"/>
                <a:gd name="connsiteY3" fmla="*/ 2647507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1010093 w 4880344"/>
                <a:gd name="connsiteY11" fmla="*/ 308343 h 2679405"/>
                <a:gd name="connsiteX12" fmla="*/ 265813 w 4880344"/>
                <a:gd name="connsiteY12" fmla="*/ 329609 h 2679405"/>
                <a:gd name="connsiteX13" fmla="*/ 42530 w 4880344"/>
                <a:gd name="connsiteY13" fmla="*/ 935665 h 2679405"/>
                <a:gd name="connsiteX14" fmla="*/ 0 w 4880344"/>
                <a:gd name="connsiteY14" fmla="*/ 1414130 h 267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0344" h="2679405">
                  <a:moveTo>
                    <a:pt x="0" y="1414130"/>
                  </a:moveTo>
                  <a:lnTo>
                    <a:pt x="1010093" y="2392325"/>
                  </a:lnTo>
                  <a:lnTo>
                    <a:pt x="2987748" y="2679405"/>
                  </a:lnTo>
                  <a:lnTo>
                    <a:pt x="4125432" y="2647507"/>
                  </a:lnTo>
                  <a:lnTo>
                    <a:pt x="4040372" y="1222744"/>
                  </a:lnTo>
                  <a:lnTo>
                    <a:pt x="4880344" y="1127051"/>
                  </a:lnTo>
                  <a:lnTo>
                    <a:pt x="4805916" y="0"/>
                  </a:lnTo>
                  <a:lnTo>
                    <a:pt x="3912781" y="116958"/>
                  </a:lnTo>
                  <a:lnTo>
                    <a:pt x="2977116" y="382772"/>
                  </a:lnTo>
                  <a:lnTo>
                    <a:pt x="2551814" y="648586"/>
                  </a:lnTo>
                  <a:lnTo>
                    <a:pt x="1414130" y="637953"/>
                  </a:lnTo>
                  <a:lnTo>
                    <a:pt x="1010093" y="308343"/>
                  </a:lnTo>
                  <a:lnTo>
                    <a:pt x="265813" y="329609"/>
                  </a:lnTo>
                  <a:lnTo>
                    <a:pt x="42530" y="935665"/>
                  </a:lnTo>
                  <a:lnTo>
                    <a:pt x="0" y="1414130"/>
                  </a:lnTo>
                  <a:close/>
                </a:path>
              </a:pathLst>
            </a:custGeom>
            <a:noFill/>
            <a:ln w="25400" cap="flat">
              <a:solidFill>
                <a:srgbClr val="7030A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30" name="Freeform 29"/>
            <p:cNvSpPr/>
            <p:nvPr/>
          </p:nvSpPr>
          <p:spPr>
            <a:xfrm>
              <a:off x="6198781" y="850605"/>
              <a:ext cx="2169042" cy="3710762"/>
            </a:xfrm>
            <a:custGeom>
              <a:avLst/>
              <a:gdLst>
                <a:gd name="connsiteX0" fmla="*/ 606056 w 2169042"/>
                <a:gd name="connsiteY0" fmla="*/ 95693 h 3710762"/>
                <a:gd name="connsiteX1" fmla="*/ 691117 w 2169042"/>
                <a:gd name="connsiteY1" fmla="*/ 1265274 h 3710762"/>
                <a:gd name="connsiteX2" fmla="*/ 712382 w 2169042"/>
                <a:gd name="connsiteY2" fmla="*/ 2296632 h 3710762"/>
                <a:gd name="connsiteX3" fmla="*/ 0 w 2169042"/>
                <a:gd name="connsiteY3" fmla="*/ 2658139 h 3710762"/>
                <a:gd name="connsiteX4" fmla="*/ 0 w 2169042"/>
                <a:gd name="connsiteY4" fmla="*/ 3710762 h 3710762"/>
                <a:gd name="connsiteX5" fmla="*/ 1116419 w 2169042"/>
                <a:gd name="connsiteY5" fmla="*/ 3561907 h 3710762"/>
                <a:gd name="connsiteX6" fmla="*/ 2169042 w 2169042"/>
                <a:gd name="connsiteY6" fmla="*/ 2339162 h 3710762"/>
                <a:gd name="connsiteX7" fmla="*/ 1807535 w 2169042"/>
                <a:gd name="connsiteY7" fmla="*/ 0 h 3710762"/>
                <a:gd name="connsiteX8" fmla="*/ 606056 w 2169042"/>
                <a:gd name="connsiteY8" fmla="*/ 95693 h 371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042" h="3710762">
                  <a:moveTo>
                    <a:pt x="606056" y="95693"/>
                  </a:moveTo>
                  <a:lnTo>
                    <a:pt x="691117" y="1265274"/>
                  </a:lnTo>
                  <a:lnTo>
                    <a:pt x="712382" y="2296632"/>
                  </a:lnTo>
                  <a:lnTo>
                    <a:pt x="0" y="2658139"/>
                  </a:lnTo>
                  <a:lnTo>
                    <a:pt x="0" y="3710762"/>
                  </a:lnTo>
                  <a:lnTo>
                    <a:pt x="1116419" y="3561907"/>
                  </a:lnTo>
                  <a:lnTo>
                    <a:pt x="2169042" y="2339162"/>
                  </a:lnTo>
                  <a:lnTo>
                    <a:pt x="1807535" y="0"/>
                  </a:lnTo>
                  <a:lnTo>
                    <a:pt x="606056" y="95693"/>
                  </a:lnTo>
                  <a:close/>
                </a:path>
              </a:pathLst>
            </a:custGeom>
            <a:noFill/>
            <a:ln w="25400" cap="flat">
              <a:solidFill>
                <a:srgbClr val="0070C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grpSp>
      <p:grpSp>
        <p:nvGrpSpPr>
          <p:cNvPr id="19" name="Group 18"/>
          <p:cNvGrpSpPr/>
          <p:nvPr/>
        </p:nvGrpSpPr>
        <p:grpSpPr>
          <a:xfrm>
            <a:off x="3329900" y="1095546"/>
            <a:ext cx="4591351" cy="2846879"/>
            <a:chOff x="3329900" y="1095546"/>
            <a:chExt cx="4591351" cy="2846879"/>
          </a:xfrm>
        </p:grpSpPr>
        <p:grpSp>
          <p:nvGrpSpPr>
            <p:cNvPr id="18" name="Group 17"/>
            <p:cNvGrpSpPr/>
            <p:nvPr/>
          </p:nvGrpSpPr>
          <p:grpSpPr>
            <a:xfrm>
              <a:off x="3329900" y="1095546"/>
              <a:ext cx="850998" cy="929837"/>
              <a:chOff x="3329900" y="1095546"/>
              <a:chExt cx="850998" cy="929837"/>
            </a:xfrm>
            <a:effectLst>
              <a:outerShdw blurRad="63500" sx="144000" sy="144000" algn="ctr" rotWithShape="0">
                <a:prstClr val="black">
                  <a:alpha val="40000"/>
                </a:prstClr>
              </a:outerShdw>
            </a:effectLst>
          </p:grpSpPr>
          <p:pic>
            <p:nvPicPr>
              <p:cNvPr id="36" name="Picture 35"/>
              <p:cNvPicPr>
                <a:picLocks noChangeAspect="1"/>
              </p:cNvPicPr>
              <p:nvPr/>
            </p:nvPicPr>
            <p:blipFill rotWithShape="1">
              <a:blip r:embed="rId3">
                <a:alphaModFix/>
              </a:blip>
              <a:srcRect t="49474" r="81353"/>
              <a:stretch/>
            </p:blipFill>
            <p:spPr>
              <a:xfrm>
                <a:off x="3356387" y="1131181"/>
                <a:ext cx="812338" cy="894202"/>
              </a:xfrm>
              <a:prstGeom prst="rect">
                <a:avLst/>
              </a:prstGeom>
              <a:solidFill>
                <a:schemeClr val="bg1"/>
              </a:solidFill>
            </p:spPr>
          </p:pic>
          <p:pic>
            <p:nvPicPr>
              <p:cNvPr id="35" name="Picture 34"/>
              <p:cNvPicPr>
                <a:picLocks noChangeAspect="1"/>
              </p:cNvPicPr>
              <p:nvPr/>
            </p:nvPicPr>
            <p:blipFill rotWithShape="1">
              <a:blip r:embed="rId7">
                <a:alphaModFix amt="58000"/>
              </a:blip>
              <a:srcRect l="33689" t="65490" r="33345" b="1873"/>
              <a:stretch/>
            </p:blipFill>
            <p:spPr>
              <a:xfrm>
                <a:off x="3329900" y="1133472"/>
                <a:ext cx="829939" cy="830098"/>
              </a:xfrm>
              <a:prstGeom prst="rect">
                <a:avLst/>
              </a:prstGeom>
            </p:spPr>
          </p:pic>
          <p:pic>
            <p:nvPicPr>
              <p:cNvPr id="33" name="Picture 32"/>
              <p:cNvPicPr>
                <a:picLocks noChangeAspect="1"/>
              </p:cNvPicPr>
              <p:nvPr/>
            </p:nvPicPr>
            <p:blipFill rotWithShape="1">
              <a:blip r:embed="rId2">
                <a:alphaModFix amt="59000"/>
              </a:blip>
              <a:srcRect r="67363" b="48929"/>
              <a:stretch/>
            </p:blipFill>
            <p:spPr>
              <a:xfrm>
                <a:off x="3354859" y="1095546"/>
                <a:ext cx="813865" cy="870920"/>
              </a:xfrm>
              <a:prstGeom prst="rect">
                <a:avLst/>
              </a:prstGeom>
            </p:spPr>
          </p:pic>
          <p:pic>
            <p:nvPicPr>
              <p:cNvPr id="37" name="Picture 36"/>
              <p:cNvPicPr>
                <a:picLocks noChangeAspect="1"/>
              </p:cNvPicPr>
              <p:nvPr/>
            </p:nvPicPr>
            <p:blipFill rotWithShape="1">
              <a:blip r:embed="rId4">
                <a:alphaModFix amt="23000"/>
              </a:blip>
              <a:srcRect l="50297" t="50927" r="33001" b="1980"/>
              <a:stretch/>
            </p:blipFill>
            <p:spPr>
              <a:xfrm>
                <a:off x="3381650" y="1153677"/>
                <a:ext cx="799248" cy="752541"/>
              </a:xfrm>
              <a:prstGeom prst="rect">
                <a:avLst/>
              </a:prstGeom>
            </p:spPr>
          </p:pic>
        </p:grpSp>
        <p:grpSp>
          <p:nvGrpSpPr>
            <p:cNvPr id="4" name="Group 3"/>
            <p:cNvGrpSpPr/>
            <p:nvPr/>
          </p:nvGrpSpPr>
          <p:grpSpPr>
            <a:xfrm>
              <a:off x="4050912" y="3050303"/>
              <a:ext cx="861656" cy="892122"/>
              <a:chOff x="3649874" y="4514130"/>
              <a:chExt cx="861656" cy="892122"/>
            </a:xfrm>
            <a:effectLst>
              <a:outerShdw blurRad="63500" sx="144000" sy="144000" algn="ctr" rotWithShape="0">
                <a:prstClr val="black">
                  <a:alpha val="40000"/>
                </a:prstClr>
              </a:outerShdw>
            </a:effectLst>
          </p:grpSpPr>
          <p:pic>
            <p:nvPicPr>
              <p:cNvPr id="38" name="Picture 37"/>
              <p:cNvPicPr>
                <a:picLocks noChangeAspect="1"/>
              </p:cNvPicPr>
              <p:nvPr/>
            </p:nvPicPr>
            <p:blipFill rotWithShape="1">
              <a:blip r:embed="rId3"/>
              <a:srcRect l="60395" t="-1053" r="20432" b="53376"/>
              <a:stretch/>
            </p:blipFill>
            <p:spPr>
              <a:xfrm>
                <a:off x="3670516" y="4531489"/>
                <a:ext cx="790827" cy="798898"/>
              </a:xfrm>
              <a:prstGeom prst="rect">
                <a:avLst/>
              </a:prstGeom>
            </p:spPr>
          </p:pic>
          <p:pic>
            <p:nvPicPr>
              <p:cNvPr id="39" name="Picture 38"/>
              <p:cNvPicPr>
                <a:picLocks noChangeAspect="1"/>
              </p:cNvPicPr>
              <p:nvPr/>
            </p:nvPicPr>
            <p:blipFill rotWithShape="1">
              <a:blip r:embed="rId3">
                <a:alphaModFix amt="53000"/>
              </a:blip>
              <a:srcRect l="79868" t="49150"/>
              <a:stretch/>
            </p:blipFill>
            <p:spPr>
              <a:xfrm>
                <a:off x="3666332" y="4543514"/>
                <a:ext cx="840757" cy="862738"/>
              </a:xfrm>
              <a:prstGeom prst="rect">
                <a:avLst/>
              </a:prstGeom>
            </p:spPr>
          </p:pic>
          <p:pic>
            <p:nvPicPr>
              <p:cNvPr id="40" name="Picture 39"/>
              <p:cNvPicPr>
                <a:picLocks noChangeAspect="1"/>
              </p:cNvPicPr>
              <p:nvPr/>
            </p:nvPicPr>
            <p:blipFill rotWithShape="1">
              <a:blip r:embed="rId4">
                <a:alphaModFix amt="35000"/>
              </a:blip>
              <a:srcRect l="33132" t="50636" r="50680" b="-1"/>
              <a:stretch/>
            </p:blipFill>
            <p:spPr>
              <a:xfrm>
                <a:off x="3649874" y="4514130"/>
                <a:ext cx="861656" cy="877371"/>
              </a:xfrm>
              <a:prstGeom prst="rect">
                <a:avLst/>
              </a:prstGeom>
            </p:spPr>
          </p:pic>
          <p:pic>
            <p:nvPicPr>
              <p:cNvPr id="41" name="Picture 40"/>
              <p:cNvPicPr>
                <a:picLocks noChangeAspect="1"/>
              </p:cNvPicPr>
              <p:nvPr/>
            </p:nvPicPr>
            <p:blipFill rotWithShape="1">
              <a:blip r:embed="rId6">
                <a:alphaModFix amt="22000"/>
              </a:blip>
              <a:srcRect r="80157" b="51886"/>
              <a:stretch/>
            </p:blipFill>
            <p:spPr>
              <a:xfrm>
                <a:off x="3670516" y="4544709"/>
                <a:ext cx="770577" cy="761379"/>
              </a:xfrm>
              <a:prstGeom prst="rect">
                <a:avLst/>
              </a:prstGeom>
            </p:spPr>
          </p:pic>
          <p:pic>
            <p:nvPicPr>
              <p:cNvPr id="42" name="Picture 41"/>
              <p:cNvPicPr>
                <a:picLocks noChangeAspect="1"/>
              </p:cNvPicPr>
              <p:nvPr/>
            </p:nvPicPr>
            <p:blipFill rotWithShape="1">
              <a:blip r:embed="rId7">
                <a:alphaModFix amt="12000"/>
              </a:blip>
              <a:srcRect l="35385" t="1" r="33346" b="70730"/>
              <a:stretch/>
            </p:blipFill>
            <p:spPr>
              <a:xfrm>
                <a:off x="3685141" y="4548759"/>
                <a:ext cx="796599" cy="753278"/>
              </a:xfrm>
              <a:prstGeom prst="rect">
                <a:avLst/>
              </a:prstGeom>
            </p:spPr>
          </p:pic>
        </p:grpSp>
        <p:grpSp>
          <p:nvGrpSpPr>
            <p:cNvPr id="8" name="Group 7"/>
            <p:cNvGrpSpPr/>
            <p:nvPr/>
          </p:nvGrpSpPr>
          <p:grpSpPr>
            <a:xfrm>
              <a:off x="7028378" y="2452185"/>
              <a:ext cx="892873" cy="917362"/>
              <a:chOff x="7230445" y="2564313"/>
              <a:chExt cx="892873" cy="917362"/>
            </a:xfrm>
            <a:effectLst>
              <a:outerShdw blurRad="63500" sx="145000" sy="145000" algn="ctr" rotWithShape="0">
                <a:prstClr val="black">
                  <a:alpha val="40000"/>
                </a:prstClr>
              </a:outerShdw>
            </a:effectLst>
          </p:grpSpPr>
          <p:pic>
            <p:nvPicPr>
              <p:cNvPr id="43" name="Picture 42"/>
              <p:cNvPicPr>
                <a:picLocks noChangeAspect="1"/>
              </p:cNvPicPr>
              <p:nvPr/>
            </p:nvPicPr>
            <p:blipFill rotWithShape="1">
              <a:blip r:embed="rId4"/>
              <a:srcRect r="83750" b="51852"/>
              <a:stretch/>
            </p:blipFill>
            <p:spPr>
              <a:xfrm>
                <a:off x="7230445" y="2564313"/>
                <a:ext cx="892873" cy="883400"/>
              </a:xfrm>
              <a:prstGeom prst="rect">
                <a:avLst/>
              </a:prstGeom>
            </p:spPr>
          </p:pic>
          <p:pic>
            <p:nvPicPr>
              <p:cNvPr id="44" name="Picture 43"/>
              <p:cNvPicPr>
                <a:picLocks noChangeAspect="1"/>
              </p:cNvPicPr>
              <p:nvPr/>
            </p:nvPicPr>
            <p:blipFill rotWithShape="1">
              <a:blip r:embed="rId5">
                <a:alphaModFix amt="57000"/>
              </a:blip>
              <a:srcRect l="39734" t="33471" r="40394" b="35157"/>
              <a:stretch/>
            </p:blipFill>
            <p:spPr>
              <a:xfrm>
                <a:off x="7237638" y="2564313"/>
                <a:ext cx="852149" cy="835219"/>
              </a:xfrm>
              <a:prstGeom prst="rect">
                <a:avLst/>
              </a:prstGeom>
            </p:spPr>
          </p:pic>
          <p:pic>
            <p:nvPicPr>
              <p:cNvPr id="45" name="Picture 44"/>
              <p:cNvPicPr>
                <a:picLocks noChangeAspect="1"/>
              </p:cNvPicPr>
              <p:nvPr/>
            </p:nvPicPr>
            <p:blipFill rotWithShape="1">
              <a:blip r:embed="rId5">
                <a:alphaModFix amt="27000"/>
              </a:blip>
              <a:srcRect l="80132" t="486" b="65929"/>
              <a:stretch/>
            </p:blipFill>
            <p:spPr>
              <a:xfrm>
                <a:off x="7246424" y="2574908"/>
                <a:ext cx="864046" cy="906767"/>
              </a:xfrm>
              <a:prstGeom prst="rect">
                <a:avLst/>
              </a:prstGeom>
            </p:spPr>
          </p:pic>
        </p:grpSp>
      </p:grpSp>
    </p:spTree>
    <p:extLst>
      <p:ext uri="{BB962C8B-B14F-4D97-AF65-F5344CB8AC3E}">
        <p14:creationId xmlns:p14="http://schemas.microsoft.com/office/powerpoint/2010/main" val="161691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noAutofit/>
          </a:bodyPr>
          <a:lstStyle>
            <a:lvl1pPr algn="ctr" defTabSz="457200">
              <a:defRPr sz="3200" b="0">
                <a:solidFill>
                  <a:srgbClr val="205382"/>
                </a:solidFill>
                <a:latin typeface="+mj-lt"/>
                <a:ea typeface="+mn-ea"/>
                <a:cs typeface="+mn-cs"/>
                <a:sym typeface="Helvetica"/>
              </a:defRPr>
            </a:lvl1pPr>
            <a:lvl2pPr algn="ctr" defTabSz="457200">
              <a:defRPr sz="3300" b="1">
                <a:solidFill>
                  <a:srgbClr val="205382"/>
                </a:solidFill>
                <a:latin typeface="+mn-lt"/>
                <a:ea typeface="+mn-ea"/>
                <a:cs typeface="+mn-cs"/>
                <a:sym typeface="Helvetica"/>
              </a:defRPr>
            </a:lvl2pPr>
            <a:lvl3pPr algn="ctr" defTabSz="457200">
              <a:defRPr sz="3300" b="1">
                <a:solidFill>
                  <a:srgbClr val="205382"/>
                </a:solidFill>
                <a:latin typeface="+mn-lt"/>
                <a:ea typeface="+mn-ea"/>
                <a:cs typeface="+mn-cs"/>
                <a:sym typeface="Helvetica"/>
              </a:defRPr>
            </a:lvl3pPr>
            <a:lvl4pPr algn="ctr" defTabSz="457200">
              <a:defRPr sz="3300" b="1">
                <a:solidFill>
                  <a:srgbClr val="205382"/>
                </a:solidFill>
                <a:latin typeface="+mn-lt"/>
                <a:ea typeface="+mn-ea"/>
                <a:cs typeface="+mn-cs"/>
                <a:sym typeface="Helvetica"/>
              </a:defRPr>
            </a:lvl4pPr>
            <a:lvl5pPr algn="ctr" defTabSz="457200">
              <a:defRPr sz="3300" b="1">
                <a:solidFill>
                  <a:srgbClr val="205382"/>
                </a:solidFill>
                <a:latin typeface="+mn-lt"/>
                <a:ea typeface="+mn-ea"/>
                <a:cs typeface="+mn-cs"/>
                <a:sym typeface="Helvetica"/>
              </a:defRPr>
            </a:lvl5pPr>
            <a:lvl6pPr algn="ctr" defTabSz="457200">
              <a:defRPr sz="3300" b="1">
                <a:solidFill>
                  <a:srgbClr val="205382"/>
                </a:solidFill>
                <a:latin typeface="+mn-lt"/>
                <a:ea typeface="+mn-ea"/>
                <a:cs typeface="+mn-cs"/>
                <a:sym typeface="Helvetica"/>
              </a:defRPr>
            </a:lvl6pPr>
            <a:lvl7pPr algn="ctr" defTabSz="457200">
              <a:defRPr sz="3300" b="1">
                <a:solidFill>
                  <a:srgbClr val="205382"/>
                </a:solidFill>
                <a:latin typeface="+mn-lt"/>
                <a:ea typeface="+mn-ea"/>
                <a:cs typeface="+mn-cs"/>
                <a:sym typeface="Helvetica"/>
              </a:defRPr>
            </a:lvl7pPr>
            <a:lvl8pPr algn="ctr" defTabSz="457200">
              <a:defRPr sz="3300" b="1">
                <a:solidFill>
                  <a:srgbClr val="205382"/>
                </a:solidFill>
                <a:latin typeface="+mn-lt"/>
                <a:ea typeface="+mn-ea"/>
                <a:cs typeface="+mn-cs"/>
                <a:sym typeface="Helvetica"/>
              </a:defRPr>
            </a:lvl8pPr>
            <a:lvl9pPr algn="ctr" defTabSz="457200">
              <a:defRPr sz="3300" b="1">
                <a:solidFill>
                  <a:srgbClr val="205382"/>
                </a:solidFill>
                <a:latin typeface="+mn-lt"/>
                <a:ea typeface="+mn-ea"/>
                <a:cs typeface="+mn-cs"/>
                <a:sym typeface="Helvetica"/>
              </a:defRPr>
            </a:lvl9pPr>
          </a:lstStyle>
          <a:p>
            <a:r>
              <a:rPr lang="en-US"/>
              <a:t>Today’s Class</a:t>
            </a:r>
            <a:endParaRPr lang="en-US" dirty="0"/>
          </a:p>
        </p:txBody>
      </p:sp>
      <p:sp>
        <p:nvSpPr>
          <p:cNvPr id="5" name="Content Placeholder 2"/>
          <p:cNvSpPr txBox="1">
            <a:spLocks/>
          </p:cNvSpPr>
          <p:nvPr/>
        </p:nvSpPr>
        <p:spPr>
          <a:xfrm>
            <a:off x="457200" y="1352228"/>
            <a:ext cx="8229600" cy="3080287"/>
          </a:xfrm>
          <a:prstGeom prst="rect">
            <a:avLst/>
          </a:prstGeom>
        </p:spPr>
        <p:txBody>
          <a:bodyPr/>
          <a:lstStyle>
            <a:lvl1pPr algn="l" defTabSz="457200">
              <a:lnSpc>
                <a:spcPts val="3000"/>
              </a:lnSpc>
              <a:defRPr sz="2100" b="0">
                <a:solidFill>
                  <a:schemeClr val="tx1"/>
                </a:solidFill>
                <a:latin typeface="+mn-lt"/>
                <a:ea typeface="+mn-ea"/>
                <a:cs typeface="+mn-cs"/>
                <a:sym typeface="Helvetica"/>
              </a:defRPr>
            </a:lvl1pPr>
            <a:lvl2pPr indent="457200" algn="l" defTabSz="457200">
              <a:lnSpc>
                <a:spcPts val="3000"/>
              </a:lnSpc>
              <a:defRPr sz="1500" b="0">
                <a:solidFill>
                  <a:schemeClr val="tx1"/>
                </a:solidFill>
                <a:latin typeface="+mn-lt"/>
                <a:ea typeface="+mn-ea"/>
                <a:cs typeface="+mn-cs"/>
                <a:sym typeface="Helvetica"/>
              </a:defRPr>
            </a:lvl2pPr>
            <a:lvl3pPr indent="914400" algn="l" defTabSz="457200">
              <a:lnSpc>
                <a:spcPts val="3000"/>
              </a:lnSpc>
              <a:defRPr sz="1350" b="0">
                <a:solidFill>
                  <a:schemeClr val="tx1"/>
                </a:solidFill>
                <a:latin typeface="+mj-lt"/>
                <a:ea typeface="+mn-ea"/>
                <a:cs typeface="+mn-cs"/>
                <a:sym typeface="Helvetica"/>
              </a:defRPr>
            </a:lvl3pPr>
            <a:lvl4pPr indent="1371600" algn="l" defTabSz="457200">
              <a:lnSpc>
                <a:spcPts val="3000"/>
              </a:lnSpc>
              <a:defRPr sz="1100" b="0">
                <a:solidFill>
                  <a:schemeClr val="tx1"/>
                </a:solidFill>
                <a:latin typeface="+mj-lt"/>
                <a:ea typeface="+mn-ea"/>
                <a:cs typeface="+mn-cs"/>
                <a:sym typeface="Helvetica"/>
              </a:defRPr>
            </a:lvl4pPr>
            <a:lvl5pPr indent="1828800" algn="l" defTabSz="457200">
              <a:lnSpc>
                <a:spcPts val="3000"/>
              </a:lnSpc>
              <a:defRPr sz="1100" b="0">
                <a:solidFill>
                  <a:schemeClr val="tx1"/>
                </a:solidFill>
                <a:latin typeface="+mj-lt"/>
                <a:ea typeface="+mn-ea"/>
                <a:cs typeface="+mn-cs"/>
                <a:sym typeface="Helvetica"/>
              </a:defRPr>
            </a:lvl5pPr>
            <a:lvl6pPr indent="2286000" algn="ctr" defTabSz="457200">
              <a:lnSpc>
                <a:spcPts val="3000"/>
              </a:lnSpc>
              <a:defRPr sz="2900" b="1">
                <a:solidFill>
                  <a:srgbClr val="D88C2A"/>
                </a:solidFill>
                <a:latin typeface="+mn-lt"/>
                <a:ea typeface="+mn-ea"/>
                <a:cs typeface="+mn-cs"/>
                <a:sym typeface="Helvetica"/>
              </a:defRPr>
            </a:lvl6pPr>
            <a:lvl7pPr indent="2743200" algn="ctr" defTabSz="457200">
              <a:lnSpc>
                <a:spcPts val="3000"/>
              </a:lnSpc>
              <a:defRPr sz="2900" b="1">
                <a:solidFill>
                  <a:srgbClr val="D88C2A"/>
                </a:solidFill>
                <a:latin typeface="+mn-lt"/>
                <a:ea typeface="+mn-ea"/>
                <a:cs typeface="+mn-cs"/>
                <a:sym typeface="Helvetica"/>
              </a:defRPr>
            </a:lvl7pPr>
            <a:lvl8pPr indent="3200400" algn="ctr" defTabSz="457200">
              <a:lnSpc>
                <a:spcPts val="3000"/>
              </a:lnSpc>
              <a:defRPr sz="2900" b="1">
                <a:solidFill>
                  <a:srgbClr val="D88C2A"/>
                </a:solidFill>
                <a:latin typeface="+mn-lt"/>
                <a:ea typeface="+mn-ea"/>
                <a:cs typeface="+mn-cs"/>
                <a:sym typeface="Helvetica"/>
              </a:defRPr>
            </a:lvl8pPr>
            <a:lvl9pPr indent="3657600" algn="ctr" defTabSz="457200">
              <a:lnSpc>
                <a:spcPts val="3000"/>
              </a:lnSpc>
              <a:defRPr sz="2900" b="1">
                <a:solidFill>
                  <a:srgbClr val="D88C2A"/>
                </a:solidFill>
                <a:latin typeface="+mn-lt"/>
                <a:ea typeface="+mn-ea"/>
                <a:cs typeface="+mn-cs"/>
                <a:sym typeface="Helvetica"/>
              </a:defRPr>
            </a:lvl9pPr>
          </a:lstStyle>
          <a:p>
            <a:r>
              <a:rPr lang="en-US" dirty="0"/>
              <a:t>Intro to Machine Learning</a:t>
            </a:r>
          </a:p>
          <a:p>
            <a:r>
              <a:rPr lang="en-US" dirty="0"/>
              <a:t>	What is Machine Learning?</a:t>
            </a:r>
          </a:p>
          <a:p>
            <a:r>
              <a:rPr lang="en-US" dirty="0"/>
              <a:t>	Supervised Learning: Classification with K-nearest neighbors</a:t>
            </a:r>
          </a:p>
          <a:p>
            <a:r>
              <a:rPr lang="en-US" dirty="0"/>
              <a:t>	Unsupervised Learning: Clustering with K-means clustering</a:t>
            </a:r>
          </a:p>
          <a:p>
            <a:endParaRPr lang="en-US" dirty="0"/>
          </a:p>
          <a:p>
            <a:r>
              <a:rPr lang="en-US" dirty="0" err="1"/>
              <a:t>Softmax</a:t>
            </a:r>
            <a:r>
              <a:rPr lang="en-US" dirty="0"/>
              <a:t> Classifier</a:t>
            </a:r>
          </a:p>
          <a:p>
            <a:r>
              <a:rPr lang="en-US" dirty="0"/>
              <a:t>	Stochastic Gradient Descent</a:t>
            </a:r>
          </a:p>
          <a:p>
            <a:r>
              <a:rPr lang="en-US" dirty="0"/>
              <a:t>	Regularization</a:t>
            </a:r>
          </a:p>
        </p:txBody>
      </p:sp>
    </p:spTree>
    <p:extLst>
      <p:ext uri="{BB962C8B-B14F-4D97-AF65-F5344CB8AC3E}">
        <p14:creationId xmlns:p14="http://schemas.microsoft.com/office/powerpoint/2010/main" val="89921505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FFFFFF"/>
                </a:solidFill>
              </a:rPr>
              <a:t>20</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Unsupervised Learning – k-means clustering</a:t>
            </a:r>
            <a:endParaRPr sz="3200" dirty="0">
              <a:solidFill>
                <a:srgbClr val="215380"/>
              </a:solidFill>
            </a:endParaRPr>
          </a:p>
        </p:txBody>
      </p:sp>
      <p:pic>
        <p:nvPicPr>
          <p:cNvPr id="2" name="Picture 1"/>
          <p:cNvPicPr>
            <a:picLocks noChangeAspect="1"/>
          </p:cNvPicPr>
          <p:nvPr/>
        </p:nvPicPr>
        <p:blipFill rotWithShape="1">
          <a:blip r:embed="rId2"/>
          <a:srcRect l="66061" t="50119"/>
          <a:stretch/>
        </p:blipFill>
        <p:spPr>
          <a:xfrm>
            <a:off x="1015264" y="1795022"/>
            <a:ext cx="774138" cy="778057"/>
          </a:xfrm>
          <a:prstGeom prst="rect">
            <a:avLst/>
          </a:prstGeom>
        </p:spPr>
      </p:pic>
      <p:pic>
        <p:nvPicPr>
          <p:cNvPr id="6" name="Picture 5"/>
          <p:cNvPicPr>
            <a:picLocks noChangeAspect="1"/>
          </p:cNvPicPr>
          <p:nvPr/>
        </p:nvPicPr>
        <p:blipFill rotWithShape="1">
          <a:blip r:embed="rId2"/>
          <a:srcRect r="67363" b="48929"/>
          <a:stretch/>
        </p:blipFill>
        <p:spPr>
          <a:xfrm>
            <a:off x="1278247" y="840874"/>
            <a:ext cx="744358" cy="796540"/>
          </a:xfrm>
          <a:prstGeom prst="rect">
            <a:avLst/>
          </a:prstGeom>
        </p:spPr>
      </p:pic>
      <p:pic>
        <p:nvPicPr>
          <p:cNvPr id="7" name="Picture 6"/>
          <p:cNvPicPr>
            <a:picLocks noChangeAspect="1"/>
          </p:cNvPicPr>
          <p:nvPr/>
        </p:nvPicPr>
        <p:blipFill rotWithShape="1">
          <a:blip r:embed="rId2"/>
          <a:srcRect l="33154" t="1561" r="34073" b="50515"/>
          <a:stretch/>
        </p:blipFill>
        <p:spPr>
          <a:xfrm>
            <a:off x="2864341" y="3317603"/>
            <a:ext cx="747098" cy="747098"/>
          </a:xfrm>
          <a:prstGeom prst="rect">
            <a:avLst/>
          </a:prstGeom>
        </p:spPr>
      </p:pic>
      <p:pic>
        <p:nvPicPr>
          <p:cNvPr id="5" name="Picture 4"/>
          <p:cNvPicPr>
            <a:picLocks noChangeAspect="1"/>
          </p:cNvPicPr>
          <p:nvPr/>
        </p:nvPicPr>
        <p:blipFill rotWithShape="1">
          <a:blip r:embed="rId3"/>
          <a:srcRect l="60395" t="-1053" r="20432" b="53376"/>
          <a:stretch/>
        </p:blipFill>
        <p:spPr>
          <a:xfrm>
            <a:off x="3674545" y="2573079"/>
            <a:ext cx="790827" cy="798898"/>
          </a:xfrm>
          <a:prstGeom prst="rect">
            <a:avLst/>
          </a:prstGeom>
        </p:spPr>
      </p:pic>
      <p:pic>
        <p:nvPicPr>
          <p:cNvPr id="9" name="Picture 8"/>
          <p:cNvPicPr>
            <a:picLocks noChangeAspect="1"/>
          </p:cNvPicPr>
          <p:nvPr/>
        </p:nvPicPr>
        <p:blipFill rotWithShape="1">
          <a:blip r:embed="rId3"/>
          <a:srcRect t="49474" r="81353"/>
          <a:stretch/>
        </p:blipFill>
        <p:spPr>
          <a:xfrm>
            <a:off x="3475467" y="1624975"/>
            <a:ext cx="737575" cy="811905"/>
          </a:xfrm>
          <a:prstGeom prst="rect">
            <a:avLst/>
          </a:prstGeom>
        </p:spPr>
      </p:pic>
      <p:pic>
        <p:nvPicPr>
          <p:cNvPr id="10" name="Picture 9"/>
          <p:cNvPicPr>
            <a:picLocks noChangeAspect="1"/>
          </p:cNvPicPr>
          <p:nvPr/>
        </p:nvPicPr>
        <p:blipFill rotWithShape="1">
          <a:blip r:embed="rId3"/>
          <a:srcRect l="79868" t="49150"/>
          <a:stretch/>
        </p:blipFill>
        <p:spPr>
          <a:xfrm>
            <a:off x="4780741" y="2401506"/>
            <a:ext cx="840757" cy="862738"/>
          </a:xfrm>
          <a:prstGeom prst="rect">
            <a:avLst/>
          </a:prstGeom>
        </p:spPr>
      </p:pic>
      <p:pic>
        <p:nvPicPr>
          <p:cNvPr id="11" name="Picture 10"/>
          <p:cNvPicPr>
            <a:picLocks noChangeAspect="1"/>
          </p:cNvPicPr>
          <p:nvPr/>
        </p:nvPicPr>
        <p:blipFill rotWithShape="1">
          <a:blip r:embed="rId4"/>
          <a:srcRect l="50297" t="50927" r="33001" b="1980"/>
          <a:stretch/>
        </p:blipFill>
        <p:spPr>
          <a:xfrm>
            <a:off x="5721868" y="807924"/>
            <a:ext cx="799248" cy="752541"/>
          </a:xfrm>
          <a:prstGeom prst="rect">
            <a:avLst/>
          </a:prstGeom>
        </p:spPr>
      </p:pic>
      <p:pic>
        <p:nvPicPr>
          <p:cNvPr id="15" name="Picture 14"/>
          <p:cNvPicPr>
            <a:picLocks noChangeAspect="1"/>
          </p:cNvPicPr>
          <p:nvPr/>
        </p:nvPicPr>
        <p:blipFill rotWithShape="1">
          <a:blip r:embed="rId4"/>
          <a:srcRect r="83750" b="51852"/>
          <a:stretch/>
        </p:blipFill>
        <p:spPr>
          <a:xfrm>
            <a:off x="6931480" y="2232169"/>
            <a:ext cx="892873" cy="883400"/>
          </a:xfrm>
          <a:prstGeom prst="rect">
            <a:avLst/>
          </a:prstGeom>
        </p:spPr>
      </p:pic>
      <p:pic>
        <p:nvPicPr>
          <p:cNvPr id="16" name="Picture 15"/>
          <p:cNvPicPr>
            <a:picLocks noChangeAspect="1"/>
          </p:cNvPicPr>
          <p:nvPr/>
        </p:nvPicPr>
        <p:blipFill rotWithShape="1">
          <a:blip r:embed="rId4"/>
          <a:srcRect l="33132" t="50636" r="50680" b="-1"/>
          <a:stretch/>
        </p:blipFill>
        <p:spPr>
          <a:xfrm>
            <a:off x="4947375" y="3626015"/>
            <a:ext cx="861656" cy="877371"/>
          </a:xfrm>
          <a:prstGeom prst="rect">
            <a:avLst/>
          </a:prstGeom>
        </p:spPr>
      </p:pic>
      <p:pic>
        <p:nvPicPr>
          <p:cNvPr id="13" name="Picture 12"/>
          <p:cNvPicPr>
            <a:picLocks noChangeAspect="1"/>
          </p:cNvPicPr>
          <p:nvPr/>
        </p:nvPicPr>
        <p:blipFill rotWithShape="1">
          <a:blip r:embed="rId5"/>
          <a:srcRect l="80132" t="486" b="65929"/>
          <a:stretch/>
        </p:blipFill>
        <p:spPr>
          <a:xfrm>
            <a:off x="6282922" y="3500289"/>
            <a:ext cx="792651" cy="831842"/>
          </a:xfrm>
          <a:prstGeom prst="rect">
            <a:avLst/>
          </a:prstGeom>
        </p:spPr>
      </p:pic>
      <p:pic>
        <p:nvPicPr>
          <p:cNvPr id="29" name="Picture 28"/>
          <p:cNvPicPr>
            <a:picLocks noChangeAspect="1"/>
          </p:cNvPicPr>
          <p:nvPr/>
        </p:nvPicPr>
        <p:blipFill rotWithShape="1">
          <a:blip r:embed="rId5"/>
          <a:srcRect l="39734" t="33471" r="40394" b="35157"/>
          <a:stretch/>
        </p:blipFill>
        <p:spPr>
          <a:xfrm>
            <a:off x="6912519" y="989635"/>
            <a:ext cx="852149" cy="835219"/>
          </a:xfrm>
          <a:prstGeom prst="rect">
            <a:avLst/>
          </a:prstGeom>
        </p:spPr>
      </p:pic>
      <p:pic>
        <p:nvPicPr>
          <p:cNvPr id="14" name="Picture 13"/>
          <p:cNvPicPr>
            <a:picLocks noChangeAspect="1"/>
          </p:cNvPicPr>
          <p:nvPr/>
        </p:nvPicPr>
        <p:blipFill rotWithShape="1">
          <a:blip r:embed="rId6"/>
          <a:srcRect l="19942" t="1719" r="60416" b="52437"/>
          <a:stretch/>
        </p:blipFill>
        <p:spPr>
          <a:xfrm>
            <a:off x="4564285" y="986206"/>
            <a:ext cx="766180" cy="728688"/>
          </a:xfrm>
          <a:prstGeom prst="rect">
            <a:avLst/>
          </a:prstGeom>
        </p:spPr>
      </p:pic>
      <p:pic>
        <p:nvPicPr>
          <p:cNvPr id="31" name="Picture 30"/>
          <p:cNvPicPr>
            <a:picLocks noChangeAspect="1"/>
          </p:cNvPicPr>
          <p:nvPr/>
        </p:nvPicPr>
        <p:blipFill rotWithShape="1">
          <a:blip r:embed="rId6"/>
          <a:srcRect r="80157" b="51886"/>
          <a:stretch/>
        </p:blipFill>
        <p:spPr>
          <a:xfrm>
            <a:off x="5908671" y="2071496"/>
            <a:ext cx="770577" cy="761379"/>
          </a:xfrm>
          <a:prstGeom prst="rect">
            <a:avLst/>
          </a:prstGeom>
        </p:spPr>
      </p:pic>
      <p:pic>
        <p:nvPicPr>
          <p:cNvPr id="17" name="Picture 16"/>
          <p:cNvPicPr>
            <a:picLocks noChangeAspect="1"/>
          </p:cNvPicPr>
          <p:nvPr/>
        </p:nvPicPr>
        <p:blipFill rotWithShape="1">
          <a:blip r:embed="rId7"/>
          <a:srcRect l="35385" t="1" r="33346" b="70730"/>
          <a:stretch/>
        </p:blipFill>
        <p:spPr>
          <a:xfrm>
            <a:off x="2264880" y="2280057"/>
            <a:ext cx="796599" cy="753278"/>
          </a:xfrm>
          <a:prstGeom prst="rect">
            <a:avLst/>
          </a:prstGeom>
        </p:spPr>
      </p:pic>
      <p:pic>
        <p:nvPicPr>
          <p:cNvPr id="32" name="Picture 31"/>
          <p:cNvPicPr>
            <a:picLocks noChangeAspect="1"/>
          </p:cNvPicPr>
          <p:nvPr/>
        </p:nvPicPr>
        <p:blipFill rotWithShape="1">
          <a:blip r:embed="rId7"/>
          <a:srcRect l="33689" t="65490" r="33345" b="1873"/>
          <a:stretch/>
        </p:blipFill>
        <p:spPr>
          <a:xfrm>
            <a:off x="2624469" y="843736"/>
            <a:ext cx="829939" cy="830098"/>
          </a:xfrm>
          <a:prstGeom prst="rect">
            <a:avLst/>
          </a:prstGeom>
        </p:spPr>
      </p:pic>
      <p:sp>
        <p:nvSpPr>
          <p:cNvPr id="12" name="TextBox 11"/>
          <p:cNvSpPr txBox="1"/>
          <p:nvPr/>
        </p:nvSpPr>
        <p:spPr>
          <a:xfrm>
            <a:off x="507672" y="3368839"/>
            <a:ext cx="2240659" cy="14773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k = 3</a:t>
            </a:r>
          </a:p>
          <a:p>
            <a:pPr marL="0" marR="0" indent="0" algn="l" defTabSz="457200" rtl="0" fontAlgn="auto" latinLnBrk="1" hangingPunct="0">
              <a:lnSpc>
                <a:spcPct val="100000"/>
              </a:lnSpc>
              <a:spcBef>
                <a:spcPts val="0"/>
              </a:spcBef>
              <a:spcAft>
                <a:spcPts val="0"/>
              </a:spcAft>
              <a:buClrTx/>
              <a:buSzTx/>
              <a:buFontTx/>
              <a:buNone/>
              <a:tabLst/>
            </a:pPr>
            <a:r>
              <a:rPr lang="en-US" dirty="0">
                <a:solidFill>
                  <a:srgbClr val="000000"/>
                </a:solidFill>
              </a:rPr>
              <a:t>3. Reassign images </a:t>
            </a:r>
            <a:br>
              <a:rPr lang="en-US" dirty="0">
                <a:solidFill>
                  <a:srgbClr val="000000"/>
                </a:solidFill>
              </a:rPr>
            </a:br>
            <a:r>
              <a:rPr lang="en-US" dirty="0">
                <a:solidFill>
                  <a:srgbClr val="000000"/>
                </a:solidFill>
              </a:rPr>
              <a:t>to clusters</a:t>
            </a:r>
          </a:p>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based</a:t>
            </a:r>
            <a:r>
              <a:rPr kumimoji="0" lang="en-US" sz="1800" b="0" i="0" u="none" strike="noStrike" cap="none" spc="0" normalizeH="0" dirty="0">
                <a:ln>
                  <a:noFill/>
                </a:ln>
                <a:solidFill>
                  <a:srgbClr val="000000"/>
                </a:solidFill>
                <a:effectLst/>
                <a:uFillTx/>
                <a:latin typeface="Calibri"/>
                <a:ea typeface="Calibri"/>
                <a:cs typeface="Calibri"/>
                <a:sym typeface="Calibri"/>
              </a:rPr>
              <a:t> on similarity to </a:t>
            </a:r>
            <a:br>
              <a:rPr kumimoji="0" lang="en-US" sz="1800" b="0" i="0" u="none" strike="noStrike" cap="none" spc="0" normalizeH="0" dirty="0">
                <a:ln>
                  <a:noFill/>
                </a:ln>
                <a:solidFill>
                  <a:srgbClr val="000000"/>
                </a:solidFill>
                <a:effectLst/>
                <a:uFillTx/>
                <a:latin typeface="Calibri"/>
                <a:ea typeface="Calibri"/>
                <a:cs typeface="Calibri"/>
                <a:sym typeface="Calibri"/>
              </a:rPr>
            </a:br>
            <a:r>
              <a:rPr kumimoji="0" lang="en-US" sz="1800" b="0" i="0" u="none" strike="noStrike" cap="none" spc="0" normalizeH="0" dirty="0">
                <a:ln>
                  <a:noFill/>
                </a:ln>
                <a:solidFill>
                  <a:srgbClr val="000000"/>
                </a:solidFill>
                <a:effectLst/>
                <a:uFillTx/>
                <a:latin typeface="Calibri"/>
                <a:ea typeface="Calibri"/>
                <a:cs typeface="Calibri"/>
                <a:sym typeface="Calibri"/>
              </a:rPr>
              <a:t>cluster means</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grpSp>
        <p:nvGrpSpPr>
          <p:cNvPr id="24" name="Group 23"/>
          <p:cNvGrpSpPr/>
          <p:nvPr/>
        </p:nvGrpSpPr>
        <p:grpSpPr>
          <a:xfrm>
            <a:off x="978196" y="701749"/>
            <a:ext cx="7389626" cy="3891516"/>
            <a:chOff x="978196" y="701749"/>
            <a:chExt cx="7389626" cy="3891516"/>
          </a:xfrm>
        </p:grpSpPr>
        <p:sp>
          <p:nvSpPr>
            <p:cNvPr id="25" name="Freeform 24"/>
            <p:cNvSpPr/>
            <p:nvPr/>
          </p:nvSpPr>
          <p:spPr>
            <a:xfrm>
              <a:off x="978196" y="701749"/>
              <a:ext cx="5656520" cy="2424224"/>
            </a:xfrm>
            <a:custGeom>
              <a:avLst/>
              <a:gdLst>
                <a:gd name="connsiteX0" fmla="*/ 53163 w 5624623"/>
                <a:gd name="connsiteY0" fmla="*/ 180753 h 1765004"/>
                <a:gd name="connsiteX1" fmla="*/ 53163 w 5624623"/>
                <a:gd name="connsiteY1" fmla="*/ 999460 h 1765004"/>
                <a:gd name="connsiteX2" fmla="*/ 1329070 w 5624623"/>
                <a:gd name="connsiteY2" fmla="*/ 1073888 h 1765004"/>
                <a:gd name="connsiteX3" fmla="*/ 2307265 w 5624623"/>
                <a:gd name="connsiteY3" fmla="*/ 1584251 h 1765004"/>
                <a:gd name="connsiteX4" fmla="*/ 2488019 w 5624623"/>
                <a:gd name="connsiteY4" fmla="*/ 1765004 h 1765004"/>
                <a:gd name="connsiteX5" fmla="*/ 3508744 w 5624623"/>
                <a:gd name="connsiteY5" fmla="*/ 1765004 h 1765004"/>
                <a:gd name="connsiteX6" fmla="*/ 3965944 w 5624623"/>
                <a:gd name="connsiteY6" fmla="*/ 1329070 h 1765004"/>
                <a:gd name="connsiteX7" fmla="*/ 5550195 w 5624623"/>
                <a:gd name="connsiteY7" fmla="*/ 1031358 h 1765004"/>
                <a:gd name="connsiteX8" fmla="*/ 5624623 w 5624623"/>
                <a:gd name="connsiteY8" fmla="*/ 510363 h 1765004"/>
                <a:gd name="connsiteX9" fmla="*/ 5528930 w 5624623"/>
                <a:gd name="connsiteY9" fmla="*/ 0 h 1765004"/>
                <a:gd name="connsiteX10" fmla="*/ 0 w 5624623"/>
                <a:gd name="connsiteY10" fmla="*/ 42530 h 1765004"/>
                <a:gd name="connsiteX11" fmla="*/ 63795 w 5624623"/>
                <a:gd name="connsiteY11" fmla="*/ 233916 h 1765004"/>
                <a:gd name="connsiteX12" fmla="*/ 63795 w 5624623"/>
                <a:gd name="connsiteY12" fmla="*/ 233916 h 1765004"/>
                <a:gd name="connsiteX13" fmla="*/ 53163 w 5624623"/>
                <a:gd name="connsiteY13" fmla="*/ 180753 h 1765004"/>
                <a:gd name="connsiteX0" fmla="*/ 53163 w 5624623"/>
                <a:gd name="connsiteY0" fmla="*/ 180753 h 2137144"/>
                <a:gd name="connsiteX1" fmla="*/ 53163 w 5624623"/>
                <a:gd name="connsiteY1" fmla="*/ 999460 h 2137144"/>
                <a:gd name="connsiteX2" fmla="*/ 520996 w 5624623"/>
                <a:gd name="connsiteY2" fmla="*/ 2137144 h 2137144"/>
                <a:gd name="connsiteX3" fmla="*/ 2307265 w 5624623"/>
                <a:gd name="connsiteY3" fmla="*/ 1584251 h 2137144"/>
                <a:gd name="connsiteX4" fmla="*/ 2488019 w 5624623"/>
                <a:gd name="connsiteY4" fmla="*/ 1765004 h 2137144"/>
                <a:gd name="connsiteX5" fmla="*/ 3508744 w 5624623"/>
                <a:gd name="connsiteY5" fmla="*/ 1765004 h 2137144"/>
                <a:gd name="connsiteX6" fmla="*/ 3965944 w 5624623"/>
                <a:gd name="connsiteY6" fmla="*/ 1329070 h 2137144"/>
                <a:gd name="connsiteX7" fmla="*/ 5550195 w 5624623"/>
                <a:gd name="connsiteY7" fmla="*/ 1031358 h 2137144"/>
                <a:gd name="connsiteX8" fmla="*/ 5624623 w 5624623"/>
                <a:gd name="connsiteY8" fmla="*/ 510363 h 2137144"/>
                <a:gd name="connsiteX9" fmla="*/ 5528930 w 5624623"/>
                <a:gd name="connsiteY9" fmla="*/ 0 h 2137144"/>
                <a:gd name="connsiteX10" fmla="*/ 0 w 5624623"/>
                <a:gd name="connsiteY10" fmla="*/ 42530 h 2137144"/>
                <a:gd name="connsiteX11" fmla="*/ 63795 w 5624623"/>
                <a:gd name="connsiteY11" fmla="*/ 233916 h 2137144"/>
                <a:gd name="connsiteX12" fmla="*/ 63795 w 5624623"/>
                <a:gd name="connsiteY12" fmla="*/ 233916 h 2137144"/>
                <a:gd name="connsiteX13" fmla="*/ 53163 w 5624623"/>
                <a:gd name="connsiteY13" fmla="*/ 180753 h 2137144"/>
                <a:gd name="connsiteX0" fmla="*/ 85060 w 5656520"/>
                <a:gd name="connsiteY0" fmla="*/ 180753 h 2137144"/>
                <a:gd name="connsiteX1" fmla="*/ 0 w 5656520"/>
                <a:gd name="connsiteY1" fmla="*/ 1935125 h 2137144"/>
                <a:gd name="connsiteX2" fmla="*/ 552893 w 5656520"/>
                <a:gd name="connsiteY2" fmla="*/ 2137144 h 2137144"/>
                <a:gd name="connsiteX3" fmla="*/ 2339162 w 5656520"/>
                <a:gd name="connsiteY3" fmla="*/ 1584251 h 2137144"/>
                <a:gd name="connsiteX4" fmla="*/ 2519916 w 5656520"/>
                <a:gd name="connsiteY4" fmla="*/ 1765004 h 2137144"/>
                <a:gd name="connsiteX5" fmla="*/ 3540641 w 5656520"/>
                <a:gd name="connsiteY5" fmla="*/ 1765004 h 2137144"/>
                <a:gd name="connsiteX6" fmla="*/ 3997841 w 5656520"/>
                <a:gd name="connsiteY6" fmla="*/ 1329070 h 2137144"/>
                <a:gd name="connsiteX7" fmla="*/ 5582092 w 5656520"/>
                <a:gd name="connsiteY7" fmla="*/ 1031358 h 2137144"/>
                <a:gd name="connsiteX8" fmla="*/ 5656520 w 5656520"/>
                <a:gd name="connsiteY8" fmla="*/ 510363 h 2137144"/>
                <a:gd name="connsiteX9" fmla="*/ 5560827 w 5656520"/>
                <a:gd name="connsiteY9" fmla="*/ 0 h 2137144"/>
                <a:gd name="connsiteX10" fmla="*/ 31897 w 5656520"/>
                <a:gd name="connsiteY10" fmla="*/ 42530 h 2137144"/>
                <a:gd name="connsiteX11" fmla="*/ 95692 w 5656520"/>
                <a:gd name="connsiteY11" fmla="*/ 233916 h 2137144"/>
                <a:gd name="connsiteX12" fmla="*/ 95692 w 5656520"/>
                <a:gd name="connsiteY12" fmla="*/ 233916 h 2137144"/>
                <a:gd name="connsiteX13" fmla="*/ 85060 w 5656520"/>
                <a:gd name="connsiteY13" fmla="*/ 180753 h 2137144"/>
                <a:gd name="connsiteX0" fmla="*/ 85060 w 5656520"/>
                <a:gd name="connsiteY0" fmla="*/ 180753 h 2137144"/>
                <a:gd name="connsiteX1" fmla="*/ 0 w 5656520"/>
                <a:gd name="connsiteY1" fmla="*/ 1935125 h 2137144"/>
                <a:gd name="connsiteX2" fmla="*/ 552893 w 5656520"/>
                <a:gd name="connsiteY2" fmla="*/ 2137144 h 2137144"/>
                <a:gd name="connsiteX3" fmla="*/ 1467292 w 5656520"/>
                <a:gd name="connsiteY3" fmla="*/ 1201479 h 2137144"/>
                <a:gd name="connsiteX4" fmla="*/ 2519916 w 5656520"/>
                <a:gd name="connsiteY4" fmla="*/ 1765004 h 2137144"/>
                <a:gd name="connsiteX5" fmla="*/ 3540641 w 5656520"/>
                <a:gd name="connsiteY5" fmla="*/ 1765004 h 2137144"/>
                <a:gd name="connsiteX6" fmla="*/ 3997841 w 5656520"/>
                <a:gd name="connsiteY6" fmla="*/ 1329070 h 2137144"/>
                <a:gd name="connsiteX7" fmla="*/ 5582092 w 5656520"/>
                <a:gd name="connsiteY7" fmla="*/ 1031358 h 2137144"/>
                <a:gd name="connsiteX8" fmla="*/ 5656520 w 5656520"/>
                <a:gd name="connsiteY8" fmla="*/ 510363 h 2137144"/>
                <a:gd name="connsiteX9" fmla="*/ 5560827 w 5656520"/>
                <a:gd name="connsiteY9" fmla="*/ 0 h 2137144"/>
                <a:gd name="connsiteX10" fmla="*/ 31897 w 5656520"/>
                <a:gd name="connsiteY10" fmla="*/ 42530 h 2137144"/>
                <a:gd name="connsiteX11" fmla="*/ 95692 w 5656520"/>
                <a:gd name="connsiteY11" fmla="*/ 233916 h 2137144"/>
                <a:gd name="connsiteX12" fmla="*/ 95692 w 5656520"/>
                <a:gd name="connsiteY12" fmla="*/ 233916 h 2137144"/>
                <a:gd name="connsiteX13" fmla="*/ 85060 w 5656520"/>
                <a:gd name="connsiteY13" fmla="*/ 180753 h 2137144"/>
                <a:gd name="connsiteX0" fmla="*/ 85060 w 5656520"/>
                <a:gd name="connsiteY0" fmla="*/ 180753 h 2466754"/>
                <a:gd name="connsiteX1" fmla="*/ 0 w 5656520"/>
                <a:gd name="connsiteY1" fmla="*/ 1935125 h 2466754"/>
                <a:gd name="connsiteX2" fmla="*/ 552893 w 5656520"/>
                <a:gd name="connsiteY2" fmla="*/ 2137144 h 2466754"/>
                <a:gd name="connsiteX3" fmla="*/ 1477924 w 5656520"/>
                <a:gd name="connsiteY3" fmla="*/ 2466754 h 2466754"/>
                <a:gd name="connsiteX4" fmla="*/ 2519916 w 5656520"/>
                <a:gd name="connsiteY4" fmla="*/ 1765004 h 2466754"/>
                <a:gd name="connsiteX5" fmla="*/ 3540641 w 5656520"/>
                <a:gd name="connsiteY5" fmla="*/ 1765004 h 2466754"/>
                <a:gd name="connsiteX6" fmla="*/ 3997841 w 5656520"/>
                <a:gd name="connsiteY6" fmla="*/ 1329070 h 2466754"/>
                <a:gd name="connsiteX7" fmla="*/ 5582092 w 5656520"/>
                <a:gd name="connsiteY7" fmla="*/ 1031358 h 2466754"/>
                <a:gd name="connsiteX8" fmla="*/ 5656520 w 5656520"/>
                <a:gd name="connsiteY8" fmla="*/ 510363 h 2466754"/>
                <a:gd name="connsiteX9" fmla="*/ 5560827 w 5656520"/>
                <a:gd name="connsiteY9" fmla="*/ 0 h 2466754"/>
                <a:gd name="connsiteX10" fmla="*/ 31897 w 5656520"/>
                <a:gd name="connsiteY10" fmla="*/ 42530 h 2466754"/>
                <a:gd name="connsiteX11" fmla="*/ 95692 w 5656520"/>
                <a:gd name="connsiteY11" fmla="*/ 233916 h 2466754"/>
                <a:gd name="connsiteX12" fmla="*/ 95692 w 5656520"/>
                <a:gd name="connsiteY12" fmla="*/ 233916 h 2466754"/>
                <a:gd name="connsiteX13" fmla="*/ 85060 w 5656520"/>
                <a:gd name="connsiteY13" fmla="*/ 180753 h 2466754"/>
                <a:gd name="connsiteX0" fmla="*/ 85060 w 5656520"/>
                <a:gd name="connsiteY0" fmla="*/ 180753 h 2466754"/>
                <a:gd name="connsiteX1" fmla="*/ 0 w 5656520"/>
                <a:gd name="connsiteY1" fmla="*/ 1935125 h 2466754"/>
                <a:gd name="connsiteX2" fmla="*/ 552893 w 5656520"/>
                <a:gd name="connsiteY2" fmla="*/ 2137144 h 2466754"/>
                <a:gd name="connsiteX3" fmla="*/ 1477924 w 5656520"/>
                <a:gd name="connsiteY3" fmla="*/ 2466754 h 2466754"/>
                <a:gd name="connsiteX4" fmla="*/ 2222205 w 5656520"/>
                <a:gd name="connsiteY4" fmla="*/ 1775636 h 2466754"/>
                <a:gd name="connsiteX5" fmla="*/ 3540641 w 5656520"/>
                <a:gd name="connsiteY5" fmla="*/ 1765004 h 2466754"/>
                <a:gd name="connsiteX6" fmla="*/ 3997841 w 5656520"/>
                <a:gd name="connsiteY6" fmla="*/ 1329070 h 2466754"/>
                <a:gd name="connsiteX7" fmla="*/ 5582092 w 5656520"/>
                <a:gd name="connsiteY7" fmla="*/ 1031358 h 2466754"/>
                <a:gd name="connsiteX8" fmla="*/ 5656520 w 5656520"/>
                <a:gd name="connsiteY8" fmla="*/ 510363 h 2466754"/>
                <a:gd name="connsiteX9" fmla="*/ 5560827 w 5656520"/>
                <a:gd name="connsiteY9" fmla="*/ 0 h 2466754"/>
                <a:gd name="connsiteX10" fmla="*/ 31897 w 5656520"/>
                <a:gd name="connsiteY10" fmla="*/ 42530 h 2466754"/>
                <a:gd name="connsiteX11" fmla="*/ 95692 w 5656520"/>
                <a:gd name="connsiteY11" fmla="*/ 233916 h 2466754"/>
                <a:gd name="connsiteX12" fmla="*/ 95692 w 5656520"/>
                <a:gd name="connsiteY12" fmla="*/ 233916 h 2466754"/>
                <a:gd name="connsiteX13" fmla="*/ 85060 w 5656520"/>
                <a:gd name="connsiteY13" fmla="*/ 180753 h 2466754"/>
                <a:gd name="connsiteX0" fmla="*/ 85060 w 5656520"/>
                <a:gd name="connsiteY0" fmla="*/ 180753 h 2424224"/>
                <a:gd name="connsiteX1" fmla="*/ 0 w 5656520"/>
                <a:gd name="connsiteY1" fmla="*/ 1935125 h 2424224"/>
                <a:gd name="connsiteX2" fmla="*/ 552893 w 5656520"/>
                <a:gd name="connsiteY2" fmla="*/ 2137144 h 2424224"/>
                <a:gd name="connsiteX3" fmla="*/ 2169040 w 5656520"/>
                <a:gd name="connsiteY3" fmla="*/ 2424224 h 2424224"/>
                <a:gd name="connsiteX4" fmla="*/ 2222205 w 5656520"/>
                <a:gd name="connsiteY4" fmla="*/ 1775636 h 2424224"/>
                <a:gd name="connsiteX5" fmla="*/ 3540641 w 5656520"/>
                <a:gd name="connsiteY5" fmla="*/ 1765004 h 2424224"/>
                <a:gd name="connsiteX6" fmla="*/ 3997841 w 5656520"/>
                <a:gd name="connsiteY6" fmla="*/ 1329070 h 2424224"/>
                <a:gd name="connsiteX7" fmla="*/ 5582092 w 5656520"/>
                <a:gd name="connsiteY7" fmla="*/ 1031358 h 2424224"/>
                <a:gd name="connsiteX8" fmla="*/ 5656520 w 5656520"/>
                <a:gd name="connsiteY8" fmla="*/ 510363 h 2424224"/>
                <a:gd name="connsiteX9" fmla="*/ 5560827 w 5656520"/>
                <a:gd name="connsiteY9" fmla="*/ 0 h 2424224"/>
                <a:gd name="connsiteX10" fmla="*/ 31897 w 5656520"/>
                <a:gd name="connsiteY10" fmla="*/ 42530 h 2424224"/>
                <a:gd name="connsiteX11" fmla="*/ 95692 w 5656520"/>
                <a:gd name="connsiteY11" fmla="*/ 233916 h 2424224"/>
                <a:gd name="connsiteX12" fmla="*/ 95692 w 5656520"/>
                <a:gd name="connsiteY12" fmla="*/ 233916 h 2424224"/>
                <a:gd name="connsiteX13" fmla="*/ 85060 w 5656520"/>
                <a:gd name="connsiteY13" fmla="*/ 180753 h 2424224"/>
                <a:gd name="connsiteX0" fmla="*/ 85060 w 5656520"/>
                <a:gd name="connsiteY0" fmla="*/ 180753 h 2424224"/>
                <a:gd name="connsiteX1" fmla="*/ 0 w 5656520"/>
                <a:gd name="connsiteY1" fmla="*/ 1935125 h 2424224"/>
                <a:gd name="connsiteX2" fmla="*/ 1190846 w 5656520"/>
                <a:gd name="connsiteY2" fmla="*/ 2413590 h 2424224"/>
                <a:gd name="connsiteX3" fmla="*/ 2169040 w 5656520"/>
                <a:gd name="connsiteY3" fmla="*/ 2424224 h 2424224"/>
                <a:gd name="connsiteX4" fmla="*/ 2222205 w 5656520"/>
                <a:gd name="connsiteY4" fmla="*/ 1775636 h 2424224"/>
                <a:gd name="connsiteX5" fmla="*/ 3540641 w 5656520"/>
                <a:gd name="connsiteY5" fmla="*/ 1765004 h 2424224"/>
                <a:gd name="connsiteX6" fmla="*/ 3997841 w 5656520"/>
                <a:gd name="connsiteY6" fmla="*/ 1329070 h 2424224"/>
                <a:gd name="connsiteX7" fmla="*/ 5582092 w 5656520"/>
                <a:gd name="connsiteY7" fmla="*/ 1031358 h 2424224"/>
                <a:gd name="connsiteX8" fmla="*/ 5656520 w 5656520"/>
                <a:gd name="connsiteY8" fmla="*/ 510363 h 2424224"/>
                <a:gd name="connsiteX9" fmla="*/ 5560827 w 5656520"/>
                <a:gd name="connsiteY9" fmla="*/ 0 h 2424224"/>
                <a:gd name="connsiteX10" fmla="*/ 31897 w 5656520"/>
                <a:gd name="connsiteY10" fmla="*/ 42530 h 2424224"/>
                <a:gd name="connsiteX11" fmla="*/ 95692 w 5656520"/>
                <a:gd name="connsiteY11" fmla="*/ 233916 h 2424224"/>
                <a:gd name="connsiteX12" fmla="*/ 95692 w 5656520"/>
                <a:gd name="connsiteY12" fmla="*/ 233916 h 2424224"/>
                <a:gd name="connsiteX13" fmla="*/ 85060 w 5656520"/>
                <a:gd name="connsiteY13" fmla="*/ 180753 h 242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6520" h="2424224">
                  <a:moveTo>
                    <a:pt x="85060" y="180753"/>
                  </a:moveTo>
                  <a:lnTo>
                    <a:pt x="0" y="1935125"/>
                  </a:lnTo>
                  <a:lnTo>
                    <a:pt x="1190846" y="2413590"/>
                  </a:lnTo>
                  <a:lnTo>
                    <a:pt x="2169040" y="2424224"/>
                  </a:lnTo>
                  <a:lnTo>
                    <a:pt x="2222205" y="1775636"/>
                  </a:lnTo>
                  <a:lnTo>
                    <a:pt x="3540641" y="1765004"/>
                  </a:lnTo>
                  <a:lnTo>
                    <a:pt x="3997841" y="1329070"/>
                  </a:lnTo>
                  <a:lnTo>
                    <a:pt x="5582092" y="1031358"/>
                  </a:lnTo>
                  <a:lnTo>
                    <a:pt x="5656520" y="510363"/>
                  </a:lnTo>
                  <a:lnTo>
                    <a:pt x="5560827" y="0"/>
                  </a:lnTo>
                  <a:lnTo>
                    <a:pt x="31897" y="42530"/>
                  </a:lnTo>
                  <a:lnTo>
                    <a:pt x="95692" y="233916"/>
                  </a:lnTo>
                  <a:lnTo>
                    <a:pt x="95692" y="233916"/>
                  </a:lnTo>
                  <a:lnTo>
                    <a:pt x="85060" y="180753"/>
                  </a:lnTo>
                  <a:close/>
                </a:path>
              </a:pathLst>
            </a:custGeom>
            <a:noFill/>
            <a:ln w="25400" cap="flat">
              <a:solidFill>
                <a:srgbClr val="C0000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6" name="Freeform 25"/>
            <p:cNvSpPr/>
            <p:nvPr/>
          </p:nvSpPr>
          <p:spPr>
            <a:xfrm>
              <a:off x="1935127" y="1903229"/>
              <a:ext cx="4880344" cy="2392325"/>
            </a:xfrm>
            <a:custGeom>
              <a:avLst/>
              <a:gdLst>
                <a:gd name="connsiteX0" fmla="*/ 63795 w 6018028"/>
                <a:gd name="connsiteY0" fmla="*/ 95693 h 2828261"/>
                <a:gd name="connsiteX1" fmla="*/ 106325 w 6018028"/>
                <a:gd name="connsiteY1" fmla="*/ 1063256 h 2828261"/>
                <a:gd name="connsiteX2" fmla="*/ 2147777 w 6018028"/>
                <a:gd name="connsiteY2" fmla="*/ 2541181 h 2828261"/>
                <a:gd name="connsiteX3" fmla="*/ 4125432 w 6018028"/>
                <a:gd name="connsiteY3" fmla="*/ 2828261 h 2828261"/>
                <a:gd name="connsiteX4" fmla="*/ 5263116 w 6018028"/>
                <a:gd name="connsiteY4" fmla="*/ 2796363 h 2828261"/>
                <a:gd name="connsiteX5" fmla="*/ 5178056 w 6018028"/>
                <a:gd name="connsiteY5" fmla="*/ 1371600 h 2828261"/>
                <a:gd name="connsiteX6" fmla="*/ 6018028 w 6018028"/>
                <a:gd name="connsiteY6" fmla="*/ 1275907 h 2828261"/>
                <a:gd name="connsiteX7" fmla="*/ 5943600 w 6018028"/>
                <a:gd name="connsiteY7" fmla="*/ 148856 h 2828261"/>
                <a:gd name="connsiteX8" fmla="*/ 5050465 w 6018028"/>
                <a:gd name="connsiteY8" fmla="*/ 265814 h 2828261"/>
                <a:gd name="connsiteX9" fmla="*/ 4114800 w 6018028"/>
                <a:gd name="connsiteY9" fmla="*/ 531628 h 2828261"/>
                <a:gd name="connsiteX10" fmla="*/ 3689498 w 6018028"/>
                <a:gd name="connsiteY10" fmla="*/ 797442 h 2828261"/>
                <a:gd name="connsiteX11" fmla="*/ 2551814 w 6018028"/>
                <a:gd name="connsiteY11" fmla="*/ 786809 h 2828261"/>
                <a:gd name="connsiteX12" fmla="*/ 2009553 w 6018028"/>
                <a:gd name="connsiteY12" fmla="*/ 329609 h 2828261"/>
                <a:gd name="connsiteX13" fmla="*/ 903767 w 6018028"/>
                <a:gd name="connsiteY13" fmla="*/ 31898 h 2828261"/>
                <a:gd name="connsiteX14" fmla="*/ 0 w 6018028"/>
                <a:gd name="connsiteY14" fmla="*/ 0 h 2828261"/>
                <a:gd name="connsiteX15" fmla="*/ 63795 w 6018028"/>
                <a:gd name="connsiteY15" fmla="*/ 95693 h 2828261"/>
                <a:gd name="connsiteX0" fmla="*/ 63795 w 6018028"/>
                <a:gd name="connsiteY0" fmla="*/ 95693 h 2828261"/>
                <a:gd name="connsiteX1" fmla="*/ 106325 w 6018028"/>
                <a:gd name="connsiteY1" fmla="*/ 1063256 h 2828261"/>
                <a:gd name="connsiteX2" fmla="*/ 2147777 w 6018028"/>
                <a:gd name="connsiteY2" fmla="*/ 2541181 h 2828261"/>
                <a:gd name="connsiteX3" fmla="*/ 4125432 w 6018028"/>
                <a:gd name="connsiteY3" fmla="*/ 2828261 h 2828261"/>
                <a:gd name="connsiteX4" fmla="*/ 5263116 w 6018028"/>
                <a:gd name="connsiteY4" fmla="*/ 2796363 h 2828261"/>
                <a:gd name="connsiteX5" fmla="*/ 5178056 w 6018028"/>
                <a:gd name="connsiteY5" fmla="*/ 1371600 h 2828261"/>
                <a:gd name="connsiteX6" fmla="*/ 6018028 w 6018028"/>
                <a:gd name="connsiteY6" fmla="*/ 1275907 h 2828261"/>
                <a:gd name="connsiteX7" fmla="*/ 5943600 w 6018028"/>
                <a:gd name="connsiteY7" fmla="*/ 148856 h 2828261"/>
                <a:gd name="connsiteX8" fmla="*/ 5050465 w 6018028"/>
                <a:gd name="connsiteY8" fmla="*/ 265814 h 2828261"/>
                <a:gd name="connsiteX9" fmla="*/ 4114800 w 6018028"/>
                <a:gd name="connsiteY9" fmla="*/ 531628 h 2828261"/>
                <a:gd name="connsiteX10" fmla="*/ 3689498 w 6018028"/>
                <a:gd name="connsiteY10" fmla="*/ 797442 h 2828261"/>
                <a:gd name="connsiteX11" fmla="*/ 2551814 w 6018028"/>
                <a:gd name="connsiteY11" fmla="*/ 786809 h 2828261"/>
                <a:gd name="connsiteX12" fmla="*/ 2009553 w 6018028"/>
                <a:gd name="connsiteY12" fmla="*/ 329609 h 2828261"/>
                <a:gd name="connsiteX13" fmla="*/ 1414130 w 6018028"/>
                <a:gd name="connsiteY13" fmla="*/ 489098 h 2828261"/>
                <a:gd name="connsiteX14" fmla="*/ 0 w 6018028"/>
                <a:gd name="connsiteY14" fmla="*/ 0 h 2828261"/>
                <a:gd name="connsiteX15" fmla="*/ 63795 w 6018028"/>
                <a:gd name="connsiteY15" fmla="*/ 95693 h 2828261"/>
                <a:gd name="connsiteX0" fmla="*/ 0 w 5954233"/>
                <a:gd name="connsiteY0" fmla="*/ 0 h 2732568"/>
                <a:gd name="connsiteX1" fmla="*/ 42530 w 5954233"/>
                <a:gd name="connsiteY1" fmla="*/ 967563 h 2732568"/>
                <a:gd name="connsiteX2" fmla="*/ 2083982 w 5954233"/>
                <a:gd name="connsiteY2" fmla="*/ 2445488 h 2732568"/>
                <a:gd name="connsiteX3" fmla="*/ 4061637 w 5954233"/>
                <a:gd name="connsiteY3" fmla="*/ 2732568 h 2732568"/>
                <a:gd name="connsiteX4" fmla="*/ 5199321 w 5954233"/>
                <a:gd name="connsiteY4" fmla="*/ 2700670 h 2732568"/>
                <a:gd name="connsiteX5" fmla="*/ 5114261 w 5954233"/>
                <a:gd name="connsiteY5" fmla="*/ 1275907 h 2732568"/>
                <a:gd name="connsiteX6" fmla="*/ 5954233 w 5954233"/>
                <a:gd name="connsiteY6" fmla="*/ 1180214 h 2732568"/>
                <a:gd name="connsiteX7" fmla="*/ 5879805 w 5954233"/>
                <a:gd name="connsiteY7" fmla="*/ 53163 h 2732568"/>
                <a:gd name="connsiteX8" fmla="*/ 4986670 w 5954233"/>
                <a:gd name="connsiteY8" fmla="*/ 170121 h 2732568"/>
                <a:gd name="connsiteX9" fmla="*/ 4051005 w 5954233"/>
                <a:gd name="connsiteY9" fmla="*/ 435935 h 2732568"/>
                <a:gd name="connsiteX10" fmla="*/ 3625703 w 5954233"/>
                <a:gd name="connsiteY10" fmla="*/ 701749 h 2732568"/>
                <a:gd name="connsiteX11" fmla="*/ 2488019 w 5954233"/>
                <a:gd name="connsiteY11" fmla="*/ 691116 h 2732568"/>
                <a:gd name="connsiteX12" fmla="*/ 1945758 w 5954233"/>
                <a:gd name="connsiteY12" fmla="*/ 233916 h 2732568"/>
                <a:gd name="connsiteX13" fmla="*/ 1350335 w 5954233"/>
                <a:gd name="connsiteY13" fmla="*/ 393405 h 2732568"/>
                <a:gd name="connsiteX14" fmla="*/ 1116419 w 5954233"/>
                <a:gd name="connsiteY14" fmla="*/ 988828 h 2732568"/>
                <a:gd name="connsiteX15" fmla="*/ 0 w 5954233"/>
                <a:gd name="connsiteY15" fmla="*/ 0 h 2732568"/>
                <a:gd name="connsiteX0" fmla="*/ 1031359 w 5911703"/>
                <a:gd name="connsiteY0" fmla="*/ 1414130 h 2679405"/>
                <a:gd name="connsiteX1" fmla="*/ 0 w 5911703"/>
                <a:gd name="connsiteY1" fmla="*/ 914400 h 2679405"/>
                <a:gd name="connsiteX2" fmla="*/ 2041452 w 5911703"/>
                <a:gd name="connsiteY2" fmla="*/ 2392325 h 2679405"/>
                <a:gd name="connsiteX3" fmla="*/ 4019107 w 5911703"/>
                <a:gd name="connsiteY3" fmla="*/ 2679405 h 2679405"/>
                <a:gd name="connsiteX4" fmla="*/ 5156791 w 5911703"/>
                <a:gd name="connsiteY4" fmla="*/ 2647507 h 2679405"/>
                <a:gd name="connsiteX5" fmla="*/ 5071731 w 5911703"/>
                <a:gd name="connsiteY5" fmla="*/ 1222744 h 2679405"/>
                <a:gd name="connsiteX6" fmla="*/ 5911703 w 5911703"/>
                <a:gd name="connsiteY6" fmla="*/ 1127051 h 2679405"/>
                <a:gd name="connsiteX7" fmla="*/ 5837275 w 5911703"/>
                <a:gd name="connsiteY7" fmla="*/ 0 h 2679405"/>
                <a:gd name="connsiteX8" fmla="*/ 4944140 w 5911703"/>
                <a:gd name="connsiteY8" fmla="*/ 116958 h 2679405"/>
                <a:gd name="connsiteX9" fmla="*/ 4008475 w 5911703"/>
                <a:gd name="connsiteY9" fmla="*/ 382772 h 2679405"/>
                <a:gd name="connsiteX10" fmla="*/ 3583173 w 5911703"/>
                <a:gd name="connsiteY10" fmla="*/ 648586 h 2679405"/>
                <a:gd name="connsiteX11" fmla="*/ 2445489 w 5911703"/>
                <a:gd name="connsiteY11" fmla="*/ 637953 h 2679405"/>
                <a:gd name="connsiteX12" fmla="*/ 1903228 w 5911703"/>
                <a:gd name="connsiteY12" fmla="*/ 180753 h 2679405"/>
                <a:gd name="connsiteX13" fmla="*/ 1307805 w 5911703"/>
                <a:gd name="connsiteY13" fmla="*/ 340242 h 2679405"/>
                <a:gd name="connsiteX14" fmla="*/ 1073889 w 5911703"/>
                <a:gd name="connsiteY14" fmla="*/ 935665 h 2679405"/>
                <a:gd name="connsiteX15" fmla="*/ 1031359 w 5911703"/>
                <a:gd name="connsiteY15"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4125432 w 4880344"/>
                <a:gd name="connsiteY3" fmla="*/ 2647507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871869 w 4880344"/>
                <a:gd name="connsiteY11" fmla="*/ 180753 h 2679405"/>
                <a:gd name="connsiteX12" fmla="*/ 276446 w 4880344"/>
                <a:gd name="connsiteY12" fmla="*/ 340242 h 2679405"/>
                <a:gd name="connsiteX13" fmla="*/ 42530 w 4880344"/>
                <a:gd name="connsiteY13" fmla="*/ 935665 h 2679405"/>
                <a:gd name="connsiteX14" fmla="*/ 0 w 4880344"/>
                <a:gd name="connsiteY14"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4125432 w 4880344"/>
                <a:gd name="connsiteY3" fmla="*/ 2647507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871869 w 4880344"/>
                <a:gd name="connsiteY11" fmla="*/ 180753 h 2679405"/>
                <a:gd name="connsiteX12" fmla="*/ 74427 w 4880344"/>
                <a:gd name="connsiteY12" fmla="*/ 542260 h 2679405"/>
                <a:gd name="connsiteX13" fmla="*/ 42530 w 4880344"/>
                <a:gd name="connsiteY13" fmla="*/ 935665 h 2679405"/>
                <a:gd name="connsiteX14" fmla="*/ 0 w 4880344"/>
                <a:gd name="connsiteY14"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4125432 w 4880344"/>
                <a:gd name="connsiteY3" fmla="*/ 2647507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414669 w 4880344"/>
                <a:gd name="connsiteY11" fmla="*/ 212650 h 2679405"/>
                <a:gd name="connsiteX12" fmla="*/ 74427 w 4880344"/>
                <a:gd name="connsiteY12" fmla="*/ 542260 h 2679405"/>
                <a:gd name="connsiteX13" fmla="*/ 42530 w 4880344"/>
                <a:gd name="connsiteY13" fmla="*/ 935665 h 2679405"/>
                <a:gd name="connsiteX14" fmla="*/ 0 w 4880344"/>
                <a:gd name="connsiteY14"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4125432 w 4880344"/>
                <a:gd name="connsiteY3" fmla="*/ 2647507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1010093 w 4880344"/>
                <a:gd name="connsiteY11" fmla="*/ 308343 h 2679405"/>
                <a:gd name="connsiteX12" fmla="*/ 74427 w 4880344"/>
                <a:gd name="connsiteY12" fmla="*/ 542260 h 2679405"/>
                <a:gd name="connsiteX13" fmla="*/ 42530 w 4880344"/>
                <a:gd name="connsiteY13" fmla="*/ 935665 h 2679405"/>
                <a:gd name="connsiteX14" fmla="*/ 0 w 4880344"/>
                <a:gd name="connsiteY14"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4125432 w 4880344"/>
                <a:gd name="connsiteY3" fmla="*/ 2647507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1010093 w 4880344"/>
                <a:gd name="connsiteY11" fmla="*/ 308343 h 2679405"/>
                <a:gd name="connsiteX12" fmla="*/ 265813 w 4880344"/>
                <a:gd name="connsiteY12" fmla="*/ 329609 h 2679405"/>
                <a:gd name="connsiteX13" fmla="*/ 42530 w 4880344"/>
                <a:gd name="connsiteY13" fmla="*/ 935665 h 2679405"/>
                <a:gd name="connsiteX14" fmla="*/ 0 w 4880344"/>
                <a:gd name="connsiteY14"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2828259 w 4880344"/>
                <a:gd name="connsiteY3" fmla="*/ 1594884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1010093 w 4880344"/>
                <a:gd name="connsiteY11" fmla="*/ 308343 h 2679405"/>
                <a:gd name="connsiteX12" fmla="*/ 265813 w 4880344"/>
                <a:gd name="connsiteY12" fmla="*/ 329609 h 2679405"/>
                <a:gd name="connsiteX13" fmla="*/ 42530 w 4880344"/>
                <a:gd name="connsiteY13" fmla="*/ 935665 h 2679405"/>
                <a:gd name="connsiteX14" fmla="*/ 0 w 4880344"/>
                <a:gd name="connsiteY14" fmla="*/ 1414130 h 2679405"/>
                <a:gd name="connsiteX0" fmla="*/ 0 w 4880344"/>
                <a:gd name="connsiteY0" fmla="*/ 1414130 h 2392325"/>
                <a:gd name="connsiteX1" fmla="*/ 1010093 w 4880344"/>
                <a:gd name="connsiteY1" fmla="*/ 2392325 h 2392325"/>
                <a:gd name="connsiteX2" fmla="*/ 2360427 w 4880344"/>
                <a:gd name="connsiteY2" fmla="*/ 2286001 h 2392325"/>
                <a:gd name="connsiteX3" fmla="*/ 2828259 w 4880344"/>
                <a:gd name="connsiteY3" fmla="*/ 1594884 h 2392325"/>
                <a:gd name="connsiteX4" fmla="*/ 4040372 w 4880344"/>
                <a:gd name="connsiteY4" fmla="*/ 1222744 h 2392325"/>
                <a:gd name="connsiteX5" fmla="*/ 4880344 w 4880344"/>
                <a:gd name="connsiteY5" fmla="*/ 1127051 h 2392325"/>
                <a:gd name="connsiteX6" fmla="*/ 4805916 w 4880344"/>
                <a:gd name="connsiteY6" fmla="*/ 0 h 2392325"/>
                <a:gd name="connsiteX7" fmla="*/ 3912781 w 4880344"/>
                <a:gd name="connsiteY7" fmla="*/ 116958 h 2392325"/>
                <a:gd name="connsiteX8" fmla="*/ 2977116 w 4880344"/>
                <a:gd name="connsiteY8" fmla="*/ 382772 h 2392325"/>
                <a:gd name="connsiteX9" fmla="*/ 2551814 w 4880344"/>
                <a:gd name="connsiteY9" fmla="*/ 648586 h 2392325"/>
                <a:gd name="connsiteX10" fmla="*/ 1414130 w 4880344"/>
                <a:gd name="connsiteY10" fmla="*/ 637953 h 2392325"/>
                <a:gd name="connsiteX11" fmla="*/ 1010093 w 4880344"/>
                <a:gd name="connsiteY11" fmla="*/ 308343 h 2392325"/>
                <a:gd name="connsiteX12" fmla="*/ 265813 w 4880344"/>
                <a:gd name="connsiteY12" fmla="*/ 329609 h 2392325"/>
                <a:gd name="connsiteX13" fmla="*/ 42530 w 4880344"/>
                <a:gd name="connsiteY13" fmla="*/ 935665 h 2392325"/>
                <a:gd name="connsiteX14" fmla="*/ 0 w 4880344"/>
                <a:gd name="connsiteY14" fmla="*/ 1414130 h 2392325"/>
                <a:gd name="connsiteX0" fmla="*/ 0 w 4880344"/>
                <a:gd name="connsiteY0" fmla="*/ 1414130 h 2392325"/>
                <a:gd name="connsiteX1" fmla="*/ 1010093 w 4880344"/>
                <a:gd name="connsiteY1" fmla="*/ 2392325 h 2392325"/>
                <a:gd name="connsiteX2" fmla="*/ 2360427 w 4880344"/>
                <a:gd name="connsiteY2" fmla="*/ 2286001 h 2392325"/>
                <a:gd name="connsiteX3" fmla="*/ 2828259 w 4880344"/>
                <a:gd name="connsiteY3" fmla="*/ 1594884 h 2392325"/>
                <a:gd name="connsiteX4" fmla="*/ 4040372 w 4880344"/>
                <a:gd name="connsiteY4" fmla="*/ 1222744 h 2392325"/>
                <a:gd name="connsiteX5" fmla="*/ 4880344 w 4880344"/>
                <a:gd name="connsiteY5" fmla="*/ 1127051 h 2392325"/>
                <a:gd name="connsiteX6" fmla="*/ 4805916 w 4880344"/>
                <a:gd name="connsiteY6" fmla="*/ 0 h 2392325"/>
                <a:gd name="connsiteX7" fmla="*/ 3912781 w 4880344"/>
                <a:gd name="connsiteY7" fmla="*/ 116958 h 2392325"/>
                <a:gd name="connsiteX8" fmla="*/ 2977116 w 4880344"/>
                <a:gd name="connsiteY8" fmla="*/ 382772 h 2392325"/>
                <a:gd name="connsiteX9" fmla="*/ 2551814 w 4880344"/>
                <a:gd name="connsiteY9" fmla="*/ 648586 h 2392325"/>
                <a:gd name="connsiteX10" fmla="*/ 1414130 w 4880344"/>
                <a:gd name="connsiteY10" fmla="*/ 637953 h 2392325"/>
                <a:gd name="connsiteX11" fmla="*/ 1010093 w 4880344"/>
                <a:gd name="connsiteY11" fmla="*/ 308343 h 2392325"/>
                <a:gd name="connsiteX12" fmla="*/ 691115 w 4880344"/>
                <a:gd name="connsiteY12" fmla="*/ 1360967 h 2392325"/>
                <a:gd name="connsiteX13" fmla="*/ 42530 w 4880344"/>
                <a:gd name="connsiteY13" fmla="*/ 935665 h 2392325"/>
                <a:gd name="connsiteX14" fmla="*/ 0 w 4880344"/>
                <a:gd name="connsiteY14" fmla="*/ 1414130 h 2392325"/>
                <a:gd name="connsiteX0" fmla="*/ 0 w 4880344"/>
                <a:gd name="connsiteY0" fmla="*/ 1414130 h 2392325"/>
                <a:gd name="connsiteX1" fmla="*/ 1010093 w 4880344"/>
                <a:gd name="connsiteY1" fmla="*/ 2392325 h 2392325"/>
                <a:gd name="connsiteX2" fmla="*/ 2360427 w 4880344"/>
                <a:gd name="connsiteY2" fmla="*/ 2286001 h 2392325"/>
                <a:gd name="connsiteX3" fmla="*/ 2828259 w 4880344"/>
                <a:gd name="connsiteY3" fmla="*/ 1594884 h 2392325"/>
                <a:gd name="connsiteX4" fmla="*/ 4040372 w 4880344"/>
                <a:gd name="connsiteY4" fmla="*/ 1222744 h 2392325"/>
                <a:gd name="connsiteX5" fmla="*/ 4880344 w 4880344"/>
                <a:gd name="connsiteY5" fmla="*/ 1127051 h 2392325"/>
                <a:gd name="connsiteX6" fmla="*/ 4805916 w 4880344"/>
                <a:gd name="connsiteY6" fmla="*/ 0 h 2392325"/>
                <a:gd name="connsiteX7" fmla="*/ 3912781 w 4880344"/>
                <a:gd name="connsiteY7" fmla="*/ 116958 h 2392325"/>
                <a:gd name="connsiteX8" fmla="*/ 2977116 w 4880344"/>
                <a:gd name="connsiteY8" fmla="*/ 382772 h 2392325"/>
                <a:gd name="connsiteX9" fmla="*/ 2551814 w 4880344"/>
                <a:gd name="connsiteY9" fmla="*/ 648586 h 2392325"/>
                <a:gd name="connsiteX10" fmla="*/ 1414130 w 4880344"/>
                <a:gd name="connsiteY10" fmla="*/ 637953 h 2392325"/>
                <a:gd name="connsiteX11" fmla="*/ 1010093 w 4880344"/>
                <a:gd name="connsiteY11" fmla="*/ 308343 h 2392325"/>
                <a:gd name="connsiteX12" fmla="*/ 691115 w 4880344"/>
                <a:gd name="connsiteY12" fmla="*/ 1360967 h 2392325"/>
                <a:gd name="connsiteX13" fmla="*/ 0 w 4880344"/>
                <a:gd name="connsiteY13" fmla="*/ 1414130 h 2392325"/>
                <a:gd name="connsiteX0" fmla="*/ 0 w 4880344"/>
                <a:gd name="connsiteY0" fmla="*/ 1414130 h 2392325"/>
                <a:gd name="connsiteX1" fmla="*/ 1010093 w 4880344"/>
                <a:gd name="connsiteY1" fmla="*/ 2392325 h 2392325"/>
                <a:gd name="connsiteX2" fmla="*/ 2360427 w 4880344"/>
                <a:gd name="connsiteY2" fmla="*/ 2286001 h 2392325"/>
                <a:gd name="connsiteX3" fmla="*/ 2828259 w 4880344"/>
                <a:gd name="connsiteY3" fmla="*/ 1594884 h 2392325"/>
                <a:gd name="connsiteX4" fmla="*/ 4040372 w 4880344"/>
                <a:gd name="connsiteY4" fmla="*/ 1222744 h 2392325"/>
                <a:gd name="connsiteX5" fmla="*/ 4880344 w 4880344"/>
                <a:gd name="connsiteY5" fmla="*/ 1127051 h 2392325"/>
                <a:gd name="connsiteX6" fmla="*/ 4805916 w 4880344"/>
                <a:gd name="connsiteY6" fmla="*/ 0 h 2392325"/>
                <a:gd name="connsiteX7" fmla="*/ 3912781 w 4880344"/>
                <a:gd name="connsiteY7" fmla="*/ 116958 h 2392325"/>
                <a:gd name="connsiteX8" fmla="*/ 2977116 w 4880344"/>
                <a:gd name="connsiteY8" fmla="*/ 382772 h 2392325"/>
                <a:gd name="connsiteX9" fmla="*/ 2551814 w 4880344"/>
                <a:gd name="connsiteY9" fmla="*/ 648586 h 2392325"/>
                <a:gd name="connsiteX10" fmla="*/ 1414130 w 4880344"/>
                <a:gd name="connsiteY10" fmla="*/ 637953 h 2392325"/>
                <a:gd name="connsiteX11" fmla="*/ 1456660 w 4880344"/>
                <a:gd name="connsiteY11" fmla="*/ 1244008 h 2392325"/>
                <a:gd name="connsiteX12" fmla="*/ 691115 w 4880344"/>
                <a:gd name="connsiteY12" fmla="*/ 1360967 h 2392325"/>
                <a:gd name="connsiteX13" fmla="*/ 0 w 4880344"/>
                <a:gd name="connsiteY13" fmla="*/ 1414130 h 23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80344" h="2392325">
                  <a:moveTo>
                    <a:pt x="0" y="1414130"/>
                  </a:moveTo>
                  <a:lnTo>
                    <a:pt x="1010093" y="2392325"/>
                  </a:lnTo>
                  <a:lnTo>
                    <a:pt x="2360427" y="2286001"/>
                  </a:lnTo>
                  <a:lnTo>
                    <a:pt x="2828259" y="1594884"/>
                  </a:lnTo>
                  <a:lnTo>
                    <a:pt x="4040372" y="1222744"/>
                  </a:lnTo>
                  <a:lnTo>
                    <a:pt x="4880344" y="1127051"/>
                  </a:lnTo>
                  <a:lnTo>
                    <a:pt x="4805916" y="0"/>
                  </a:lnTo>
                  <a:lnTo>
                    <a:pt x="3912781" y="116958"/>
                  </a:lnTo>
                  <a:lnTo>
                    <a:pt x="2977116" y="382772"/>
                  </a:lnTo>
                  <a:lnTo>
                    <a:pt x="2551814" y="648586"/>
                  </a:lnTo>
                  <a:lnTo>
                    <a:pt x="1414130" y="637953"/>
                  </a:lnTo>
                  <a:lnTo>
                    <a:pt x="1456660" y="1244008"/>
                  </a:lnTo>
                  <a:lnTo>
                    <a:pt x="691115" y="1360967"/>
                  </a:lnTo>
                  <a:lnTo>
                    <a:pt x="0" y="1414130"/>
                  </a:lnTo>
                  <a:close/>
                </a:path>
              </a:pathLst>
            </a:custGeom>
            <a:noFill/>
            <a:ln w="25400" cap="flat">
              <a:solidFill>
                <a:srgbClr val="7030A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30" name="Freeform 29"/>
            <p:cNvSpPr/>
            <p:nvPr/>
          </p:nvSpPr>
          <p:spPr>
            <a:xfrm>
              <a:off x="4890975" y="850605"/>
              <a:ext cx="3476847" cy="3742660"/>
            </a:xfrm>
            <a:custGeom>
              <a:avLst/>
              <a:gdLst>
                <a:gd name="connsiteX0" fmla="*/ 606056 w 2169042"/>
                <a:gd name="connsiteY0" fmla="*/ 95693 h 3710762"/>
                <a:gd name="connsiteX1" fmla="*/ 691117 w 2169042"/>
                <a:gd name="connsiteY1" fmla="*/ 1265274 h 3710762"/>
                <a:gd name="connsiteX2" fmla="*/ 712382 w 2169042"/>
                <a:gd name="connsiteY2" fmla="*/ 2296632 h 3710762"/>
                <a:gd name="connsiteX3" fmla="*/ 0 w 2169042"/>
                <a:gd name="connsiteY3" fmla="*/ 2658139 h 3710762"/>
                <a:gd name="connsiteX4" fmla="*/ 0 w 2169042"/>
                <a:gd name="connsiteY4" fmla="*/ 3710762 h 3710762"/>
                <a:gd name="connsiteX5" fmla="*/ 1116419 w 2169042"/>
                <a:gd name="connsiteY5" fmla="*/ 3561907 h 3710762"/>
                <a:gd name="connsiteX6" fmla="*/ 2169042 w 2169042"/>
                <a:gd name="connsiteY6" fmla="*/ 2339162 h 3710762"/>
                <a:gd name="connsiteX7" fmla="*/ 1807535 w 2169042"/>
                <a:gd name="connsiteY7" fmla="*/ 0 h 3710762"/>
                <a:gd name="connsiteX8" fmla="*/ 606056 w 2169042"/>
                <a:gd name="connsiteY8" fmla="*/ 95693 h 3710762"/>
                <a:gd name="connsiteX0" fmla="*/ 1913860 w 3476846"/>
                <a:gd name="connsiteY0" fmla="*/ 95693 h 3710762"/>
                <a:gd name="connsiteX1" fmla="*/ 1998921 w 3476846"/>
                <a:gd name="connsiteY1" fmla="*/ 1265274 h 3710762"/>
                <a:gd name="connsiteX2" fmla="*/ 2020186 w 3476846"/>
                <a:gd name="connsiteY2" fmla="*/ 2296632 h 3710762"/>
                <a:gd name="connsiteX3" fmla="*/ 0 w 3476846"/>
                <a:gd name="connsiteY3" fmla="*/ 2743199 h 3710762"/>
                <a:gd name="connsiteX4" fmla="*/ 1307804 w 3476846"/>
                <a:gd name="connsiteY4" fmla="*/ 3710762 h 3710762"/>
                <a:gd name="connsiteX5" fmla="*/ 2424223 w 3476846"/>
                <a:gd name="connsiteY5" fmla="*/ 3561907 h 3710762"/>
                <a:gd name="connsiteX6" fmla="*/ 3476846 w 3476846"/>
                <a:gd name="connsiteY6" fmla="*/ 2339162 h 3710762"/>
                <a:gd name="connsiteX7" fmla="*/ 3115339 w 3476846"/>
                <a:gd name="connsiteY7" fmla="*/ 0 h 3710762"/>
                <a:gd name="connsiteX8" fmla="*/ 1913860 w 3476846"/>
                <a:gd name="connsiteY8" fmla="*/ 95693 h 3710762"/>
                <a:gd name="connsiteX0" fmla="*/ 1913861 w 3476847"/>
                <a:gd name="connsiteY0" fmla="*/ 95693 h 3742660"/>
                <a:gd name="connsiteX1" fmla="*/ 1998922 w 3476847"/>
                <a:gd name="connsiteY1" fmla="*/ 1265274 h 3742660"/>
                <a:gd name="connsiteX2" fmla="*/ 2020187 w 3476847"/>
                <a:gd name="connsiteY2" fmla="*/ 2296632 h 3742660"/>
                <a:gd name="connsiteX3" fmla="*/ 1 w 3476847"/>
                <a:gd name="connsiteY3" fmla="*/ 2743199 h 3742660"/>
                <a:gd name="connsiteX4" fmla="*/ 0 w 3476847"/>
                <a:gd name="connsiteY4" fmla="*/ 3742660 h 3742660"/>
                <a:gd name="connsiteX5" fmla="*/ 2424224 w 3476847"/>
                <a:gd name="connsiteY5" fmla="*/ 3561907 h 3742660"/>
                <a:gd name="connsiteX6" fmla="*/ 3476847 w 3476847"/>
                <a:gd name="connsiteY6" fmla="*/ 2339162 h 3742660"/>
                <a:gd name="connsiteX7" fmla="*/ 3115340 w 3476847"/>
                <a:gd name="connsiteY7" fmla="*/ 0 h 3742660"/>
                <a:gd name="connsiteX8" fmla="*/ 1913861 w 3476847"/>
                <a:gd name="connsiteY8" fmla="*/ 95693 h 374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6847" h="3742660">
                  <a:moveTo>
                    <a:pt x="1913861" y="95693"/>
                  </a:moveTo>
                  <a:lnTo>
                    <a:pt x="1998922" y="1265274"/>
                  </a:lnTo>
                  <a:lnTo>
                    <a:pt x="2020187" y="2296632"/>
                  </a:lnTo>
                  <a:lnTo>
                    <a:pt x="1" y="2743199"/>
                  </a:lnTo>
                  <a:cubicBezTo>
                    <a:pt x="1" y="3076353"/>
                    <a:pt x="0" y="3409506"/>
                    <a:pt x="0" y="3742660"/>
                  </a:cubicBezTo>
                  <a:lnTo>
                    <a:pt x="2424224" y="3561907"/>
                  </a:lnTo>
                  <a:lnTo>
                    <a:pt x="3476847" y="2339162"/>
                  </a:lnTo>
                  <a:lnTo>
                    <a:pt x="3115340" y="0"/>
                  </a:lnTo>
                  <a:lnTo>
                    <a:pt x="1913861" y="95693"/>
                  </a:lnTo>
                  <a:close/>
                </a:path>
              </a:pathLst>
            </a:custGeom>
            <a:noFill/>
            <a:ln w="25400" cap="flat">
              <a:solidFill>
                <a:srgbClr val="0070C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grpSp>
      <p:grpSp>
        <p:nvGrpSpPr>
          <p:cNvPr id="33" name="Group 32"/>
          <p:cNvGrpSpPr/>
          <p:nvPr/>
        </p:nvGrpSpPr>
        <p:grpSpPr>
          <a:xfrm>
            <a:off x="3329900" y="1095546"/>
            <a:ext cx="4591351" cy="2846879"/>
            <a:chOff x="3329900" y="1095546"/>
            <a:chExt cx="4591351" cy="2846879"/>
          </a:xfrm>
        </p:grpSpPr>
        <p:grpSp>
          <p:nvGrpSpPr>
            <p:cNvPr id="34" name="Group 33"/>
            <p:cNvGrpSpPr/>
            <p:nvPr/>
          </p:nvGrpSpPr>
          <p:grpSpPr>
            <a:xfrm>
              <a:off x="3329900" y="1095546"/>
              <a:ext cx="850998" cy="929837"/>
              <a:chOff x="3329900" y="1095546"/>
              <a:chExt cx="850998" cy="929837"/>
            </a:xfrm>
            <a:effectLst>
              <a:outerShdw blurRad="63500" sx="144000" sy="144000" algn="ctr" rotWithShape="0">
                <a:prstClr val="black">
                  <a:alpha val="40000"/>
                </a:prstClr>
              </a:outerShdw>
            </a:effectLst>
          </p:grpSpPr>
          <p:pic>
            <p:nvPicPr>
              <p:cNvPr id="45" name="Picture 44"/>
              <p:cNvPicPr>
                <a:picLocks noChangeAspect="1"/>
              </p:cNvPicPr>
              <p:nvPr/>
            </p:nvPicPr>
            <p:blipFill rotWithShape="1">
              <a:blip r:embed="rId3">
                <a:alphaModFix/>
              </a:blip>
              <a:srcRect t="49474" r="81353"/>
              <a:stretch/>
            </p:blipFill>
            <p:spPr>
              <a:xfrm>
                <a:off x="3356387" y="1131181"/>
                <a:ext cx="812338" cy="894202"/>
              </a:xfrm>
              <a:prstGeom prst="rect">
                <a:avLst/>
              </a:prstGeom>
              <a:solidFill>
                <a:schemeClr val="bg1"/>
              </a:solidFill>
            </p:spPr>
          </p:pic>
          <p:pic>
            <p:nvPicPr>
              <p:cNvPr id="46" name="Picture 45"/>
              <p:cNvPicPr>
                <a:picLocks noChangeAspect="1"/>
              </p:cNvPicPr>
              <p:nvPr/>
            </p:nvPicPr>
            <p:blipFill rotWithShape="1">
              <a:blip r:embed="rId7">
                <a:alphaModFix amt="58000"/>
              </a:blip>
              <a:srcRect l="33689" t="65490" r="33345" b="1873"/>
              <a:stretch/>
            </p:blipFill>
            <p:spPr>
              <a:xfrm>
                <a:off x="3329900" y="1133472"/>
                <a:ext cx="829939" cy="830098"/>
              </a:xfrm>
              <a:prstGeom prst="rect">
                <a:avLst/>
              </a:prstGeom>
            </p:spPr>
          </p:pic>
          <p:pic>
            <p:nvPicPr>
              <p:cNvPr id="47" name="Picture 46"/>
              <p:cNvPicPr>
                <a:picLocks noChangeAspect="1"/>
              </p:cNvPicPr>
              <p:nvPr/>
            </p:nvPicPr>
            <p:blipFill rotWithShape="1">
              <a:blip r:embed="rId2">
                <a:alphaModFix amt="59000"/>
              </a:blip>
              <a:srcRect r="67363" b="48929"/>
              <a:stretch/>
            </p:blipFill>
            <p:spPr>
              <a:xfrm>
                <a:off x="3354859" y="1095546"/>
                <a:ext cx="813865" cy="870920"/>
              </a:xfrm>
              <a:prstGeom prst="rect">
                <a:avLst/>
              </a:prstGeom>
            </p:spPr>
          </p:pic>
          <p:pic>
            <p:nvPicPr>
              <p:cNvPr id="48" name="Picture 47"/>
              <p:cNvPicPr>
                <a:picLocks noChangeAspect="1"/>
              </p:cNvPicPr>
              <p:nvPr/>
            </p:nvPicPr>
            <p:blipFill rotWithShape="1">
              <a:blip r:embed="rId4">
                <a:alphaModFix amt="23000"/>
              </a:blip>
              <a:srcRect l="50297" t="50927" r="33001" b="1980"/>
              <a:stretch/>
            </p:blipFill>
            <p:spPr>
              <a:xfrm>
                <a:off x="3381650" y="1153677"/>
                <a:ext cx="799248" cy="752541"/>
              </a:xfrm>
              <a:prstGeom prst="rect">
                <a:avLst/>
              </a:prstGeom>
            </p:spPr>
          </p:pic>
        </p:grpSp>
        <p:grpSp>
          <p:nvGrpSpPr>
            <p:cNvPr id="35" name="Group 34"/>
            <p:cNvGrpSpPr/>
            <p:nvPr/>
          </p:nvGrpSpPr>
          <p:grpSpPr>
            <a:xfrm>
              <a:off x="4050912" y="3050303"/>
              <a:ext cx="861656" cy="892122"/>
              <a:chOff x="3649874" y="4514130"/>
              <a:chExt cx="861656" cy="892122"/>
            </a:xfrm>
            <a:effectLst>
              <a:outerShdw blurRad="63500" sx="144000" sy="144000" algn="ctr" rotWithShape="0">
                <a:prstClr val="black">
                  <a:alpha val="40000"/>
                </a:prstClr>
              </a:outerShdw>
            </a:effectLst>
          </p:grpSpPr>
          <p:pic>
            <p:nvPicPr>
              <p:cNvPr id="40" name="Picture 39"/>
              <p:cNvPicPr>
                <a:picLocks noChangeAspect="1"/>
              </p:cNvPicPr>
              <p:nvPr/>
            </p:nvPicPr>
            <p:blipFill rotWithShape="1">
              <a:blip r:embed="rId3"/>
              <a:srcRect l="60395" t="-1053" r="20432" b="53376"/>
              <a:stretch/>
            </p:blipFill>
            <p:spPr>
              <a:xfrm>
                <a:off x="3670516" y="4531489"/>
                <a:ext cx="790827" cy="798898"/>
              </a:xfrm>
              <a:prstGeom prst="rect">
                <a:avLst/>
              </a:prstGeom>
            </p:spPr>
          </p:pic>
          <p:pic>
            <p:nvPicPr>
              <p:cNvPr id="41" name="Picture 40"/>
              <p:cNvPicPr>
                <a:picLocks noChangeAspect="1"/>
              </p:cNvPicPr>
              <p:nvPr/>
            </p:nvPicPr>
            <p:blipFill rotWithShape="1">
              <a:blip r:embed="rId3">
                <a:alphaModFix amt="53000"/>
              </a:blip>
              <a:srcRect l="79868" t="49150"/>
              <a:stretch/>
            </p:blipFill>
            <p:spPr>
              <a:xfrm>
                <a:off x="3666332" y="4543514"/>
                <a:ext cx="840757" cy="862738"/>
              </a:xfrm>
              <a:prstGeom prst="rect">
                <a:avLst/>
              </a:prstGeom>
            </p:spPr>
          </p:pic>
          <p:pic>
            <p:nvPicPr>
              <p:cNvPr id="42" name="Picture 41"/>
              <p:cNvPicPr>
                <a:picLocks noChangeAspect="1"/>
              </p:cNvPicPr>
              <p:nvPr/>
            </p:nvPicPr>
            <p:blipFill rotWithShape="1">
              <a:blip r:embed="rId4">
                <a:alphaModFix amt="35000"/>
              </a:blip>
              <a:srcRect l="33132" t="50636" r="50680" b="-1"/>
              <a:stretch/>
            </p:blipFill>
            <p:spPr>
              <a:xfrm>
                <a:off x="3649874" y="4514130"/>
                <a:ext cx="861656" cy="877371"/>
              </a:xfrm>
              <a:prstGeom prst="rect">
                <a:avLst/>
              </a:prstGeom>
            </p:spPr>
          </p:pic>
          <p:pic>
            <p:nvPicPr>
              <p:cNvPr id="43" name="Picture 42"/>
              <p:cNvPicPr>
                <a:picLocks noChangeAspect="1"/>
              </p:cNvPicPr>
              <p:nvPr/>
            </p:nvPicPr>
            <p:blipFill rotWithShape="1">
              <a:blip r:embed="rId6">
                <a:alphaModFix amt="22000"/>
              </a:blip>
              <a:srcRect r="80157" b="51886"/>
              <a:stretch/>
            </p:blipFill>
            <p:spPr>
              <a:xfrm>
                <a:off x="3670516" y="4544709"/>
                <a:ext cx="770577" cy="761379"/>
              </a:xfrm>
              <a:prstGeom prst="rect">
                <a:avLst/>
              </a:prstGeom>
            </p:spPr>
          </p:pic>
          <p:pic>
            <p:nvPicPr>
              <p:cNvPr id="44" name="Picture 43"/>
              <p:cNvPicPr>
                <a:picLocks noChangeAspect="1"/>
              </p:cNvPicPr>
              <p:nvPr/>
            </p:nvPicPr>
            <p:blipFill rotWithShape="1">
              <a:blip r:embed="rId7">
                <a:alphaModFix amt="12000"/>
              </a:blip>
              <a:srcRect l="35385" t="1" r="33346" b="70730"/>
              <a:stretch/>
            </p:blipFill>
            <p:spPr>
              <a:xfrm>
                <a:off x="3685141" y="4548759"/>
                <a:ext cx="796599" cy="753278"/>
              </a:xfrm>
              <a:prstGeom prst="rect">
                <a:avLst/>
              </a:prstGeom>
            </p:spPr>
          </p:pic>
        </p:grpSp>
        <p:grpSp>
          <p:nvGrpSpPr>
            <p:cNvPr id="36" name="Group 35"/>
            <p:cNvGrpSpPr/>
            <p:nvPr/>
          </p:nvGrpSpPr>
          <p:grpSpPr>
            <a:xfrm>
              <a:off x="7028378" y="2452185"/>
              <a:ext cx="892873" cy="917362"/>
              <a:chOff x="7230445" y="2564313"/>
              <a:chExt cx="892873" cy="917362"/>
            </a:xfrm>
            <a:effectLst>
              <a:outerShdw blurRad="63500" sx="145000" sy="145000" algn="ctr" rotWithShape="0">
                <a:prstClr val="black">
                  <a:alpha val="40000"/>
                </a:prstClr>
              </a:outerShdw>
            </a:effectLst>
          </p:grpSpPr>
          <p:pic>
            <p:nvPicPr>
              <p:cNvPr id="37" name="Picture 36"/>
              <p:cNvPicPr>
                <a:picLocks noChangeAspect="1"/>
              </p:cNvPicPr>
              <p:nvPr/>
            </p:nvPicPr>
            <p:blipFill rotWithShape="1">
              <a:blip r:embed="rId4"/>
              <a:srcRect r="83750" b="51852"/>
              <a:stretch/>
            </p:blipFill>
            <p:spPr>
              <a:xfrm>
                <a:off x="7230445" y="2564313"/>
                <a:ext cx="892873" cy="883400"/>
              </a:xfrm>
              <a:prstGeom prst="rect">
                <a:avLst/>
              </a:prstGeom>
            </p:spPr>
          </p:pic>
          <p:pic>
            <p:nvPicPr>
              <p:cNvPr id="38" name="Picture 37"/>
              <p:cNvPicPr>
                <a:picLocks noChangeAspect="1"/>
              </p:cNvPicPr>
              <p:nvPr/>
            </p:nvPicPr>
            <p:blipFill rotWithShape="1">
              <a:blip r:embed="rId5">
                <a:alphaModFix amt="57000"/>
              </a:blip>
              <a:srcRect l="39734" t="33471" r="40394" b="35157"/>
              <a:stretch/>
            </p:blipFill>
            <p:spPr>
              <a:xfrm>
                <a:off x="7237638" y="2564313"/>
                <a:ext cx="852149" cy="835219"/>
              </a:xfrm>
              <a:prstGeom prst="rect">
                <a:avLst/>
              </a:prstGeom>
            </p:spPr>
          </p:pic>
          <p:pic>
            <p:nvPicPr>
              <p:cNvPr id="39" name="Picture 38"/>
              <p:cNvPicPr>
                <a:picLocks noChangeAspect="1"/>
              </p:cNvPicPr>
              <p:nvPr/>
            </p:nvPicPr>
            <p:blipFill rotWithShape="1">
              <a:blip r:embed="rId5">
                <a:alphaModFix amt="27000"/>
              </a:blip>
              <a:srcRect l="80132" t="486" b="65929"/>
              <a:stretch/>
            </p:blipFill>
            <p:spPr>
              <a:xfrm>
                <a:off x="7246424" y="2574908"/>
                <a:ext cx="864046" cy="906767"/>
              </a:xfrm>
              <a:prstGeom prst="rect">
                <a:avLst/>
              </a:prstGeom>
            </p:spPr>
          </p:pic>
        </p:grpSp>
      </p:grpSp>
    </p:spTree>
    <p:extLst>
      <p:ext uri="{BB962C8B-B14F-4D97-AF65-F5344CB8AC3E}">
        <p14:creationId xmlns:p14="http://schemas.microsoft.com/office/powerpoint/2010/main" val="105255058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FFFFFF"/>
                </a:solidFill>
              </a:rPr>
              <a:t>21</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Unsupervised Learning – k-means clustering</a:t>
            </a:r>
            <a:endParaRPr sz="3200" dirty="0">
              <a:solidFill>
                <a:srgbClr val="215380"/>
              </a:solidFill>
            </a:endParaRPr>
          </a:p>
        </p:txBody>
      </p:sp>
      <p:pic>
        <p:nvPicPr>
          <p:cNvPr id="2" name="Picture 1"/>
          <p:cNvPicPr>
            <a:picLocks noChangeAspect="1"/>
          </p:cNvPicPr>
          <p:nvPr/>
        </p:nvPicPr>
        <p:blipFill rotWithShape="1">
          <a:blip r:embed="rId2"/>
          <a:srcRect l="66061" t="50119"/>
          <a:stretch/>
        </p:blipFill>
        <p:spPr>
          <a:xfrm>
            <a:off x="1015264" y="1795022"/>
            <a:ext cx="774138" cy="778057"/>
          </a:xfrm>
          <a:prstGeom prst="rect">
            <a:avLst/>
          </a:prstGeom>
        </p:spPr>
      </p:pic>
      <p:pic>
        <p:nvPicPr>
          <p:cNvPr id="6" name="Picture 5"/>
          <p:cNvPicPr>
            <a:picLocks noChangeAspect="1"/>
          </p:cNvPicPr>
          <p:nvPr/>
        </p:nvPicPr>
        <p:blipFill rotWithShape="1">
          <a:blip r:embed="rId2"/>
          <a:srcRect r="67363" b="48929"/>
          <a:stretch/>
        </p:blipFill>
        <p:spPr>
          <a:xfrm>
            <a:off x="1278247" y="840874"/>
            <a:ext cx="744358" cy="796540"/>
          </a:xfrm>
          <a:prstGeom prst="rect">
            <a:avLst/>
          </a:prstGeom>
        </p:spPr>
      </p:pic>
      <p:pic>
        <p:nvPicPr>
          <p:cNvPr id="7" name="Picture 6"/>
          <p:cNvPicPr>
            <a:picLocks noChangeAspect="1"/>
          </p:cNvPicPr>
          <p:nvPr/>
        </p:nvPicPr>
        <p:blipFill rotWithShape="1">
          <a:blip r:embed="rId2"/>
          <a:srcRect l="33154" t="1561" r="34073" b="50515"/>
          <a:stretch/>
        </p:blipFill>
        <p:spPr>
          <a:xfrm>
            <a:off x="2864341" y="3317603"/>
            <a:ext cx="747098" cy="747098"/>
          </a:xfrm>
          <a:prstGeom prst="rect">
            <a:avLst/>
          </a:prstGeom>
        </p:spPr>
      </p:pic>
      <p:pic>
        <p:nvPicPr>
          <p:cNvPr id="5" name="Picture 4"/>
          <p:cNvPicPr>
            <a:picLocks noChangeAspect="1"/>
          </p:cNvPicPr>
          <p:nvPr/>
        </p:nvPicPr>
        <p:blipFill rotWithShape="1">
          <a:blip r:embed="rId3"/>
          <a:srcRect l="60395" t="-1053" r="20432" b="53376"/>
          <a:stretch/>
        </p:blipFill>
        <p:spPr>
          <a:xfrm>
            <a:off x="3674545" y="2573079"/>
            <a:ext cx="790827" cy="798898"/>
          </a:xfrm>
          <a:prstGeom prst="rect">
            <a:avLst/>
          </a:prstGeom>
        </p:spPr>
      </p:pic>
      <p:pic>
        <p:nvPicPr>
          <p:cNvPr id="9" name="Picture 8"/>
          <p:cNvPicPr>
            <a:picLocks noChangeAspect="1"/>
          </p:cNvPicPr>
          <p:nvPr/>
        </p:nvPicPr>
        <p:blipFill rotWithShape="1">
          <a:blip r:embed="rId3"/>
          <a:srcRect t="49474" r="81353"/>
          <a:stretch/>
        </p:blipFill>
        <p:spPr>
          <a:xfrm>
            <a:off x="3475467" y="1624975"/>
            <a:ext cx="737575" cy="811905"/>
          </a:xfrm>
          <a:prstGeom prst="rect">
            <a:avLst/>
          </a:prstGeom>
        </p:spPr>
      </p:pic>
      <p:pic>
        <p:nvPicPr>
          <p:cNvPr id="10" name="Picture 9"/>
          <p:cNvPicPr>
            <a:picLocks noChangeAspect="1"/>
          </p:cNvPicPr>
          <p:nvPr/>
        </p:nvPicPr>
        <p:blipFill rotWithShape="1">
          <a:blip r:embed="rId3"/>
          <a:srcRect l="79868" t="49150"/>
          <a:stretch/>
        </p:blipFill>
        <p:spPr>
          <a:xfrm>
            <a:off x="4780741" y="2401506"/>
            <a:ext cx="840757" cy="862738"/>
          </a:xfrm>
          <a:prstGeom prst="rect">
            <a:avLst/>
          </a:prstGeom>
        </p:spPr>
      </p:pic>
      <p:pic>
        <p:nvPicPr>
          <p:cNvPr id="11" name="Picture 10"/>
          <p:cNvPicPr>
            <a:picLocks noChangeAspect="1"/>
          </p:cNvPicPr>
          <p:nvPr/>
        </p:nvPicPr>
        <p:blipFill rotWithShape="1">
          <a:blip r:embed="rId4"/>
          <a:srcRect l="50297" t="50927" r="33001" b="1980"/>
          <a:stretch/>
        </p:blipFill>
        <p:spPr>
          <a:xfrm>
            <a:off x="5721868" y="807924"/>
            <a:ext cx="799248" cy="752541"/>
          </a:xfrm>
          <a:prstGeom prst="rect">
            <a:avLst/>
          </a:prstGeom>
        </p:spPr>
      </p:pic>
      <p:pic>
        <p:nvPicPr>
          <p:cNvPr id="15" name="Picture 14"/>
          <p:cNvPicPr>
            <a:picLocks noChangeAspect="1"/>
          </p:cNvPicPr>
          <p:nvPr/>
        </p:nvPicPr>
        <p:blipFill rotWithShape="1">
          <a:blip r:embed="rId4"/>
          <a:srcRect r="83750" b="51852"/>
          <a:stretch/>
        </p:blipFill>
        <p:spPr>
          <a:xfrm>
            <a:off x="6931480" y="2232169"/>
            <a:ext cx="892873" cy="883400"/>
          </a:xfrm>
          <a:prstGeom prst="rect">
            <a:avLst/>
          </a:prstGeom>
        </p:spPr>
      </p:pic>
      <p:pic>
        <p:nvPicPr>
          <p:cNvPr id="16" name="Picture 15"/>
          <p:cNvPicPr>
            <a:picLocks noChangeAspect="1"/>
          </p:cNvPicPr>
          <p:nvPr/>
        </p:nvPicPr>
        <p:blipFill rotWithShape="1">
          <a:blip r:embed="rId4"/>
          <a:srcRect l="33132" t="50636" r="50680" b="-1"/>
          <a:stretch/>
        </p:blipFill>
        <p:spPr>
          <a:xfrm>
            <a:off x="4947375" y="3626015"/>
            <a:ext cx="861656" cy="877371"/>
          </a:xfrm>
          <a:prstGeom prst="rect">
            <a:avLst/>
          </a:prstGeom>
        </p:spPr>
      </p:pic>
      <p:pic>
        <p:nvPicPr>
          <p:cNvPr id="13" name="Picture 12"/>
          <p:cNvPicPr>
            <a:picLocks noChangeAspect="1"/>
          </p:cNvPicPr>
          <p:nvPr/>
        </p:nvPicPr>
        <p:blipFill rotWithShape="1">
          <a:blip r:embed="rId5"/>
          <a:srcRect l="80132" t="486" b="65929"/>
          <a:stretch/>
        </p:blipFill>
        <p:spPr>
          <a:xfrm>
            <a:off x="6282922" y="3500289"/>
            <a:ext cx="792651" cy="831842"/>
          </a:xfrm>
          <a:prstGeom prst="rect">
            <a:avLst/>
          </a:prstGeom>
        </p:spPr>
      </p:pic>
      <p:pic>
        <p:nvPicPr>
          <p:cNvPr id="29" name="Picture 28"/>
          <p:cNvPicPr>
            <a:picLocks noChangeAspect="1"/>
          </p:cNvPicPr>
          <p:nvPr/>
        </p:nvPicPr>
        <p:blipFill rotWithShape="1">
          <a:blip r:embed="rId5"/>
          <a:srcRect l="39734" t="33471" r="40394" b="35157"/>
          <a:stretch/>
        </p:blipFill>
        <p:spPr>
          <a:xfrm>
            <a:off x="6912519" y="989635"/>
            <a:ext cx="852149" cy="835219"/>
          </a:xfrm>
          <a:prstGeom prst="rect">
            <a:avLst/>
          </a:prstGeom>
        </p:spPr>
      </p:pic>
      <p:pic>
        <p:nvPicPr>
          <p:cNvPr id="14" name="Picture 13"/>
          <p:cNvPicPr>
            <a:picLocks noChangeAspect="1"/>
          </p:cNvPicPr>
          <p:nvPr/>
        </p:nvPicPr>
        <p:blipFill rotWithShape="1">
          <a:blip r:embed="rId6"/>
          <a:srcRect l="19942" t="1719" r="60416" b="52437"/>
          <a:stretch/>
        </p:blipFill>
        <p:spPr>
          <a:xfrm>
            <a:off x="4564285" y="986206"/>
            <a:ext cx="766180" cy="728688"/>
          </a:xfrm>
          <a:prstGeom prst="rect">
            <a:avLst/>
          </a:prstGeom>
        </p:spPr>
      </p:pic>
      <p:pic>
        <p:nvPicPr>
          <p:cNvPr id="31" name="Picture 30"/>
          <p:cNvPicPr>
            <a:picLocks noChangeAspect="1"/>
          </p:cNvPicPr>
          <p:nvPr/>
        </p:nvPicPr>
        <p:blipFill rotWithShape="1">
          <a:blip r:embed="rId6"/>
          <a:srcRect r="80157" b="51886"/>
          <a:stretch/>
        </p:blipFill>
        <p:spPr>
          <a:xfrm>
            <a:off x="5908671" y="2071496"/>
            <a:ext cx="770577" cy="761379"/>
          </a:xfrm>
          <a:prstGeom prst="rect">
            <a:avLst/>
          </a:prstGeom>
        </p:spPr>
      </p:pic>
      <p:pic>
        <p:nvPicPr>
          <p:cNvPr id="17" name="Picture 16"/>
          <p:cNvPicPr>
            <a:picLocks noChangeAspect="1"/>
          </p:cNvPicPr>
          <p:nvPr/>
        </p:nvPicPr>
        <p:blipFill rotWithShape="1">
          <a:blip r:embed="rId7"/>
          <a:srcRect l="35385" t="1" r="33346" b="70730"/>
          <a:stretch/>
        </p:blipFill>
        <p:spPr>
          <a:xfrm>
            <a:off x="2264880" y="2280057"/>
            <a:ext cx="796599" cy="753278"/>
          </a:xfrm>
          <a:prstGeom prst="rect">
            <a:avLst/>
          </a:prstGeom>
        </p:spPr>
      </p:pic>
      <p:pic>
        <p:nvPicPr>
          <p:cNvPr id="32" name="Picture 31"/>
          <p:cNvPicPr>
            <a:picLocks noChangeAspect="1"/>
          </p:cNvPicPr>
          <p:nvPr/>
        </p:nvPicPr>
        <p:blipFill rotWithShape="1">
          <a:blip r:embed="rId7"/>
          <a:srcRect l="33689" t="65490" r="33345" b="1873"/>
          <a:stretch/>
        </p:blipFill>
        <p:spPr>
          <a:xfrm>
            <a:off x="2624469" y="843736"/>
            <a:ext cx="829939" cy="830098"/>
          </a:xfrm>
          <a:prstGeom prst="rect">
            <a:avLst/>
          </a:prstGeom>
        </p:spPr>
      </p:pic>
      <p:sp>
        <p:nvSpPr>
          <p:cNvPr id="12" name="TextBox 11"/>
          <p:cNvSpPr txBox="1"/>
          <p:nvPr/>
        </p:nvSpPr>
        <p:spPr>
          <a:xfrm>
            <a:off x="507672" y="3368839"/>
            <a:ext cx="2240659" cy="1200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k = 3</a:t>
            </a:r>
          </a:p>
          <a:p>
            <a:pPr marL="0" marR="0" indent="0" algn="l" defTabSz="457200" rtl="0" fontAlgn="auto" latinLnBrk="1" hangingPunct="0">
              <a:lnSpc>
                <a:spcPct val="100000"/>
              </a:lnSpc>
              <a:spcBef>
                <a:spcPts val="0"/>
              </a:spcBef>
              <a:spcAft>
                <a:spcPts val="0"/>
              </a:spcAft>
              <a:buClrTx/>
              <a:buSzTx/>
              <a:buFontTx/>
              <a:buNone/>
              <a:tabLst/>
            </a:pPr>
            <a:r>
              <a:rPr lang="en-US" dirty="0">
                <a:solidFill>
                  <a:srgbClr val="000000"/>
                </a:solidFill>
              </a:rPr>
              <a:t>4. Keep repeating</a:t>
            </a:r>
          </a:p>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this process</a:t>
            </a:r>
          </a:p>
          <a:p>
            <a:pPr marL="0" marR="0" indent="0" algn="l" defTabSz="457200" rtl="0" fontAlgn="auto" latinLnBrk="1" hangingPunct="0">
              <a:lnSpc>
                <a:spcPct val="100000"/>
              </a:lnSpc>
              <a:spcBef>
                <a:spcPts val="0"/>
              </a:spcBef>
              <a:spcAft>
                <a:spcPts val="0"/>
              </a:spcAft>
              <a:buClrTx/>
              <a:buSzTx/>
              <a:buFontTx/>
              <a:buNone/>
              <a:tabLst/>
            </a:pPr>
            <a:r>
              <a:rPr lang="en-US" dirty="0">
                <a:solidFill>
                  <a:srgbClr val="000000"/>
                </a:solidFill>
              </a:rPr>
              <a:t>until convergence</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grpSp>
        <p:nvGrpSpPr>
          <p:cNvPr id="24" name="Group 23"/>
          <p:cNvGrpSpPr/>
          <p:nvPr/>
        </p:nvGrpSpPr>
        <p:grpSpPr>
          <a:xfrm>
            <a:off x="978196" y="701749"/>
            <a:ext cx="7389626" cy="3891516"/>
            <a:chOff x="978196" y="701749"/>
            <a:chExt cx="7389626" cy="3891516"/>
          </a:xfrm>
        </p:grpSpPr>
        <p:sp>
          <p:nvSpPr>
            <p:cNvPr id="25" name="Freeform 24"/>
            <p:cNvSpPr/>
            <p:nvPr/>
          </p:nvSpPr>
          <p:spPr>
            <a:xfrm>
              <a:off x="978196" y="701749"/>
              <a:ext cx="5656520" cy="2424224"/>
            </a:xfrm>
            <a:custGeom>
              <a:avLst/>
              <a:gdLst>
                <a:gd name="connsiteX0" fmla="*/ 53163 w 5624623"/>
                <a:gd name="connsiteY0" fmla="*/ 180753 h 1765004"/>
                <a:gd name="connsiteX1" fmla="*/ 53163 w 5624623"/>
                <a:gd name="connsiteY1" fmla="*/ 999460 h 1765004"/>
                <a:gd name="connsiteX2" fmla="*/ 1329070 w 5624623"/>
                <a:gd name="connsiteY2" fmla="*/ 1073888 h 1765004"/>
                <a:gd name="connsiteX3" fmla="*/ 2307265 w 5624623"/>
                <a:gd name="connsiteY3" fmla="*/ 1584251 h 1765004"/>
                <a:gd name="connsiteX4" fmla="*/ 2488019 w 5624623"/>
                <a:gd name="connsiteY4" fmla="*/ 1765004 h 1765004"/>
                <a:gd name="connsiteX5" fmla="*/ 3508744 w 5624623"/>
                <a:gd name="connsiteY5" fmla="*/ 1765004 h 1765004"/>
                <a:gd name="connsiteX6" fmla="*/ 3965944 w 5624623"/>
                <a:gd name="connsiteY6" fmla="*/ 1329070 h 1765004"/>
                <a:gd name="connsiteX7" fmla="*/ 5550195 w 5624623"/>
                <a:gd name="connsiteY7" fmla="*/ 1031358 h 1765004"/>
                <a:gd name="connsiteX8" fmla="*/ 5624623 w 5624623"/>
                <a:gd name="connsiteY8" fmla="*/ 510363 h 1765004"/>
                <a:gd name="connsiteX9" fmla="*/ 5528930 w 5624623"/>
                <a:gd name="connsiteY9" fmla="*/ 0 h 1765004"/>
                <a:gd name="connsiteX10" fmla="*/ 0 w 5624623"/>
                <a:gd name="connsiteY10" fmla="*/ 42530 h 1765004"/>
                <a:gd name="connsiteX11" fmla="*/ 63795 w 5624623"/>
                <a:gd name="connsiteY11" fmla="*/ 233916 h 1765004"/>
                <a:gd name="connsiteX12" fmla="*/ 63795 w 5624623"/>
                <a:gd name="connsiteY12" fmla="*/ 233916 h 1765004"/>
                <a:gd name="connsiteX13" fmla="*/ 53163 w 5624623"/>
                <a:gd name="connsiteY13" fmla="*/ 180753 h 1765004"/>
                <a:gd name="connsiteX0" fmla="*/ 53163 w 5624623"/>
                <a:gd name="connsiteY0" fmla="*/ 180753 h 2137144"/>
                <a:gd name="connsiteX1" fmla="*/ 53163 w 5624623"/>
                <a:gd name="connsiteY1" fmla="*/ 999460 h 2137144"/>
                <a:gd name="connsiteX2" fmla="*/ 520996 w 5624623"/>
                <a:gd name="connsiteY2" fmla="*/ 2137144 h 2137144"/>
                <a:gd name="connsiteX3" fmla="*/ 2307265 w 5624623"/>
                <a:gd name="connsiteY3" fmla="*/ 1584251 h 2137144"/>
                <a:gd name="connsiteX4" fmla="*/ 2488019 w 5624623"/>
                <a:gd name="connsiteY4" fmla="*/ 1765004 h 2137144"/>
                <a:gd name="connsiteX5" fmla="*/ 3508744 w 5624623"/>
                <a:gd name="connsiteY5" fmla="*/ 1765004 h 2137144"/>
                <a:gd name="connsiteX6" fmla="*/ 3965944 w 5624623"/>
                <a:gd name="connsiteY6" fmla="*/ 1329070 h 2137144"/>
                <a:gd name="connsiteX7" fmla="*/ 5550195 w 5624623"/>
                <a:gd name="connsiteY7" fmla="*/ 1031358 h 2137144"/>
                <a:gd name="connsiteX8" fmla="*/ 5624623 w 5624623"/>
                <a:gd name="connsiteY8" fmla="*/ 510363 h 2137144"/>
                <a:gd name="connsiteX9" fmla="*/ 5528930 w 5624623"/>
                <a:gd name="connsiteY9" fmla="*/ 0 h 2137144"/>
                <a:gd name="connsiteX10" fmla="*/ 0 w 5624623"/>
                <a:gd name="connsiteY10" fmla="*/ 42530 h 2137144"/>
                <a:gd name="connsiteX11" fmla="*/ 63795 w 5624623"/>
                <a:gd name="connsiteY11" fmla="*/ 233916 h 2137144"/>
                <a:gd name="connsiteX12" fmla="*/ 63795 w 5624623"/>
                <a:gd name="connsiteY12" fmla="*/ 233916 h 2137144"/>
                <a:gd name="connsiteX13" fmla="*/ 53163 w 5624623"/>
                <a:gd name="connsiteY13" fmla="*/ 180753 h 2137144"/>
                <a:gd name="connsiteX0" fmla="*/ 85060 w 5656520"/>
                <a:gd name="connsiteY0" fmla="*/ 180753 h 2137144"/>
                <a:gd name="connsiteX1" fmla="*/ 0 w 5656520"/>
                <a:gd name="connsiteY1" fmla="*/ 1935125 h 2137144"/>
                <a:gd name="connsiteX2" fmla="*/ 552893 w 5656520"/>
                <a:gd name="connsiteY2" fmla="*/ 2137144 h 2137144"/>
                <a:gd name="connsiteX3" fmla="*/ 2339162 w 5656520"/>
                <a:gd name="connsiteY3" fmla="*/ 1584251 h 2137144"/>
                <a:gd name="connsiteX4" fmla="*/ 2519916 w 5656520"/>
                <a:gd name="connsiteY4" fmla="*/ 1765004 h 2137144"/>
                <a:gd name="connsiteX5" fmla="*/ 3540641 w 5656520"/>
                <a:gd name="connsiteY5" fmla="*/ 1765004 h 2137144"/>
                <a:gd name="connsiteX6" fmla="*/ 3997841 w 5656520"/>
                <a:gd name="connsiteY6" fmla="*/ 1329070 h 2137144"/>
                <a:gd name="connsiteX7" fmla="*/ 5582092 w 5656520"/>
                <a:gd name="connsiteY7" fmla="*/ 1031358 h 2137144"/>
                <a:gd name="connsiteX8" fmla="*/ 5656520 w 5656520"/>
                <a:gd name="connsiteY8" fmla="*/ 510363 h 2137144"/>
                <a:gd name="connsiteX9" fmla="*/ 5560827 w 5656520"/>
                <a:gd name="connsiteY9" fmla="*/ 0 h 2137144"/>
                <a:gd name="connsiteX10" fmla="*/ 31897 w 5656520"/>
                <a:gd name="connsiteY10" fmla="*/ 42530 h 2137144"/>
                <a:gd name="connsiteX11" fmla="*/ 95692 w 5656520"/>
                <a:gd name="connsiteY11" fmla="*/ 233916 h 2137144"/>
                <a:gd name="connsiteX12" fmla="*/ 95692 w 5656520"/>
                <a:gd name="connsiteY12" fmla="*/ 233916 h 2137144"/>
                <a:gd name="connsiteX13" fmla="*/ 85060 w 5656520"/>
                <a:gd name="connsiteY13" fmla="*/ 180753 h 2137144"/>
                <a:gd name="connsiteX0" fmla="*/ 85060 w 5656520"/>
                <a:gd name="connsiteY0" fmla="*/ 180753 h 2137144"/>
                <a:gd name="connsiteX1" fmla="*/ 0 w 5656520"/>
                <a:gd name="connsiteY1" fmla="*/ 1935125 h 2137144"/>
                <a:gd name="connsiteX2" fmla="*/ 552893 w 5656520"/>
                <a:gd name="connsiteY2" fmla="*/ 2137144 h 2137144"/>
                <a:gd name="connsiteX3" fmla="*/ 1467292 w 5656520"/>
                <a:gd name="connsiteY3" fmla="*/ 1201479 h 2137144"/>
                <a:gd name="connsiteX4" fmla="*/ 2519916 w 5656520"/>
                <a:gd name="connsiteY4" fmla="*/ 1765004 h 2137144"/>
                <a:gd name="connsiteX5" fmla="*/ 3540641 w 5656520"/>
                <a:gd name="connsiteY5" fmla="*/ 1765004 h 2137144"/>
                <a:gd name="connsiteX6" fmla="*/ 3997841 w 5656520"/>
                <a:gd name="connsiteY6" fmla="*/ 1329070 h 2137144"/>
                <a:gd name="connsiteX7" fmla="*/ 5582092 w 5656520"/>
                <a:gd name="connsiteY7" fmla="*/ 1031358 h 2137144"/>
                <a:gd name="connsiteX8" fmla="*/ 5656520 w 5656520"/>
                <a:gd name="connsiteY8" fmla="*/ 510363 h 2137144"/>
                <a:gd name="connsiteX9" fmla="*/ 5560827 w 5656520"/>
                <a:gd name="connsiteY9" fmla="*/ 0 h 2137144"/>
                <a:gd name="connsiteX10" fmla="*/ 31897 w 5656520"/>
                <a:gd name="connsiteY10" fmla="*/ 42530 h 2137144"/>
                <a:gd name="connsiteX11" fmla="*/ 95692 w 5656520"/>
                <a:gd name="connsiteY11" fmla="*/ 233916 h 2137144"/>
                <a:gd name="connsiteX12" fmla="*/ 95692 w 5656520"/>
                <a:gd name="connsiteY12" fmla="*/ 233916 h 2137144"/>
                <a:gd name="connsiteX13" fmla="*/ 85060 w 5656520"/>
                <a:gd name="connsiteY13" fmla="*/ 180753 h 2137144"/>
                <a:gd name="connsiteX0" fmla="*/ 85060 w 5656520"/>
                <a:gd name="connsiteY0" fmla="*/ 180753 h 2466754"/>
                <a:gd name="connsiteX1" fmla="*/ 0 w 5656520"/>
                <a:gd name="connsiteY1" fmla="*/ 1935125 h 2466754"/>
                <a:gd name="connsiteX2" fmla="*/ 552893 w 5656520"/>
                <a:gd name="connsiteY2" fmla="*/ 2137144 h 2466754"/>
                <a:gd name="connsiteX3" fmla="*/ 1477924 w 5656520"/>
                <a:gd name="connsiteY3" fmla="*/ 2466754 h 2466754"/>
                <a:gd name="connsiteX4" fmla="*/ 2519916 w 5656520"/>
                <a:gd name="connsiteY4" fmla="*/ 1765004 h 2466754"/>
                <a:gd name="connsiteX5" fmla="*/ 3540641 w 5656520"/>
                <a:gd name="connsiteY5" fmla="*/ 1765004 h 2466754"/>
                <a:gd name="connsiteX6" fmla="*/ 3997841 w 5656520"/>
                <a:gd name="connsiteY6" fmla="*/ 1329070 h 2466754"/>
                <a:gd name="connsiteX7" fmla="*/ 5582092 w 5656520"/>
                <a:gd name="connsiteY7" fmla="*/ 1031358 h 2466754"/>
                <a:gd name="connsiteX8" fmla="*/ 5656520 w 5656520"/>
                <a:gd name="connsiteY8" fmla="*/ 510363 h 2466754"/>
                <a:gd name="connsiteX9" fmla="*/ 5560827 w 5656520"/>
                <a:gd name="connsiteY9" fmla="*/ 0 h 2466754"/>
                <a:gd name="connsiteX10" fmla="*/ 31897 w 5656520"/>
                <a:gd name="connsiteY10" fmla="*/ 42530 h 2466754"/>
                <a:gd name="connsiteX11" fmla="*/ 95692 w 5656520"/>
                <a:gd name="connsiteY11" fmla="*/ 233916 h 2466754"/>
                <a:gd name="connsiteX12" fmla="*/ 95692 w 5656520"/>
                <a:gd name="connsiteY12" fmla="*/ 233916 h 2466754"/>
                <a:gd name="connsiteX13" fmla="*/ 85060 w 5656520"/>
                <a:gd name="connsiteY13" fmla="*/ 180753 h 2466754"/>
                <a:gd name="connsiteX0" fmla="*/ 85060 w 5656520"/>
                <a:gd name="connsiteY0" fmla="*/ 180753 h 2466754"/>
                <a:gd name="connsiteX1" fmla="*/ 0 w 5656520"/>
                <a:gd name="connsiteY1" fmla="*/ 1935125 h 2466754"/>
                <a:gd name="connsiteX2" fmla="*/ 552893 w 5656520"/>
                <a:gd name="connsiteY2" fmla="*/ 2137144 h 2466754"/>
                <a:gd name="connsiteX3" fmla="*/ 1477924 w 5656520"/>
                <a:gd name="connsiteY3" fmla="*/ 2466754 h 2466754"/>
                <a:gd name="connsiteX4" fmla="*/ 2222205 w 5656520"/>
                <a:gd name="connsiteY4" fmla="*/ 1775636 h 2466754"/>
                <a:gd name="connsiteX5" fmla="*/ 3540641 w 5656520"/>
                <a:gd name="connsiteY5" fmla="*/ 1765004 h 2466754"/>
                <a:gd name="connsiteX6" fmla="*/ 3997841 w 5656520"/>
                <a:gd name="connsiteY6" fmla="*/ 1329070 h 2466754"/>
                <a:gd name="connsiteX7" fmla="*/ 5582092 w 5656520"/>
                <a:gd name="connsiteY7" fmla="*/ 1031358 h 2466754"/>
                <a:gd name="connsiteX8" fmla="*/ 5656520 w 5656520"/>
                <a:gd name="connsiteY8" fmla="*/ 510363 h 2466754"/>
                <a:gd name="connsiteX9" fmla="*/ 5560827 w 5656520"/>
                <a:gd name="connsiteY9" fmla="*/ 0 h 2466754"/>
                <a:gd name="connsiteX10" fmla="*/ 31897 w 5656520"/>
                <a:gd name="connsiteY10" fmla="*/ 42530 h 2466754"/>
                <a:gd name="connsiteX11" fmla="*/ 95692 w 5656520"/>
                <a:gd name="connsiteY11" fmla="*/ 233916 h 2466754"/>
                <a:gd name="connsiteX12" fmla="*/ 95692 w 5656520"/>
                <a:gd name="connsiteY12" fmla="*/ 233916 h 2466754"/>
                <a:gd name="connsiteX13" fmla="*/ 85060 w 5656520"/>
                <a:gd name="connsiteY13" fmla="*/ 180753 h 2466754"/>
                <a:gd name="connsiteX0" fmla="*/ 85060 w 5656520"/>
                <a:gd name="connsiteY0" fmla="*/ 180753 h 2424224"/>
                <a:gd name="connsiteX1" fmla="*/ 0 w 5656520"/>
                <a:gd name="connsiteY1" fmla="*/ 1935125 h 2424224"/>
                <a:gd name="connsiteX2" fmla="*/ 552893 w 5656520"/>
                <a:gd name="connsiteY2" fmla="*/ 2137144 h 2424224"/>
                <a:gd name="connsiteX3" fmla="*/ 2169040 w 5656520"/>
                <a:gd name="connsiteY3" fmla="*/ 2424224 h 2424224"/>
                <a:gd name="connsiteX4" fmla="*/ 2222205 w 5656520"/>
                <a:gd name="connsiteY4" fmla="*/ 1775636 h 2424224"/>
                <a:gd name="connsiteX5" fmla="*/ 3540641 w 5656520"/>
                <a:gd name="connsiteY5" fmla="*/ 1765004 h 2424224"/>
                <a:gd name="connsiteX6" fmla="*/ 3997841 w 5656520"/>
                <a:gd name="connsiteY6" fmla="*/ 1329070 h 2424224"/>
                <a:gd name="connsiteX7" fmla="*/ 5582092 w 5656520"/>
                <a:gd name="connsiteY7" fmla="*/ 1031358 h 2424224"/>
                <a:gd name="connsiteX8" fmla="*/ 5656520 w 5656520"/>
                <a:gd name="connsiteY8" fmla="*/ 510363 h 2424224"/>
                <a:gd name="connsiteX9" fmla="*/ 5560827 w 5656520"/>
                <a:gd name="connsiteY9" fmla="*/ 0 h 2424224"/>
                <a:gd name="connsiteX10" fmla="*/ 31897 w 5656520"/>
                <a:gd name="connsiteY10" fmla="*/ 42530 h 2424224"/>
                <a:gd name="connsiteX11" fmla="*/ 95692 w 5656520"/>
                <a:gd name="connsiteY11" fmla="*/ 233916 h 2424224"/>
                <a:gd name="connsiteX12" fmla="*/ 95692 w 5656520"/>
                <a:gd name="connsiteY12" fmla="*/ 233916 h 2424224"/>
                <a:gd name="connsiteX13" fmla="*/ 85060 w 5656520"/>
                <a:gd name="connsiteY13" fmla="*/ 180753 h 2424224"/>
                <a:gd name="connsiteX0" fmla="*/ 85060 w 5656520"/>
                <a:gd name="connsiteY0" fmla="*/ 180753 h 2424224"/>
                <a:gd name="connsiteX1" fmla="*/ 0 w 5656520"/>
                <a:gd name="connsiteY1" fmla="*/ 1935125 h 2424224"/>
                <a:gd name="connsiteX2" fmla="*/ 1190846 w 5656520"/>
                <a:gd name="connsiteY2" fmla="*/ 2413590 h 2424224"/>
                <a:gd name="connsiteX3" fmla="*/ 2169040 w 5656520"/>
                <a:gd name="connsiteY3" fmla="*/ 2424224 h 2424224"/>
                <a:gd name="connsiteX4" fmla="*/ 2222205 w 5656520"/>
                <a:gd name="connsiteY4" fmla="*/ 1775636 h 2424224"/>
                <a:gd name="connsiteX5" fmla="*/ 3540641 w 5656520"/>
                <a:gd name="connsiteY5" fmla="*/ 1765004 h 2424224"/>
                <a:gd name="connsiteX6" fmla="*/ 3997841 w 5656520"/>
                <a:gd name="connsiteY6" fmla="*/ 1329070 h 2424224"/>
                <a:gd name="connsiteX7" fmla="*/ 5582092 w 5656520"/>
                <a:gd name="connsiteY7" fmla="*/ 1031358 h 2424224"/>
                <a:gd name="connsiteX8" fmla="*/ 5656520 w 5656520"/>
                <a:gd name="connsiteY8" fmla="*/ 510363 h 2424224"/>
                <a:gd name="connsiteX9" fmla="*/ 5560827 w 5656520"/>
                <a:gd name="connsiteY9" fmla="*/ 0 h 2424224"/>
                <a:gd name="connsiteX10" fmla="*/ 31897 w 5656520"/>
                <a:gd name="connsiteY10" fmla="*/ 42530 h 2424224"/>
                <a:gd name="connsiteX11" fmla="*/ 95692 w 5656520"/>
                <a:gd name="connsiteY11" fmla="*/ 233916 h 2424224"/>
                <a:gd name="connsiteX12" fmla="*/ 95692 w 5656520"/>
                <a:gd name="connsiteY12" fmla="*/ 233916 h 2424224"/>
                <a:gd name="connsiteX13" fmla="*/ 85060 w 5656520"/>
                <a:gd name="connsiteY13" fmla="*/ 180753 h 242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6520" h="2424224">
                  <a:moveTo>
                    <a:pt x="85060" y="180753"/>
                  </a:moveTo>
                  <a:lnTo>
                    <a:pt x="0" y="1935125"/>
                  </a:lnTo>
                  <a:lnTo>
                    <a:pt x="1190846" y="2413590"/>
                  </a:lnTo>
                  <a:lnTo>
                    <a:pt x="2169040" y="2424224"/>
                  </a:lnTo>
                  <a:lnTo>
                    <a:pt x="2222205" y="1775636"/>
                  </a:lnTo>
                  <a:lnTo>
                    <a:pt x="3540641" y="1765004"/>
                  </a:lnTo>
                  <a:lnTo>
                    <a:pt x="3997841" y="1329070"/>
                  </a:lnTo>
                  <a:lnTo>
                    <a:pt x="5582092" y="1031358"/>
                  </a:lnTo>
                  <a:lnTo>
                    <a:pt x="5656520" y="510363"/>
                  </a:lnTo>
                  <a:lnTo>
                    <a:pt x="5560827" y="0"/>
                  </a:lnTo>
                  <a:lnTo>
                    <a:pt x="31897" y="42530"/>
                  </a:lnTo>
                  <a:lnTo>
                    <a:pt x="95692" y="233916"/>
                  </a:lnTo>
                  <a:lnTo>
                    <a:pt x="95692" y="233916"/>
                  </a:lnTo>
                  <a:lnTo>
                    <a:pt x="85060" y="180753"/>
                  </a:lnTo>
                  <a:close/>
                </a:path>
              </a:pathLst>
            </a:custGeom>
            <a:noFill/>
            <a:ln w="25400" cap="flat">
              <a:solidFill>
                <a:srgbClr val="C0000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6" name="Freeform 25"/>
            <p:cNvSpPr/>
            <p:nvPr/>
          </p:nvSpPr>
          <p:spPr>
            <a:xfrm>
              <a:off x="1935127" y="1903229"/>
              <a:ext cx="4880344" cy="2392325"/>
            </a:xfrm>
            <a:custGeom>
              <a:avLst/>
              <a:gdLst>
                <a:gd name="connsiteX0" fmla="*/ 63795 w 6018028"/>
                <a:gd name="connsiteY0" fmla="*/ 95693 h 2828261"/>
                <a:gd name="connsiteX1" fmla="*/ 106325 w 6018028"/>
                <a:gd name="connsiteY1" fmla="*/ 1063256 h 2828261"/>
                <a:gd name="connsiteX2" fmla="*/ 2147777 w 6018028"/>
                <a:gd name="connsiteY2" fmla="*/ 2541181 h 2828261"/>
                <a:gd name="connsiteX3" fmla="*/ 4125432 w 6018028"/>
                <a:gd name="connsiteY3" fmla="*/ 2828261 h 2828261"/>
                <a:gd name="connsiteX4" fmla="*/ 5263116 w 6018028"/>
                <a:gd name="connsiteY4" fmla="*/ 2796363 h 2828261"/>
                <a:gd name="connsiteX5" fmla="*/ 5178056 w 6018028"/>
                <a:gd name="connsiteY5" fmla="*/ 1371600 h 2828261"/>
                <a:gd name="connsiteX6" fmla="*/ 6018028 w 6018028"/>
                <a:gd name="connsiteY6" fmla="*/ 1275907 h 2828261"/>
                <a:gd name="connsiteX7" fmla="*/ 5943600 w 6018028"/>
                <a:gd name="connsiteY7" fmla="*/ 148856 h 2828261"/>
                <a:gd name="connsiteX8" fmla="*/ 5050465 w 6018028"/>
                <a:gd name="connsiteY8" fmla="*/ 265814 h 2828261"/>
                <a:gd name="connsiteX9" fmla="*/ 4114800 w 6018028"/>
                <a:gd name="connsiteY9" fmla="*/ 531628 h 2828261"/>
                <a:gd name="connsiteX10" fmla="*/ 3689498 w 6018028"/>
                <a:gd name="connsiteY10" fmla="*/ 797442 h 2828261"/>
                <a:gd name="connsiteX11" fmla="*/ 2551814 w 6018028"/>
                <a:gd name="connsiteY11" fmla="*/ 786809 h 2828261"/>
                <a:gd name="connsiteX12" fmla="*/ 2009553 w 6018028"/>
                <a:gd name="connsiteY12" fmla="*/ 329609 h 2828261"/>
                <a:gd name="connsiteX13" fmla="*/ 903767 w 6018028"/>
                <a:gd name="connsiteY13" fmla="*/ 31898 h 2828261"/>
                <a:gd name="connsiteX14" fmla="*/ 0 w 6018028"/>
                <a:gd name="connsiteY14" fmla="*/ 0 h 2828261"/>
                <a:gd name="connsiteX15" fmla="*/ 63795 w 6018028"/>
                <a:gd name="connsiteY15" fmla="*/ 95693 h 2828261"/>
                <a:gd name="connsiteX0" fmla="*/ 63795 w 6018028"/>
                <a:gd name="connsiteY0" fmla="*/ 95693 h 2828261"/>
                <a:gd name="connsiteX1" fmla="*/ 106325 w 6018028"/>
                <a:gd name="connsiteY1" fmla="*/ 1063256 h 2828261"/>
                <a:gd name="connsiteX2" fmla="*/ 2147777 w 6018028"/>
                <a:gd name="connsiteY2" fmla="*/ 2541181 h 2828261"/>
                <a:gd name="connsiteX3" fmla="*/ 4125432 w 6018028"/>
                <a:gd name="connsiteY3" fmla="*/ 2828261 h 2828261"/>
                <a:gd name="connsiteX4" fmla="*/ 5263116 w 6018028"/>
                <a:gd name="connsiteY4" fmla="*/ 2796363 h 2828261"/>
                <a:gd name="connsiteX5" fmla="*/ 5178056 w 6018028"/>
                <a:gd name="connsiteY5" fmla="*/ 1371600 h 2828261"/>
                <a:gd name="connsiteX6" fmla="*/ 6018028 w 6018028"/>
                <a:gd name="connsiteY6" fmla="*/ 1275907 h 2828261"/>
                <a:gd name="connsiteX7" fmla="*/ 5943600 w 6018028"/>
                <a:gd name="connsiteY7" fmla="*/ 148856 h 2828261"/>
                <a:gd name="connsiteX8" fmla="*/ 5050465 w 6018028"/>
                <a:gd name="connsiteY8" fmla="*/ 265814 h 2828261"/>
                <a:gd name="connsiteX9" fmla="*/ 4114800 w 6018028"/>
                <a:gd name="connsiteY9" fmla="*/ 531628 h 2828261"/>
                <a:gd name="connsiteX10" fmla="*/ 3689498 w 6018028"/>
                <a:gd name="connsiteY10" fmla="*/ 797442 h 2828261"/>
                <a:gd name="connsiteX11" fmla="*/ 2551814 w 6018028"/>
                <a:gd name="connsiteY11" fmla="*/ 786809 h 2828261"/>
                <a:gd name="connsiteX12" fmla="*/ 2009553 w 6018028"/>
                <a:gd name="connsiteY12" fmla="*/ 329609 h 2828261"/>
                <a:gd name="connsiteX13" fmla="*/ 1414130 w 6018028"/>
                <a:gd name="connsiteY13" fmla="*/ 489098 h 2828261"/>
                <a:gd name="connsiteX14" fmla="*/ 0 w 6018028"/>
                <a:gd name="connsiteY14" fmla="*/ 0 h 2828261"/>
                <a:gd name="connsiteX15" fmla="*/ 63795 w 6018028"/>
                <a:gd name="connsiteY15" fmla="*/ 95693 h 2828261"/>
                <a:gd name="connsiteX0" fmla="*/ 0 w 5954233"/>
                <a:gd name="connsiteY0" fmla="*/ 0 h 2732568"/>
                <a:gd name="connsiteX1" fmla="*/ 42530 w 5954233"/>
                <a:gd name="connsiteY1" fmla="*/ 967563 h 2732568"/>
                <a:gd name="connsiteX2" fmla="*/ 2083982 w 5954233"/>
                <a:gd name="connsiteY2" fmla="*/ 2445488 h 2732568"/>
                <a:gd name="connsiteX3" fmla="*/ 4061637 w 5954233"/>
                <a:gd name="connsiteY3" fmla="*/ 2732568 h 2732568"/>
                <a:gd name="connsiteX4" fmla="*/ 5199321 w 5954233"/>
                <a:gd name="connsiteY4" fmla="*/ 2700670 h 2732568"/>
                <a:gd name="connsiteX5" fmla="*/ 5114261 w 5954233"/>
                <a:gd name="connsiteY5" fmla="*/ 1275907 h 2732568"/>
                <a:gd name="connsiteX6" fmla="*/ 5954233 w 5954233"/>
                <a:gd name="connsiteY6" fmla="*/ 1180214 h 2732568"/>
                <a:gd name="connsiteX7" fmla="*/ 5879805 w 5954233"/>
                <a:gd name="connsiteY7" fmla="*/ 53163 h 2732568"/>
                <a:gd name="connsiteX8" fmla="*/ 4986670 w 5954233"/>
                <a:gd name="connsiteY8" fmla="*/ 170121 h 2732568"/>
                <a:gd name="connsiteX9" fmla="*/ 4051005 w 5954233"/>
                <a:gd name="connsiteY9" fmla="*/ 435935 h 2732568"/>
                <a:gd name="connsiteX10" fmla="*/ 3625703 w 5954233"/>
                <a:gd name="connsiteY10" fmla="*/ 701749 h 2732568"/>
                <a:gd name="connsiteX11" fmla="*/ 2488019 w 5954233"/>
                <a:gd name="connsiteY11" fmla="*/ 691116 h 2732568"/>
                <a:gd name="connsiteX12" fmla="*/ 1945758 w 5954233"/>
                <a:gd name="connsiteY12" fmla="*/ 233916 h 2732568"/>
                <a:gd name="connsiteX13" fmla="*/ 1350335 w 5954233"/>
                <a:gd name="connsiteY13" fmla="*/ 393405 h 2732568"/>
                <a:gd name="connsiteX14" fmla="*/ 1116419 w 5954233"/>
                <a:gd name="connsiteY14" fmla="*/ 988828 h 2732568"/>
                <a:gd name="connsiteX15" fmla="*/ 0 w 5954233"/>
                <a:gd name="connsiteY15" fmla="*/ 0 h 2732568"/>
                <a:gd name="connsiteX0" fmla="*/ 1031359 w 5911703"/>
                <a:gd name="connsiteY0" fmla="*/ 1414130 h 2679405"/>
                <a:gd name="connsiteX1" fmla="*/ 0 w 5911703"/>
                <a:gd name="connsiteY1" fmla="*/ 914400 h 2679405"/>
                <a:gd name="connsiteX2" fmla="*/ 2041452 w 5911703"/>
                <a:gd name="connsiteY2" fmla="*/ 2392325 h 2679405"/>
                <a:gd name="connsiteX3" fmla="*/ 4019107 w 5911703"/>
                <a:gd name="connsiteY3" fmla="*/ 2679405 h 2679405"/>
                <a:gd name="connsiteX4" fmla="*/ 5156791 w 5911703"/>
                <a:gd name="connsiteY4" fmla="*/ 2647507 h 2679405"/>
                <a:gd name="connsiteX5" fmla="*/ 5071731 w 5911703"/>
                <a:gd name="connsiteY5" fmla="*/ 1222744 h 2679405"/>
                <a:gd name="connsiteX6" fmla="*/ 5911703 w 5911703"/>
                <a:gd name="connsiteY6" fmla="*/ 1127051 h 2679405"/>
                <a:gd name="connsiteX7" fmla="*/ 5837275 w 5911703"/>
                <a:gd name="connsiteY7" fmla="*/ 0 h 2679405"/>
                <a:gd name="connsiteX8" fmla="*/ 4944140 w 5911703"/>
                <a:gd name="connsiteY8" fmla="*/ 116958 h 2679405"/>
                <a:gd name="connsiteX9" fmla="*/ 4008475 w 5911703"/>
                <a:gd name="connsiteY9" fmla="*/ 382772 h 2679405"/>
                <a:gd name="connsiteX10" fmla="*/ 3583173 w 5911703"/>
                <a:gd name="connsiteY10" fmla="*/ 648586 h 2679405"/>
                <a:gd name="connsiteX11" fmla="*/ 2445489 w 5911703"/>
                <a:gd name="connsiteY11" fmla="*/ 637953 h 2679405"/>
                <a:gd name="connsiteX12" fmla="*/ 1903228 w 5911703"/>
                <a:gd name="connsiteY12" fmla="*/ 180753 h 2679405"/>
                <a:gd name="connsiteX13" fmla="*/ 1307805 w 5911703"/>
                <a:gd name="connsiteY13" fmla="*/ 340242 h 2679405"/>
                <a:gd name="connsiteX14" fmla="*/ 1073889 w 5911703"/>
                <a:gd name="connsiteY14" fmla="*/ 935665 h 2679405"/>
                <a:gd name="connsiteX15" fmla="*/ 1031359 w 5911703"/>
                <a:gd name="connsiteY15"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4125432 w 4880344"/>
                <a:gd name="connsiteY3" fmla="*/ 2647507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871869 w 4880344"/>
                <a:gd name="connsiteY11" fmla="*/ 180753 h 2679405"/>
                <a:gd name="connsiteX12" fmla="*/ 276446 w 4880344"/>
                <a:gd name="connsiteY12" fmla="*/ 340242 h 2679405"/>
                <a:gd name="connsiteX13" fmla="*/ 42530 w 4880344"/>
                <a:gd name="connsiteY13" fmla="*/ 935665 h 2679405"/>
                <a:gd name="connsiteX14" fmla="*/ 0 w 4880344"/>
                <a:gd name="connsiteY14"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4125432 w 4880344"/>
                <a:gd name="connsiteY3" fmla="*/ 2647507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871869 w 4880344"/>
                <a:gd name="connsiteY11" fmla="*/ 180753 h 2679405"/>
                <a:gd name="connsiteX12" fmla="*/ 74427 w 4880344"/>
                <a:gd name="connsiteY12" fmla="*/ 542260 h 2679405"/>
                <a:gd name="connsiteX13" fmla="*/ 42530 w 4880344"/>
                <a:gd name="connsiteY13" fmla="*/ 935665 h 2679405"/>
                <a:gd name="connsiteX14" fmla="*/ 0 w 4880344"/>
                <a:gd name="connsiteY14"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4125432 w 4880344"/>
                <a:gd name="connsiteY3" fmla="*/ 2647507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414669 w 4880344"/>
                <a:gd name="connsiteY11" fmla="*/ 212650 h 2679405"/>
                <a:gd name="connsiteX12" fmla="*/ 74427 w 4880344"/>
                <a:gd name="connsiteY12" fmla="*/ 542260 h 2679405"/>
                <a:gd name="connsiteX13" fmla="*/ 42530 w 4880344"/>
                <a:gd name="connsiteY13" fmla="*/ 935665 h 2679405"/>
                <a:gd name="connsiteX14" fmla="*/ 0 w 4880344"/>
                <a:gd name="connsiteY14"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4125432 w 4880344"/>
                <a:gd name="connsiteY3" fmla="*/ 2647507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1010093 w 4880344"/>
                <a:gd name="connsiteY11" fmla="*/ 308343 h 2679405"/>
                <a:gd name="connsiteX12" fmla="*/ 74427 w 4880344"/>
                <a:gd name="connsiteY12" fmla="*/ 542260 h 2679405"/>
                <a:gd name="connsiteX13" fmla="*/ 42530 w 4880344"/>
                <a:gd name="connsiteY13" fmla="*/ 935665 h 2679405"/>
                <a:gd name="connsiteX14" fmla="*/ 0 w 4880344"/>
                <a:gd name="connsiteY14"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4125432 w 4880344"/>
                <a:gd name="connsiteY3" fmla="*/ 2647507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1010093 w 4880344"/>
                <a:gd name="connsiteY11" fmla="*/ 308343 h 2679405"/>
                <a:gd name="connsiteX12" fmla="*/ 265813 w 4880344"/>
                <a:gd name="connsiteY12" fmla="*/ 329609 h 2679405"/>
                <a:gd name="connsiteX13" fmla="*/ 42530 w 4880344"/>
                <a:gd name="connsiteY13" fmla="*/ 935665 h 2679405"/>
                <a:gd name="connsiteX14" fmla="*/ 0 w 4880344"/>
                <a:gd name="connsiteY14"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2828259 w 4880344"/>
                <a:gd name="connsiteY3" fmla="*/ 1594884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1010093 w 4880344"/>
                <a:gd name="connsiteY11" fmla="*/ 308343 h 2679405"/>
                <a:gd name="connsiteX12" fmla="*/ 265813 w 4880344"/>
                <a:gd name="connsiteY12" fmla="*/ 329609 h 2679405"/>
                <a:gd name="connsiteX13" fmla="*/ 42530 w 4880344"/>
                <a:gd name="connsiteY13" fmla="*/ 935665 h 2679405"/>
                <a:gd name="connsiteX14" fmla="*/ 0 w 4880344"/>
                <a:gd name="connsiteY14" fmla="*/ 1414130 h 2679405"/>
                <a:gd name="connsiteX0" fmla="*/ 0 w 4880344"/>
                <a:gd name="connsiteY0" fmla="*/ 1414130 h 2392325"/>
                <a:gd name="connsiteX1" fmla="*/ 1010093 w 4880344"/>
                <a:gd name="connsiteY1" fmla="*/ 2392325 h 2392325"/>
                <a:gd name="connsiteX2" fmla="*/ 2360427 w 4880344"/>
                <a:gd name="connsiteY2" fmla="*/ 2286001 h 2392325"/>
                <a:gd name="connsiteX3" fmla="*/ 2828259 w 4880344"/>
                <a:gd name="connsiteY3" fmla="*/ 1594884 h 2392325"/>
                <a:gd name="connsiteX4" fmla="*/ 4040372 w 4880344"/>
                <a:gd name="connsiteY4" fmla="*/ 1222744 h 2392325"/>
                <a:gd name="connsiteX5" fmla="*/ 4880344 w 4880344"/>
                <a:gd name="connsiteY5" fmla="*/ 1127051 h 2392325"/>
                <a:gd name="connsiteX6" fmla="*/ 4805916 w 4880344"/>
                <a:gd name="connsiteY6" fmla="*/ 0 h 2392325"/>
                <a:gd name="connsiteX7" fmla="*/ 3912781 w 4880344"/>
                <a:gd name="connsiteY7" fmla="*/ 116958 h 2392325"/>
                <a:gd name="connsiteX8" fmla="*/ 2977116 w 4880344"/>
                <a:gd name="connsiteY8" fmla="*/ 382772 h 2392325"/>
                <a:gd name="connsiteX9" fmla="*/ 2551814 w 4880344"/>
                <a:gd name="connsiteY9" fmla="*/ 648586 h 2392325"/>
                <a:gd name="connsiteX10" fmla="*/ 1414130 w 4880344"/>
                <a:gd name="connsiteY10" fmla="*/ 637953 h 2392325"/>
                <a:gd name="connsiteX11" fmla="*/ 1010093 w 4880344"/>
                <a:gd name="connsiteY11" fmla="*/ 308343 h 2392325"/>
                <a:gd name="connsiteX12" fmla="*/ 265813 w 4880344"/>
                <a:gd name="connsiteY12" fmla="*/ 329609 h 2392325"/>
                <a:gd name="connsiteX13" fmla="*/ 42530 w 4880344"/>
                <a:gd name="connsiteY13" fmla="*/ 935665 h 2392325"/>
                <a:gd name="connsiteX14" fmla="*/ 0 w 4880344"/>
                <a:gd name="connsiteY14" fmla="*/ 1414130 h 2392325"/>
                <a:gd name="connsiteX0" fmla="*/ 0 w 4880344"/>
                <a:gd name="connsiteY0" fmla="*/ 1414130 h 2392325"/>
                <a:gd name="connsiteX1" fmla="*/ 1010093 w 4880344"/>
                <a:gd name="connsiteY1" fmla="*/ 2392325 h 2392325"/>
                <a:gd name="connsiteX2" fmla="*/ 2360427 w 4880344"/>
                <a:gd name="connsiteY2" fmla="*/ 2286001 h 2392325"/>
                <a:gd name="connsiteX3" fmla="*/ 2828259 w 4880344"/>
                <a:gd name="connsiteY3" fmla="*/ 1594884 h 2392325"/>
                <a:gd name="connsiteX4" fmla="*/ 4040372 w 4880344"/>
                <a:gd name="connsiteY4" fmla="*/ 1222744 h 2392325"/>
                <a:gd name="connsiteX5" fmla="*/ 4880344 w 4880344"/>
                <a:gd name="connsiteY5" fmla="*/ 1127051 h 2392325"/>
                <a:gd name="connsiteX6" fmla="*/ 4805916 w 4880344"/>
                <a:gd name="connsiteY6" fmla="*/ 0 h 2392325"/>
                <a:gd name="connsiteX7" fmla="*/ 3912781 w 4880344"/>
                <a:gd name="connsiteY7" fmla="*/ 116958 h 2392325"/>
                <a:gd name="connsiteX8" fmla="*/ 2977116 w 4880344"/>
                <a:gd name="connsiteY8" fmla="*/ 382772 h 2392325"/>
                <a:gd name="connsiteX9" fmla="*/ 2551814 w 4880344"/>
                <a:gd name="connsiteY9" fmla="*/ 648586 h 2392325"/>
                <a:gd name="connsiteX10" fmla="*/ 1414130 w 4880344"/>
                <a:gd name="connsiteY10" fmla="*/ 637953 h 2392325"/>
                <a:gd name="connsiteX11" fmla="*/ 1010093 w 4880344"/>
                <a:gd name="connsiteY11" fmla="*/ 308343 h 2392325"/>
                <a:gd name="connsiteX12" fmla="*/ 691115 w 4880344"/>
                <a:gd name="connsiteY12" fmla="*/ 1360967 h 2392325"/>
                <a:gd name="connsiteX13" fmla="*/ 42530 w 4880344"/>
                <a:gd name="connsiteY13" fmla="*/ 935665 h 2392325"/>
                <a:gd name="connsiteX14" fmla="*/ 0 w 4880344"/>
                <a:gd name="connsiteY14" fmla="*/ 1414130 h 2392325"/>
                <a:gd name="connsiteX0" fmla="*/ 0 w 4880344"/>
                <a:gd name="connsiteY0" fmla="*/ 1414130 h 2392325"/>
                <a:gd name="connsiteX1" fmla="*/ 1010093 w 4880344"/>
                <a:gd name="connsiteY1" fmla="*/ 2392325 h 2392325"/>
                <a:gd name="connsiteX2" fmla="*/ 2360427 w 4880344"/>
                <a:gd name="connsiteY2" fmla="*/ 2286001 h 2392325"/>
                <a:gd name="connsiteX3" fmla="*/ 2828259 w 4880344"/>
                <a:gd name="connsiteY3" fmla="*/ 1594884 h 2392325"/>
                <a:gd name="connsiteX4" fmla="*/ 4040372 w 4880344"/>
                <a:gd name="connsiteY4" fmla="*/ 1222744 h 2392325"/>
                <a:gd name="connsiteX5" fmla="*/ 4880344 w 4880344"/>
                <a:gd name="connsiteY5" fmla="*/ 1127051 h 2392325"/>
                <a:gd name="connsiteX6" fmla="*/ 4805916 w 4880344"/>
                <a:gd name="connsiteY6" fmla="*/ 0 h 2392325"/>
                <a:gd name="connsiteX7" fmla="*/ 3912781 w 4880344"/>
                <a:gd name="connsiteY7" fmla="*/ 116958 h 2392325"/>
                <a:gd name="connsiteX8" fmla="*/ 2977116 w 4880344"/>
                <a:gd name="connsiteY8" fmla="*/ 382772 h 2392325"/>
                <a:gd name="connsiteX9" fmla="*/ 2551814 w 4880344"/>
                <a:gd name="connsiteY9" fmla="*/ 648586 h 2392325"/>
                <a:gd name="connsiteX10" fmla="*/ 1414130 w 4880344"/>
                <a:gd name="connsiteY10" fmla="*/ 637953 h 2392325"/>
                <a:gd name="connsiteX11" fmla="*/ 1010093 w 4880344"/>
                <a:gd name="connsiteY11" fmla="*/ 308343 h 2392325"/>
                <a:gd name="connsiteX12" fmla="*/ 691115 w 4880344"/>
                <a:gd name="connsiteY12" fmla="*/ 1360967 h 2392325"/>
                <a:gd name="connsiteX13" fmla="*/ 0 w 4880344"/>
                <a:gd name="connsiteY13" fmla="*/ 1414130 h 2392325"/>
                <a:gd name="connsiteX0" fmla="*/ 0 w 4880344"/>
                <a:gd name="connsiteY0" fmla="*/ 1414130 h 2392325"/>
                <a:gd name="connsiteX1" fmla="*/ 1010093 w 4880344"/>
                <a:gd name="connsiteY1" fmla="*/ 2392325 h 2392325"/>
                <a:gd name="connsiteX2" fmla="*/ 2360427 w 4880344"/>
                <a:gd name="connsiteY2" fmla="*/ 2286001 h 2392325"/>
                <a:gd name="connsiteX3" fmla="*/ 2828259 w 4880344"/>
                <a:gd name="connsiteY3" fmla="*/ 1594884 h 2392325"/>
                <a:gd name="connsiteX4" fmla="*/ 4040372 w 4880344"/>
                <a:gd name="connsiteY4" fmla="*/ 1222744 h 2392325"/>
                <a:gd name="connsiteX5" fmla="*/ 4880344 w 4880344"/>
                <a:gd name="connsiteY5" fmla="*/ 1127051 h 2392325"/>
                <a:gd name="connsiteX6" fmla="*/ 4805916 w 4880344"/>
                <a:gd name="connsiteY6" fmla="*/ 0 h 2392325"/>
                <a:gd name="connsiteX7" fmla="*/ 3912781 w 4880344"/>
                <a:gd name="connsiteY7" fmla="*/ 116958 h 2392325"/>
                <a:gd name="connsiteX8" fmla="*/ 2977116 w 4880344"/>
                <a:gd name="connsiteY8" fmla="*/ 382772 h 2392325"/>
                <a:gd name="connsiteX9" fmla="*/ 2551814 w 4880344"/>
                <a:gd name="connsiteY9" fmla="*/ 648586 h 2392325"/>
                <a:gd name="connsiteX10" fmla="*/ 1414130 w 4880344"/>
                <a:gd name="connsiteY10" fmla="*/ 637953 h 2392325"/>
                <a:gd name="connsiteX11" fmla="*/ 1456660 w 4880344"/>
                <a:gd name="connsiteY11" fmla="*/ 1244008 h 2392325"/>
                <a:gd name="connsiteX12" fmla="*/ 691115 w 4880344"/>
                <a:gd name="connsiteY12" fmla="*/ 1360967 h 2392325"/>
                <a:gd name="connsiteX13" fmla="*/ 0 w 4880344"/>
                <a:gd name="connsiteY13" fmla="*/ 1414130 h 23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80344" h="2392325">
                  <a:moveTo>
                    <a:pt x="0" y="1414130"/>
                  </a:moveTo>
                  <a:lnTo>
                    <a:pt x="1010093" y="2392325"/>
                  </a:lnTo>
                  <a:lnTo>
                    <a:pt x="2360427" y="2286001"/>
                  </a:lnTo>
                  <a:lnTo>
                    <a:pt x="2828259" y="1594884"/>
                  </a:lnTo>
                  <a:lnTo>
                    <a:pt x="4040372" y="1222744"/>
                  </a:lnTo>
                  <a:lnTo>
                    <a:pt x="4880344" y="1127051"/>
                  </a:lnTo>
                  <a:lnTo>
                    <a:pt x="4805916" y="0"/>
                  </a:lnTo>
                  <a:lnTo>
                    <a:pt x="3912781" y="116958"/>
                  </a:lnTo>
                  <a:lnTo>
                    <a:pt x="2977116" y="382772"/>
                  </a:lnTo>
                  <a:lnTo>
                    <a:pt x="2551814" y="648586"/>
                  </a:lnTo>
                  <a:lnTo>
                    <a:pt x="1414130" y="637953"/>
                  </a:lnTo>
                  <a:lnTo>
                    <a:pt x="1456660" y="1244008"/>
                  </a:lnTo>
                  <a:lnTo>
                    <a:pt x="691115" y="1360967"/>
                  </a:lnTo>
                  <a:lnTo>
                    <a:pt x="0" y="1414130"/>
                  </a:lnTo>
                  <a:close/>
                </a:path>
              </a:pathLst>
            </a:custGeom>
            <a:noFill/>
            <a:ln w="25400" cap="flat">
              <a:solidFill>
                <a:srgbClr val="7030A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30" name="Freeform 29"/>
            <p:cNvSpPr/>
            <p:nvPr/>
          </p:nvSpPr>
          <p:spPr>
            <a:xfrm>
              <a:off x="4890975" y="850605"/>
              <a:ext cx="3476847" cy="3742660"/>
            </a:xfrm>
            <a:custGeom>
              <a:avLst/>
              <a:gdLst>
                <a:gd name="connsiteX0" fmla="*/ 606056 w 2169042"/>
                <a:gd name="connsiteY0" fmla="*/ 95693 h 3710762"/>
                <a:gd name="connsiteX1" fmla="*/ 691117 w 2169042"/>
                <a:gd name="connsiteY1" fmla="*/ 1265274 h 3710762"/>
                <a:gd name="connsiteX2" fmla="*/ 712382 w 2169042"/>
                <a:gd name="connsiteY2" fmla="*/ 2296632 h 3710762"/>
                <a:gd name="connsiteX3" fmla="*/ 0 w 2169042"/>
                <a:gd name="connsiteY3" fmla="*/ 2658139 h 3710762"/>
                <a:gd name="connsiteX4" fmla="*/ 0 w 2169042"/>
                <a:gd name="connsiteY4" fmla="*/ 3710762 h 3710762"/>
                <a:gd name="connsiteX5" fmla="*/ 1116419 w 2169042"/>
                <a:gd name="connsiteY5" fmla="*/ 3561907 h 3710762"/>
                <a:gd name="connsiteX6" fmla="*/ 2169042 w 2169042"/>
                <a:gd name="connsiteY6" fmla="*/ 2339162 h 3710762"/>
                <a:gd name="connsiteX7" fmla="*/ 1807535 w 2169042"/>
                <a:gd name="connsiteY7" fmla="*/ 0 h 3710762"/>
                <a:gd name="connsiteX8" fmla="*/ 606056 w 2169042"/>
                <a:gd name="connsiteY8" fmla="*/ 95693 h 3710762"/>
                <a:gd name="connsiteX0" fmla="*/ 1913860 w 3476846"/>
                <a:gd name="connsiteY0" fmla="*/ 95693 h 3710762"/>
                <a:gd name="connsiteX1" fmla="*/ 1998921 w 3476846"/>
                <a:gd name="connsiteY1" fmla="*/ 1265274 h 3710762"/>
                <a:gd name="connsiteX2" fmla="*/ 2020186 w 3476846"/>
                <a:gd name="connsiteY2" fmla="*/ 2296632 h 3710762"/>
                <a:gd name="connsiteX3" fmla="*/ 0 w 3476846"/>
                <a:gd name="connsiteY3" fmla="*/ 2743199 h 3710762"/>
                <a:gd name="connsiteX4" fmla="*/ 1307804 w 3476846"/>
                <a:gd name="connsiteY4" fmla="*/ 3710762 h 3710762"/>
                <a:gd name="connsiteX5" fmla="*/ 2424223 w 3476846"/>
                <a:gd name="connsiteY5" fmla="*/ 3561907 h 3710762"/>
                <a:gd name="connsiteX6" fmla="*/ 3476846 w 3476846"/>
                <a:gd name="connsiteY6" fmla="*/ 2339162 h 3710762"/>
                <a:gd name="connsiteX7" fmla="*/ 3115339 w 3476846"/>
                <a:gd name="connsiteY7" fmla="*/ 0 h 3710762"/>
                <a:gd name="connsiteX8" fmla="*/ 1913860 w 3476846"/>
                <a:gd name="connsiteY8" fmla="*/ 95693 h 3710762"/>
                <a:gd name="connsiteX0" fmla="*/ 1913861 w 3476847"/>
                <a:gd name="connsiteY0" fmla="*/ 95693 h 3742660"/>
                <a:gd name="connsiteX1" fmla="*/ 1998922 w 3476847"/>
                <a:gd name="connsiteY1" fmla="*/ 1265274 h 3742660"/>
                <a:gd name="connsiteX2" fmla="*/ 2020187 w 3476847"/>
                <a:gd name="connsiteY2" fmla="*/ 2296632 h 3742660"/>
                <a:gd name="connsiteX3" fmla="*/ 1 w 3476847"/>
                <a:gd name="connsiteY3" fmla="*/ 2743199 h 3742660"/>
                <a:gd name="connsiteX4" fmla="*/ 0 w 3476847"/>
                <a:gd name="connsiteY4" fmla="*/ 3742660 h 3742660"/>
                <a:gd name="connsiteX5" fmla="*/ 2424224 w 3476847"/>
                <a:gd name="connsiteY5" fmla="*/ 3561907 h 3742660"/>
                <a:gd name="connsiteX6" fmla="*/ 3476847 w 3476847"/>
                <a:gd name="connsiteY6" fmla="*/ 2339162 h 3742660"/>
                <a:gd name="connsiteX7" fmla="*/ 3115340 w 3476847"/>
                <a:gd name="connsiteY7" fmla="*/ 0 h 3742660"/>
                <a:gd name="connsiteX8" fmla="*/ 1913861 w 3476847"/>
                <a:gd name="connsiteY8" fmla="*/ 95693 h 374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6847" h="3742660">
                  <a:moveTo>
                    <a:pt x="1913861" y="95693"/>
                  </a:moveTo>
                  <a:lnTo>
                    <a:pt x="1998922" y="1265274"/>
                  </a:lnTo>
                  <a:lnTo>
                    <a:pt x="2020187" y="2296632"/>
                  </a:lnTo>
                  <a:lnTo>
                    <a:pt x="1" y="2743199"/>
                  </a:lnTo>
                  <a:cubicBezTo>
                    <a:pt x="1" y="3076353"/>
                    <a:pt x="0" y="3409506"/>
                    <a:pt x="0" y="3742660"/>
                  </a:cubicBezTo>
                  <a:lnTo>
                    <a:pt x="2424224" y="3561907"/>
                  </a:lnTo>
                  <a:lnTo>
                    <a:pt x="3476847" y="2339162"/>
                  </a:lnTo>
                  <a:lnTo>
                    <a:pt x="3115340" y="0"/>
                  </a:lnTo>
                  <a:lnTo>
                    <a:pt x="1913861" y="95693"/>
                  </a:lnTo>
                  <a:close/>
                </a:path>
              </a:pathLst>
            </a:custGeom>
            <a:noFill/>
            <a:ln w="25400" cap="flat">
              <a:solidFill>
                <a:srgbClr val="0070C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grpSp>
    </p:spTree>
    <p:extLst>
      <p:ext uri="{BB962C8B-B14F-4D97-AF65-F5344CB8AC3E}">
        <p14:creationId xmlns:p14="http://schemas.microsoft.com/office/powerpoint/2010/main" val="400490472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FFFFFF"/>
                </a:solidFill>
              </a:rPr>
              <a:t>22</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Unsupervised Learning – k-means clustering</a:t>
            </a:r>
            <a:endParaRPr sz="3200" dirty="0">
              <a:solidFill>
                <a:srgbClr val="215380"/>
              </a:solidFill>
            </a:endParaRPr>
          </a:p>
        </p:txBody>
      </p:sp>
      <p:pic>
        <p:nvPicPr>
          <p:cNvPr id="2" name="Picture 1"/>
          <p:cNvPicPr>
            <a:picLocks noChangeAspect="1"/>
          </p:cNvPicPr>
          <p:nvPr/>
        </p:nvPicPr>
        <p:blipFill rotWithShape="1">
          <a:blip r:embed="rId2"/>
          <a:srcRect l="66061" t="50119"/>
          <a:stretch/>
        </p:blipFill>
        <p:spPr>
          <a:xfrm>
            <a:off x="1015264" y="1795022"/>
            <a:ext cx="774138" cy="778057"/>
          </a:xfrm>
          <a:prstGeom prst="rect">
            <a:avLst/>
          </a:prstGeom>
        </p:spPr>
      </p:pic>
      <p:pic>
        <p:nvPicPr>
          <p:cNvPr id="6" name="Picture 5"/>
          <p:cNvPicPr>
            <a:picLocks noChangeAspect="1"/>
          </p:cNvPicPr>
          <p:nvPr/>
        </p:nvPicPr>
        <p:blipFill rotWithShape="1">
          <a:blip r:embed="rId2"/>
          <a:srcRect r="67363" b="48929"/>
          <a:stretch/>
        </p:blipFill>
        <p:spPr>
          <a:xfrm>
            <a:off x="1278247" y="840874"/>
            <a:ext cx="744358" cy="796540"/>
          </a:xfrm>
          <a:prstGeom prst="rect">
            <a:avLst/>
          </a:prstGeom>
        </p:spPr>
      </p:pic>
      <p:pic>
        <p:nvPicPr>
          <p:cNvPr id="7" name="Picture 6"/>
          <p:cNvPicPr>
            <a:picLocks noChangeAspect="1"/>
          </p:cNvPicPr>
          <p:nvPr/>
        </p:nvPicPr>
        <p:blipFill rotWithShape="1">
          <a:blip r:embed="rId2"/>
          <a:srcRect l="33154" t="1561" r="34073" b="50515"/>
          <a:stretch/>
        </p:blipFill>
        <p:spPr>
          <a:xfrm>
            <a:off x="2864341" y="3317603"/>
            <a:ext cx="747098" cy="747098"/>
          </a:xfrm>
          <a:prstGeom prst="rect">
            <a:avLst/>
          </a:prstGeom>
        </p:spPr>
      </p:pic>
      <p:pic>
        <p:nvPicPr>
          <p:cNvPr id="5" name="Picture 4"/>
          <p:cNvPicPr>
            <a:picLocks noChangeAspect="1"/>
          </p:cNvPicPr>
          <p:nvPr/>
        </p:nvPicPr>
        <p:blipFill rotWithShape="1">
          <a:blip r:embed="rId3"/>
          <a:srcRect l="60395" t="-1053" r="20432" b="53376"/>
          <a:stretch/>
        </p:blipFill>
        <p:spPr>
          <a:xfrm>
            <a:off x="3674545" y="2573079"/>
            <a:ext cx="790827" cy="798898"/>
          </a:xfrm>
          <a:prstGeom prst="rect">
            <a:avLst/>
          </a:prstGeom>
        </p:spPr>
      </p:pic>
      <p:pic>
        <p:nvPicPr>
          <p:cNvPr id="9" name="Picture 8"/>
          <p:cNvPicPr>
            <a:picLocks noChangeAspect="1"/>
          </p:cNvPicPr>
          <p:nvPr/>
        </p:nvPicPr>
        <p:blipFill rotWithShape="1">
          <a:blip r:embed="rId3"/>
          <a:srcRect t="49474" r="81353"/>
          <a:stretch/>
        </p:blipFill>
        <p:spPr>
          <a:xfrm>
            <a:off x="3475467" y="1624975"/>
            <a:ext cx="737575" cy="811905"/>
          </a:xfrm>
          <a:prstGeom prst="rect">
            <a:avLst/>
          </a:prstGeom>
        </p:spPr>
      </p:pic>
      <p:pic>
        <p:nvPicPr>
          <p:cNvPr id="10" name="Picture 9"/>
          <p:cNvPicPr>
            <a:picLocks noChangeAspect="1"/>
          </p:cNvPicPr>
          <p:nvPr/>
        </p:nvPicPr>
        <p:blipFill rotWithShape="1">
          <a:blip r:embed="rId3"/>
          <a:srcRect l="79868" t="49150"/>
          <a:stretch/>
        </p:blipFill>
        <p:spPr>
          <a:xfrm>
            <a:off x="4780741" y="2401506"/>
            <a:ext cx="840757" cy="862738"/>
          </a:xfrm>
          <a:prstGeom prst="rect">
            <a:avLst/>
          </a:prstGeom>
        </p:spPr>
      </p:pic>
      <p:pic>
        <p:nvPicPr>
          <p:cNvPr id="11" name="Picture 10"/>
          <p:cNvPicPr>
            <a:picLocks noChangeAspect="1"/>
          </p:cNvPicPr>
          <p:nvPr/>
        </p:nvPicPr>
        <p:blipFill rotWithShape="1">
          <a:blip r:embed="rId4"/>
          <a:srcRect l="50297" t="50927" r="33001" b="1980"/>
          <a:stretch/>
        </p:blipFill>
        <p:spPr>
          <a:xfrm>
            <a:off x="5721868" y="807924"/>
            <a:ext cx="799248" cy="752541"/>
          </a:xfrm>
          <a:prstGeom prst="rect">
            <a:avLst/>
          </a:prstGeom>
        </p:spPr>
      </p:pic>
      <p:pic>
        <p:nvPicPr>
          <p:cNvPr id="15" name="Picture 14"/>
          <p:cNvPicPr>
            <a:picLocks noChangeAspect="1"/>
          </p:cNvPicPr>
          <p:nvPr/>
        </p:nvPicPr>
        <p:blipFill rotWithShape="1">
          <a:blip r:embed="rId4"/>
          <a:srcRect r="83750" b="51852"/>
          <a:stretch/>
        </p:blipFill>
        <p:spPr>
          <a:xfrm>
            <a:off x="6931480" y="2232169"/>
            <a:ext cx="892873" cy="883400"/>
          </a:xfrm>
          <a:prstGeom prst="rect">
            <a:avLst/>
          </a:prstGeom>
        </p:spPr>
      </p:pic>
      <p:pic>
        <p:nvPicPr>
          <p:cNvPr id="16" name="Picture 15"/>
          <p:cNvPicPr>
            <a:picLocks noChangeAspect="1"/>
          </p:cNvPicPr>
          <p:nvPr/>
        </p:nvPicPr>
        <p:blipFill rotWithShape="1">
          <a:blip r:embed="rId4"/>
          <a:srcRect l="33132" t="50636" r="50680" b="-1"/>
          <a:stretch/>
        </p:blipFill>
        <p:spPr>
          <a:xfrm>
            <a:off x="4947375" y="3626015"/>
            <a:ext cx="861656" cy="877371"/>
          </a:xfrm>
          <a:prstGeom prst="rect">
            <a:avLst/>
          </a:prstGeom>
        </p:spPr>
      </p:pic>
      <p:pic>
        <p:nvPicPr>
          <p:cNvPr id="13" name="Picture 12"/>
          <p:cNvPicPr>
            <a:picLocks noChangeAspect="1"/>
          </p:cNvPicPr>
          <p:nvPr/>
        </p:nvPicPr>
        <p:blipFill rotWithShape="1">
          <a:blip r:embed="rId5"/>
          <a:srcRect l="80132" t="486" b="65929"/>
          <a:stretch/>
        </p:blipFill>
        <p:spPr>
          <a:xfrm>
            <a:off x="6282922" y="3500289"/>
            <a:ext cx="792651" cy="831842"/>
          </a:xfrm>
          <a:prstGeom prst="rect">
            <a:avLst/>
          </a:prstGeom>
        </p:spPr>
      </p:pic>
      <p:pic>
        <p:nvPicPr>
          <p:cNvPr id="29" name="Picture 28"/>
          <p:cNvPicPr>
            <a:picLocks noChangeAspect="1"/>
          </p:cNvPicPr>
          <p:nvPr/>
        </p:nvPicPr>
        <p:blipFill rotWithShape="1">
          <a:blip r:embed="rId5"/>
          <a:srcRect l="39734" t="33471" r="40394" b="35157"/>
          <a:stretch/>
        </p:blipFill>
        <p:spPr>
          <a:xfrm>
            <a:off x="6912519" y="989635"/>
            <a:ext cx="852149" cy="835219"/>
          </a:xfrm>
          <a:prstGeom prst="rect">
            <a:avLst/>
          </a:prstGeom>
        </p:spPr>
      </p:pic>
      <p:pic>
        <p:nvPicPr>
          <p:cNvPr id="14" name="Picture 13"/>
          <p:cNvPicPr>
            <a:picLocks noChangeAspect="1"/>
          </p:cNvPicPr>
          <p:nvPr/>
        </p:nvPicPr>
        <p:blipFill rotWithShape="1">
          <a:blip r:embed="rId6"/>
          <a:srcRect l="19942" t="1719" r="60416" b="52437"/>
          <a:stretch/>
        </p:blipFill>
        <p:spPr>
          <a:xfrm>
            <a:off x="4564285" y="986206"/>
            <a:ext cx="766180" cy="728688"/>
          </a:xfrm>
          <a:prstGeom prst="rect">
            <a:avLst/>
          </a:prstGeom>
        </p:spPr>
      </p:pic>
      <p:pic>
        <p:nvPicPr>
          <p:cNvPr id="31" name="Picture 30"/>
          <p:cNvPicPr>
            <a:picLocks noChangeAspect="1"/>
          </p:cNvPicPr>
          <p:nvPr/>
        </p:nvPicPr>
        <p:blipFill rotWithShape="1">
          <a:blip r:embed="rId6"/>
          <a:srcRect r="80157" b="51886"/>
          <a:stretch/>
        </p:blipFill>
        <p:spPr>
          <a:xfrm>
            <a:off x="5908671" y="2071496"/>
            <a:ext cx="770577" cy="761379"/>
          </a:xfrm>
          <a:prstGeom prst="rect">
            <a:avLst/>
          </a:prstGeom>
        </p:spPr>
      </p:pic>
      <p:pic>
        <p:nvPicPr>
          <p:cNvPr id="17" name="Picture 16"/>
          <p:cNvPicPr>
            <a:picLocks noChangeAspect="1"/>
          </p:cNvPicPr>
          <p:nvPr/>
        </p:nvPicPr>
        <p:blipFill rotWithShape="1">
          <a:blip r:embed="rId7"/>
          <a:srcRect l="35385" t="1" r="33346" b="70730"/>
          <a:stretch/>
        </p:blipFill>
        <p:spPr>
          <a:xfrm>
            <a:off x="2264880" y="2280057"/>
            <a:ext cx="796599" cy="753278"/>
          </a:xfrm>
          <a:prstGeom prst="rect">
            <a:avLst/>
          </a:prstGeom>
        </p:spPr>
      </p:pic>
      <p:pic>
        <p:nvPicPr>
          <p:cNvPr id="32" name="Picture 31"/>
          <p:cNvPicPr>
            <a:picLocks noChangeAspect="1"/>
          </p:cNvPicPr>
          <p:nvPr/>
        </p:nvPicPr>
        <p:blipFill rotWithShape="1">
          <a:blip r:embed="rId7"/>
          <a:srcRect l="33689" t="65490" r="33345" b="1873"/>
          <a:stretch/>
        </p:blipFill>
        <p:spPr>
          <a:xfrm>
            <a:off x="2624469" y="843736"/>
            <a:ext cx="829939" cy="830098"/>
          </a:xfrm>
          <a:prstGeom prst="rect">
            <a:avLst/>
          </a:prstGeom>
        </p:spPr>
      </p:pic>
      <p:sp>
        <p:nvSpPr>
          <p:cNvPr id="12" name="TextBox 11"/>
          <p:cNvSpPr txBox="1"/>
          <p:nvPr/>
        </p:nvSpPr>
        <p:spPr>
          <a:xfrm>
            <a:off x="507672" y="3368839"/>
            <a:ext cx="2240659" cy="1200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k = 3</a:t>
            </a:r>
          </a:p>
          <a:p>
            <a:pPr marL="0" marR="0" indent="0" algn="l" defTabSz="457200" rtl="0" fontAlgn="auto" latinLnBrk="1" hangingPunct="0">
              <a:lnSpc>
                <a:spcPct val="100000"/>
              </a:lnSpc>
              <a:spcBef>
                <a:spcPts val="0"/>
              </a:spcBef>
              <a:spcAft>
                <a:spcPts val="0"/>
              </a:spcAft>
              <a:buClrTx/>
              <a:buSzTx/>
              <a:buFontTx/>
              <a:buNone/>
              <a:tabLst/>
            </a:pPr>
            <a:r>
              <a:rPr lang="en-US" dirty="0">
                <a:solidFill>
                  <a:srgbClr val="000000"/>
                </a:solidFill>
              </a:rPr>
              <a:t>4. Keep repeating</a:t>
            </a:r>
          </a:p>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this process</a:t>
            </a:r>
          </a:p>
          <a:p>
            <a:pPr marL="0" marR="0" indent="0" algn="l" defTabSz="457200" rtl="0" fontAlgn="auto" latinLnBrk="1" hangingPunct="0">
              <a:lnSpc>
                <a:spcPct val="100000"/>
              </a:lnSpc>
              <a:spcBef>
                <a:spcPts val="0"/>
              </a:spcBef>
              <a:spcAft>
                <a:spcPts val="0"/>
              </a:spcAft>
              <a:buClrTx/>
              <a:buSzTx/>
              <a:buFontTx/>
              <a:buNone/>
              <a:tabLst/>
            </a:pPr>
            <a:r>
              <a:rPr lang="en-US" dirty="0">
                <a:solidFill>
                  <a:srgbClr val="000000"/>
                </a:solidFill>
              </a:rPr>
              <a:t>until convergence</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grpSp>
        <p:nvGrpSpPr>
          <p:cNvPr id="24" name="Group 23"/>
          <p:cNvGrpSpPr/>
          <p:nvPr/>
        </p:nvGrpSpPr>
        <p:grpSpPr>
          <a:xfrm>
            <a:off x="978196" y="701749"/>
            <a:ext cx="7389626" cy="3891516"/>
            <a:chOff x="978196" y="701749"/>
            <a:chExt cx="7389626" cy="3891516"/>
          </a:xfrm>
        </p:grpSpPr>
        <p:sp>
          <p:nvSpPr>
            <p:cNvPr id="25" name="Freeform 24"/>
            <p:cNvSpPr/>
            <p:nvPr/>
          </p:nvSpPr>
          <p:spPr>
            <a:xfrm>
              <a:off x="978196" y="701749"/>
              <a:ext cx="5656520" cy="2424224"/>
            </a:xfrm>
            <a:custGeom>
              <a:avLst/>
              <a:gdLst>
                <a:gd name="connsiteX0" fmla="*/ 53163 w 5624623"/>
                <a:gd name="connsiteY0" fmla="*/ 180753 h 1765004"/>
                <a:gd name="connsiteX1" fmla="*/ 53163 w 5624623"/>
                <a:gd name="connsiteY1" fmla="*/ 999460 h 1765004"/>
                <a:gd name="connsiteX2" fmla="*/ 1329070 w 5624623"/>
                <a:gd name="connsiteY2" fmla="*/ 1073888 h 1765004"/>
                <a:gd name="connsiteX3" fmla="*/ 2307265 w 5624623"/>
                <a:gd name="connsiteY3" fmla="*/ 1584251 h 1765004"/>
                <a:gd name="connsiteX4" fmla="*/ 2488019 w 5624623"/>
                <a:gd name="connsiteY4" fmla="*/ 1765004 h 1765004"/>
                <a:gd name="connsiteX5" fmla="*/ 3508744 w 5624623"/>
                <a:gd name="connsiteY5" fmla="*/ 1765004 h 1765004"/>
                <a:gd name="connsiteX6" fmla="*/ 3965944 w 5624623"/>
                <a:gd name="connsiteY6" fmla="*/ 1329070 h 1765004"/>
                <a:gd name="connsiteX7" fmla="*/ 5550195 w 5624623"/>
                <a:gd name="connsiteY7" fmla="*/ 1031358 h 1765004"/>
                <a:gd name="connsiteX8" fmla="*/ 5624623 w 5624623"/>
                <a:gd name="connsiteY8" fmla="*/ 510363 h 1765004"/>
                <a:gd name="connsiteX9" fmla="*/ 5528930 w 5624623"/>
                <a:gd name="connsiteY9" fmla="*/ 0 h 1765004"/>
                <a:gd name="connsiteX10" fmla="*/ 0 w 5624623"/>
                <a:gd name="connsiteY10" fmla="*/ 42530 h 1765004"/>
                <a:gd name="connsiteX11" fmla="*/ 63795 w 5624623"/>
                <a:gd name="connsiteY11" fmla="*/ 233916 h 1765004"/>
                <a:gd name="connsiteX12" fmla="*/ 63795 w 5624623"/>
                <a:gd name="connsiteY12" fmla="*/ 233916 h 1765004"/>
                <a:gd name="connsiteX13" fmla="*/ 53163 w 5624623"/>
                <a:gd name="connsiteY13" fmla="*/ 180753 h 1765004"/>
                <a:gd name="connsiteX0" fmla="*/ 53163 w 5624623"/>
                <a:gd name="connsiteY0" fmla="*/ 180753 h 2137144"/>
                <a:gd name="connsiteX1" fmla="*/ 53163 w 5624623"/>
                <a:gd name="connsiteY1" fmla="*/ 999460 h 2137144"/>
                <a:gd name="connsiteX2" fmla="*/ 520996 w 5624623"/>
                <a:gd name="connsiteY2" fmla="*/ 2137144 h 2137144"/>
                <a:gd name="connsiteX3" fmla="*/ 2307265 w 5624623"/>
                <a:gd name="connsiteY3" fmla="*/ 1584251 h 2137144"/>
                <a:gd name="connsiteX4" fmla="*/ 2488019 w 5624623"/>
                <a:gd name="connsiteY4" fmla="*/ 1765004 h 2137144"/>
                <a:gd name="connsiteX5" fmla="*/ 3508744 w 5624623"/>
                <a:gd name="connsiteY5" fmla="*/ 1765004 h 2137144"/>
                <a:gd name="connsiteX6" fmla="*/ 3965944 w 5624623"/>
                <a:gd name="connsiteY6" fmla="*/ 1329070 h 2137144"/>
                <a:gd name="connsiteX7" fmla="*/ 5550195 w 5624623"/>
                <a:gd name="connsiteY7" fmla="*/ 1031358 h 2137144"/>
                <a:gd name="connsiteX8" fmla="*/ 5624623 w 5624623"/>
                <a:gd name="connsiteY8" fmla="*/ 510363 h 2137144"/>
                <a:gd name="connsiteX9" fmla="*/ 5528930 w 5624623"/>
                <a:gd name="connsiteY9" fmla="*/ 0 h 2137144"/>
                <a:gd name="connsiteX10" fmla="*/ 0 w 5624623"/>
                <a:gd name="connsiteY10" fmla="*/ 42530 h 2137144"/>
                <a:gd name="connsiteX11" fmla="*/ 63795 w 5624623"/>
                <a:gd name="connsiteY11" fmla="*/ 233916 h 2137144"/>
                <a:gd name="connsiteX12" fmla="*/ 63795 w 5624623"/>
                <a:gd name="connsiteY12" fmla="*/ 233916 h 2137144"/>
                <a:gd name="connsiteX13" fmla="*/ 53163 w 5624623"/>
                <a:gd name="connsiteY13" fmla="*/ 180753 h 2137144"/>
                <a:gd name="connsiteX0" fmla="*/ 85060 w 5656520"/>
                <a:gd name="connsiteY0" fmla="*/ 180753 h 2137144"/>
                <a:gd name="connsiteX1" fmla="*/ 0 w 5656520"/>
                <a:gd name="connsiteY1" fmla="*/ 1935125 h 2137144"/>
                <a:gd name="connsiteX2" fmla="*/ 552893 w 5656520"/>
                <a:gd name="connsiteY2" fmla="*/ 2137144 h 2137144"/>
                <a:gd name="connsiteX3" fmla="*/ 2339162 w 5656520"/>
                <a:gd name="connsiteY3" fmla="*/ 1584251 h 2137144"/>
                <a:gd name="connsiteX4" fmla="*/ 2519916 w 5656520"/>
                <a:gd name="connsiteY4" fmla="*/ 1765004 h 2137144"/>
                <a:gd name="connsiteX5" fmla="*/ 3540641 w 5656520"/>
                <a:gd name="connsiteY5" fmla="*/ 1765004 h 2137144"/>
                <a:gd name="connsiteX6" fmla="*/ 3997841 w 5656520"/>
                <a:gd name="connsiteY6" fmla="*/ 1329070 h 2137144"/>
                <a:gd name="connsiteX7" fmla="*/ 5582092 w 5656520"/>
                <a:gd name="connsiteY7" fmla="*/ 1031358 h 2137144"/>
                <a:gd name="connsiteX8" fmla="*/ 5656520 w 5656520"/>
                <a:gd name="connsiteY8" fmla="*/ 510363 h 2137144"/>
                <a:gd name="connsiteX9" fmla="*/ 5560827 w 5656520"/>
                <a:gd name="connsiteY9" fmla="*/ 0 h 2137144"/>
                <a:gd name="connsiteX10" fmla="*/ 31897 w 5656520"/>
                <a:gd name="connsiteY10" fmla="*/ 42530 h 2137144"/>
                <a:gd name="connsiteX11" fmla="*/ 95692 w 5656520"/>
                <a:gd name="connsiteY11" fmla="*/ 233916 h 2137144"/>
                <a:gd name="connsiteX12" fmla="*/ 95692 w 5656520"/>
                <a:gd name="connsiteY12" fmla="*/ 233916 h 2137144"/>
                <a:gd name="connsiteX13" fmla="*/ 85060 w 5656520"/>
                <a:gd name="connsiteY13" fmla="*/ 180753 h 2137144"/>
                <a:gd name="connsiteX0" fmla="*/ 85060 w 5656520"/>
                <a:gd name="connsiteY0" fmla="*/ 180753 h 2137144"/>
                <a:gd name="connsiteX1" fmla="*/ 0 w 5656520"/>
                <a:gd name="connsiteY1" fmla="*/ 1935125 h 2137144"/>
                <a:gd name="connsiteX2" fmla="*/ 552893 w 5656520"/>
                <a:gd name="connsiteY2" fmla="*/ 2137144 h 2137144"/>
                <a:gd name="connsiteX3" fmla="*/ 1467292 w 5656520"/>
                <a:gd name="connsiteY3" fmla="*/ 1201479 h 2137144"/>
                <a:gd name="connsiteX4" fmla="*/ 2519916 w 5656520"/>
                <a:gd name="connsiteY4" fmla="*/ 1765004 h 2137144"/>
                <a:gd name="connsiteX5" fmla="*/ 3540641 w 5656520"/>
                <a:gd name="connsiteY5" fmla="*/ 1765004 h 2137144"/>
                <a:gd name="connsiteX6" fmla="*/ 3997841 w 5656520"/>
                <a:gd name="connsiteY6" fmla="*/ 1329070 h 2137144"/>
                <a:gd name="connsiteX7" fmla="*/ 5582092 w 5656520"/>
                <a:gd name="connsiteY7" fmla="*/ 1031358 h 2137144"/>
                <a:gd name="connsiteX8" fmla="*/ 5656520 w 5656520"/>
                <a:gd name="connsiteY8" fmla="*/ 510363 h 2137144"/>
                <a:gd name="connsiteX9" fmla="*/ 5560827 w 5656520"/>
                <a:gd name="connsiteY9" fmla="*/ 0 h 2137144"/>
                <a:gd name="connsiteX10" fmla="*/ 31897 w 5656520"/>
                <a:gd name="connsiteY10" fmla="*/ 42530 h 2137144"/>
                <a:gd name="connsiteX11" fmla="*/ 95692 w 5656520"/>
                <a:gd name="connsiteY11" fmla="*/ 233916 h 2137144"/>
                <a:gd name="connsiteX12" fmla="*/ 95692 w 5656520"/>
                <a:gd name="connsiteY12" fmla="*/ 233916 h 2137144"/>
                <a:gd name="connsiteX13" fmla="*/ 85060 w 5656520"/>
                <a:gd name="connsiteY13" fmla="*/ 180753 h 2137144"/>
                <a:gd name="connsiteX0" fmla="*/ 85060 w 5656520"/>
                <a:gd name="connsiteY0" fmla="*/ 180753 h 2466754"/>
                <a:gd name="connsiteX1" fmla="*/ 0 w 5656520"/>
                <a:gd name="connsiteY1" fmla="*/ 1935125 h 2466754"/>
                <a:gd name="connsiteX2" fmla="*/ 552893 w 5656520"/>
                <a:gd name="connsiteY2" fmla="*/ 2137144 h 2466754"/>
                <a:gd name="connsiteX3" fmla="*/ 1477924 w 5656520"/>
                <a:gd name="connsiteY3" fmla="*/ 2466754 h 2466754"/>
                <a:gd name="connsiteX4" fmla="*/ 2519916 w 5656520"/>
                <a:gd name="connsiteY4" fmla="*/ 1765004 h 2466754"/>
                <a:gd name="connsiteX5" fmla="*/ 3540641 w 5656520"/>
                <a:gd name="connsiteY5" fmla="*/ 1765004 h 2466754"/>
                <a:gd name="connsiteX6" fmla="*/ 3997841 w 5656520"/>
                <a:gd name="connsiteY6" fmla="*/ 1329070 h 2466754"/>
                <a:gd name="connsiteX7" fmla="*/ 5582092 w 5656520"/>
                <a:gd name="connsiteY7" fmla="*/ 1031358 h 2466754"/>
                <a:gd name="connsiteX8" fmla="*/ 5656520 w 5656520"/>
                <a:gd name="connsiteY8" fmla="*/ 510363 h 2466754"/>
                <a:gd name="connsiteX9" fmla="*/ 5560827 w 5656520"/>
                <a:gd name="connsiteY9" fmla="*/ 0 h 2466754"/>
                <a:gd name="connsiteX10" fmla="*/ 31897 w 5656520"/>
                <a:gd name="connsiteY10" fmla="*/ 42530 h 2466754"/>
                <a:gd name="connsiteX11" fmla="*/ 95692 w 5656520"/>
                <a:gd name="connsiteY11" fmla="*/ 233916 h 2466754"/>
                <a:gd name="connsiteX12" fmla="*/ 95692 w 5656520"/>
                <a:gd name="connsiteY12" fmla="*/ 233916 h 2466754"/>
                <a:gd name="connsiteX13" fmla="*/ 85060 w 5656520"/>
                <a:gd name="connsiteY13" fmla="*/ 180753 h 2466754"/>
                <a:gd name="connsiteX0" fmla="*/ 85060 w 5656520"/>
                <a:gd name="connsiteY0" fmla="*/ 180753 h 2466754"/>
                <a:gd name="connsiteX1" fmla="*/ 0 w 5656520"/>
                <a:gd name="connsiteY1" fmla="*/ 1935125 h 2466754"/>
                <a:gd name="connsiteX2" fmla="*/ 552893 w 5656520"/>
                <a:gd name="connsiteY2" fmla="*/ 2137144 h 2466754"/>
                <a:gd name="connsiteX3" fmla="*/ 1477924 w 5656520"/>
                <a:gd name="connsiteY3" fmla="*/ 2466754 h 2466754"/>
                <a:gd name="connsiteX4" fmla="*/ 2222205 w 5656520"/>
                <a:gd name="connsiteY4" fmla="*/ 1775636 h 2466754"/>
                <a:gd name="connsiteX5" fmla="*/ 3540641 w 5656520"/>
                <a:gd name="connsiteY5" fmla="*/ 1765004 h 2466754"/>
                <a:gd name="connsiteX6" fmla="*/ 3997841 w 5656520"/>
                <a:gd name="connsiteY6" fmla="*/ 1329070 h 2466754"/>
                <a:gd name="connsiteX7" fmla="*/ 5582092 w 5656520"/>
                <a:gd name="connsiteY7" fmla="*/ 1031358 h 2466754"/>
                <a:gd name="connsiteX8" fmla="*/ 5656520 w 5656520"/>
                <a:gd name="connsiteY8" fmla="*/ 510363 h 2466754"/>
                <a:gd name="connsiteX9" fmla="*/ 5560827 w 5656520"/>
                <a:gd name="connsiteY9" fmla="*/ 0 h 2466754"/>
                <a:gd name="connsiteX10" fmla="*/ 31897 w 5656520"/>
                <a:gd name="connsiteY10" fmla="*/ 42530 h 2466754"/>
                <a:gd name="connsiteX11" fmla="*/ 95692 w 5656520"/>
                <a:gd name="connsiteY11" fmla="*/ 233916 h 2466754"/>
                <a:gd name="connsiteX12" fmla="*/ 95692 w 5656520"/>
                <a:gd name="connsiteY12" fmla="*/ 233916 h 2466754"/>
                <a:gd name="connsiteX13" fmla="*/ 85060 w 5656520"/>
                <a:gd name="connsiteY13" fmla="*/ 180753 h 2466754"/>
                <a:gd name="connsiteX0" fmla="*/ 85060 w 5656520"/>
                <a:gd name="connsiteY0" fmla="*/ 180753 h 2424224"/>
                <a:gd name="connsiteX1" fmla="*/ 0 w 5656520"/>
                <a:gd name="connsiteY1" fmla="*/ 1935125 h 2424224"/>
                <a:gd name="connsiteX2" fmla="*/ 552893 w 5656520"/>
                <a:gd name="connsiteY2" fmla="*/ 2137144 h 2424224"/>
                <a:gd name="connsiteX3" fmla="*/ 2169040 w 5656520"/>
                <a:gd name="connsiteY3" fmla="*/ 2424224 h 2424224"/>
                <a:gd name="connsiteX4" fmla="*/ 2222205 w 5656520"/>
                <a:gd name="connsiteY4" fmla="*/ 1775636 h 2424224"/>
                <a:gd name="connsiteX5" fmla="*/ 3540641 w 5656520"/>
                <a:gd name="connsiteY5" fmla="*/ 1765004 h 2424224"/>
                <a:gd name="connsiteX6" fmla="*/ 3997841 w 5656520"/>
                <a:gd name="connsiteY6" fmla="*/ 1329070 h 2424224"/>
                <a:gd name="connsiteX7" fmla="*/ 5582092 w 5656520"/>
                <a:gd name="connsiteY7" fmla="*/ 1031358 h 2424224"/>
                <a:gd name="connsiteX8" fmla="*/ 5656520 w 5656520"/>
                <a:gd name="connsiteY8" fmla="*/ 510363 h 2424224"/>
                <a:gd name="connsiteX9" fmla="*/ 5560827 w 5656520"/>
                <a:gd name="connsiteY9" fmla="*/ 0 h 2424224"/>
                <a:gd name="connsiteX10" fmla="*/ 31897 w 5656520"/>
                <a:gd name="connsiteY10" fmla="*/ 42530 h 2424224"/>
                <a:gd name="connsiteX11" fmla="*/ 95692 w 5656520"/>
                <a:gd name="connsiteY11" fmla="*/ 233916 h 2424224"/>
                <a:gd name="connsiteX12" fmla="*/ 95692 w 5656520"/>
                <a:gd name="connsiteY12" fmla="*/ 233916 h 2424224"/>
                <a:gd name="connsiteX13" fmla="*/ 85060 w 5656520"/>
                <a:gd name="connsiteY13" fmla="*/ 180753 h 2424224"/>
                <a:gd name="connsiteX0" fmla="*/ 85060 w 5656520"/>
                <a:gd name="connsiteY0" fmla="*/ 180753 h 2424224"/>
                <a:gd name="connsiteX1" fmla="*/ 0 w 5656520"/>
                <a:gd name="connsiteY1" fmla="*/ 1935125 h 2424224"/>
                <a:gd name="connsiteX2" fmla="*/ 1190846 w 5656520"/>
                <a:gd name="connsiteY2" fmla="*/ 2413590 h 2424224"/>
                <a:gd name="connsiteX3" fmla="*/ 2169040 w 5656520"/>
                <a:gd name="connsiteY3" fmla="*/ 2424224 h 2424224"/>
                <a:gd name="connsiteX4" fmla="*/ 2222205 w 5656520"/>
                <a:gd name="connsiteY4" fmla="*/ 1775636 h 2424224"/>
                <a:gd name="connsiteX5" fmla="*/ 3540641 w 5656520"/>
                <a:gd name="connsiteY5" fmla="*/ 1765004 h 2424224"/>
                <a:gd name="connsiteX6" fmla="*/ 3997841 w 5656520"/>
                <a:gd name="connsiteY6" fmla="*/ 1329070 h 2424224"/>
                <a:gd name="connsiteX7" fmla="*/ 5582092 w 5656520"/>
                <a:gd name="connsiteY7" fmla="*/ 1031358 h 2424224"/>
                <a:gd name="connsiteX8" fmla="*/ 5656520 w 5656520"/>
                <a:gd name="connsiteY8" fmla="*/ 510363 h 2424224"/>
                <a:gd name="connsiteX9" fmla="*/ 5560827 w 5656520"/>
                <a:gd name="connsiteY9" fmla="*/ 0 h 2424224"/>
                <a:gd name="connsiteX10" fmla="*/ 31897 w 5656520"/>
                <a:gd name="connsiteY10" fmla="*/ 42530 h 2424224"/>
                <a:gd name="connsiteX11" fmla="*/ 95692 w 5656520"/>
                <a:gd name="connsiteY11" fmla="*/ 233916 h 2424224"/>
                <a:gd name="connsiteX12" fmla="*/ 95692 w 5656520"/>
                <a:gd name="connsiteY12" fmla="*/ 233916 h 2424224"/>
                <a:gd name="connsiteX13" fmla="*/ 85060 w 5656520"/>
                <a:gd name="connsiteY13" fmla="*/ 180753 h 242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6520" h="2424224">
                  <a:moveTo>
                    <a:pt x="85060" y="180753"/>
                  </a:moveTo>
                  <a:lnTo>
                    <a:pt x="0" y="1935125"/>
                  </a:lnTo>
                  <a:lnTo>
                    <a:pt x="1190846" y="2413590"/>
                  </a:lnTo>
                  <a:lnTo>
                    <a:pt x="2169040" y="2424224"/>
                  </a:lnTo>
                  <a:lnTo>
                    <a:pt x="2222205" y="1775636"/>
                  </a:lnTo>
                  <a:lnTo>
                    <a:pt x="3540641" y="1765004"/>
                  </a:lnTo>
                  <a:lnTo>
                    <a:pt x="3997841" y="1329070"/>
                  </a:lnTo>
                  <a:lnTo>
                    <a:pt x="5582092" y="1031358"/>
                  </a:lnTo>
                  <a:lnTo>
                    <a:pt x="5656520" y="510363"/>
                  </a:lnTo>
                  <a:lnTo>
                    <a:pt x="5560827" y="0"/>
                  </a:lnTo>
                  <a:lnTo>
                    <a:pt x="31897" y="42530"/>
                  </a:lnTo>
                  <a:lnTo>
                    <a:pt x="95692" y="233916"/>
                  </a:lnTo>
                  <a:lnTo>
                    <a:pt x="95692" y="233916"/>
                  </a:lnTo>
                  <a:lnTo>
                    <a:pt x="85060" y="180753"/>
                  </a:lnTo>
                  <a:close/>
                </a:path>
              </a:pathLst>
            </a:custGeom>
            <a:noFill/>
            <a:ln w="25400" cap="flat">
              <a:solidFill>
                <a:srgbClr val="C0000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6" name="Freeform 25"/>
            <p:cNvSpPr/>
            <p:nvPr/>
          </p:nvSpPr>
          <p:spPr>
            <a:xfrm>
              <a:off x="1935127" y="1903229"/>
              <a:ext cx="4880344" cy="2392325"/>
            </a:xfrm>
            <a:custGeom>
              <a:avLst/>
              <a:gdLst>
                <a:gd name="connsiteX0" fmla="*/ 63795 w 6018028"/>
                <a:gd name="connsiteY0" fmla="*/ 95693 h 2828261"/>
                <a:gd name="connsiteX1" fmla="*/ 106325 w 6018028"/>
                <a:gd name="connsiteY1" fmla="*/ 1063256 h 2828261"/>
                <a:gd name="connsiteX2" fmla="*/ 2147777 w 6018028"/>
                <a:gd name="connsiteY2" fmla="*/ 2541181 h 2828261"/>
                <a:gd name="connsiteX3" fmla="*/ 4125432 w 6018028"/>
                <a:gd name="connsiteY3" fmla="*/ 2828261 h 2828261"/>
                <a:gd name="connsiteX4" fmla="*/ 5263116 w 6018028"/>
                <a:gd name="connsiteY4" fmla="*/ 2796363 h 2828261"/>
                <a:gd name="connsiteX5" fmla="*/ 5178056 w 6018028"/>
                <a:gd name="connsiteY5" fmla="*/ 1371600 h 2828261"/>
                <a:gd name="connsiteX6" fmla="*/ 6018028 w 6018028"/>
                <a:gd name="connsiteY6" fmla="*/ 1275907 h 2828261"/>
                <a:gd name="connsiteX7" fmla="*/ 5943600 w 6018028"/>
                <a:gd name="connsiteY7" fmla="*/ 148856 h 2828261"/>
                <a:gd name="connsiteX8" fmla="*/ 5050465 w 6018028"/>
                <a:gd name="connsiteY8" fmla="*/ 265814 h 2828261"/>
                <a:gd name="connsiteX9" fmla="*/ 4114800 w 6018028"/>
                <a:gd name="connsiteY9" fmla="*/ 531628 h 2828261"/>
                <a:gd name="connsiteX10" fmla="*/ 3689498 w 6018028"/>
                <a:gd name="connsiteY10" fmla="*/ 797442 h 2828261"/>
                <a:gd name="connsiteX11" fmla="*/ 2551814 w 6018028"/>
                <a:gd name="connsiteY11" fmla="*/ 786809 h 2828261"/>
                <a:gd name="connsiteX12" fmla="*/ 2009553 w 6018028"/>
                <a:gd name="connsiteY12" fmla="*/ 329609 h 2828261"/>
                <a:gd name="connsiteX13" fmla="*/ 903767 w 6018028"/>
                <a:gd name="connsiteY13" fmla="*/ 31898 h 2828261"/>
                <a:gd name="connsiteX14" fmla="*/ 0 w 6018028"/>
                <a:gd name="connsiteY14" fmla="*/ 0 h 2828261"/>
                <a:gd name="connsiteX15" fmla="*/ 63795 w 6018028"/>
                <a:gd name="connsiteY15" fmla="*/ 95693 h 2828261"/>
                <a:gd name="connsiteX0" fmla="*/ 63795 w 6018028"/>
                <a:gd name="connsiteY0" fmla="*/ 95693 h 2828261"/>
                <a:gd name="connsiteX1" fmla="*/ 106325 w 6018028"/>
                <a:gd name="connsiteY1" fmla="*/ 1063256 h 2828261"/>
                <a:gd name="connsiteX2" fmla="*/ 2147777 w 6018028"/>
                <a:gd name="connsiteY2" fmla="*/ 2541181 h 2828261"/>
                <a:gd name="connsiteX3" fmla="*/ 4125432 w 6018028"/>
                <a:gd name="connsiteY3" fmla="*/ 2828261 h 2828261"/>
                <a:gd name="connsiteX4" fmla="*/ 5263116 w 6018028"/>
                <a:gd name="connsiteY4" fmla="*/ 2796363 h 2828261"/>
                <a:gd name="connsiteX5" fmla="*/ 5178056 w 6018028"/>
                <a:gd name="connsiteY5" fmla="*/ 1371600 h 2828261"/>
                <a:gd name="connsiteX6" fmla="*/ 6018028 w 6018028"/>
                <a:gd name="connsiteY6" fmla="*/ 1275907 h 2828261"/>
                <a:gd name="connsiteX7" fmla="*/ 5943600 w 6018028"/>
                <a:gd name="connsiteY7" fmla="*/ 148856 h 2828261"/>
                <a:gd name="connsiteX8" fmla="*/ 5050465 w 6018028"/>
                <a:gd name="connsiteY8" fmla="*/ 265814 h 2828261"/>
                <a:gd name="connsiteX9" fmla="*/ 4114800 w 6018028"/>
                <a:gd name="connsiteY9" fmla="*/ 531628 h 2828261"/>
                <a:gd name="connsiteX10" fmla="*/ 3689498 w 6018028"/>
                <a:gd name="connsiteY10" fmla="*/ 797442 h 2828261"/>
                <a:gd name="connsiteX11" fmla="*/ 2551814 w 6018028"/>
                <a:gd name="connsiteY11" fmla="*/ 786809 h 2828261"/>
                <a:gd name="connsiteX12" fmla="*/ 2009553 w 6018028"/>
                <a:gd name="connsiteY12" fmla="*/ 329609 h 2828261"/>
                <a:gd name="connsiteX13" fmla="*/ 1414130 w 6018028"/>
                <a:gd name="connsiteY13" fmla="*/ 489098 h 2828261"/>
                <a:gd name="connsiteX14" fmla="*/ 0 w 6018028"/>
                <a:gd name="connsiteY14" fmla="*/ 0 h 2828261"/>
                <a:gd name="connsiteX15" fmla="*/ 63795 w 6018028"/>
                <a:gd name="connsiteY15" fmla="*/ 95693 h 2828261"/>
                <a:gd name="connsiteX0" fmla="*/ 0 w 5954233"/>
                <a:gd name="connsiteY0" fmla="*/ 0 h 2732568"/>
                <a:gd name="connsiteX1" fmla="*/ 42530 w 5954233"/>
                <a:gd name="connsiteY1" fmla="*/ 967563 h 2732568"/>
                <a:gd name="connsiteX2" fmla="*/ 2083982 w 5954233"/>
                <a:gd name="connsiteY2" fmla="*/ 2445488 h 2732568"/>
                <a:gd name="connsiteX3" fmla="*/ 4061637 w 5954233"/>
                <a:gd name="connsiteY3" fmla="*/ 2732568 h 2732568"/>
                <a:gd name="connsiteX4" fmla="*/ 5199321 w 5954233"/>
                <a:gd name="connsiteY4" fmla="*/ 2700670 h 2732568"/>
                <a:gd name="connsiteX5" fmla="*/ 5114261 w 5954233"/>
                <a:gd name="connsiteY5" fmla="*/ 1275907 h 2732568"/>
                <a:gd name="connsiteX6" fmla="*/ 5954233 w 5954233"/>
                <a:gd name="connsiteY6" fmla="*/ 1180214 h 2732568"/>
                <a:gd name="connsiteX7" fmla="*/ 5879805 w 5954233"/>
                <a:gd name="connsiteY7" fmla="*/ 53163 h 2732568"/>
                <a:gd name="connsiteX8" fmla="*/ 4986670 w 5954233"/>
                <a:gd name="connsiteY8" fmla="*/ 170121 h 2732568"/>
                <a:gd name="connsiteX9" fmla="*/ 4051005 w 5954233"/>
                <a:gd name="connsiteY9" fmla="*/ 435935 h 2732568"/>
                <a:gd name="connsiteX10" fmla="*/ 3625703 w 5954233"/>
                <a:gd name="connsiteY10" fmla="*/ 701749 h 2732568"/>
                <a:gd name="connsiteX11" fmla="*/ 2488019 w 5954233"/>
                <a:gd name="connsiteY11" fmla="*/ 691116 h 2732568"/>
                <a:gd name="connsiteX12" fmla="*/ 1945758 w 5954233"/>
                <a:gd name="connsiteY12" fmla="*/ 233916 h 2732568"/>
                <a:gd name="connsiteX13" fmla="*/ 1350335 w 5954233"/>
                <a:gd name="connsiteY13" fmla="*/ 393405 h 2732568"/>
                <a:gd name="connsiteX14" fmla="*/ 1116419 w 5954233"/>
                <a:gd name="connsiteY14" fmla="*/ 988828 h 2732568"/>
                <a:gd name="connsiteX15" fmla="*/ 0 w 5954233"/>
                <a:gd name="connsiteY15" fmla="*/ 0 h 2732568"/>
                <a:gd name="connsiteX0" fmla="*/ 1031359 w 5911703"/>
                <a:gd name="connsiteY0" fmla="*/ 1414130 h 2679405"/>
                <a:gd name="connsiteX1" fmla="*/ 0 w 5911703"/>
                <a:gd name="connsiteY1" fmla="*/ 914400 h 2679405"/>
                <a:gd name="connsiteX2" fmla="*/ 2041452 w 5911703"/>
                <a:gd name="connsiteY2" fmla="*/ 2392325 h 2679405"/>
                <a:gd name="connsiteX3" fmla="*/ 4019107 w 5911703"/>
                <a:gd name="connsiteY3" fmla="*/ 2679405 h 2679405"/>
                <a:gd name="connsiteX4" fmla="*/ 5156791 w 5911703"/>
                <a:gd name="connsiteY4" fmla="*/ 2647507 h 2679405"/>
                <a:gd name="connsiteX5" fmla="*/ 5071731 w 5911703"/>
                <a:gd name="connsiteY5" fmla="*/ 1222744 h 2679405"/>
                <a:gd name="connsiteX6" fmla="*/ 5911703 w 5911703"/>
                <a:gd name="connsiteY6" fmla="*/ 1127051 h 2679405"/>
                <a:gd name="connsiteX7" fmla="*/ 5837275 w 5911703"/>
                <a:gd name="connsiteY7" fmla="*/ 0 h 2679405"/>
                <a:gd name="connsiteX8" fmla="*/ 4944140 w 5911703"/>
                <a:gd name="connsiteY8" fmla="*/ 116958 h 2679405"/>
                <a:gd name="connsiteX9" fmla="*/ 4008475 w 5911703"/>
                <a:gd name="connsiteY9" fmla="*/ 382772 h 2679405"/>
                <a:gd name="connsiteX10" fmla="*/ 3583173 w 5911703"/>
                <a:gd name="connsiteY10" fmla="*/ 648586 h 2679405"/>
                <a:gd name="connsiteX11" fmla="*/ 2445489 w 5911703"/>
                <a:gd name="connsiteY11" fmla="*/ 637953 h 2679405"/>
                <a:gd name="connsiteX12" fmla="*/ 1903228 w 5911703"/>
                <a:gd name="connsiteY12" fmla="*/ 180753 h 2679405"/>
                <a:gd name="connsiteX13" fmla="*/ 1307805 w 5911703"/>
                <a:gd name="connsiteY13" fmla="*/ 340242 h 2679405"/>
                <a:gd name="connsiteX14" fmla="*/ 1073889 w 5911703"/>
                <a:gd name="connsiteY14" fmla="*/ 935665 h 2679405"/>
                <a:gd name="connsiteX15" fmla="*/ 1031359 w 5911703"/>
                <a:gd name="connsiteY15"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4125432 w 4880344"/>
                <a:gd name="connsiteY3" fmla="*/ 2647507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871869 w 4880344"/>
                <a:gd name="connsiteY11" fmla="*/ 180753 h 2679405"/>
                <a:gd name="connsiteX12" fmla="*/ 276446 w 4880344"/>
                <a:gd name="connsiteY12" fmla="*/ 340242 h 2679405"/>
                <a:gd name="connsiteX13" fmla="*/ 42530 w 4880344"/>
                <a:gd name="connsiteY13" fmla="*/ 935665 h 2679405"/>
                <a:gd name="connsiteX14" fmla="*/ 0 w 4880344"/>
                <a:gd name="connsiteY14"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4125432 w 4880344"/>
                <a:gd name="connsiteY3" fmla="*/ 2647507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871869 w 4880344"/>
                <a:gd name="connsiteY11" fmla="*/ 180753 h 2679405"/>
                <a:gd name="connsiteX12" fmla="*/ 74427 w 4880344"/>
                <a:gd name="connsiteY12" fmla="*/ 542260 h 2679405"/>
                <a:gd name="connsiteX13" fmla="*/ 42530 w 4880344"/>
                <a:gd name="connsiteY13" fmla="*/ 935665 h 2679405"/>
                <a:gd name="connsiteX14" fmla="*/ 0 w 4880344"/>
                <a:gd name="connsiteY14"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4125432 w 4880344"/>
                <a:gd name="connsiteY3" fmla="*/ 2647507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414669 w 4880344"/>
                <a:gd name="connsiteY11" fmla="*/ 212650 h 2679405"/>
                <a:gd name="connsiteX12" fmla="*/ 74427 w 4880344"/>
                <a:gd name="connsiteY12" fmla="*/ 542260 h 2679405"/>
                <a:gd name="connsiteX13" fmla="*/ 42530 w 4880344"/>
                <a:gd name="connsiteY13" fmla="*/ 935665 h 2679405"/>
                <a:gd name="connsiteX14" fmla="*/ 0 w 4880344"/>
                <a:gd name="connsiteY14"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4125432 w 4880344"/>
                <a:gd name="connsiteY3" fmla="*/ 2647507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1010093 w 4880344"/>
                <a:gd name="connsiteY11" fmla="*/ 308343 h 2679405"/>
                <a:gd name="connsiteX12" fmla="*/ 74427 w 4880344"/>
                <a:gd name="connsiteY12" fmla="*/ 542260 h 2679405"/>
                <a:gd name="connsiteX13" fmla="*/ 42530 w 4880344"/>
                <a:gd name="connsiteY13" fmla="*/ 935665 h 2679405"/>
                <a:gd name="connsiteX14" fmla="*/ 0 w 4880344"/>
                <a:gd name="connsiteY14"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4125432 w 4880344"/>
                <a:gd name="connsiteY3" fmla="*/ 2647507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1010093 w 4880344"/>
                <a:gd name="connsiteY11" fmla="*/ 308343 h 2679405"/>
                <a:gd name="connsiteX12" fmla="*/ 265813 w 4880344"/>
                <a:gd name="connsiteY12" fmla="*/ 329609 h 2679405"/>
                <a:gd name="connsiteX13" fmla="*/ 42530 w 4880344"/>
                <a:gd name="connsiteY13" fmla="*/ 935665 h 2679405"/>
                <a:gd name="connsiteX14" fmla="*/ 0 w 4880344"/>
                <a:gd name="connsiteY14"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2828259 w 4880344"/>
                <a:gd name="connsiteY3" fmla="*/ 1594884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1010093 w 4880344"/>
                <a:gd name="connsiteY11" fmla="*/ 308343 h 2679405"/>
                <a:gd name="connsiteX12" fmla="*/ 265813 w 4880344"/>
                <a:gd name="connsiteY12" fmla="*/ 329609 h 2679405"/>
                <a:gd name="connsiteX13" fmla="*/ 42530 w 4880344"/>
                <a:gd name="connsiteY13" fmla="*/ 935665 h 2679405"/>
                <a:gd name="connsiteX14" fmla="*/ 0 w 4880344"/>
                <a:gd name="connsiteY14" fmla="*/ 1414130 h 2679405"/>
                <a:gd name="connsiteX0" fmla="*/ 0 w 4880344"/>
                <a:gd name="connsiteY0" fmla="*/ 1414130 h 2392325"/>
                <a:gd name="connsiteX1" fmla="*/ 1010093 w 4880344"/>
                <a:gd name="connsiteY1" fmla="*/ 2392325 h 2392325"/>
                <a:gd name="connsiteX2" fmla="*/ 2360427 w 4880344"/>
                <a:gd name="connsiteY2" fmla="*/ 2286001 h 2392325"/>
                <a:gd name="connsiteX3" fmla="*/ 2828259 w 4880344"/>
                <a:gd name="connsiteY3" fmla="*/ 1594884 h 2392325"/>
                <a:gd name="connsiteX4" fmla="*/ 4040372 w 4880344"/>
                <a:gd name="connsiteY4" fmla="*/ 1222744 h 2392325"/>
                <a:gd name="connsiteX5" fmla="*/ 4880344 w 4880344"/>
                <a:gd name="connsiteY5" fmla="*/ 1127051 h 2392325"/>
                <a:gd name="connsiteX6" fmla="*/ 4805916 w 4880344"/>
                <a:gd name="connsiteY6" fmla="*/ 0 h 2392325"/>
                <a:gd name="connsiteX7" fmla="*/ 3912781 w 4880344"/>
                <a:gd name="connsiteY7" fmla="*/ 116958 h 2392325"/>
                <a:gd name="connsiteX8" fmla="*/ 2977116 w 4880344"/>
                <a:gd name="connsiteY8" fmla="*/ 382772 h 2392325"/>
                <a:gd name="connsiteX9" fmla="*/ 2551814 w 4880344"/>
                <a:gd name="connsiteY9" fmla="*/ 648586 h 2392325"/>
                <a:gd name="connsiteX10" fmla="*/ 1414130 w 4880344"/>
                <a:gd name="connsiteY10" fmla="*/ 637953 h 2392325"/>
                <a:gd name="connsiteX11" fmla="*/ 1010093 w 4880344"/>
                <a:gd name="connsiteY11" fmla="*/ 308343 h 2392325"/>
                <a:gd name="connsiteX12" fmla="*/ 265813 w 4880344"/>
                <a:gd name="connsiteY12" fmla="*/ 329609 h 2392325"/>
                <a:gd name="connsiteX13" fmla="*/ 42530 w 4880344"/>
                <a:gd name="connsiteY13" fmla="*/ 935665 h 2392325"/>
                <a:gd name="connsiteX14" fmla="*/ 0 w 4880344"/>
                <a:gd name="connsiteY14" fmla="*/ 1414130 h 2392325"/>
                <a:gd name="connsiteX0" fmla="*/ 0 w 4880344"/>
                <a:gd name="connsiteY0" fmla="*/ 1414130 h 2392325"/>
                <a:gd name="connsiteX1" fmla="*/ 1010093 w 4880344"/>
                <a:gd name="connsiteY1" fmla="*/ 2392325 h 2392325"/>
                <a:gd name="connsiteX2" fmla="*/ 2360427 w 4880344"/>
                <a:gd name="connsiteY2" fmla="*/ 2286001 h 2392325"/>
                <a:gd name="connsiteX3" fmla="*/ 2828259 w 4880344"/>
                <a:gd name="connsiteY3" fmla="*/ 1594884 h 2392325"/>
                <a:gd name="connsiteX4" fmla="*/ 4040372 w 4880344"/>
                <a:gd name="connsiteY4" fmla="*/ 1222744 h 2392325"/>
                <a:gd name="connsiteX5" fmla="*/ 4880344 w 4880344"/>
                <a:gd name="connsiteY5" fmla="*/ 1127051 h 2392325"/>
                <a:gd name="connsiteX6" fmla="*/ 4805916 w 4880344"/>
                <a:gd name="connsiteY6" fmla="*/ 0 h 2392325"/>
                <a:gd name="connsiteX7" fmla="*/ 3912781 w 4880344"/>
                <a:gd name="connsiteY7" fmla="*/ 116958 h 2392325"/>
                <a:gd name="connsiteX8" fmla="*/ 2977116 w 4880344"/>
                <a:gd name="connsiteY8" fmla="*/ 382772 h 2392325"/>
                <a:gd name="connsiteX9" fmla="*/ 2551814 w 4880344"/>
                <a:gd name="connsiteY9" fmla="*/ 648586 h 2392325"/>
                <a:gd name="connsiteX10" fmla="*/ 1414130 w 4880344"/>
                <a:gd name="connsiteY10" fmla="*/ 637953 h 2392325"/>
                <a:gd name="connsiteX11" fmla="*/ 1010093 w 4880344"/>
                <a:gd name="connsiteY11" fmla="*/ 308343 h 2392325"/>
                <a:gd name="connsiteX12" fmla="*/ 691115 w 4880344"/>
                <a:gd name="connsiteY12" fmla="*/ 1360967 h 2392325"/>
                <a:gd name="connsiteX13" fmla="*/ 42530 w 4880344"/>
                <a:gd name="connsiteY13" fmla="*/ 935665 h 2392325"/>
                <a:gd name="connsiteX14" fmla="*/ 0 w 4880344"/>
                <a:gd name="connsiteY14" fmla="*/ 1414130 h 2392325"/>
                <a:gd name="connsiteX0" fmla="*/ 0 w 4880344"/>
                <a:gd name="connsiteY0" fmla="*/ 1414130 h 2392325"/>
                <a:gd name="connsiteX1" fmla="*/ 1010093 w 4880344"/>
                <a:gd name="connsiteY1" fmla="*/ 2392325 h 2392325"/>
                <a:gd name="connsiteX2" fmla="*/ 2360427 w 4880344"/>
                <a:gd name="connsiteY2" fmla="*/ 2286001 h 2392325"/>
                <a:gd name="connsiteX3" fmla="*/ 2828259 w 4880344"/>
                <a:gd name="connsiteY3" fmla="*/ 1594884 h 2392325"/>
                <a:gd name="connsiteX4" fmla="*/ 4040372 w 4880344"/>
                <a:gd name="connsiteY4" fmla="*/ 1222744 h 2392325"/>
                <a:gd name="connsiteX5" fmla="*/ 4880344 w 4880344"/>
                <a:gd name="connsiteY5" fmla="*/ 1127051 h 2392325"/>
                <a:gd name="connsiteX6" fmla="*/ 4805916 w 4880344"/>
                <a:gd name="connsiteY6" fmla="*/ 0 h 2392325"/>
                <a:gd name="connsiteX7" fmla="*/ 3912781 w 4880344"/>
                <a:gd name="connsiteY7" fmla="*/ 116958 h 2392325"/>
                <a:gd name="connsiteX8" fmla="*/ 2977116 w 4880344"/>
                <a:gd name="connsiteY8" fmla="*/ 382772 h 2392325"/>
                <a:gd name="connsiteX9" fmla="*/ 2551814 w 4880344"/>
                <a:gd name="connsiteY9" fmla="*/ 648586 h 2392325"/>
                <a:gd name="connsiteX10" fmla="*/ 1414130 w 4880344"/>
                <a:gd name="connsiteY10" fmla="*/ 637953 h 2392325"/>
                <a:gd name="connsiteX11" fmla="*/ 1010093 w 4880344"/>
                <a:gd name="connsiteY11" fmla="*/ 308343 h 2392325"/>
                <a:gd name="connsiteX12" fmla="*/ 691115 w 4880344"/>
                <a:gd name="connsiteY12" fmla="*/ 1360967 h 2392325"/>
                <a:gd name="connsiteX13" fmla="*/ 0 w 4880344"/>
                <a:gd name="connsiteY13" fmla="*/ 1414130 h 2392325"/>
                <a:gd name="connsiteX0" fmla="*/ 0 w 4880344"/>
                <a:gd name="connsiteY0" fmla="*/ 1414130 h 2392325"/>
                <a:gd name="connsiteX1" fmla="*/ 1010093 w 4880344"/>
                <a:gd name="connsiteY1" fmla="*/ 2392325 h 2392325"/>
                <a:gd name="connsiteX2" fmla="*/ 2360427 w 4880344"/>
                <a:gd name="connsiteY2" fmla="*/ 2286001 h 2392325"/>
                <a:gd name="connsiteX3" fmla="*/ 2828259 w 4880344"/>
                <a:gd name="connsiteY3" fmla="*/ 1594884 h 2392325"/>
                <a:gd name="connsiteX4" fmla="*/ 4040372 w 4880344"/>
                <a:gd name="connsiteY4" fmla="*/ 1222744 h 2392325"/>
                <a:gd name="connsiteX5" fmla="*/ 4880344 w 4880344"/>
                <a:gd name="connsiteY5" fmla="*/ 1127051 h 2392325"/>
                <a:gd name="connsiteX6" fmla="*/ 4805916 w 4880344"/>
                <a:gd name="connsiteY6" fmla="*/ 0 h 2392325"/>
                <a:gd name="connsiteX7" fmla="*/ 3912781 w 4880344"/>
                <a:gd name="connsiteY7" fmla="*/ 116958 h 2392325"/>
                <a:gd name="connsiteX8" fmla="*/ 2977116 w 4880344"/>
                <a:gd name="connsiteY8" fmla="*/ 382772 h 2392325"/>
                <a:gd name="connsiteX9" fmla="*/ 2551814 w 4880344"/>
                <a:gd name="connsiteY9" fmla="*/ 648586 h 2392325"/>
                <a:gd name="connsiteX10" fmla="*/ 1414130 w 4880344"/>
                <a:gd name="connsiteY10" fmla="*/ 637953 h 2392325"/>
                <a:gd name="connsiteX11" fmla="*/ 1456660 w 4880344"/>
                <a:gd name="connsiteY11" fmla="*/ 1244008 h 2392325"/>
                <a:gd name="connsiteX12" fmla="*/ 691115 w 4880344"/>
                <a:gd name="connsiteY12" fmla="*/ 1360967 h 2392325"/>
                <a:gd name="connsiteX13" fmla="*/ 0 w 4880344"/>
                <a:gd name="connsiteY13" fmla="*/ 1414130 h 23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80344" h="2392325">
                  <a:moveTo>
                    <a:pt x="0" y="1414130"/>
                  </a:moveTo>
                  <a:lnTo>
                    <a:pt x="1010093" y="2392325"/>
                  </a:lnTo>
                  <a:lnTo>
                    <a:pt x="2360427" y="2286001"/>
                  </a:lnTo>
                  <a:lnTo>
                    <a:pt x="2828259" y="1594884"/>
                  </a:lnTo>
                  <a:lnTo>
                    <a:pt x="4040372" y="1222744"/>
                  </a:lnTo>
                  <a:lnTo>
                    <a:pt x="4880344" y="1127051"/>
                  </a:lnTo>
                  <a:lnTo>
                    <a:pt x="4805916" y="0"/>
                  </a:lnTo>
                  <a:lnTo>
                    <a:pt x="3912781" y="116958"/>
                  </a:lnTo>
                  <a:lnTo>
                    <a:pt x="2977116" y="382772"/>
                  </a:lnTo>
                  <a:lnTo>
                    <a:pt x="2551814" y="648586"/>
                  </a:lnTo>
                  <a:lnTo>
                    <a:pt x="1414130" y="637953"/>
                  </a:lnTo>
                  <a:lnTo>
                    <a:pt x="1456660" y="1244008"/>
                  </a:lnTo>
                  <a:lnTo>
                    <a:pt x="691115" y="1360967"/>
                  </a:lnTo>
                  <a:lnTo>
                    <a:pt x="0" y="1414130"/>
                  </a:lnTo>
                  <a:close/>
                </a:path>
              </a:pathLst>
            </a:custGeom>
            <a:noFill/>
            <a:ln w="25400" cap="flat">
              <a:solidFill>
                <a:srgbClr val="7030A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30" name="Freeform 29"/>
            <p:cNvSpPr/>
            <p:nvPr/>
          </p:nvSpPr>
          <p:spPr>
            <a:xfrm>
              <a:off x="4890975" y="850605"/>
              <a:ext cx="3476847" cy="3742660"/>
            </a:xfrm>
            <a:custGeom>
              <a:avLst/>
              <a:gdLst>
                <a:gd name="connsiteX0" fmla="*/ 606056 w 2169042"/>
                <a:gd name="connsiteY0" fmla="*/ 95693 h 3710762"/>
                <a:gd name="connsiteX1" fmla="*/ 691117 w 2169042"/>
                <a:gd name="connsiteY1" fmla="*/ 1265274 h 3710762"/>
                <a:gd name="connsiteX2" fmla="*/ 712382 w 2169042"/>
                <a:gd name="connsiteY2" fmla="*/ 2296632 h 3710762"/>
                <a:gd name="connsiteX3" fmla="*/ 0 w 2169042"/>
                <a:gd name="connsiteY3" fmla="*/ 2658139 h 3710762"/>
                <a:gd name="connsiteX4" fmla="*/ 0 w 2169042"/>
                <a:gd name="connsiteY4" fmla="*/ 3710762 h 3710762"/>
                <a:gd name="connsiteX5" fmla="*/ 1116419 w 2169042"/>
                <a:gd name="connsiteY5" fmla="*/ 3561907 h 3710762"/>
                <a:gd name="connsiteX6" fmla="*/ 2169042 w 2169042"/>
                <a:gd name="connsiteY6" fmla="*/ 2339162 h 3710762"/>
                <a:gd name="connsiteX7" fmla="*/ 1807535 w 2169042"/>
                <a:gd name="connsiteY7" fmla="*/ 0 h 3710762"/>
                <a:gd name="connsiteX8" fmla="*/ 606056 w 2169042"/>
                <a:gd name="connsiteY8" fmla="*/ 95693 h 3710762"/>
                <a:gd name="connsiteX0" fmla="*/ 1913860 w 3476846"/>
                <a:gd name="connsiteY0" fmla="*/ 95693 h 3710762"/>
                <a:gd name="connsiteX1" fmla="*/ 1998921 w 3476846"/>
                <a:gd name="connsiteY1" fmla="*/ 1265274 h 3710762"/>
                <a:gd name="connsiteX2" fmla="*/ 2020186 w 3476846"/>
                <a:gd name="connsiteY2" fmla="*/ 2296632 h 3710762"/>
                <a:gd name="connsiteX3" fmla="*/ 0 w 3476846"/>
                <a:gd name="connsiteY3" fmla="*/ 2743199 h 3710762"/>
                <a:gd name="connsiteX4" fmla="*/ 1307804 w 3476846"/>
                <a:gd name="connsiteY4" fmla="*/ 3710762 h 3710762"/>
                <a:gd name="connsiteX5" fmla="*/ 2424223 w 3476846"/>
                <a:gd name="connsiteY5" fmla="*/ 3561907 h 3710762"/>
                <a:gd name="connsiteX6" fmla="*/ 3476846 w 3476846"/>
                <a:gd name="connsiteY6" fmla="*/ 2339162 h 3710762"/>
                <a:gd name="connsiteX7" fmla="*/ 3115339 w 3476846"/>
                <a:gd name="connsiteY7" fmla="*/ 0 h 3710762"/>
                <a:gd name="connsiteX8" fmla="*/ 1913860 w 3476846"/>
                <a:gd name="connsiteY8" fmla="*/ 95693 h 3710762"/>
                <a:gd name="connsiteX0" fmla="*/ 1913861 w 3476847"/>
                <a:gd name="connsiteY0" fmla="*/ 95693 h 3742660"/>
                <a:gd name="connsiteX1" fmla="*/ 1998922 w 3476847"/>
                <a:gd name="connsiteY1" fmla="*/ 1265274 h 3742660"/>
                <a:gd name="connsiteX2" fmla="*/ 2020187 w 3476847"/>
                <a:gd name="connsiteY2" fmla="*/ 2296632 h 3742660"/>
                <a:gd name="connsiteX3" fmla="*/ 1 w 3476847"/>
                <a:gd name="connsiteY3" fmla="*/ 2743199 h 3742660"/>
                <a:gd name="connsiteX4" fmla="*/ 0 w 3476847"/>
                <a:gd name="connsiteY4" fmla="*/ 3742660 h 3742660"/>
                <a:gd name="connsiteX5" fmla="*/ 2424224 w 3476847"/>
                <a:gd name="connsiteY5" fmla="*/ 3561907 h 3742660"/>
                <a:gd name="connsiteX6" fmla="*/ 3476847 w 3476847"/>
                <a:gd name="connsiteY6" fmla="*/ 2339162 h 3742660"/>
                <a:gd name="connsiteX7" fmla="*/ 3115340 w 3476847"/>
                <a:gd name="connsiteY7" fmla="*/ 0 h 3742660"/>
                <a:gd name="connsiteX8" fmla="*/ 1913861 w 3476847"/>
                <a:gd name="connsiteY8" fmla="*/ 95693 h 374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6847" h="3742660">
                  <a:moveTo>
                    <a:pt x="1913861" y="95693"/>
                  </a:moveTo>
                  <a:lnTo>
                    <a:pt x="1998922" y="1265274"/>
                  </a:lnTo>
                  <a:lnTo>
                    <a:pt x="2020187" y="2296632"/>
                  </a:lnTo>
                  <a:lnTo>
                    <a:pt x="1" y="2743199"/>
                  </a:lnTo>
                  <a:cubicBezTo>
                    <a:pt x="1" y="3076353"/>
                    <a:pt x="0" y="3409506"/>
                    <a:pt x="0" y="3742660"/>
                  </a:cubicBezTo>
                  <a:lnTo>
                    <a:pt x="2424224" y="3561907"/>
                  </a:lnTo>
                  <a:lnTo>
                    <a:pt x="3476847" y="2339162"/>
                  </a:lnTo>
                  <a:lnTo>
                    <a:pt x="3115340" y="0"/>
                  </a:lnTo>
                  <a:lnTo>
                    <a:pt x="1913861" y="95693"/>
                  </a:lnTo>
                  <a:close/>
                </a:path>
              </a:pathLst>
            </a:custGeom>
            <a:noFill/>
            <a:ln w="25400" cap="flat">
              <a:solidFill>
                <a:srgbClr val="0070C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grpSp>
      <p:grpSp>
        <p:nvGrpSpPr>
          <p:cNvPr id="34" name="Group 33">
            <a:extLst>
              <a:ext uri="{FF2B5EF4-FFF2-40B4-BE49-F238E27FC236}">
                <a16:creationId xmlns:a16="http://schemas.microsoft.com/office/drawing/2014/main" id="{EEEB9964-3496-F742-844D-E574C35AA590}"/>
              </a:ext>
            </a:extLst>
          </p:cNvPr>
          <p:cNvGrpSpPr/>
          <p:nvPr/>
        </p:nvGrpSpPr>
        <p:grpSpPr>
          <a:xfrm>
            <a:off x="3329900" y="1095546"/>
            <a:ext cx="4591351" cy="2846879"/>
            <a:chOff x="3329900" y="1095546"/>
            <a:chExt cx="4591351" cy="2846879"/>
          </a:xfrm>
        </p:grpSpPr>
        <p:grpSp>
          <p:nvGrpSpPr>
            <p:cNvPr id="35" name="Group 34">
              <a:extLst>
                <a:ext uri="{FF2B5EF4-FFF2-40B4-BE49-F238E27FC236}">
                  <a16:creationId xmlns:a16="http://schemas.microsoft.com/office/drawing/2014/main" id="{99CE8CC8-B7D4-C444-BC74-17E03DBE405B}"/>
                </a:ext>
              </a:extLst>
            </p:cNvPr>
            <p:cNvGrpSpPr/>
            <p:nvPr/>
          </p:nvGrpSpPr>
          <p:grpSpPr>
            <a:xfrm>
              <a:off x="3329900" y="1095546"/>
              <a:ext cx="850998" cy="929837"/>
              <a:chOff x="3329900" y="1095546"/>
              <a:chExt cx="850998" cy="929837"/>
            </a:xfrm>
            <a:effectLst>
              <a:outerShdw blurRad="63500" sx="144000" sy="144000" algn="ctr" rotWithShape="0">
                <a:prstClr val="black">
                  <a:alpha val="40000"/>
                </a:prstClr>
              </a:outerShdw>
            </a:effectLst>
          </p:grpSpPr>
          <p:pic>
            <p:nvPicPr>
              <p:cNvPr id="46" name="Picture 45">
                <a:extLst>
                  <a:ext uri="{FF2B5EF4-FFF2-40B4-BE49-F238E27FC236}">
                    <a16:creationId xmlns:a16="http://schemas.microsoft.com/office/drawing/2014/main" id="{B3AEB17E-4BB6-0442-98C7-971948D6E454}"/>
                  </a:ext>
                </a:extLst>
              </p:cNvPr>
              <p:cNvPicPr>
                <a:picLocks noChangeAspect="1"/>
              </p:cNvPicPr>
              <p:nvPr/>
            </p:nvPicPr>
            <p:blipFill rotWithShape="1">
              <a:blip r:embed="rId3">
                <a:alphaModFix/>
              </a:blip>
              <a:srcRect t="49474" r="81353"/>
              <a:stretch/>
            </p:blipFill>
            <p:spPr>
              <a:xfrm>
                <a:off x="3356387" y="1131181"/>
                <a:ext cx="812338" cy="894202"/>
              </a:xfrm>
              <a:prstGeom prst="rect">
                <a:avLst/>
              </a:prstGeom>
              <a:solidFill>
                <a:schemeClr val="bg1"/>
              </a:solidFill>
            </p:spPr>
          </p:pic>
          <p:pic>
            <p:nvPicPr>
              <p:cNvPr id="47" name="Picture 46">
                <a:extLst>
                  <a:ext uri="{FF2B5EF4-FFF2-40B4-BE49-F238E27FC236}">
                    <a16:creationId xmlns:a16="http://schemas.microsoft.com/office/drawing/2014/main" id="{6B813B76-1324-1E49-8368-7E02E1C7DA79}"/>
                  </a:ext>
                </a:extLst>
              </p:cNvPr>
              <p:cNvPicPr>
                <a:picLocks noChangeAspect="1"/>
              </p:cNvPicPr>
              <p:nvPr/>
            </p:nvPicPr>
            <p:blipFill rotWithShape="1">
              <a:blip r:embed="rId7">
                <a:alphaModFix amt="58000"/>
              </a:blip>
              <a:srcRect l="33689" t="65490" r="33345" b="1873"/>
              <a:stretch/>
            </p:blipFill>
            <p:spPr>
              <a:xfrm>
                <a:off x="3329900" y="1133472"/>
                <a:ext cx="829939" cy="830098"/>
              </a:xfrm>
              <a:prstGeom prst="rect">
                <a:avLst/>
              </a:prstGeom>
            </p:spPr>
          </p:pic>
          <p:pic>
            <p:nvPicPr>
              <p:cNvPr id="48" name="Picture 47">
                <a:extLst>
                  <a:ext uri="{FF2B5EF4-FFF2-40B4-BE49-F238E27FC236}">
                    <a16:creationId xmlns:a16="http://schemas.microsoft.com/office/drawing/2014/main" id="{E93D1098-9BB0-CB40-99ED-1D2F172FAEC4}"/>
                  </a:ext>
                </a:extLst>
              </p:cNvPr>
              <p:cNvPicPr>
                <a:picLocks noChangeAspect="1"/>
              </p:cNvPicPr>
              <p:nvPr/>
            </p:nvPicPr>
            <p:blipFill rotWithShape="1">
              <a:blip r:embed="rId2">
                <a:alphaModFix amt="59000"/>
              </a:blip>
              <a:srcRect r="67363" b="48929"/>
              <a:stretch/>
            </p:blipFill>
            <p:spPr>
              <a:xfrm>
                <a:off x="3354859" y="1095546"/>
                <a:ext cx="813865" cy="870920"/>
              </a:xfrm>
              <a:prstGeom prst="rect">
                <a:avLst/>
              </a:prstGeom>
            </p:spPr>
          </p:pic>
          <p:pic>
            <p:nvPicPr>
              <p:cNvPr id="49" name="Picture 48">
                <a:extLst>
                  <a:ext uri="{FF2B5EF4-FFF2-40B4-BE49-F238E27FC236}">
                    <a16:creationId xmlns:a16="http://schemas.microsoft.com/office/drawing/2014/main" id="{F7E9D3A8-6C2C-944B-8F14-F2A2F0A49E87}"/>
                  </a:ext>
                </a:extLst>
              </p:cNvPr>
              <p:cNvPicPr>
                <a:picLocks noChangeAspect="1"/>
              </p:cNvPicPr>
              <p:nvPr/>
            </p:nvPicPr>
            <p:blipFill rotWithShape="1">
              <a:blip r:embed="rId4">
                <a:alphaModFix amt="23000"/>
              </a:blip>
              <a:srcRect l="50297" t="50927" r="33001" b="1980"/>
              <a:stretch/>
            </p:blipFill>
            <p:spPr>
              <a:xfrm>
                <a:off x="3381650" y="1153677"/>
                <a:ext cx="799248" cy="752541"/>
              </a:xfrm>
              <a:prstGeom prst="rect">
                <a:avLst/>
              </a:prstGeom>
            </p:spPr>
          </p:pic>
        </p:grpSp>
        <p:grpSp>
          <p:nvGrpSpPr>
            <p:cNvPr id="36" name="Group 35">
              <a:extLst>
                <a:ext uri="{FF2B5EF4-FFF2-40B4-BE49-F238E27FC236}">
                  <a16:creationId xmlns:a16="http://schemas.microsoft.com/office/drawing/2014/main" id="{285B66A5-53FF-B14E-B905-A7DD60AA77DB}"/>
                </a:ext>
              </a:extLst>
            </p:cNvPr>
            <p:cNvGrpSpPr/>
            <p:nvPr/>
          </p:nvGrpSpPr>
          <p:grpSpPr>
            <a:xfrm>
              <a:off x="4050912" y="3050303"/>
              <a:ext cx="861656" cy="892122"/>
              <a:chOff x="3649874" y="4514130"/>
              <a:chExt cx="861656" cy="892122"/>
            </a:xfrm>
            <a:effectLst>
              <a:outerShdw blurRad="63500" sx="144000" sy="144000" algn="ctr" rotWithShape="0">
                <a:prstClr val="black">
                  <a:alpha val="40000"/>
                </a:prstClr>
              </a:outerShdw>
            </a:effectLst>
          </p:grpSpPr>
          <p:pic>
            <p:nvPicPr>
              <p:cNvPr id="41" name="Picture 40">
                <a:extLst>
                  <a:ext uri="{FF2B5EF4-FFF2-40B4-BE49-F238E27FC236}">
                    <a16:creationId xmlns:a16="http://schemas.microsoft.com/office/drawing/2014/main" id="{984808DC-8129-8B4D-A64F-DCED04E8B5F0}"/>
                  </a:ext>
                </a:extLst>
              </p:cNvPr>
              <p:cNvPicPr>
                <a:picLocks noChangeAspect="1"/>
              </p:cNvPicPr>
              <p:nvPr/>
            </p:nvPicPr>
            <p:blipFill rotWithShape="1">
              <a:blip r:embed="rId3"/>
              <a:srcRect l="60395" t="-1053" r="20432" b="53376"/>
              <a:stretch/>
            </p:blipFill>
            <p:spPr>
              <a:xfrm>
                <a:off x="3670516" y="4531489"/>
                <a:ext cx="790827" cy="798898"/>
              </a:xfrm>
              <a:prstGeom prst="rect">
                <a:avLst/>
              </a:prstGeom>
            </p:spPr>
          </p:pic>
          <p:pic>
            <p:nvPicPr>
              <p:cNvPr id="42" name="Picture 41">
                <a:extLst>
                  <a:ext uri="{FF2B5EF4-FFF2-40B4-BE49-F238E27FC236}">
                    <a16:creationId xmlns:a16="http://schemas.microsoft.com/office/drawing/2014/main" id="{D1088279-CAB0-AE40-B3F3-2EA77A02C8EC}"/>
                  </a:ext>
                </a:extLst>
              </p:cNvPr>
              <p:cNvPicPr>
                <a:picLocks noChangeAspect="1"/>
              </p:cNvPicPr>
              <p:nvPr/>
            </p:nvPicPr>
            <p:blipFill rotWithShape="1">
              <a:blip r:embed="rId3">
                <a:alphaModFix amt="53000"/>
              </a:blip>
              <a:srcRect l="79868" t="49150"/>
              <a:stretch/>
            </p:blipFill>
            <p:spPr>
              <a:xfrm>
                <a:off x="3666332" y="4543514"/>
                <a:ext cx="840757" cy="862738"/>
              </a:xfrm>
              <a:prstGeom prst="rect">
                <a:avLst/>
              </a:prstGeom>
            </p:spPr>
          </p:pic>
          <p:pic>
            <p:nvPicPr>
              <p:cNvPr id="43" name="Picture 42">
                <a:extLst>
                  <a:ext uri="{FF2B5EF4-FFF2-40B4-BE49-F238E27FC236}">
                    <a16:creationId xmlns:a16="http://schemas.microsoft.com/office/drawing/2014/main" id="{F6D0ED5B-4D68-0149-81E7-0F563BC092CF}"/>
                  </a:ext>
                </a:extLst>
              </p:cNvPr>
              <p:cNvPicPr>
                <a:picLocks noChangeAspect="1"/>
              </p:cNvPicPr>
              <p:nvPr/>
            </p:nvPicPr>
            <p:blipFill rotWithShape="1">
              <a:blip r:embed="rId4">
                <a:alphaModFix amt="35000"/>
              </a:blip>
              <a:srcRect l="33132" t="50636" r="50680" b="-1"/>
              <a:stretch/>
            </p:blipFill>
            <p:spPr>
              <a:xfrm>
                <a:off x="3649874" y="4514130"/>
                <a:ext cx="861656" cy="877371"/>
              </a:xfrm>
              <a:prstGeom prst="rect">
                <a:avLst/>
              </a:prstGeom>
            </p:spPr>
          </p:pic>
          <p:pic>
            <p:nvPicPr>
              <p:cNvPr id="44" name="Picture 43">
                <a:extLst>
                  <a:ext uri="{FF2B5EF4-FFF2-40B4-BE49-F238E27FC236}">
                    <a16:creationId xmlns:a16="http://schemas.microsoft.com/office/drawing/2014/main" id="{2A194857-9ABC-7D42-B5C6-BF11C4E73BD1}"/>
                  </a:ext>
                </a:extLst>
              </p:cNvPr>
              <p:cNvPicPr>
                <a:picLocks noChangeAspect="1"/>
              </p:cNvPicPr>
              <p:nvPr/>
            </p:nvPicPr>
            <p:blipFill rotWithShape="1">
              <a:blip r:embed="rId6">
                <a:alphaModFix amt="22000"/>
              </a:blip>
              <a:srcRect r="80157" b="51886"/>
              <a:stretch/>
            </p:blipFill>
            <p:spPr>
              <a:xfrm>
                <a:off x="3670516" y="4544709"/>
                <a:ext cx="770577" cy="761379"/>
              </a:xfrm>
              <a:prstGeom prst="rect">
                <a:avLst/>
              </a:prstGeom>
            </p:spPr>
          </p:pic>
          <p:pic>
            <p:nvPicPr>
              <p:cNvPr id="45" name="Picture 44">
                <a:extLst>
                  <a:ext uri="{FF2B5EF4-FFF2-40B4-BE49-F238E27FC236}">
                    <a16:creationId xmlns:a16="http://schemas.microsoft.com/office/drawing/2014/main" id="{9E18333C-2520-3E4E-B528-35510AF157DF}"/>
                  </a:ext>
                </a:extLst>
              </p:cNvPr>
              <p:cNvPicPr>
                <a:picLocks noChangeAspect="1"/>
              </p:cNvPicPr>
              <p:nvPr/>
            </p:nvPicPr>
            <p:blipFill rotWithShape="1">
              <a:blip r:embed="rId7">
                <a:alphaModFix amt="12000"/>
              </a:blip>
              <a:srcRect l="35385" t="1" r="33346" b="70730"/>
              <a:stretch/>
            </p:blipFill>
            <p:spPr>
              <a:xfrm>
                <a:off x="3685141" y="4548759"/>
                <a:ext cx="796599" cy="753278"/>
              </a:xfrm>
              <a:prstGeom prst="rect">
                <a:avLst/>
              </a:prstGeom>
            </p:spPr>
          </p:pic>
        </p:grpSp>
        <p:grpSp>
          <p:nvGrpSpPr>
            <p:cNvPr id="37" name="Group 36">
              <a:extLst>
                <a:ext uri="{FF2B5EF4-FFF2-40B4-BE49-F238E27FC236}">
                  <a16:creationId xmlns:a16="http://schemas.microsoft.com/office/drawing/2014/main" id="{56609882-CCFC-5540-86F0-906F440432CA}"/>
                </a:ext>
              </a:extLst>
            </p:cNvPr>
            <p:cNvGrpSpPr/>
            <p:nvPr/>
          </p:nvGrpSpPr>
          <p:grpSpPr>
            <a:xfrm>
              <a:off x="7028378" y="2452185"/>
              <a:ext cx="892873" cy="917362"/>
              <a:chOff x="7230445" y="2564313"/>
              <a:chExt cx="892873" cy="917362"/>
            </a:xfrm>
            <a:effectLst>
              <a:outerShdw blurRad="63500" sx="145000" sy="145000" algn="ctr" rotWithShape="0">
                <a:prstClr val="black">
                  <a:alpha val="40000"/>
                </a:prstClr>
              </a:outerShdw>
            </a:effectLst>
          </p:grpSpPr>
          <p:pic>
            <p:nvPicPr>
              <p:cNvPr id="38" name="Picture 37">
                <a:extLst>
                  <a:ext uri="{FF2B5EF4-FFF2-40B4-BE49-F238E27FC236}">
                    <a16:creationId xmlns:a16="http://schemas.microsoft.com/office/drawing/2014/main" id="{920C724A-D056-BC4E-A4D7-033CEC3B95ED}"/>
                  </a:ext>
                </a:extLst>
              </p:cNvPr>
              <p:cNvPicPr>
                <a:picLocks noChangeAspect="1"/>
              </p:cNvPicPr>
              <p:nvPr/>
            </p:nvPicPr>
            <p:blipFill rotWithShape="1">
              <a:blip r:embed="rId4"/>
              <a:srcRect r="83750" b="51852"/>
              <a:stretch/>
            </p:blipFill>
            <p:spPr>
              <a:xfrm>
                <a:off x="7230445" y="2564313"/>
                <a:ext cx="892873" cy="883400"/>
              </a:xfrm>
              <a:prstGeom prst="rect">
                <a:avLst/>
              </a:prstGeom>
            </p:spPr>
          </p:pic>
          <p:pic>
            <p:nvPicPr>
              <p:cNvPr id="39" name="Picture 38">
                <a:extLst>
                  <a:ext uri="{FF2B5EF4-FFF2-40B4-BE49-F238E27FC236}">
                    <a16:creationId xmlns:a16="http://schemas.microsoft.com/office/drawing/2014/main" id="{9DF0E5A8-647A-AC49-A44D-43F4FE409D0B}"/>
                  </a:ext>
                </a:extLst>
              </p:cNvPr>
              <p:cNvPicPr>
                <a:picLocks noChangeAspect="1"/>
              </p:cNvPicPr>
              <p:nvPr/>
            </p:nvPicPr>
            <p:blipFill rotWithShape="1">
              <a:blip r:embed="rId5">
                <a:alphaModFix amt="57000"/>
              </a:blip>
              <a:srcRect l="39734" t="33471" r="40394" b="35157"/>
              <a:stretch/>
            </p:blipFill>
            <p:spPr>
              <a:xfrm>
                <a:off x="7237638" y="2564313"/>
                <a:ext cx="852149" cy="835219"/>
              </a:xfrm>
              <a:prstGeom prst="rect">
                <a:avLst/>
              </a:prstGeom>
            </p:spPr>
          </p:pic>
          <p:pic>
            <p:nvPicPr>
              <p:cNvPr id="40" name="Picture 39">
                <a:extLst>
                  <a:ext uri="{FF2B5EF4-FFF2-40B4-BE49-F238E27FC236}">
                    <a16:creationId xmlns:a16="http://schemas.microsoft.com/office/drawing/2014/main" id="{5C1FDCBA-6932-3E44-A412-AFD212C5A648}"/>
                  </a:ext>
                </a:extLst>
              </p:cNvPr>
              <p:cNvPicPr>
                <a:picLocks noChangeAspect="1"/>
              </p:cNvPicPr>
              <p:nvPr/>
            </p:nvPicPr>
            <p:blipFill rotWithShape="1">
              <a:blip r:embed="rId5">
                <a:alphaModFix amt="27000"/>
              </a:blip>
              <a:srcRect l="80132" t="486" b="65929"/>
              <a:stretch/>
            </p:blipFill>
            <p:spPr>
              <a:xfrm>
                <a:off x="7246424" y="2574908"/>
                <a:ext cx="864046" cy="906767"/>
              </a:xfrm>
              <a:prstGeom prst="rect">
                <a:avLst/>
              </a:prstGeom>
            </p:spPr>
          </p:pic>
        </p:grpSp>
      </p:grpSp>
    </p:spTree>
    <p:extLst>
      <p:ext uri="{BB962C8B-B14F-4D97-AF65-F5344CB8AC3E}">
        <p14:creationId xmlns:p14="http://schemas.microsoft.com/office/powerpoint/2010/main" val="313275158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FFFFFF"/>
                </a:solidFill>
              </a:rPr>
              <a:t>23</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Unsupervised Learning – k-means clustering</a:t>
            </a:r>
            <a:endParaRPr sz="3200" dirty="0">
              <a:solidFill>
                <a:srgbClr val="215380"/>
              </a:solidFill>
            </a:endParaRPr>
          </a:p>
        </p:txBody>
      </p:sp>
      <p:pic>
        <p:nvPicPr>
          <p:cNvPr id="2" name="Picture 1"/>
          <p:cNvPicPr>
            <a:picLocks noChangeAspect="1"/>
          </p:cNvPicPr>
          <p:nvPr/>
        </p:nvPicPr>
        <p:blipFill rotWithShape="1">
          <a:blip r:embed="rId2"/>
          <a:srcRect l="66061" t="50119"/>
          <a:stretch/>
        </p:blipFill>
        <p:spPr>
          <a:xfrm>
            <a:off x="1015264" y="1795022"/>
            <a:ext cx="774138" cy="778057"/>
          </a:xfrm>
          <a:prstGeom prst="rect">
            <a:avLst/>
          </a:prstGeom>
        </p:spPr>
      </p:pic>
      <p:pic>
        <p:nvPicPr>
          <p:cNvPr id="6" name="Picture 5"/>
          <p:cNvPicPr>
            <a:picLocks noChangeAspect="1"/>
          </p:cNvPicPr>
          <p:nvPr/>
        </p:nvPicPr>
        <p:blipFill rotWithShape="1">
          <a:blip r:embed="rId2"/>
          <a:srcRect r="67363" b="48929"/>
          <a:stretch/>
        </p:blipFill>
        <p:spPr>
          <a:xfrm>
            <a:off x="1278247" y="840874"/>
            <a:ext cx="744358" cy="796540"/>
          </a:xfrm>
          <a:prstGeom prst="rect">
            <a:avLst/>
          </a:prstGeom>
        </p:spPr>
      </p:pic>
      <p:pic>
        <p:nvPicPr>
          <p:cNvPr id="7" name="Picture 6"/>
          <p:cNvPicPr>
            <a:picLocks noChangeAspect="1"/>
          </p:cNvPicPr>
          <p:nvPr/>
        </p:nvPicPr>
        <p:blipFill rotWithShape="1">
          <a:blip r:embed="rId2"/>
          <a:srcRect l="33154" t="1561" r="34073" b="50515"/>
          <a:stretch/>
        </p:blipFill>
        <p:spPr>
          <a:xfrm>
            <a:off x="2864341" y="3317603"/>
            <a:ext cx="747098" cy="747098"/>
          </a:xfrm>
          <a:prstGeom prst="rect">
            <a:avLst/>
          </a:prstGeom>
        </p:spPr>
      </p:pic>
      <p:pic>
        <p:nvPicPr>
          <p:cNvPr id="5" name="Picture 4"/>
          <p:cNvPicPr>
            <a:picLocks noChangeAspect="1"/>
          </p:cNvPicPr>
          <p:nvPr/>
        </p:nvPicPr>
        <p:blipFill rotWithShape="1">
          <a:blip r:embed="rId3"/>
          <a:srcRect l="60395" t="-1053" r="20432" b="53376"/>
          <a:stretch/>
        </p:blipFill>
        <p:spPr>
          <a:xfrm>
            <a:off x="3674545" y="2573079"/>
            <a:ext cx="790827" cy="798898"/>
          </a:xfrm>
          <a:prstGeom prst="rect">
            <a:avLst/>
          </a:prstGeom>
        </p:spPr>
      </p:pic>
      <p:pic>
        <p:nvPicPr>
          <p:cNvPr id="9" name="Picture 8"/>
          <p:cNvPicPr>
            <a:picLocks noChangeAspect="1"/>
          </p:cNvPicPr>
          <p:nvPr/>
        </p:nvPicPr>
        <p:blipFill rotWithShape="1">
          <a:blip r:embed="rId3"/>
          <a:srcRect t="49474" r="81353"/>
          <a:stretch/>
        </p:blipFill>
        <p:spPr>
          <a:xfrm>
            <a:off x="3475467" y="1624975"/>
            <a:ext cx="737575" cy="811905"/>
          </a:xfrm>
          <a:prstGeom prst="rect">
            <a:avLst/>
          </a:prstGeom>
        </p:spPr>
      </p:pic>
      <p:pic>
        <p:nvPicPr>
          <p:cNvPr id="10" name="Picture 9"/>
          <p:cNvPicPr>
            <a:picLocks noChangeAspect="1"/>
          </p:cNvPicPr>
          <p:nvPr/>
        </p:nvPicPr>
        <p:blipFill rotWithShape="1">
          <a:blip r:embed="rId3"/>
          <a:srcRect l="79868" t="49150"/>
          <a:stretch/>
        </p:blipFill>
        <p:spPr>
          <a:xfrm>
            <a:off x="4780741" y="2401506"/>
            <a:ext cx="840757" cy="862738"/>
          </a:xfrm>
          <a:prstGeom prst="rect">
            <a:avLst/>
          </a:prstGeom>
        </p:spPr>
      </p:pic>
      <p:pic>
        <p:nvPicPr>
          <p:cNvPr id="11" name="Picture 10"/>
          <p:cNvPicPr>
            <a:picLocks noChangeAspect="1"/>
          </p:cNvPicPr>
          <p:nvPr/>
        </p:nvPicPr>
        <p:blipFill rotWithShape="1">
          <a:blip r:embed="rId4"/>
          <a:srcRect l="50297" t="50927" r="33001" b="1980"/>
          <a:stretch/>
        </p:blipFill>
        <p:spPr>
          <a:xfrm>
            <a:off x="5721868" y="807924"/>
            <a:ext cx="799248" cy="752541"/>
          </a:xfrm>
          <a:prstGeom prst="rect">
            <a:avLst/>
          </a:prstGeom>
        </p:spPr>
      </p:pic>
      <p:pic>
        <p:nvPicPr>
          <p:cNvPr id="15" name="Picture 14"/>
          <p:cNvPicPr>
            <a:picLocks noChangeAspect="1"/>
          </p:cNvPicPr>
          <p:nvPr/>
        </p:nvPicPr>
        <p:blipFill rotWithShape="1">
          <a:blip r:embed="rId4"/>
          <a:srcRect r="83750" b="51852"/>
          <a:stretch/>
        </p:blipFill>
        <p:spPr>
          <a:xfrm>
            <a:off x="6931480" y="2232169"/>
            <a:ext cx="892873" cy="883400"/>
          </a:xfrm>
          <a:prstGeom prst="rect">
            <a:avLst/>
          </a:prstGeom>
        </p:spPr>
      </p:pic>
      <p:pic>
        <p:nvPicPr>
          <p:cNvPr id="16" name="Picture 15"/>
          <p:cNvPicPr>
            <a:picLocks noChangeAspect="1"/>
          </p:cNvPicPr>
          <p:nvPr/>
        </p:nvPicPr>
        <p:blipFill rotWithShape="1">
          <a:blip r:embed="rId4"/>
          <a:srcRect l="33132" t="50636" r="50680" b="-1"/>
          <a:stretch/>
        </p:blipFill>
        <p:spPr>
          <a:xfrm>
            <a:off x="4947375" y="3626015"/>
            <a:ext cx="861656" cy="877371"/>
          </a:xfrm>
          <a:prstGeom prst="rect">
            <a:avLst/>
          </a:prstGeom>
        </p:spPr>
      </p:pic>
      <p:pic>
        <p:nvPicPr>
          <p:cNvPr id="13" name="Picture 12"/>
          <p:cNvPicPr>
            <a:picLocks noChangeAspect="1"/>
          </p:cNvPicPr>
          <p:nvPr/>
        </p:nvPicPr>
        <p:blipFill rotWithShape="1">
          <a:blip r:embed="rId5"/>
          <a:srcRect l="80132" t="486" b="65929"/>
          <a:stretch/>
        </p:blipFill>
        <p:spPr>
          <a:xfrm>
            <a:off x="6282922" y="3500289"/>
            <a:ext cx="792651" cy="831842"/>
          </a:xfrm>
          <a:prstGeom prst="rect">
            <a:avLst/>
          </a:prstGeom>
        </p:spPr>
      </p:pic>
      <p:pic>
        <p:nvPicPr>
          <p:cNvPr id="29" name="Picture 28"/>
          <p:cNvPicPr>
            <a:picLocks noChangeAspect="1"/>
          </p:cNvPicPr>
          <p:nvPr/>
        </p:nvPicPr>
        <p:blipFill rotWithShape="1">
          <a:blip r:embed="rId5"/>
          <a:srcRect l="39734" t="33471" r="40394" b="35157"/>
          <a:stretch/>
        </p:blipFill>
        <p:spPr>
          <a:xfrm>
            <a:off x="6912519" y="989635"/>
            <a:ext cx="852149" cy="835219"/>
          </a:xfrm>
          <a:prstGeom prst="rect">
            <a:avLst/>
          </a:prstGeom>
        </p:spPr>
      </p:pic>
      <p:pic>
        <p:nvPicPr>
          <p:cNvPr id="14" name="Picture 13"/>
          <p:cNvPicPr>
            <a:picLocks noChangeAspect="1"/>
          </p:cNvPicPr>
          <p:nvPr/>
        </p:nvPicPr>
        <p:blipFill rotWithShape="1">
          <a:blip r:embed="rId6"/>
          <a:srcRect l="19942" t="1719" r="60416" b="52437"/>
          <a:stretch/>
        </p:blipFill>
        <p:spPr>
          <a:xfrm>
            <a:off x="4564285" y="986206"/>
            <a:ext cx="766180" cy="728688"/>
          </a:xfrm>
          <a:prstGeom prst="rect">
            <a:avLst/>
          </a:prstGeom>
        </p:spPr>
      </p:pic>
      <p:pic>
        <p:nvPicPr>
          <p:cNvPr id="31" name="Picture 30"/>
          <p:cNvPicPr>
            <a:picLocks noChangeAspect="1"/>
          </p:cNvPicPr>
          <p:nvPr/>
        </p:nvPicPr>
        <p:blipFill rotWithShape="1">
          <a:blip r:embed="rId6"/>
          <a:srcRect r="80157" b="51886"/>
          <a:stretch/>
        </p:blipFill>
        <p:spPr>
          <a:xfrm>
            <a:off x="5908671" y="2071496"/>
            <a:ext cx="770577" cy="761379"/>
          </a:xfrm>
          <a:prstGeom prst="rect">
            <a:avLst/>
          </a:prstGeom>
        </p:spPr>
      </p:pic>
      <p:pic>
        <p:nvPicPr>
          <p:cNvPr id="17" name="Picture 16"/>
          <p:cNvPicPr>
            <a:picLocks noChangeAspect="1"/>
          </p:cNvPicPr>
          <p:nvPr/>
        </p:nvPicPr>
        <p:blipFill rotWithShape="1">
          <a:blip r:embed="rId7"/>
          <a:srcRect l="35385" t="1" r="33346" b="70730"/>
          <a:stretch/>
        </p:blipFill>
        <p:spPr>
          <a:xfrm>
            <a:off x="2264880" y="2280057"/>
            <a:ext cx="796599" cy="753278"/>
          </a:xfrm>
          <a:prstGeom prst="rect">
            <a:avLst/>
          </a:prstGeom>
        </p:spPr>
      </p:pic>
      <p:pic>
        <p:nvPicPr>
          <p:cNvPr id="32" name="Picture 31"/>
          <p:cNvPicPr>
            <a:picLocks noChangeAspect="1"/>
          </p:cNvPicPr>
          <p:nvPr/>
        </p:nvPicPr>
        <p:blipFill rotWithShape="1">
          <a:blip r:embed="rId7"/>
          <a:srcRect l="33689" t="65490" r="33345" b="1873"/>
          <a:stretch/>
        </p:blipFill>
        <p:spPr>
          <a:xfrm>
            <a:off x="2624469" y="843736"/>
            <a:ext cx="829939" cy="830098"/>
          </a:xfrm>
          <a:prstGeom prst="rect">
            <a:avLst/>
          </a:prstGeom>
        </p:spPr>
      </p:pic>
      <p:sp>
        <p:nvSpPr>
          <p:cNvPr id="12" name="TextBox 11"/>
          <p:cNvSpPr txBox="1"/>
          <p:nvPr/>
        </p:nvSpPr>
        <p:spPr>
          <a:xfrm>
            <a:off x="507672" y="3368839"/>
            <a:ext cx="2240659" cy="1200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k = 3</a:t>
            </a:r>
          </a:p>
          <a:p>
            <a:pPr marL="0" marR="0" indent="0" algn="l" defTabSz="457200" rtl="0" fontAlgn="auto" latinLnBrk="1" hangingPunct="0">
              <a:lnSpc>
                <a:spcPct val="100000"/>
              </a:lnSpc>
              <a:spcBef>
                <a:spcPts val="0"/>
              </a:spcBef>
              <a:spcAft>
                <a:spcPts val="0"/>
              </a:spcAft>
              <a:buClrTx/>
              <a:buSzTx/>
              <a:buFontTx/>
              <a:buNone/>
              <a:tabLst/>
            </a:pPr>
            <a:r>
              <a:rPr lang="en-US" dirty="0">
                <a:solidFill>
                  <a:srgbClr val="000000"/>
                </a:solidFill>
              </a:rPr>
              <a:t>4. Keep repeating</a:t>
            </a:r>
          </a:p>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this process</a:t>
            </a:r>
          </a:p>
          <a:p>
            <a:pPr marL="0" marR="0" indent="0" algn="l" defTabSz="457200" rtl="0" fontAlgn="auto" latinLnBrk="1" hangingPunct="0">
              <a:lnSpc>
                <a:spcPct val="100000"/>
              </a:lnSpc>
              <a:spcBef>
                <a:spcPts val="0"/>
              </a:spcBef>
              <a:spcAft>
                <a:spcPts val="0"/>
              </a:spcAft>
              <a:buClrTx/>
              <a:buSzTx/>
              <a:buFontTx/>
              <a:buNone/>
              <a:tabLst/>
            </a:pPr>
            <a:r>
              <a:rPr lang="en-US" dirty="0">
                <a:solidFill>
                  <a:srgbClr val="000000"/>
                </a:solidFill>
              </a:rPr>
              <a:t>until convergence</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25" name="Freeform 24"/>
          <p:cNvSpPr/>
          <p:nvPr/>
        </p:nvSpPr>
        <p:spPr>
          <a:xfrm>
            <a:off x="978195" y="744279"/>
            <a:ext cx="3540641" cy="2381694"/>
          </a:xfrm>
          <a:custGeom>
            <a:avLst/>
            <a:gdLst>
              <a:gd name="connsiteX0" fmla="*/ 53163 w 5624623"/>
              <a:gd name="connsiteY0" fmla="*/ 180753 h 1765004"/>
              <a:gd name="connsiteX1" fmla="*/ 53163 w 5624623"/>
              <a:gd name="connsiteY1" fmla="*/ 999460 h 1765004"/>
              <a:gd name="connsiteX2" fmla="*/ 1329070 w 5624623"/>
              <a:gd name="connsiteY2" fmla="*/ 1073888 h 1765004"/>
              <a:gd name="connsiteX3" fmla="*/ 2307265 w 5624623"/>
              <a:gd name="connsiteY3" fmla="*/ 1584251 h 1765004"/>
              <a:gd name="connsiteX4" fmla="*/ 2488019 w 5624623"/>
              <a:gd name="connsiteY4" fmla="*/ 1765004 h 1765004"/>
              <a:gd name="connsiteX5" fmla="*/ 3508744 w 5624623"/>
              <a:gd name="connsiteY5" fmla="*/ 1765004 h 1765004"/>
              <a:gd name="connsiteX6" fmla="*/ 3965944 w 5624623"/>
              <a:gd name="connsiteY6" fmla="*/ 1329070 h 1765004"/>
              <a:gd name="connsiteX7" fmla="*/ 5550195 w 5624623"/>
              <a:gd name="connsiteY7" fmla="*/ 1031358 h 1765004"/>
              <a:gd name="connsiteX8" fmla="*/ 5624623 w 5624623"/>
              <a:gd name="connsiteY8" fmla="*/ 510363 h 1765004"/>
              <a:gd name="connsiteX9" fmla="*/ 5528930 w 5624623"/>
              <a:gd name="connsiteY9" fmla="*/ 0 h 1765004"/>
              <a:gd name="connsiteX10" fmla="*/ 0 w 5624623"/>
              <a:gd name="connsiteY10" fmla="*/ 42530 h 1765004"/>
              <a:gd name="connsiteX11" fmla="*/ 63795 w 5624623"/>
              <a:gd name="connsiteY11" fmla="*/ 233916 h 1765004"/>
              <a:gd name="connsiteX12" fmla="*/ 63795 w 5624623"/>
              <a:gd name="connsiteY12" fmla="*/ 233916 h 1765004"/>
              <a:gd name="connsiteX13" fmla="*/ 53163 w 5624623"/>
              <a:gd name="connsiteY13" fmla="*/ 180753 h 1765004"/>
              <a:gd name="connsiteX0" fmla="*/ 53163 w 5624623"/>
              <a:gd name="connsiteY0" fmla="*/ 180753 h 2137144"/>
              <a:gd name="connsiteX1" fmla="*/ 53163 w 5624623"/>
              <a:gd name="connsiteY1" fmla="*/ 999460 h 2137144"/>
              <a:gd name="connsiteX2" fmla="*/ 520996 w 5624623"/>
              <a:gd name="connsiteY2" fmla="*/ 2137144 h 2137144"/>
              <a:gd name="connsiteX3" fmla="*/ 2307265 w 5624623"/>
              <a:gd name="connsiteY3" fmla="*/ 1584251 h 2137144"/>
              <a:gd name="connsiteX4" fmla="*/ 2488019 w 5624623"/>
              <a:gd name="connsiteY4" fmla="*/ 1765004 h 2137144"/>
              <a:gd name="connsiteX5" fmla="*/ 3508744 w 5624623"/>
              <a:gd name="connsiteY5" fmla="*/ 1765004 h 2137144"/>
              <a:gd name="connsiteX6" fmla="*/ 3965944 w 5624623"/>
              <a:gd name="connsiteY6" fmla="*/ 1329070 h 2137144"/>
              <a:gd name="connsiteX7" fmla="*/ 5550195 w 5624623"/>
              <a:gd name="connsiteY7" fmla="*/ 1031358 h 2137144"/>
              <a:gd name="connsiteX8" fmla="*/ 5624623 w 5624623"/>
              <a:gd name="connsiteY8" fmla="*/ 510363 h 2137144"/>
              <a:gd name="connsiteX9" fmla="*/ 5528930 w 5624623"/>
              <a:gd name="connsiteY9" fmla="*/ 0 h 2137144"/>
              <a:gd name="connsiteX10" fmla="*/ 0 w 5624623"/>
              <a:gd name="connsiteY10" fmla="*/ 42530 h 2137144"/>
              <a:gd name="connsiteX11" fmla="*/ 63795 w 5624623"/>
              <a:gd name="connsiteY11" fmla="*/ 233916 h 2137144"/>
              <a:gd name="connsiteX12" fmla="*/ 63795 w 5624623"/>
              <a:gd name="connsiteY12" fmla="*/ 233916 h 2137144"/>
              <a:gd name="connsiteX13" fmla="*/ 53163 w 5624623"/>
              <a:gd name="connsiteY13" fmla="*/ 180753 h 2137144"/>
              <a:gd name="connsiteX0" fmla="*/ 85060 w 5656520"/>
              <a:gd name="connsiteY0" fmla="*/ 180753 h 2137144"/>
              <a:gd name="connsiteX1" fmla="*/ 0 w 5656520"/>
              <a:gd name="connsiteY1" fmla="*/ 1935125 h 2137144"/>
              <a:gd name="connsiteX2" fmla="*/ 552893 w 5656520"/>
              <a:gd name="connsiteY2" fmla="*/ 2137144 h 2137144"/>
              <a:gd name="connsiteX3" fmla="*/ 2339162 w 5656520"/>
              <a:gd name="connsiteY3" fmla="*/ 1584251 h 2137144"/>
              <a:gd name="connsiteX4" fmla="*/ 2519916 w 5656520"/>
              <a:gd name="connsiteY4" fmla="*/ 1765004 h 2137144"/>
              <a:gd name="connsiteX5" fmla="*/ 3540641 w 5656520"/>
              <a:gd name="connsiteY5" fmla="*/ 1765004 h 2137144"/>
              <a:gd name="connsiteX6" fmla="*/ 3997841 w 5656520"/>
              <a:gd name="connsiteY6" fmla="*/ 1329070 h 2137144"/>
              <a:gd name="connsiteX7" fmla="*/ 5582092 w 5656520"/>
              <a:gd name="connsiteY7" fmla="*/ 1031358 h 2137144"/>
              <a:gd name="connsiteX8" fmla="*/ 5656520 w 5656520"/>
              <a:gd name="connsiteY8" fmla="*/ 510363 h 2137144"/>
              <a:gd name="connsiteX9" fmla="*/ 5560827 w 5656520"/>
              <a:gd name="connsiteY9" fmla="*/ 0 h 2137144"/>
              <a:gd name="connsiteX10" fmla="*/ 31897 w 5656520"/>
              <a:gd name="connsiteY10" fmla="*/ 42530 h 2137144"/>
              <a:gd name="connsiteX11" fmla="*/ 95692 w 5656520"/>
              <a:gd name="connsiteY11" fmla="*/ 233916 h 2137144"/>
              <a:gd name="connsiteX12" fmla="*/ 95692 w 5656520"/>
              <a:gd name="connsiteY12" fmla="*/ 233916 h 2137144"/>
              <a:gd name="connsiteX13" fmla="*/ 85060 w 5656520"/>
              <a:gd name="connsiteY13" fmla="*/ 180753 h 2137144"/>
              <a:gd name="connsiteX0" fmla="*/ 85060 w 5656520"/>
              <a:gd name="connsiteY0" fmla="*/ 180753 h 2137144"/>
              <a:gd name="connsiteX1" fmla="*/ 0 w 5656520"/>
              <a:gd name="connsiteY1" fmla="*/ 1935125 h 2137144"/>
              <a:gd name="connsiteX2" fmla="*/ 552893 w 5656520"/>
              <a:gd name="connsiteY2" fmla="*/ 2137144 h 2137144"/>
              <a:gd name="connsiteX3" fmla="*/ 1467292 w 5656520"/>
              <a:gd name="connsiteY3" fmla="*/ 1201479 h 2137144"/>
              <a:gd name="connsiteX4" fmla="*/ 2519916 w 5656520"/>
              <a:gd name="connsiteY4" fmla="*/ 1765004 h 2137144"/>
              <a:gd name="connsiteX5" fmla="*/ 3540641 w 5656520"/>
              <a:gd name="connsiteY5" fmla="*/ 1765004 h 2137144"/>
              <a:gd name="connsiteX6" fmla="*/ 3997841 w 5656520"/>
              <a:gd name="connsiteY6" fmla="*/ 1329070 h 2137144"/>
              <a:gd name="connsiteX7" fmla="*/ 5582092 w 5656520"/>
              <a:gd name="connsiteY7" fmla="*/ 1031358 h 2137144"/>
              <a:gd name="connsiteX8" fmla="*/ 5656520 w 5656520"/>
              <a:gd name="connsiteY8" fmla="*/ 510363 h 2137144"/>
              <a:gd name="connsiteX9" fmla="*/ 5560827 w 5656520"/>
              <a:gd name="connsiteY9" fmla="*/ 0 h 2137144"/>
              <a:gd name="connsiteX10" fmla="*/ 31897 w 5656520"/>
              <a:gd name="connsiteY10" fmla="*/ 42530 h 2137144"/>
              <a:gd name="connsiteX11" fmla="*/ 95692 w 5656520"/>
              <a:gd name="connsiteY11" fmla="*/ 233916 h 2137144"/>
              <a:gd name="connsiteX12" fmla="*/ 95692 w 5656520"/>
              <a:gd name="connsiteY12" fmla="*/ 233916 h 2137144"/>
              <a:gd name="connsiteX13" fmla="*/ 85060 w 5656520"/>
              <a:gd name="connsiteY13" fmla="*/ 180753 h 2137144"/>
              <a:gd name="connsiteX0" fmla="*/ 85060 w 5656520"/>
              <a:gd name="connsiteY0" fmla="*/ 180753 h 2466754"/>
              <a:gd name="connsiteX1" fmla="*/ 0 w 5656520"/>
              <a:gd name="connsiteY1" fmla="*/ 1935125 h 2466754"/>
              <a:gd name="connsiteX2" fmla="*/ 552893 w 5656520"/>
              <a:gd name="connsiteY2" fmla="*/ 2137144 h 2466754"/>
              <a:gd name="connsiteX3" fmla="*/ 1477924 w 5656520"/>
              <a:gd name="connsiteY3" fmla="*/ 2466754 h 2466754"/>
              <a:gd name="connsiteX4" fmla="*/ 2519916 w 5656520"/>
              <a:gd name="connsiteY4" fmla="*/ 1765004 h 2466754"/>
              <a:gd name="connsiteX5" fmla="*/ 3540641 w 5656520"/>
              <a:gd name="connsiteY5" fmla="*/ 1765004 h 2466754"/>
              <a:gd name="connsiteX6" fmla="*/ 3997841 w 5656520"/>
              <a:gd name="connsiteY6" fmla="*/ 1329070 h 2466754"/>
              <a:gd name="connsiteX7" fmla="*/ 5582092 w 5656520"/>
              <a:gd name="connsiteY7" fmla="*/ 1031358 h 2466754"/>
              <a:gd name="connsiteX8" fmla="*/ 5656520 w 5656520"/>
              <a:gd name="connsiteY8" fmla="*/ 510363 h 2466754"/>
              <a:gd name="connsiteX9" fmla="*/ 5560827 w 5656520"/>
              <a:gd name="connsiteY9" fmla="*/ 0 h 2466754"/>
              <a:gd name="connsiteX10" fmla="*/ 31897 w 5656520"/>
              <a:gd name="connsiteY10" fmla="*/ 42530 h 2466754"/>
              <a:gd name="connsiteX11" fmla="*/ 95692 w 5656520"/>
              <a:gd name="connsiteY11" fmla="*/ 233916 h 2466754"/>
              <a:gd name="connsiteX12" fmla="*/ 95692 w 5656520"/>
              <a:gd name="connsiteY12" fmla="*/ 233916 h 2466754"/>
              <a:gd name="connsiteX13" fmla="*/ 85060 w 5656520"/>
              <a:gd name="connsiteY13" fmla="*/ 180753 h 2466754"/>
              <a:gd name="connsiteX0" fmla="*/ 85060 w 5656520"/>
              <a:gd name="connsiteY0" fmla="*/ 180753 h 2466754"/>
              <a:gd name="connsiteX1" fmla="*/ 0 w 5656520"/>
              <a:gd name="connsiteY1" fmla="*/ 1935125 h 2466754"/>
              <a:gd name="connsiteX2" fmla="*/ 552893 w 5656520"/>
              <a:gd name="connsiteY2" fmla="*/ 2137144 h 2466754"/>
              <a:gd name="connsiteX3" fmla="*/ 1477924 w 5656520"/>
              <a:gd name="connsiteY3" fmla="*/ 2466754 h 2466754"/>
              <a:gd name="connsiteX4" fmla="*/ 2222205 w 5656520"/>
              <a:gd name="connsiteY4" fmla="*/ 1775636 h 2466754"/>
              <a:gd name="connsiteX5" fmla="*/ 3540641 w 5656520"/>
              <a:gd name="connsiteY5" fmla="*/ 1765004 h 2466754"/>
              <a:gd name="connsiteX6" fmla="*/ 3997841 w 5656520"/>
              <a:gd name="connsiteY6" fmla="*/ 1329070 h 2466754"/>
              <a:gd name="connsiteX7" fmla="*/ 5582092 w 5656520"/>
              <a:gd name="connsiteY7" fmla="*/ 1031358 h 2466754"/>
              <a:gd name="connsiteX8" fmla="*/ 5656520 w 5656520"/>
              <a:gd name="connsiteY8" fmla="*/ 510363 h 2466754"/>
              <a:gd name="connsiteX9" fmla="*/ 5560827 w 5656520"/>
              <a:gd name="connsiteY9" fmla="*/ 0 h 2466754"/>
              <a:gd name="connsiteX10" fmla="*/ 31897 w 5656520"/>
              <a:gd name="connsiteY10" fmla="*/ 42530 h 2466754"/>
              <a:gd name="connsiteX11" fmla="*/ 95692 w 5656520"/>
              <a:gd name="connsiteY11" fmla="*/ 233916 h 2466754"/>
              <a:gd name="connsiteX12" fmla="*/ 95692 w 5656520"/>
              <a:gd name="connsiteY12" fmla="*/ 233916 h 2466754"/>
              <a:gd name="connsiteX13" fmla="*/ 85060 w 5656520"/>
              <a:gd name="connsiteY13" fmla="*/ 180753 h 2466754"/>
              <a:gd name="connsiteX0" fmla="*/ 85060 w 5656520"/>
              <a:gd name="connsiteY0" fmla="*/ 180753 h 2424224"/>
              <a:gd name="connsiteX1" fmla="*/ 0 w 5656520"/>
              <a:gd name="connsiteY1" fmla="*/ 1935125 h 2424224"/>
              <a:gd name="connsiteX2" fmla="*/ 552893 w 5656520"/>
              <a:gd name="connsiteY2" fmla="*/ 2137144 h 2424224"/>
              <a:gd name="connsiteX3" fmla="*/ 2169040 w 5656520"/>
              <a:gd name="connsiteY3" fmla="*/ 2424224 h 2424224"/>
              <a:gd name="connsiteX4" fmla="*/ 2222205 w 5656520"/>
              <a:gd name="connsiteY4" fmla="*/ 1775636 h 2424224"/>
              <a:gd name="connsiteX5" fmla="*/ 3540641 w 5656520"/>
              <a:gd name="connsiteY5" fmla="*/ 1765004 h 2424224"/>
              <a:gd name="connsiteX6" fmla="*/ 3997841 w 5656520"/>
              <a:gd name="connsiteY6" fmla="*/ 1329070 h 2424224"/>
              <a:gd name="connsiteX7" fmla="*/ 5582092 w 5656520"/>
              <a:gd name="connsiteY7" fmla="*/ 1031358 h 2424224"/>
              <a:gd name="connsiteX8" fmla="*/ 5656520 w 5656520"/>
              <a:gd name="connsiteY8" fmla="*/ 510363 h 2424224"/>
              <a:gd name="connsiteX9" fmla="*/ 5560827 w 5656520"/>
              <a:gd name="connsiteY9" fmla="*/ 0 h 2424224"/>
              <a:gd name="connsiteX10" fmla="*/ 31897 w 5656520"/>
              <a:gd name="connsiteY10" fmla="*/ 42530 h 2424224"/>
              <a:gd name="connsiteX11" fmla="*/ 95692 w 5656520"/>
              <a:gd name="connsiteY11" fmla="*/ 233916 h 2424224"/>
              <a:gd name="connsiteX12" fmla="*/ 95692 w 5656520"/>
              <a:gd name="connsiteY12" fmla="*/ 233916 h 2424224"/>
              <a:gd name="connsiteX13" fmla="*/ 85060 w 5656520"/>
              <a:gd name="connsiteY13" fmla="*/ 180753 h 2424224"/>
              <a:gd name="connsiteX0" fmla="*/ 85060 w 5656520"/>
              <a:gd name="connsiteY0" fmla="*/ 180753 h 2424224"/>
              <a:gd name="connsiteX1" fmla="*/ 0 w 5656520"/>
              <a:gd name="connsiteY1" fmla="*/ 1935125 h 2424224"/>
              <a:gd name="connsiteX2" fmla="*/ 1190846 w 5656520"/>
              <a:gd name="connsiteY2" fmla="*/ 2413590 h 2424224"/>
              <a:gd name="connsiteX3" fmla="*/ 2169040 w 5656520"/>
              <a:gd name="connsiteY3" fmla="*/ 2424224 h 2424224"/>
              <a:gd name="connsiteX4" fmla="*/ 2222205 w 5656520"/>
              <a:gd name="connsiteY4" fmla="*/ 1775636 h 2424224"/>
              <a:gd name="connsiteX5" fmla="*/ 3540641 w 5656520"/>
              <a:gd name="connsiteY5" fmla="*/ 1765004 h 2424224"/>
              <a:gd name="connsiteX6" fmla="*/ 3997841 w 5656520"/>
              <a:gd name="connsiteY6" fmla="*/ 1329070 h 2424224"/>
              <a:gd name="connsiteX7" fmla="*/ 5582092 w 5656520"/>
              <a:gd name="connsiteY7" fmla="*/ 1031358 h 2424224"/>
              <a:gd name="connsiteX8" fmla="*/ 5656520 w 5656520"/>
              <a:gd name="connsiteY8" fmla="*/ 510363 h 2424224"/>
              <a:gd name="connsiteX9" fmla="*/ 5560827 w 5656520"/>
              <a:gd name="connsiteY9" fmla="*/ 0 h 2424224"/>
              <a:gd name="connsiteX10" fmla="*/ 31897 w 5656520"/>
              <a:gd name="connsiteY10" fmla="*/ 42530 h 2424224"/>
              <a:gd name="connsiteX11" fmla="*/ 95692 w 5656520"/>
              <a:gd name="connsiteY11" fmla="*/ 233916 h 2424224"/>
              <a:gd name="connsiteX12" fmla="*/ 95692 w 5656520"/>
              <a:gd name="connsiteY12" fmla="*/ 233916 h 2424224"/>
              <a:gd name="connsiteX13" fmla="*/ 85060 w 5656520"/>
              <a:gd name="connsiteY13" fmla="*/ 180753 h 2424224"/>
              <a:gd name="connsiteX0" fmla="*/ 85060 w 5656520"/>
              <a:gd name="connsiteY0" fmla="*/ 180753 h 2424224"/>
              <a:gd name="connsiteX1" fmla="*/ 0 w 5656520"/>
              <a:gd name="connsiteY1" fmla="*/ 1935125 h 2424224"/>
              <a:gd name="connsiteX2" fmla="*/ 1190846 w 5656520"/>
              <a:gd name="connsiteY2" fmla="*/ 2413590 h 2424224"/>
              <a:gd name="connsiteX3" fmla="*/ 2169040 w 5656520"/>
              <a:gd name="connsiteY3" fmla="*/ 2424224 h 2424224"/>
              <a:gd name="connsiteX4" fmla="*/ 2222205 w 5656520"/>
              <a:gd name="connsiteY4" fmla="*/ 1775636 h 2424224"/>
              <a:gd name="connsiteX5" fmla="*/ 3540641 w 5656520"/>
              <a:gd name="connsiteY5" fmla="*/ 1765004 h 2424224"/>
              <a:gd name="connsiteX6" fmla="*/ 3997841 w 5656520"/>
              <a:gd name="connsiteY6" fmla="*/ 1329070 h 2424224"/>
              <a:gd name="connsiteX7" fmla="*/ 3413658 w 5656520"/>
              <a:gd name="connsiteY7" fmla="*/ 926855 h 2424224"/>
              <a:gd name="connsiteX8" fmla="*/ 5656520 w 5656520"/>
              <a:gd name="connsiteY8" fmla="*/ 510363 h 2424224"/>
              <a:gd name="connsiteX9" fmla="*/ 5560827 w 5656520"/>
              <a:gd name="connsiteY9" fmla="*/ 0 h 2424224"/>
              <a:gd name="connsiteX10" fmla="*/ 31897 w 5656520"/>
              <a:gd name="connsiteY10" fmla="*/ 42530 h 2424224"/>
              <a:gd name="connsiteX11" fmla="*/ 95692 w 5656520"/>
              <a:gd name="connsiteY11" fmla="*/ 233916 h 2424224"/>
              <a:gd name="connsiteX12" fmla="*/ 95692 w 5656520"/>
              <a:gd name="connsiteY12" fmla="*/ 233916 h 2424224"/>
              <a:gd name="connsiteX13" fmla="*/ 85060 w 5656520"/>
              <a:gd name="connsiteY13" fmla="*/ 180753 h 2424224"/>
              <a:gd name="connsiteX0" fmla="*/ 85060 w 5656520"/>
              <a:gd name="connsiteY0" fmla="*/ 180753 h 2424224"/>
              <a:gd name="connsiteX1" fmla="*/ 0 w 5656520"/>
              <a:gd name="connsiteY1" fmla="*/ 1935125 h 2424224"/>
              <a:gd name="connsiteX2" fmla="*/ 1190846 w 5656520"/>
              <a:gd name="connsiteY2" fmla="*/ 2413590 h 2424224"/>
              <a:gd name="connsiteX3" fmla="*/ 2169040 w 5656520"/>
              <a:gd name="connsiteY3" fmla="*/ 2424224 h 2424224"/>
              <a:gd name="connsiteX4" fmla="*/ 2222205 w 5656520"/>
              <a:gd name="connsiteY4" fmla="*/ 1775636 h 2424224"/>
              <a:gd name="connsiteX5" fmla="*/ 3540641 w 5656520"/>
              <a:gd name="connsiteY5" fmla="*/ 1765004 h 2424224"/>
              <a:gd name="connsiteX6" fmla="*/ 3466618 w 5656520"/>
              <a:gd name="connsiteY6" fmla="*/ 1346488 h 2424224"/>
              <a:gd name="connsiteX7" fmla="*/ 3413658 w 5656520"/>
              <a:gd name="connsiteY7" fmla="*/ 926855 h 2424224"/>
              <a:gd name="connsiteX8" fmla="*/ 5656520 w 5656520"/>
              <a:gd name="connsiteY8" fmla="*/ 510363 h 2424224"/>
              <a:gd name="connsiteX9" fmla="*/ 5560827 w 5656520"/>
              <a:gd name="connsiteY9" fmla="*/ 0 h 2424224"/>
              <a:gd name="connsiteX10" fmla="*/ 31897 w 5656520"/>
              <a:gd name="connsiteY10" fmla="*/ 42530 h 2424224"/>
              <a:gd name="connsiteX11" fmla="*/ 95692 w 5656520"/>
              <a:gd name="connsiteY11" fmla="*/ 233916 h 2424224"/>
              <a:gd name="connsiteX12" fmla="*/ 95692 w 5656520"/>
              <a:gd name="connsiteY12" fmla="*/ 233916 h 2424224"/>
              <a:gd name="connsiteX13" fmla="*/ 85060 w 5656520"/>
              <a:gd name="connsiteY13" fmla="*/ 180753 h 2424224"/>
              <a:gd name="connsiteX0" fmla="*/ 85060 w 5560827"/>
              <a:gd name="connsiteY0" fmla="*/ 180753 h 2424224"/>
              <a:gd name="connsiteX1" fmla="*/ 0 w 5560827"/>
              <a:gd name="connsiteY1" fmla="*/ 1935125 h 2424224"/>
              <a:gd name="connsiteX2" fmla="*/ 1190846 w 5560827"/>
              <a:gd name="connsiteY2" fmla="*/ 2413590 h 2424224"/>
              <a:gd name="connsiteX3" fmla="*/ 2169040 w 5560827"/>
              <a:gd name="connsiteY3" fmla="*/ 2424224 h 2424224"/>
              <a:gd name="connsiteX4" fmla="*/ 2222205 w 5560827"/>
              <a:gd name="connsiteY4" fmla="*/ 1775636 h 2424224"/>
              <a:gd name="connsiteX5" fmla="*/ 3540641 w 5560827"/>
              <a:gd name="connsiteY5" fmla="*/ 1765004 h 2424224"/>
              <a:gd name="connsiteX6" fmla="*/ 3466618 w 5560827"/>
              <a:gd name="connsiteY6" fmla="*/ 1346488 h 2424224"/>
              <a:gd name="connsiteX7" fmla="*/ 3413658 w 5560827"/>
              <a:gd name="connsiteY7" fmla="*/ 926855 h 2424224"/>
              <a:gd name="connsiteX8" fmla="*/ 3305206 w 5560827"/>
              <a:gd name="connsiteY8" fmla="*/ 388443 h 2424224"/>
              <a:gd name="connsiteX9" fmla="*/ 5560827 w 5560827"/>
              <a:gd name="connsiteY9" fmla="*/ 0 h 2424224"/>
              <a:gd name="connsiteX10" fmla="*/ 31897 w 5560827"/>
              <a:gd name="connsiteY10" fmla="*/ 42530 h 2424224"/>
              <a:gd name="connsiteX11" fmla="*/ 95692 w 5560827"/>
              <a:gd name="connsiteY11" fmla="*/ 233916 h 2424224"/>
              <a:gd name="connsiteX12" fmla="*/ 95692 w 5560827"/>
              <a:gd name="connsiteY12" fmla="*/ 233916 h 2424224"/>
              <a:gd name="connsiteX13" fmla="*/ 85060 w 5560827"/>
              <a:gd name="connsiteY13" fmla="*/ 180753 h 2424224"/>
              <a:gd name="connsiteX0" fmla="*/ 85060 w 3540641"/>
              <a:gd name="connsiteY0" fmla="*/ 138223 h 2381694"/>
              <a:gd name="connsiteX1" fmla="*/ 0 w 3540641"/>
              <a:gd name="connsiteY1" fmla="*/ 1892595 h 2381694"/>
              <a:gd name="connsiteX2" fmla="*/ 1190846 w 3540641"/>
              <a:gd name="connsiteY2" fmla="*/ 2371060 h 2381694"/>
              <a:gd name="connsiteX3" fmla="*/ 2169040 w 3540641"/>
              <a:gd name="connsiteY3" fmla="*/ 2381694 h 2381694"/>
              <a:gd name="connsiteX4" fmla="*/ 2222205 w 3540641"/>
              <a:gd name="connsiteY4" fmla="*/ 1733106 h 2381694"/>
              <a:gd name="connsiteX5" fmla="*/ 3540641 w 3540641"/>
              <a:gd name="connsiteY5" fmla="*/ 1722474 h 2381694"/>
              <a:gd name="connsiteX6" fmla="*/ 3466618 w 3540641"/>
              <a:gd name="connsiteY6" fmla="*/ 1303958 h 2381694"/>
              <a:gd name="connsiteX7" fmla="*/ 3413658 w 3540641"/>
              <a:gd name="connsiteY7" fmla="*/ 884325 h 2381694"/>
              <a:gd name="connsiteX8" fmla="*/ 3305206 w 3540641"/>
              <a:gd name="connsiteY8" fmla="*/ 345913 h 2381694"/>
              <a:gd name="connsiteX9" fmla="*/ 3026633 w 3540641"/>
              <a:gd name="connsiteY9" fmla="*/ 9721 h 2381694"/>
              <a:gd name="connsiteX10" fmla="*/ 31897 w 3540641"/>
              <a:gd name="connsiteY10" fmla="*/ 0 h 2381694"/>
              <a:gd name="connsiteX11" fmla="*/ 95692 w 3540641"/>
              <a:gd name="connsiteY11" fmla="*/ 191386 h 2381694"/>
              <a:gd name="connsiteX12" fmla="*/ 95692 w 3540641"/>
              <a:gd name="connsiteY12" fmla="*/ 191386 h 2381694"/>
              <a:gd name="connsiteX13" fmla="*/ 85060 w 3540641"/>
              <a:gd name="connsiteY13" fmla="*/ 138223 h 238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0641" h="2381694">
                <a:moveTo>
                  <a:pt x="85060" y="138223"/>
                </a:moveTo>
                <a:lnTo>
                  <a:pt x="0" y="1892595"/>
                </a:lnTo>
                <a:lnTo>
                  <a:pt x="1190846" y="2371060"/>
                </a:lnTo>
                <a:lnTo>
                  <a:pt x="2169040" y="2381694"/>
                </a:lnTo>
                <a:lnTo>
                  <a:pt x="2222205" y="1733106"/>
                </a:lnTo>
                <a:lnTo>
                  <a:pt x="3540641" y="1722474"/>
                </a:lnTo>
                <a:lnTo>
                  <a:pt x="3466618" y="1303958"/>
                </a:lnTo>
                <a:lnTo>
                  <a:pt x="3413658" y="884325"/>
                </a:lnTo>
                <a:lnTo>
                  <a:pt x="3305206" y="345913"/>
                </a:lnTo>
                <a:lnTo>
                  <a:pt x="3026633" y="9721"/>
                </a:lnTo>
                <a:lnTo>
                  <a:pt x="31897" y="0"/>
                </a:lnTo>
                <a:lnTo>
                  <a:pt x="95692" y="191386"/>
                </a:lnTo>
                <a:lnTo>
                  <a:pt x="95692" y="191386"/>
                </a:lnTo>
                <a:lnTo>
                  <a:pt x="85060" y="138223"/>
                </a:lnTo>
                <a:close/>
              </a:path>
            </a:pathLst>
          </a:custGeom>
          <a:noFill/>
          <a:ln w="25400" cap="flat">
            <a:solidFill>
              <a:srgbClr val="C0000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26" name="Freeform 25"/>
          <p:cNvSpPr/>
          <p:nvPr/>
        </p:nvSpPr>
        <p:spPr>
          <a:xfrm>
            <a:off x="1935127" y="831669"/>
            <a:ext cx="4880344" cy="3463885"/>
          </a:xfrm>
          <a:custGeom>
            <a:avLst/>
            <a:gdLst>
              <a:gd name="connsiteX0" fmla="*/ 63795 w 6018028"/>
              <a:gd name="connsiteY0" fmla="*/ 95693 h 2828261"/>
              <a:gd name="connsiteX1" fmla="*/ 106325 w 6018028"/>
              <a:gd name="connsiteY1" fmla="*/ 1063256 h 2828261"/>
              <a:gd name="connsiteX2" fmla="*/ 2147777 w 6018028"/>
              <a:gd name="connsiteY2" fmla="*/ 2541181 h 2828261"/>
              <a:gd name="connsiteX3" fmla="*/ 4125432 w 6018028"/>
              <a:gd name="connsiteY3" fmla="*/ 2828261 h 2828261"/>
              <a:gd name="connsiteX4" fmla="*/ 5263116 w 6018028"/>
              <a:gd name="connsiteY4" fmla="*/ 2796363 h 2828261"/>
              <a:gd name="connsiteX5" fmla="*/ 5178056 w 6018028"/>
              <a:gd name="connsiteY5" fmla="*/ 1371600 h 2828261"/>
              <a:gd name="connsiteX6" fmla="*/ 6018028 w 6018028"/>
              <a:gd name="connsiteY6" fmla="*/ 1275907 h 2828261"/>
              <a:gd name="connsiteX7" fmla="*/ 5943600 w 6018028"/>
              <a:gd name="connsiteY7" fmla="*/ 148856 h 2828261"/>
              <a:gd name="connsiteX8" fmla="*/ 5050465 w 6018028"/>
              <a:gd name="connsiteY8" fmla="*/ 265814 h 2828261"/>
              <a:gd name="connsiteX9" fmla="*/ 4114800 w 6018028"/>
              <a:gd name="connsiteY9" fmla="*/ 531628 h 2828261"/>
              <a:gd name="connsiteX10" fmla="*/ 3689498 w 6018028"/>
              <a:gd name="connsiteY10" fmla="*/ 797442 h 2828261"/>
              <a:gd name="connsiteX11" fmla="*/ 2551814 w 6018028"/>
              <a:gd name="connsiteY11" fmla="*/ 786809 h 2828261"/>
              <a:gd name="connsiteX12" fmla="*/ 2009553 w 6018028"/>
              <a:gd name="connsiteY12" fmla="*/ 329609 h 2828261"/>
              <a:gd name="connsiteX13" fmla="*/ 903767 w 6018028"/>
              <a:gd name="connsiteY13" fmla="*/ 31898 h 2828261"/>
              <a:gd name="connsiteX14" fmla="*/ 0 w 6018028"/>
              <a:gd name="connsiteY14" fmla="*/ 0 h 2828261"/>
              <a:gd name="connsiteX15" fmla="*/ 63795 w 6018028"/>
              <a:gd name="connsiteY15" fmla="*/ 95693 h 2828261"/>
              <a:gd name="connsiteX0" fmla="*/ 63795 w 6018028"/>
              <a:gd name="connsiteY0" fmla="*/ 95693 h 2828261"/>
              <a:gd name="connsiteX1" fmla="*/ 106325 w 6018028"/>
              <a:gd name="connsiteY1" fmla="*/ 1063256 h 2828261"/>
              <a:gd name="connsiteX2" fmla="*/ 2147777 w 6018028"/>
              <a:gd name="connsiteY2" fmla="*/ 2541181 h 2828261"/>
              <a:gd name="connsiteX3" fmla="*/ 4125432 w 6018028"/>
              <a:gd name="connsiteY3" fmla="*/ 2828261 h 2828261"/>
              <a:gd name="connsiteX4" fmla="*/ 5263116 w 6018028"/>
              <a:gd name="connsiteY4" fmla="*/ 2796363 h 2828261"/>
              <a:gd name="connsiteX5" fmla="*/ 5178056 w 6018028"/>
              <a:gd name="connsiteY5" fmla="*/ 1371600 h 2828261"/>
              <a:gd name="connsiteX6" fmla="*/ 6018028 w 6018028"/>
              <a:gd name="connsiteY6" fmla="*/ 1275907 h 2828261"/>
              <a:gd name="connsiteX7" fmla="*/ 5943600 w 6018028"/>
              <a:gd name="connsiteY7" fmla="*/ 148856 h 2828261"/>
              <a:gd name="connsiteX8" fmla="*/ 5050465 w 6018028"/>
              <a:gd name="connsiteY8" fmla="*/ 265814 h 2828261"/>
              <a:gd name="connsiteX9" fmla="*/ 4114800 w 6018028"/>
              <a:gd name="connsiteY9" fmla="*/ 531628 h 2828261"/>
              <a:gd name="connsiteX10" fmla="*/ 3689498 w 6018028"/>
              <a:gd name="connsiteY10" fmla="*/ 797442 h 2828261"/>
              <a:gd name="connsiteX11" fmla="*/ 2551814 w 6018028"/>
              <a:gd name="connsiteY11" fmla="*/ 786809 h 2828261"/>
              <a:gd name="connsiteX12" fmla="*/ 2009553 w 6018028"/>
              <a:gd name="connsiteY12" fmla="*/ 329609 h 2828261"/>
              <a:gd name="connsiteX13" fmla="*/ 1414130 w 6018028"/>
              <a:gd name="connsiteY13" fmla="*/ 489098 h 2828261"/>
              <a:gd name="connsiteX14" fmla="*/ 0 w 6018028"/>
              <a:gd name="connsiteY14" fmla="*/ 0 h 2828261"/>
              <a:gd name="connsiteX15" fmla="*/ 63795 w 6018028"/>
              <a:gd name="connsiteY15" fmla="*/ 95693 h 2828261"/>
              <a:gd name="connsiteX0" fmla="*/ 0 w 5954233"/>
              <a:gd name="connsiteY0" fmla="*/ 0 h 2732568"/>
              <a:gd name="connsiteX1" fmla="*/ 42530 w 5954233"/>
              <a:gd name="connsiteY1" fmla="*/ 967563 h 2732568"/>
              <a:gd name="connsiteX2" fmla="*/ 2083982 w 5954233"/>
              <a:gd name="connsiteY2" fmla="*/ 2445488 h 2732568"/>
              <a:gd name="connsiteX3" fmla="*/ 4061637 w 5954233"/>
              <a:gd name="connsiteY3" fmla="*/ 2732568 h 2732568"/>
              <a:gd name="connsiteX4" fmla="*/ 5199321 w 5954233"/>
              <a:gd name="connsiteY4" fmla="*/ 2700670 h 2732568"/>
              <a:gd name="connsiteX5" fmla="*/ 5114261 w 5954233"/>
              <a:gd name="connsiteY5" fmla="*/ 1275907 h 2732568"/>
              <a:gd name="connsiteX6" fmla="*/ 5954233 w 5954233"/>
              <a:gd name="connsiteY6" fmla="*/ 1180214 h 2732568"/>
              <a:gd name="connsiteX7" fmla="*/ 5879805 w 5954233"/>
              <a:gd name="connsiteY7" fmla="*/ 53163 h 2732568"/>
              <a:gd name="connsiteX8" fmla="*/ 4986670 w 5954233"/>
              <a:gd name="connsiteY8" fmla="*/ 170121 h 2732568"/>
              <a:gd name="connsiteX9" fmla="*/ 4051005 w 5954233"/>
              <a:gd name="connsiteY9" fmla="*/ 435935 h 2732568"/>
              <a:gd name="connsiteX10" fmla="*/ 3625703 w 5954233"/>
              <a:gd name="connsiteY10" fmla="*/ 701749 h 2732568"/>
              <a:gd name="connsiteX11" fmla="*/ 2488019 w 5954233"/>
              <a:gd name="connsiteY11" fmla="*/ 691116 h 2732568"/>
              <a:gd name="connsiteX12" fmla="*/ 1945758 w 5954233"/>
              <a:gd name="connsiteY12" fmla="*/ 233916 h 2732568"/>
              <a:gd name="connsiteX13" fmla="*/ 1350335 w 5954233"/>
              <a:gd name="connsiteY13" fmla="*/ 393405 h 2732568"/>
              <a:gd name="connsiteX14" fmla="*/ 1116419 w 5954233"/>
              <a:gd name="connsiteY14" fmla="*/ 988828 h 2732568"/>
              <a:gd name="connsiteX15" fmla="*/ 0 w 5954233"/>
              <a:gd name="connsiteY15" fmla="*/ 0 h 2732568"/>
              <a:gd name="connsiteX0" fmla="*/ 1031359 w 5911703"/>
              <a:gd name="connsiteY0" fmla="*/ 1414130 h 2679405"/>
              <a:gd name="connsiteX1" fmla="*/ 0 w 5911703"/>
              <a:gd name="connsiteY1" fmla="*/ 914400 h 2679405"/>
              <a:gd name="connsiteX2" fmla="*/ 2041452 w 5911703"/>
              <a:gd name="connsiteY2" fmla="*/ 2392325 h 2679405"/>
              <a:gd name="connsiteX3" fmla="*/ 4019107 w 5911703"/>
              <a:gd name="connsiteY3" fmla="*/ 2679405 h 2679405"/>
              <a:gd name="connsiteX4" fmla="*/ 5156791 w 5911703"/>
              <a:gd name="connsiteY4" fmla="*/ 2647507 h 2679405"/>
              <a:gd name="connsiteX5" fmla="*/ 5071731 w 5911703"/>
              <a:gd name="connsiteY5" fmla="*/ 1222744 h 2679405"/>
              <a:gd name="connsiteX6" fmla="*/ 5911703 w 5911703"/>
              <a:gd name="connsiteY6" fmla="*/ 1127051 h 2679405"/>
              <a:gd name="connsiteX7" fmla="*/ 5837275 w 5911703"/>
              <a:gd name="connsiteY7" fmla="*/ 0 h 2679405"/>
              <a:gd name="connsiteX8" fmla="*/ 4944140 w 5911703"/>
              <a:gd name="connsiteY8" fmla="*/ 116958 h 2679405"/>
              <a:gd name="connsiteX9" fmla="*/ 4008475 w 5911703"/>
              <a:gd name="connsiteY9" fmla="*/ 382772 h 2679405"/>
              <a:gd name="connsiteX10" fmla="*/ 3583173 w 5911703"/>
              <a:gd name="connsiteY10" fmla="*/ 648586 h 2679405"/>
              <a:gd name="connsiteX11" fmla="*/ 2445489 w 5911703"/>
              <a:gd name="connsiteY11" fmla="*/ 637953 h 2679405"/>
              <a:gd name="connsiteX12" fmla="*/ 1903228 w 5911703"/>
              <a:gd name="connsiteY12" fmla="*/ 180753 h 2679405"/>
              <a:gd name="connsiteX13" fmla="*/ 1307805 w 5911703"/>
              <a:gd name="connsiteY13" fmla="*/ 340242 h 2679405"/>
              <a:gd name="connsiteX14" fmla="*/ 1073889 w 5911703"/>
              <a:gd name="connsiteY14" fmla="*/ 935665 h 2679405"/>
              <a:gd name="connsiteX15" fmla="*/ 1031359 w 5911703"/>
              <a:gd name="connsiteY15"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4125432 w 4880344"/>
              <a:gd name="connsiteY3" fmla="*/ 2647507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871869 w 4880344"/>
              <a:gd name="connsiteY11" fmla="*/ 180753 h 2679405"/>
              <a:gd name="connsiteX12" fmla="*/ 276446 w 4880344"/>
              <a:gd name="connsiteY12" fmla="*/ 340242 h 2679405"/>
              <a:gd name="connsiteX13" fmla="*/ 42530 w 4880344"/>
              <a:gd name="connsiteY13" fmla="*/ 935665 h 2679405"/>
              <a:gd name="connsiteX14" fmla="*/ 0 w 4880344"/>
              <a:gd name="connsiteY14"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4125432 w 4880344"/>
              <a:gd name="connsiteY3" fmla="*/ 2647507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871869 w 4880344"/>
              <a:gd name="connsiteY11" fmla="*/ 180753 h 2679405"/>
              <a:gd name="connsiteX12" fmla="*/ 74427 w 4880344"/>
              <a:gd name="connsiteY12" fmla="*/ 542260 h 2679405"/>
              <a:gd name="connsiteX13" fmla="*/ 42530 w 4880344"/>
              <a:gd name="connsiteY13" fmla="*/ 935665 h 2679405"/>
              <a:gd name="connsiteX14" fmla="*/ 0 w 4880344"/>
              <a:gd name="connsiteY14"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4125432 w 4880344"/>
              <a:gd name="connsiteY3" fmla="*/ 2647507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414669 w 4880344"/>
              <a:gd name="connsiteY11" fmla="*/ 212650 h 2679405"/>
              <a:gd name="connsiteX12" fmla="*/ 74427 w 4880344"/>
              <a:gd name="connsiteY12" fmla="*/ 542260 h 2679405"/>
              <a:gd name="connsiteX13" fmla="*/ 42530 w 4880344"/>
              <a:gd name="connsiteY13" fmla="*/ 935665 h 2679405"/>
              <a:gd name="connsiteX14" fmla="*/ 0 w 4880344"/>
              <a:gd name="connsiteY14"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4125432 w 4880344"/>
              <a:gd name="connsiteY3" fmla="*/ 2647507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1010093 w 4880344"/>
              <a:gd name="connsiteY11" fmla="*/ 308343 h 2679405"/>
              <a:gd name="connsiteX12" fmla="*/ 74427 w 4880344"/>
              <a:gd name="connsiteY12" fmla="*/ 542260 h 2679405"/>
              <a:gd name="connsiteX13" fmla="*/ 42530 w 4880344"/>
              <a:gd name="connsiteY13" fmla="*/ 935665 h 2679405"/>
              <a:gd name="connsiteX14" fmla="*/ 0 w 4880344"/>
              <a:gd name="connsiteY14"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4125432 w 4880344"/>
              <a:gd name="connsiteY3" fmla="*/ 2647507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1010093 w 4880344"/>
              <a:gd name="connsiteY11" fmla="*/ 308343 h 2679405"/>
              <a:gd name="connsiteX12" fmla="*/ 265813 w 4880344"/>
              <a:gd name="connsiteY12" fmla="*/ 329609 h 2679405"/>
              <a:gd name="connsiteX13" fmla="*/ 42530 w 4880344"/>
              <a:gd name="connsiteY13" fmla="*/ 935665 h 2679405"/>
              <a:gd name="connsiteX14" fmla="*/ 0 w 4880344"/>
              <a:gd name="connsiteY14" fmla="*/ 1414130 h 2679405"/>
              <a:gd name="connsiteX0" fmla="*/ 0 w 4880344"/>
              <a:gd name="connsiteY0" fmla="*/ 1414130 h 2679405"/>
              <a:gd name="connsiteX1" fmla="*/ 1010093 w 4880344"/>
              <a:gd name="connsiteY1" fmla="*/ 2392325 h 2679405"/>
              <a:gd name="connsiteX2" fmla="*/ 2987748 w 4880344"/>
              <a:gd name="connsiteY2" fmla="*/ 2679405 h 2679405"/>
              <a:gd name="connsiteX3" fmla="*/ 2828259 w 4880344"/>
              <a:gd name="connsiteY3" fmla="*/ 1594884 h 2679405"/>
              <a:gd name="connsiteX4" fmla="*/ 4040372 w 4880344"/>
              <a:gd name="connsiteY4" fmla="*/ 1222744 h 2679405"/>
              <a:gd name="connsiteX5" fmla="*/ 4880344 w 4880344"/>
              <a:gd name="connsiteY5" fmla="*/ 1127051 h 2679405"/>
              <a:gd name="connsiteX6" fmla="*/ 4805916 w 4880344"/>
              <a:gd name="connsiteY6" fmla="*/ 0 h 2679405"/>
              <a:gd name="connsiteX7" fmla="*/ 3912781 w 4880344"/>
              <a:gd name="connsiteY7" fmla="*/ 116958 h 2679405"/>
              <a:gd name="connsiteX8" fmla="*/ 2977116 w 4880344"/>
              <a:gd name="connsiteY8" fmla="*/ 382772 h 2679405"/>
              <a:gd name="connsiteX9" fmla="*/ 2551814 w 4880344"/>
              <a:gd name="connsiteY9" fmla="*/ 648586 h 2679405"/>
              <a:gd name="connsiteX10" fmla="*/ 1414130 w 4880344"/>
              <a:gd name="connsiteY10" fmla="*/ 637953 h 2679405"/>
              <a:gd name="connsiteX11" fmla="*/ 1010093 w 4880344"/>
              <a:gd name="connsiteY11" fmla="*/ 308343 h 2679405"/>
              <a:gd name="connsiteX12" fmla="*/ 265813 w 4880344"/>
              <a:gd name="connsiteY12" fmla="*/ 329609 h 2679405"/>
              <a:gd name="connsiteX13" fmla="*/ 42530 w 4880344"/>
              <a:gd name="connsiteY13" fmla="*/ 935665 h 2679405"/>
              <a:gd name="connsiteX14" fmla="*/ 0 w 4880344"/>
              <a:gd name="connsiteY14" fmla="*/ 1414130 h 2679405"/>
              <a:gd name="connsiteX0" fmla="*/ 0 w 4880344"/>
              <a:gd name="connsiteY0" fmla="*/ 1414130 h 2392325"/>
              <a:gd name="connsiteX1" fmla="*/ 1010093 w 4880344"/>
              <a:gd name="connsiteY1" fmla="*/ 2392325 h 2392325"/>
              <a:gd name="connsiteX2" fmla="*/ 2360427 w 4880344"/>
              <a:gd name="connsiteY2" fmla="*/ 2286001 h 2392325"/>
              <a:gd name="connsiteX3" fmla="*/ 2828259 w 4880344"/>
              <a:gd name="connsiteY3" fmla="*/ 1594884 h 2392325"/>
              <a:gd name="connsiteX4" fmla="*/ 4040372 w 4880344"/>
              <a:gd name="connsiteY4" fmla="*/ 1222744 h 2392325"/>
              <a:gd name="connsiteX5" fmla="*/ 4880344 w 4880344"/>
              <a:gd name="connsiteY5" fmla="*/ 1127051 h 2392325"/>
              <a:gd name="connsiteX6" fmla="*/ 4805916 w 4880344"/>
              <a:gd name="connsiteY6" fmla="*/ 0 h 2392325"/>
              <a:gd name="connsiteX7" fmla="*/ 3912781 w 4880344"/>
              <a:gd name="connsiteY7" fmla="*/ 116958 h 2392325"/>
              <a:gd name="connsiteX8" fmla="*/ 2977116 w 4880344"/>
              <a:gd name="connsiteY8" fmla="*/ 382772 h 2392325"/>
              <a:gd name="connsiteX9" fmla="*/ 2551814 w 4880344"/>
              <a:gd name="connsiteY9" fmla="*/ 648586 h 2392325"/>
              <a:gd name="connsiteX10" fmla="*/ 1414130 w 4880344"/>
              <a:gd name="connsiteY10" fmla="*/ 637953 h 2392325"/>
              <a:gd name="connsiteX11" fmla="*/ 1010093 w 4880344"/>
              <a:gd name="connsiteY11" fmla="*/ 308343 h 2392325"/>
              <a:gd name="connsiteX12" fmla="*/ 265813 w 4880344"/>
              <a:gd name="connsiteY12" fmla="*/ 329609 h 2392325"/>
              <a:gd name="connsiteX13" fmla="*/ 42530 w 4880344"/>
              <a:gd name="connsiteY13" fmla="*/ 935665 h 2392325"/>
              <a:gd name="connsiteX14" fmla="*/ 0 w 4880344"/>
              <a:gd name="connsiteY14" fmla="*/ 1414130 h 2392325"/>
              <a:gd name="connsiteX0" fmla="*/ 0 w 4880344"/>
              <a:gd name="connsiteY0" fmla="*/ 1414130 h 2392325"/>
              <a:gd name="connsiteX1" fmla="*/ 1010093 w 4880344"/>
              <a:gd name="connsiteY1" fmla="*/ 2392325 h 2392325"/>
              <a:gd name="connsiteX2" fmla="*/ 2360427 w 4880344"/>
              <a:gd name="connsiteY2" fmla="*/ 2286001 h 2392325"/>
              <a:gd name="connsiteX3" fmla="*/ 2828259 w 4880344"/>
              <a:gd name="connsiteY3" fmla="*/ 1594884 h 2392325"/>
              <a:gd name="connsiteX4" fmla="*/ 4040372 w 4880344"/>
              <a:gd name="connsiteY4" fmla="*/ 1222744 h 2392325"/>
              <a:gd name="connsiteX5" fmla="*/ 4880344 w 4880344"/>
              <a:gd name="connsiteY5" fmla="*/ 1127051 h 2392325"/>
              <a:gd name="connsiteX6" fmla="*/ 4805916 w 4880344"/>
              <a:gd name="connsiteY6" fmla="*/ 0 h 2392325"/>
              <a:gd name="connsiteX7" fmla="*/ 3912781 w 4880344"/>
              <a:gd name="connsiteY7" fmla="*/ 116958 h 2392325"/>
              <a:gd name="connsiteX8" fmla="*/ 2977116 w 4880344"/>
              <a:gd name="connsiteY8" fmla="*/ 382772 h 2392325"/>
              <a:gd name="connsiteX9" fmla="*/ 2551814 w 4880344"/>
              <a:gd name="connsiteY9" fmla="*/ 648586 h 2392325"/>
              <a:gd name="connsiteX10" fmla="*/ 1414130 w 4880344"/>
              <a:gd name="connsiteY10" fmla="*/ 637953 h 2392325"/>
              <a:gd name="connsiteX11" fmla="*/ 1010093 w 4880344"/>
              <a:gd name="connsiteY11" fmla="*/ 308343 h 2392325"/>
              <a:gd name="connsiteX12" fmla="*/ 691115 w 4880344"/>
              <a:gd name="connsiteY12" fmla="*/ 1360967 h 2392325"/>
              <a:gd name="connsiteX13" fmla="*/ 42530 w 4880344"/>
              <a:gd name="connsiteY13" fmla="*/ 935665 h 2392325"/>
              <a:gd name="connsiteX14" fmla="*/ 0 w 4880344"/>
              <a:gd name="connsiteY14" fmla="*/ 1414130 h 2392325"/>
              <a:gd name="connsiteX0" fmla="*/ 0 w 4880344"/>
              <a:gd name="connsiteY0" fmla="*/ 1414130 h 2392325"/>
              <a:gd name="connsiteX1" fmla="*/ 1010093 w 4880344"/>
              <a:gd name="connsiteY1" fmla="*/ 2392325 h 2392325"/>
              <a:gd name="connsiteX2" fmla="*/ 2360427 w 4880344"/>
              <a:gd name="connsiteY2" fmla="*/ 2286001 h 2392325"/>
              <a:gd name="connsiteX3" fmla="*/ 2828259 w 4880344"/>
              <a:gd name="connsiteY3" fmla="*/ 1594884 h 2392325"/>
              <a:gd name="connsiteX4" fmla="*/ 4040372 w 4880344"/>
              <a:gd name="connsiteY4" fmla="*/ 1222744 h 2392325"/>
              <a:gd name="connsiteX5" fmla="*/ 4880344 w 4880344"/>
              <a:gd name="connsiteY5" fmla="*/ 1127051 h 2392325"/>
              <a:gd name="connsiteX6" fmla="*/ 4805916 w 4880344"/>
              <a:gd name="connsiteY6" fmla="*/ 0 h 2392325"/>
              <a:gd name="connsiteX7" fmla="*/ 3912781 w 4880344"/>
              <a:gd name="connsiteY7" fmla="*/ 116958 h 2392325"/>
              <a:gd name="connsiteX8" fmla="*/ 2977116 w 4880344"/>
              <a:gd name="connsiteY8" fmla="*/ 382772 h 2392325"/>
              <a:gd name="connsiteX9" fmla="*/ 2551814 w 4880344"/>
              <a:gd name="connsiteY9" fmla="*/ 648586 h 2392325"/>
              <a:gd name="connsiteX10" fmla="*/ 1414130 w 4880344"/>
              <a:gd name="connsiteY10" fmla="*/ 637953 h 2392325"/>
              <a:gd name="connsiteX11" fmla="*/ 1010093 w 4880344"/>
              <a:gd name="connsiteY11" fmla="*/ 308343 h 2392325"/>
              <a:gd name="connsiteX12" fmla="*/ 691115 w 4880344"/>
              <a:gd name="connsiteY12" fmla="*/ 1360967 h 2392325"/>
              <a:gd name="connsiteX13" fmla="*/ 0 w 4880344"/>
              <a:gd name="connsiteY13" fmla="*/ 1414130 h 2392325"/>
              <a:gd name="connsiteX0" fmla="*/ 0 w 4880344"/>
              <a:gd name="connsiteY0" fmla="*/ 1414130 h 2392325"/>
              <a:gd name="connsiteX1" fmla="*/ 1010093 w 4880344"/>
              <a:gd name="connsiteY1" fmla="*/ 2392325 h 2392325"/>
              <a:gd name="connsiteX2" fmla="*/ 2360427 w 4880344"/>
              <a:gd name="connsiteY2" fmla="*/ 2286001 h 2392325"/>
              <a:gd name="connsiteX3" fmla="*/ 2828259 w 4880344"/>
              <a:gd name="connsiteY3" fmla="*/ 1594884 h 2392325"/>
              <a:gd name="connsiteX4" fmla="*/ 4040372 w 4880344"/>
              <a:gd name="connsiteY4" fmla="*/ 1222744 h 2392325"/>
              <a:gd name="connsiteX5" fmla="*/ 4880344 w 4880344"/>
              <a:gd name="connsiteY5" fmla="*/ 1127051 h 2392325"/>
              <a:gd name="connsiteX6" fmla="*/ 4805916 w 4880344"/>
              <a:gd name="connsiteY6" fmla="*/ 0 h 2392325"/>
              <a:gd name="connsiteX7" fmla="*/ 3912781 w 4880344"/>
              <a:gd name="connsiteY7" fmla="*/ 116958 h 2392325"/>
              <a:gd name="connsiteX8" fmla="*/ 2977116 w 4880344"/>
              <a:gd name="connsiteY8" fmla="*/ 382772 h 2392325"/>
              <a:gd name="connsiteX9" fmla="*/ 2551814 w 4880344"/>
              <a:gd name="connsiteY9" fmla="*/ 648586 h 2392325"/>
              <a:gd name="connsiteX10" fmla="*/ 1414130 w 4880344"/>
              <a:gd name="connsiteY10" fmla="*/ 637953 h 2392325"/>
              <a:gd name="connsiteX11" fmla="*/ 1456660 w 4880344"/>
              <a:gd name="connsiteY11" fmla="*/ 1244008 h 2392325"/>
              <a:gd name="connsiteX12" fmla="*/ 691115 w 4880344"/>
              <a:gd name="connsiteY12" fmla="*/ 1360967 h 2392325"/>
              <a:gd name="connsiteX13" fmla="*/ 0 w 4880344"/>
              <a:gd name="connsiteY13" fmla="*/ 1414130 h 2392325"/>
              <a:gd name="connsiteX0" fmla="*/ 0 w 4880344"/>
              <a:gd name="connsiteY0" fmla="*/ 2485690 h 3463885"/>
              <a:gd name="connsiteX1" fmla="*/ 1010093 w 4880344"/>
              <a:gd name="connsiteY1" fmla="*/ 3463885 h 3463885"/>
              <a:gd name="connsiteX2" fmla="*/ 2360427 w 4880344"/>
              <a:gd name="connsiteY2" fmla="*/ 3357561 h 3463885"/>
              <a:gd name="connsiteX3" fmla="*/ 2828259 w 4880344"/>
              <a:gd name="connsiteY3" fmla="*/ 2666444 h 3463885"/>
              <a:gd name="connsiteX4" fmla="*/ 4040372 w 4880344"/>
              <a:gd name="connsiteY4" fmla="*/ 2294304 h 3463885"/>
              <a:gd name="connsiteX5" fmla="*/ 4880344 w 4880344"/>
              <a:gd name="connsiteY5" fmla="*/ 2198611 h 3463885"/>
              <a:gd name="connsiteX6" fmla="*/ 4805916 w 4880344"/>
              <a:gd name="connsiteY6" fmla="*/ 1071560 h 3463885"/>
              <a:gd name="connsiteX7" fmla="*/ 3912781 w 4880344"/>
              <a:gd name="connsiteY7" fmla="*/ 1188518 h 3463885"/>
              <a:gd name="connsiteX8" fmla="*/ 2480728 w 4880344"/>
              <a:gd name="connsiteY8" fmla="*/ 0 h 3463885"/>
              <a:gd name="connsiteX9" fmla="*/ 2551814 w 4880344"/>
              <a:gd name="connsiteY9" fmla="*/ 1720146 h 3463885"/>
              <a:gd name="connsiteX10" fmla="*/ 1414130 w 4880344"/>
              <a:gd name="connsiteY10" fmla="*/ 1709513 h 3463885"/>
              <a:gd name="connsiteX11" fmla="*/ 1456660 w 4880344"/>
              <a:gd name="connsiteY11" fmla="*/ 2315568 h 3463885"/>
              <a:gd name="connsiteX12" fmla="*/ 691115 w 4880344"/>
              <a:gd name="connsiteY12" fmla="*/ 2432527 h 3463885"/>
              <a:gd name="connsiteX13" fmla="*/ 0 w 4880344"/>
              <a:gd name="connsiteY13" fmla="*/ 2485690 h 3463885"/>
              <a:gd name="connsiteX0" fmla="*/ 0 w 4880344"/>
              <a:gd name="connsiteY0" fmla="*/ 2490247 h 3468442"/>
              <a:gd name="connsiteX1" fmla="*/ 1010093 w 4880344"/>
              <a:gd name="connsiteY1" fmla="*/ 3468442 h 3468442"/>
              <a:gd name="connsiteX2" fmla="*/ 2360427 w 4880344"/>
              <a:gd name="connsiteY2" fmla="*/ 3362118 h 3468442"/>
              <a:gd name="connsiteX3" fmla="*/ 2828259 w 4880344"/>
              <a:gd name="connsiteY3" fmla="*/ 2671001 h 3468442"/>
              <a:gd name="connsiteX4" fmla="*/ 4040372 w 4880344"/>
              <a:gd name="connsiteY4" fmla="*/ 2298861 h 3468442"/>
              <a:gd name="connsiteX5" fmla="*/ 4880344 w 4880344"/>
              <a:gd name="connsiteY5" fmla="*/ 2203168 h 3468442"/>
              <a:gd name="connsiteX6" fmla="*/ 4805916 w 4880344"/>
              <a:gd name="connsiteY6" fmla="*/ 1076117 h 3468442"/>
              <a:gd name="connsiteX7" fmla="*/ 3233513 w 4880344"/>
              <a:gd name="connsiteY7" fmla="*/ 0 h 3468442"/>
              <a:gd name="connsiteX8" fmla="*/ 2480728 w 4880344"/>
              <a:gd name="connsiteY8" fmla="*/ 4557 h 3468442"/>
              <a:gd name="connsiteX9" fmla="*/ 2551814 w 4880344"/>
              <a:gd name="connsiteY9" fmla="*/ 1724703 h 3468442"/>
              <a:gd name="connsiteX10" fmla="*/ 1414130 w 4880344"/>
              <a:gd name="connsiteY10" fmla="*/ 1714070 h 3468442"/>
              <a:gd name="connsiteX11" fmla="*/ 1456660 w 4880344"/>
              <a:gd name="connsiteY11" fmla="*/ 2320125 h 3468442"/>
              <a:gd name="connsiteX12" fmla="*/ 691115 w 4880344"/>
              <a:gd name="connsiteY12" fmla="*/ 2437084 h 3468442"/>
              <a:gd name="connsiteX13" fmla="*/ 0 w 4880344"/>
              <a:gd name="connsiteY13" fmla="*/ 2490247 h 3468442"/>
              <a:gd name="connsiteX0" fmla="*/ 0 w 4880344"/>
              <a:gd name="connsiteY0" fmla="*/ 2490247 h 3468442"/>
              <a:gd name="connsiteX1" fmla="*/ 1010093 w 4880344"/>
              <a:gd name="connsiteY1" fmla="*/ 3468442 h 3468442"/>
              <a:gd name="connsiteX2" fmla="*/ 2360427 w 4880344"/>
              <a:gd name="connsiteY2" fmla="*/ 3362118 h 3468442"/>
              <a:gd name="connsiteX3" fmla="*/ 2828259 w 4880344"/>
              <a:gd name="connsiteY3" fmla="*/ 2671001 h 3468442"/>
              <a:gd name="connsiteX4" fmla="*/ 4040372 w 4880344"/>
              <a:gd name="connsiteY4" fmla="*/ 2298861 h 3468442"/>
              <a:gd name="connsiteX5" fmla="*/ 4880344 w 4880344"/>
              <a:gd name="connsiteY5" fmla="*/ 2203168 h 3468442"/>
              <a:gd name="connsiteX6" fmla="*/ 4805916 w 4880344"/>
              <a:gd name="connsiteY6" fmla="*/ 1076117 h 3468442"/>
              <a:gd name="connsiteX7" fmla="*/ 3943159 w 4880344"/>
              <a:gd name="connsiteY7" fmla="*/ 505299 h 3468442"/>
              <a:gd name="connsiteX8" fmla="*/ 3233513 w 4880344"/>
              <a:gd name="connsiteY8" fmla="*/ 0 h 3468442"/>
              <a:gd name="connsiteX9" fmla="*/ 2480728 w 4880344"/>
              <a:gd name="connsiteY9" fmla="*/ 4557 h 3468442"/>
              <a:gd name="connsiteX10" fmla="*/ 2551814 w 4880344"/>
              <a:gd name="connsiteY10" fmla="*/ 1724703 h 3468442"/>
              <a:gd name="connsiteX11" fmla="*/ 1414130 w 4880344"/>
              <a:gd name="connsiteY11" fmla="*/ 1714070 h 3468442"/>
              <a:gd name="connsiteX12" fmla="*/ 1456660 w 4880344"/>
              <a:gd name="connsiteY12" fmla="*/ 2320125 h 3468442"/>
              <a:gd name="connsiteX13" fmla="*/ 691115 w 4880344"/>
              <a:gd name="connsiteY13" fmla="*/ 2437084 h 3468442"/>
              <a:gd name="connsiteX14" fmla="*/ 0 w 4880344"/>
              <a:gd name="connsiteY14" fmla="*/ 2490247 h 3468442"/>
              <a:gd name="connsiteX0" fmla="*/ 0 w 4880344"/>
              <a:gd name="connsiteY0" fmla="*/ 2490247 h 3468442"/>
              <a:gd name="connsiteX1" fmla="*/ 1010093 w 4880344"/>
              <a:gd name="connsiteY1" fmla="*/ 3468442 h 3468442"/>
              <a:gd name="connsiteX2" fmla="*/ 2360427 w 4880344"/>
              <a:gd name="connsiteY2" fmla="*/ 3362118 h 3468442"/>
              <a:gd name="connsiteX3" fmla="*/ 2828259 w 4880344"/>
              <a:gd name="connsiteY3" fmla="*/ 2671001 h 3468442"/>
              <a:gd name="connsiteX4" fmla="*/ 4040372 w 4880344"/>
              <a:gd name="connsiteY4" fmla="*/ 2298861 h 3468442"/>
              <a:gd name="connsiteX5" fmla="*/ 4880344 w 4880344"/>
              <a:gd name="connsiteY5" fmla="*/ 2203168 h 3468442"/>
              <a:gd name="connsiteX6" fmla="*/ 4805916 w 4880344"/>
              <a:gd name="connsiteY6" fmla="*/ 1076117 h 3468442"/>
              <a:gd name="connsiteX7" fmla="*/ 3751570 w 4880344"/>
              <a:gd name="connsiteY7" fmla="*/ 1045231 h 3468442"/>
              <a:gd name="connsiteX8" fmla="*/ 3233513 w 4880344"/>
              <a:gd name="connsiteY8" fmla="*/ 0 h 3468442"/>
              <a:gd name="connsiteX9" fmla="*/ 2480728 w 4880344"/>
              <a:gd name="connsiteY9" fmla="*/ 4557 h 3468442"/>
              <a:gd name="connsiteX10" fmla="*/ 2551814 w 4880344"/>
              <a:gd name="connsiteY10" fmla="*/ 1724703 h 3468442"/>
              <a:gd name="connsiteX11" fmla="*/ 1414130 w 4880344"/>
              <a:gd name="connsiteY11" fmla="*/ 1714070 h 3468442"/>
              <a:gd name="connsiteX12" fmla="*/ 1456660 w 4880344"/>
              <a:gd name="connsiteY12" fmla="*/ 2320125 h 3468442"/>
              <a:gd name="connsiteX13" fmla="*/ 691115 w 4880344"/>
              <a:gd name="connsiteY13" fmla="*/ 2437084 h 3468442"/>
              <a:gd name="connsiteX14" fmla="*/ 0 w 4880344"/>
              <a:gd name="connsiteY14" fmla="*/ 2490247 h 3468442"/>
              <a:gd name="connsiteX0" fmla="*/ 0 w 4880344"/>
              <a:gd name="connsiteY0" fmla="*/ 2485690 h 3463885"/>
              <a:gd name="connsiteX1" fmla="*/ 1010093 w 4880344"/>
              <a:gd name="connsiteY1" fmla="*/ 3463885 h 3463885"/>
              <a:gd name="connsiteX2" fmla="*/ 2360427 w 4880344"/>
              <a:gd name="connsiteY2" fmla="*/ 3357561 h 3463885"/>
              <a:gd name="connsiteX3" fmla="*/ 2828259 w 4880344"/>
              <a:gd name="connsiteY3" fmla="*/ 2666444 h 3463885"/>
              <a:gd name="connsiteX4" fmla="*/ 4040372 w 4880344"/>
              <a:gd name="connsiteY4" fmla="*/ 2294304 h 3463885"/>
              <a:gd name="connsiteX5" fmla="*/ 4880344 w 4880344"/>
              <a:gd name="connsiteY5" fmla="*/ 2198611 h 3463885"/>
              <a:gd name="connsiteX6" fmla="*/ 4805916 w 4880344"/>
              <a:gd name="connsiteY6" fmla="*/ 1071560 h 3463885"/>
              <a:gd name="connsiteX7" fmla="*/ 3751570 w 4880344"/>
              <a:gd name="connsiteY7" fmla="*/ 1040674 h 3463885"/>
              <a:gd name="connsiteX8" fmla="*/ 3451227 w 4880344"/>
              <a:gd name="connsiteY8" fmla="*/ 38986 h 3463885"/>
              <a:gd name="connsiteX9" fmla="*/ 2480728 w 4880344"/>
              <a:gd name="connsiteY9" fmla="*/ 0 h 3463885"/>
              <a:gd name="connsiteX10" fmla="*/ 2551814 w 4880344"/>
              <a:gd name="connsiteY10" fmla="*/ 1720146 h 3463885"/>
              <a:gd name="connsiteX11" fmla="*/ 1414130 w 4880344"/>
              <a:gd name="connsiteY11" fmla="*/ 1709513 h 3463885"/>
              <a:gd name="connsiteX12" fmla="*/ 1456660 w 4880344"/>
              <a:gd name="connsiteY12" fmla="*/ 2315568 h 3463885"/>
              <a:gd name="connsiteX13" fmla="*/ 691115 w 4880344"/>
              <a:gd name="connsiteY13" fmla="*/ 2432527 h 3463885"/>
              <a:gd name="connsiteX14" fmla="*/ 0 w 4880344"/>
              <a:gd name="connsiteY14" fmla="*/ 2485690 h 3463885"/>
              <a:gd name="connsiteX0" fmla="*/ 0 w 4880344"/>
              <a:gd name="connsiteY0" fmla="*/ 2485690 h 3463885"/>
              <a:gd name="connsiteX1" fmla="*/ 1010093 w 4880344"/>
              <a:gd name="connsiteY1" fmla="*/ 3463885 h 3463885"/>
              <a:gd name="connsiteX2" fmla="*/ 2360427 w 4880344"/>
              <a:gd name="connsiteY2" fmla="*/ 3357561 h 3463885"/>
              <a:gd name="connsiteX3" fmla="*/ 2828259 w 4880344"/>
              <a:gd name="connsiteY3" fmla="*/ 2666444 h 3463885"/>
              <a:gd name="connsiteX4" fmla="*/ 4040372 w 4880344"/>
              <a:gd name="connsiteY4" fmla="*/ 2294304 h 3463885"/>
              <a:gd name="connsiteX5" fmla="*/ 4880344 w 4880344"/>
              <a:gd name="connsiteY5" fmla="*/ 2198611 h 3463885"/>
              <a:gd name="connsiteX6" fmla="*/ 4805916 w 4880344"/>
              <a:gd name="connsiteY6" fmla="*/ 1071560 h 3463885"/>
              <a:gd name="connsiteX7" fmla="*/ 3751570 w 4880344"/>
              <a:gd name="connsiteY7" fmla="*/ 1040674 h 3463885"/>
              <a:gd name="connsiteX8" fmla="*/ 3451227 w 4880344"/>
              <a:gd name="connsiteY8" fmla="*/ 38986 h 3463885"/>
              <a:gd name="connsiteX9" fmla="*/ 2480728 w 4880344"/>
              <a:gd name="connsiteY9" fmla="*/ 0 h 3463885"/>
              <a:gd name="connsiteX10" fmla="*/ 2743403 w 4880344"/>
              <a:gd name="connsiteY10" fmla="*/ 1537266 h 3463885"/>
              <a:gd name="connsiteX11" fmla="*/ 1414130 w 4880344"/>
              <a:gd name="connsiteY11" fmla="*/ 1709513 h 3463885"/>
              <a:gd name="connsiteX12" fmla="*/ 1456660 w 4880344"/>
              <a:gd name="connsiteY12" fmla="*/ 2315568 h 3463885"/>
              <a:gd name="connsiteX13" fmla="*/ 691115 w 4880344"/>
              <a:gd name="connsiteY13" fmla="*/ 2432527 h 3463885"/>
              <a:gd name="connsiteX14" fmla="*/ 0 w 4880344"/>
              <a:gd name="connsiteY14" fmla="*/ 2485690 h 3463885"/>
              <a:gd name="connsiteX0" fmla="*/ 0 w 4880344"/>
              <a:gd name="connsiteY0" fmla="*/ 2485690 h 3463885"/>
              <a:gd name="connsiteX1" fmla="*/ 1010093 w 4880344"/>
              <a:gd name="connsiteY1" fmla="*/ 3463885 h 3463885"/>
              <a:gd name="connsiteX2" fmla="*/ 2360427 w 4880344"/>
              <a:gd name="connsiteY2" fmla="*/ 3357561 h 3463885"/>
              <a:gd name="connsiteX3" fmla="*/ 2828259 w 4880344"/>
              <a:gd name="connsiteY3" fmla="*/ 2666444 h 3463885"/>
              <a:gd name="connsiteX4" fmla="*/ 4040372 w 4880344"/>
              <a:gd name="connsiteY4" fmla="*/ 2294304 h 3463885"/>
              <a:gd name="connsiteX5" fmla="*/ 4880344 w 4880344"/>
              <a:gd name="connsiteY5" fmla="*/ 2198611 h 3463885"/>
              <a:gd name="connsiteX6" fmla="*/ 4805916 w 4880344"/>
              <a:gd name="connsiteY6" fmla="*/ 1071560 h 3463885"/>
              <a:gd name="connsiteX7" fmla="*/ 3751570 w 4880344"/>
              <a:gd name="connsiteY7" fmla="*/ 1040674 h 3463885"/>
              <a:gd name="connsiteX8" fmla="*/ 3451227 w 4880344"/>
              <a:gd name="connsiteY8" fmla="*/ 38986 h 3463885"/>
              <a:gd name="connsiteX9" fmla="*/ 2480728 w 4880344"/>
              <a:gd name="connsiteY9" fmla="*/ 0 h 3463885"/>
              <a:gd name="connsiteX10" fmla="*/ 2725986 w 4880344"/>
              <a:gd name="connsiteY10" fmla="*/ 1728855 h 3463885"/>
              <a:gd name="connsiteX11" fmla="*/ 1414130 w 4880344"/>
              <a:gd name="connsiteY11" fmla="*/ 1709513 h 3463885"/>
              <a:gd name="connsiteX12" fmla="*/ 1456660 w 4880344"/>
              <a:gd name="connsiteY12" fmla="*/ 2315568 h 3463885"/>
              <a:gd name="connsiteX13" fmla="*/ 691115 w 4880344"/>
              <a:gd name="connsiteY13" fmla="*/ 2432527 h 3463885"/>
              <a:gd name="connsiteX14" fmla="*/ 0 w 4880344"/>
              <a:gd name="connsiteY14" fmla="*/ 2485690 h 3463885"/>
              <a:gd name="connsiteX0" fmla="*/ 0 w 4880344"/>
              <a:gd name="connsiteY0" fmla="*/ 2485690 h 3463885"/>
              <a:gd name="connsiteX1" fmla="*/ 1010093 w 4880344"/>
              <a:gd name="connsiteY1" fmla="*/ 3463885 h 3463885"/>
              <a:gd name="connsiteX2" fmla="*/ 2360427 w 4880344"/>
              <a:gd name="connsiteY2" fmla="*/ 3357561 h 3463885"/>
              <a:gd name="connsiteX3" fmla="*/ 2828259 w 4880344"/>
              <a:gd name="connsiteY3" fmla="*/ 2666444 h 3463885"/>
              <a:gd name="connsiteX4" fmla="*/ 4040372 w 4880344"/>
              <a:gd name="connsiteY4" fmla="*/ 2294304 h 3463885"/>
              <a:gd name="connsiteX5" fmla="*/ 4880344 w 4880344"/>
              <a:gd name="connsiteY5" fmla="*/ 2198611 h 3463885"/>
              <a:gd name="connsiteX6" fmla="*/ 4805916 w 4880344"/>
              <a:gd name="connsiteY6" fmla="*/ 1071560 h 3463885"/>
              <a:gd name="connsiteX7" fmla="*/ 3647067 w 4880344"/>
              <a:gd name="connsiteY7" fmla="*/ 1058091 h 3463885"/>
              <a:gd name="connsiteX8" fmla="*/ 3451227 w 4880344"/>
              <a:gd name="connsiteY8" fmla="*/ 38986 h 3463885"/>
              <a:gd name="connsiteX9" fmla="*/ 2480728 w 4880344"/>
              <a:gd name="connsiteY9" fmla="*/ 0 h 3463885"/>
              <a:gd name="connsiteX10" fmla="*/ 2725986 w 4880344"/>
              <a:gd name="connsiteY10" fmla="*/ 1728855 h 3463885"/>
              <a:gd name="connsiteX11" fmla="*/ 1414130 w 4880344"/>
              <a:gd name="connsiteY11" fmla="*/ 1709513 h 3463885"/>
              <a:gd name="connsiteX12" fmla="*/ 1456660 w 4880344"/>
              <a:gd name="connsiteY12" fmla="*/ 2315568 h 3463885"/>
              <a:gd name="connsiteX13" fmla="*/ 691115 w 4880344"/>
              <a:gd name="connsiteY13" fmla="*/ 2432527 h 3463885"/>
              <a:gd name="connsiteX14" fmla="*/ 0 w 4880344"/>
              <a:gd name="connsiteY14" fmla="*/ 2485690 h 346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0344" h="3463885">
                <a:moveTo>
                  <a:pt x="0" y="2485690"/>
                </a:moveTo>
                <a:lnTo>
                  <a:pt x="1010093" y="3463885"/>
                </a:lnTo>
                <a:lnTo>
                  <a:pt x="2360427" y="3357561"/>
                </a:lnTo>
                <a:lnTo>
                  <a:pt x="2828259" y="2666444"/>
                </a:lnTo>
                <a:lnTo>
                  <a:pt x="4040372" y="2294304"/>
                </a:lnTo>
                <a:lnTo>
                  <a:pt x="4880344" y="2198611"/>
                </a:lnTo>
                <a:lnTo>
                  <a:pt x="4805916" y="1071560"/>
                </a:lnTo>
                <a:lnTo>
                  <a:pt x="3647067" y="1058091"/>
                </a:lnTo>
                <a:lnTo>
                  <a:pt x="3451227" y="38986"/>
                </a:lnTo>
                <a:lnTo>
                  <a:pt x="2480728" y="0"/>
                </a:lnTo>
                <a:lnTo>
                  <a:pt x="2725986" y="1728855"/>
                </a:lnTo>
                <a:lnTo>
                  <a:pt x="1414130" y="1709513"/>
                </a:lnTo>
                <a:lnTo>
                  <a:pt x="1456660" y="2315568"/>
                </a:lnTo>
                <a:lnTo>
                  <a:pt x="691115" y="2432527"/>
                </a:lnTo>
                <a:lnTo>
                  <a:pt x="0" y="2485690"/>
                </a:lnTo>
                <a:close/>
              </a:path>
            </a:pathLst>
          </a:custGeom>
          <a:noFill/>
          <a:ln w="25400" cap="flat">
            <a:solidFill>
              <a:srgbClr val="7030A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30" name="Freeform 29"/>
          <p:cNvSpPr/>
          <p:nvPr/>
        </p:nvSpPr>
        <p:spPr>
          <a:xfrm>
            <a:off x="4890975" y="780835"/>
            <a:ext cx="3476847" cy="3812430"/>
          </a:xfrm>
          <a:custGeom>
            <a:avLst/>
            <a:gdLst>
              <a:gd name="connsiteX0" fmla="*/ 606056 w 2169042"/>
              <a:gd name="connsiteY0" fmla="*/ 95693 h 3710762"/>
              <a:gd name="connsiteX1" fmla="*/ 691117 w 2169042"/>
              <a:gd name="connsiteY1" fmla="*/ 1265274 h 3710762"/>
              <a:gd name="connsiteX2" fmla="*/ 712382 w 2169042"/>
              <a:gd name="connsiteY2" fmla="*/ 2296632 h 3710762"/>
              <a:gd name="connsiteX3" fmla="*/ 0 w 2169042"/>
              <a:gd name="connsiteY3" fmla="*/ 2658139 h 3710762"/>
              <a:gd name="connsiteX4" fmla="*/ 0 w 2169042"/>
              <a:gd name="connsiteY4" fmla="*/ 3710762 h 3710762"/>
              <a:gd name="connsiteX5" fmla="*/ 1116419 w 2169042"/>
              <a:gd name="connsiteY5" fmla="*/ 3561907 h 3710762"/>
              <a:gd name="connsiteX6" fmla="*/ 2169042 w 2169042"/>
              <a:gd name="connsiteY6" fmla="*/ 2339162 h 3710762"/>
              <a:gd name="connsiteX7" fmla="*/ 1807535 w 2169042"/>
              <a:gd name="connsiteY7" fmla="*/ 0 h 3710762"/>
              <a:gd name="connsiteX8" fmla="*/ 606056 w 2169042"/>
              <a:gd name="connsiteY8" fmla="*/ 95693 h 3710762"/>
              <a:gd name="connsiteX0" fmla="*/ 1913860 w 3476846"/>
              <a:gd name="connsiteY0" fmla="*/ 95693 h 3710762"/>
              <a:gd name="connsiteX1" fmla="*/ 1998921 w 3476846"/>
              <a:gd name="connsiteY1" fmla="*/ 1265274 h 3710762"/>
              <a:gd name="connsiteX2" fmla="*/ 2020186 w 3476846"/>
              <a:gd name="connsiteY2" fmla="*/ 2296632 h 3710762"/>
              <a:gd name="connsiteX3" fmla="*/ 0 w 3476846"/>
              <a:gd name="connsiteY3" fmla="*/ 2743199 h 3710762"/>
              <a:gd name="connsiteX4" fmla="*/ 1307804 w 3476846"/>
              <a:gd name="connsiteY4" fmla="*/ 3710762 h 3710762"/>
              <a:gd name="connsiteX5" fmla="*/ 2424223 w 3476846"/>
              <a:gd name="connsiteY5" fmla="*/ 3561907 h 3710762"/>
              <a:gd name="connsiteX6" fmla="*/ 3476846 w 3476846"/>
              <a:gd name="connsiteY6" fmla="*/ 2339162 h 3710762"/>
              <a:gd name="connsiteX7" fmla="*/ 3115339 w 3476846"/>
              <a:gd name="connsiteY7" fmla="*/ 0 h 3710762"/>
              <a:gd name="connsiteX8" fmla="*/ 1913860 w 3476846"/>
              <a:gd name="connsiteY8" fmla="*/ 95693 h 3710762"/>
              <a:gd name="connsiteX0" fmla="*/ 1913861 w 3476847"/>
              <a:gd name="connsiteY0" fmla="*/ 95693 h 3742660"/>
              <a:gd name="connsiteX1" fmla="*/ 1998922 w 3476847"/>
              <a:gd name="connsiteY1" fmla="*/ 1265274 h 3742660"/>
              <a:gd name="connsiteX2" fmla="*/ 2020187 w 3476847"/>
              <a:gd name="connsiteY2" fmla="*/ 2296632 h 3742660"/>
              <a:gd name="connsiteX3" fmla="*/ 1 w 3476847"/>
              <a:gd name="connsiteY3" fmla="*/ 2743199 h 3742660"/>
              <a:gd name="connsiteX4" fmla="*/ 0 w 3476847"/>
              <a:gd name="connsiteY4" fmla="*/ 3742660 h 3742660"/>
              <a:gd name="connsiteX5" fmla="*/ 2424224 w 3476847"/>
              <a:gd name="connsiteY5" fmla="*/ 3561907 h 3742660"/>
              <a:gd name="connsiteX6" fmla="*/ 3476847 w 3476847"/>
              <a:gd name="connsiteY6" fmla="*/ 2339162 h 3742660"/>
              <a:gd name="connsiteX7" fmla="*/ 3115340 w 3476847"/>
              <a:gd name="connsiteY7" fmla="*/ 0 h 3742660"/>
              <a:gd name="connsiteX8" fmla="*/ 1913861 w 3476847"/>
              <a:gd name="connsiteY8" fmla="*/ 95693 h 3742660"/>
              <a:gd name="connsiteX0" fmla="*/ 668535 w 3476847"/>
              <a:gd name="connsiteY0" fmla="*/ 0 h 3812430"/>
              <a:gd name="connsiteX1" fmla="*/ 1998922 w 3476847"/>
              <a:gd name="connsiteY1" fmla="*/ 1335044 h 3812430"/>
              <a:gd name="connsiteX2" fmla="*/ 2020187 w 3476847"/>
              <a:gd name="connsiteY2" fmla="*/ 2366402 h 3812430"/>
              <a:gd name="connsiteX3" fmla="*/ 1 w 3476847"/>
              <a:gd name="connsiteY3" fmla="*/ 2812969 h 3812430"/>
              <a:gd name="connsiteX4" fmla="*/ 0 w 3476847"/>
              <a:gd name="connsiteY4" fmla="*/ 3812430 h 3812430"/>
              <a:gd name="connsiteX5" fmla="*/ 2424224 w 3476847"/>
              <a:gd name="connsiteY5" fmla="*/ 3631677 h 3812430"/>
              <a:gd name="connsiteX6" fmla="*/ 3476847 w 3476847"/>
              <a:gd name="connsiteY6" fmla="*/ 2408932 h 3812430"/>
              <a:gd name="connsiteX7" fmla="*/ 3115340 w 3476847"/>
              <a:gd name="connsiteY7" fmla="*/ 69770 h 3812430"/>
              <a:gd name="connsiteX8" fmla="*/ 668535 w 3476847"/>
              <a:gd name="connsiteY8" fmla="*/ 0 h 3812430"/>
              <a:gd name="connsiteX0" fmla="*/ 668535 w 3476847"/>
              <a:gd name="connsiteY0" fmla="*/ 0 h 3812430"/>
              <a:gd name="connsiteX1" fmla="*/ 1318236 w 3476847"/>
              <a:gd name="connsiteY1" fmla="*/ 673496 h 3812430"/>
              <a:gd name="connsiteX2" fmla="*/ 1998922 w 3476847"/>
              <a:gd name="connsiteY2" fmla="*/ 1335044 h 3812430"/>
              <a:gd name="connsiteX3" fmla="*/ 2020187 w 3476847"/>
              <a:gd name="connsiteY3" fmla="*/ 2366402 h 3812430"/>
              <a:gd name="connsiteX4" fmla="*/ 1 w 3476847"/>
              <a:gd name="connsiteY4" fmla="*/ 2812969 h 3812430"/>
              <a:gd name="connsiteX5" fmla="*/ 0 w 3476847"/>
              <a:gd name="connsiteY5" fmla="*/ 3812430 h 3812430"/>
              <a:gd name="connsiteX6" fmla="*/ 2424224 w 3476847"/>
              <a:gd name="connsiteY6" fmla="*/ 3631677 h 3812430"/>
              <a:gd name="connsiteX7" fmla="*/ 3476847 w 3476847"/>
              <a:gd name="connsiteY7" fmla="*/ 2408932 h 3812430"/>
              <a:gd name="connsiteX8" fmla="*/ 3115340 w 3476847"/>
              <a:gd name="connsiteY8" fmla="*/ 69770 h 3812430"/>
              <a:gd name="connsiteX9" fmla="*/ 668535 w 3476847"/>
              <a:gd name="connsiteY9" fmla="*/ 0 h 3812430"/>
              <a:gd name="connsiteX0" fmla="*/ 668535 w 3476847"/>
              <a:gd name="connsiteY0" fmla="*/ 0 h 3812430"/>
              <a:gd name="connsiteX1" fmla="*/ 726053 w 3476847"/>
              <a:gd name="connsiteY1" fmla="*/ 830251 h 3812430"/>
              <a:gd name="connsiteX2" fmla="*/ 1998922 w 3476847"/>
              <a:gd name="connsiteY2" fmla="*/ 1335044 h 3812430"/>
              <a:gd name="connsiteX3" fmla="*/ 2020187 w 3476847"/>
              <a:gd name="connsiteY3" fmla="*/ 2366402 h 3812430"/>
              <a:gd name="connsiteX4" fmla="*/ 1 w 3476847"/>
              <a:gd name="connsiteY4" fmla="*/ 2812969 h 3812430"/>
              <a:gd name="connsiteX5" fmla="*/ 0 w 3476847"/>
              <a:gd name="connsiteY5" fmla="*/ 3812430 h 3812430"/>
              <a:gd name="connsiteX6" fmla="*/ 2424224 w 3476847"/>
              <a:gd name="connsiteY6" fmla="*/ 3631677 h 3812430"/>
              <a:gd name="connsiteX7" fmla="*/ 3476847 w 3476847"/>
              <a:gd name="connsiteY7" fmla="*/ 2408932 h 3812430"/>
              <a:gd name="connsiteX8" fmla="*/ 3115340 w 3476847"/>
              <a:gd name="connsiteY8" fmla="*/ 69770 h 3812430"/>
              <a:gd name="connsiteX9" fmla="*/ 668535 w 3476847"/>
              <a:gd name="connsiteY9" fmla="*/ 0 h 3812430"/>
              <a:gd name="connsiteX0" fmla="*/ 668535 w 3476847"/>
              <a:gd name="connsiteY0" fmla="*/ 0 h 3812430"/>
              <a:gd name="connsiteX1" fmla="*/ 726053 w 3476847"/>
              <a:gd name="connsiteY1" fmla="*/ 830251 h 3812430"/>
              <a:gd name="connsiteX2" fmla="*/ 1903128 w 3476847"/>
              <a:gd name="connsiteY2" fmla="*/ 1012826 h 3812430"/>
              <a:gd name="connsiteX3" fmla="*/ 2020187 w 3476847"/>
              <a:gd name="connsiteY3" fmla="*/ 2366402 h 3812430"/>
              <a:gd name="connsiteX4" fmla="*/ 1 w 3476847"/>
              <a:gd name="connsiteY4" fmla="*/ 2812969 h 3812430"/>
              <a:gd name="connsiteX5" fmla="*/ 0 w 3476847"/>
              <a:gd name="connsiteY5" fmla="*/ 3812430 h 3812430"/>
              <a:gd name="connsiteX6" fmla="*/ 2424224 w 3476847"/>
              <a:gd name="connsiteY6" fmla="*/ 3631677 h 3812430"/>
              <a:gd name="connsiteX7" fmla="*/ 3476847 w 3476847"/>
              <a:gd name="connsiteY7" fmla="*/ 2408932 h 3812430"/>
              <a:gd name="connsiteX8" fmla="*/ 3115340 w 3476847"/>
              <a:gd name="connsiteY8" fmla="*/ 69770 h 3812430"/>
              <a:gd name="connsiteX9" fmla="*/ 668535 w 3476847"/>
              <a:gd name="connsiteY9" fmla="*/ 0 h 381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6847" h="3812430">
                <a:moveTo>
                  <a:pt x="668535" y="0"/>
                </a:moveTo>
                <a:lnTo>
                  <a:pt x="726053" y="830251"/>
                </a:lnTo>
                <a:lnTo>
                  <a:pt x="1903128" y="1012826"/>
                </a:lnTo>
                <a:lnTo>
                  <a:pt x="2020187" y="2366402"/>
                </a:lnTo>
                <a:lnTo>
                  <a:pt x="1" y="2812969"/>
                </a:lnTo>
                <a:cubicBezTo>
                  <a:pt x="1" y="3146123"/>
                  <a:pt x="0" y="3479276"/>
                  <a:pt x="0" y="3812430"/>
                </a:cubicBezTo>
                <a:lnTo>
                  <a:pt x="2424224" y="3631677"/>
                </a:lnTo>
                <a:lnTo>
                  <a:pt x="3476847" y="2408932"/>
                </a:lnTo>
                <a:lnTo>
                  <a:pt x="3115340" y="69770"/>
                </a:lnTo>
                <a:lnTo>
                  <a:pt x="668535" y="0"/>
                </a:lnTo>
                <a:close/>
              </a:path>
            </a:pathLst>
          </a:custGeom>
          <a:noFill/>
          <a:ln w="25400" cap="flat">
            <a:solidFill>
              <a:srgbClr val="0070C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207389784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FFFFFF"/>
                </a:solidFill>
              </a:rPr>
              <a:t>24</a:t>
            </a:fld>
            <a:endParaRPr sz="1300" dirty="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Unsupervised Learning – k-means clustering</a:t>
            </a:r>
            <a:endParaRPr sz="3200" dirty="0">
              <a:solidFill>
                <a:srgbClr val="215380"/>
              </a:solidFill>
            </a:endParaRPr>
          </a:p>
        </p:txBody>
      </p:sp>
      <p:sp>
        <p:nvSpPr>
          <p:cNvPr id="41" name="Shape 26"/>
          <p:cNvSpPr/>
          <p:nvPr/>
        </p:nvSpPr>
        <p:spPr>
          <a:xfrm>
            <a:off x="558798" y="753760"/>
            <a:ext cx="7975600" cy="32268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marL="137160" lvl="0" indent="-137160">
              <a:spcBef>
                <a:spcPts val="400"/>
              </a:spcBef>
              <a:buSzPct val="100000"/>
              <a:buFont typeface="Arial"/>
              <a:buChar char="•"/>
            </a:pPr>
            <a:r>
              <a:rPr lang="en-US" sz="2400" dirty="0">
                <a:latin typeface="+mn-lt"/>
                <a:ea typeface="+mn-ea"/>
                <a:cs typeface="+mn-cs"/>
                <a:sym typeface="Helvetica"/>
              </a:rPr>
              <a:t>How do we choose the right K?</a:t>
            </a:r>
          </a:p>
          <a:p>
            <a:pPr marL="137160" lvl="0" indent="-137160">
              <a:spcBef>
                <a:spcPts val="400"/>
              </a:spcBef>
              <a:buSzPct val="100000"/>
              <a:buFont typeface="Arial"/>
              <a:buChar char="•"/>
            </a:pPr>
            <a:r>
              <a:rPr lang="en-US" sz="2400" dirty="0">
                <a:latin typeface="+mn-lt"/>
                <a:ea typeface="+mn-ea"/>
                <a:cs typeface="+mn-cs"/>
                <a:sym typeface="Helvetica"/>
              </a:rPr>
              <a:t>How do we choose the right features?</a:t>
            </a:r>
          </a:p>
          <a:p>
            <a:pPr marL="137160" lvl="0" indent="-137160">
              <a:spcBef>
                <a:spcPts val="400"/>
              </a:spcBef>
              <a:buSzPct val="100000"/>
              <a:buFont typeface="Arial"/>
              <a:buChar char="•"/>
            </a:pPr>
            <a:r>
              <a:rPr lang="en-US" sz="2400" dirty="0">
                <a:latin typeface="+mn-lt"/>
                <a:ea typeface="+mn-ea"/>
                <a:cs typeface="+mn-cs"/>
                <a:sym typeface="Helvetica"/>
              </a:rPr>
              <a:t>How do we choose the right distance metric?</a:t>
            </a:r>
          </a:p>
          <a:p>
            <a:pPr marL="137160" lvl="0" indent="-137160">
              <a:spcBef>
                <a:spcPts val="400"/>
              </a:spcBef>
              <a:buSzPct val="100000"/>
              <a:buFont typeface="Arial"/>
              <a:buChar char="•"/>
            </a:pPr>
            <a:r>
              <a:rPr lang="en-US" sz="2400" dirty="0">
                <a:latin typeface="+mn-lt"/>
                <a:ea typeface="+mn-ea"/>
                <a:cs typeface="+mn-cs"/>
                <a:sym typeface="Helvetica"/>
              </a:rPr>
              <a:t>How sensitive is this method with respect to the random assignment of clusters?</a:t>
            </a:r>
          </a:p>
          <a:p>
            <a:pPr marL="137160" lvl="0" indent="-137160">
              <a:spcBef>
                <a:spcPts val="400"/>
              </a:spcBef>
              <a:buSzPct val="100000"/>
              <a:buFont typeface="Arial"/>
              <a:buChar char="•"/>
            </a:pPr>
            <a:endParaRPr lang="en-US" sz="2400" dirty="0">
              <a:latin typeface="+mn-lt"/>
              <a:ea typeface="+mn-ea"/>
              <a:cs typeface="+mn-cs"/>
              <a:sym typeface="Helvetica"/>
            </a:endParaRPr>
          </a:p>
          <a:p>
            <a:pPr marL="137160" lvl="0" indent="-137160">
              <a:spcBef>
                <a:spcPts val="400"/>
              </a:spcBef>
              <a:buSzPct val="100000"/>
              <a:buFont typeface="Arial"/>
              <a:buChar char="•"/>
            </a:pPr>
            <a:endParaRPr lang="en-US" sz="2400" dirty="0">
              <a:latin typeface="+mn-lt"/>
              <a:ea typeface="+mn-ea"/>
              <a:cs typeface="+mn-cs"/>
              <a:sym typeface="Helvetica"/>
            </a:endParaRPr>
          </a:p>
        </p:txBody>
      </p:sp>
      <p:sp>
        <p:nvSpPr>
          <p:cNvPr id="2" name="TextBox 1"/>
          <p:cNvSpPr txBox="1"/>
          <p:nvPr/>
        </p:nvSpPr>
        <p:spPr>
          <a:xfrm>
            <a:off x="971099" y="2780293"/>
            <a:ext cx="7413246" cy="1200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2400" dirty="0">
                <a:solidFill>
                  <a:srgbClr val="0070C0"/>
                </a:solidFill>
              </a:rPr>
              <a:t>Answer</a:t>
            </a:r>
            <a:r>
              <a:rPr kumimoji="0" lang="en-US" sz="2400" b="0" i="0" u="none" strike="noStrike" cap="none" spc="0" normalizeH="0" baseline="0" dirty="0">
                <a:ln>
                  <a:noFill/>
                </a:ln>
                <a:solidFill>
                  <a:srgbClr val="0070C0"/>
                </a:solidFill>
                <a:effectLst/>
                <a:uFillTx/>
                <a:sym typeface="Calibri"/>
              </a:rPr>
              <a:t>:</a:t>
            </a:r>
            <a:r>
              <a:rPr kumimoji="0" lang="en-US" sz="2400" b="0" i="0" u="none" strike="noStrike" cap="none" spc="0" normalizeH="0" dirty="0">
                <a:ln>
                  <a:noFill/>
                </a:ln>
                <a:solidFill>
                  <a:srgbClr val="0070C0"/>
                </a:solidFill>
                <a:effectLst/>
                <a:uFillTx/>
                <a:sym typeface="Calibri"/>
              </a:rPr>
              <a:t> </a:t>
            </a:r>
            <a:r>
              <a:rPr lang="en-US" sz="2400" dirty="0">
                <a:solidFill>
                  <a:srgbClr val="000000"/>
                </a:solidFill>
              </a:rPr>
              <a:t>Just c</a:t>
            </a:r>
            <a:r>
              <a:rPr kumimoji="0" lang="en-US" sz="2400" b="0" i="0" u="none" strike="noStrike" cap="none" spc="0" normalizeH="0" baseline="0" dirty="0">
                <a:ln>
                  <a:noFill/>
                </a:ln>
                <a:solidFill>
                  <a:srgbClr val="000000"/>
                </a:solidFill>
                <a:effectLst/>
                <a:uFillTx/>
                <a:sym typeface="Calibri"/>
              </a:rPr>
              <a:t>hoose the one combination</a:t>
            </a:r>
            <a:r>
              <a:rPr kumimoji="0" lang="en-US" sz="2400" b="0" i="0" u="none" strike="noStrike" cap="none" spc="0" normalizeH="0" dirty="0">
                <a:ln>
                  <a:noFill/>
                </a:ln>
                <a:solidFill>
                  <a:srgbClr val="000000"/>
                </a:solidFill>
                <a:effectLst/>
                <a:uFillTx/>
                <a:sym typeface="Calibri"/>
              </a:rPr>
              <a:t> that works best!</a:t>
            </a:r>
          </a:p>
          <a:p>
            <a:pPr marL="0" marR="0" indent="0" algn="l" defTabSz="457200" rtl="0" fontAlgn="auto" latinLnBrk="1" hangingPunct="0">
              <a:lnSpc>
                <a:spcPct val="100000"/>
              </a:lnSpc>
              <a:spcBef>
                <a:spcPts val="0"/>
              </a:spcBef>
              <a:spcAft>
                <a:spcPts val="0"/>
              </a:spcAft>
              <a:buClrTx/>
              <a:buSzTx/>
              <a:buFontTx/>
              <a:buNone/>
              <a:tabLst/>
            </a:pPr>
            <a:r>
              <a:rPr kumimoji="0" lang="en-US" sz="2400" b="1" i="0" u="none" strike="noStrike" cap="none" spc="0" normalizeH="0" dirty="0">
                <a:ln>
                  <a:noFill/>
                </a:ln>
                <a:solidFill>
                  <a:srgbClr val="0070C0"/>
                </a:solidFill>
                <a:effectLst/>
                <a:uFillTx/>
                <a:sym typeface="Calibri"/>
              </a:rPr>
              <a:t>BUT</a:t>
            </a:r>
            <a:r>
              <a:rPr kumimoji="0" lang="en-US" sz="2400" b="0" i="0" u="none" strike="noStrike" cap="none" spc="0" normalizeH="0" dirty="0">
                <a:ln>
                  <a:noFill/>
                </a:ln>
                <a:solidFill>
                  <a:srgbClr val="000000"/>
                </a:solidFill>
                <a:effectLst/>
                <a:uFillTx/>
                <a:sym typeface="Calibri"/>
              </a:rPr>
              <a:t> not on the test data. </a:t>
            </a:r>
          </a:p>
          <a:p>
            <a:pPr marL="0" marR="0" indent="0" algn="l" defTabSz="457200" rtl="0" fontAlgn="auto" latinLnBrk="1" hangingPunct="0">
              <a:lnSpc>
                <a:spcPct val="100000"/>
              </a:lnSpc>
              <a:spcBef>
                <a:spcPts val="0"/>
              </a:spcBef>
              <a:spcAft>
                <a:spcPts val="0"/>
              </a:spcAft>
              <a:buClrTx/>
              <a:buSzTx/>
              <a:buFontTx/>
              <a:buNone/>
              <a:tabLst/>
            </a:pPr>
            <a:endParaRPr lang="en-US" sz="2400" baseline="0" dirty="0">
              <a:solidFill>
                <a:srgbClr val="000000"/>
              </a:solidFill>
            </a:endParaRPr>
          </a:p>
        </p:txBody>
      </p:sp>
      <p:sp>
        <p:nvSpPr>
          <p:cNvPr id="6" name="TextBox 5"/>
          <p:cNvSpPr txBox="1"/>
          <p:nvPr/>
        </p:nvSpPr>
        <p:spPr>
          <a:xfrm>
            <a:off x="1076419" y="3852758"/>
            <a:ext cx="6940359"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sym typeface="Calibri"/>
              </a:rPr>
              <a:t>Instead split the training data</a:t>
            </a:r>
            <a:r>
              <a:rPr kumimoji="0" lang="en-US" sz="2400" b="0" i="0" u="none" strike="noStrike" cap="none" spc="0" normalizeH="0" dirty="0">
                <a:ln>
                  <a:noFill/>
                </a:ln>
                <a:solidFill>
                  <a:srgbClr val="000000"/>
                </a:solidFill>
                <a:effectLst/>
                <a:uFillTx/>
                <a:sym typeface="Calibri"/>
              </a:rPr>
              <a:t> into a ”Training set” and </a:t>
            </a:r>
          </a:p>
          <a:p>
            <a:pPr marL="0" marR="0" indent="0" algn="l" defTabSz="457200" rtl="0" fontAlgn="auto" latinLnBrk="1" hangingPunct="0">
              <a:lnSpc>
                <a:spcPct val="100000"/>
              </a:lnSpc>
              <a:spcBef>
                <a:spcPts val="0"/>
              </a:spcBef>
              <a:spcAft>
                <a:spcPts val="0"/>
              </a:spcAft>
              <a:buClrTx/>
              <a:buSzTx/>
              <a:buFontTx/>
              <a:buNone/>
              <a:tabLst/>
            </a:pPr>
            <a:r>
              <a:rPr kumimoji="0" lang="en-US" sz="2400" b="0" i="0" u="none" strike="noStrike" cap="none" spc="0" normalizeH="0" dirty="0">
                <a:ln>
                  <a:noFill/>
                </a:ln>
                <a:solidFill>
                  <a:srgbClr val="000000"/>
                </a:solidFill>
                <a:effectLst/>
                <a:uFillTx/>
                <a:sym typeface="Calibri"/>
              </a:rPr>
              <a:t>a ”Validation set” (also called ”Development set”)</a:t>
            </a:r>
          </a:p>
        </p:txBody>
      </p:sp>
    </p:spTree>
    <p:extLst>
      <p:ext uri="{BB962C8B-B14F-4D97-AF65-F5344CB8AC3E}">
        <p14:creationId xmlns:p14="http://schemas.microsoft.com/office/powerpoint/2010/main" val="30358726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FFFFFF"/>
                </a:solidFill>
              </a:rPr>
              <a:t>25</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Supervised Learning - Classification</a:t>
            </a:r>
            <a:endParaRPr sz="3200" dirty="0">
              <a:solidFill>
                <a:srgbClr val="215380"/>
              </a:solidFill>
            </a:endParaRPr>
          </a:p>
        </p:txBody>
      </p:sp>
      <p:pic>
        <p:nvPicPr>
          <p:cNvPr id="6" name="Picture 5"/>
          <p:cNvPicPr>
            <a:picLocks noChangeAspect="1"/>
          </p:cNvPicPr>
          <p:nvPr/>
        </p:nvPicPr>
        <p:blipFill rotWithShape="1">
          <a:blip r:embed="rId2"/>
          <a:srcRect r="67363" b="48929"/>
          <a:stretch/>
        </p:blipFill>
        <p:spPr>
          <a:xfrm>
            <a:off x="1303643" y="1292398"/>
            <a:ext cx="431795" cy="462065"/>
          </a:xfrm>
          <a:prstGeom prst="rect">
            <a:avLst/>
          </a:prstGeom>
        </p:spPr>
      </p:pic>
      <p:pic>
        <p:nvPicPr>
          <p:cNvPr id="7" name="Picture 6"/>
          <p:cNvPicPr>
            <a:picLocks noChangeAspect="1"/>
          </p:cNvPicPr>
          <p:nvPr/>
        </p:nvPicPr>
        <p:blipFill rotWithShape="1">
          <a:blip r:embed="rId2"/>
          <a:srcRect l="33154" t="1561" r="34073" b="50515"/>
          <a:stretch/>
        </p:blipFill>
        <p:spPr>
          <a:xfrm>
            <a:off x="1320850" y="2231972"/>
            <a:ext cx="411614" cy="411614"/>
          </a:xfrm>
          <a:prstGeom prst="rect">
            <a:avLst/>
          </a:prstGeom>
        </p:spPr>
      </p:pic>
      <p:cxnSp>
        <p:nvCxnSpPr>
          <p:cNvPr id="4" name="Straight Connector 3"/>
          <p:cNvCxnSpPr/>
          <p:nvPr/>
        </p:nvCxnSpPr>
        <p:spPr>
          <a:xfrm>
            <a:off x="4483768" y="1059449"/>
            <a:ext cx="0" cy="3223793"/>
          </a:xfrm>
          <a:prstGeom prst="line">
            <a:avLst/>
          </a:prstGeom>
          <a:noFill/>
          <a:ln w="25400" cap="flat">
            <a:solidFill>
              <a:srgbClr val="404040"/>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pic>
        <p:nvPicPr>
          <p:cNvPr id="9" name="Picture 8"/>
          <p:cNvPicPr>
            <a:picLocks noChangeAspect="1"/>
          </p:cNvPicPr>
          <p:nvPr/>
        </p:nvPicPr>
        <p:blipFill rotWithShape="1">
          <a:blip r:embed="rId3"/>
          <a:srcRect t="49474" r="81353"/>
          <a:stretch/>
        </p:blipFill>
        <p:spPr>
          <a:xfrm>
            <a:off x="1320003" y="1794404"/>
            <a:ext cx="390057" cy="429366"/>
          </a:xfrm>
          <a:prstGeom prst="rect">
            <a:avLst/>
          </a:prstGeom>
        </p:spPr>
      </p:pic>
      <p:pic>
        <p:nvPicPr>
          <p:cNvPr id="16" name="Picture 15"/>
          <p:cNvPicPr>
            <a:picLocks noChangeAspect="1"/>
          </p:cNvPicPr>
          <p:nvPr/>
        </p:nvPicPr>
        <p:blipFill rotWithShape="1">
          <a:blip r:embed="rId4"/>
          <a:srcRect l="33132" t="50636" r="50680" b="-1"/>
          <a:stretch/>
        </p:blipFill>
        <p:spPr>
          <a:xfrm>
            <a:off x="1279232" y="4094603"/>
            <a:ext cx="430828" cy="438686"/>
          </a:xfrm>
          <a:prstGeom prst="rect">
            <a:avLst/>
          </a:prstGeom>
        </p:spPr>
      </p:pic>
      <p:sp>
        <p:nvSpPr>
          <p:cNvPr id="12" name="TextBox 11"/>
          <p:cNvSpPr txBox="1"/>
          <p:nvPr/>
        </p:nvSpPr>
        <p:spPr>
          <a:xfrm>
            <a:off x="3227138" y="1333860"/>
            <a:ext cx="315149"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7030A0"/>
                </a:solidFill>
                <a:effectLst/>
                <a:uFillTx/>
                <a:latin typeface="Calibri"/>
                <a:ea typeface="Calibri"/>
                <a:cs typeface="Calibri"/>
                <a:sym typeface="Calibri"/>
              </a:rPr>
              <a:t>cat</a:t>
            </a:r>
          </a:p>
        </p:txBody>
      </p:sp>
      <p:sp>
        <p:nvSpPr>
          <p:cNvPr id="18" name="TextBox 17"/>
          <p:cNvSpPr txBox="1"/>
          <p:nvPr/>
        </p:nvSpPr>
        <p:spPr>
          <a:xfrm>
            <a:off x="3227138" y="2334428"/>
            <a:ext cx="315149"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7030A0"/>
                </a:solidFill>
                <a:effectLst/>
                <a:uFillTx/>
                <a:latin typeface="Calibri"/>
                <a:ea typeface="Calibri"/>
                <a:cs typeface="Calibri"/>
                <a:sym typeface="Calibri"/>
              </a:rPr>
              <a:t>cat</a:t>
            </a:r>
          </a:p>
        </p:txBody>
      </p:sp>
      <p:sp>
        <p:nvSpPr>
          <p:cNvPr id="20" name="TextBox 19"/>
          <p:cNvSpPr txBox="1"/>
          <p:nvPr/>
        </p:nvSpPr>
        <p:spPr>
          <a:xfrm>
            <a:off x="3227138" y="1843384"/>
            <a:ext cx="366445"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C00000"/>
                </a:solidFill>
                <a:effectLst/>
                <a:uFillTx/>
                <a:latin typeface="Calibri"/>
                <a:ea typeface="Calibri"/>
                <a:cs typeface="Calibri"/>
                <a:sym typeface="Calibri"/>
              </a:rPr>
              <a:t>dog</a:t>
            </a:r>
          </a:p>
        </p:txBody>
      </p:sp>
      <p:sp>
        <p:nvSpPr>
          <p:cNvPr id="25" name="TextBox 24"/>
          <p:cNvSpPr txBox="1"/>
          <p:nvPr/>
        </p:nvSpPr>
        <p:spPr>
          <a:xfrm>
            <a:off x="3227138" y="4145980"/>
            <a:ext cx="425756"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70C0"/>
                </a:solidFill>
                <a:effectLst/>
                <a:uFillTx/>
                <a:latin typeface="Calibri"/>
                <a:ea typeface="Calibri"/>
                <a:cs typeface="Calibri"/>
                <a:sym typeface="Calibri"/>
              </a:rPr>
              <a:t>bear</a:t>
            </a:r>
          </a:p>
        </p:txBody>
      </p:sp>
      <p:pic>
        <p:nvPicPr>
          <p:cNvPr id="13" name="Picture 12"/>
          <p:cNvPicPr>
            <a:picLocks noChangeAspect="1"/>
          </p:cNvPicPr>
          <p:nvPr/>
        </p:nvPicPr>
        <p:blipFill rotWithShape="1">
          <a:blip r:embed="rId5"/>
          <a:srcRect l="80132" t="486" b="65929"/>
          <a:stretch/>
        </p:blipFill>
        <p:spPr>
          <a:xfrm>
            <a:off x="5745970" y="3932478"/>
            <a:ext cx="443265" cy="465181"/>
          </a:xfrm>
          <a:prstGeom prst="rect">
            <a:avLst/>
          </a:prstGeom>
        </p:spPr>
      </p:pic>
      <p:pic>
        <p:nvPicPr>
          <p:cNvPr id="14" name="Picture 13"/>
          <p:cNvPicPr>
            <a:picLocks noChangeAspect="1"/>
          </p:cNvPicPr>
          <p:nvPr/>
        </p:nvPicPr>
        <p:blipFill rotWithShape="1">
          <a:blip r:embed="rId6"/>
          <a:srcRect l="19942" t="1719" r="60416" b="52437"/>
          <a:stretch/>
        </p:blipFill>
        <p:spPr>
          <a:xfrm>
            <a:off x="5736691" y="2319774"/>
            <a:ext cx="465410" cy="442636"/>
          </a:xfrm>
          <a:prstGeom prst="rect">
            <a:avLst/>
          </a:prstGeom>
        </p:spPr>
      </p:pic>
      <p:pic>
        <p:nvPicPr>
          <p:cNvPr id="17" name="Picture 16"/>
          <p:cNvPicPr>
            <a:picLocks noChangeAspect="1"/>
          </p:cNvPicPr>
          <p:nvPr/>
        </p:nvPicPr>
        <p:blipFill rotWithShape="1">
          <a:blip r:embed="rId7"/>
          <a:srcRect l="35385" t="1" r="33346" b="70730"/>
          <a:stretch/>
        </p:blipFill>
        <p:spPr>
          <a:xfrm>
            <a:off x="5768088" y="1817928"/>
            <a:ext cx="434013" cy="410410"/>
          </a:xfrm>
          <a:prstGeom prst="rect">
            <a:avLst/>
          </a:prstGeom>
        </p:spPr>
      </p:pic>
      <p:pic>
        <p:nvPicPr>
          <p:cNvPr id="32" name="Picture 31"/>
          <p:cNvPicPr>
            <a:picLocks noChangeAspect="1"/>
          </p:cNvPicPr>
          <p:nvPr/>
        </p:nvPicPr>
        <p:blipFill rotWithShape="1">
          <a:blip r:embed="rId7"/>
          <a:srcRect l="33689" t="65490" r="33345" b="1873"/>
          <a:stretch/>
        </p:blipFill>
        <p:spPr>
          <a:xfrm>
            <a:off x="5757949" y="1292397"/>
            <a:ext cx="434012" cy="434095"/>
          </a:xfrm>
          <a:prstGeom prst="rect">
            <a:avLst/>
          </a:prstGeom>
        </p:spPr>
      </p:pic>
      <p:sp>
        <p:nvSpPr>
          <p:cNvPr id="3" name="TextBox 2"/>
          <p:cNvSpPr txBox="1"/>
          <p:nvPr/>
        </p:nvSpPr>
        <p:spPr>
          <a:xfrm>
            <a:off x="1322119" y="840874"/>
            <a:ext cx="134748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Training Data</a:t>
            </a:r>
          </a:p>
        </p:txBody>
      </p:sp>
      <p:sp>
        <p:nvSpPr>
          <p:cNvPr id="8" name="Rectangle 7"/>
          <p:cNvSpPr/>
          <p:nvPr/>
        </p:nvSpPr>
        <p:spPr>
          <a:xfrm>
            <a:off x="5690307" y="840873"/>
            <a:ext cx="980395"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dirty="0">
                <a:solidFill>
                  <a:srgbClr val="000000"/>
                </a:solidFill>
              </a:rPr>
              <a:t>Test Data</a:t>
            </a:r>
          </a:p>
        </p:txBody>
      </p:sp>
      <p:sp>
        <p:nvSpPr>
          <p:cNvPr id="40" name="TextBox 39"/>
          <p:cNvSpPr txBox="1"/>
          <p:nvPr/>
        </p:nvSpPr>
        <p:spPr>
          <a:xfrm>
            <a:off x="2018194" y="2875326"/>
            <a:ext cx="146833"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1600" b="1" dirty="0">
                <a:solidFill>
                  <a:srgbClr val="000000"/>
                </a:solidFill>
              </a:rPr>
              <a:t>.</a:t>
            </a:r>
          </a:p>
          <a:p>
            <a:pPr marL="0" marR="0" indent="0" algn="l" defTabSz="457200" rtl="0" fontAlgn="auto" latinLnBrk="1"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0000"/>
                </a:solidFill>
                <a:effectLst/>
                <a:uFillTx/>
                <a:sym typeface="Calibri"/>
              </a:rPr>
              <a:t>.</a:t>
            </a:r>
          </a:p>
          <a:p>
            <a:pPr marL="0" marR="0" indent="0" algn="l" defTabSz="457200" rtl="0" fontAlgn="auto" latinLnBrk="1" hangingPunct="0">
              <a:lnSpc>
                <a:spcPct val="100000"/>
              </a:lnSpc>
              <a:spcBef>
                <a:spcPts val="0"/>
              </a:spcBef>
              <a:spcAft>
                <a:spcPts val="0"/>
              </a:spcAft>
              <a:buClrTx/>
              <a:buSzTx/>
              <a:buFontTx/>
              <a:buNone/>
              <a:tabLst/>
            </a:pPr>
            <a:r>
              <a:rPr lang="en-US" sz="1600" b="1" dirty="0">
                <a:solidFill>
                  <a:srgbClr val="000000"/>
                </a:solidFill>
              </a:rPr>
              <a:t>.</a:t>
            </a:r>
            <a:endParaRPr kumimoji="0" lang="en-US" sz="1600" b="1" i="0" u="none" strike="noStrike" cap="none" spc="0" normalizeH="0" baseline="0" dirty="0">
              <a:ln>
                <a:noFill/>
              </a:ln>
              <a:solidFill>
                <a:srgbClr val="000000"/>
              </a:solidFill>
              <a:effectLst/>
              <a:uFillTx/>
              <a:sym typeface="Calibri"/>
            </a:endParaRPr>
          </a:p>
        </p:txBody>
      </p:sp>
      <p:sp>
        <p:nvSpPr>
          <p:cNvPr id="41" name="TextBox 40"/>
          <p:cNvSpPr txBox="1"/>
          <p:nvPr/>
        </p:nvSpPr>
        <p:spPr>
          <a:xfrm>
            <a:off x="5913280" y="2875326"/>
            <a:ext cx="146833"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1600" b="1" dirty="0">
                <a:solidFill>
                  <a:srgbClr val="000000"/>
                </a:solidFill>
              </a:rPr>
              <a:t>.</a:t>
            </a:r>
          </a:p>
          <a:p>
            <a:pPr marL="0" marR="0" indent="0" algn="l" defTabSz="457200" rtl="0" fontAlgn="auto" latinLnBrk="1"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0000"/>
                </a:solidFill>
                <a:effectLst/>
                <a:uFillTx/>
                <a:sym typeface="Calibri"/>
              </a:rPr>
              <a:t>.</a:t>
            </a:r>
          </a:p>
          <a:p>
            <a:pPr marL="0" marR="0" indent="0" algn="l" defTabSz="457200" rtl="0" fontAlgn="auto" latinLnBrk="1" hangingPunct="0">
              <a:lnSpc>
                <a:spcPct val="100000"/>
              </a:lnSpc>
              <a:spcBef>
                <a:spcPts val="0"/>
              </a:spcBef>
              <a:spcAft>
                <a:spcPts val="0"/>
              </a:spcAft>
              <a:buClrTx/>
              <a:buSzTx/>
              <a:buFontTx/>
              <a:buNone/>
              <a:tabLst/>
            </a:pPr>
            <a:r>
              <a:rPr lang="en-US" sz="1600" b="1" dirty="0">
                <a:solidFill>
                  <a:srgbClr val="000000"/>
                </a:solidFill>
              </a:rPr>
              <a:t>.</a:t>
            </a:r>
            <a:endParaRPr kumimoji="0" lang="en-US" sz="1600" b="1" i="0" u="none" strike="noStrike" cap="none" spc="0" normalizeH="0" baseline="0" dirty="0">
              <a:ln>
                <a:noFill/>
              </a:ln>
              <a:solidFill>
                <a:srgbClr val="000000"/>
              </a:solidFill>
              <a:effectLst/>
              <a:uFillTx/>
              <a:sym typeface="Calibri"/>
            </a:endParaRPr>
          </a:p>
        </p:txBody>
      </p:sp>
    </p:spTree>
    <p:extLst>
      <p:ext uri="{BB962C8B-B14F-4D97-AF65-F5344CB8AC3E}">
        <p14:creationId xmlns:p14="http://schemas.microsoft.com/office/powerpoint/2010/main" val="162706423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FFFFFF"/>
                </a:solidFill>
              </a:rPr>
              <a:t>26</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Supervised Learning - Classification</a:t>
            </a:r>
            <a:endParaRPr sz="3200" dirty="0">
              <a:solidFill>
                <a:srgbClr val="215380"/>
              </a:solidFill>
            </a:endParaRPr>
          </a:p>
        </p:txBody>
      </p:sp>
      <p:pic>
        <p:nvPicPr>
          <p:cNvPr id="6" name="Picture 5"/>
          <p:cNvPicPr>
            <a:picLocks noChangeAspect="1"/>
          </p:cNvPicPr>
          <p:nvPr/>
        </p:nvPicPr>
        <p:blipFill rotWithShape="1">
          <a:blip r:embed="rId2"/>
          <a:srcRect r="67363" b="48929"/>
          <a:stretch/>
        </p:blipFill>
        <p:spPr>
          <a:xfrm>
            <a:off x="1303643" y="1292398"/>
            <a:ext cx="431795" cy="462065"/>
          </a:xfrm>
          <a:prstGeom prst="rect">
            <a:avLst/>
          </a:prstGeom>
        </p:spPr>
      </p:pic>
      <p:pic>
        <p:nvPicPr>
          <p:cNvPr id="7" name="Picture 6"/>
          <p:cNvPicPr>
            <a:picLocks noChangeAspect="1"/>
          </p:cNvPicPr>
          <p:nvPr/>
        </p:nvPicPr>
        <p:blipFill rotWithShape="1">
          <a:blip r:embed="rId2"/>
          <a:srcRect l="33154" t="1561" r="34073" b="50515"/>
          <a:stretch/>
        </p:blipFill>
        <p:spPr>
          <a:xfrm>
            <a:off x="1320850" y="2231972"/>
            <a:ext cx="411614" cy="411614"/>
          </a:xfrm>
          <a:prstGeom prst="rect">
            <a:avLst/>
          </a:prstGeom>
        </p:spPr>
      </p:pic>
      <p:pic>
        <p:nvPicPr>
          <p:cNvPr id="9" name="Picture 8"/>
          <p:cNvPicPr>
            <a:picLocks noChangeAspect="1"/>
          </p:cNvPicPr>
          <p:nvPr/>
        </p:nvPicPr>
        <p:blipFill rotWithShape="1">
          <a:blip r:embed="rId3"/>
          <a:srcRect t="49474" r="81353"/>
          <a:stretch/>
        </p:blipFill>
        <p:spPr>
          <a:xfrm>
            <a:off x="1320003" y="1794404"/>
            <a:ext cx="390057" cy="429366"/>
          </a:xfrm>
          <a:prstGeom prst="rect">
            <a:avLst/>
          </a:prstGeom>
        </p:spPr>
      </p:pic>
      <p:pic>
        <p:nvPicPr>
          <p:cNvPr id="16" name="Picture 15"/>
          <p:cNvPicPr>
            <a:picLocks noChangeAspect="1"/>
          </p:cNvPicPr>
          <p:nvPr/>
        </p:nvPicPr>
        <p:blipFill rotWithShape="1">
          <a:blip r:embed="rId4"/>
          <a:srcRect l="33132" t="50636" r="50680" b="-1"/>
          <a:stretch/>
        </p:blipFill>
        <p:spPr>
          <a:xfrm>
            <a:off x="1279232" y="4094603"/>
            <a:ext cx="430828" cy="438686"/>
          </a:xfrm>
          <a:prstGeom prst="rect">
            <a:avLst/>
          </a:prstGeom>
        </p:spPr>
      </p:pic>
      <p:sp>
        <p:nvSpPr>
          <p:cNvPr id="12" name="TextBox 11"/>
          <p:cNvSpPr txBox="1"/>
          <p:nvPr/>
        </p:nvSpPr>
        <p:spPr>
          <a:xfrm>
            <a:off x="3227138" y="1333860"/>
            <a:ext cx="315149"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7030A0"/>
                </a:solidFill>
                <a:effectLst/>
                <a:uFillTx/>
                <a:latin typeface="Calibri"/>
                <a:ea typeface="Calibri"/>
                <a:cs typeface="Calibri"/>
                <a:sym typeface="Calibri"/>
              </a:rPr>
              <a:t>cat</a:t>
            </a:r>
          </a:p>
        </p:txBody>
      </p:sp>
      <p:sp>
        <p:nvSpPr>
          <p:cNvPr id="18" name="TextBox 17"/>
          <p:cNvSpPr txBox="1"/>
          <p:nvPr/>
        </p:nvSpPr>
        <p:spPr>
          <a:xfrm>
            <a:off x="3227138" y="2334428"/>
            <a:ext cx="315149"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7030A0"/>
                </a:solidFill>
                <a:effectLst/>
                <a:uFillTx/>
                <a:latin typeface="Calibri"/>
                <a:ea typeface="Calibri"/>
                <a:cs typeface="Calibri"/>
                <a:sym typeface="Calibri"/>
              </a:rPr>
              <a:t>cat</a:t>
            </a:r>
          </a:p>
        </p:txBody>
      </p:sp>
      <p:sp>
        <p:nvSpPr>
          <p:cNvPr id="20" name="TextBox 19"/>
          <p:cNvSpPr txBox="1"/>
          <p:nvPr/>
        </p:nvSpPr>
        <p:spPr>
          <a:xfrm>
            <a:off x="3227138" y="1843384"/>
            <a:ext cx="366445"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C00000"/>
                </a:solidFill>
                <a:effectLst/>
                <a:uFillTx/>
                <a:latin typeface="Calibri"/>
                <a:ea typeface="Calibri"/>
                <a:cs typeface="Calibri"/>
                <a:sym typeface="Calibri"/>
              </a:rPr>
              <a:t>dog</a:t>
            </a:r>
          </a:p>
        </p:txBody>
      </p:sp>
      <p:sp>
        <p:nvSpPr>
          <p:cNvPr id="25" name="TextBox 24"/>
          <p:cNvSpPr txBox="1"/>
          <p:nvPr/>
        </p:nvSpPr>
        <p:spPr>
          <a:xfrm>
            <a:off x="3227138" y="4145980"/>
            <a:ext cx="425756"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70C0"/>
                </a:solidFill>
                <a:effectLst/>
                <a:uFillTx/>
                <a:latin typeface="Calibri"/>
                <a:ea typeface="Calibri"/>
                <a:cs typeface="Calibri"/>
                <a:sym typeface="Calibri"/>
              </a:rPr>
              <a:t>bear</a:t>
            </a:r>
          </a:p>
        </p:txBody>
      </p:sp>
      <p:sp>
        <p:nvSpPr>
          <p:cNvPr id="3" name="TextBox 2"/>
          <p:cNvSpPr txBox="1"/>
          <p:nvPr/>
        </p:nvSpPr>
        <p:spPr>
          <a:xfrm>
            <a:off x="1322119" y="840874"/>
            <a:ext cx="134748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Training Data</a:t>
            </a:r>
          </a:p>
        </p:txBody>
      </p:sp>
      <p:grpSp>
        <p:nvGrpSpPr>
          <p:cNvPr id="43" name="Group 42"/>
          <p:cNvGrpSpPr/>
          <p:nvPr/>
        </p:nvGrpSpPr>
        <p:grpSpPr>
          <a:xfrm>
            <a:off x="537601" y="1363301"/>
            <a:ext cx="3282143" cy="3076968"/>
            <a:chOff x="537601" y="1363301"/>
            <a:chExt cx="3282143" cy="3076968"/>
          </a:xfrm>
        </p:grpSpPr>
        <mc:AlternateContent xmlns:mc="http://schemas.openxmlformats.org/markup-compatibility/2006" xmlns:a14="http://schemas.microsoft.com/office/drawing/2010/main">
          <mc:Choice Requires="a14">
            <p:sp>
              <p:nvSpPr>
                <p:cNvPr id="39" name="TextBox 38"/>
                <p:cNvSpPr txBox="1"/>
                <p:nvPr/>
              </p:nvSpPr>
              <p:spPr>
                <a:xfrm>
                  <a:off x="2700839" y="4165539"/>
                  <a:ext cx="1111778"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𝑛</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          ]</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2700839" y="4165539"/>
                  <a:ext cx="1111778" cy="246221"/>
                </a:xfrm>
                <a:prstGeom prst="rect">
                  <a:avLst/>
                </a:prstGeom>
                <a:blipFill rotWithShape="0">
                  <a:blip r:embed="rId5"/>
                  <a:stretch>
                    <a:fillRect l="-4396" t="-139024" r="-6593" b="-17073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2707966" y="2366541"/>
                  <a:ext cx="1111778"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3</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          ]</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2707966" y="2366541"/>
                  <a:ext cx="1111778" cy="246221"/>
                </a:xfrm>
                <a:prstGeom prst="rect">
                  <a:avLst/>
                </a:prstGeom>
                <a:blipFill rotWithShape="0">
                  <a:blip r:embed="rId6"/>
                  <a:stretch>
                    <a:fillRect l="-3825" t="-139024" r="-6011" b="-17073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2704753" y="1864921"/>
                  <a:ext cx="1111778"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2</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          ]</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2704753" y="1864921"/>
                  <a:ext cx="1111778" cy="246221"/>
                </a:xfrm>
                <a:prstGeom prst="rect">
                  <a:avLst/>
                </a:prstGeom>
                <a:blipFill rotWithShape="0">
                  <a:blip r:embed="rId7"/>
                  <a:stretch>
                    <a:fillRect l="-3846" t="-142500" r="-6593" b="-1775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2700839" y="1363301"/>
                  <a:ext cx="1107034"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1</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          ]</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2700839" y="1363301"/>
                  <a:ext cx="1107034" cy="246221"/>
                </a:xfrm>
                <a:prstGeom prst="rect">
                  <a:avLst/>
                </a:prstGeom>
                <a:blipFill rotWithShape="0">
                  <a:blip r:embed="rId8"/>
                  <a:stretch>
                    <a:fillRect l="-3846" t="-142500" r="-6044" b="-175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617266" y="1368274"/>
                  <a:ext cx="1419042"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1</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                 ]</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617266" y="1368274"/>
                  <a:ext cx="1419042" cy="246221"/>
                </a:xfrm>
                <a:prstGeom prst="rect">
                  <a:avLst/>
                </a:prstGeom>
                <a:blipFill rotWithShape="0">
                  <a:blip r:embed="rId9"/>
                  <a:stretch>
                    <a:fillRect l="-1288" t="-136585" r="-4721" b="-17073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540328" y="1868393"/>
                  <a:ext cx="1554010"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2</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                 ]</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540328" y="1868393"/>
                  <a:ext cx="1554010" cy="246221"/>
                </a:xfrm>
                <a:prstGeom prst="rect">
                  <a:avLst/>
                </a:prstGeom>
                <a:blipFill rotWithShape="0">
                  <a:blip r:embed="rId10"/>
                  <a:stretch>
                    <a:fillRect t="-136585" r="-392" b="-17073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537601" y="2368512"/>
                  <a:ext cx="1554010"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3</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                 ]</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537601" y="2368512"/>
                  <a:ext cx="1554010" cy="246221"/>
                </a:xfrm>
                <a:prstGeom prst="rect">
                  <a:avLst/>
                </a:prstGeom>
                <a:blipFill rotWithShape="0">
                  <a:blip r:embed="rId11"/>
                  <a:stretch>
                    <a:fillRect t="-142500" r="-392" b="-175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537601" y="4194048"/>
                  <a:ext cx="1554010"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𝑛</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                 ]</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537601" y="4194048"/>
                  <a:ext cx="1554010" cy="246221"/>
                </a:xfrm>
                <a:prstGeom prst="rect">
                  <a:avLst/>
                </a:prstGeom>
                <a:blipFill rotWithShape="0">
                  <a:blip r:embed="rId12"/>
                  <a:stretch>
                    <a:fillRect t="-142500" r="-784" b="-177500"/>
                  </a:stretch>
                </a:blipFill>
                <a:ln w="12700" cap="flat">
                  <a:noFill/>
                  <a:miter lim="400000"/>
                </a:ln>
                <a:effectLst/>
              </p:spPr>
              <p:txBody>
                <a:bodyPr/>
                <a:lstStyle/>
                <a:p>
                  <a:r>
                    <a:rPr lang="en-US">
                      <a:noFill/>
                    </a:rPr>
                    <a:t> </a:t>
                  </a:r>
                </a:p>
              </p:txBody>
            </p:sp>
          </mc:Fallback>
        </mc:AlternateContent>
      </p:grpSp>
      <p:sp>
        <p:nvSpPr>
          <p:cNvPr id="40" name="TextBox 39"/>
          <p:cNvSpPr txBox="1"/>
          <p:nvPr/>
        </p:nvSpPr>
        <p:spPr>
          <a:xfrm>
            <a:off x="2018194" y="2875326"/>
            <a:ext cx="146833"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1600" b="1" dirty="0">
                <a:solidFill>
                  <a:srgbClr val="000000"/>
                </a:solidFill>
              </a:rPr>
              <a:t>.</a:t>
            </a:r>
          </a:p>
          <a:p>
            <a:pPr marL="0" marR="0" indent="0" algn="l" defTabSz="457200" rtl="0" fontAlgn="auto" latinLnBrk="1"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0000"/>
                </a:solidFill>
                <a:effectLst/>
                <a:uFillTx/>
                <a:sym typeface="Calibri"/>
              </a:rPr>
              <a:t>.</a:t>
            </a:r>
          </a:p>
          <a:p>
            <a:pPr marL="0" marR="0" indent="0" algn="l" defTabSz="457200" rtl="0" fontAlgn="auto" latinLnBrk="1" hangingPunct="0">
              <a:lnSpc>
                <a:spcPct val="100000"/>
              </a:lnSpc>
              <a:spcBef>
                <a:spcPts val="0"/>
              </a:spcBef>
              <a:spcAft>
                <a:spcPts val="0"/>
              </a:spcAft>
              <a:buClrTx/>
              <a:buSzTx/>
              <a:buFontTx/>
              <a:buNone/>
              <a:tabLst/>
            </a:pPr>
            <a:r>
              <a:rPr lang="en-US" sz="1600" b="1" dirty="0">
                <a:solidFill>
                  <a:srgbClr val="000000"/>
                </a:solidFill>
              </a:rPr>
              <a:t>.</a:t>
            </a:r>
            <a:endParaRPr kumimoji="0" lang="en-US" sz="1600" b="1" i="0" u="none" strike="noStrike" cap="none" spc="0" normalizeH="0" baseline="0" dirty="0">
              <a:ln>
                <a:noFill/>
              </a:ln>
              <a:solidFill>
                <a:srgbClr val="000000"/>
              </a:solidFill>
              <a:effectLst/>
              <a:uFillTx/>
              <a:sym typeface="Calibri"/>
            </a:endParaRPr>
          </a:p>
        </p:txBody>
      </p:sp>
    </p:spTree>
    <p:extLst>
      <p:ext uri="{BB962C8B-B14F-4D97-AF65-F5344CB8AC3E}">
        <p14:creationId xmlns:p14="http://schemas.microsoft.com/office/powerpoint/2010/main" val="23027277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FFFFFF"/>
                </a:solidFill>
              </a:rPr>
              <a:t>27</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Supervised Learning - Classification</a:t>
            </a:r>
            <a:endParaRPr sz="3200" dirty="0">
              <a:solidFill>
                <a:srgbClr val="215380"/>
              </a:solidFill>
            </a:endParaRPr>
          </a:p>
        </p:txBody>
      </p:sp>
      <p:sp>
        <p:nvSpPr>
          <p:cNvPr id="3" name="TextBox 2"/>
          <p:cNvSpPr txBox="1"/>
          <p:nvPr/>
        </p:nvSpPr>
        <p:spPr>
          <a:xfrm>
            <a:off x="1322119" y="840874"/>
            <a:ext cx="134748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Training Data</a:t>
            </a:r>
          </a:p>
        </p:txBody>
      </p:sp>
      <p:grpSp>
        <p:nvGrpSpPr>
          <p:cNvPr id="10" name="Group 9"/>
          <p:cNvGrpSpPr/>
          <p:nvPr/>
        </p:nvGrpSpPr>
        <p:grpSpPr>
          <a:xfrm>
            <a:off x="3075302" y="1571799"/>
            <a:ext cx="712729" cy="2881956"/>
            <a:chOff x="3075302" y="1571799"/>
            <a:chExt cx="712729" cy="2881956"/>
          </a:xfrm>
        </p:grpSpPr>
        <p:sp>
          <p:nvSpPr>
            <p:cNvPr id="12" name="TextBox 11"/>
            <p:cNvSpPr txBox="1"/>
            <p:nvPr/>
          </p:nvSpPr>
          <p:spPr>
            <a:xfrm>
              <a:off x="3601601" y="1571799"/>
              <a:ext cx="183703"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7030A0"/>
                  </a:solidFill>
                  <a:effectLst/>
                  <a:uFillTx/>
                  <a:latin typeface="Calibri"/>
                  <a:ea typeface="Calibri"/>
                  <a:cs typeface="Calibri"/>
                  <a:sym typeface="Calibri"/>
                </a:rPr>
                <a:t>1</a:t>
              </a:r>
            </a:p>
          </p:txBody>
        </p:sp>
        <p:sp>
          <p:nvSpPr>
            <p:cNvPr id="18" name="TextBox 17"/>
            <p:cNvSpPr txBox="1"/>
            <p:nvPr/>
          </p:nvSpPr>
          <p:spPr>
            <a:xfrm>
              <a:off x="3601601" y="2572367"/>
              <a:ext cx="183703"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7030A0"/>
                  </a:solidFill>
                  <a:effectLst/>
                  <a:uFillTx/>
                  <a:latin typeface="Calibri"/>
                  <a:ea typeface="Calibri"/>
                  <a:cs typeface="Calibri"/>
                  <a:sym typeface="Calibri"/>
                </a:rPr>
                <a:t>1</a:t>
              </a:r>
            </a:p>
          </p:txBody>
        </p:sp>
        <p:sp>
          <p:nvSpPr>
            <p:cNvPr id="20" name="TextBox 19"/>
            <p:cNvSpPr txBox="1"/>
            <p:nvPr/>
          </p:nvSpPr>
          <p:spPr>
            <a:xfrm>
              <a:off x="3601601" y="2081323"/>
              <a:ext cx="183703"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C00000"/>
                  </a:solidFill>
                  <a:effectLst/>
                  <a:uFillTx/>
                  <a:latin typeface="Calibri"/>
                  <a:ea typeface="Calibri"/>
                  <a:cs typeface="Calibri"/>
                  <a:sym typeface="Calibri"/>
                </a:rPr>
                <a:t>2</a:t>
              </a:r>
            </a:p>
          </p:txBody>
        </p:sp>
        <p:sp>
          <p:nvSpPr>
            <p:cNvPr id="25" name="TextBox 24"/>
            <p:cNvSpPr txBox="1"/>
            <p:nvPr/>
          </p:nvSpPr>
          <p:spPr>
            <a:xfrm>
              <a:off x="3604328" y="4145980"/>
              <a:ext cx="183703"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70C0"/>
                  </a:solidFill>
                  <a:effectLst/>
                  <a:uFillTx/>
                  <a:latin typeface="Calibri"/>
                  <a:ea typeface="Calibri"/>
                  <a:cs typeface="Calibri"/>
                  <a:sym typeface="Calibri"/>
                </a:rPr>
                <a:t>3</a:t>
              </a:r>
            </a:p>
          </p:txBody>
        </p:sp>
        <mc:AlternateContent xmlns:mc="http://schemas.openxmlformats.org/markup-compatibility/2006" xmlns:a14="http://schemas.microsoft.com/office/drawing/2010/main">
          <mc:Choice Requires="a14">
            <p:sp>
              <p:nvSpPr>
                <p:cNvPr id="39" name="TextBox 38"/>
                <p:cNvSpPr txBox="1"/>
                <p:nvPr/>
              </p:nvSpPr>
              <p:spPr>
                <a:xfrm>
                  <a:off x="3078029" y="4165539"/>
                  <a:ext cx="463652"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𝑛</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3078029" y="4165539"/>
                  <a:ext cx="463652" cy="246221"/>
                </a:xfrm>
                <a:prstGeom prst="rect">
                  <a:avLst/>
                </a:prstGeom>
                <a:blipFill rotWithShape="0">
                  <a:blip r:embed="rId2"/>
                  <a:stretch>
                    <a:fillRect l="-10526" r="-3947" b="-21951"/>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3082429" y="2604480"/>
                  <a:ext cx="461665"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3</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3082429" y="2604480"/>
                  <a:ext cx="461665" cy="246221"/>
                </a:xfrm>
                <a:prstGeom prst="rect">
                  <a:avLst/>
                </a:prstGeom>
                <a:blipFill rotWithShape="0">
                  <a:blip r:embed="rId3"/>
                  <a:stretch>
                    <a:fillRect l="-10667" r="-4000" b="-21951"/>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3079216" y="2102860"/>
                  <a:ext cx="461665"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2</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3079216" y="2102860"/>
                  <a:ext cx="461665" cy="246221"/>
                </a:xfrm>
                <a:prstGeom prst="rect">
                  <a:avLst/>
                </a:prstGeom>
                <a:blipFill rotWithShape="0">
                  <a:blip r:embed="rId4"/>
                  <a:stretch>
                    <a:fillRect l="-10526" r="-3947" b="-25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3075302" y="1601240"/>
                  <a:ext cx="456920"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1</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56920" cy="246221"/>
                </a:xfrm>
                <a:prstGeom prst="rect">
                  <a:avLst/>
                </a:prstGeom>
                <a:blipFill rotWithShape="0">
                  <a:blip r:embed="rId5"/>
                  <a:stretch>
                    <a:fillRect l="-10667" r="-5333" b="-25000"/>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614539" y="1606213"/>
                <a:ext cx="2195666"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1</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sSub>
                        <m:sSubPr>
                          <m:ctrlPr>
                            <a:rPr kumimoji="0" lang="en-US" sz="1600" b="0" i="1" u="none" strike="noStrike" cap="none" spc="0" normalizeH="0" baseline="0" smtClean="0">
                              <a:ln>
                                <a:noFill/>
                              </a:ln>
                              <a:solidFill>
                                <a:srgbClr val="0070C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11</m:t>
                          </m:r>
                        </m:sub>
                      </m:s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70C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  </m:t>
                          </m:r>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12</m:t>
                          </m:r>
                        </m:sub>
                      </m:s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70C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13</m:t>
                          </m:r>
                        </m:sub>
                      </m:s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70C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  </m:t>
                          </m:r>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14</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614539" y="1606213"/>
                <a:ext cx="2195666" cy="246221"/>
              </a:xfrm>
              <a:prstGeom prst="rect">
                <a:avLst/>
              </a:prstGeom>
              <a:blipFill rotWithShape="0">
                <a:blip r:embed="rId6"/>
                <a:stretch>
                  <a:fillRect l="-833" t="-136585" r="-3056" b="-17073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537600" y="2106332"/>
                <a:ext cx="2318667"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l" rtl="0" latinLnBrk="1" hangingPunct="0"/>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2</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𝑥</m:t>
                          </m:r>
                        </m:e>
                        <m:sub>
                          <m:r>
                            <a:rPr lang="en-US" sz="1600" b="0" i="1" smtClean="0">
                              <a:solidFill>
                                <a:srgbClr val="0070C0"/>
                              </a:solidFill>
                              <a:latin typeface="Cambria Math" charset="0"/>
                            </a:rPr>
                            <m:t>2</m:t>
                          </m:r>
                          <m:r>
                            <a:rPr lang="en-US" sz="1600" i="1">
                              <a:solidFill>
                                <a:srgbClr val="0070C0"/>
                              </a:solidFill>
                              <a:latin typeface="Cambria Math" charset="0"/>
                            </a:rPr>
                            <m:t>1</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  </m:t>
                          </m:r>
                          <m:r>
                            <a:rPr lang="en-US" sz="1600" i="1">
                              <a:solidFill>
                                <a:srgbClr val="0070C0"/>
                              </a:solidFill>
                              <a:latin typeface="Cambria Math" charset="0"/>
                            </a:rPr>
                            <m:t>𝑥</m:t>
                          </m:r>
                        </m:e>
                        <m:sub>
                          <m:r>
                            <a:rPr lang="en-US" sz="1600" b="0" i="1" smtClean="0">
                              <a:solidFill>
                                <a:srgbClr val="0070C0"/>
                              </a:solidFill>
                              <a:latin typeface="Cambria Math" charset="0"/>
                            </a:rPr>
                            <m:t>2</m:t>
                          </m:r>
                          <m:r>
                            <a:rPr lang="en-US" sz="1600" i="1">
                              <a:solidFill>
                                <a:srgbClr val="0070C0"/>
                              </a:solidFill>
                              <a:latin typeface="Cambria Math" charset="0"/>
                            </a:rPr>
                            <m:t>2</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𝑥</m:t>
                          </m:r>
                        </m:e>
                        <m:sub>
                          <m:r>
                            <a:rPr lang="en-US" sz="1600" b="0" i="1" smtClean="0">
                              <a:solidFill>
                                <a:srgbClr val="0070C0"/>
                              </a:solidFill>
                              <a:latin typeface="Cambria Math" charset="0"/>
                            </a:rPr>
                            <m:t>2</m:t>
                          </m:r>
                          <m:r>
                            <a:rPr lang="en-US" sz="1600" i="1">
                              <a:solidFill>
                                <a:srgbClr val="0070C0"/>
                              </a:solidFill>
                              <a:latin typeface="Cambria Math" charset="0"/>
                            </a:rPr>
                            <m:t>3</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  </m:t>
                          </m:r>
                          <m:r>
                            <a:rPr lang="en-US" sz="1600" i="1">
                              <a:solidFill>
                                <a:srgbClr val="0070C0"/>
                              </a:solidFill>
                              <a:latin typeface="Cambria Math" charset="0"/>
                            </a:rPr>
                            <m:t>𝑥</m:t>
                          </m:r>
                        </m:e>
                        <m:sub>
                          <m:r>
                            <a:rPr lang="en-US" sz="1600" b="0" i="1" smtClean="0">
                              <a:solidFill>
                                <a:srgbClr val="0070C0"/>
                              </a:solidFill>
                              <a:latin typeface="Cambria Math" charset="0"/>
                            </a:rPr>
                            <m:t>2</m:t>
                          </m:r>
                          <m:r>
                            <a:rPr lang="en-US" sz="1600" i="1">
                              <a:solidFill>
                                <a:srgbClr val="0070C0"/>
                              </a:solidFill>
                              <a:latin typeface="Cambria Math" charset="0"/>
                            </a:rPr>
                            <m:t>4</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537600" y="2106332"/>
                <a:ext cx="2318667" cy="246221"/>
              </a:xfrm>
              <a:prstGeom prst="rect">
                <a:avLst/>
              </a:prstGeom>
              <a:blipFill rotWithShape="0">
                <a:blip r:embed="rId7"/>
                <a:stretch>
                  <a:fillRect t="-142500" r="-525" b="-175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534873" y="2606451"/>
                <a:ext cx="2321393"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l" rtl="0" latinLnBrk="1" hangingPunct="0"/>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3</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𝑥</m:t>
                          </m:r>
                        </m:e>
                        <m:sub>
                          <m:r>
                            <a:rPr lang="en-US" sz="1600" b="0" i="1" smtClean="0">
                              <a:solidFill>
                                <a:srgbClr val="0070C0"/>
                              </a:solidFill>
                              <a:latin typeface="Cambria Math" charset="0"/>
                            </a:rPr>
                            <m:t>3</m:t>
                          </m:r>
                          <m:r>
                            <a:rPr lang="en-US" sz="1600" i="1">
                              <a:solidFill>
                                <a:srgbClr val="0070C0"/>
                              </a:solidFill>
                              <a:latin typeface="Cambria Math" charset="0"/>
                            </a:rPr>
                            <m:t>1</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  </m:t>
                          </m:r>
                          <m:r>
                            <a:rPr lang="en-US" sz="1600" i="1">
                              <a:solidFill>
                                <a:srgbClr val="0070C0"/>
                              </a:solidFill>
                              <a:latin typeface="Cambria Math" charset="0"/>
                            </a:rPr>
                            <m:t>𝑥</m:t>
                          </m:r>
                        </m:e>
                        <m:sub>
                          <m:r>
                            <a:rPr lang="en-US" sz="1600" b="0" i="1" smtClean="0">
                              <a:solidFill>
                                <a:srgbClr val="0070C0"/>
                              </a:solidFill>
                              <a:latin typeface="Cambria Math" charset="0"/>
                            </a:rPr>
                            <m:t>3</m:t>
                          </m:r>
                          <m:r>
                            <a:rPr lang="en-US" sz="1600" i="1">
                              <a:solidFill>
                                <a:srgbClr val="0070C0"/>
                              </a:solidFill>
                              <a:latin typeface="Cambria Math" charset="0"/>
                            </a:rPr>
                            <m:t>2</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𝑥</m:t>
                          </m:r>
                        </m:e>
                        <m:sub>
                          <m:r>
                            <a:rPr lang="en-US" sz="1600" b="0" i="1" smtClean="0">
                              <a:solidFill>
                                <a:srgbClr val="0070C0"/>
                              </a:solidFill>
                              <a:latin typeface="Cambria Math" charset="0"/>
                            </a:rPr>
                            <m:t>3</m:t>
                          </m:r>
                          <m:r>
                            <a:rPr lang="en-US" sz="1600" i="1">
                              <a:solidFill>
                                <a:srgbClr val="0070C0"/>
                              </a:solidFill>
                              <a:latin typeface="Cambria Math" charset="0"/>
                            </a:rPr>
                            <m:t>3</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  </m:t>
                          </m:r>
                          <m:r>
                            <a:rPr lang="en-US" sz="1600" i="1">
                              <a:solidFill>
                                <a:srgbClr val="0070C0"/>
                              </a:solidFill>
                              <a:latin typeface="Cambria Math" charset="0"/>
                            </a:rPr>
                            <m:t>𝑥</m:t>
                          </m:r>
                        </m:e>
                        <m:sub>
                          <m:r>
                            <a:rPr lang="en-US" sz="1600" b="0" i="1" smtClean="0">
                              <a:solidFill>
                                <a:srgbClr val="0070C0"/>
                              </a:solidFill>
                              <a:latin typeface="Cambria Math" charset="0"/>
                            </a:rPr>
                            <m:t>3</m:t>
                          </m:r>
                          <m:r>
                            <a:rPr lang="en-US" sz="1600" i="1">
                              <a:solidFill>
                                <a:srgbClr val="0070C0"/>
                              </a:solidFill>
                              <a:latin typeface="Cambria Math" charset="0"/>
                            </a:rPr>
                            <m:t>4</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534873" y="2606451"/>
                <a:ext cx="2321393" cy="246221"/>
              </a:xfrm>
              <a:prstGeom prst="rect">
                <a:avLst/>
              </a:prstGeom>
              <a:blipFill rotWithShape="0">
                <a:blip r:embed="rId8"/>
                <a:stretch>
                  <a:fillRect t="-142500" r="-525" b="-175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537600" y="4194048"/>
                <a:ext cx="2275331"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l" rtl="0" latinLnBrk="1" hangingPunct="0"/>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𝑛</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𝑥</m:t>
                          </m:r>
                        </m:e>
                        <m:sub>
                          <m:r>
                            <a:rPr lang="en-US" sz="1600" b="0" i="1" smtClean="0">
                              <a:solidFill>
                                <a:srgbClr val="0070C0"/>
                              </a:solidFill>
                              <a:latin typeface="Cambria Math" charset="0"/>
                            </a:rPr>
                            <m:t>𝑛</m:t>
                          </m:r>
                          <m:r>
                            <a:rPr lang="en-US" sz="1600" i="1">
                              <a:solidFill>
                                <a:srgbClr val="0070C0"/>
                              </a:solidFill>
                              <a:latin typeface="Cambria Math" charset="0"/>
                            </a:rPr>
                            <m:t>1</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  </m:t>
                          </m:r>
                          <m:r>
                            <a:rPr lang="en-US" sz="1600" i="1">
                              <a:solidFill>
                                <a:srgbClr val="0070C0"/>
                              </a:solidFill>
                              <a:latin typeface="Cambria Math" charset="0"/>
                            </a:rPr>
                            <m:t>𝑥</m:t>
                          </m:r>
                        </m:e>
                        <m:sub>
                          <m:r>
                            <a:rPr lang="en-US" sz="1600" b="0" i="1" smtClean="0">
                              <a:solidFill>
                                <a:srgbClr val="0070C0"/>
                              </a:solidFill>
                              <a:latin typeface="Cambria Math" charset="0"/>
                            </a:rPr>
                            <m:t>𝑛</m:t>
                          </m:r>
                          <m:r>
                            <a:rPr lang="en-US" sz="1600" i="1">
                              <a:solidFill>
                                <a:srgbClr val="0070C0"/>
                              </a:solidFill>
                              <a:latin typeface="Cambria Math" charset="0"/>
                            </a:rPr>
                            <m:t>2</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𝑥</m:t>
                          </m:r>
                        </m:e>
                        <m:sub>
                          <m:r>
                            <a:rPr lang="en-US" sz="1600" b="0" i="1" smtClean="0">
                              <a:solidFill>
                                <a:srgbClr val="0070C0"/>
                              </a:solidFill>
                              <a:latin typeface="Cambria Math" charset="0"/>
                            </a:rPr>
                            <m:t>𝑛</m:t>
                          </m:r>
                          <m:r>
                            <a:rPr lang="en-US" sz="1600" i="1">
                              <a:solidFill>
                                <a:srgbClr val="0070C0"/>
                              </a:solidFill>
                              <a:latin typeface="Cambria Math" charset="0"/>
                            </a:rPr>
                            <m:t>3</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  </m:t>
                          </m:r>
                          <m:r>
                            <a:rPr lang="en-US" sz="1600" i="1">
                              <a:solidFill>
                                <a:srgbClr val="0070C0"/>
                              </a:solidFill>
                              <a:latin typeface="Cambria Math" charset="0"/>
                            </a:rPr>
                            <m:t>𝑥</m:t>
                          </m:r>
                        </m:e>
                        <m:sub>
                          <m:r>
                            <a:rPr lang="en-US" sz="1600" b="0" i="1" smtClean="0">
                              <a:solidFill>
                                <a:srgbClr val="0070C0"/>
                              </a:solidFill>
                              <a:latin typeface="Cambria Math" charset="0"/>
                            </a:rPr>
                            <m:t>𝑛</m:t>
                          </m:r>
                          <m:r>
                            <a:rPr lang="en-US" sz="1600" i="1">
                              <a:solidFill>
                                <a:srgbClr val="0070C0"/>
                              </a:solidFill>
                              <a:latin typeface="Cambria Math" charset="0"/>
                            </a:rPr>
                            <m:t>4</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537600" y="4194048"/>
                <a:ext cx="2275331" cy="246221"/>
              </a:xfrm>
              <a:prstGeom prst="rect">
                <a:avLst/>
              </a:prstGeom>
              <a:blipFill rotWithShape="0">
                <a:blip r:embed="rId9"/>
                <a:stretch>
                  <a:fillRect l="-804" t="-142500" r="-2949" b="-177500"/>
                </a:stretch>
              </a:blipFill>
              <a:ln w="12700" cap="flat">
                <a:noFill/>
                <a:miter lim="400000"/>
              </a:ln>
              <a:effectLst/>
            </p:spPr>
            <p:txBody>
              <a:bodyPr/>
              <a:lstStyle/>
              <a:p>
                <a:r>
                  <a:rPr lang="en-US">
                    <a:noFill/>
                  </a:rPr>
                  <a:t> </a:t>
                </a:r>
              </a:p>
            </p:txBody>
          </p:sp>
        </mc:Fallback>
      </mc:AlternateContent>
      <p:sp>
        <p:nvSpPr>
          <p:cNvPr id="40" name="TextBox 39"/>
          <p:cNvSpPr txBox="1"/>
          <p:nvPr/>
        </p:nvSpPr>
        <p:spPr>
          <a:xfrm>
            <a:off x="1995860" y="3053442"/>
            <a:ext cx="120423"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1600" b="1" dirty="0">
                <a:solidFill>
                  <a:srgbClr val="000000"/>
                </a:solidFill>
              </a:rPr>
              <a:t>.</a:t>
            </a:r>
          </a:p>
          <a:p>
            <a:pPr marL="0" marR="0" indent="0" algn="l" defTabSz="457200" rtl="0" fontAlgn="auto" latinLnBrk="1"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0000"/>
                </a:solidFill>
                <a:effectLst/>
                <a:uFillTx/>
                <a:sym typeface="Calibri"/>
              </a:rPr>
              <a:t>.</a:t>
            </a:r>
          </a:p>
          <a:p>
            <a:pPr marL="0" marR="0" indent="0" algn="l" defTabSz="457200" rtl="0" fontAlgn="auto" latinLnBrk="1" hangingPunct="0">
              <a:lnSpc>
                <a:spcPct val="100000"/>
              </a:lnSpc>
              <a:spcBef>
                <a:spcPts val="0"/>
              </a:spcBef>
              <a:spcAft>
                <a:spcPts val="0"/>
              </a:spcAft>
              <a:buClrTx/>
              <a:buSzTx/>
              <a:buFontTx/>
              <a:buNone/>
              <a:tabLst/>
            </a:pPr>
            <a:r>
              <a:rPr lang="en-US" sz="1600" b="1" dirty="0">
                <a:solidFill>
                  <a:srgbClr val="000000"/>
                </a:solidFill>
              </a:rPr>
              <a:t>.</a:t>
            </a:r>
            <a:endParaRPr kumimoji="0" lang="en-US" sz="1600" b="1" i="0" u="none" strike="noStrike" cap="none" spc="0" normalizeH="0" baseline="0" dirty="0">
              <a:ln>
                <a:noFill/>
              </a:ln>
              <a:solidFill>
                <a:srgbClr val="000000"/>
              </a:solidFill>
              <a:effectLst/>
              <a:uFillTx/>
              <a:sym typeface="Calibri"/>
            </a:endParaRPr>
          </a:p>
        </p:txBody>
      </p:sp>
      <p:grpSp>
        <p:nvGrpSpPr>
          <p:cNvPr id="4" name="Group 3"/>
          <p:cNvGrpSpPr/>
          <p:nvPr/>
        </p:nvGrpSpPr>
        <p:grpSpPr>
          <a:xfrm>
            <a:off x="5248288" y="1031072"/>
            <a:ext cx="3053078" cy="1198371"/>
            <a:chOff x="5248288" y="1031072"/>
            <a:chExt cx="3053078" cy="1198371"/>
          </a:xfrm>
        </p:grpSpPr>
        <mc:AlternateContent xmlns:mc="http://schemas.openxmlformats.org/markup-compatibility/2006" xmlns:a14="http://schemas.microsoft.com/office/drawing/2010/main">
          <mc:Choice Requires="a14">
            <p:sp>
              <p:nvSpPr>
                <p:cNvPr id="23" name="TextBox 22"/>
                <p:cNvSpPr txBox="1"/>
                <p:nvPr/>
              </p:nvSpPr>
              <p:spPr>
                <a:xfrm>
                  <a:off x="6053639" y="1860111"/>
                  <a:ext cx="1740476" cy="36933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acc>
                          <m:accPr>
                            <m:chr m:val="̂"/>
                            <m:ctrlPr>
                              <a:rPr kumimoji="0" lang="en-US" sz="24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accPr>
                          <m:e>
                            <m:sSub>
                              <m:sSubPr>
                                <m:ctrlPr>
                                  <a:rPr kumimoji="0" lang="en-US" sz="24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2400" b="0" i="1" u="none" strike="noStrike" cap="none" spc="0" normalizeH="0" baseline="0" smtClean="0">
                                    <a:ln>
                                      <a:noFill/>
                                    </a:ln>
                                    <a:solidFill>
                                      <a:srgbClr val="000000"/>
                                    </a:solidFill>
                                    <a:effectLst/>
                                    <a:uFillTx/>
                                    <a:latin typeface="Cambria Math" charset="0"/>
                                    <a:ea typeface="Calibri"/>
                                    <a:cs typeface="Calibri"/>
                                    <a:sym typeface="Calibri"/>
                                  </a:rPr>
                                  <m:t>𝑦</m:t>
                                </m:r>
                              </m:e>
                              <m:sub>
                                <m:r>
                                  <a:rPr kumimoji="0" lang="en-US" sz="2400" b="0" i="1" u="none" strike="noStrike" cap="none" spc="0" normalizeH="0" baseline="0" smtClean="0">
                                    <a:ln>
                                      <a:noFill/>
                                    </a:ln>
                                    <a:solidFill>
                                      <a:srgbClr val="000000"/>
                                    </a:solidFill>
                                    <a:effectLst/>
                                    <a:uFillTx/>
                                    <a:latin typeface="Cambria Math" charset="0"/>
                                    <a:ea typeface="Calibri"/>
                                    <a:cs typeface="Calibri"/>
                                    <a:sym typeface="Calibri"/>
                                  </a:rPr>
                                  <m:t>𝑖</m:t>
                                </m:r>
                              </m:sub>
                            </m:sSub>
                          </m:e>
                        </m:acc>
                        <m:r>
                          <a:rPr kumimoji="0" lang="en-US" sz="2400" b="0" i="1" u="none" strike="noStrike" cap="none" spc="0" normalizeH="0" baseline="0" smtClean="0">
                            <a:ln>
                              <a:noFill/>
                            </a:ln>
                            <a:solidFill>
                              <a:srgbClr val="000000"/>
                            </a:solidFill>
                            <a:effectLst/>
                            <a:uFillTx/>
                            <a:latin typeface="Cambria Math" charset="0"/>
                            <a:ea typeface="Calibri"/>
                            <a:cs typeface="Calibri"/>
                            <a:sym typeface="Calibri"/>
                          </a:rPr>
                          <m:t>=</m:t>
                        </m:r>
                        <m:r>
                          <a:rPr kumimoji="0" lang="en-US" sz="2400" b="0" i="1" u="none" strike="noStrike" cap="none" spc="0" normalizeH="0" baseline="0" smtClean="0">
                            <a:ln>
                              <a:noFill/>
                            </a:ln>
                            <a:solidFill>
                              <a:srgbClr val="000000"/>
                            </a:solidFill>
                            <a:effectLst/>
                            <a:uFillTx/>
                            <a:latin typeface="Cambria Math" charset="0"/>
                            <a:ea typeface="Calibri"/>
                            <a:cs typeface="Calibri"/>
                            <a:sym typeface="Calibri"/>
                          </a:rPr>
                          <m:t>𝑓</m:t>
                        </m:r>
                        <m:r>
                          <a:rPr kumimoji="0" lang="en-US" sz="2400" b="0" i="1" u="none" strike="noStrike" cap="none" spc="0" normalizeH="0" baseline="0" smtClean="0">
                            <a:ln>
                              <a:noFill/>
                            </a:ln>
                            <a:solidFill>
                              <a:srgbClr val="000000"/>
                            </a:solidFill>
                            <a:effectLst/>
                            <a:uFillTx/>
                            <a:latin typeface="Cambria Math" charset="0"/>
                            <a:ea typeface="Calibri"/>
                            <a:cs typeface="Calibri"/>
                            <a:sym typeface="Calibri"/>
                          </a:rPr>
                          <m:t>(</m:t>
                        </m:r>
                        <m:sSub>
                          <m:sSubPr>
                            <m:ctrlPr>
                              <a:rPr kumimoji="0" lang="en-US" sz="24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2400" b="0" i="1" u="none" strike="noStrike" cap="none" spc="0" normalizeH="0" baseline="0" smtClean="0">
                                <a:ln>
                                  <a:noFill/>
                                </a:ln>
                                <a:solidFill>
                                  <a:srgbClr val="000000"/>
                                </a:solidFill>
                                <a:effectLst/>
                                <a:uFillTx/>
                                <a:latin typeface="Cambria Math" charset="0"/>
                                <a:ea typeface="Calibri"/>
                                <a:cs typeface="Calibri"/>
                                <a:sym typeface="Calibri"/>
                              </a:rPr>
                              <m:t>𝑥</m:t>
                            </m:r>
                          </m:e>
                          <m:sub>
                            <m:r>
                              <a:rPr kumimoji="0" lang="en-US" sz="2400" b="0" i="1" u="none" strike="noStrike" cap="none" spc="0" normalizeH="0" baseline="0" smtClean="0">
                                <a:ln>
                                  <a:noFill/>
                                </a:ln>
                                <a:solidFill>
                                  <a:srgbClr val="000000"/>
                                </a:solidFill>
                                <a:effectLst/>
                                <a:uFillTx/>
                                <a:latin typeface="Cambria Math" charset="0"/>
                                <a:ea typeface="Calibri"/>
                                <a:cs typeface="Calibri"/>
                                <a:sym typeface="Calibri"/>
                              </a:rPr>
                              <m:t>𝑖</m:t>
                            </m:r>
                          </m:sub>
                        </m:sSub>
                        <m:r>
                          <a:rPr kumimoji="0" lang="en-US" sz="2400" b="0" i="1" u="none" strike="noStrike" cap="none" spc="0" normalizeH="0" baseline="0" smtClean="0">
                            <a:ln>
                              <a:noFill/>
                            </a:ln>
                            <a:solidFill>
                              <a:srgbClr val="000000"/>
                            </a:solidFill>
                            <a:effectLst/>
                            <a:uFillTx/>
                            <a:latin typeface="Cambria Math" charset="0"/>
                            <a:ea typeface="Calibri"/>
                            <a:cs typeface="Calibri"/>
                            <a:sym typeface="Calibri"/>
                          </a:rPr>
                          <m:t>;</m:t>
                        </m:r>
                        <m:r>
                          <a:rPr kumimoji="0" lang="en-US" sz="2400" b="0" i="1" u="none" strike="noStrike" cap="none" spc="0" normalizeH="0" baseline="0" smtClean="0">
                            <a:ln>
                              <a:noFill/>
                            </a:ln>
                            <a:solidFill>
                              <a:srgbClr val="000000"/>
                            </a:solidFill>
                            <a:effectLst/>
                            <a:uFillTx/>
                            <a:latin typeface="Cambria Math" charset="0"/>
                            <a:ea typeface="Cambria Math" charset="0"/>
                            <a:cs typeface="Cambria Math" charset="0"/>
                            <a:sym typeface="Calibri"/>
                          </a:rPr>
                          <m:t>𝜃</m:t>
                        </m:r>
                        <m:r>
                          <a:rPr kumimoji="0" lang="en-US" sz="24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24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6053639" y="1860111"/>
                  <a:ext cx="1740476" cy="369332"/>
                </a:xfrm>
                <a:prstGeom prst="rect">
                  <a:avLst/>
                </a:prstGeom>
                <a:blipFill rotWithShape="0">
                  <a:blip r:embed="rId10"/>
                  <a:stretch>
                    <a:fillRect l="-3497" t="-16393" r="-5944" b="-34426"/>
                  </a:stretch>
                </a:blipFill>
                <a:ln w="12700" cap="flat">
                  <a:noFill/>
                  <a:miter lim="400000"/>
                </a:ln>
                <a:effectLst/>
              </p:spPr>
              <p:txBody>
                <a:bodyPr/>
                <a:lstStyle/>
                <a:p>
                  <a:r>
                    <a:rPr lang="en-US">
                      <a:noFill/>
                    </a:rPr>
                    <a:t> </a:t>
                  </a:r>
                </a:p>
              </p:txBody>
            </p:sp>
          </mc:Fallback>
        </mc:AlternateContent>
        <p:sp>
          <p:nvSpPr>
            <p:cNvPr id="2" name="TextBox 1"/>
            <p:cNvSpPr txBox="1"/>
            <p:nvPr/>
          </p:nvSpPr>
          <p:spPr>
            <a:xfrm>
              <a:off x="5248288" y="1031072"/>
              <a:ext cx="3053078"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We need to find</a:t>
              </a:r>
              <a:r>
                <a:rPr kumimoji="0" lang="en-US" sz="1800" b="0" i="0" u="none" strike="noStrike" cap="none" spc="0" normalizeH="0" dirty="0">
                  <a:ln>
                    <a:noFill/>
                  </a:ln>
                  <a:solidFill>
                    <a:srgbClr val="000000"/>
                  </a:solidFill>
                  <a:effectLst/>
                  <a:uFillTx/>
                  <a:latin typeface="Calibri"/>
                  <a:ea typeface="Calibri"/>
                  <a:cs typeface="Calibri"/>
                  <a:sym typeface="Calibri"/>
                </a:rPr>
                <a:t> </a:t>
              </a:r>
              <a:r>
                <a:rPr kumimoji="0" lang="en-US" sz="1800" b="0" i="0" u="none" strike="noStrike" cap="none" spc="0" normalizeH="0" baseline="0" dirty="0">
                  <a:ln>
                    <a:noFill/>
                  </a:ln>
                  <a:solidFill>
                    <a:srgbClr val="000000"/>
                  </a:solidFill>
                  <a:effectLst/>
                  <a:uFillTx/>
                  <a:latin typeface="Calibri"/>
                  <a:ea typeface="Calibri"/>
                  <a:cs typeface="Calibri"/>
                  <a:sym typeface="Calibri"/>
                </a:rPr>
                <a:t>a function</a:t>
              </a:r>
              <a:r>
                <a:rPr kumimoji="0" lang="en-US" sz="1800" b="0" i="0" u="none" strike="noStrike" cap="none" spc="0" normalizeH="0" dirty="0">
                  <a:ln>
                    <a:noFill/>
                  </a:ln>
                  <a:solidFill>
                    <a:srgbClr val="000000"/>
                  </a:solidFill>
                  <a:effectLst/>
                  <a:uFillTx/>
                  <a:latin typeface="Calibri"/>
                  <a:ea typeface="Calibri"/>
                  <a:cs typeface="Calibri"/>
                  <a:sym typeface="Calibri"/>
                </a:rPr>
                <a:t> that</a:t>
              </a:r>
            </a:p>
            <a:p>
              <a:pPr marL="0" marR="0" indent="0" algn="l" defTabSz="457200" rtl="0" fontAlgn="auto" latinLnBrk="1" hangingPunct="0">
                <a:lnSpc>
                  <a:spcPct val="100000"/>
                </a:lnSpc>
                <a:spcBef>
                  <a:spcPts val="0"/>
                </a:spcBef>
                <a:spcAft>
                  <a:spcPts val="0"/>
                </a:spcAft>
                <a:buClrTx/>
                <a:buSzTx/>
                <a:buFontTx/>
                <a:buNone/>
                <a:tabLst/>
              </a:pPr>
              <a:r>
                <a:rPr lang="en-US" baseline="0" dirty="0">
                  <a:solidFill>
                    <a:srgbClr val="000000"/>
                  </a:solidFill>
                </a:rPr>
                <a:t>maps</a:t>
              </a:r>
              <a:r>
                <a:rPr lang="en-US" dirty="0">
                  <a:solidFill>
                    <a:srgbClr val="000000"/>
                  </a:solidFill>
                </a:rPr>
                <a:t> </a:t>
              </a:r>
              <a:r>
                <a:rPr lang="en-US" i="1" dirty="0">
                  <a:solidFill>
                    <a:srgbClr val="000000"/>
                  </a:solidFill>
                </a:rPr>
                <a:t>x</a:t>
              </a:r>
              <a:r>
                <a:rPr lang="en-US" dirty="0">
                  <a:solidFill>
                    <a:srgbClr val="000000"/>
                  </a:solidFill>
                </a:rPr>
                <a:t> and </a:t>
              </a:r>
              <a:r>
                <a:rPr lang="en-US" i="1" dirty="0">
                  <a:solidFill>
                    <a:srgbClr val="000000"/>
                  </a:solidFill>
                </a:rPr>
                <a:t>y</a:t>
              </a:r>
              <a:r>
                <a:rPr lang="en-US" dirty="0">
                  <a:solidFill>
                    <a:srgbClr val="000000"/>
                  </a:solidFill>
                </a:rPr>
                <a:t> for any of them.</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grpSp>
      <p:grpSp>
        <p:nvGrpSpPr>
          <p:cNvPr id="14" name="Group 13"/>
          <p:cNvGrpSpPr/>
          <p:nvPr/>
        </p:nvGrpSpPr>
        <p:grpSpPr>
          <a:xfrm>
            <a:off x="5248288" y="2614350"/>
            <a:ext cx="3384899" cy="2088808"/>
            <a:chOff x="5248288" y="2714726"/>
            <a:chExt cx="3384899" cy="2088808"/>
          </a:xfrm>
        </p:grpSpPr>
        <p:sp>
          <p:nvSpPr>
            <p:cNvPr id="26" name="TextBox 25"/>
            <p:cNvSpPr txBox="1"/>
            <p:nvPr/>
          </p:nvSpPr>
          <p:spPr>
            <a:xfrm>
              <a:off x="5248288" y="2714726"/>
              <a:ext cx="3384899"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dirty="0">
                  <a:solidFill>
                    <a:srgbClr val="000000"/>
                  </a:solidFill>
                </a:rPr>
                <a:t>How do we ”learn” the parameters</a:t>
              </a:r>
            </a:p>
            <a:p>
              <a:pPr marL="0" marR="0" indent="0" algn="l" defTabSz="457200" rtl="0" fontAlgn="auto" latinLnBrk="1" hangingPunct="0">
                <a:lnSpc>
                  <a:spcPct val="100000"/>
                </a:lnSpc>
                <a:spcBef>
                  <a:spcPts val="0"/>
                </a:spcBef>
                <a:spcAft>
                  <a:spcPts val="0"/>
                </a:spcAft>
                <a:buClrTx/>
                <a:buSzTx/>
                <a:buFontTx/>
                <a:buNone/>
                <a:tabLst/>
              </a:pPr>
              <a:r>
                <a:rPr lang="en-US" dirty="0">
                  <a:solidFill>
                    <a:srgbClr val="000000"/>
                  </a:solidFill>
                </a:rPr>
                <a:t>of this function?</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29" name="TextBox 28"/>
            <p:cNvSpPr txBox="1"/>
            <p:nvPr/>
          </p:nvSpPr>
          <p:spPr>
            <a:xfrm>
              <a:off x="5409389" y="3266768"/>
              <a:ext cx="3152464"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We choose ones that makes the </a:t>
              </a:r>
            </a:p>
            <a:p>
              <a:pPr marL="0" marR="0" indent="0" algn="l" defTabSz="457200" rtl="0" fontAlgn="auto" latinLnBrk="1" hangingPunct="0">
                <a:lnSpc>
                  <a:spcPct val="100000"/>
                </a:lnSpc>
                <a:spcBef>
                  <a:spcPts val="0"/>
                </a:spcBef>
                <a:spcAft>
                  <a:spcPts val="0"/>
                </a:spcAft>
                <a:buClrTx/>
                <a:buSzTx/>
                <a:buFontTx/>
                <a:buNone/>
                <a:tabLst/>
              </a:pPr>
              <a:r>
                <a:rPr lang="en-US" dirty="0">
                  <a:solidFill>
                    <a:srgbClr val="000000"/>
                  </a:solidFill>
                </a:rPr>
                <a:t>following quantity small:</a:t>
              </a:r>
              <a:r>
                <a:rPr kumimoji="0" lang="en-US" sz="1800" b="0" i="0" u="none" strike="noStrike" cap="none" spc="0" normalizeH="0" baseline="0" dirty="0">
                  <a:ln>
                    <a:noFill/>
                  </a:ln>
                  <a:solidFill>
                    <a:srgbClr val="000000"/>
                  </a:solidFill>
                  <a:effectLst/>
                  <a:uFillTx/>
                  <a:latin typeface="Calibri"/>
                  <a:ea typeface="Calibri"/>
                  <a:cs typeface="Calibri"/>
                  <a:sym typeface="Calibri"/>
                </a:rPr>
                <a:t> </a:t>
              </a:r>
            </a:p>
          </p:txBody>
        </p:sp>
        <mc:AlternateContent xmlns:mc="http://schemas.openxmlformats.org/markup-compatibility/2006" xmlns:a14="http://schemas.microsoft.com/office/drawing/2010/main">
          <mc:Choice Requires="a14">
            <p:sp>
              <p:nvSpPr>
                <p:cNvPr id="31" name="TextBox 30"/>
                <p:cNvSpPr txBox="1"/>
                <p:nvPr/>
              </p:nvSpPr>
              <p:spPr>
                <a:xfrm>
                  <a:off x="5982790" y="3963239"/>
                  <a:ext cx="1811325" cy="8402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l" rtl="0" latinLnBrk="1" hangingPunct="0"/>
                  <a14:m>
                    <m:oMathPara xmlns:m="http://schemas.openxmlformats.org/officeDocument/2006/math">
                      <m:oMathParaPr>
                        <m:jc m:val="centerGroup"/>
                      </m:oMathParaPr>
                      <m:oMath xmlns:m="http://schemas.openxmlformats.org/officeDocument/2006/math">
                        <m:nary>
                          <m:naryPr>
                            <m:chr m:val="∑"/>
                            <m:ctrlPr>
                              <a:rPr kumimoji="0" lang="en-US" sz="2000" b="0" i="1" u="none" strike="noStrike" cap="none" spc="0" normalizeH="0" baseline="0" smtClean="0">
                                <a:ln>
                                  <a:noFill/>
                                </a:ln>
                                <a:solidFill>
                                  <a:srgbClr val="000000"/>
                                </a:solidFill>
                                <a:effectLst/>
                                <a:uFillTx/>
                                <a:latin typeface="Cambria Math" panose="02040503050406030204" pitchFamily="18" charset="0"/>
                                <a:sym typeface="Calibri"/>
                              </a:rPr>
                            </m:ctrlPr>
                          </m:naryPr>
                          <m:sub>
                            <m:r>
                              <m:rPr>
                                <m:brk m:alnAt="23"/>
                              </m:rPr>
                              <a:rPr kumimoji="0" lang="en-US" sz="2000" b="0" i="1" u="none" strike="noStrike" cap="none" spc="0" normalizeH="0" baseline="0" smtClean="0">
                                <a:ln>
                                  <a:noFill/>
                                </a:ln>
                                <a:solidFill>
                                  <a:srgbClr val="000000"/>
                                </a:solidFill>
                                <a:effectLst/>
                                <a:uFillTx/>
                                <a:latin typeface="Cambria Math" charset="0"/>
                                <a:sym typeface="Calibri"/>
                              </a:rPr>
                              <m:t>𝑖</m:t>
                            </m:r>
                            <m:r>
                              <a:rPr kumimoji="0" lang="en-US" sz="2000" b="0" i="1" u="none" strike="noStrike" cap="none" spc="0" normalizeH="0" baseline="0" smtClean="0">
                                <a:ln>
                                  <a:noFill/>
                                </a:ln>
                                <a:solidFill>
                                  <a:srgbClr val="000000"/>
                                </a:solidFill>
                                <a:effectLst/>
                                <a:uFillTx/>
                                <a:latin typeface="Cambria Math" charset="0"/>
                                <a:sym typeface="Calibri"/>
                              </a:rPr>
                              <m:t>=1</m:t>
                            </m:r>
                          </m:sub>
                          <m:sup>
                            <m:r>
                              <a:rPr kumimoji="0" lang="en-US" sz="2000" b="0" i="1" u="none" strike="noStrike" cap="none" spc="0" normalizeH="0" baseline="0" smtClean="0">
                                <a:ln>
                                  <a:noFill/>
                                </a:ln>
                                <a:solidFill>
                                  <a:srgbClr val="000000"/>
                                </a:solidFill>
                                <a:effectLst/>
                                <a:uFillTx/>
                                <a:latin typeface="Cambria Math" charset="0"/>
                                <a:sym typeface="Calibri"/>
                              </a:rPr>
                              <m:t>𝑛</m:t>
                            </m:r>
                          </m:sup>
                          <m:e>
                            <m:r>
                              <a:rPr lang="en-US" sz="2000" i="1">
                                <a:solidFill>
                                  <a:srgbClr val="000000"/>
                                </a:solidFill>
                                <a:latin typeface="Cambria Math" charset="0"/>
                              </a:rPr>
                              <m:t>𝐶𝑜𝑠𝑡</m:t>
                            </m:r>
                            <m:r>
                              <a:rPr lang="en-US" sz="2000" i="1">
                                <a:solidFill>
                                  <a:srgbClr val="000000"/>
                                </a:solidFill>
                                <a:latin typeface="Cambria Math" charset="0"/>
                              </a:rPr>
                              <m:t>(</m:t>
                            </m:r>
                            <m:acc>
                              <m:accPr>
                                <m:chr m:val="̂"/>
                                <m:ctrlPr>
                                  <a:rPr lang="en-US" sz="2000" i="1">
                                    <a:solidFill>
                                      <a:srgbClr val="000000"/>
                                    </a:solidFill>
                                    <a:latin typeface="Cambria Math" panose="02040503050406030204" pitchFamily="18" charset="0"/>
                                  </a:rPr>
                                </m:ctrlPr>
                              </m:acc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charset="0"/>
                                      </a:rPr>
                                      <m:t>𝑦</m:t>
                                    </m:r>
                                  </m:e>
                                  <m:sub>
                                    <m:r>
                                      <a:rPr lang="en-US" sz="2000" i="1">
                                        <a:solidFill>
                                          <a:srgbClr val="000000"/>
                                        </a:solidFill>
                                        <a:latin typeface="Cambria Math" charset="0"/>
                                      </a:rPr>
                                      <m:t>𝑖</m:t>
                                    </m:r>
                                  </m:sub>
                                </m:sSub>
                              </m:e>
                            </m:acc>
                            <m:r>
                              <a:rPr lang="en-US" sz="2000" i="1">
                                <a:solidFill>
                                  <a:srgbClr val="000000"/>
                                </a:solidFill>
                                <a:latin typeface="Cambria Math" charset="0"/>
                              </a:rPr>
                              <m:t>, </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charset="0"/>
                                  </a:rPr>
                                  <m:t>𝑦</m:t>
                                </m:r>
                              </m:e>
                              <m:sub>
                                <m:r>
                                  <a:rPr lang="en-US" sz="2000" i="1">
                                    <a:solidFill>
                                      <a:srgbClr val="000000"/>
                                    </a:solidFill>
                                    <a:latin typeface="Cambria Math" charset="0"/>
                                  </a:rPr>
                                  <m:t>𝑖</m:t>
                                </m:r>
                              </m:sub>
                            </m:sSub>
                            <m:r>
                              <a:rPr lang="en-US" sz="2000" i="1">
                                <a:solidFill>
                                  <a:srgbClr val="000000"/>
                                </a:solidFill>
                                <a:latin typeface="Cambria Math" charset="0"/>
                              </a:rPr>
                              <m:t>)</m:t>
                            </m:r>
                          </m:e>
                        </m:nary>
                      </m:oMath>
                    </m:oMathPara>
                  </a14:m>
                  <a:endParaRPr kumimoji="0" lang="en-US" sz="2000" b="0" i="0" u="none" strike="noStrike" cap="none" spc="0" normalizeH="0" baseline="0" dirty="0">
                    <a:ln>
                      <a:noFill/>
                    </a:ln>
                    <a:solidFill>
                      <a:srgbClr val="000000"/>
                    </a:solidFill>
                    <a:effectLst/>
                    <a:uFillTx/>
                    <a:sym typeface="Calibri"/>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5982790" y="3963239"/>
                  <a:ext cx="1811325" cy="840295"/>
                </a:xfrm>
                <a:prstGeom prst="rect">
                  <a:avLst/>
                </a:prstGeom>
                <a:blipFill rotWithShape="0">
                  <a:blip r:embed="rId11"/>
                  <a:stretch>
                    <a:fillRect/>
                  </a:stretch>
                </a:blipFill>
                <a:ln w="12700" cap="flat">
                  <a:noFill/>
                  <a:miter lim="400000"/>
                </a:ln>
                <a:effectLst/>
              </p:spPr>
              <p:txBody>
                <a:bodyPr/>
                <a:lstStyle/>
                <a:p>
                  <a:r>
                    <a:rPr lang="en-US">
                      <a:noFill/>
                    </a:rPr>
                    <a:t> </a:t>
                  </a:r>
                </a:p>
              </p:txBody>
            </p:sp>
          </mc:Fallback>
        </mc:AlternateContent>
      </p:grpSp>
      <p:grpSp>
        <p:nvGrpSpPr>
          <p:cNvPr id="15" name="Group 14"/>
          <p:cNvGrpSpPr/>
          <p:nvPr/>
        </p:nvGrpSpPr>
        <p:grpSpPr>
          <a:xfrm>
            <a:off x="1322119" y="1001715"/>
            <a:ext cx="2609379" cy="646329"/>
            <a:chOff x="1322119" y="1001715"/>
            <a:chExt cx="2609379" cy="646329"/>
          </a:xfrm>
        </p:grpSpPr>
        <p:sp>
          <p:nvSpPr>
            <p:cNvPr id="5" name="TextBox 4"/>
            <p:cNvSpPr txBox="1"/>
            <p:nvPr/>
          </p:nvSpPr>
          <p:spPr>
            <a:xfrm>
              <a:off x="1322119" y="1210206"/>
              <a:ext cx="480258"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7030A0"/>
                  </a:solidFill>
                  <a:effectLst/>
                  <a:uFillTx/>
                  <a:latin typeface="Calibri"/>
                  <a:ea typeface="Calibri"/>
                  <a:cs typeface="Calibri"/>
                  <a:sym typeface="Calibri"/>
                </a:rPr>
                <a:t>inputs</a:t>
              </a:r>
            </a:p>
          </p:txBody>
        </p:sp>
        <p:sp>
          <p:nvSpPr>
            <p:cNvPr id="32" name="TextBox 31"/>
            <p:cNvSpPr txBox="1"/>
            <p:nvPr/>
          </p:nvSpPr>
          <p:spPr>
            <a:xfrm>
              <a:off x="3040872" y="1001715"/>
              <a:ext cx="890626"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7030A0"/>
                  </a:solidFill>
                  <a:effectLst/>
                  <a:uFillTx/>
                  <a:sym typeface="Calibri"/>
                </a:rPr>
                <a:t>targets /</a:t>
              </a:r>
            </a:p>
            <a:p>
              <a:pPr marL="0" marR="0" indent="0" algn="l" defTabSz="457200" rtl="0" fontAlgn="auto" latinLnBrk="1" hangingPunct="0">
                <a:lnSpc>
                  <a:spcPct val="100000"/>
                </a:lnSpc>
                <a:spcBef>
                  <a:spcPts val="0"/>
                </a:spcBef>
                <a:spcAft>
                  <a:spcPts val="0"/>
                </a:spcAft>
                <a:buClrTx/>
                <a:buSzTx/>
                <a:buFontTx/>
                <a:buNone/>
                <a:tabLst/>
              </a:pPr>
              <a:r>
                <a:rPr lang="en-US" sz="1200" dirty="0">
                  <a:solidFill>
                    <a:srgbClr val="7030A0"/>
                  </a:solidFill>
                </a:rPr>
                <a:t>labels /</a:t>
              </a:r>
            </a:p>
            <a:p>
              <a:pPr marL="0" marR="0" indent="0" algn="l" defTabSz="4572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7030A0"/>
                  </a:solidFill>
                  <a:effectLst/>
                  <a:uFillTx/>
                  <a:sym typeface="Calibri"/>
                </a:rPr>
                <a:t>ground truth</a:t>
              </a:r>
            </a:p>
          </p:txBody>
        </p:sp>
      </p:grpSp>
      <p:grpSp>
        <p:nvGrpSpPr>
          <p:cNvPr id="13" name="Group 12"/>
          <p:cNvGrpSpPr/>
          <p:nvPr/>
        </p:nvGrpSpPr>
        <p:grpSpPr>
          <a:xfrm>
            <a:off x="4006511" y="1210204"/>
            <a:ext cx="885179" cy="3243551"/>
            <a:chOff x="4006511" y="1210204"/>
            <a:chExt cx="885179" cy="3243551"/>
          </a:xfrm>
        </p:grpSpPr>
        <p:grpSp>
          <p:nvGrpSpPr>
            <p:cNvPr id="41" name="Group 40"/>
            <p:cNvGrpSpPr/>
            <p:nvPr/>
          </p:nvGrpSpPr>
          <p:grpSpPr>
            <a:xfrm>
              <a:off x="4015971" y="1571799"/>
              <a:ext cx="712729" cy="2881956"/>
              <a:chOff x="3075302" y="1571799"/>
              <a:chExt cx="712729" cy="2881956"/>
            </a:xfrm>
          </p:grpSpPr>
          <p:sp>
            <p:nvSpPr>
              <p:cNvPr id="42" name="TextBox 41"/>
              <p:cNvSpPr txBox="1"/>
              <p:nvPr/>
            </p:nvSpPr>
            <p:spPr>
              <a:xfrm>
                <a:off x="3601601" y="1571799"/>
                <a:ext cx="183703"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1400" dirty="0">
                    <a:solidFill>
                      <a:srgbClr val="7030A0"/>
                    </a:solidFill>
                  </a:rPr>
                  <a:t>1</a:t>
                </a:r>
              </a:p>
            </p:txBody>
          </p:sp>
          <p:sp>
            <p:nvSpPr>
              <p:cNvPr id="44" name="TextBox 43"/>
              <p:cNvSpPr txBox="1"/>
              <p:nvPr/>
            </p:nvSpPr>
            <p:spPr>
              <a:xfrm>
                <a:off x="3601601" y="2572367"/>
                <a:ext cx="183703"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1400" dirty="0">
                    <a:solidFill>
                      <a:srgbClr val="C00000"/>
                    </a:solidFill>
                  </a:rPr>
                  <a:t>2</a:t>
                </a:r>
              </a:p>
            </p:txBody>
          </p:sp>
          <p:sp>
            <p:nvSpPr>
              <p:cNvPr id="45" name="TextBox 44"/>
              <p:cNvSpPr txBox="1"/>
              <p:nvPr/>
            </p:nvSpPr>
            <p:spPr>
              <a:xfrm>
                <a:off x="3601601" y="2081323"/>
                <a:ext cx="183703"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C00000"/>
                    </a:solidFill>
                    <a:effectLst/>
                    <a:uFillTx/>
                    <a:latin typeface="Calibri"/>
                    <a:ea typeface="Calibri"/>
                    <a:cs typeface="Calibri"/>
                    <a:sym typeface="Calibri"/>
                  </a:rPr>
                  <a:t>2</a:t>
                </a:r>
              </a:p>
            </p:txBody>
          </p:sp>
          <p:sp>
            <p:nvSpPr>
              <p:cNvPr id="46" name="TextBox 45"/>
              <p:cNvSpPr txBox="1"/>
              <p:nvPr/>
            </p:nvSpPr>
            <p:spPr>
              <a:xfrm>
                <a:off x="3604328" y="4145980"/>
                <a:ext cx="183703"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1400" dirty="0">
                    <a:solidFill>
                      <a:srgbClr val="7030A0"/>
                    </a:solidFill>
                  </a:rPr>
                  <a:t>1</a:t>
                </a:r>
              </a:p>
            </p:txBody>
          </p:sp>
          <mc:AlternateContent xmlns:mc="http://schemas.openxmlformats.org/markup-compatibility/2006" xmlns:a14="http://schemas.microsoft.com/office/drawing/2010/main">
            <mc:Choice Requires="a14">
              <p:sp>
                <p:nvSpPr>
                  <p:cNvPr id="47" name="TextBox 46"/>
                  <p:cNvSpPr txBox="1"/>
                  <p:nvPr/>
                </p:nvSpPr>
                <p:spPr>
                  <a:xfrm>
                    <a:off x="3078029" y="4165539"/>
                    <a:ext cx="463652"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algn="l" rtl="0" latinLnBrk="1" hangingPunct="0"/>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charset="0"/>
                                    </a:rPr>
                                    <m:t>𝑦</m:t>
                                  </m:r>
                                </m:e>
                              </m:acc>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𝑛</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3078029" y="4165539"/>
                    <a:ext cx="463652" cy="246221"/>
                  </a:xfrm>
                  <a:prstGeom prst="rect">
                    <a:avLst/>
                  </a:prstGeom>
                  <a:blipFill rotWithShape="0">
                    <a:blip r:embed="rId12"/>
                    <a:stretch>
                      <a:fillRect l="-10526" t="-17073" r="-5263" b="-21951"/>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3082429" y="2604480"/>
                    <a:ext cx="461665"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algn="l" rtl="0" latinLnBrk="1" hangingPunct="0"/>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charset="0"/>
                                    </a:rPr>
                                    <m:t>𝑦</m:t>
                                  </m:r>
                                </m:e>
                              </m:acc>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3</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3082429" y="2604480"/>
                    <a:ext cx="461665" cy="246221"/>
                  </a:xfrm>
                  <a:prstGeom prst="rect">
                    <a:avLst/>
                  </a:prstGeom>
                  <a:blipFill rotWithShape="0">
                    <a:blip r:embed="rId13"/>
                    <a:stretch>
                      <a:fillRect l="-10526" t="-17073" r="-2632" b="-21951"/>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3079216" y="2102860"/>
                    <a:ext cx="461665"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algn="l" rtl="0" latinLnBrk="1" hangingPunct="0"/>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charset="0"/>
                                    </a:rPr>
                                    <m:t>𝑦</m:t>
                                  </m:r>
                                </m:e>
                              </m:acc>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2</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3079216" y="2102860"/>
                    <a:ext cx="461665" cy="246221"/>
                  </a:xfrm>
                  <a:prstGeom prst="rect">
                    <a:avLst/>
                  </a:prstGeom>
                  <a:blipFill rotWithShape="0">
                    <a:blip r:embed="rId14"/>
                    <a:stretch>
                      <a:fillRect l="-10526" t="-20000" r="-3947" b="-25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3075302" y="1601240"/>
                    <a:ext cx="456920"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acc>
                                <m:accPr>
                                  <m:chr m:val="̂"/>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acc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acc>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1</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3075302" y="1601240"/>
                    <a:ext cx="456920" cy="246221"/>
                  </a:xfrm>
                  <a:prstGeom prst="rect">
                    <a:avLst/>
                  </a:prstGeom>
                  <a:blipFill rotWithShape="0">
                    <a:blip r:embed="rId15"/>
                    <a:stretch>
                      <a:fillRect l="-10667" t="-20000" r="-4000" b="-25000"/>
                    </a:stretch>
                  </a:blipFill>
                  <a:ln w="12700" cap="flat">
                    <a:noFill/>
                    <a:miter lim="400000"/>
                  </a:ln>
                  <a:effectLst/>
                </p:spPr>
                <p:txBody>
                  <a:bodyPr/>
                  <a:lstStyle/>
                  <a:p>
                    <a:r>
                      <a:rPr lang="en-US">
                        <a:noFill/>
                      </a:rPr>
                      <a:t> </a:t>
                    </a:r>
                  </a:p>
                </p:txBody>
              </p:sp>
            </mc:Fallback>
          </mc:AlternateContent>
        </p:grpSp>
        <p:sp>
          <p:nvSpPr>
            <p:cNvPr id="11" name="Rectangle 10"/>
            <p:cNvSpPr/>
            <p:nvPr/>
          </p:nvSpPr>
          <p:spPr>
            <a:xfrm>
              <a:off x="4006511" y="1210204"/>
              <a:ext cx="885179" cy="276999"/>
            </a:xfrm>
            <a:prstGeom prst="rect">
              <a:avLst/>
            </a:prstGeom>
          </p:spPr>
          <p:txBody>
            <a:bodyPr wrap="none">
              <a:spAutoFit/>
            </a:bodyPr>
            <a:lstStyle/>
            <a:p>
              <a:r>
                <a:rPr lang="en-US" sz="1200">
                  <a:solidFill>
                    <a:srgbClr val="7030A0"/>
                  </a:solidFill>
                </a:rPr>
                <a:t>predictions</a:t>
              </a:r>
              <a:endParaRPr lang="en-US" sz="1200"/>
            </a:p>
          </p:txBody>
        </p:sp>
      </p:grpSp>
    </p:spTree>
    <p:extLst>
      <p:ext uri="{BB962C8B-B14F-4D97-AF65-F5344CB8AC3E}">
        <p14:creationId xmlns:p14="http://schemas.microsoft.com/office/powerpoint/2010/main" val="13310508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FFFFFF"/>
                </a:solidFill>
              </a:rPr>
              <a:t>28</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Supervised Learning – Linear </a:t>
            </a:r>
            <a:r>
              <a:rPr lang="en-US" sz="3200" dirty="0" err="1">
                <a:solidFill>
                  <a:srgbClr val="215380"/>
                </a:solidFill>
              </a:rPr>
              <a:t>Softmax</a:t>
            </a:r>
            <a:endParaRPr sz="3200" dirty="0">
              <a:solidFill>
                <a:srgbClr val="215380"/>
              </a:solidFill>
            </a:endParaRPr>
          </a:p>
        </p:txBody>
      </p:sp>
      <p:sp>
        <p:nvSpPr>
          <p:cNvPr id="3" name="TextBox 2"/>
          <p:cNvSpPr txBox="1"/>
          <p:nvPr/>
        </p:nvSpPr>
        <p:spPr>
          <a:xfrm>
            <a:off x="1322119" y="840874"/>
            <a:ext cx="134748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Training Data</a:t>
            </a:r>
          </a:p>
        </p:txBody>
      </p:sp>
      <p:grpSp>
        <p:nvGrpSpPr>
          <p:cNvPr id="10" name="Group 9"/>
          <p:cNvGrpSpPr/>
          <p:nvPr/>
        </p:nvGrpSpPr>
        <p:grpSpPr>
          <a:xfrm>
            <a:off x="3075302" y="1571799"/>
            <a:ext cx="712729" cy="2881956"/>
            <a:chOff x="3075302" y="1571799"/>
            <a:chExt cx="712729" cy="2881956"/>
          </a:xfrm>
        </p:grpSpPr>
        <p:sp>
          <p:nvSpPr>
            <p:cNvPr id="12" name="TextBox 11"/>
            <p:cNvSpPr txBox="1"/>
            <p:nvPr/>
          </p:nvSpPr>
          <p:spPr>
            <a:xfrm>
              <a:off x="3601601" y="1571799"/>
              <a:ext cx="183703"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7030A0"/>
                  </a:solidFill>
                  <a:effectLst/>
                  <a:uFillTx/>
                  <a:latin typeface="Calibri"/>
                  <a:ea typeface="Calibri"/>
                  <a:cs typeface="Calibri"/>
                  <a:sym typeface="Calibri"/>
                </a:rPr>
                <a:t>1</a:t>
              </a:r>
            </a:p>
          </p:txBody>
        </p:sp>
        <p:sp>
          <p:nvSpPr>
            <p:cNvPr id="18" name="TextBox 17"/>
            <p:cNvSpPr txBox="1"/>
            <p:nvPr/>
          </p:nvSpPr>
          <p:spPr>
            <a:xfrm>
              <a:off x="3601601" y="2572367"/>
              <a:ext cx="183703"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7030A0"/>
                  </a:solidFill>
                  <a:effectLst/>
                  <a:uFillTx/>
                  <a:latin typeface="Calibri"/>
                  <a:ea typeface="Calibri"/>
                  <a:cs typeface="Calibri"/>
                  <a:sym typeface="Calibri"/>
                </a:rPr>
                <a:t>1</a:t>
              </a:r>
            </a:p>
          </p:txBody>
        </p:sp>
        <p:sp>
          <p:nvSpPr>
            <p:cNvPr id="20" name="TextBox 19"/>
            <p:cNvSpPr txBox="1"/>
            <p:nvPr/>
          </p:nvSpPr>
          <p:spPr>
            <a:xfrm>
              <a:off x="3601601" y="2081323"/>
              <a:ext cx="183703"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C00000"/>
                  </a:solidFill>
                  <a:effectLst/>
                  <a:uFillTx/>
                  <a:latin typeface="Calibri"/>
                  <a:ea typeface="Calibri"/>
                  <a:cs typeface="Calibri"/>
                  <a:sym typeface="Calibri"/>
                </a:rPr>
                <a:t>2</a:t>
              </a:r>
            </a:p>
          </p:txBody>
        </p:sp>
        <p:sp>
          <p:nvSpPr>
            <p:cNvPr id="25" name="TextBox 24"/>
            <p:cNvSpPr txBox="1"/>
            <p:nvPr/>
          </p:nvSpPr>
          <p:spPr>
            <a:xfrm>
              <a:off x="3604328" y="4145980"/>
              <a:ext cx="183703"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70C0"/>
                  </a:solidFill>
                  <a:effectLst/>
                  <a:uFillTx/>
                  <a:latin typeface="Calibri"/>
                  <a:ea typeface="Calibri"/>
                  <a:cs typeface="Calibri"/>
                  <a:sym typeface="Calibri"/>
                </a:rPr>
                <a:t>3</a:t>
              </a:r>
            </a:p>
          </p:txBody>
        </p:sp>
        <mc:AlternateContent xmlns:mc="http://schemas.openxmlformats.org/markup-compatibility/2006" xmlns:a14="http://schemas.microsoft.com/office/drawing/2010/main">
          <mc:Choice Requires="a14">
            <p:sp>
              <p:nvSpPr>
                <p:cNvPr id="39" name="TextBox 38"/>
                <p:cNvSpPr txBox="1"/>
                <p:nvPr/>
              </p:nvSpPr>
              <p:spPr>
                <a:xfrm>
                  <a:off x="3078029" y="4165539"/>
                  <a:ext cx="463652"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𝑛</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3078029" y="4165539"/>
                  <a:ext cx="463652" cy="246221"/>
                </a:xfrm>
                <a:prstGeom prst="rect">
                  <a:avLst/>
                </a:prstGeom>
                <a:blipFill rotWithShape="0">
                  <a:blip r:embed="rId2"/>
                  <a:stretch>
                    <a:fillRect l="-10526" r="-3947" b="-21951"/>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3082429" y="2604480"/>
                  <a:ext cx="461665"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3</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3082429" y="2604480"/>
                  <a:ext cx="461665" cy="246221"/>
                </a:xfrm>
                <a:prstGeom prst="rect">
                  <a:avLst/>
                </a:prstGeom>
                <a:blipFill rotWithShape="0">
                  <a:blip r:embed="rId3"/>
                  <a:stretch>
                    <a:fillRect l="-10667" r="-4000" b="-21951"/>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3079216" y="2102860"/>
                  <a:ext cx="461665"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2</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3079216" y="2102860"/>
                  <a:ext cx="461665" cy="246221"/>
                </a:xfrm>
                <a:prstGeom prst="rect">
                  <a:avLst/>
                </a:prstGeom>
                <a:blipFill rotWithShape="0">
                  <a:blip r:embed="rId4"/>
                  <a:stretch>
                    <a:fillRect l="-10526" r="-3947" b="-25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3075302" y="1601240"/>
                  <a:ext cx="456920"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1</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56920" cy="246221"/>
                </a:xfrm>
                <a:prstGeom prst="rect">
                  <a:avLst/>
                </a:prstGeom>
                <a:blipFill rotWithShape="0">
                  <a:blip r:embed="rId5"/>
                  <a:stretch>
                    <a:fillRect l="-10667" r="-5333" b="-25000"/>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614539" y="1606213"/>
                <a:ext cx="2195666"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1</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sSub>
                        <m:sSubPr>
                          <m:ctrlPr>
                            <a:rPr kumimoji="0" lang="en-US" sz="1600" b="0" i="1" u="none" strike="noStrike" cap="none" spc="0" normalizeH="0" baseline="0" smtClean="0">
                              <a:ln>
                                <a:noFill/>
                              </a:ln>
                              <a:solidFill>
                                <a:srgbClr val="0070C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11</m:t>
                          </m:r>
                        </m:sub>
                      </m:s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70C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  </m:t>
                          </m:r>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12</m:t>
                          </m:r>
                        </m:sub>
                      </m:s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70C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13</m:t>
                          </m:r>
                        </m:sub>
                      </m:s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70C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  </m:t>
                          </m:r>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14</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614539" y="1606213"/>
                <a:ext cx="2195666" cy="246221"/>
              </a:xfrm>
              <a:prstGeom prst="rect">
                <a:avLst/>
              </a:prstGeom>
              <a:blipFill rotWithShape="0">
                <a:blip r:embed="rId6"/>
                <a:stretch>
                  <a:fillRect l="-833" t="-136585" r="-3056" b="-17073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537600" y="2106332"/>
                <a:ext cx="2318667"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l" rtl="0" latinLnBrk="1" hangingPunct="0"/>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2</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𝑥</m:t>
                          </m:r>
                        </m:e>
                        <m:sub>
                          <m:r>
                            <a:rPr lang="en-US" sz="1600" b="0" i="1" smtClean="0">
                              <a:solidFill>
                                <a:srgbClr val="0070C0"/>
                              </a:solidFill>
                              <a:latin typeface="Cambria Math" charset="0"/>
                            </a:rPr>
                            <m:t>2</m:t>
                          </m:r>
                          <m:r>
                            <a:rPr lang="en-US" sz="1600" i="1">
                              <a:solidFill>
                                <a:srgbClr val="0070C0"/>
                              </a:solidFill>
                              <a:latin typeface="Cambria Math" charset="0"/>
                            </a:rPr>
                            <m:t>1</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  </m:t>
                          </m:r>
                          <m:r>
                            <a:rPr lang="en-US" sz="1600" i="1">
                              <a:solidFill>
                                <a:srgbClr val="0070C0"/>
                              </a:solidFill>
                              <a:latin typeface="Cambria Math" charset="0"/>
                            </a:rPr>
                            <m:t>𝑥</m:t>
                          </m:r>
                        </m:e>
                        <m:sub>
                          <m:r>
                            <a:rPr lang="en-US" sz="1600" b="0" i="1" smtClean="0">
                              <a:solidFill>
                                <a:srgbClr val="0070C0"/>
                              </a:solidFill>
                              <a:latin typeface="Cambria Math" charset="0"/>
                            </a:rPr>
                            <m:t>2</m:t>
                          </m:r>
                          <m:r>
                            <a:rPr lang="en-US" sz="1600" i="1">
                              <a:solidFill>
                                <a:srgbClr val="0070C0"/>
                              </a:solidFill>
                              <a:latin typeface="Cambria Math" charset="0"/>
                            </a:rPr>
                            <m:t>2</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𝑥</m:t>
                          </m:r>
                        </m:e>
                        <m:sub>
                          <m:r>
                            <a:rPr lang="en-US" sz="1600" b="0" i="1" smtClean="0">
                              <a:solidFill>
                                <a:srgbClr val="0070C0"/>
                              </a:solidFill>
                              <a:latin typeface="Cambria Math" charset="0"/>
                            </a:rPr>
                            <m:t>2</m:t>
                          </m:r>
                          <m:r>
                            <a:rPr lang="en-US" sz="1600" i="1">
                              <a:solidFill>
                                <a:srgbClr val="0070C0"/>
                              </a:solidFill>
                              <a:latin typeface="Cambria Math" charset="0"/>
                            </a:rPr>
                            <m:t>3</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  </m:t>
                          </m:r>
                          <m:r>
                            <a:rPr lang="en-US" sz="1600" i="1">
                              <a:solidFill>
                                <a:srgbClr val="0070C0"/>
                              </a:solidFill>
                              <a:latin typeface="Cambria Math" charset="0"/>
                            </a:rPr>
                            <m:t>𝑥</m:t>
                          </m:r>
                        </m:e>
                        <m:sub>
                          <m:r>
                            <a:rPr lang="en-US" sz="1600" b="0" i="1" smtClean="0">
                              <a:solidFill>
                                <a:srgbClr val="0070C0"/>
                              </a:solidFill>
                              <a:latin typeface="Cambria Math" charset="0"/>
                            </a:rPr>
                            <m:t>2</m:t>
                          </m:r>
                          <m:r>
                            <a:rPr lang="en-US" sz="1600" i="1">
                              <a:solidFill>
                                <a:srgbClr val="0070C0"/>
                              </a:solidFill>
                              <a:latin typeface="Cambria Math" charset="0"/>
                            </a:rPr>
                            <m:t>4</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537600" y="2106332"/>
                <a:ext cx="2318667" cy="246221"/>
              </a:xfrm>
              <a:prstGeom prst="rect">
                <a:avLst/>
              </a:prstGeom>
              <a:blipFill rotWithShape="0">
                <a:blip r:embed="rId7"/>
                <a:stretch>
                  <a:fillRect t="-142500" r="-525" b="-175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534873" y="2606451"/>
                <a:ext cx="2321393"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l" rtl="0" latinLnBrk="1" hangingPunct="0"/>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3</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𝑥</m:t>
                          </m:r>
                        </m:e>
                        <m:sub>
                          <m:r>
                            <a:rPr lang="en-US" sz="1600" b="0" i="1" smtClean="0">
                              <a:solidFill>
                                <a:srgbClr val="0070C0"/>
                              </a:solidFill>
                              <a:latin typeface="Cambria Math" charset="0"/>
                            </a:rPr>
                            <m:t>3</m:t>
                          </m:r>
                          <m:r>
                            <a:rPr lang="en-US" sz="1600" i="1">
                              <a:solidFill>
                                <a:srgbClr val="0070C0"/>
                              </a:solidFill>
                              <a:latin typeface="Cambria Math" charset="0"/>
                            </a:rPr>
                            <m:t>1</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  </m:t>
                          </m:r>
                          <m:r>
                            <a:rPr lang="en-US" sz="1600" i="1">
                              <a:solidFill>
                                <a:srgbClr val="0070C0"/>
                              </a:solidFill>
                              <a:latin typeface="Cambria Math" charset="0"/>
                            </a:rPr>
                            <m:t>𝑥</m:t>
                          </m:r>
                        </m:e>
                        <m:sub>
                          <m:r>
                            <a:rPr lang="en-US" sz="1600" b="0" i="1" smtClean="0">
                              <a:solidFill>
                                <a:srgbClr val="0070C0"/>
                              </a:solidFill>
                              <a:latin typeface="Cambria Math" charset="0"/>
                            </a:rPr>
                            <m:t>3</m:t>
                          </m:r>
                          <m:r>
                            <a:rPr lang="en-US" sz="1600" i="1">
                              <a:solidFill>
                                <a:srgbClr val="0070C0"/>
                              </a:solidFill>
                              <a:latin typeface="Cambria Math" charset="0"/>
                            </a:rPr>
                            <m:t>2</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𝑥</m:t>
                          </m:r>
                        </m:e>
                        <m:sub>
                          <m:r>
                            <a:rPr lang="en-US" sz="1600" b="0" i="1" smtClean="0">
                              <a:solidFill>
                                <a:srgbClr val="0070C0"/>
                              </a:solidFill>
                              <a:latin typeface="Cambria Math" charset="0"/>
                            </a:rPr>
                            <m:t>3</m:t>
                          </m:r>
                          <m:r>
                            <a:rPr lang="en-US" sz="1600" i="1">
                              <a:solidFill>
                                <a:srgbClr val="0070C0"/>
                              </a:solidFill>
                              <a:latin typeface="Cambria Math" charset="0"/>
                            </a:rPr>
                            <m:t>3</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  </m:t>
                          </m:r>
                          <m:r>
                            <a:rPr lang="en-US" sz="1600" i="1">
                              <a:solidFill>
                                <a:srgbClr val="0070C0"/>
                              </a:solidFill>
                              <a:latin typeface="Cambria Math" charset="0"/>
                            </a:rPr>
                            <m:t>𝑥</m:t>
                          </m:r>
                        </m:e>
                        <m:sub>
                          <m:r>
                            <a:rPr lang="en-US" sz="1600" b="0" i="1" smtClean="0">
                              <a:solidFill>
                                <a:srgbClr val="0070C0"/>
                              </a:solidFill>
                              <a:latin typeface="Cambria Math" charset="0"/>
                            </a:rPr>
                            <m:t>3</m:t>
                          </m:r>
                          <m:r>
                            <a:rPr lang="en-US" sz="1600" i="1">
                              <a:solidFill>
                                <a:srgbClr val="0070C0"/>
                              </a:solidFill>
                              <a:latin typeface="Cambria Math" charset="0"/>
                            </a:rPr>
                            <m:t>4</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534873" y="2606451"/>
                <a:ext cx="2321393" cy="246221"/>
              </a:xfrm>
              <a:prstGeom prst="rect">
                <a:avLst/>
              </a:prstGeom>
              <a:blipFill rotWithShape="0">
                <a:blip r:embed="rId8"/>
                <a:stretch>
                  <a:fillRect t="-142500" r="-525" b="-175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537600" y="4194048"/>
                <a:ext cx="2275331"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l" rtl="0" latinLnBrk="1" hangingPunct="0"/>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𝑛</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𝑥</m:t>
                          </m:r>
                        </m:e>
                        <m:sub>
                          <m:r>
                            <a:rPr lang="en-US" sz="1600" b="0" i="1" smtClean="0">
                              <a:solidFill>
                                <a:srgbClr val="0070C0"/>
                              </a:solidFill>
                              <a:latin typeface="Cambria Math" charset="0"/>
                            </a:rPr>
                            <m:t>𝑛</m:t>
                          </m:r>
                          <m:r>
                            <a:rPr lang="en-US" sz="1600" i="1">
                              <a:solidFill>
                                <a:srgbClr val="0070C0"/>
                              </a:solidFill>
                              <a:latin typeface="Cambria Math" charset="0"/>
                            </a:rPr>
                            <m:t>1</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  </m:t>
                          </m:r>
                          <m:r>
                            <a:rPr lang="en-US" sz="1600" i="1">
                              <a:solidFill>
                                <a:srgbClr val="0070C0"/>
                              </a:solidFill>
                              <a:latin typeface="Cambria Math" charset="0"/>
                            </a:rPr>
                            <m:t>𝑥</m:t>
                          </m:r>
                        </m:e>
                        <m:sub>
                          <m:r>
                            <a:rPr lang="en-US" sz="1600" b="0" i="1" smtClean="0">
                              <a:solidFill>
                                <a:srgbClr val="0070C0"/>
                              </a:solidFill>
                              <a:latin typeface="Cambria Math" charset="0"/>
                            </a:rPr>
                            <m:t>𝑛</m:t>
                          </m:r>
                          <m:r>
                            <a:rPr lang="en-US" sz="1600" i="1">
                              <a:solidFill>
                                <a:srgbClr val="0070C0"/>
                              </a:solidFill>
                              <a:latin typeface="Cambria Math" charset="0"/>
                            </a:rPr>
                            <m:t>2</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𝑥</m:t>
                          </m:r>
                        </m:e>
                        <m:sub>
                          <m:r>
                            <a:rPr lang="en-US" sz="1600" b="0" i="1" smtClean="0">
                              <a:solidFill>
                                <a:srgbClr val="0070C0"/>
                              </a:solidFill>
                              <a:latin typeface="Cambria Math" charset="0"/>
                            </a:rPr>
                            <m:t>𝑛</m:t>
                          </m:r>
                          <m:r>
                            <a:rPr lang="en-US" sz="1600" i="1">
                              <a:solidFill>
                                <a:srgbClr val="0070C0"/>
                              </a:solidFill>
                              <a:latin typeface="Cambria Math" charset="0"/>
                            </a:rPr>
                            <m:t>3</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  </m:t>
                          </m:r>
                          <m:r>
                            <a:rPr lang="en-US" sz="1600" i="1">
                              <a:solidFill>
                                <a:srgbClr val="0070C0"/>
                              </a:solidFill>
                              <a:latin typeface="Cambria Math" charset="0"/>
                            </a:rPr>
                            <m:t>𝑥</m:t>
                          </m:r>
                        </m:e>
                        <m:sub>
                          <m:r>
                            <a:rPr lang="en-US" sz="1600" b="0" i="1" smtClean="0">
                              <a:solidFill>
                                <a:srgbClr val="0070C0"/>
                              </a:solidFill>
                              <a:latin typeface="Cambria Math" charset="0"/>
                            </a:rPr>
                            <m:t>𝑛</m:t>
                          </m:r>
                          <m:r>
                            <a:rPr lang="en-US" sz="1600" i="1">
                              <a:solidFill>
                                <a:srgbClr val="0070C0"/>
                              </a:solidFill>
                              <a:latin typeface="Cambria Math" charset="0"/>
                            </a:rPr>
                            <m:t>4</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537600" y="4194048"/>
                <a:ext cx="2275331" cy="246221"/>
              </a:xfrm>
              <a:prstGeom prst="rect">
                <a:avLst/>
              </a:prstGeom>
              <a:blipFill rotWithShape="0">
                <a:blip r:embed="rId9"/>
                <a:stretch>
                  <a:fillRect l="-804" t="-142500" r="-2949" b="-177500"/>
                </a:stretch>
              </a:blipFill>
              <a:ln w="12700" cap="flat">
                <a:noFill/>
                <a:miter lim="400000"/>
              </a:ln>
              <a:effectLst/>
            </p:spPr>
            <p:txBody>
              <a:bodyPr/>
              <a:lstStyle/>
              <a:p>
                <a:r>
                  <a:rPr lang="en-US">
                    <a:noFill/>
                  </a:rPr>
                  <a:t> </a:t>
                </a:r>
              </a:p>
            </p:txBody>
          </p:sp>
        </mc:Fallback>
      </mc:AlternateContent>
      <p:sp>
        <p:nvSpPr>
          <p:cNvPr id="40" name="TextBox 39"/>
          <p:cNvSpPr txBox="1"/>
          <p:nvPr/>
        </p:nvSpPr>
        <p:spPr>
          <a:xfrm>
            <a:off x="1995860" y="3053442"/>
            <a:ext cx="120423"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1600" b="1" dirty="0">
                <a:solidFill>
                  <a:srgbClr val="000000"/>
                </a:solidFill>
              </a:rPr>
              <a:t>.</a:t>
            </a:r>
          </a:p>
          <a:p>
            <a:pPr marL="0" marR="0" indent="0" algn="l" defTabSz="457200" rtl="0" fontAlgn="auto" latinLnBrk="1"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0000"/>
                </a:solidFill>
                <a:effectLst/>
                <a:uFillTx/>
                <a:sym typeface="Calibri"/>
              </a:rPr>
              <a:t>.</a:t>
            </a:r>
          </a:p>
          <a:p>
            <a:pPr marL="0" marR="0" indent="0" algn="l" defTabSz="457200" rtl="0" fontAlgn="auto" latinLnBrk="1" hangingPunct="0">
              <a:lnSpc>
                <a:spcPct val="100000"/>
              </a:lnSpc>
              <a:spcBef>
                <a:spcPts val="0"/>
              </a:spcBef>
              <a:spcAft>
                <a:spcPts val="0"/>
              </a:spcAft>
              <a:buClrTx/>
              <a:buSzTx/>
              <a:buFontTx/>
              <a:buNone/>
              <a:tabLst/>
            </a:pPr>
            <a:r>
              <a:rPr lang="en-US" sz="1600" b="1" dirty="0">
                <a:solidFill>
                  <a:srgbClr val="000000"/>
                </a:solidFill>
              </a:rPr>
              <a:t>.</a:t>
            </a:r>
            <a:endParaRPr kumimoji="0" lang="en-US" sz="1600" b="1" i="0" u="none" strike="noStrike" cap="none" spc="0" normalizeH="0" baseline="0" dirty="0">
              <a:ln>
                <a:noFill/>
              </a:ln>
              <a:solidFill>
                <a:srgbClr val="000000"/>
              </a:solidFill>
              <a:effectLst/>
              <a:uFillTx/>
              <a:sym typeface="Calibri"/>
            </a:endParaRPr>
          </a:p>
        </p:txBody>
      </p:sp>
      <p:grpSp>
        <p:nvGrpSpPr>
          <p:cNvPr id="15" name="Group 14"/>
          <p:cNvGrpSpPr/>
          <p:nvPr/>
        </p:nvGrpSpPr>
        <p:grpSpPr>
          <a:xfrm>
            <a:off x="1322119" y="1001715"/>
            <a:ext cx="2609379" cy="646329"/>
            <a:chOff x="1322119" y="1001715"/>
            <a:chExt cx="2609379" cy="646329"/>
          </a:xfrm>
        </p:grpSpPr>
        <p:sp>
          <p:nvSpPr>
            <p:cNvPr id="5" name="TextBox 4"/>
            <p:cNvSpPr txBox="1"/>
            <p:nvPr/>
          </p:nvSpPr>
          <p:spPr>
            <a:xfrm>
              <a:off x="1322119" y="1210206"/>
              <a:ext cx="480258"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7030A0"/>
                  </a:solidFill>
                  <a:effectLst/>
                  <a:uFillTx/>
                  <a:latin typeface="Calibri"/>
                  <a:ea typeface="Calibri"/>
                  <a:cs typeface="Calibri"/>
                  <a:sym typeface="Calibri"/>
                </a:rPr>
                <a:t>inputs</a:t>
              </a:r>
            </a:p>
          </p:txBody>
        </p:sp>
        <p:sp>
          <p:nvSpPr>
            <p:cNvPr id="32" name="TextBox 31"/>
            <p:cNvSpPr txBox="1"/>
            <p:nvPr/>
          </p:nvSpPr>
          <p:spPr>
            <a:xfrm>
              <a:off x="3040872" y="1001715"/>
              <a:ext cx="890626"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7030A0"/>
                  </a:solidFill>
                  <a:effectLst/>
                  <a:uFillTx/>
                  <a:sym typeface="Calibri"/>
                </a:rPr>
                <a:t>targets /</a:t>
              </a:r>
            </a:p>
            <a:p>
              <a:pPr marL="0" marR="0" indent="0" algn="l" defTabSz="457200" rtl="0" fontAlgn="auto" latinLnBrk="1" hangingPunct="0">
                <a:lnSpc>
                  <a:spcPct val="100000"/>
                </a:lnSpc>
                <a:spcBef>
                  <a:spcPts val="0"/>
                </a:spcBef>
                <a:spcAft>
                  <a:spcPts val="0"/>
                </a:spcAft>
                <a:buClrTx/>
                <a:buSzTx/>
                <a:buFontTx/>
                <a:buNone/>
                <a:tabLst/>
              </a:pPr>
              <a:r>
                <a:rPr lang="en-US" sz="1200" dirty="0">
                  <a:solidFill>
                    <a:srgbClr val="7030A0"/>
                  </a:solidFill>
                </a:rPr>
                <a:t>labels /</a:t>
              </a:r>
            </a:p>
            <a:p>
              <a:pPr marL="0" marR="0" indent="0" algn="l" defTabSz="4572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7030A0"/>
                  </a:solidFill>
                  <a:effectLst/>
                  <a:uFillTx/>
                  <a:sym typeface="Calibri"/>
                </a:rPr>
                <a:t>ground truth</a:t>
              </a:r>
            </a:p>
          </p:txBody>
        </p:sp>
      </p:grpSp>
    </p:spTree>
    <p:extLst>
      <p:ext uri="{BB962C8B-B14F-4D97-AF65-F5344CB8AC3E}">
        <p14:creationId xmlns:p14="http://schemas.microsoft.com/office/powerpoint/2010/main" val="1419777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FFFFFF"/>
                </a:solidFill>
              </a:rPr>
              <a:t>29</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Supervised Learning – Linear </a:t>
            </a:r>
            <a:r>
              <a:rPr lang="en-US" sz="3200" dirty="0" err="1">
                <a:solidFill>
                  <a:srgbClr val="215380"/>
                </a:solidFill>
              </a:rPr>
              <a:t>Softmax</a:t>
            </a:r>
            <a:endParaRPr sz="3200" dirty="0">
              <a:solidFill>
                <a:srgbClr val="215380"/>
              </a:solidFill>
            </a:endParaRPr>
          </a:p>
        </p:txBody>
      </p:sp>
      <p:sp>
        <p:nvSpPr>
          <p:cNvPr id="3" name="TextBox 2"/>
          <p:cNvSpPr txBox="1"/>
          <p:nvPr/>
        </p:nvSpPr>
        <p:spPr>
          <a:xfrm>
            <a:off x="1322119" y="840874"/>
            <a:ext cx="134748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Training Data</a:t>
            </a:r>
          </a:p>
        </p:txBody>
      </p:sp>
      <p:grpSp>
        <p:nvGrpSpPr>
          <p:cNvPr id="10" name="Group 9"/>
          <p:cNvGrpSpPr/>
          <p:nvPr/>
        </p:nvGrpSpPr>
        <p:grpSpPr>
          <a:xfrm>
            <a:off x="3075302" y="1571799"/>
            <a:ext cx="1325076" cy="2881956"/>
            <a:chOff x="3075302" y="1571799"/>
            <a:chExt cx="1325076" cy="2881956"/>
          </a:xfrm>
        </p:grpSpPr>
        <p:sp>
          <p:nvSpPr>
            <p:cNvPr id="12" name="TextBox 11"/>
            <p:cNvSpPr txBox="1"/>
            <p:nvPr/>
          </p:nvSpPr>
          <p:spPr>
            <a:xfrm>
              <a:off x="3601601" y="1571799"/>
              <a:ext cx="796050"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7030A0"/>
                  </a:solidFill>
                  <a:effectLst/>
                  <a:uFillTx/>
                  <a:latin typeface="Calibri"/>
                  <a:ea typeface="Calibri"/>
                  <a:cs typeface="Calibri"/>
                  <a:sym typeface="Calibri"/>
                </a:rPr>
                <a:t>[1</a:t>
              </a:r>
              <a:r>
                <a:rPr kumimoji="0" lang="en-US" sz="1400" b="0" i="0" u="none" strike="noStrike" cap="none" spc="0" normalizeH="0" dirty="0">
                  <a:ln>
                    <a:noFill/>
                  </a:ln>
                  <a:solidFill>
                    <a:srgbClr val="7030A0"/>
                  </a:solidFill>
                  <a:effectLst/>
                  <a:uFillTx/>
                  <a:latin typeface="Calibri"/>
                  <a:ea typeface="Calibri"/>
                  <a:cs typeface="Calibri"/>
                  <a:sym typeface="Calibri"/>
                </a:rPr>
                <a:t>    0    0]</a:t>
              </a:r>
              <a:endParaRPr kumimoji="0" lang="en-US" sz="1400" b="0" i="0" u="none" strike="noStrike" cap="none" spc="0" normalizeH="0" baseline="0" dirty="0">
                <a:ln>
                  <a:noFill/>
                </a:ln>
                <a:solidFill>
                  <a:srgbClr val="7030A0"/>
                </a:solidFill>
                <a:effectLst/>
                <a:uFillTx/>
                <a:latin typeface="Calibri"/>
                <a:ea typeface="Calibri"/>
                <a:cs typeface="Calibri"/>
                <a:sym typeface="Calibri"/>
              </a:endParaRPr>
            </a:p>
          </p:txBody>
        </p:sp>
        <p:sp>
          <p:nvSpPr>
            <p:cNvPr id="18" name="TextBox 17"/>
            <p:cNvSpPr txBox="1"/>
            <p:nvPr/>
          </p:nvSpPr>
          <p:spPr>
            <a:xfrm>
              <a:off x="3601601" y="2572367"/>
              <a:ext cx="796050"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7030A0"/>
                  </a:solidFill>
                  <a:effectLst/>
                  <a:uFillTx/>
                  <a:latin typeface="Calibri"/>
                  <a:ea typeface="Calibri"/>
                  <a:cs typeface="Calibri"/>
                  <a:sym typeface="Calibri"/>
                </a:rPr>
                <a:t>[1    0    0]</a:t>
              </a:r>
            </a:p>
          </p:txBody>
        </p:sp>
        <p:sp>
          <p:nvSpPr>
            <p:cNvPr id="20" name="TextBox 19"/>
            <p:cNvSpPr txBox="1"/>
            <p:nvPr/>
          </p:nvSpPr>
          <p:spPr>
            <a:xfrm>
              <a:off x="3601601" y="2081323"/>
              <a:ext cx="796050"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1400" dirty="0">
                  <a:solidFill>
                    <a:srgbClr val="C00000"/>
                  </a:solidFill>
                </a:rPr>
                <a:t>[0    1    0]</a:t>
              </a:r>
              <a:endParaRPr kumimoji="0" lang="en-US" sz="1400" b="0" i="0" u="none" strike="noStrike" cap="none" spc="0" normalizeH="0" baseline="0" dirty="0">
                <a:ln>
                  <a:noFill/>
                </a:ln>
                <a:solidFill>
                  <a:srgbClr val="C00000"/>
                </a:solidFill>
                <a:effectLst/>
                <a:uFillTx/>
                <a:latin typeface="Calibri"/>
                <a:ea typeface="Calibri"/>
                <a:cs typeface="Calibri"/>
                <a:sym typeface="Calibri"/>
              </a:endParaRPr>
            </a:p>
          </p:txBody>
        </p:sp>
        <p:sp>
          <p:nvSpPr>
            <p:cNvPr id="25" name="TextBox 24"/>
            <p:cNvSpPr txBox="1"/>
            <p:nvPr/>
          </p:nvSpPr>
          <p:spPr>
            <a:xfrm>
              <a:off x="3604328" y="4145980"/>
              <a:ext cx="796050"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1400" dirty="0">
                  <a:solidFill>
                    <a:srgbClr val="0070C0"/>
                  </a:solidFill>
                </a:rPr>
                <a:t>[0    0    1]</a:t>
              </a:r>
              <a:endParaRPr kumimoji="0" lang="en-US" sz="1400" b="0" i="0" u="none" strike="noStrike" cap="none" spc="0" normalizeH="0" baseline="0" dirty="0">
                <a:ln>
                  <a:noFill/>
                </a:ln>
                <a:solidFill>
                  <a:srgbClr val="0070C0"/>
                </a:solidFill>
                <a:effectLst/>
                <a:uFillTx/>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39" name="TextBox 38"/>
                <p:cNvSpPr txBox="1"/>
                <p:nvPr/>
              </p:nvSpPr>
              <p:spPr>
                <a:xfrm>
                  <a:off x="3078029" y="4165539"/>
                  <a:ext cx="463652"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𝑛</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3078029" y="4165539"/>
                  <a:ext cx="463652" cy="246221"/>
                </a:xfrm>
                <a:prstGeom prst="rect">
                  <a:avLst/>
                </a:prstGeom>
                <a:blipFill rotWithShape="0">
                  <a:blip r:embed="rId2"/>
                  <a:stretch>
                    <a:fillRect l="-10526" r="-3947" b="-21951"/>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3082429" y="2604480"/>
                  <a:ext cx="461665"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3</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3082429" y="2604480"/>
                  <a:ext cx="461665" cy="246221"/>
                </a:xfrm>
                <a:prstGeom prst="rect">
                  <a:avLst/>
                </a:prstGeom>
                <a:blipFill rotWithShape="0">
                  <a:blip r:embed="rId3"/>
                  <a:stretch>
                    <a:fillRect l="-10667" r="-4000" b="-21951"/>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3079216" y="2102860"/>
                  <a:ext cx="461665"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2</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3079216" y="2102860"/>
                  <a:ext cx="461665" cy="246221"/>
                </a:xfrm>
                <a:prstGeom prst="rect">
                  <a:avLst/>
                </a:prstGeom>
                <a:blipFill rotWithShape="0">
                  <a:blip r:embed="rId4"/>
                  <a:stretch>
                    <a:fillRect l="-10526" r="-3947" b="-25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3075302" y="1601240"/>
                  <a:ext cx="456920"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1</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56920" cy="246221"/>
                </a:xfrm>
                <a:prstGeom prst="rect">
                  <a:avLst/>
                </a:prstGeom>
                <a:blipFill rotWithShape="0">
                  <a:blip r:embed="rId5"/>
                  <a:stretch>
                    <a:fillRect l="-10667" r="-5333" b="-25000"/>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614539" y="1606213"/>
                <a:ext cx="2195666"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1</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sSub>
                        <m:sSubPr>
                          <m:ctrlPr>
                            <a:rPr kumimoji="0" lang="en-US" sz="1600" b="0" i="1" u="none" strike="noStrike" cap="none" spc="0" normalizeH="0" baseline="0" smtClean="0">
                              <a:ln>
                                <a:noFill/>
                              </a:ln>
                              <a:solidFill>
                                <a:srgbClr val="0070C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11</m:t>
                          </m:r>
                        </m:sub>
                      </m:s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70C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  </m:t>
                          </m:r>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12</m:t>
                          </m:r>
                        </m:sub>
                      </m:s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70C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13</m:t>
                          </m:r>
                        </m:sub>
                      </m:s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70C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  </m:t>
                          </m:r>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14</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614539" y="1606213"/>
                <a:ext cx="2195666" cy="246221"/>
              </a:xfrm>
              <a:prstGeom prst="rect">
                <a:avLst/>
              </a:prstGeom>
              <a:blipFill rotWithShape="0">
                <a:blip r:embed="rId6"/>
                <a:stretch>
                  <a:fillRect l="-833" t="-136585" r="-3056" b="-17073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537600" y="2106332"/>
                <a:ext cx="2318667"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l" rtl="0" latinLnBrk="1" hangingPunct="0"/>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2</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𝑥</m:t>
                          </m:r>
                        </m:e>
                        <m:sub>
                          <m:r>
                            <a:rPr lang="en-US" sz="1600" b="0" i="1" smtClean="0">
                              <a:solidFill>
                                <a:srgbClr val="0070C0"/>
                              </a:solidFill>
                              <a:latin typeface="Cambria Math" charset="0"/>
                            </a:rPr>
                            <m:t>2</m:t>
                          </m:r>
                          <m:r>
                            <a:rPr lang="en-US" sz="1600" i="1">
                              <a:solidFill>
                                <a:srgbClr val="0070C0"/>
                              </a:solidFill>
                              <a:latin typeface="Cambria Math" charset="0"/>
                            </a:rPr>
                            <m:t>1</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  </m:t>
                          </m:r>
                          <m:r>
                            <a:rPr lang="en-US" sz="1600" i="1">
                              <a:solidFill>
                                <a:srgbClr val="0070C0"/>
                              </a:solidFill>
                              <a:latin typeface="Cambria Math" charset="0"/>
                            </a:rPr>
                            <m:t>𝑥</m:t>
                          </m:r>
                        </m:e>
                        <m:sub>
                          <m:r>
                            <a:rPr lang="en-US" sz="1600" b="0" i="1" smtClean="0">
                              <a:solidFill>
                                <a:srgbClr val="0070C0"/>
                              </a:solidFill>
                              <a:latin typeface="Cambria Math" charset="0"/>
                            </a:rPr>
                            <m:t>2</m:t>
                          </m:r>
                          <m:r>
                            <a:rPr lang="en-US" sz="1600" i="1">
                              <a:solidFill>
                                <a:srgbClr val="0070C0"/>
                              </a:solidFill>
                              <a:latin typeface="Cambria Math" charset="0"/>
                            </a:rPr>
                            <m:t>2</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𝑥</m:t>
                          </m:r>
                        </m:e>
                        <m:sub>
                          <m:r>
                            <a:rPr lang="en-US" sz="1600" b="0" i="1" smtClean="0">
                              <a:solidFill>
                                <a:srgbClr val="0070C0"/>
                              </a:solidFill>
                              <a:latin typeface="Cambria Math" charset="0"/>
                            </a:rPr>
                            <m:t>2</m:t>
                          </m:r>
                          <m:r>
                            <a:rPr lang="en-US" sz="1600" i="1">
                              <a:solidFill>
                                <a:srgbClr val="0070C0"/>
                              </a:solidFill>
                              <a:latin typeface="Cambria Math" charset="0"/>
                            </a:rPr>
                            <m:t>3</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  </m:t>
                          </m:r>
                          <m:r>
                            <a:rPr lang="en-US" sz="1600" i="1">
                              <a:solidFill>
                                <a:srgbClr val="0070C0"/>
                              </a:solidFill>
                              <a:latin typeface="Cambria Math" charset="0"/>
                            </a:rPr>
                            <m:t>𝑥</m:t>
                          </m:r>
                        </m:e>
                        <m:sub>
                          <m:r>
                            <a:rPr lang="en-US" sz="1600" b="0" i="1" smtClean="0">
                              <a:solidFill>
                                <a:srgbClr val="0070C0"/>
                              </a:solidFill>
                              <a:latin typeface="Cambria Math" charset="0"/>
                            </a:rPr>
                            <m:t>2</m:t>
                          </m:r>
                          <m:r>
                            <a:rPr lang="en-US" sz="1600" i="1">
                              <a:solidFill>
                                <a:srgbClr val="0070C0"/>
                              </a:solidFill>
                              <a:latin typeface="Cambria Math" charset="0"/>
                            </a:rPr>
                            <m:t>4</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537600" y="2106332"/>
                <a:ext cx="2318667" cy="246221"/>
              </a:xfrm>
              <a:prstGeom prst="rect">
                <a:avLst/>
              </a:prstGeom>
              <a:blipFill rotWithShape="0">
                <a:blip r:embed="rId7"/>
                <a:stretch>
                  <a:fillRect t="-142500" r="-525" b="-175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534873" y="2606451"/>
                <a:ext cx="2321393"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l" rtl="0" latinLnBrk="1" hangingPunct="0"/>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3</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𝑥</m:t>
                          </m:r>
                        </m:e>
                        <m:sub>
                          <m:r>
                            <a:rPr lang="en-US" sz="1600" b="0" i="1" smtClean="0">
                              <a:solidFill>
                                <a:srgbClr val="0070C0"/>
                              </a:solidFill>
                              <a:latin typeface="Cambria Math" charset="0"/>
                            </a:rPr>
                            <m:t>3</m:t>
                          </m:r>
                          <m:r>
                            <a:rPr lang="en-US" sz="1600" i="1">
                              <a:solidFill>
                                <a:srgbClr val="0070C0"/>
                              </a:solidFill>
                              <a:latin typeface="Cambria Math" charset="0"/>
                            </a:rPr>
                            <m:t>1</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  </m:t>
                          </m:r>
                          <m:r>
                            <a:rPr lang="en-US" sz="1600" i="1">
                              <a:solidFill>
                                <a:srgbClr val="0070C0"/>
                              </a:solidFill>
                              <a:latin typeface="Cambria Math" charset="0"/>
                            </a:rPr>
                            <m:t>𝑥</m:t>
                          </m:r>
                        </m:e>
                        <m:sub>
                          <m:r>
                            <a:rPr lang="en-US" sz="1600" b="0" i="1" smtClean="0">
                              <a:solidFill>
                                <a:srgbClr val="0070C0"/>
                              </a:solidFill>
                              <a:latin typeface="Cambria Math" charset="0"/>
                            </a:rPr>
                            <m:t>3</m:t>
                          </m:r>
                          <m:r>
                            <a:rPr lang="en-US" sz="1600" i="1">
                              <a:solidFill>
                                <a:srgbClr val="0070C0"/>
                              </a:solidFill>
                              <a:latin typeface="Cambria Math" charset="0"/>
                            </a:rPr>
                            <m:t>2</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𝑥</m:t>
                          </m:r>
                        </m:e>
                        <m:sub>
                          <m:r>
                            <a:rPr lang="en-US" sz="1600" b="0" i="1" smtClean="0">
                              <a:solidFill>
                                <a:srgbClr val="0070C0"/>
                              </a:solidFill>
                              <a:latin typeface="Cambria Math" charset="0"/>
                            </a:rPr>
                            <m:t>3</m:t>
                          </m:r>
                          <m:r>
                            <a:rPr lang="en-US" sz="1600" i="1">
                              <a:solidFill>
                                <a:srgbClr val="0070C0"/>
                              </a:solidFill>
                              <a:latin typeface="Cambria Math" charset="0"/>
                            </a:rPr>
                            <m:t>3</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  </m:t>
                          </m:r>
                          <m:r>
                            <a:rPr lang="en-US" sz="1600" i="1">
                              <a:solidFill>
                                <a:srgbClr val="0070C0"/>
                              </a:solidFill>
                              <a:latin typeface="Cambria Math" charset="0"/>
                            </a:rPr>
                            <m:t>𝑥</m:t>
                          </m:r>
                        </m:e>
                        <m:sub>
                          <m:r>
                            <a:rPr lang="en-US" sz="1600" b="0" i="1" smtClean="0">
                              <a:solidFill>
                                <a:srgbClr val="0070C0"/>
                              </a:solidFill>
                              <a:latin typeface="Cambria Math" charset="0"/>
                            </a:rPr>
                            <m:t>3</m:t>
                          </m:r>
                          <m:r>
                            <a:rPr lang="en-US" sz="1600" i="1">
                              <a:solidFill>
                                <a:srgbClr val="0070C0"/>
                              </a:solidFill>
                              <a:latin typeface="Cambria Math" charset="0"/>
                            </a:rPr>
                            <m:t>4</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534873" y="2606451"/>
                <a:ext cx="2321393" cy="246221"/>
              </a:xfrm>
              <a:prstGeom prst="rect">
                <a:avLst/>
              </a:prstGeom>
              <a:blipFill rotWithShape="0">
                <a:blip r:embed="rId8"/>
                <a:stretch>
                  <a:fillRect t="-142500" r="-525" b="-175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537600" y="4194048"/>
                <a:ext cx="2275331"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l" rtl="0" latinLnBrk="1" hangingPunct="0"/>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𝑛</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𝑥</m:t>
                          </m:r>
                        </m:e>
                        <m:sub>
                          <m:r>
                            <a:rPr lang="en-US" sz="1600" b="0" i="1" smtClean="0">
                              <a:solidFill>
                                <a:srgbClr val="0070C0"/>
                              </a:solidFill>
                              <a:latin typeface="Cambria Math" charset="0"/>
                            </a:rPr>
                            <m:t>𝑛</m:t>
                          </m:r>
                          <m:r>
                            <a:rPr lang="en-US" sz="1600" i="1">
                              <a:solidFill>
                                <a:srgbClr val="0070C0"/>
                              </a:solidFill>
                              <a:latin typeface="Cambria Math" charset="0"/>
                            </a:rPr>
                            <m:t>1</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  </m:t>
                          </m:r>
                          <m:r>
                            <a:rPr lang="en-US" sz="1600" i="1">
                              <a:solidFill>
                                <a:srgbClr val="0070C0"/>
                              </a:solidFill>
                              <a:latin typeface="Cambria Math" charset="0"/>
                            </a:rPr>
                            <m:t>𝑥</m:t>
                          </m:r>
                        </m:e>
                        <m:sub>
                          <m:r>
                            <a:rPr lang="en-US" sz="1600" b="0" i="1" smtClean="0">
                              <a:solidFill>
                                <a:srgbClr val="0070C0"/>
                              </a:solidFill>
                              <a:latin typeface="Cambria Math" charset="0"/>
                            </a:rPr>
                            <m:t>𝑛</m:t>
                          </m:r>
                          <m:r>
                            <a:rPr lang="en-US" sz="1600" i="1">
                              <a:solidFill>
                                <a:srgbClr val="0070C0"/>
                              </a:solidFill>
                              <a:latin typeface="Cambria Math" charset="0"/>
                            </a:rPr>
                            <m:t>2</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𝑥</m:t>
                          </m:r>
                        </m:e>
                        <m:sub>
                          <m:r>
                            <a:rPr lang="en-US" sz="1600" b="0" i="1" smtClean="0">
                              <a:solidFill>
                                <a:srgbClr val="0070C0"/>
                              </a:solidFill>
                              <a:latin typeface="Cambria Math" charset="0"/>
                            </a:rPr>
                            <m:t>𝑛</m:t>
                          </m:r>
                          <m:r>
                            <a:rPr lang="en-US" sz="1600" i="1">
                              <a:solidFill>
                                <a:srgbClr val="0070C0"/>
                              </a:solidFill>
                              <a:latin typeface="Cambria Math" charset="0"/>
                            </a:rPr>
                            <m:t>3</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  </m:t>
                          </m:r>
                          <m:r>
                            <a:rPr lang="en-US" sz="1600" i="1">
                              <a:solidFill>
                                <a:srgbClr val="0070C0"/>
                              </a:solidFill>
                              <a:latin typeface="Cambria Math" charset="0"/>
                            </a:rPr>
                            <m:t>𝑥</m:t>
                          </m:r>
                        </m:e>
                        <m:sub>
                          <m:r>
                            <a:rPr lang="en-US" sz="1600" b="0" i="1" smtClean="0">
                              <a:solidFill>
                                <a:srgbClr val="0070C0"/>
                              </a:solidFill>
                              <a:latin typeface="Cambria Math" charset="0"/>
                            </a:rPr>
                            <m:t>𝑛</m:t>
                          </m:r>
                          <m:r>
                            <a:rPr lang="en-US" sz="1600" i="1">
                              <a:solidFill>
                                <a:srgbClr val="0070C0"/>
                              </a:solidFill>
                              <a:latin typeface="Cambria Math" charset="0"/>
                            </a:rPr>
                            <m:t>4</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537600" y="4194048"/>
                <a:ext cx="2275331" cy="246221"/>
              </a:xfrm>
              <a:prstGeom prst="rect">
                <a:avLst/>
              </a:prstGeom>
              <a:blipFill rotWithShape="0">
                <a:blip r:embed="rId9"/>
                <a:stretch>
                  <a:fillRect l="-804" t="-142500" r="-2949" b="-177500"/>
                </a:stretch>
              </a:blipFill>
              <a:ln w="12700" cap="flat">
                <a:noFill/>
                <a:miter lim="400000"/>
              </a:ln>
              <a:effectLst/>
            </p:spPr>
            <p:txBody>
              <a:bodyPr/>
              <a:lstStyle/>
              <a:p>
                <a:r>
                  <a:rPr lang="en-US">
                    <a:noFill/>
                  </a:rPr>
                  <a:t> </a:t>
                </a:r>
              </a:p>
            </p:txBody>
          </p:sp>
        </mc:Fallback>
      </mc:AlternateContent>
      <p:sp>
        <p:nvSpPr>
          <p:cNvPr id="40" name="TextBox 39"/>
          <p:cNvSpPr txBox="1"/>
          <p:nvPr/>
        </p:nvSpPr>
        <p:spPr>
          <a:xfrm>
            <a:off x="1995860" y="3053442"/>
            <a:ext cx="120423"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1600" b="1" dirty="0">
                <a:solidFill>
                  <a:srgbClr val="000000"/>
                </a:solidFill>
              </a:rPr>
              <a:t>.</a:t>
            </a:r>
          </a:p>
          <a:p>
            <a:pPr marL="0" marR="0" indent="0" algn="l" defTabSz="457200" rtl="0" fontAlgn="auto" latinLnBrk="1"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0000"/>
                </a:solidFill>
                <a:effectLst/>
                <a:uFillTx/>
                <a:sym typeface="Calibri"/>
              </a:rPr>
              <a:t>.</a:t>
            </a:r>
          </a:p>
          <a:p>
            <a:pPr marL="0" marR="0" indent="0" algn="l" defTabSz="457200" rtl="0" fontAlgn="auto" latinLnBrk="1" hangingPunct="0">
              <a:lnSpc>
                <a:spcPct val="100000"/>
              </a:lnSpc>
              <a:spcBef>
                <a:spcPts val="0"/>
              </a:spcBef>
              <a:spcAft>
                <a:spcPts val="0"/>
              </a:spcAft>
              <a:buClrTx/>
              <a:buSzTx/>
              <a:buFontTx/>
              <a:buNone/>
              <a:tabLst/>
            </a:pPr>
            <a:r>
              <a:rPr lang="en-US" sz="1600" b="1" dirty="0">
                <a:solidFill>
                  <a:srgbClr val="000000"/>
                </a:solidFill>
              </a:rPr>
              <a:t>.</a:t>
            </a:r>
            <a:endParaRPr kumimoji="0" lang="en-US" sz="1600" b="1" i="0" u="none" strike="noStrike" cap="none" spc="0" normalizeH="0" baseline="0" dirty="0">
              <a:ln>
                <a:noFill/>
              </a:ln>
              <a:solidFill>
                <a:srgbClr val="000000"/>
              </a:solidFill>
              <a:effectLst/>
              <a:uFillTx/>
              <a:sym typeface="Calibri"/>
            </a:endParaRPr>
          </a:p>
        </p:txBody>
      </p:sp>
      <p:grpSp>
        <p:nvGrpSpPr>
          <p:cNvPr id="15" name="Group 14"/>
          <p:cNvGrpSpPr/>
          <p:nvPr/>
        </p:nvGrpSpPr>
        <p:grpSpPr>
          <a:xfrm>
            <a:off x="1322119" y="1001715"/>
            <a:ext cx="2609379" cy="646329"/>
            <a:chOff x="1322119" y="1001715"/>
            <a:chExt cx="2609379" cy="646329"/>
          </a:xfrm>
        </p:grpSpPr>
        <p:sp>
          <p:nvSpPr>
            <p:cNvPr id="5" name="TextBox 4"/>
            <p:cNvSpPr txBox="1"/>
            <p:nvPr/>
          </p:nvSpPr>
          <p:spPr>
            <a:xfrm>
              <a:off x="1322119" y="1210206"/>
              <a:ext cx="480258"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7030A0"/>
                  </a:solidFill>
                  <a:effectLst/>
                  <a:uFillTx/>
                  <a:latin typeface="Calibri"/>
                  <a:ea typeface="Calibri"/>
                  <a:cs typeface="Calibri"/>
                  <a:sym typeface="Calibri"/>
                </a:rPr>
                <a:t>inputs</a:t>
              </a:r>
            </a:p>
          </p:txBody>
        </p:sp>
        <p:sp>
          <p:nvSpPr>
            <p:cNvPr id="32" name="TextBox 31"/>
            <p:cNvSpPr txBox="1"/>
            <p:nvPr/>
          </p:nvSpPr>
          <p:spPr>
            <a:xfrm>
              <a:off x="3040872" y="1001715"/>
              <a:ext cx="890626"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7030A0"/>
                  </a:solidFill>
                  <a:effectLst/>
                  <a:uFillTx/>
                  <a:sym typeface="Calibri"/>
                </a:rPr>
                <a:t>targets /</a:t>
              </a:r>
            </a:p>
            <a:p>
              <a:pPr marL="0" marR="0" indent="0" algn="l" defTabSz="457200" rtl="0" fontAlgn="auto" latinLnBrk="1" hangingPunct="0">
                <a:lnSpc>
                  <a:spcPct val="100000"/>
                </a:lnSpc>
                <a:spcBef>
                  <a:spcPts val="0"/>
                </a:spcBef>
                <a:spcAft>
                  <a:spcPts val="0"/>
                </a:spcAft>
                <a:buClrTx/>
                <a:buSzTx/>
                <a:buFontTx/>
                <a:buNone/>
                <a:tabLst/>
              </a:pPr>
              <a:r>
                <a:rPr lang="en-US" sz="1200" dirty="0">
                  <a:solidFill>
                    <a:srgbClr val="7030A0"/>
                  </a:solidFill>
                </a:rPr>
                <a:t>labels /</a:t>
              </a:r>
            </a:p>
            <a:p>
              <a:pPr marL="0" marR="0" indent="0" algn="l" defTabSz="4572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7030A0"/>
                  </a:solidFill>
                  <a:effectLst/>
                  <a:uFillTx/>
                  <a:sym typeface="Calibri"/>
                </a:rPr>
                <a:t>ground truth</a:t>
              </a:r>
            </a:p>
          </p:txBody>
        </p:sp>
      </p:grpSp>
      <p:grpSp>
        <p:nvGrpSpPr>
          <p:cNvPr id="43" name="Group 42"/>
          <p:cNvGrpSpPr/>
          <p:nvPr/>
        </p:nvGrpSpPr>
        <p:grpSpPr>
          <a:xfrm>
            <a:off x="5021621" y="1196718"/>
            <a:ext cx="2017415" cy="3243551"/>
            <a:chOff x="4006511" y="1210204"/>
            <a:chExt cx="2017415" cy="3243551"/>
          </a:xfrm>
        </p:grpSpPr>
        <p:grpSp>
          <p:nvGrpSpPr>
            <p:cNvPr id="51" name="Group 50"/>
            <p:cNvGrpSpPr/>
            <p:nvPr/>
          </p:nvGrpSpPr>
          <p:grpSpPr>
            <a:xfrm>
              <a:off x="4015971" y="1571799"/>
              <a:ext cx="2007955" cy="2881956"/>
              <a:chOff x="3075302" y="1571799"/>
              <a:chExt cx="2007955" cy="2881956"/>
            </a:xfrm>
          </p:grpSpPr>
          <p:sp>
            <p:nvSpPr>
              <p:cNvPr id="53" name="TextBox 52"/>
              <p:cNvSpPr txBox="1"/>
              <p:nvPr/>
            </p:nvSpPr>
            <p:spPr>
              <a:xfrm>
                <a:off x="3601601" y="1571799"/>
                <a:ext cx="1478929"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1400" dirty="0">
                    <a:solidFill>
                      <a:srgbClr val="7030A0"/>
                    </a:solidFill>
                  </a:rPr>
                  <a:t>[0.85    0.10    0.05]</a:t>
                </a:r>
              </a:p>
            </p:txBody>
          </p:sp>
          <p:sp>
            <p:nvSpPr>
              <p:cNvPr id="54" name="TextBox 53"/>
              <p:cNvSpPr txBox="1"/>
              <p:nvPr/>
            </p:nvSpPr>
            <p:spPr>
              <a:xfrm>
                <a:off x="3601601" y="2572367"/>
                <a:ext cx="1478929"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1400" dirty="0">
                    <a:solidFill>
                      <a:srgbClr val="C00000"/>
                    </a:solidFill>
                  </a:rPr>
                  <a:t>[0.40    0.45    0.15]</a:t>
                </a:r>
              </a:p>
            </p:txBody>
          </p:sp>
          <p:sp>
            <p:nvSpPr>
              <p:cNvPr id="55" name="TextBox 54"/>
              <p:cNvSpPr txBox="1"/>
              <p:nvPr/>
            </p:nvSpPr>
            <p:spPr>
              <a:xfrm>
                <a:off x="3601601" y="2081323"/>
                <a:ext cx="1478929"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1400" dirty="0">
                    <a:solidFill>
                      <a:srgbClr val="C00000"/>
                    </a:solidFill>
                  </a:rPr>
                  <a:t>[0.20    0.70    0.10]</a:t>
                </a:r>
                <a:endParaRPr kumimoji="0" lang="en-US" sz="1400" b="0" i="0" u="none" strike="noStrike" cap="none" spc="0" normalizeH="0" baseline="0" dirty="0">
                  <a:ln>
                    <a:noFill/>
                  </a:ln>
                  <a:solidFill>
                    <a:srgbClr val="C00000"/>
                  </a:solidFill>
                  <a:effectLst/>
                  <a:uFillTx/>
                  <a:latin typeface="Calibri"/>
                  <a:ea typeface="Calibri"/>
                  <a:cs typeface="Calibri"/>
                  <a:sym typeface="Calibri"/>
                </a:endParaRPr>
              </a:p>
            </p:txBody>
          </p:sp>
          <p:sp>
            <p:nvSpPr>
              <p:cNvPr id="56" name="TextBox 55"/>
              <p:cNvSpPr txBox="1"/>
              <p:nvPr/>
            </p:nvSpPr>
            <p:spPr>
              <a:xfrm>
                <a:off x="3604328" y="4145980"/>
                <a:ext cx="1478929"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1400" dirty="0">
                    <a:solidFill>
                      <a:srgbClr val="7030A0"/>
                    </a:solidFill>
                  </a:rPr>
                  <a:t>[0.40    0.25    0.35]</a:t>
                </a:r>
              </a:p>
            </p:txBody>
          </p:sp>
          <mc:AlternateContent xmlns:mc="http://schemas.openxmlformats.org/markup-compatibility/2006" xmlns:a14="http://schemas.microsoft.com/office/drawing/2010/main">
            <mc:Choice Requires="a14">
              <p:sp>
                <p:nvSpPr>
                  <p:cNvPr id="57" name="TextBox 56"/>
                  <p:cNvSpPr txBox="1"/>
                  <p:nvPr/>
                </p:nvSpPr>
                <p:spPr>
                  <a:xfrm>
                    <a:off x="3078029" y="4165539"/>
                    <a:ext cx="463652"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algn="l" rtl="0" latinLnBrk="1" hangingPunct="0"/>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charset="0"/>
                                    </a:rPr>
                                    <m:t>𝑦</m:t>
                                  </m:r>
                                </m:e>
                              </m:acc>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𝑛</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3078029" y="4165539"/>
                    <a:ext cx="463652" cy="246221"/>
                  </a:xfrm>
                  <a:prstGeom prst="rect">
                    <a:avLst/>
                  </a:prstGeom>
                  <a:blipFill rotWithShape="0">
                    <a:blip r:embed="rId10"/>
                    <a:stretch>
                      <a:fillRect l="-10526" t="-17073" r="-3947" b="-21951"/>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3082429" y="2604480"/>
                    <a:ext cx="461665"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algn="l" rtl="0" latinLnBrk="1" hangingPunct="0"/>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charset="0"/>
                                    </a:rPr>
                                    <m:t>𝑦</m:t>
                                  </m:r>
                                </m:e>
                              </m:acc>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3</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3082429" y="2604480"/>
                    <a:ext cx="461665" cy="246221"/>
                  </a:xfrm>
                  <a:prstGeom prst="rect">
                    <a:avLst/>
                  </a:prstGeom>
                  <a:blipFill rotWithShape="0">
                    <a:blip r:embed="rId11"/>
                    <a:stretch>
                      <a:fillRect l="-10526" t="-17500" r="-3947" b="-25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3079216" y="2102860"/>
                    <a:ext cx="461665"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algn="l" rtl="0" latinLnBrk="1" hangingPunct="0"/>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charset="0"/>
                                    </a:rPr>
                                    <m:t>𝑦</m:t>
                                  </m:r>
                                </m:e>
                              </m:acc>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2</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3079216" y="2102860"/>
                    <a:ext cx="461665" cy="246221"/>
                  </a:xfrm>
                  <a:prstGeom prst="rect">
                    <a:avLst/>
                  </a:prstGeom>
                  <a:blipFill rotWithShape="0">
                    <a:blip r:embed="rId12"/>
                    <a:stretch>
                      <a:fillRect l="-10526" t="-20000" r="-2632" b="-25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3075302" y="1601240"/>
                    <a:ext cx="456920"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acc>
                                <m:accPr>
                                  <m:chr m:val="̂"/>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acc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acc>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1</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3075302" y="1601240"/>
                    <a:ext cx="456920" cy="246221"/>
                  </a:xfrm>
                  <a:prstGeom prst="rect">
                    <a:avLst/>
                  </a:prstGeom>
                  <a:blipFill rotWithShape="0">
                    <a:blip r:embed="rId13"/>
                    <a:stretch>
                      <a:fillRect l="-10667" t="-17073" r="-5333" b="-21951"/>
                    </a:stretch>
                  </a:blipFill>
                  <a:ln w="12700" cap="flat">
                    <a:noFill/>
                    <a:miter lim="400000"/>
                  </a:ln>
                  <a:effectLst/>
                </p:spPr>
                <p:txBody>
                  <a:bodyPr/>
                  <a:lstStyle/>
                  <a:p>
                    <a:r>
                      <a:rPr lang="en-US">
                        <a:noFill/>
                      </a:rPr>
                      <a:t> </a:t>
                    </a:r>
                  </a:p>
                </p:txBody>
              </p:sp>
            </mc:Fallback>
          </mc:AlternateContent>
        </p:grpSp>
        <p:sp>
          <p:nvSpPr>
            <p:cNvPr id="52" name="Rectangle 51"/>
            <p:cNvSpPr/>
            <p:nvPr/>
          </p:nvSpPr>
          <p:spPr>
            <a:xfrm>
              <a:off x="4006511" y="1210204"/>
              <a:ext cx="885179" cy="276999"/>
            </a:xfrm>
            <a:prstGeom prst="rect">
              <a:avLst/>
            </a:prstGeom>
          </p:spPr>
          <p:txBody>
            <a:bodyPr wrap="none">
              <a:spAutoFit/>
            </a:bodyPr>
            <a:lstStyle/>
            <a:p>
              <a:r>
                <a:rPr lang="en-US" sz="1200" dirty="0">
                  <a:solidFill>
                    <a:srgbClr val="7030A0"/>
                  </a:solidFill>
                </a:rPr>
                <a:t>predictions</a:t>
              </a:r>
              <a:endParaRPr lang="en-US" sz="1200" dirty="0"/>
            </a:p>
          </p:txBody>
        </p:sp>
      </p:grpSp>
    </p:spTree>
    <p:extLst>
      <p:ext uri="{BB962C8B-B14F-4D97-AF65-F5344CB8AC3E}">
        <p14:creationId xmlns:p14="http://schemas.microsoft.com/office/powerpoint/2010/main" val="23009950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26"/>
          <p:cNvSpPr/>
          <p:nvPr/>
        </p:nvSpPr>
        <p:spPr>
          <a:xfrm>
            <a:off x="5203177" y="2896021"/>
            <a:ext cx="3147803" cy="15545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lnSpcReduction="10000"/>
          </a:bodyPr>
          <a:lstStyle/>
          <a:p>
            <a:pPr lvl="0" algn="ctr">
              <a:spcBef>
                <a:spcPts val="400"/>
              </a:spcBef>
              <a:buSzPct val="100000"/>
            </a:pPr>
            <a:r>
              <a:rPr lang="en-US" sz="2400" dirty="0">
                <a:latin typeface="+mn-lt"/>
                <a:ea typeface="+mn-ea"/>
                <a:cs typeface="+mn-cs"/>
                <a:sym typeface="Helvetica"/>
              </a:rPr>
              <a:t>Paola </a:t>
            </a:r>
            <a:r>
              <a:rPr lang="en-US" sz="2400" dirty="0" err="1">
                <a:latin typeface="+mn-lt"/>
                <a:ea typeface="+mn-ea"/>
                <a:cs typeface="+mn-cs"/>
                <a:sym typeface="Helvetica"/>
              </a:rPr>
              <a:t>Cascante</a:t>
            </a:r>
            <a:r>
              <a:rPr lang="en-US" sz="2400" dirty="0">
                <a:latin typeface="+mn-lt"/>
                <a:ea typeface="+mn-ea"/>
                <a:cs typeface="+mn-cs"/>
                <a:sym typeface="Helvetica"/>
              </a:rPr>
              <a:t>-Bonilla</a:t>
            </a:r>
          </a:p>
          <a:p>
            <a:pPr lvl="0" algn="ctr">
              <a:spcBef>
                <a:spcPts val="400"/>
              </a:spcBef>
              <a:buSzPct val="100000"/>
            </a:pPr>
            <a:r>
              <a:rPr lang="en-US" sz="2400" dirty="0">
                <a:latin typeface="+mn-lt"/>
                <a:ea typeface="+mn-ea"/>
                <a:cs typeface="+mn-cs"/>
                <a:sym typeface="Helvetica"/>
              </a:rPr>
              <a:t>(</a:t>
            </a:r>
            <a:r>
              <a:rPr lang="en-US" sz="2400" dirty="0">
                <a:latin typeface="+mn-lt"/>
                <a:ea typeface="+mn-ea"/>
                <a:cs typeface="+mn-cs"/>
                <a:sym typeface="Helvetica"/>
                <a:hlinkClick r:id="rId2"/>
              </a:rPr>
              <a:t>pc9za@virginia.edu</a:t>
            </a:r>
            <a:r>
              <a:rPr lang="en-US" sz="2400" dirty="0">
                <a:latin typeface="+mn-lt"/>
                <a:ea typeface="+mn-ea"/>
                <a:cs typeface="+mn-cs"/>
                <a:sym typeface="Helvetica"/>
              </a:rPr>
              <a:t>)</a:t>
            </a:r>
          </a:p>
          <a:p>
            <a:pPr algn="ctr">
              <a:spcBef>
                <a:spcPts val="400"/>
              </a:spcBef>
              <a:buSzPct val="100000"/>
            </a:pPr>
            <a:r>
              <a:rPr lang="en-US" sz="2400" dirty="0"/>
              <a:t> Hours: Fridays 2 to 4pm (Rice 442)</a:t>
            </a:r>
          </a:p>
          <a:p>
            <a:pPr lvl="0" algn="ctr">
              <a:spcBef>
                <a:spcPts val="400"/>
              </a:spcBef>
              <a:buSzPct val="100000"/>
            </a:pPr>
            <a:endParaRPr lang="en-US" sz="2400" dirty="0">
              <a:latin typeface="+mn-lt"/>
              <a:ea typeface="+mn-ea"/>
              <a:cs typeface="+mn-cs"/>
              <a:sym typeface="Helvetica"/>
            </a:endParaRPr>
          </a:p>
          <a:p>
            <a:pPr marL="137160" lvl="0" indent="-137160" algn="ctr">
              <a:spcBef>
                <a:spcPts val="400"/>
              </a:spcBef>
              <a:buSzPct val="100000"/>
              <a:buFont typeface="Arial"/>
              <a:buChar char="•"/>
            </a:pPr>
            <a:endParaRPr lang="en-US" sz="2400" dirty="0"/>
          </a:p>
        </p:txBody>
      </p:sp>
      <p:sp>
        <p:nvSpPr>
          <p:cNvPr id="27" name="Shape 27"/>
          <p:cNvSpPr>
            <a:spLocks noGrp="1"/>
          </p:cNvSpPr>
          <p:nvPr>
            <p:ph type="sldNum" sz="quarter" idx="4294967295"/>
          </p:nvPr>
        </p:nvSpPr>
        <p:spPr>
          <a:xfrm>
            <a:off x="7010400" y="4852988"/>
            <a:ext cx="2133600" cy="282575"/>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FFFFFF"/>
                </a:solidFill>
              </a:rPr>
              <a:t>3</a:t>
            </a:fld>
            <a:endParaRPr sz="1300">
              <a:solidFill>
                <a:srgbClr val="FFFFFF"/>
              </a:solidFill>
            </a:endParaRPr>
          </a:p>
        </p:txBody>
      </p:sp>
      <p:sp>
        <p:nvSpPr>
          <p:cNvPr id="28" name="Shape 28"/>
          <p:cNvSpPr/>
          <p:nvPr/>
        </p:nvSpPr>
        <p:spPr>
          <a:xfrm>
            <a:off x="-148809" y="0"/>
            <a:ext cx="9194801" cy="584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Teaching Assistants</a:t>
            </a:r>
            <a:endParaRPr sz="3200" dirty="0">
              <a:solidFill>
                <a:srgbClr val="215380"/>
              </a:solidFill>
            </a:endParaRPr>
          </a:p>
        </p:txBody>
      </p:sp>
      <p:sp>
        <p:nvSpPr>
          <p:cNvPr id="6" name="Shape 26">
            <a:extLst>
              <a:ext uri="{FF2B5EF4-FFF2-40B4-BE49-F238E27FC236}">
                <a16:creationId xmlns:a16="http://schemas.microsoft.com/office/drawing/2014/main" id="{EE6B60D0-A087-9344-B852-7DE0707DF754}"/>
              </a:ext>
            </a:extLst>
          </p:cNvPr>
          <p:cNvSpPr/>
          <p:nvPr/>
        </p:nvSpPr>
        <p:spPr>
          <a:xfrm>
            <a:off x="708052" y="2896021"/>
            <a:ext cx="3147803" cy="15545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lnSpcReduction="10000"/>
          </a:bodyPr>
          <a:lstStyle/>
          <a:p>
            <a:pPr lvl="0" algn="ctr">
              <a:spcBef>
                <a:spcPts val="400"/>
              </a:spcBef>
              <a:buSzPct val="100000"/>
            </a:pPr>
            <a:r>
              <a:rPr lang="en-US" sz="2400" dirty="0" err="1">
                <a:latin typeface="+mn-lt"/>
                <a:ea typeface="+mn-ea"/>
                <a:cs typeface="+mn-cs"/>
                <a:sym typeface="Helvetica"/>
              </a:rPr>
              <a:t>Ziyan</a:t>
            </a:r>
            <a:r>
              <a:rPr lang="en-US" sz="2400" dirty="0">
                <a:latin typeface="+mn-lt"/>
                <a:ea typeface="+mn-ea"/>
                <a:cs typeface="+mn-cs"/>
                <a:sym typeface="Helvetica"/>
              </a:rPr>
              <a:t> Yang</a:t>
            </a:r>
          </a:p>
          <a:p>
            <a:pPr lvl="0" algn="ctr">
              <a:spcBef>
                <a:spcPts val="400"/>
              </a:spcBef>
              <a:buSzPct val="100000"/>
            </a:pPr>
            <a:r>
              <a:rPr lang="en-US" sz="2400" dirty="0">
                <a:latin typeface="+mn-lt"/>
                <a:ea typeface="+mn-ea"/>
                <a:cs typeface="+mn-cs"/>
                <a:sym typeface="Helvetica"/>
              </a:rPr>
              <a:t>(</a:t>
            </a:r>
            <a:r>
              <a:rPr lang="en-US" sz="2400" dirty="0">
                <a:latin typeface="+mn-lt"/>
                <a:ea typeface="+mn-ea"/>
                <a:cs typeface="+mn-cs"/>
                <a:sym typeface="Helvetica"/>
                <a:hlinkClick r:id="rId3"/>
              </a:rPr>
              <a:t>tw8cb@virginia.edu</a:t>
            </a:r>
            <a:r>
              <a:rPr lang="en-US" sz="2400" dirty="0">
                <a:latin typeface="+mn-lt"/>
                <a:ea typeface="+mn-ea"/>
                <a:cs typeface="+mn-cs"/>
                <a:sym typeface="Helvetica"/>
              </a:rPr>
              <a:t>)</a:t>
            </a:r>
          </a:p>
          <a:p>
            <a:pPr algn="ctr">
              <a:spcBef>
                <a:spcPts val="400"/>
              </a:spcBef>
              <a:buSzPct val="100000"/>
            </a:pPr>
            <a:r>
              <a:rPr lang="en-US" sz="2400" dirty="0"/>
              <a:t>Office Hours: Thursdays 3 to 5pm (Rice 442)</a:t>
            </a:r>
          </a:p>
          <a:p>
            <a:pPr lvl="0" algn="ctr">
              <a:spcBef>
                <a:spcPts val="400"/>
              </a:spcBef>
              <a:buSzPct val="100000"/>
            </a:pPr>
            <a:endParaRPr lang="en-US" sz="2400" dirty="0">
              <a:latin typeface="+mn-lt"/>
              <a:ea typeface="+mn-ea"/>
              <a:cs typeface="+mn-cs"/>
              <a:sym typeface="Helvetica"/>
            </a:endParaRPr>
          </a:p>
          <a:p>
            <a:pPr marL="137160" lvl="0" indent="-137160" algn="ctr">
              <a:spcBef>
                <a:spcPts val="400"/>
              </a:spcBef>
              <a:buSzPct val="100000"/>
              <a:buFont typeface="Arial"/>
              <a:buChar char="•"/>
            </a:pPr>
            <a:endParaRPr lang="en-US" sz="2400" dirty="0"/>
          </a:p>
        </p:txBody>
      </p:sp>
      <p:pic>
        <p:nvPicPr>
          <p:cNvPr id="2" name="Picture 1">
            <a:extLst>
              <a:ext uri="{FF2B5EF4-FFF2-40B4-BE49-F238E27FC236}">
                <a16:creationId xmlns:a16="http://schemas.microsoft.com/office/drawing/2014/main" id="{B7B8DAFD-4C9D-7446-B88E-0D6CB7116712}"/>
              </a:ext>
            </a:extLst>
          </p:cNvPr>
          <p:cNvPicPr>
            <a:picLocks noChangeAspect="1"/>
          </p:cNvPicPr>
          <p:nvPr/>
        </p:nvPicPr>
        <p:blipFill>
          <a:blip r:embed="rId4"/>
          <a:stretch>
            <a:fillRect/>
          </a:stretch>
        </p:blipFill>
        <p:spPr>
          <a:xfrm>
            <a:off x="1469154" y="1042165"/>
            <a:ext cx="1625600" cy="1625600"/>
          </a:xfrm>
          <a:prstGeom prst="rect">
            <a:avLst/>
          </a:prstGeom>
        </p:spPr>
      </p:pic>
      <p:pic>
        <p:nvPicPr>
          <p:cNvPr id="4" name="Picture 3">
            <a:extLst>
              <a:ext uri="{FF2B5EF4-FFF2-40B4-BE49-F238E27FC236}">
                <a16:creationId xmlns:a16="http://schemas.microsoft.com/office/drawing/2014/main" id="{40413F37-C9BF-4D46-9DEA-7D4FDE1DC06F}"/>
              </a:ext>
            </a:extLst>
          </p:cNvPr>
          <p:cNvPicPr>
            <a:picLocks noChangeAspect="1"/>
          </p:cNvPicPr>
          <p:nvPr/>
        </p:nvPicPr>
        <p:blipFill>
          <a:blip r:embed="rId5"/>
          <a:stretch>
            <a:fillRect/>
          </a:stretch>
        </p:blipFill>
        <p:spPr>
          <a:xfrm>
            <a:off x="5869882" y="1042165"/>
            <a:ext cx="1814392" cy="1782838"/>
          </a:xfrm>
          <a:prstGeom prst="rect">
            <a:avLst/>
          </a:prstGeom>
        </p:spPr>
      </p:pic>
    </p:spTree>
    <p:extLst>
      <p:ext uri="{BB962C8B-B14F-4D97-AF65-F5344CB8AC3E}">
        <p14:creationId xmlns:p14="http://schemas.microsoft.com/office/powerpoint/2010/main" val="272525168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FFFFFF"/>
                </a:solidFill>
              </a:rPr>
              <a:t>30</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Supervised Learning – Linear </a:t>
            </a:r>
            <a:r>
              <a:rPr lang="en-US" sz="3200" dirty="0" err="1">
                <a:solidFill>
                  <a:srgbClr val="215380"/>
                </a:solidFill>
              </a:rPr>
              <a:t>Softmax</a:t>
            </a:r>
            <a:endParaRPr sz="3200" dirty="0">
              <a:solidFill>
                <a:srgbClr val="215380"/>
              </a:solidFill>
            </a:endParaRPr>
          </a:p>
        </p:txBody>
      </p:sp>
      <p:grpSp>
        <p:nvGrpSpPr>
          <p:cNvPr id="10" name="Group 9"/>
          <p:cNvGrpSpPr/>
          <p:nvPr/>
        </p:nvGrpSpPr>
        <p:grpSpPr>
          <a:xfrm>
            <a:off x="3075302" y="1571799"/>
            <a:ext cx="1322349" cy="307775"/>
            <a:chOff x="3075302" y="1571799"/>
            <a:chExt cx="1322349" cy="307775"/>
          </a:xfrm>
        </p:grpSpPr>
        <p:sp>
          <p:nvSpPr>
            <p:cNvPr id="12" name="TextBox 11"/>
            <p:cNvSpPr txBox="1"/>
            <p:nvPr/>
          </p:nvSpPr>
          <p:spPr>
            <a:xfrm>
              <a:off x="3601601" y="1571799"/>
              <a:ext cx="796050"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7030A0"/>
                  </a:solidFill>
                  <a:effectLst/>
                  <a:uFillTx/>
                  <a:latin typeface="Calibri"/>
                  <a:ea typeface="Calibri"/>
                  <a:cs typeface="Calibri"/>
                  <a:sym typeface="Calibri"/>
                </a:rPr>
                <a:t>[1</a:t>
              </a:r>
              <a:r>
                <a:rPr kumimoji="0" lang="en-US" sz="1400" b="0" i="0" u="none" strike="noStrike" cap="none" spc="0" normalizeH="0" dirty="0">
                  <a:ln>
                    <a:noFill/>
                  </a:ln>
                  <a:solidFill>
                    <a:srgbClr val="7030A0"/>
                  </a:solidFill>
                  <a:effectLst/>
                  <a:uFillTx/>
                  <a:latin typeface="Calibri"/>
                  <a:ea typeface="Calibri"/>
                  <a:cs typeface="Calibri"/>
                  <a:sym typeface="Calibri"/>
                </a:rPr>
                <a:t>    0    0]</a:t>
              </a:r>
              <a:endParaRPr kumimoji="0" lang="en-US" sz="1400" b="0" i="0" u="none" strike="noStrike" cap="none" spc="0" normalizeH="0" baseline="0" dirty="0">
                <a:ln>
                  <a:noFill/>
                </a:ln>
                <a:solidFill>
                  <a:srgbClr val="7030A0"/>
                </a:solidFill>
                <a:effectLst/>
                <a:uFillTx/>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36" name="TextBox 35"/>
                <p:cNvSpPr txBox="1"/>
                <p:nvPr/>
              </p:nvSpPr>
              <p:spPr>
                <a:xfrm>
                  <a:off x="3075302" y="1601240"/>
                  <a:ext cx="433132"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𝑖</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33132" cy="246221"/>
                </a:xfrm>
                <a:prstGeom prst="rect">
                  <a:avLst/>
                </a:prstGeom>
                <a:blipFill rotWithShape="0">
                  <a:blip r:embed="rId2"/>
                  <a:stretch>
                    <a:fillRect l="-11111" r="-4167" b="-25000"/>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614539" y="1606213"/>
                <a:ext cx="2085123"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𝑖</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sSub>
                        <m:sSubPr>
                          <m:ctrlPr>
                            <a:rPr kumimoji="0" lang="en-US" sz="1600" b="0" i="1" u="none" strike="noStrike" cap="none" spc="0" normalizeH="0" baseline="0" smtClean="0">
                              <a:ln>
                                <a:noFill/>
                              </a:ln>
                              <a:solidFill>
                                <a:srgbClr val="00206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𝑖</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1</m:t>
                          </m:r>
                        </m:sub>
                      </m:s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206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  </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𝑖</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2</m:t>
                          </m:r>
                        </m:sub>
                      </m:s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206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𝑖</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3</m:t>
                          </m:r>
                        </m:sub>
                      </m:s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206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  </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𝑖</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4</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614539" y="1606213"/>
                <a:ext cx="2085123" cy="246221"/>
              </a:xfrm>
              <a:prstGeom prst="rect">
                <a:avLst/>
              </a:prstGeom>
              <a:blipFill rotWithShape="0">
                <a:blip r:embed="rId3"/>
                <a:stretch>
                  <a:fillRect l="-292" t="-136585" r="-2339" b="-17073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5173517" y="1601240"/>
                <a:ext cx="1738874"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acc>
                            <m:accPr>
                              <m:chr m:val="̂"/>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acc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acc>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𝑖</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7030A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7030A0"/>
                              </a:solidFill>
                              <a:effectLst/>
                              <a:uFillTx/>
                              <a:latin typeface="Cambria Math" charset="0"/>
                              <a:ea typeface="Calibri"/>
                              <a:cs typeface="Calibri"/>
                              <a:sym typeface="Calibri"/>
                            </a:rPr>
                            <m:t>𝑓</m:t>
                          </m:r>
                        </m:e>
                        <m:sub>
                          <m:r>
                            <a:rPr kumimoji="0" lang="en-US" sz="1600" b="0" i="1" u="none" strike="noStrike" cap="none" spc="0" normalizeH="0" baseline="0" smtClean="0">
                              <a:ln>
                                <a:noFill/>
                              </a:ln>
                              <a:solidFill>
                                <a:srgbClr val="7030A0"/>
                              </a:solidFill>
                              <a:effectLst/>
                              <a:uFillTx/>
                              <a:latin typeface="Cambria Math" charset="0"/>
                              <a:ea typeface="Calibri"/>
                              <a:cs typeface="Calibri"/>
                              <a:sym typeface="Calibri"/>
                            </a:rPr>
                            <m:t>𝑐</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FF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FF0000"/>
                              </a:solidFill>
                              <a:effectLst/>
                              <a:uFillTx/>
                              <a:latin typeface="Cambria Math" charset="0"/>
                              <a:ea typeface="Calibri"/>
                              <a:cs typeface="Calibri"/>
                              <a:sym typeface="Calibri"/>
                            </a:rPr>
                            <m:t>𝑓</m:t>
                          </m:r>
                        </m:e>
                        <m:sub>
                          <m:r>
                            <a:rPr kumimoji="0" lang="en-US" sz="1600" b="0" i="1" u="none" strike="noStrike" cap="none" spc="0" normalizeH="0" baseline="0" smtClean="0">
                              <a:ln>
                                <a:noFill/>
                              </a:ln>
                              <a:solidFill>
                                <a:srgbClr val="FF0000"/>
                              </a:solidFill>
                              <a:effectLst/>
                              <a:uFillTx/>
                              <a:latin typeface="Cambria Math" charset="0"/>
                              <a:ea typeface="Calibri"/>
                              <a:cs typeface="Calibri"/>
                              <a:sym typeface="Calibri"/>
                            </a:rPr>
                            <m:t>𝑑</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70C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𝑓</m:t>
                          </m:r>
                        </m:e>
                        <m: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𝑏</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5173517" y="1601240"/>
                <a:ext cx="1738874" cy="246221"/>
              </a:xfrm>
              <a:prstGeom prst="rect">
                <a:avLst/>
              </a:prstGeom>
              <a:blipFill rotWithShape="0">
                <a:blip r:embed="rId4"/>
                <a:stretch>
                  <a:fillRect l="-2807" t="-142500" r="-4211" b="-175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554412" y="2077979"/>
                <a:ext cx="5143500"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charset="0"/>
                            </a:rPr>
                            <m:t>𝑔</m:t>
                          </m:r>
                        </m:e>
                        <m:sub>
                          <m:r>
                            <a:rPr lang="en-US" i="1">
                              <a:solidFill>
                                <a:srgbClr val="7030A0"/>
                              </a:solidFill>
                              <a:latin typeface="Cambria Math" charset="0"/>
                            </a:rPr>
                            <m:t>𝑐</m:t>
                          </m:r>
                        </m:sub>
                      </m:sSub>
                      <m:r>
                        <a:rPr lang="en-US" b="0" i="1" smtClean="0">
                          <a:solidFill>
                            <a:srgbClr val="7030A0"/>
                          </a:solidFill>
                          <a:latin typeface="Cambria Math"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charset="0"/>
                            </a:rPr>
                            <m:t>𝑤</m:t>
                          </m:r>
                        </m:e>
                        <m:sub>
                          <m:r>
                            <a:rPr lang="en-US" b="0" i="1" smtClean="0">
                              <a:solidFill>
                                <a:srgbClr val="7030A0"/>
                              </a:solidFill>
                              <a:latin typeface="Cambria Math" charset="0"/>
                            </a:rPr>
                            <m:t>𝑐</m:t>
                          </m:r>
                          <m:r>
                            <a:rPr lang="en-US" b="0" i="1" smtClean="0">
                              <a:solidFill>
                                <a:srgbClr val="7030A0"/>
                              </a:solidFill>
                              <a:latin typeface="Cambria Math" charset="0"/>
                            </a:rPr>
                            <m:t>1</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1</m:t>
                          </m:r>
                        </m:sub>
                      </m:sSub>
                      <m:r>
                        <a:rPr lang="en-US" b="0" i="1" smtClean="0">
                          <a:solidFill>
                            <a:srgbClr val="7030A0"/>
                          </a:solidFill>
                          <a:latin typeface="Cambria Math"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charset="0"/>
                            </a:rPr>
                            <m:t>𝑤</m:t>
                          </m:r>
                        </m:e>
                        <m:sub>
                          <m:r>
                            <a:rPr lang="en-US" b="0" i="1" smtClean="0">
                              <a:solidFill>
                                <a:srgbClr val="7030A0"/>
                              </a:solidFill>
                              <a:latin typeface="Cambria Math" charset="0"/>
                            </a:rPr>
                            <m:t>𝑐</m:t>
                          </m:r>
                          <m:r>
                            <a:rPr lang="en-US" b="0" i="1" smtClean="0">
                              <a:solidFill>
                                <a:srgbClr val="7030A0"/>
                              </a:solidFill>
                              <a:latin typeface="Cambria Math" charset="0"/>
                            </a:rPr>
                            <m:t>2</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2</m:t>
                          </m:r>
                        </m:sub>
                      </m:sSub>
                      <m:r>
                        <a:rPr lang="en-US" b="0" i="1" smtClean="0">
                          <a:solidFill>
                            <a:srgbClr val="7030A0"/>
                          </a:solidFill>
                          <a:latin typeface="Cambria Math"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charset="0"/>
                            </a:rPr>
                            <m:t>𝑤</m:t>
                          </m:r>
                        </m:e>
                        <m:sub>
                          <m:r>
                            <a:rPr lang="en-US" b="0" i="1" smtClean="0">
                              <a:solidFill>
                                <a:srgbClr val="7030A0"/>
                              </a:solidFill>
                              <a:latin typeface="Cambria Math" charset="0"/>
                            </a:rPr>
                            <m:t>𝑐</m:t>
                          </m:r>
                          <m:r>
                            <a:rPr lang="en-US" b="0" i="1" smtClean="0">
                              <a:solidFill>
                                <a:srgbClr val="7030A0"/>
                              </a:solidFill>
                              <a:latin typeface="Cambria Math" charset="0"/>
                            </a:rPr>
                            <m:t>3</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3</m:t>
                          </m:r>
                        </m:sub>
                      </m:sSub>
                      <m:r>
                        <a:rPr lang="en-US" b="0" i="1" smtClean="0">
                          <a:solidFill>
                            <a:srgbClr val="7030A0"/>
                          </a:solidFill>
                          <a:latin typeface="Cambria Math"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charset="0"/>
                            </a:rPr>
                            <m:t>𝑤</m:t>
                          </m:r>
                        </m:e>
                        <m:sub>
                          <m:r>
                            <a:rPr lang="en-US" b="0" i="1" smtClean="0">
                              <a:solidFill>
                                <a:srgbClr val="7030A0"/>
                              </a:solidFill>
                              <a:latin typeface="Cambria Math" charset="0"/>
                            </a:rPr>
                            <m:t>𝑐</m:t>
                          </m:r>
                          <m:r>
                            <a:rPr lang="en-US" b="0" i="1" smtClean="0">
                              <a:solidFill>
                                <a:srgbClr val="7030A0"/>
                              </a:solidFill>
                              <a:latin typeface="Cambria Math" charset="0"/>
                            </a:rPr>
                            <m:t>4</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4</m:t>
                          </m:r>
                        </m:sub>
                      </m:sSub>
                      <m:r>
                        <a:rPr lang="en-US" b="0" i="1" smtClean="0">
                          <a:solidFill>
                            <a:srgbClr val="7030A0"/>
                          </a:solidFill>
                          <a:latin typeface="Cambria Math"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charset="0"/>
                            </a:rPr>
                            <m:t>𝑏</m:t>
                          </m:r>
                        </m:e>
                        <m:sub>
                          <m:r>
                            <a:rPr lang="en-US" b="0" i="1" smtClean="0">
                              <a:solidFill>
                                <a:srgbClr val="7030A0"/>
                              </a:solidFill>
                              <a:latin typeface="Cambria Math" charset="0"/>
                            </a:rPr>
                            <m:t>𝑐</m:t>
                          </m:r>
                        </m:sub>
                      </m:sSub>
                    </m:oMath>
                  </m:oMathPara>
                </a14:m>
                <a:endParaRPr lang="en-US" dirty="0"/>
              </a:p>
            </p:txBody>
          </p:sp>
        </mc:Choice>
        <mc:Fallback xmlns="">
          <p:sp>
            <p:nvSpPr>
              <p:cNvPr id="2" name="Rectangle 1"/>
              <p:cNvSpPr>
                <a:spLocks noRot="1" noChangeAspect="1" noMove="1" noResize="1" noEditPoints="1" noAdjustHandles="1" noChangeArrowheads="1" noChangeShapeType="1" noTextEdit="1"/>
              </p:cNvSpPr>
              <p:nvPr/>
            </p:nvSpPr>
            <p:spPr>
              <a:xfrm>
                <a:off x="1554412" y="2077979"/>
                <a:ext cx="5143500" cy="369332"/>
              </a:xfrm>
              <a:prstGeom prst="rect">
                <a:avLst/>
              </a:prstGeom>
              <a:blipFill rotWithShape="0">
                <a:blip r:embed="rId5"/>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p:cNvSpPr/>
              <p:nvPr/>
            </p:nvSpPr>
            <p:spPr>
              <a:xfrm>
                <a:off x="1699921" y="2446088"/>
                <a:ext cx="487017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𝑔</m:t>
                          </m:r>
                        </m:e>
                        <m:sub>
                          <m:r>
                            <a:rPr lang="en-US" b="0" i="1" smtClean="0">
                              <a:solidFill>
                                <a:srgbClr val="FF0000"/>
                              </a:solidFill>
                              <a:latin typeface="Cambria Math" charset="0"/>
                            </a:rPr>
                            <m:t>𝑑</m:t>
                          </m:r>
                        </m:sub>
                      </m:sSub>
                      <m:r>
                        <a:rPr lang="en-US" b="0" i="1" smtClean="0">
                          <a:solidFill>
                            <a:srgbClr val="FF0000"/>
                          </a:solidFill>
                          <a:latin typeface="Cambria Math"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charset="0"/>
                            </a:rPr>
                            <m:t>𝑤</m:t>
                          </m:r>
                        </m:e>
                        <m:sub>
                          <m:r>
                            <a:rPr lang="en-US" b="0" i="1" smtClean="0">
                              <a:solidFill>
                                <a:srgbClr val="FF0000"/>
                              </a:solidFill>
                              <a:latin typeface="Cambria Math" charset="0"/>
                            </a:rPr>
                            <m:t>𝑑</m:t>
                          </m:r>
                          <m:r>
                            <a:rPr lang="en-US" b="0" i="1" smtClean="0">
                              <a:solidFill>
                                <a:srgbClr val="FF0000"/>
                              </a:solidFill>
                              <a:latin typeface="Cambria Math" charset="0"/>
                            </a:rPr>
                            <m:t>1</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1</m:t>
                          </m:r>
                        </m:sub>
                      </m:sSub>
                      <m:r>
                        <a:rPr lang="en-US" b="0" i="1" smtClean="0">
                          <a:solidFill>
                            <a:srgbClr val="FF0000"/>
                          </a:solidFill>
                          <a:latin typeface="Cambria Math"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charset="0"/>
                            </a:rPr>
                            <m:t>𝑤</m:t>
                          </m:r>
                        </m:e>
                        <m:sub>
                          <m:r>
                            <a:rPr lang="en-US" b="0" i="1" smtClean="0">
                              <a:solidFill>
                                <a:srgbClr val="FF0000"/>
                              </a:solidFill>
                              <a:latin typeface="Cambria Math" charset="0"/>
                            </a:rPr>
                            <m:t>𝑑</m:t>
                          </m:r>
                          <m:r>
                            <a:rPr lang="en-US" b="0" i="1" smtClean="0">
                              <a:solidFill>
                                <a:srgbClr val="FF0000"/>
                              </a:solidFill>
                              <a:latin typeface="Cambria Math" charset="0"/>
                            </a:rPr>
                            <m:t>2</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2</m:t>
                          </m:r>
                        </m:sub>
                      </m:sSub>
                      <m:r>
                        <a:rPr lang="en-US" b="0" i="1" smtClean="0">
                          <a:solidFill>
                            <a:srgbClr val="FF0000"/>
                          </a:solidFill>
                          <a:latin typeface="Cambria Math"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charset="0"/>
                            </a:rPr>
                            <m:t>𝑤</m:t>
                          </m:r>
                        </m:e>
                        <m:sub>
                          <m:r>
                            <a:rPr lang="en-US" b="0" i="1" smtClean="0">
                              <a:solidFill>
                                <a:srgbClr val="FF0000"/>
                              </a:solidFill>
                              <a:latin typeface="Cambria Math" charset="0"/>
                            </a:rPr>
                            <m:t>𝑑</m:t>
                          </m:r>
                          <m:r>
                            <a:rPr lang="en-US" b="0" i="1" smtClean="0">
                              <a:solidFill>
                                <a:srgbClr val="FF0000"/>
                              </a:solidFill>
                              <a:latin typeface="Cambria Math" charset="0"/>
                            </a:rPr>
                            <m:t>3</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3</m:t>
                          </m:r>
                        </m:sub>
                      </m:sSub>
                      <m:r>
                        <a:rPr lang="en-US" b="0" i="1" smtClean="0">
                          <a:solidFill>
                            <a:srgbClr val="FF0000"/>
                          </a:solidFill>
                          <a:latin typeface="Cambria Math"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charset="0"/>
                            </a:rPr>
                            <m:t>𝑤</m:t>
                          </m:r>
                        </m:e>
                        <m:sub>
                          <m:r>
                            <a:rPr lang="en-US" b="0" i="1" smtClean="0">
                              <a:solidFill>
                                <a:srgbClr val="FF0000"/>
                              </a:solidFill>
                              <a:latin typeface="Cambria Math" charset="0"/>
                            </a:rPr>
                            <m:t>𝑑</m:t>
                          </m:r>
                          <m:r>
                            <a:rPr lang="en-US" b="0" i="1" smtClean="0">
                              <a:solidFill>
                                <a:srgbClr val="FF0000"/>
                              </a:solidFill>
                              <a:latin typeface="Cambria Math" charset="0"/>
                            </a:rPr>
                            <m:t>4</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4</m:t>
                          </m:r>
                        </m:sub>
                      </m:sSub>
                      <m:r>
                        <a:rPr lang="en-US" b="0" i="1" smtClean="0">
                          <a:solidFill>
                            <a:srgbClr val="7030A0"/>
                          </a:solidFill>
                          <a:latin typeface="Cambria Math"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charset="0"/>
                            </a:rPr>
                            <m:t>𝑏</m:t>
                          </m:r>
                        </m:e>
                        <m:sub>
                          <m:r>
                            <a:rPr lang="en-US" b="0" i="1" smtClean="0">
                              <a:solidFill>
                                <a:srgbClr val="FF0000"/>
                              </a:solidFill>
                              <a:latin typeface="Cambria Math" charset="0"/>
                            </a:rPr>
                            <m:t>𝑑</m:t>
                          </m:r>
                        </m:sub>
                      </m:sSub>
                    </m:oMath>
                  </m:oMathPara>
                </a14:m>
                <a:endParaRPr lang="en-US" dirty="0"/>
              </a:p>
            </p:txBody>
          </p:sp>
        </mc:Choice>
        <mc:Fallback xmlns="">
          <p:sp>
            <p:nvSpPr>
              <p:cNvPr id="41" name="Rectangle 40"/>
              <p:cNvSpPr>
                <a:spLocks noRot="1" noChangeAspect="1" noMove="1" noResize="1" noEditPoints="1" noAdjustHandles="1" noChangeArrowheads="1" noChangeShapeType="1" noTextEdit="1"/>
              </p:cNvSpPr>
              <p:nvPr/>
            </p:nvSpPr>
            <p:spPr>
              <a:xfrm>
                <a:off x="1699921" y="2446088"/>
                <a:ext cx="4870179" cy="369332"/>
              </a:xfrm>
              <a:prstGeom prst="rect">
                <a:avLst/>
              </a:prstGeom>
              <a:blipFill rotWithShape="0">
                <a:blip r:embed="rId6"/>
                <a:stretch>
                  <a:fillRect b="-4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1699921" y="2829143"/>
                <a:ext cx="485248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70C0"/>
                              </a:solidFill>
                              <a:latin typeface="Cambria Math" panose="02040503050406030204" pitchFamily="18" charset="0"/>
                            </a:rPr>
                          </m:ctrlPr>
                        </m:sSubPr>
                        <m:e>
                          <m:r>
                            <a:rPr lang="en-US" b="0" i="1" smtClean="0">
                              <a:solidFill>
                                <a:srgbClr val="0070C0"/>
                              </a:solidFill>
                              <a:latin typeface="Cambria Math" charset="0"/>
                            </a:rPr>
                            <m:t>𝑔</m:t>
                          </m:r>
                        </m:e>
                        <m:sub>
                          <m:r>
                            <a:rPr lang="en-US" b="0" i="1" smtClean="0">
                              <a:solidFill>
                                <a:srgbClr val="0070C0"/>
                              </a:solidFill>
                              <a:latin typeface="Cambria Math" charset="0"/>
                            </a:rPr>
                            <m:t>𝑏</m:t>
                          </m:r>
                        </m:sub>
                      </m:sSub>
                      <m:r>
                        <a:rPr lang="en-US" b="0" i="1" smtClean="0">
                          <a:solidFill>
                            <a:srgbClr val="0070C0"/>
                          </a:solidFill>
                          <a:latin typeface="Cambria Math"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charset="0"/>
                            </a:rPr>
                            <m:t>𝑤</m:t>
                          </m:r>
                        </m:e>
                        <m:sub>
                          <m:r>
                            <a:rPr lang="en-US" b="0" i="1" smtClean="0">
                              <a:solidFill>
                                <a:srgbClr val="0070C0"/>
                              </a:solidFill>
                              <a:latin typeface="Cambria Math" charset="0"/>
                            </a:rPr>
                            <m:t>𝑏</m:t>
                          </m:r>
                          <m:r>
                            <a:rPr lang="en-US" b="0" i="1" smtClean="0">
                              <a:solidFill>
                                <a:srgbClr val="0070C0"/>
                              </a:solidFill>
                              <a:latin typeface="Cambria Math" charset="0"/>
                            </a:rPr>
                            <m:t>1</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1</m:t>
                          </m:r>
                        </m:sub>
                      </m:sSub>
                      <m:r>
                        <a:rPr lang="en-US" b="0" i="1" smtClean="0">
                          <a:solidFill>
                            <a:srgbClr val="0070C0"/>
                          </a:solidFill>
                          <a:latin typeface="Cambria Math"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charset="0"/>
                            </a:rPr>
                            <m:t>𝑤</m:t>
                          </m:r>
                        </m:e>
                        <m:sub>
                          <m:r>
                            <a:rPr lang="en-US" b="0" i="1" smtClean="0">
                              <a:solidFill>
                                <a:srgbClr val="0070C0"/>
                              </a:solidFill>
                              <a:latin typeface="Cambria Math" charset="0"/>
                            </a:rPr>
                            <m:t>𝑏</m:t>
                          </m:r>
                          <m:r>
                            <a:rPr lang="en-US" b="0" i="1" smtClean="0">
                              <a:solidFill>
                                <a:srgbClr val="0070C0"/>
                              </a:solidFill>
                              <a:latin typeface="Cambria Math" charset="0"/>
                            </a:rPr>
                            <m:t>2</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2</m:t>
                          </m:r>
                        </m:sub>
                      </m:sSub>
                      <m:r>
                        <a:rPr lang="en-US" b="0" i="1" smtClean="0">
                          <a:solidFill>
                            <a:srgbClr val="0070C0"/>
                          </a:solidFill>
                          <a:latin typeface="Cambria Math"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charset="0"/>
                            </a:rPr>
                            <m:t>𝑤</m:t>
                          </m:r>
                        </m:e>
                        <m:sub>
                          <m:r>
                            <a:rPr lang="en-US" b="0" i="1" smtClean="0">
                              <a:solidFill>
                                <a:srgbClr val="0070C0"/>
                              </a:solidFill>
                              <a:latin typeface="Cambria Math" charset="0"/>
                            </a:rPr>
                            <m:t>𝑏</m:t>
                          </m:r>
                          <m:r>
                            <a:rPr lang="en-US" b="0" i="1" smtClean="0">
                              <a:solidFill>
                                <a:srgbClr val="0070C0"/>
                              </a:solidFill>
                              <a:latin typeface="Cambria Math" charset="0"/>
                            </a:rPr>
                            <m:t>3</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3</m:t>
                          </m:r>
                        </m:sub>
                      </m:sSub>
                      <m:r>
                        <a:rPr lang="en-US" b="0" i="1" smtClean="0">
                          <a:solidFill>
                            <a:srgbClr val="0070C0"/>
                          </a:solidFill>
                          <a:latin typeface="Cambria Math"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charset="0"/>
                            </a:rPr>
                            <m:t>𝑤</m:t>
                          </m:r>
                        </m:e>
                        <m:sub>
                          <m:r>
                            <a:rPr lang="en-US" b="0" i="1" smtClean="0">
                              <a:solidFill>
                                <a:srgbClr val="0070C0"/>
                              </a:solidFill>
                              <a:latin typeface="Cambria Math" charset="0"/>
                            </a:rPr>
                            <m:t>𝑏</m:t>
                          </m:r>
                          <m:r>
                            <a:rPr lang="en-US" b="0" i="1" smtClean="0">
                              <a:solidFill>
                                <a:srgbClr val="0070C0"/>
                              </a:solidFill>
                              <a:latin typeface="Cambria Math" charset="0"/>
                            </a:rPr>
                            <m:t>4</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4</m:t>
                          </m:r>
                        </m:sub>
                      </m:sSub>
                      <m:r>
                        <a:rPr lang="en-US" b="0" i="1" smtClean="0">
                          <a:solidFill>
                            <a:srgbClr val="0070C0"/>
                          </a:solidFill>
                          <a:latin typeface="Cambria Math"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charset="0"/>
                            </a:rPr>
                            <m:t>𝑏</m:t>
                          </m:r>
                        </m:e>
                        <m:sub>
                          <m:r>
                            <a:rPr lang="en-US" b="0" i="1" smtClean="0">
                              <a:solidFill>
                                <a:srgbClr val="0070C0"/>
                              </a:solidFill>
                              <a:latin typeface="Cambria Math" charset="0"/>
                            </a:rPr>
                            <m:t>𝑏</m:t>
                          </m:r>
                        </m:sub>
                      </m:sSub>
                    </m:oMath>
                  </m:oMathPara>
                </a14:m>
                <a:endParaRPr lang="en-US" dirty="0"/>
              </a:p>
            </p:txBody>
          </p:sp>
        </mc:Choice>
        <mc:Fallback xmlns="">
          <p:sp>
            <p:nvSpPr>
              <p:cNvPr id="42" name="Rectangle 41"/>
              <p:cNvSpPr>
                <a:spLocks noRot="1" noChangeAspect="1" noMove="1" noResize="1" noEditPoints="1" noAdjustHandles="1" noChangeArrowheads="1" noChangeShapeType="1" noTextEdit="1"/>
              </p:cNvSpPr>
              <p:nvPr/>
            </p:nvSpPr>
            <p:spPr>
              <a:xfrm>
                <a:off x="1699921" y="2829143"/>
                <a:ext cx="4852482" cy="369332"/>
              </a:xfrm>
              <a:prstGeom prst="rect">
                <a:avLst/>
              </a:prstGeom>
              <a:blipFill rotWithShape="0">
                <a:blip r:embed="rId7"/>
                <a:stretch>
                  <a:fillRect b="-4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546920" y="3543684"/>
                <a:ext cx="290541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charset="0"/>
                            </a:rPr>
                            <m:t>𝑓</m:t>
                          </m:r>
                        </m:e>
                        <m:sub>
                          <m:r>
                            <a:rPr lang="en-US" i="1">
                              <a:solidFill>
                                <a:srgbClr val="7030A0"/>
                              </a:solidFill>
                              <a:latin typeface="Cambria Math" charset="0"/>
                            </a:rPr>
                            <m:t>𝑐</m:t>
                          </m:r>
                        </m:sub>
                      </m:sSub>
                      <m:r>
                        <a:rPr lang="en-US" b="0" i="1" smtClean="0">
                          <a:solidFill>
                            <a:srgbClr val="7030A0"/>
                          </a:solidFill>
                          <a:latin typeface="Cambria Math" charset="0"/>
                        </a:rPr>
                        <m:t>=</m:t>
                      </m:r>
                      <m:sSup>
                        <m:sSupPr>
                          <m:ctrlPr>
                            <a:rPr lang="en-US" i="1">
                              <a:solidFill>
                                <a:srgbClr val="7030A0"/>
                              </a:solidFill>
                              <a:latin typeface="Cambria Math" panose="02040503050406030204" pitchFamily="18" charset="0"/>
                            </a:rPr>
                          </m:ctrlPr>
                        </m:sSupPr>
                        <m:e>
                          <m:r>
                            <a:rPr lang="en-US" i="1">
                              <a:solidFill>
                                <a:schemeClr val="tx1"/>
                              </a:solidFill>
                              <a:latin typeface="Cambria Math" charset="0"/>
                            </a:rPr>
                            <m:t>𝑒</m:t>
                          </m:r>
                        </m:e>
                        <m:sup>
                          <m:sSub>
                            <m:sSubPr>
                              <m:ctrlPr>
                                <a:rPr lang="en-US" i="1">
                                  <a:solidFill>
                                    <a:srgbClr val="7030A0"/>
                                  </a:solidFill>
                                  <a:latin typeface="Cambria Math" panose="02040503050406030204" pitchFamily="18" charset="0"/>
                                </a:rPr>
                              </m:ctrlPr>
                            </m:sSubPr>
                            <m:e>
                              <m:r>
                                <a:rPr lang="en-US" i="1" smtClean="0">
                                  <a:solidFill>
                                    <a:srgbClr val="7030A0"/>
                                  </a:solidFill>
                                  <a:latin typeface="Cambria Math" charset="0"/>
                                </a:rPr>
                                <m:t>𝑔</m:t>
                              </m:r>
                            </m:e>
                            <m:sub>
                              <m:r>
                                <a:rPr lang="en-US" i="1">
                                  <a:solidFill>
                                    <a:srgbClr val="7030A0"/>
                                  </a:solidFill>
                                  <a:latin typeface="Cambria Math" charset="0"/>
                                </a:rPr>
                                <m:t>𝑐</m:t>
                              </m:r>
                            </m:sub>
                          </m:sSub>
                        </m:sup>
                      </m:sSup>
                      <m:r>
                        <a:rPr lang="en-US" b="0" i="1" smtClean="0">
                          <a:solidFill>
                            <a:srgbClr val="7030A0"/>
                          </a:solidFill>
                          <a:latin typeface="Cambria Math" charset="0"/>
                        </a:rPr>
                        <m:t>/</m:t>
                      </m:r>
                      <m:sSup>
                        <m:sSupPr>
                          <m:ctrlPr>
                            <a:rPr lang="en-US" i="1">
                              <a:solidFill>
                                <a:srgbClr val="7030A0"/>
                              </a:solidFill>
                              <a:latin typeface="Cambria Math" panose="02040503050406030204" pitchFamily="18" charset="0"/>
                            </a:rPr>
                          </m:ctrlPr>
                        </m:sSupPr>
                        <m:e>
                          <m:r>
                            <a:rPr lang="en-US" b="0" i="1" smtClean="0">
                              <a:solidFill>
                                <a:schemeClr val="tx1"/>
                              </a:solidFill>
                              <a:latin typeface="Cambria Math" charset="0"/>
                            </a:rPr>
                            <m:t>(</m:t>
                          </m:r>
                          <m:r>
                            <a:rPr lang="en-US" i="1">
                              <a:solidFill>
                                <a:schemeClr val="tx1"/>
                              </a:solidFill>
                              <a:latin typeface="Cambria Math" charset="0"/>
                            </a:rPr>
                            <m:t>𝑒</m:t>
                          </m:r>
                        </m:e>
                        <m:sup>
                          <m:sSub>
                            <m:sSubPr>
                              <m:ctrlPr>
                                <a:rPr lang="en-US" i="1">
                                  <a:solidFill>
                                    <a:srgbClr val="7030A0"/>
                                  </a:solidFill>
                                  <a:latin typeface="Cambria Math" panose="02040503050406030204" pitchFamily="18" charset="0"/>
                                </a:rPr>
                              </m:ctrlPr>
                            </m:sSubPr>
                            <m:e>
                              <m:r>
                                <a:rPr lang="en-US" i="1">
                                  <a:solidFill>
                                    <a:srgbClr val="7030A0"/>
                                  </a:solidFill>
                                  <a:latin typeface="Cambria Math" charset="0"/>
                                </a:rPr>
                                <m:t>𝑔</m:t>
                              </m:r>
                            </m:e>
                            <m:sub>
                              <m:r>
                                <a:rPr lang="en-US" i="1">
                                  <a:solidFill>
                                    <a:srgbClr val="7030A0"/>
                                  </a:solidFill>
                                  <a:latin typeface="Cambria Math" charset="0"/>
                                </a:rPr>
                                <m:t>𝑐</m:t>
                              </m:r>
                            </m:sub>
                          </m:sSub>
                        </m:sup>
                      </m:sSup>
                      <m:r>
                        <a:rPr lang="en-US" i="1">
                          <a:solidFill>
                            <a:srgbClr val="7030A0"/>
                          </a:solidFill>
                          <a:latin typeface="Cambria Math" charset="0"/>
                        </a:rPr>
                        <m:t>+</m:t>
                      </m:r>
                      <m:sSup>
                        <m:sSupPr>
                          <m:ctrlPr>
                            <a:rPr lang="en-US" i="1">
                              <a:solidFill>
                                <a:srgbClr val="7030A0"/>
                              </a:solidFill>
                              <a:latin typeface="Cambria Math" panose="02040503050406030204" pitchFamily="18" charset="0"/>
                            </a:rPr>
                          </m:ctrlPr>
                        </m:sSupPr>
                        <m:e>
                          <m:r>
                            <a:rPr lang="en-US" i="1">
                              <a:solidFill>
                                <a:schemeClr val="tx1"/>
                              </a:solidFill>
                              <a:latin typeface="Cambria Math" charset="0"/>
                            </a:rPr>
                            <m:t>𝑒</m:t>
                          </m:r>
                        </m:e>
                        <m:sup>
                          <m:sSub>
                            <m:sSubPr>
                              <m:ctrlPr>
                                <a:rPr lang="en-US" i="1">
                                  <a:solidFill>
                                    <a:srgbClr val="FF0000"/>
                                  </a:solidFill>
                                  <a:latin typeface="Cambria Math" panose="02040503050406030204" pitchFamily="18" charset="0"/>
                                </a:rPr>
                              </m:ctrlPr>
                            </m:sSubPr>
                            <m:e>
                              <m:r>
                                <a:rPr lang="en-US" i="1">
                                  <a:solidFill>
                                    <a:srgbClr val="FF0000"/>
                                  </a:solidFill>
                                  <a:latin typeface="Cambria Math" charset="0"/>
                                </a:rPr>
                                <m:t>𝑔</m:t>
                              </m:r>
                            </m:e>
                            <m:sub>
                              <m:r>
                                <a:rPr lang="en-US" i="1">
                                  <a:solidFill>
                                    <a:srgbClr val="FF0000"/>
                                  </a:solidFill>
                                  <a:latin typeface="Cambria Math" charset="0"/>
                                </a:rPr>
                                <m:t>𝑑</m:t>
                              </m:r>
                            </m:sub>
                          </m:sSub>
                        </m:sup>
                      </m:sSup>
                      <m:r>
                        <a:rPr lang="en-US" i="1">
                          <a:solidFill>
                            <a:srgbClr val="7030A0"/>
                          </a:solidFill>
                          <a:latin typeface="Cambria Math" charset="0"/>
                        </a:rPr>
                        <m:t>+</m:t>
                      </m:r>
                      <m:sSup>
                        <m:sSupPr>
                          <m:ctrlPr>
                            <a:rPr lang="en-US" i="1">
                              <a:solidFill>
                                <a:schemeClr val="tx1"/>
                              </a:solidFill>
                              <a:latin typeface="Cambria Math" panose="02040503050406030204" pitchFamily="18" charset="0"/>
                            </a:rPr>
                          </m:ctrlPr>
                        </m:sSupPr>
                        <m:e>
                          <m:r>
                            <a:rPr lang="en-US" i="1">
                              <a:solidFill>
                                <a:schemeClr val="tx1"/>
                              </a:solidFill>
                              <a:latin typeface="Cambria Math" charset="0"/>
                            </a:rPr>
                            <m:t>𝑒</m:t>
                          </m:r>
                        </m:e>
                        <m:sup>
                          <m:sSub>
                            <m:sSubPr>
                              <m:ctrlPr>
                                <a:rPr lang="en-US" i="1">
                                  <a:solidFill>
                                    <a:srgbClr val="0070C0"/>
                                  </a:solidFill>
                                  <a:latin typeface="Cambria Math" panose="02040503050406030204" pitchFamily="18" charset="0"/>
                                </a:rPr>
                              </m:ctrlPr>
                            </m:sSubPr>
                            <m:e>
                              <m:r>
                                <a:rPr lang="en-US" i="1">
                                  <a:solidFill>
                                    <a:srgbClr val="0070C0"/>
                                  </a:solidFill>
                                  <a:latin typeface="Cambria Math" charset="0"/>
                                </a:rPr>
                                <m:t>𝑔</m:t>
                              </m:r>
                            </m:e>
                            <m:sub>
                              <m:r>
                                <a:rPr lang="en-US" i="1">
                                  <a:solidFill>
                                    <a:srgbClr val="0070C0"/>
                                  </a:solidFill>
                                  <a:latin typeface="Cambria Math" charset="0"/>
                                </a:rPr>
                                <m:t>𝑏</m:t>
                              </m:r>
                            </m:sub>
                          </m:sSub>
                        </m:sup>
                      </m:sSup>
                      <m:r>
                        <a:rPr lang="en-US" b="0" i="1" smtClean="0">
                          <a:solidFill>
                            <a:schemeClr val="tx1"/>
                          </a:solidFill>
                          <a:latin typeface="Cambria Math" charset="0"/>
                        </a:rPr>
                        <m:t>)</m:t>
                      </m:r>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2546920" y="3543684"/>
                <a:ext cx="2905411" cy="369332"/>
              </a:xfrm>
              <a:prstGeom prst="rect">
                <a:avLst/>
              </a:prstGeom>
              <a:blipFill rotWithShape="0">
                <a:blip r:embed="rId8"/>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2546919" y="3913016"/>
                <a:ext cx="290541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𝑓</m:t>
                          </m:r>
                        </m:e>
                        <m:sub>
                          <m:r>
                            <a:rPr lang="en-US" b="0" i="1" smtClean="0">
                              <a:solidFill>
                                <a:srgbClr val="FF0000"/>
                              </a:solidFill>
                              <a:latin typeface="Cambria Math" charset="0"/>
                            </a:rPr>
                            <m:t>𝑑</m:t>
                          </m:r>
                        </m:sub>
                      </m:sSub>
                      <m:r>
                        <a:rPr lang="en-US" b="0" i="1" smtClean="0">
                          <a:solidFill>
                            <a:srgbClr val="7030A0"/>
                          </a:solidFill>
                          <a:latin typeface="Cambria Math" charset="0"/>
                        </a:rPr>
                        <m:t>=</m:t>
                      </m:r>
                      <m:sSup>
                        <m:sSupPr>
                          <m:ctrlPr>
                            <a:rPr lang="en-US" i="1">
                              <a:solidFill>
                                <a:srgbClr val="7030A0"/>
                              </a:solidFill>
                              <a:latin typeface="Cambria Math" panose="02040503050406030204" pitchFamily="18" charset="0"/>
                            </a:rPr>
                          </m:ctrlPr>
                        </m:sSupPr>
                        <m:e>
                          <m:r>
                            <a:rPr lang="en-US" i="1">
                              <a:solidFill>
                                <a:schemeClr val="tx1"/>
                              </a:solidFill>
                              <a:latin typeface="Cambria Math" charset="0"/>
                            </a:rPr>
                            <m:t>𝑒</m:t>
                          </m:r>
                        </m:e>
                        <m:sup>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charset="0"/>
                                </a:rPr>
                                <m:t>𝑔</m:t>
                              </m:r>
                            </m:e>
                            <m:sub>
                              <m:r>
                                <a:rPr lang="en-US" b="0" i="1" smtClean="0">
                                  <a:solidFill>
                                    <a:srgbClr val="FF0000"/>
                                  </a:solidFill>
                                  <a:latin typeface="Cambria Math" charset="0"/>
                                </a:rPr>
                                <m:t>𝑑</m:t>
                              </m:r>
                            </m:sub>
                          </m:sSub>
                        </m:sup>
                      </m:sSup>
                      <m:r>
                        <a:rPr lang="en-US" b="0" i="1" smtClean="0">
                          <a:solidFill>
                            <a:srgbClr val="7030A0"/>
                          </a:solidFill>
                          <a:latin typeface="Cambria Math" charset="0"/>
                        </a:rPr>
                        <m:t>/</m:t>
                      </m:r>
                      <m:sSup>
                        <m:sSupPr>
                          <m:ctrlPr>
                            <a:rPr lang="en-US" i="1">
                              <a:solidFill>
                                <a:srgbClr val="7030A0"/>
                              </a:solidFill>
                              <a:latin typeface="Cambria Math" panose="02040503050406030204" pitchFamily="18" charset="0"/>
                            </a:rPr>
                          </m:ctrlPr>
                        </m:sSupPr>
                        <m:e>
                          <m:r>
                            <a:rPr lang="en-US" b="0" i="1" smtClean="0">
                              <a:solidFill>
                                <a:schemeClr val="tx1"/>
                              </a:solidFill>
                              <a:latin typeface="Cambria Math" charset="0"/>
                            </a:rPr>
                            <m:t>(</m:t>
                          </m:r>
                          <m:r>
                            <a:rPr lang="en-US" i="1">
                              <a:solidFill>
                                <a:schemeClr val="tx1"/>
                              </a:solidFill>
                              <a:latin typeface="Cambria Math" charset="0"/>
                            </a:rPr>
                            <m:t>𝑒</m:t>
                          </m:r>
                        </m:e>
                        <m:sup>
                          <m:sSub>
                            <m:sSubPr>
                              <m:ctrlPr>
                                <a:rPr lang="en-US" i="1">
                                  <a:solidFill>
                                    <a:srgbClr val="7030A0"/>
                                  </a:solidFill>
                                  <a:latin typeface="Cambria Math" panose="02040503050406030204" pitchFamily="18" charset="0"/>
                                </a:rPr>
                              </m:ctrlPr>
                            </m:sSubPr>
                            <m:e>
                              <m:r>
                                <a:rPr lang="en-US" i="1">
                                  <a:solidFill>
                                    <a:srgbClr val="7030A0"/>
                                  </a:solidFill>
                                  <a:latin typeface="Cambria Math" charset="0"/>
                                </a:rPr>
                                <m:t>𝑔</m:t>
                              </m:r>
                            </m:e>
                            <m:sub>
                              <m:r>
                                <a:rPr lang="en-US" i="1">
                                  <a:solidFill>
                                    <a:srgbClr val="7030A0"/>
                                  </a:solidFill>
                                  <a:latin typeface="Cambria Math" charset="0"/>
                                </a:rPr>
                                <m:t>𝑐</m:t>
                              </m:r>
                            </m:sub>
                          </m:sSub>
                        </m:sup>
                      </m:sSup>
                      <m:r>
                        <a:rPr lang="en-US" i="1">
                          <a:solidFill>
                            <a:srgbClr val="7030A0"/>
                          </a:solidFill>
                          <a:latin typeface="Cambria Math" charset="0"/>
                        </a:rPr>
                        <m:t>+</m:t>
                      </m:r>
                      <m:sSup>
                        <m:sSupPr>
                          <m:ctrlPr>
                            <a:rPr lang="en-US" i="1">
                              <a:solidFill>
                                <a:srgbClr val="7030A0"/>
                              </a:solidFill>
                              <a:latin typeface="Cambria Math" panose="02040503050406030204" pitchFamily="18" charset="0"/>
                            </a:rPr>
                          </m:ctrlPr>
                        </m:sSupPr>
                        <m:e>
                          <m:r>
                            <a:rPr lang="en-US" i="1">
                              <a:solidFill>
                                <a:schemeClr val="tx1"/>
                              </a:solidFill>
                              <a:latin typeface="Cambria Math" charset="0"/>
                            </a:rPr>
                            <m:t>𝑒</m:t>
                          </m:r>
                        </m:e>
                        <m:sup>
                          <m:sSub>
                            <m:sSubPr>
                              <m:ctrlPr>
                                <a:rPr lang="en-US" i="1">
                                  <a:solidFill>
                                    <a:srgbClr val="FF0000"/>
                                  </a:solidFill>
                                  <a:latin typeface="Cambria Math" panose="02040503050406030204" pitchFamily="18" charset="0"/>
                                </a:rPr>
                              </m:ctrlPr>
                            </m:sSubPr>
                            <m:e>
                              <m:r>
                                <a:rPr lang="en-US" i="1">
                                  <a:solidFill>
                                    <a:srgbClr val="FF0000"/>
                                  </a:solidFill>
                                  <a:latin typeface="Cambria Math" charset="0"/>
                                </a:rPr>
                                <m:t>𝑔</m:t>
                              </m:r>
                            </m:e>
                            <m:sub>
                              <m:r>
                                <a:rPr lang="en-US" i="1">
                                  <a:solidFill>
                                    <a:srgbClr val="FF0000"/>
                                  </a:solidFill>
                                  <a:latin typeface="Cambria Math" charset="0"/>
                                </a:rPr>
                                <m:t>𝑑</m:t>
                              </m:r>
                            </m:sub>
                          </m:sSub>
                        </m:sup>
                      </m:sSup>
                      <m:r>
                        <a:rPr lang="en-US" i="1">
                          <a:solidFill>
                            <a:srgbClr val="7030A0"/>
                          </a:solidFill>
                          <a:latin typeface="Cambria Math" charset="0"/>
                        </a:rPr>
                        <m:t>+</m:t>
                      </m:r>
                      <m:sSup>
                        <m:sSupPr>
                          <m:ctrlPr>
                            <a:rPr lang="en-US" i="1">
                              <a:solidFill>
                                <a:schemeClr val="tx1"/>
                              </a:solidFill>
                              <a:latin typeface="Cambria Math" panose="02040503050406030204" pitchFamily="18" charset="0"/>
                            </a:rPr>
                          </m:ctrlPr>
                        </m:sSupPr>
                        <m:e>
                          <m:r>
                            <a:rPr lang="en-US" i="1">
                              <a:solidFill>
                                <a:schemeClr val="tx1"/>
                              </a:solidFill>
                              <a:latin typeface="Cambria Math" charset="0"/>
                            </a:rPr>
                            <m:t>𝑒</m:t>
                          </m:r>
                        </m:e>
                        <m:sup>
                          <m:sSub>
                            <m:sSubPr>
                              <m:ctrlPr>
                                <a:rPr lang="en-US" i="1">
                                  <a:solidFill>
                                    <a:srgbClr val="0070C0"/>
                                  </a:solidFill>
                                  <a:latin typeface="Cambria Math" panose="02040503050406030204" pitchFamily="18" charset="0"/>
                                </a:rPr>
                              </m:ctrlPr>
                            </m:sSubPr>
                            <m:e>
                              <m:r>
                                <a:rPr lang="en-US" i="1">
                                  <a:solidFill>
                                    <a:srgbClr val="0070C0"/>
                                  </a:solidFill>
                                  <a:latin typeface="Cambria Math" charset="0"/>
                                </a:rPr>
                                <m:t>𝑔</m:t>
                              </m:r>
                            </m:e>
                            <m:sub>
                              <m:r>
                                <a:rPr lang="en-US" i="1">
                                  <a:solidFill>
                                    <a:srgbClr val="0070C0"/>
                                  </a:solidFill>
                                  <a:latin typeface="Cambria Math" charset="0"/>
                                </a:rPr>
                                <m:t>𝑏</m:t>
                              </m:r>
                            </m:sub>
                          </m:sSub>
                        </m:sup>
                      </m:sSup>
                      <m:r>
                        <a:rPr lang="en-US" b="0" i="1" smtClean="0">
                          <a:solidFill>
                            <a:schemeClr val="tx1"/>
                          </a:solidFill>
                          <a:latin typeface="Cambria Math" charset="0"/>
                        </a:rPr>
                        <m:t>)</m:t>
                      </m:r>
                    </m:oMath>
                  </m:oMathPara>
                </a14:m>
                <a:endParaRPr lang="en-US" dirty="0"/>
              </a:p>
            </p:txBody>
          </p:sp>
        </mc:Choice>
        <mc:Fallback xmlns="">
          <p:sp>
            <p:nvSpPr>
              <p:cNvPr id="44" name="Rectangle 43"/>
              <p:cNvSpPr>
                <a:spLocks noRot="1" noChangeAspect="1" noMove="1" noResize="1" noEditPoints="1" noAdjustHandles="1" noChangeArrowheads="1" noChangeShapeType="1" noTextEdit="1"/>
              </p:cNvSpPr>
              <p:nvPr/>
            </p:nvSpPr>
            <p:spPr>
              <a:xfrm>
                <a:off x="2546919" y="3913016"/>
                <a:ext cx="2905411" cy="369332"/>
              </a:xfrm>
              <a:prstGeom prst="rect">
                <a:avLst/>
              </a:prstGeom>
              <a:blipFill rotWithShape="0">
                <a:blip r:embed="rId9"/>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p:cNvSpPr/>
              <p:nvPr/>
            </p:nvSpPr>
            <p:spPr>
              <a:xfrm>
                <a:off x="2546918" y="4282348"/>
                <a:ext cx="290541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F0"/>
                              </a:solidFill>
                              <a:latin typeface="Cambria Math" panose="02040503050406030204" pitchFamily="18" charset="0"/>
                            </a:rPr>
                          </m:ctrlPr>
                        </m:sSubPr>
                        <m:e>
                          <m:r>
                            <a:rPr lang="en-US" b="0" i="1" smtClean="0">
                              <a:solidFill>
                                <a:srgbClr val="00B0F0"/>
                              </a:solidFill>
                              <a:latin typeface="Cambria Math" charset="0"/>
                            </a:rPr>
                            <m:t>𝑓</m:t>
                          </m:r>
                        </m:e>
                        <m:sub>
                          <m:r>
                            <a:rPr lang="en-US" b="0" i="1" smtClean="0">
                              <a:solidFill>
                                <a:srgbClr val="00B0F0"/>
                              </a:solidFill>
                              <a:latin typeface="Cambria Math" charset="0"/>
                            </a:rPr>
                            <m:t>𝑏</m:t>
                          </m:r>
                        </m:sub>
                      </m:sSub>
                      <m:r>
                        <a:rPr lang="en-US" b="0" i="1" smtClean="0">
                          <a:solidFill>
                            <a:srgbClr val="7030A0"/>
                          </a:solidFill>
                          <a:latin typeface="Cambria Math" charset="0"/>
                        </a:rPr>
                        <m:t>=</m:t>
                      </m:r>
                      <m:sSup>
                        <m:sSupPr>
                          <m:ctrlPr>
                            <a:rPr lang="en-US" i="1">
                              <a:solidFill>
                                <a:srgbClr val="7030A0"/>
                              </a:solidFill>
                              <a:latin typeface="Cambria Math" panose="02040503050406030204" pitchFamily="18" charset="0"/>
                            </a:rPr>
                          </m:ctrlPr>
                        </m:sSupPr>
                        <m:e>
                          <m:r>
                            <a:rPr lang="en-US" i="1">
                              <a:solidFill>
                                <a:schemeClr val="tx1"/>
                              </a:solidFill>
                              <a:latin typeface="Cambria Math" charset="0"/>
                            </a:rPr>
                            <m:t>𝑒</m:t>
                          </m:r>
                        </m:e>
                        <m:sup>
                          <m:sSub>
                            <m:sSubPr>
                              <m:ctrlPr>
                                <a:rPr lang="en-US" i="1" smtClean="0">
                                  <a:solidFill>
                                    <a:srgbClr val="00B0F0"/>
                                  </a:solidFill>
                                  <a:latin typeface="Cambria Math" panose="02040503050406030204" pitchFamily="18" charset="0"/>
                                </a:rPr>
                              </m:ctrlPr>
                            </m:sSubPr>
                            <m:e>
                              <m:r>
                                <a:rPr lang="en-US" i="1">
                                  <a:solidFill>
                                    <a:srgbClr val="00B0F0"/>
                                  </a:solidFill>
                                  <a:latin typeface="Cambria Math" charset="0"/>
                                </a:rPr>
                                <m:t>𝑔</m:t>
                              </m:r>
                            </m:e>
                            <m:sub>
                              <m:r>
                                <a:rPr lang="en-US" b="0" i="1" smtClean="0">
                                  <a:solidFill>
                                    <a:srgbClr val="00B0F0"/>
                                  </a:solidFill>
                                  <a:latin typeface="Cambria Math" charset="0"/>
                                </a:rPr>
                                <m:t>𝑏</m:t>
                              </m:r>
                            </m:sub>
                          </m:sSub>
                        </m:sup>
                      </m:sSup>
                      <m:r>
                        <a:rPr lang="en-US" b="0" i="1" smtClean="0">
                          <a:solidFill>
                            <a:srgbClr val="7030A0"/>
                          </a:solidFill>
                          <a:latin typeface="Cambria Math" charset="0"/>
                        </a:rPr>
                        <m:t>/</m:t>
                      </m:r>
                      <m:sSup>
                        <m:sSupPr>
                          <m:ctrlPr>
                            <a:rPr lang="en-US" i="1">
                              <a:solidFill>
                                <a:srgbClr val="7030A0"/>
                              </a:solidFill>
                              <a:latin typeface="Cambria Math" panose="02040503050406030204" pitchFamily="18" charset="0"/>
                            </a:rPr>
                          </m:ctrlPr>
                        </m:sSupPr>
                        <m:e>
                          <m:r>
                            <a:rPr lang="en-US" b="0" i="1" smtClean="0">
                              <a:solidFill>
                                <a:schemeClr val="tx1"/>
                              </a:solidFill>
                              <a:latin typeface="Cambria Math" charset="0"/>
                            </a:rPr>
                            <m:t>(</m:t>
                          </m:r>
                          <m:r>
                            <a:rPr lang="en-US" i="1">
                              <a:solidFill>
                                <a:schemeClr val="tx1"/>
                              </a:solidFill>
                              <a:latin typeface="Cambria Math" charset="0"/>
                            </a:rPr>
                            <m:t>𝑒</m:t>
                          </m:r>
                        </m:e>
                        <m:sup>
                          <m:sSub>
                            <m:sSubPr>
                              <m:ctrlPr>
                                <a:rPr lang="en-US" i="1">
                                  <a:solidFill>
                                    <a:srgbClr val="7030A0"/>
                                  </a:solidFill>
                                  <a:latin typeface="Cambria Math" panose="02040503050406030204" pitchFamily="18" charset="0"/>
                                </a:rPr>
                              </m:ctrlPr>
                            </m:sSubPr>
                            <m:e>
                              <m:r>
                                <a:rPr lang="en-US" i="1">
                                  <a:solidFill>
                                    <a:srgbClr val="7030A0"/>
                                  </a:solidFill>
                                  <a:latin typeface="Cambria Math" charset="0"/>
                                </a:rPr>
                                <m:t>𝑔</m:t>
                              </m:r>
                            </m:e>
                            <m:sub>
                              <m:r>
                                <a:rPr lang="en-US" i="1">
                                  <a:solidFill>
                                    <a:srgbClr val="7030A0"/>
                                  </a:solidFill>
                                  <a:latin typeface="Cambria Math" charset="0"/>
                                </a:rPr>
                                <m:t>𝑐</m:t>
                              </m:r>
                            </m:sub>
                          </m:sSub>
                        </m:sup>
                      </m:sSup>
                      <m:r>
                        <a:rPr lang="en-US" i="1">
                          <a:solidFill>
                            <a:srgbClr val="7030A0"/>
                          </a:solidFill>
                          <a:latin typeface="Cambria Math" charset="0"/>
                        </a:rPr>
                        <m:t>+</m:t>
                      </m:r>
                      <m:sSup>
                        <m:sSupPr>
                          <m:ctrlPr>
                            <a:rPr lang="en-US" i="1">
                              <a:solidFill>
                                <a:srgbClr val="7030A0"/>
                              </a:solidFill>
                              <a:latin typeface="Cambria Math" panose="02040503050406030204" pitchFamily="18" charset="0"/>
                            </a:rPr>
                          </m:ctrlPr>
                        </m:sSupPr>
                        <m:e>
                          <m:r>
                            <a:rPr lang="en-US" i="1">
                              <a:solidFill>
                                <a:schemeClr val="tx1"/>
                              </a:solidFill>
                              <a:latin typeface="Cambria Math" charset="0"/>
                            </a:rPr>
                            <m:t>𝑒</m:t>
                          </m:r>
                        </m:e>
                        <m:sup>
                          <m:sSub>
                            <m:sSubPr>
                              <m:ctrlPr>
                                <a:rPr lang="en-US" i="1">
                                  <a:solidFill>
                                    <a:srgbClr val="FF0000"/>
                                  </a:solidFill>
                                  <a:latin typeface="Cambria Math" panose="02040503050406030204" pitchFamily="18" charset="0"/>
                                </a:rPr>
                              </m:ctrlPr>
                            </m:sSubPr>
                            <m:e>
                              <m:r>
                                <a:rPr lang="en-US" i="1">
                                  <a:solidFill>
                                    <a:srgbClr val="FF0000"/>
                                  </a:solidFill>
                                  <a:latin typeface="Cambria Math" charset="0"/>
                                </a:rPr>
                                <m:t>𝑔</m:t>
                              </m:r>
                            </m:e>
                            <m:sub>
                              <m:r>
                                <a:rPr lang="en-US" i="1">
                                  <a:solidFill>
                                    <a:srgbClr val="FF0000"/>
                                  </a:solidFill>
                                  <a:latin typeface="Cambria Math" charset="0"/>
                                </a:rPr>
                                <m:t>𝑑</m:t>
                              </m:r>
                            </m:sub>
                          </m:sSub>
                        </m:sup>
                      </m:sSup>
                      <m:r>
                        <a:rPr lang="en-US" i="1">
                          <a:solidFill>
                            <a:srgbClr val="7030A0"/>
                          </a:solidFill>
                          <a:latin typeface="Cambria Math" charset="0"/>
                        </a:rPr>
                        <m:t>+</m:t>
                      </m:r>
                      <m:sSup>
                        <m:sSupPr>
                          <m:ctrlPr>
                            <a:rPr lang="en-US" i="1">
                              <a:solidFill>
                                <a:schemeClr val="tx1"/>
                              </a:solidFill>
                              <a:latin typeface="Cambria Math" panose="02040503050406030204" pitchFamily="18" charset="0"/>
                            </a:rPr>
                          </m:ctrlPr>
                        </m:sSupPr>
                        <m:e>
                          <m:r>
                            <a:rPr lang="en-US" i="1">
                              <a:solidFill>
                                <a:schemeClr val="tx1"/>
                              </a:solidFill>
                              <a:latin typeface="Cambria Math" charset="0"/>
                            </a:rPr>
                            <m:t>𝑒</m:t>
                          </m:r>
                        </m:e>
                        <m:sup>
                          <m:sSub>
                            <m:sSubPr>
                              <m:ctrlPr>
                                <a:rPr lang="en-US" i="1">
                                  <a:solidFill>
                                    <a:srgbClr val="0070C0"/>
                                  </a:solidFill>
                                  <a:latin typeface="Cambria Math" panose="02040503050406030204" pitchFamily="18" charset="0"/>
                                </a:rPr>
                              </m:ctrlPr>
                            </m:sSubPr>
                            <m:e>
                              <m:r>
                                <a:rPr lang="en-US" i="1">
                                  <a:solidFill>
                                    <a:srgbClr val="0070C0"/>
                                  </a:solidFill>
                                  <a:latin typeface="Cambria Math" charset="0"/>
                                </a:rPr>
                                <m:t>𝑔</m:t>
                              </m:r>
                            </m:e>
                            <m:sub>
                              <m:r>
                                <a:rPr lang="en-US" i="1">
                                  <a:solidFill>
                                    <a:srgbClr val="0070C0"/>
                                  </a:solidFill>
                                  <a:latin typeface="Cambria Math" charset="0"/>
                                </a:rPr>
                                <m:t>𝑏</m:t>
                              </m:r>
                            </m:sub>
                          </m:sSub>
                        </m:sup>
                      </m:sSup>
                      <m:r>
                        <a:rPr lang="en-US" b="0" i="1" smtClean="0">
                          <a:solidFill>
                            <a:schemeClr val="tx1"/>
                          </a:solidFill>
                          <a:latin typeface="Cambria Math" charset="0"/>
                        </a:rPr>
                        <m:t>)</m:t>
                      </m:r>
                    </m:oMath>
                  </m:oMathPara>
                </a14:m>
                <a:endParaRPr lang="en-US" dirty="0"/>
              </a:p>
            </p:txBody>
          </p:sp>
        </mc:Choice>
        <mc:Fallback xmlns="">
          <p:sp>
            <p:nvSpPr>
              <p:cNvPr id="45" name="Rectangle 44"/>
              <p:cNvSpPr>
                <a:spLocks noRot="1" noChangeAspect="1" noMove="1" noResize="1" noEditPoints="1" noAdjustHandles="1" noChangeArrowheads="1" noChangeShapeType="1" noTextEdit="1"/>
              </p:cNvSpPr>
              <p:nvPr/>
            </p:nvSpPr>
            <p:spPr>
              <a:xfrm>
                <a:off x="2546918" y="4282348"/>
                <a:ext cx="2905411" cy="369332"/>
              </a:xfrm>
              <a:prstGeom prst="rect">
                <a:avLst/>
              </a:prstGeom>
              <a:blipFill rotWithShape="0">
                <a:blip r:embed="rId10"/>
                <a:stretch>
                  <a:fillRect b="-13115"/>
                </a:stretch>
              </a:blipFill>
            </p:spPr>
            <p:txBody>
              <a:bodyPr/>
              <a:lstStyle/>
              <a:p>
                <a:r>
                  <a:rPr lang="en-US">
                    <a:noFill/>
                  </a:rPr>
                  <a:t> </a:t>
                </a:r>
              </a:p>
            </p:txBody>
          </p:sp>
        </mc:Fallback>
      </mc:AlternateContent>
    </p:spTree>
    <p:extLst>
      <p:ext uri="{BB962C8B-B14F-4D97-AF65-F5344CB8AC3E}">
        <p14:creationId xmlns:p14="http://schemas.microsoft.com/office/powerpoint/2010/main" val="379736705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FFFFFF"/>
                </a:solidFill>
              </a:rPr>
              <a:t>31</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How do we find a good w and b?</a:t>
            </a:r>
            <a:endParaRPr sz="3200" dirty="0">
              <a:solidFill>
                <a:srgbClr val="215380"/>
              </a:solidFill>
            </a:endParaRPr>
          </a:p>
        </p:txBody>
      </p:sp>
      <p:grpSp>
        <p:nvGrpSpPr>
          <p:cNvPr id="10" name="Group 9"/>
          <p:cNvGrpSpPr/>
          <p:nvPr/>
        </p:nvGrpSpPr>
        <p:grpSpPr>
          <a:xfrm>
            <a:off x="3075302" y="1571799"/>
            <a:ext cx="1322349" cy="307775"/>
            <a:chOff x="3075302" y="1571799"/>
            <a:chExt cx="1322349" cy="307775"/>
          </a:xfrm>
        </p:grpSpPr>
        <p:sp>
          <p:nvSpPr>
            <p:cNvPr id="12" name="TextBox 11"/>
            <p:cNvSpPr txBox="1"/>
            <p:nvPr/>
          </p:nvSpPr>
          <p:spPr>
            <a:xfrm>
              <a:off x="3601601" y="1571799"/>
              <a:ext cx="796050"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7030A0"/>
                  </a:solidFill>
                  <a:effectLst/>
                  <a:uFillTx/>
                  <a:latin typeface="Calibri"/>
                  <a:ea typeface="Calibri"/>
                  <a:cs typeface="Calibri"/>
                  <a:sym typeface="Calibri"/>
                </a:rPr>
                <a:t>[1</a:t>
              </a:r>
              <a:r>
                <a:rPr kumimoji="0" lang="en-US" sz="1400" b="0" i="0" u="none" strike="noStrike" cap="none" spc="0" normalizeH="0" dirty="0">
                  <a:ln>
                    <a:noFill/>
                  </a:ln>
                  <a:solidFill>
                    <a:srgbClr val="7030A0"/>
                  </a:solidFill>
                  <a:effectLst/>
                  <a:uFillTx/>
                  <a:latin typeface="Calibri"/>
                  <a:ea typeface="Calibri"/>
                  <a:cs typeface="Calibri"/>
                  <a:sym typeface="Calibri"/>
                </a:rPr>
                <a:t>    0    0]</a:t>
              </a:r>
              <a:endParaRPr kumimoji="0" lang="en-US" sz="1400" b="0" i="0" u="none" strike="noStrike" cap="none" spc="0" normalizeH="0" baseline="0" dirty="0">
                <a:ln>
                  <a:noFill/>
                </a:ln>
                <a:solidFill>
                  <a:srgbClr val="7030A0"/>
                </a:solidFill>
                <a:effectLst/>
                <a:uFillTx/>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36" name="TextBox 35"/>
                <p:cNvSpPr txBox="1"/>
                <p:nvPr/>
              </p:nvSpPr>
              <p:spPr>
                <a:xfrm>
                  <a:off x="3075302" y="1601240"/>
                  <a:ext cx="433132"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𝑖</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33132" cy="246221"/>
                </a:xfrm>
                <a:prstGeom prst="rect">
                  <a:avLst/>
                </a:prstGeom>
                <a:blipFill rotWithShape="0">
                  <a:blip r:embed="rId2"/>
                  <a:stretch>
                    <a:fillRect l="-11111" r="-4167" b="-25000"/>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614539" y="1606213"/>
                <a:ext cx="2085123"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𝑖</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sSub>
                        <m:sSubPr>
                          <m:ctrlPr>
                            <a:rPr kumimoji="0" lang="en-US" sz="1600" b="0" i="1" u="none" strike="noStrike" cap="none" spc="0" normalizeH="0" baseline="0" smtClean="0">
                              <a:ln>
                                <a:noFill/>
                              </a:ln>
                              <a:solidFill>
                                <a:srgbClr val="00206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𝑖</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1</m:t>
                          </m:r>
                        </m:sub>
                      </m:s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206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  </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𝑖</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2</m:t>
                          </m:r>
                        </m:sub>
                      </m:s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206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𝑖</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3</m:t>
                          </m:r>
                        </m:sub>
                      </m:s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206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  </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𝑖</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4</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614539" y="1606213"/>
                <a:ext cx="2085123" cy="246221"/>
              </a:xfrm>
              <a:prstGeom prst="rect">
                <a:avLst/>
              </a:prstGeom>
              <a:blipFill rotWithShape="0">
                <a:blip r:embed="rId3"/>
                <a:stretch>
                  <a:fillRect l="-292" t="-136585" r="-2339" b="-17073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5173517" y="1601240"/>
                <a:ext cx="3308278"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acc>
                            <m:accPr>
                              <m:chr m:val="̂"/>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acc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acc>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𝑖</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7030A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7030A0"/>
                              </a:solidFill>
                              <a:effectLst/>
                              <a:uFillTx/>
                              <a:latin typeface="Cambria Math" charset="0"/>
                              <a:ea typeface="Calibri"/>
                              <a:cs typeface="Calibri"/>
                              <a:sym typeface="Calibri"/>
                            </a:rPr>
                            <m:t>𝑓</m:t>
                          </m:r>
                        </m:e>
                        <m:sub>
                          <m:r>
                            <a:rPr kumimoji="0" lang="en-US" sz="1600" b="0" i="1" u="none" strike="noStrike" cap="none" spc="0" normalizeH="0" baseline="0" smtClean="0">
                              <a:ln>
                                <a:noFill/>
                              </a:ln>
                              <a:solidFill>
                                <a:srgbClr val="7030A0"/>
                              </a:solidFill>
                              <a:effectLst/>
                              <a:uFillTx/>
                              <a:latin typeface="Cambria Math" charset="0"/>
                              <a:ea typeface="Calibri"/>
                              <a:cs typeface="Calibri"/>
                              <a:sym typeface="Calibri"/>
                            </a:rPr>
                            <m:t>𝑐</m:t>
                          </m:r>
                        </m:sub>
                      </m:sSub>
                      <m:r>
                        <a:rPr kumimoji="0" lang="en-US" sz="1600" b="0" i="1" u="none" strike="noStrike" cap="none" spc="0" normalizeH="0" baseline="0" smtClean="0">
                          <a:ln>
                            <a:noFill/>
                          </a:ln>
                          <a:solidFill>
                            <a:srgbClr val="7030A0"/>
                          </a:solidFill>
                          <a:effectLst/>
                          <a:uFillTx/>
                          <a:latin typeface="Cambria Math" charset="0"/>
                          <a:ea typeface="Calibri"/>
                          <a:cs typeface="Calibri"/>
                          <a:sym typeface="Calibri"/>
                        </a:rPr>
                        <m:t>(</m:t>
                      </m:r>
                      <m:r>
                        <a:rPr kumimoji="0" lang="en-US" sz="1600" b="0" i="1" u="none" strike="noStrike" cap="none" spc="0" normalizeH="0" baseline="0" smtClean="0">
                          <a:ln>
                            <a:noFill/>
                          </a:ln>
                          <a:solidFill>
                            <a:srgbClr val="7030A0"/>
                          </a:solidFill>
                          <a:effectLst/>
                          <a:uFillTx/>
                          <a:latin typeface="Cambria Math" charset="0"/>
                          <a:ea typeface="Calibri"/>
                          <a:cs typeface="Calibri"/>
                          <a:sym typeface="Calibri"/>
                        </a:rPr>
                        <m:t>𝑤</m:t>
                      </m:r>
                      <m:r>
                        <a:rPr kumimoji="0" lang="en-US" sz="1600" b="0" i="1" u="none" strike="noStrike" cap="none" spc="0" normalizeH="0" baseline="0" smtClean="0">
                          <a:ln>
                            <a:noFill/>
                          </a:ln>
                          <a:solidFill>
                            <a:srgbClr val="7030A0"/>
                          </a:solidFill>
                          <a:effectLst/>
                          <a:uFillTx/>
                          <a:latin typeface="Cambria Math" charset="0"/>
                          <a:ea typeface="Calibri"/>
                          <a:cs typeface="Calibri"/>
                          <a:sym typeface="Calibri"/>
                        </a:rPr>
                        <m:t>,</m:t>
                      </m:r>
                      <m:r>
                        <a:rPr kumimoji="0" lang="en-US" sz="1600" b="0" i="1" u="none" strike="noStrike" cap="none" spc="0" normalizeH="0" baseline="0" smtClean="0">
                          <a:ln>
                            <a:noFill/>
                          </a:ln>
                          <a:solidFill>
                            <a:srgbClr val="7030A0"/>
                          </a:solidFill>
                          <a:effectLst/>
                          <a:uFillTx/>
                          <a:latin typeface="Cambria Math" charset="0"/>
                          <a:ea typeface="Calibri"/>
                          <a:cs typeface="Calibri"/>
                          <a:sym typeface="Calibri"/>
                        </a:rPr>
                        <m:t>𝑏</m:t>
                      </m:r>
                      <m:r>
                        <a:rPr kumimoji="0" lang="en-US" sz="1600" b="0" i="1" u="none" strike="noStrike" cap="none" spc="0" normalizeH="0" baseline="0" smtClean="0">
                          <a:ln>
                            <a:noFill/>
                          </a:ln>
                          <a:solidFill>
                            <a:srgbClr val="7030A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FF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FF0000"/>
                              </a:solidFill>
                              <a:effectLst/>
                              <a:uFillTx/>
                              <a:latin typeface="Cambria Math" charset="0"/>
                              <a:ea typeface="Calibri"/>
                              <a:cs typeface="Calibri"/>
                              <a:sym typeface="Calibri"/>
                            </a:rPr>
                            <m:t>𝑓</m:t>
                          </m:r>
                        </m:e>
                        <m:sub>
                          <m:r>
                            <a:rPr kumimoji="0" lang="en-US" sz="1600" b="0" i="1" u="none" strike="noStrike" cap="none" spc="0" normalizeH="0" baseline="0" smtClean="0">
                              <a:ln>
                                <a:noFill/>
                              </a:ln>
                              <a:solidFill>
                                <a:srgbClr val="FF0000"/>
                              </a:solidFill>
                              <a:effectLst/>
                              <a:uFillTx/>
                              <a:latin typeface="Cambria Math" charset="0"/>
                              <a:ea typeface="Calibri"/>
                              <a:cs typeface="Calibri"/>
                              <a:sym typeface="Calibri"/>
                            </a:rPr>
                            <m:t>𝑑</m:t>
                          </m:r>
                        </m:sub>
                      </m:sSub>
                      <m:r>
                        <a:rPr kumimoji="0" lang="en-US" sz="1600" b="0" i="1" u="none" strike="noStrike" cap="none" spc="0" normalizeH="0" baseline="0" smtClean="0">
                          <a:ln>
                            <a:noFill/>
                          </a:ln>
                          <a:solidFill>
                            <a:srgbClr val="FF0000"/>
                          </a:solidFill>
                          <a:effectLst/>
                          <a:uFillTx/>
                          <a:latin typeface="Cambria Math" charset="0"/>
                          <a:ea typeface="Calibri"/>
                          <a:cs typeface="Calibri"/>
                          <a:sym typeface="Calibri"/>
                        </a:rPr>
                        <m:t>(</m:t>
                      </m:r>
                      <m:r>
                        <a:rPr kumimoji="0" lang="en-US" sz="1600" b="0" i="1" u="none" strike="noStrike" cap="none" spc="0" normalizeH="0" baseline="0" smtClean="0">
                          <a:ln>
                            <a:noFill/>
                          </a:ln>
                          <a:solidFill>
                            <a:srgbClr val="FF0000"/>
                          </a:solidFill>
                          <a:effectLst/>
                          <a:uFillTx/>
                          <a:latin typeface="Cambria Math" charset="0"/>
                          <a:ea typeface="Calibri"/>
                          <a:cs typeface="Calibri"/>
                          <a:sym typeface="Calibri"/>
                        </a:rPr>
                        <m:t>𝑤</m:t>
                      </m:r>
                      <m:r>
                        <a:rPr kumimoji="0" lang="en-US" sz="1600" b="0" i="1" u="none" strike="noStrike" cap="none" spc="0" normalizeH="0" baseline="0" smtClean="0">
                          <a:ln>
                            <a:noFill/>
                          </a:ln>
                          <a:solidFill>
                            <a:srgbClr val="FF0000"/>
                          </a:solidFill>
                          <a:effectLst/>
                          <a:uFillTx/>
                          <a:latin typeface="Cambria Math" charset="0"/>
                          <a:ea typeface="Calibri"/>
                          <a:cs typeface="Calibri"/>
                          <a:sym typeface="Calibri"/>
                        </a:rPr>
                        <m:t>,</m:t>
                      </m:r>
                      <m:r>
                        <a:rPr kumimoji="0" lang="en-US" sz="1600" b="0" i="1" u="none" strike="noStrike" cap="none" spc="0" normalizeH="0" baseline="0" smtClean="0">
                          <a:ln>
                            <a:noFill/>
                          </a:ln>
                          <a:solidFill>
                            <a:srgbClr val="FF0000"/>
                          </a:solidFill>
                          <a:effectLst/>
                          <a:uFillTx/>
                          <a:latin typeface="Cambria Math" charset="0"/>
                          <a:ea typeface="Calibri"/>
                          <a:cs typeface="Calibri"/>
                          <a:sym typeface="Calibri"/>
                        </a:rPr>
                        <m:t>𝑏</m:t>
                      </m:r>
                      <m:r>
                        <a:rPr kumimoji="0" lang="en-US" sz="1600" b="0" i="1" u="none" strike="noStrike" cap="none" spc="0" normalizeH="0" baseline="0" smtClean="0">
                          <a:ln>
                            <a:noFill/>
                          </a:ln>
                          <a:solidFill>
                            <a:srgbClr val="FF000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70C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𝑓</m:t>
                          </m:r>
                        </m:e>
                        <m: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𝑏</m:t>
                          </m:r>
                        </m:sub>
                      </m:s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m:t>
                      </m:r>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𝑤</m:t>
                      </m:r>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m:t>
                      </m:r>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𝑏</m:t>
                      </m:r>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5173517" y="1601240"/>
                <a:ext cx="3308278" cy="246221"/>
              </a:xfrm>
              <a:prstGeom prst="rect">
                <a:avLst/>
              </a:prstGeom>
              <a:blipFill rotWithShape="0">
                <a:blip r:embed="rId4"/>
                <a:stretch>
                  <a:fillRect l="-1107" t="-142500" r="-2030" b="-175000"/>
                </a:stretch>
              </a:blipFill>
              <a:ln w="12700" cap="flat">
                <a:noFill/>
                <a:miter lim="400000"/>
              </a:ln>
              <a:effectLst/>
            </p:spPr>
            <p:txBody>
              <a:bodyPr/>
              <a:lstStyle/>
              <a:p>
                <a:r>
                  <a:rPr lang="en-US">
                    <a:noFill/>
                  </a:rPr>
                  <a:t> </a:t>
                </a:r>
              </a:p>
            </p:txBody>
          </p:sp>
        </mc:Fallback>
      </mc:AlternateContent>
      <p:sp>
        <p:nvSpPr>
          <p:cNvPr id="3" name="TextBox 2"/>
          <p:cNvSpPr txBox="1"/>
          <p:nvPr/>
        </p:nvSpPr>
        <p:spPr>
          <a:xfrm>
            <a:off x="1993337" y="2477945"/>
            <a:ext cx="516904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We need to find w, and b that minimize the following:</a:t>
            </a:r>
          </a:p>
        </p:txBody>
      </p:sp>
      <mc:AlternateContent xmlns:mc="http://schemas.openxmlformats.org/markup-compatibility/2006" xmlns:a14="http://schemas.microsoft.com/office/drawing/2010/main">
        <mc:Choice Requires="a14">
          <p:sp>
            <p:nvSpPr>
              <p:cNvPr id="5" name="Rectangle 4"/>
              <p:cNvSpPr/>
              <p:nvPr/>
            </p:nvSpPr>
            <p:spPr>
              <a:xfrm>
                <a:off x="760919" y="3053185"/>
                <a:ext cx="3238707" cy="9269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𝐿</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charset="0"/>
                            </a:rPr>
                            <m:t>𝑤</m:t>
                          </m:r>
                          <m:r>
                            <a:rPr lang="en-US" b="0" i="1" smtClean="0">
                              <a:solidFill>
                                <a:schemeClr val="tx1"/>
                              </a:solidFill>
                              <a:latin typeface="Cambria Math" charset="0"/>
                            </a:rPr>
                            <m:t>,</m:t>
                          </m:r>
                          <m:r>
                            <a:rPr lang="en-US" b="0" i="1" smtClean="0">
                              <a:solidFill>
                                <a:schemeClr val="tx1"/>
                              </a:solidFill>
                              <a:latin typeface="Cambria Math" charset="0"/>
                            </a:rPr>
                            <m:t>𝑏</m:t>
                          </m:r>
                        </m:e>
                      </m:d>
                      <m:r>
                        <a:rPr lang="en-US" b="0" i="1" smtClean="0">
                          <a:solidFill>
                            <a:schemeClr val="tx1"/>
                          </a:solidFill>
                          <a:latin typeface="Cambria Math" charset="0"/>
                        </a:rPr>
                        <m:t>=</m:t>
                      </m:r>
                      <m:nary>
                        <m:naryPr>
                          <m:chr m:val="∑"/>
                          <m:ctrlPr>
                            <a:rPr lang="en-US" b="0" i="1" smtClean="0">
                              <a:solidFill>
                                <a:schemeClr val="tx1"/>
                              </a:solidFill>
                              <a:latin typeface="Cambria Math" panose="02040503050406030204" pitchFamily="18" charset="0"/>
                            </a:rPr>
                          </m:ctrlPr>
                        </m:naryPr>
                        <m:sub>
                          <m:r>
                            <m:rPr>
                              <m:brk m:alnAt="23"/>
                            </m:rPr>
                            <a:rPr lang="en-US" b="0" i="1" smtClean="0">
                              <a:solidFill>
                                <a:schemeClr val="tx1"/>
                              </a:solidFill>
                              <a:latin typeface="Cambria Math" charset="0"/>
                            </a:rPr>
                            <m:t>𝑖</m:t>
                          </m:r>
                          <m:r>
                            <a:rPr lang="en-US" b="0" i="1" smtClean="0">
                              <a:solidFill>
                                <a:schemeClr val="tx1"/>
                              </a:solidFill>
                              <a:latin typeface="Cambria Math" charset="0"/>
                            </a:rPr>
                            <m:t>=1</m:t>
                          </m:r>
                        </m:sub>
                        <m:sup>
                          <m:r>
                            <a:rPr lang="en-US" b="0" i="1" smtClean="0">
                              <a:solidFill>
                                <a:schemeClr val="tx1"/>
                              </a:solidFill>
                              <a:latin typeface="Cambria Math" charset="0"/>
                            </a:rPr>
                            <m:t>𝑛</m:t>
                          </m:r>
                        </m:sup>
                        <m:e>
                          <m:nary>
                            <m:naryPr>
                              <m:chr m:val="∑"/>
                              <m:ctrlPr>
                                <a:rPr lang="en-US" i="1">
                                  <a:solidFill>
                                    <a:schemeClr val="tx1"/>
                                  </a:solidFill>
                                  <a:latin typeface="Cambria Math" panose="02040503050406030204" pitchFamily="18" charset="0"/>
                                </a:rPr>
                              </m:ctrlPr>
                            </m:naryPr>
                            <m:sub>
                              <m:r>
                                <a:rPr lang="en-US" b="0" i="1" smtClean="0">
                                  <a:solidFill>
                                    <a:schemeClr val="tx1"/>
                                  </a:solidFill>
                                  <a:latin typeface="Cambria Math" charset="0"/>
                                </a:rPr>
                                <m:t>𝑗</m:t>
                              </m:r>
                              <m:r>
                                <a:rPr lang="en-US" i="1">
                                  <a:solidFill>
                                    <a:schemeClr val="tx1"/>
                                  </a:solidFill>
                                  <a:latin typeface="Cambria Math" charset="0"/>
                                </a:rPr>
                                <m:t>=1</m:t>
                              </m:r>
                            </m:sub>
                            <m:sup>
                              <m:r>
                                <a:rPr lang="en-US" b="0" i="1" smtClean="0">
                                  <a:solidFill>
                                    <a:schemeClr val="tx1"/>
                                  </a:solidFill>
                                  <a:latin typeface="Cambria Math" charset="0"/>
                                </a:rPr>
                                <m:t>3</m:t>
                              </m:r>
                            </m:sup>
                            <m:e>
                              <m:r>
                                <a:rPr lang="en-US" i="1">
                                  <a:solidFill>
                                    <a:schemeClr val="tx1"/>
                                  </a:solidFill>
                                  <a:latin typeface="Cambria Math"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charset="0"/>
                                    </a:rPr>
                                    <m:t>𝑦</m:t>
                                  </m:r>
                                </m:e>
                                <m:sub>
                                  <m:r>
                                    <a:rPr lang="en-US" i="1">
                                      <a:solidFill>
                                        <a:schemeClr val="tx1"/>
                                      </a:solidFill>
                                      <a:latin typeface="Cambria Math" charset="0"/>
                                    </a:rPr>
                                    <m:t>𝑖</m:t>
                                  </m:r>
                                  <m:r>
                                    <a:rPr lang="en-US" i="1">
                                      <a:solidFill>
                                        <a:schemeClr val="tx1"/>
                                      </a:solidFill>
                                      <a:latin typeface="Cambria Math" charset="0"/>
                                    </a:rPr>
                                    <m:t>,</m:t>
                                  </m:r>
                                  <m:r>
                                    <a:rPr lang="en-US" i="1">
                                      <a:solidFill>
                                        <a:schemeClr val="tx1"/>
                                      </a:solidFill>
                                      <a:latin typeface="Cambria Math" charset="0"/>
                                    </a:rPr>
                                    <m:t>𝑗</m:t>
                                  </m:r>
                                </m:sub>
                              </m:sSub>
                              <m:r>
                                <m:rPr>
                                  <m:sty m:val="p"/>
                                </m:rPr>
                                <a:rPr lang="en-US">
                                  <a:solidFill>
                                    <a:schemeClr val="tx1"/>
                                  </a:solidFill>
                                  <a:latin typeface="Cambria Math" charset="0"/>
                                </a:rPr>
                                <m:t>log</m:t>
                              </m:r>
                              <m:r>
                                <a:rPr lang="en-US" i="1">
                                  <a:solidFill>
                                    <a:schemeClr val="tx1"/>
                                  </a:solidFill>
                                  <a:latin typeface="Cambria Math" charset="0"/>
                                </a:rPr>
                                <m:t>⁡(</m:t>
                              </m:r>
                              <m:sSub>
                                <m:sSubPr>
                                  <m:ctrlPr>
                                    <a:rPr lang="en-US" i="1">
                                      <a:solidFill>
                                        <a:schemeClr val="tx1"/>
                                      </a:solidFill>
                                      <a:latin typeface="Cambria Math" panose="02040503050406030204" pitchFamily="18" charset="0"/>
                                    </a:rPr>
                                  </m:ctrlPr>
                                </m:sSubPr>
                                <m:e>
                                  <m:acc>
                                    <m:accPr>
                                      <m:chr m:val="̂"/>
                                      <m:ctrlPr>
                                        <a:rPr lang="en-US" i="1">
                                          <a:solidFill>
                                            <a:schemeClr val="tx1"/>
                                          </a:solidFill>
                                          <a:latin typeface="Cambria Math" panose="02040503050406030204" pitchFamily="18" charset="0"/>
                                        </a:rPr>
                                      </m:ctrlPr>
                                    </m:accPr>
                                    <m:e>
                                      <m:r>
                                        <a:rPr lang="en-US" i="1">
                                          <a:solidFill>
                                            <a:schemeClr val="tx1"/>
                                          </a:solidFill>
                                          <a:latin typeface="Cambria Math" charset="0"/>
                                        </a:rPr>
                                        <m:t>𝑦</m:t>
                                      </m:r>
                                    </m:e>
                                  </m:acc>
                                </m:e>
                                <m:sub>
                                  <m:r>
                                    <a:rPr lang="en-US" i="1">
                                      <a:solidFill>
                                        <a:schemeClr val="tx1"/>
                                      </a:solidFill>
                                      <a:latin typeface="Cambria Math" charset="0"/>
                                    </a:rPr>
                                    <m:t>𝑖</m:t>
                                  </m:r>
                                  <m:r>
                                    <a:rPr lang="en-US" i="1">
                                      <a:solidFill>
                                        <a:schemeClr val="tx1"/>
                                      </a:solidFill>
                                      <a:latin typeface="Cambria Math" charset="0"/>
                                    </a:rPr>
                                    <m:t>,</m:t>
                                  </m:r>
                                  <m:r>
                                    <a:rPr lang="en-US" i="1">
                                      <a:solidFill>
                                        <a:schemeClr val="tx1"/>
                                      </a:solidFill>
                                      <a:latin typeface="Cambria Math" charset="0"/>
                                    </a:rPr>
                                    <m:t>𝑗</m:t>
                                  </m:r>
                                </m:sub>
                              </m:sSub>
                              <m:r>
                                <a:rPr lang="en-US" i="1">
                                  <a:solidFill>
                                    <a:schemeClr val="tx1"/>
                                  </a:solidFill>
                                  <a:latin typeface="Cambria Math" charset="0"/>
                                </a:rPr>
                                <m:t>)</m:t>
                              </m:r>
                            </m:e>
                          </m:nary>
                        </m:e>
                      </m:nary>
                    </m:oMath>
                  </m:oMathPara>
                </a14:m>
                <a:endParaRPr lang="en-US" dirty="0">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760919" y="3053185"/>
                <a:ext cx="3238707" cy="926920"/>
              </a:xfrm>
              <a:prstGeom prst="rect">
                <a:avLst/>
              </a:prstGeom>
              <a:blipFill rotWithShape="0">
                <a:blip r:embed="rId5"/>
                <a:stretch>
                  <a:fillRect/>
                </a:stretch>
              </a:blipFill>
            </p:spPr>
            <p:txBody>
              <a:bodyPr/>
              <a:lstStyle/>
              <a:p>
                <a:r>
                  <a:rPr lang="en-US">
                    <a:noFill/>
                  </a:rPr>
                  <a:t> </a:t>
                </a:r>
              </a:p>
            </p:txBody>
          </p:sp>
        </mc:Fallback>
      </mc:AlternateContent>
      <p:sp>
        <p:nvSpPr>
          <p:cNvPr id="6" name="Rectangle 5"/>
          <p:cNvSpPr/>
          <p:nvPr/>
        </p:nvSpPr>
        <p:spPr>
          <a:xfrm>
            <a:off x="3746992" y="4296437"/>
            <a:ext cx="723275" cy="369332"/>
          </a:xfrm>
          <a:prstGeom prst="rect">
            <a:avLst/>
          </a:prstGeom>
        </p:spPr>
        <p:txBody>
          <a:bodyPr wrap="none">
            <a:spAutoFit/>
          </a:bodyPr>
          <a:lstStyle/>
          <a:p>
            <a:r>
              <a:rPr lang="en-US" dirty="0">
                <a:solidFill>
                  <a:srgbClr val="000000"/>
                </a:solidFill>
              </a:rPr>
              <a:t>Why?</a:t>
            </a:r>
            <a:endParaRPr lang="en-US" dirty="0"/>
          </a:p>
        </p:txBody>
      </p:sp>
      <mc:AlternateContent xmlns:mc="http://schemas.openxmlformats.org/markup-compatibility/2006" xmlns:a14="http://schemas.microsoft.com/office/drawing/2010/main">
        <mc:Choice Requires="a14">
          <p:sp>
            <p:nvSpPr>
              <p:cNvPr id="2" name="Rectangle 1"/>
              <p:cNvSpPr/>
              <p:nvPr/>
            </p:nvSpPr>
            <p:spPr>
              <a:xfrm>
                <a:off x="3999626" y="3080325"/>
                <a:ext cx="2138213" cy="8485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charset="0"/>
                        </a:rPr>
                        <m:t>=</m:t>
                      </m:r>
                      <m:nary>
                        <m:naryPr>
                          <m:chr m:val="∑"/>
                          <m:ctrlPr>
                            <a:rPr lang="en-US" i="1">
                              <a:solidFill>
                                <a:schemeClr val="tx1"/>
                              </a:solidFill>
                              <a:latin typeface="Cambria Math" panose="02040503050406030204" pitchFamily="18" charset="0"/>
                            </a:rPr>
                          </m:ctrlPr>
                        </m:naryPr>
                        <m:sub>
                          <m:r>
                            <m:rPr>
                              <m:brk m:alnAt="23"/>
                            </m:rPr>
                            <a:rPr lang="en-US" i="1">
                              <a:solidFill>
                                <a:schemeClr val="tx1"/>
                              </a:solidFill>
                              <a:latin typeface="Cambria Math" charset="0"/>
                            </a:rPr>
                            <m:t>𝑖</m:t>
                          </m:r>
                          <m:r>
                            <a:rPr lang="en-US" i="1">
                              <a:solidFill>
                                <a:schemeClr val="tx1"/>
                              </a:solidFill>
                              <a:latin typeface="Cambria Math" charset="0"/>
                            </a:rPr>
                            <m:t>=1</m:t>
                          </m:r>
                        </m:sub>
                        <m:sup>
                          <m:r>
                            <a:rPr lang="en-US" i="1">
                              <a:solidFill>
                                <a:schemeClr val="tx1"/>
                              </a:solidFill>
                              <a:latin typeface="Cambria Math" charset="0"/>
                            </a:rPr>
                            <m:t>𝑛</m:t>
                          </m:r>
                        </m:sup>
                        <m:e>
                          <m:r>
                            <a:rPr lang="en-US" i="1">
                              <a:solidFill>
                                <a:schemeClr val="tx1"/>
                              </a:solidFill>
                              <a:latin typeface="Cambria Math" charset="0"/>
                            </a:rPr>
                            <m:t>−</m:t>
                          </m:r>
                          <m:r>
                            <m:rPr>
                              <m:sty m:val="p"/>
                            </m:rPr>
                            <a:rPr lang="en-US">
                              <a:solidFill>
                                <a:schemeClr val="tx1"/>
                              </a:solidFill>
                              <a:latin typeface="Cambria Math" charset="0"/>
                            </a:rPr>
                            <m:t>log</m:t>
                          </m:r>
                          <m:r>
                            <a:rPr lang="en-US" i="1">
                              <a:solidFill>
                                <a:schemeClr val="tx1"/>
                              </a:solidFill>
                              <a:latin typeface="Cambria Math" charset="0"/>
                            </a:rPr>
                            <m:t>⁡(</m:t>
                          </m:r>
                          <m:sSub>
                            <m:sSubPr>
                              <m:ctrlPr>
                                <a:rPr lang="en-US" i="1">
                                  <a:solidFill>
                                    <a:schemeClr val="tx1"/>
                                  </a:solidFill>
                                  <a:latin typeface="Cambria Math" panose="02040503050406030204" pitchFamily="18" charset="0"/>
                                </a:rPr>
                              </m:ctrlPr>
                            </m:sSubPr>
                            <m:e>
                              <m:acc>
                                <m:accPr>
                                  <m:chr m:val="̂"/>
                                  <m:ctrlPr>
                                    <a:rPr lang="en-US" i="1">
                                      <a:solidFill>
                                        <a:schemeClr val="tx1"/>
                                      </a:solidFill>
                                      <a:latin typeface="Cambria Math" panose="02040503050406030204" pitchFamily="18" charset="0"/>
                                    </a:rPr>
                                  </m:ctrlPr>
                                </m:accPr>
                                <m:e>
                                  <m:r>
                                    <a:rPr lang="en-US" i="1">
                                      <a:solidFill>
                                        <a:schemeClr val="tx1"/>
                                      </a:solidFill>
                                      <a:latin typeface="Cambria Math" charset="0"/>
                                    </a:rPr>
                                    <m:t>𝑦</m:t>
                                  </m:r>
                                </m:e>
                              </m:acc>
                            </m:e>
                            <m:sub>
                              <m:r>
                                <a:rPr lang="en-US" i="1">
                                  <a:solidFill>
                                    <a:schemeClr val="tx1"/>
                                  </a:solidFill>
                                  <a:latin typeface="Cambria Math" charset="0"/>
                                </a:rPr>
                                <m:t>𝑖</m:t>
                              </m:r>
                              <m:r>
                                <a:rPr lang="en-US" b="0" i="1" smtClean="0">
                                  <a:solidFill>
                                    <a:schemeClr val="tx1"/>
                                  </a:solidFill>
                                  <a:latin typeface="Cambria Math" charset="0"/>
                                </a:rPr>
                                <m:t>,</m:t>
                              </m:r>
                              <m:r>
                                <a:rPr lang="en-US" b="0" i="1" smtClean="0">
                                  <a:solidFill>
                                    <a:schemeClr val="tx1"/>
                                  </a:solidFill>
                                  <a:latin typeface="Cambria Math" charset="0"/>
                                </a:rPr>
                                <m:t>𝑙𝑎𝑏𝑒𝑙</m:t>
                              </m:r>
                            </m:sub>
                          </m:sSub>
                          <m:r>
                            <a:rPr lang="en-US" i="1">
                              <a:solidFill>
                                <a:schemeClr val="tx1"/>
                              </a:solidFill>
                              <a:latin typeface="Cambria Math" charset="0"/>
                            </a:rPr>
                            <m:t>)</m:t>
                          </m:r>
                        </m:e>
                      </m:nary>
                    </m:oMath>
                  </m:oMathPara>
                </a14:m>
                <a:endParaRPr lang="en-US" dirty="0"/>
              </a:p>
            </p:txBody>
          </p:sp>
        </mc:Choice>
        <mc:Fallback xmlns="">
          <p:sp>
            <p:nvSpPr>
              <p:cNvPr id="2" name="Rectangle 1"/>
              <p:cNvSpPr>
                <a:spLocks noRot="1" noChangeAspect="1" noMove="1" noResize="1" noEditPoints="1" noAdjustHandles="1" noChangeArrowheads="1" noChangeShapeType="1" noTextEdit="1"/>
              </p:cNvSpPr>
              <p:nvPr/>
            </p:nvSpPr>
            <p:spPr>
              <a:xfrm>
                <a:off x="3999626" y="3080325"/>
                <a:ext cx="2138213" cy="848566"/>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169226" y="3092362"/>
                <a:ext cx="2550570" cy="8485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m:t>
                      </m:r>
                      <m:nary>
                        <m:naryPr>
                          <m:chr m:val="∑"/>
                          <m:ctrlPr>
                            <a:rPr lang="en-US" i="1">
                              <a:solidFill>
                                <a:schemeClr val="tx1"/>
                              </a:solidFill>
                              <a:latin typeface="Cambria Math" panose="02040503050406030204" pitchFamily="18" charset="0"/>
                            </a:rPr>
                          </m:ctrlPr>
                        </m:naryPr>
                        <m:sub>
                          <m:r>
                            <m:rPr>
                              <m:brk m:alnAt="23"/>
                            </m:rPr>
                            <a:rPr lang="en-US" i="1">
                              <a:solidFill>
                                <a:schemeClr val="tx1"/>
                              </a:solidFill>
                              <a:latin typeface="Cambria Math" charset="0"/>
                            </a:rPr>
                            <m:t>𝑖</m:t>
                          </m:r>
                          <m:r>
                            <a:rPr lang="en-US" i="1">
                              <a:solidFill>
                                <a:schemeClr val="tx1"/>
                              </a:solidFill>
                              <a:latin typeface="Cambria Math" charset="0"/>
                            </a:rPr>
                            <m:t>=1</m:t>
                          </m:r>
                        </m:sub>
                        <m:sup>
                          <m:r>
                            <a:rPr lang="en-US" i="1">
                              <a:solidFill>
                                <a:schemeClr val="tx1"/>
                              </a:solidFill>
                              <a:latin typeface="Cambria Math" charset="0"/>
                            </a:rPr>
                            <m:t>𝑛</m:t>
                          </m:r>
                        </m:sup>
                        <m:e>
                          <m:r>
                            <a:rPr lang="en-US" i="1">
                              <a:solidFill>
                                <a:schemeClr val="tx1"/>
                              </a:solidFill>
                              <a:latin typeface="Cambria Math" charset="0"/>
                            </a:rPr>
                            <m:t>−</m:t>
                          </m:r>
                          <m:r>
                            <m:rPr>
                              <m:sty m:val="p"/>
                            </m:rPr>
                            <a:rPr lang="en-US" b="0" i="0" smtClean="0">
                              <a:solidFill>
                                <a:schemeClr val="tx1"/>
                              </a:solidFill>
                              <a:latin typeface="Cambria Math" charset="0"/>
                            </a:rPr>
                            <m:t>log</m:t>
                          </m:r>
                          <m:r>
                            <a:rPr lang="en-US" b="0" i="0" smtClean="0">
                              <a:solidFill>
                                <a:schemeClr val="tx1"/>
                              </a:solidFill>
                              <a:latin typeface="Cambria Math" charset="0"/>
                            </a:rPr>
                            <m:t> </m:t>
                          </m:r>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charset="0"/>
                                </a:rPr>
                                <m:t>𝑓</m:t>
                              </m:r>
                            </m:e>
                            <m:sub>
                              <m:r>
                                <a:rPr lang="en-US" i="1">
                                  <a:solidFill>
                                    <a:schemeClr val="tx1"/>
                                  </a:solidFill>
                                  <a:latin typeface="Cambria Math" charset="0"/>
                                </a:rPr>
                                <m:t>𝑖</m:t>
                              </m:r>
                              <m:r>
                                <a:rPr lang="en-US" i="1">
                                  <a:solidFill>
                                    <a:schemeClr val="tx1"/>
                                  </a:solidFill>
                                  <a:latin typeface="Cambria Math" charset="0"/>
                                </a:rPr>
                                <m:t>,</m:t>
                              </m:r>
                              <m:r>
                                <a:rPr lang="en-US" i="1">
                                  <a:solidFill>
                                    <a:schemeClr val="tx1"/>
                                  </a:solidFill>
                                  <a:latin typeface="Cambria Math" charset="0"/>
                                </a:rPr>
                                <m:t>𝑙𝑎𝑏𝑒𝑙</m:t>
                              </m:r>
                            </m:sub>
                          </m:sSub>
                          <m:r>
                            <a:rPr lang="en-US" b="0" i="1" smtClean="0">
                              <a:solidFill>
                                <a:schemeClr val="tx1"/>
                              </a:solidFill>
                              <a:latin typeface="Cambria Math" charset="0"/>
                            </a:rPr>
                            <m:t>(</m:t>
                          </m:r>
                          <m:r>
                            <a:rPr lang="en-US" b="0" i="1" smtClean="0">
                              <a:solidFill>
                                <a:schemeClr val="tx1"/>
                              </a:solidFill>
                              <a:latin typeface="Cambria Math" charset="0"/>
                            </a:rPr>
                            <m:t>𝑤</m:t>
                          </m:r>
                          <m:r>
                            <a:rPr lang="en-US" b="0" i="1" smtClean="0">
                              <a:solidFill>
                                <a:schemeClr val="tx1"/>
                              </a:solidFill>
                              <a:latin typeface="Cambria Math" charset="0"/>
                            </a:rPr>
                            <m:t>,</m:t>
                          </m:r>
                          <m:r>
                            <a:rPr lang="en-US" b="0" i="1" smtClean="0">
                              <a:solidFill>
                                <a:schemeClr val="tx1"/>
                              </a:solidFill>
                              <a:latin typeface="Cambria Math" charset="0"/>
                            </a:rPr>
                            <m:t>𝑏</m:t>
                          </m:r>
                          <m:r>
                            <a:rPr lang="en-US" b="0" i="1" smtClean="0">
                              <a:solidFill>
                                <a:schemeClr val="tx1"/>
                              </a:solidFill>
                              <a:latin typeface="Cambria Math" charset="0"/>
                            </a:rPr>
                            <m:t>)</m:t>
                          </m:r>
                        </m:e>
                      </m:nary>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6169226" y="3092362"/>
                <a:ext cx="2550570" cy="848566"/>
              </a:xfrm>
              <a:prstGeom prst="rect">
                <a:avLst/>
              </a:prstGeom>
              <a:blipFill rotWithShape="0">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331318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FFFFFF"/>
                </a:solidFill>
              </a:rPr>
              <a:t>32</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Gradient Descent (GD)</a:t>
            </a:r>
            <a:endParaRPr sz="3200" dirty="0">
              <a:solidFill>
                <a:srgbClr val="215380"/>
              </a:solidFill>
            </a:endParaRPr>
          </a:p>
        </p:txBody>
      </p:sp>
      <mc:AlternateContent xmlns:mc="http://schemas.openxmlformats.org/markup-compatibility/2006" xmlns:a14="http://schemas.microsoft.com/office/drawing/2010/main">
        <mc:Choice Requires="a14">
          <p:sp>
            <p:nvSpPr>
              <p:cNvPr id="13" name="Rectangle 12"/>
              <p:cNvSpPr/>
              <p:nvPr/>
            </p:nvSpPr>
            <p:spPr>
              <a:xfrm>
                <a:off x="5323124" y="1185014"/>
                <a:ext cx="3328540" cy="8485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𝐿</m:t>
                      </m:r>
                      <m:r>
                        <a:rPr lang="en-US" b="0" i="1" smtClean="0">
                          <a:solidFill>
                            <a:schemeClr val="tx1"/>
                          </a:solidFill>
                          <a:latin typeface="Cambria Math" charset="0"/>
                        </a:rPr>
                        <m:t>(</m:t>
                      </m:r>
                      <m:r>
                        <a:rPr lang="en-US" b="0" i="1" smtClean="0">
                          <a:solidFill>
                            <a:schemeClr val="tx1"/>
                          </a:solidFill>
                          <a:latin typeface="Cambria Math" charset="0"/>
                        </a:rPr>
                        <m:t>𝑤</m:t>
                      </m:r>
                      <m:r>
                        <a:rPr lang="en-US" b="0" i="1" smtClean="0">
                          <a:solidFill>
                            <a:schemeClr val="tx1"/>
                          </a:solidFill>
                          <a:latin typeface="Cambria Math" charset="0"/>
                        </a:rPr>
                        <m:t>,</m:t>
                      </m:r>
                      <m:r>
                        <a:rPr lang="en-US" b="0" i="1" smtClean="0">
                          <a:solidFill>
                            <a:schemeClr val="tx1"/>
                          </a:solidFill>
                          <a:latin typeface="Cambria Math" charset="0"/>
                        </a:rPr>
                        <m:t>𝑏</m:t>
                      </m:r>
                      <m:r>
                        <a:rPr lang="en-US" b="0" i="1" smtClean="0">
                          <a:solidFill>
                            <a:schemeClr val="tx1"/>
                          </a:solidFill>
                          <a:latin typeface="Cambria Math" charset="0"/>
                        </a:rPr>
                        <m:t>)=</m:t>
                      </m:r>
                      <m:nary>
                        <m:naryPr>
                          <m:chr m:val="∑"/>
                          <m:ctrlPr>
                            <a:rPr lang="en-US" i="1">
                              <a:solidFill>
                                <a:schemeClr val="tx1"/>
                              </a:solidFill>
                              <a:latin typeface="Cambria Math" panose="02040503050406030204" pitchFamily="18" charset="0"/>
                            </a:rPr>
                          </m:ctrlPr>
                        </m:naryPr>
                        <m:sub>
                          <m:r>
                            <m:rPr>
                              <m:brk m:alnAt="23"/>
                            </m:rPr>
                            <a:rPr lang="en-US" i="1">
                              <a:solidFill>
                                <a:schemeClr val="tx1"/>
                              </a:solidFill>
                              <a:latin typeface="Cambria Math" charset="0"/>
                            </a:rPr>
                            <m:t>𝑖</m:t>
                          </m:r>
                          <m:r>
                            <a:rPr lang="en-US" i="1">
                              <a:solidFill>
                                <a:schemeClr val="tx1"/>
                              </a:solidFill>
                              <a:latin typeface="Cambria Math" charset="0"/>
                            </a:rPr>
                            <m:t>=1</m:t>
                          </m:r>
                        </m:sub>
                        <m:sup>
                          <m:r>
                            <a:rPr lang="en-US" i="1">
                              <a:solidFill>
                                <a:schemeClr val="tx1"/>
                              </a:solidFill>
                              <a:latin typeface="Cambria Math" charset="0"/>
                            </a:rPr>
                            <m:t>𝑛</m:t>
                          </m:r>
                        </m:sup>
                        <m:e>
                          <m:r>
                            <a:rPr lang="en-US" i="1">
                              <a:solidFill>
                                <a:schemeClr val="tx1"/>
                              </a:solidFill>
                              <a:latin typeface="Cambria Math" charset="0"/>
                            </a:rPr>
                            <m:t>−</m:t>
                          </m:r>
                          <m:r>
                            <m:rPr>
                              <m:sty m:val="p"/>
                            </m:rPr>
                            <a:rPr lang="en-US" b="0" i="0" smtClean="0">
                              <a:solidFill>
                                <a:schemeClr val="tx1"/>
                              </a:solidFill>
                              <a:latin typeface="Cambria Math" charset="0"/>
                            </a:rPr>
                            <m:t>log</m:t>
                          </m:r>
                          <m:r>
                            <a:rPr lang="en-US" b="0" i="0" smtClean="0">
                              <a:solidFill>
                                <a:schemeClr val="tx1"/>
                              </a:solidFill>
                              <a:latin typeface="Cambria Math" charset="0"/>
                            </a:rPr>
                            <m:t> </m:t>
                          </m:r>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charset="0"/>
                                </a:rPr>
                                <m:t>𝑓</m:t>
                              </m:r>
                            </m:e>
                            <m:sub>
                              <m:r>
                                <a:rPr lang="en-US" i="1">
                                  <a:solidFill>
                                    <a:schemeClr val="tx1"/>
                                  </a:solidFill>
                                  <a:latin typeface="Cambria Math" charset="0"/>
                                </a:rPr>
                                <m:t>𝑖</m:t>
                              </m:r>
                              <m:r>
                                <a:rPr lang="en-US" i="1">
                                  <a:solidFill>
                                    <a:schemeClr val="tx1"/>
                                  </a:solidFill>
                                  <a:latin typeface="Cambria Math" charset="0"/>
                                </a:rPr>
                                <m:t>,</m:t>
                              </m:r>
                              <m:r>
                                <a:rPr lang="en-US" i="1">
                                  <a:solidFill>
                                    <a:schemeClr val="tx1"/>
                                  </a:solidFill>
                                  <a:latin typeface="Cambria Math" charset="0"/>
                                </a:rPr>
                                <m:t>𝑙𝑎𝑏𝑒𝑙</m:t>
                              </m:r>
                            </m:sub>
                          </m:sSub>
                          <m:r>
                            <a:rPr lang="en-US" b="0" i="1" smtClean="0">
                              <a:solidFill>
                                <a:schemeClr val="tx1"/>
                              </a:solidFill>
                              <a:latin typeface="Cambria Math" charset="0"/>
                            </a:rPr>
                            <m:t>(</m:t>
                          </m:r>
                          <m:r>
                            <a:rPr lang="en-US" b="0" i="1" smtClean="0">
                              <a:solidFill>
                                <a:schemeClr val="tx1"/>
                              </a:solidFill>
                              <a:latin typeface="Cambria Math" charset="0"/>
                            </a:rPr>
                            <m:t>𝑤</m:t>
                          </m:r>
                          <m:r>
                            <a:rPr lang="en-US" b="0" i="1" smtClean="0">
                              <a:solidFill>
                                <a:schemeClr val="tx1"/>
                              </a:solidFill>
                              <a:latin typeface="Cambria Math" charset="0"/>
                            </a:rPr>
                            <m:t>,</m:t>
                          </m:r>
                          <m:r>
                            <a:rPr lang="en-US" b="0" i="1" smtClean="0">
                              <a:solidFill>
                                <a:schemeClr val="tx1"/>
                              </a:solidFill>
                              <a:latin typeface="Cambria Math" charset="0"/>
                            </a:rPr>
                            <m:t>𝑏</m:t>
                          </m:r>
                          <m:r>
                            <a:rPr lang="en-US" b="0" i="1" smtClean="0">
                              <a:solidFill>
                                <a:schemeClr val="tx1"/>
                              </a:solidFill>
                              <a:latin typeface="Cambria Math" charset="0"/>
                            </a:rPr>
                            <m:t>)</m:t>
                          </m:r>
                        </m:e>
                      </m:nary>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5323124" y="1185014"/>
                <a:ext cx="3328540" cy="848566"/>
              </a:xfrm>
              <a:prstGeom prst="rect">
                <a:avLst/>
              </a:prstGeom>
              <a:blipFill rotWithShape="0">
                <a:blip r:embed="rId2"/>
                <a:stretch>
                  <a:fillRect/>
                </a:stretch>
              </a:blipFill>
            </p:spPr>
            <p:txBody>
              <a:bodyPr/>
              <a:lstStyle/>
              <a:p>
                <a:r>
                  <a:rPr lang="en-US">
                    <a:noFill/>
                  </a:rPr>
                  <a:t> </a:t>
                </a:r>
              </a:p>
            </p:txBody>
          </p:sp>
        </mc:Fallback>
      </mc:AlternateContent>
      <p:grpSp>
        <p:nvGrpSpPr>
          <p:cNvPr id="18" name="Group 17"/>
          <p:cNvGrpSpPr/>
          <p:nvPr/>
        </p:nvGrpSpPr>
        <p:grpSpPr>
          <a:xfrm>
            <a:off x="917931" y="1118989"/>
            <a:ext cx="6810194" cy="3523377"/>
            <a:chOff x="917931" y="1118989"/>
            <a:chExt cx="6810194" cy="3523377"/>
          </a:xfrm>
        </p:grpSpPr>
        <mc:AlternateContent xmlns:mc="http://schemas.openxmlformats.org/markup-compatibility/2006" xmlns:a14="http://schemas.microsoft.com/office/drawing/2010/main">
          <mc:Choice Requires="a14">
            <p:sp>
              <p:nvSpPr>
                <p:cNvPr id="4" name="TextBox 3"/>
                <p:cNvSpPr txBox="1"/>
                <p:nvPr/>
              </p:nvSpPr>
              <p:spPr>
                <a:xfrm>
                  <a:off x="917931" y="1118989"/>
                  <a:ext cx="911275" cy="2769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sz="1800" b="0" i="1" u="none" strike="noStrike" cap="none" spc="0" normalizeH="0" baseline="0" smtClean="0">
                            <a:ln>
                              <a:noFill/>
                            </a:ln>
                            <a:solidFill>
                              <a:srgbClr val="000000"/>
                            </a:solidFill>
                            <a:effectLst/>
                            <a:uFillTx/>
                            <a:latin typeface="Cambria Math" charset="0"/>
                            <a:ea typeface="Calibri"/>
                            <a:cs typeface="Calibri"/>
                            <a:sym typeface="Calibri"/>
                          </a:rPr>
                          <m:t>𝜆</m:t>
                        </m:r>
                        <m:r>
                          <a:rPr kumimoji="0" lang="en-US" sz="1800" b="0" i="1" u="none" strike="noStrike" cap="none" spc="0" normalizeH="0" baseline="0" smtClean="0">
                            <a:ln>
                              <a:noFill/>
                            </a:ln>
                            <a:solidFill>
                              <a:srgbClr val="000000"/>
                            </a:solidFill>
                            <a:effectLst/>
                            <a:uFillTx/>
                            <a:latin typeface="Cambria Math" charset="0"/>
                            <a:ea typeface="Calibri"/>
                            <a:cs typeface="Calibri"/>
                            <a:sym typeface="Calibri"/>
                          </a:rPr>
                          <m:t>=0.01</m:t>
                        </m:r>
                      </m:oMath>
                    </m:oMathPara>
                  </a14:m>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17931" y="1118989"/>
                  <a:ext cx="911275" cy="276999"/>
                </a:xfrm>
                <a:prstGeom prst="rect">
                  <a:avLst/>
                </a:prstGeom>
                <a:blipFill rotWithShape="0">
                  <a:blip r:embed="rId3"/>
                  <a:stretch>
                    <a:fillRect l="-6040" r="-6040" b="-8889"/>
                  </a:stretch>
                </a:blipFill>
                <a:ln w="12700" cap="flat">
                  <a:noFill/>
                  <a:miter lim="400000"/>
                </a:ln>
                <a:effectLst/>
              </p:spPr>
              <p:txBody>
                <a:bodyPr/>
                <a:lstStyle/>
                <a:p>
                  <a:r>
                    <a:rPr lang="en-US">
                      <a:noFill/>
                    </a:rPr>
                    <a:t> </a:t>
                  </a:r>
                </a:p>
              </p:txBody>
            </p:sp>
          </mc:Fallback>
        </mc:AlternateContent>
        <p:sp>
          <p:nvSpPr>
            <p:cNvPr id="7" name="TextBox 6"/>
            <p:cNvSpPr txBox="1"/>
            <p:nvPr/>
          </p:nvSpPr>
          <p:spPr>
            <a:xfrm>
              <a:off x="917931" y="1994463"/>
              <a:ext cx="2500041"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70C0"/>
                  </a:solidFill>
                  <a:effectLst/>
                  <a:uFillTx/>
                  <a:latin typeface="Calibri"/>
                  <a:ea typeface="Calibri"/>
                  <a:cs typeface="Calibri"/>
                  <a:sym typeface="Calibri"/>
                </a:rPr>
                <a:t>for </a:t>
              </a:r>
              <a:r>
                <a:rPr lang="en-US" dirty="0">
                  <a:solidFill>
                    <a:srgbClr val="000000"/>
                  </a:solidFill>
                </a:rPr>
                <a:t>e = 0, </a:t>
              </a:r>
              <a:r>
                <a:rPr lang="en-US" dirty="0" err="1">
                  <a:solidFill>
                    <a:srgbClr val="000000"/>
                  </a:solidFill>
                </a:rPr>
                <a:t>num_epochs</a:t>
              </a:r>
              <a:r>
                <a:rPr lang="en-US" dirty="0">
                  <a:solidFill>
                    <a:srgbClr val="000000"/>
                  </a:solidFill>
                </a:rPr>
                <a:t> </a:t>
              </a:r>
              <a:r>
                <a:rPr lang="en-US" b="1" dirty="0">
                  <a:solidFill>
                    <a:srgbClr val="0070C0"/>
                  </a:solidFill>
                </a:rPr>
                <a:t>do</a:t>
              </a:r>
              <a:endParaRPr kumimoji="0" lang="en-US" sz="1800" b="1" i="0" u="none" strike="noStrike" cap="none" spc="0" normalizeH="0" baseline="0" dirty="0">
                <a:ln>
                  <a:noFill/>
                </a:ln>
                <a:solidFill>
                  <a:srgbClr val="0070C0"/>
                </a:solidFill>
                <a:effectLst/>
                <a:uFillTx/>
                <a:sym typeface="Calibri"/>
              </a:endParaRPr>
            </a:p>
          </p:txBody>
        </p:sp>
        <p:sp>
          <p:nvSpPr>
            <p:cNvPr id="8" name="Rectangle 7"/>
            <p:cNvSpPr/>
            <p:nvPr/>
          </p:nvSpPr>
          <p:spPr>
            <a:xfrm>
              <a:off x="917931" y="4273034"/>
              <a:ext cx="546945" cy="369332"/>
            </a:xfrm>
            <a:prstGeom prst="rect">
              <a:avLst/>
            </a:prstGeom>
          </p:spPr>
          <p:txBody>
            <a:bodyPr wrap="none">
              <a:spAutoFit/>
            </a:bodyPr>
            <a:lstStyle/>
            <a:p>
              <a:r>
                <a:rPr lang="en-US" b="1" dirty="0">
                  <a:solidFill>
                    <a:srgbClr val="0070C0"/>
                  </a:solidFill>
                </a:rPr>
                <a:t>end</a:t>
              </a:r>
              <a:endParaRPr lang="en-US" dirty="0"/>
            </a:p>
          </p:txBody>
        </p:sp>
        <p:sp>
          <p:nvSpPr>
            <p:cNvPr id="9" name="TextBox 8"/>
            <p:cNvSpPr txBox="1"/>
            <p:nvPr/>
          </p:nvSpPr>
          <p:spPr>
            <a:xfrm>
              <a:off x="917931" y="1539618"/>
              <a:ext cx="262828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Initialize w and </a:t>
              </a:r>
              <a:r>
                <a:rPr kumimoji="0" lang="en-US" sz="1800" b="0" i="0" u="none" strike="noStrike" cap="none" spc="0" normalizeH="0" baseline="0">
                  <a:ln>
                    <a:noFill/>
                  </a:ln>
                  <a:solidFill>
                    <a:srgbClr val="000000"/>
                  </a:solidFill>
                  <a:effectLst/>
                  <a:uFillTx/>
                  <a:latin typeface="Calibri"/>
                  <a:ea typeface="Calibri"/>
                  <a:cs typeface="Calibri"/>
                  <a:sym typeface="Calibri"/>
                </a:rPr>
                <a:t>b randomly</a:t>
              </a:r>
            </a:p>
          </p:txBody>
        </p:sp>
        <mc:AlternateContent xmlns:mc="http://schemas.openxmlformats.org/markup-compatibility/2006" xmlns:a14="http://schemas.microsoft.com/office/drawing/2010/main">
          <mc:Choice Requires="a14">
            <p:sp>
              <p:nvSpPr>
                <p:cNvPr id="14" name="Rectangle 13"/>
                <p:cNvSpPr/>
                <p:nvPr/>
              </p:nvSpPr>
              <p:spPr>
                <a:xfrm>
                  <a:off x="2448888" y="2449308"/>
                  <a:ext cx="150797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𝑑</m:t>
                        </m:r>
                        <m:r>
                          <a:rPr lang="en-US" i="1">
                            <a:solidFill>
                              <a:schemeClr val="tx1"/>
                            </a:solidFill>
                            <a:latin typeface="Cambria Math" charset="0"/>
                          </a:rPr>
                          <m:t>𝐿</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b="0" i="1" smtClean="0">
                            <a:solidFill>
                              <a:schemeClr val="tx1"/>
                            </a:solidFill>
                            <a:latin typeface="Cambria Math" charset="0"/>
                          </a:rPr>
                          <m:t>𝑑𝑤</m:t>
                        </m:r>
                      </m:oMath>
                    </m:oMathPara>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2448888" y="2449308"/>
                  <a:ext cx="1507977" cy="369332"/>
                </a:xfrm>
                <a:prstGeom prst="rect">
                  <a:avLst/>
                </a:prstGeom>
                <a:blipFill rotWithShape="0">
                  <a:blip r:embed="rId4"/>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569136" y="2445924"/>
                  <a:ext cx="150797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𝑑</m:t>
                        </m:r>
                        <m:r>
                          <a:rPr lang="en-US" i="1">
                            <a:solidFill>
                              <a:schemeClr val="tx1"/>
                            </a:solidFill>
                            <a:latin typeface="Cambria Math" charset="0"/>
                          </a:rPr>
                          <m:t>𝐿</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b="0" i="1" smtClean="0">
                            <a:solidFill>
                              <a:schemeClr val="tx1"/>
                            </a:solidFill>
                            <a:latin typeface="Cambria Math" charset="0"/>
                          </a:rPr>
                          <m:t>𝑑𝑏</m:t>
                        </m:r>
                      </m:oMath>
                    </m:oMathPara>
                  </a14:m>
                  <a:endParaRPr lang="en-US" dirty="0"/>
                </a:p>
              </p:txBody>
            </p:sp>
          </mc:Choice>
          <mc:Fallback xmlns="">
            <p:sp>
              <p:nvSpPr>
                <p:cNvPr id="20" name="Rectangle 19"/>
                <p:cNvSpPr>
                  <a:spLocks noRot="1" noChangeAspect="1" noMove="1" noResize="1" noEditPoints="1" noAdjustHandles="1" noChangeArrowheads="1" noChangeShapeType="1" noTextEdit="1"/>
                </p:cNvSpPr>
                <p:nvPr/>
              </p:nvSpPr>
              <p:spPr>
                <a:xfrm>
                  <a:off x="4569136" y="2445924"/>
                  <a:ext cx="1507977" cy="369332"/>
                </a:xfrm>
                <a:prstGeom prst="rect">
                  <a:avLst/>
                </a:prstGeom>
                <a:blipFill rotWithShape="0">
                  <a:blip r:embed="rId5"/>
                  <a:stretch>
                    <a:fillRect b="-13115"/>
                  </a:stretch>
                </a:blipFill>
              </p:spPr>
              <p:txBody>
                <a:bodyPr/>
                <a:lstStyle/>
                <a:p>
                  <a:r>
                    <a:rPr lang="en-US">
                      <a:noFill/>
                    </a:rPr>
                    <a:t> </a:t>
                  </a:r>
                </a:p>
              </p:txBody>
            </p:sp>
          </mc:Fallback>
        </mc:AlternateContent>
        <p:sp>
          <p:nvSpPr>
            <p:cNvPr id="15" name="TextBox 14"/>
            <p:cNvSpPr txBox="1"/>
            <p:nvPr/>
          </p:nvSpPr>
          <p:spPr>
            <a:xfrm>
              <a:off x="1243757" y="2445924"/>
              <a:ext cx="1073369"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Compute: </a:t>
              </a:r>
            </a:p>
          </p:txBody>
        </p:sp>
        <p:sp>
          <p:nvSpPr>
            <p:cNvPr id="22" name="TextBox 21"/>
            <p:cNvSpPr txBox="1"/>
            <p:nvPr/>
          </p:nvSpPr>
          <p:spPr>
            <a:xfrm>
              <a:off x="3990535" y="2445924"/>
              <a:ext cx="446595"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Calibri"/>
                  <a:ea typeface="Calibri"/>
                  <a:cs typeface="Calibri"/>
                  <a:sym typeface="Calibri"/>
                </a:rPr>
                <a:t>and</a:t>
              </a:r>
            </a:p>
          </p:txBody>
        </p:sp>
        <p:sp>
          <p:nvSpPr>
            <p:cNvPr id="16" name="Rectangle 15"/>
            <p:cNvSpPr/>
            <p:nvPr/>
          </p:nvSpPr>
          <p:spPr>
            <a:xfrm>
              <a:off x="1197589" y="2921911"/>
              <a:ext cx="1159292" cy="369332"/>
            </a:xfrm>
            <a:prstGeom prst="rect">
              <a:avLst/>
            </a:prstGeom>
          </p:spPr>
          <p:txBody>
            <a:bodyPr wrap="none">
              <a:spAutoFit/>
            </a:bodyPr>
            <a:lstStyle/>
            <a:p>
              <a:r>
                <a:rPr lang="en-US" dirty="0">
                  <a:solidFill>
                    <a:srgbClr val="000000"/>
                  </a:solidFill>
                </a:rPr>
                <a:t>Update w:</a:t>
              </a:r>
              <a:endParaRPr lang="en-US" dirty="0"/>
            </a:p>
          </p:txBody>
        </p:sp>
        <p:sp>
          <p:nvSpPr>
            <p:cNvPr id="24" name="Rectangle 23"/>
            <p:cNvSpPr/>
            <p:nvPr/>
          </p:nvSpPr>
          <p:spPr>
            <a:xfrm>
              <a:off x="1191403" y="3368358"/>
              <a:ext cx="1159292" cy="369332"/>
            </a:xfrm>
            <a:prstGeom prst="rect">
              <a:avLst/>
            </a:prstGeom>
          </p:spPr>
          <p:txBody>
            <a:bodyPr wrap="none">
              <a:spAutoFit/>
            </a:bodyPr>
            <a:lstStyle/>
            <a:p>
              <a:r>
                <a:rPr lang="en-US" dirty="0">
                  <a:solidFill>
                    <a:srgbClr val="000000"/>
                  </a:solidFill>
                </a:rPr>
                <a:t>Update b:</a:t>
              </a:r>
              <a:endParaRPr lang="en-US" dirty="0"/>
            </a:p>
          </p:txBody>
        </p:sp>
        <mc:AlternateContent xmlns:mc="http://schemas.openxmlformats.org/markup-compatibility/2006" xmlns:a14="http://schemas.microsoft.com/office/drawing/2010/main">
          <mc:Choice Requires="a14">
            <p:sp>
              <p:nvSpPr>
                <p:cNvPr id="25" name="Rectangle 24"/>
                <p:cNvSpPr/>
                <p:nvPr/>
              </p:nvSpPr>
              <p:spPr>
                <a:xfrm>
                  <a:off x="2426869" y="2924765"/>
                  <a:ext cx="26651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𝑤</m:t>
                        </m:r>
                        <m:r>
                          <a:rPr lang="en-US" b="0" i="1" smtClean="0">
                            <a:solidFill>
                              <a:schemeClr val="tx1"/>
                            </a:solidFill>
                            <a:latin typeface="Cambria Math" charset="0"/>
                          </a:rPr>
                          <m:t>=</m:t>
                        </m:r>
                        <m:r>
                          <a:rPr lang="en-US" b="0" i="1" smtClean="0">
                            <a:solidFill>
                              <a:schemeClr val="tx1"/>
                            </a:solidFill>
                            <a:latin typeface="Cambria Math" charset="0"/>
                          </a:rPr>
                          <m:t>𝑤</m:t>
                        </m:r>
                        <m:r>
                          <a:rPr lang="en-US" b="0" i="1" smtClean="0">
                            <a:solidFill>
                              <a:schemeClr val="tx1"/>
                            </a:solidFill>
                            <a:latin typeface="Cambria Math" charset="0"/>
                          </a:rPr>
                          <m:t> −</m:t>
                        </m:r>
                        <m:r>
                          <a:rPr lang="en-US" b="0" i="1" smtClean="0">
                            <a:solidFill>
                              <a:schemeClr val="tx1"/>
                            </a:solidFill>
                            <a:latin typeface="Cambria Math" charset="0"/>
                          </a:rPr>
                          <m:t>𝜆</m:t>
                        </m:r>
                        <m:r>
                          <a:rPr lang="en-US" b="0" i="1" smtClean="0">
                            <a:solidFill>
                              <a:schemeClr val="tx1"/>
                            </a:solidFill>
                            <a:latin typeface="Cambria Math" charset="0"/>
                          </a:rPr>
                          <m:t> </m:t>
                        </m:r>
                        <m:r>
                          <a:rPr lang="en-US" b="0" i="1" smtClean="0">
                            <a:solidFill>
                              <a:schemeClr val="tx1"/>
                            </a:solidFill>
                            <a:latin typeface="Cambria Math" charset="0"/>
                          </a:rPr>
                          <m:t>𝑑𝐿</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b="0" i="1" smtClean="0">
                            <a:solidFill>
                              <a:schemeClr val="tx1"/>
                            </a:solidFill>
                            <a:latin typeface="Cambria Math" charset="0"/>
                          </a:rPr>
                          <m:t>𝑑𝑤</m:t>
                        </m:r>
                      </m:oMath>
                    </m:oMathPara>
                  </a14:m>
                  <a:endParaRPr lang="en-US" dirty="0"/>
                </a:p>
              </p:txBody>
            </p:sp>
          </mc:Choice>
          <mc:Fallback xmlns="">
            <p:sp>
              <p:nvSpPr>
                <p:cNvPr id="25" name="Rectangle 24"/>
                <p:cNvSpPr>
                  <a:spLocks noRot="1" noChangeAspect="1" noMove="1" noResize="1" noEditPoints="1" noAdjustHandles="1" noChangeArrowheads="1" noChangeShapeType="1" noTextEdit="1"/>
                </p:cNvSpPr>
                <p:nvPr/>
              </p:nvSpPr>
              <p:spPr>
                <a:xfrm>
                  <a:off x="2426869" y="2924765"/>
                  <a:ext cx="2665153" cy="369332"/>
                </a:xfrm>
                <a:prstGeom prst="rect">
                  <a:avLst/>
                </a:prstGeom>
                <a:blipFill rotWithShape="0">
                  <a:blip r:embed="rId6"/>
                  <a:stretch>
                    <a:fillRect t="-98333" b="-1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2426869" y="3368358"/>
                  <a:ext cx="252549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𝑏</m:t>
                        </m:r>
                        <m:r>
                          <a:rPr lang="en-US" b="0" i="1" smtClean="0">
                            <a:solidFill>
                              <a:schemeClr val="tx1"/>
                            </a:solidFill>
                            <a:latin typeface="Cambria Math" charset="0"/>
                          </a:rPr>
                          <m:t>=</m:t>
                        </m:r>
                        <m:r>
                          <a:rPr lang="en-US" b="0" i="1" smtClean="0">
                            <a:solidFill>
                              <a:schemeClr val="tx1"/>
                            </a:solidFill>
                            <a:latin typeface="Cambria Math" charset="0"/>
                          </a:rPr>
                          <m:t>𝑏</m:t>
                        </m:r>
                        <m:r>
                          <a:rPr lang="en-US" b="0" i="1" smtClean="0">
                            <a:solidFill>
                              <a:schemeClr val="tx1"/>
                            </a:solidFill>
                            <a:latin typeface="Cambria Math" charset="0"/>
                          </a:rPr>
                          <m:t> −</m:t>
                        </m:r>
                        <m:r>
                          <a:rPr lang="en-US" b="0" i="1" smtClean="0">
                            <a:solidFill>
                              <a:schemeClr val="tx1"/>
                            </a:solidFill>
                            <a:latin typeface="Cambria Math" charset="0"/>
                          </a:rPr>
                          <m:t>𝜆</m:t>
                        </m:r>
                        <m:r>
                          <a:rPr lang="en-US" b="0" i="1" smtClean="0">
                            <a:solidFill>
                              <a:schemeClr val="tx1"/>
                            </a:solidFill>
                            <a:latin typeface="Cambria Math" charset="0"/>
                          </a:rPr>
                          <m:t> </m:t>
                        </m:r>
                        <m:r>
                          <a:rPr lang="en-US" b="0" i="1" smtClean="0">
                            <a:solidFill>
                              <a:schemeClr val="tx1"/>
                            </a:solidFill>
                            <a:latin typeface="Cambria Math" charset="0"/>
                          </a:rPr>
                          <m:t>𝑑𝐿</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b="0" i="1" smtClean="0">
                            <a:solidFill>
                              <a:schemeClr val="tx1"/>
                            </a:solidFill>
                            <a:latin typeface="Cambria Math" charset="0"/>
                          </a:rPr>
                          <m:t>𝑑𝑏</m:t>
                        </m:r>
                      </m:oMath>
                    </m:oMathPara>
                  </a14:m>
                  <a:endParaRPr lang="en-US" dirty="0"/>
                </a:p>
              </p:txBody>
            </p:sp>
          </mc:Choice>
          <mc:Fallback xmlns="">
            <p:sp>
              <p:nvSpPr>
                <p:cNvPr id="26" name="Rectangle 25"/>
                <p:cNvSpPr>
                  <a:spLocks noRot="1" noChangeAspect="1" noMove="1" noResize="1" noEditPoints="1" noAdjustHandles="1" noChangeArrowheads="1" noChangeShapeType="1" noTextEdit="1"/>
                </p:cNvSpPr>
                <p:nvPr/>
              </p:nvSpPr>
              <p:spPr>
                <a:xfrm>
                  <a:off x="2426869" y="3368358"/>
                  <a:ext cx="2525499" cy="369332"/>
                </a:xfrm>
                <a:prstGeom prst="rect">
                  <a:avLst/>
                </a:prstGeom>
                <a:blipFill rotWithShape="0">
                  <a:blip r:embed="rId7"/>
                  <a:stretch>
                    <a:fillRect t="-98333" b="-123333"/>
                  </a:stretch>
                </a:blipFill>
              </p:spPr>
              <p:txBody>
                <a:bodyPr/>
                <a:lstStyle/>
                <a:p>
                  <a:r>
                    <a:rPr lang="en-US">
                      <a:noFill/>
                    </a:rPr>
                    <a:t> </a:t>
                  </a:r>
                </a:p>
              </p:txBody>
            </p:sp>
          </mc:Fallback>
        </mc:AlternateContent>
        <p:sp>
          <p:nvSpPr>
            <p:cNvPr id="29" name="Rectangle 28"/>
            <p:cNvSpPr/>
            <p:nvPr/>
          </p:nvSpPr>
          <p:spPr>
            <a:xfrm>
              <a:off x="1243757" y="3878293"/>
              <a:ext cx="750526" cy="369332"/>
            </a:xfrm>
            <a:prstGeom prst="rect">
              <a:avLst/>
            </a:prstGeom>
          </p:spPr>
          <p:txBody>
            <a:bodyPr wrap="none">
              <a:spAutoFit/>
            </a:bodyPr>
            <a:lstStyle/>
            <a:p>
              <a:r>
                <a:rPr lang="en-US" dirty="0">
                  <a:solidFill>
                    <a:srgbClr val="000000"/>
                  </a:solidFill>
                </a:rPr>
                <a:t>Print: </a:t>
              </a:r>
              <a:endParaRPr lang="en-US" dirty="0"/>
            </a:p>
          </p:txBody>
        </p:sp>
        <mc:AlternateContent xmlns:mc="http://schemas.openxmlformats.org/markup-compatibility/2006" xmlns:a14="http://schemas.microsoft.com/office/drawing/2010/main">
          <mc:Choice Requires="a14">
            <p:sp>
              <p:nvSpPr>
                <p:cNvPr id="17" name="Rectangle 16"/>
                <p:cNvSpPr/>
                <p:nvPr/>
              </p:nvSpPr>
              <p:spPr>
                <a:xfrm>
                  <a:off x="1874988" y="3877982"/>
                  <a:ext cx="95141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chemeClr val="tx1"/>
                            </a:solidFill>
                            <a:latin typeface="Cambria Math" charset="0"/>
                          </a:rPr>
                          <m:t>𝐿</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oMath>
                    </m:oMathPara>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1874988" y="3877982"/>
                  <a:ext cx="951414" cy="369332"/>
                </a:xfrm>
                <a:prstGeom prst="rect">
                  <a:avLst/>
                </a:prstGeom>
                <a:blipFill rotWithShape="0">
                  <a:blip r:embed="rId8"/>
                  <a:stretch>
                    <a:fillRect b="-13115"/>
                  </a:stretch>
                </a:blipFill>
              </p:spPr>
              <p:txBody>
                <a:bodyPr/>
                <a:lstStyle/>
                <a:p>
                  <a:r>
                    <a:rPr lang="en-US">
                      <a:noFill/>
                    </a:rPr>
                    <a:t> </a:t>
                  </a:r>
                </a:p>
              </p:txBody>
            </p:sp>
          </mc:Fallback>
        </mc:AlternateContent>
        <p:sp>
          <p:nvSpPr>
            <p:cNvPr id="31" name="Rectangle 30"/>
            <p:cNvSpPr/>
            <p:nvPr/>
          </p:nvSpPr>
          <p:spPr>
            <a:xfrm>
              <a:off x="2865897" y="3855069"/>
              <a:ext cx="4862228" cy="369332"/>
            </a:xfrm>
            <a:prstGeom prst="rect">
              <a:avLst/>
            </a:prstGeom>
          </p:spPr>
          <p:txBody>
            <a:bodyPr wrap="none">
              <a:spAutoFit/>
            </a:bodyPr>
            <a:lstStyle/>
            <a:p>
              <a:r>
                <a:rPr lang="en-US" dirty="0">
                  <a:solidFill>
                    <a:srgbClr val="00B050"/>
                  </a:solidFill>
                </a:rPr>
                <a:t>// Useful to see if this is becoming smaller or not. </a:t>
              </a:r>
            </a:p>
          </p:txBody>
        </p:sp>
      </p:grpSp>
    </p:spTree>
    <p:extLst>
      <p:ext uri="{BB962C8B-B14F-4D97-AF65-F5344CB8AC3E}">
        <p14:creationId xmlns:p14="http://schemas.microsoft.com/office/powerpoint/2010/main" val="41038028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FFFFFF"/>
                </a:solidFill>
              </a:rPr>
              <a:t>33</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Gradient Descent (GD) (idea)</a:t>
            </a:r>
            <a:endParaRPr sz="3200" dirty="0">
              <a:solidFill>
                <a:srgbClr val="215380"/>
              </a:solidFill>
            </a:endParaRPr>
          </a:p>
        </p:txBody>
      </p:sp>
      <p:cxnSp>
        <p:nvCxnSpPr>
          <p:cNvPr id="4" name="Straight Arrow Connector 3"/>
          <p:cNvCxnSpPr/>
          <p:nvPr/>
        </p:nvCxnSpPr>
        <p:spPr>
          <a:xfrm flipV="1">
            <a:off x="1085850" y="1342042"/>
            <a:ext cx="0" cy="2839586"/>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8" name="Straight Arrow Connector 7"/>
          <p:cNvCxnSpPr/>
          <p:nvPr/>
        </p:nvCxnSpPr>
        <p:spPr>
          <a:xfrm>
            <a:off x="1085850" y="4181628"/>
            <a:ext cx="4777740" cy="0"/>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11" name="Rectangle 10"/>
              <p:cNvSpPr/>
              <p:nvPr/>
            </p:nvSpPr>
            <p:spPr>
              <a:xfrm>
                <a:off x="78527" y="1342042"/>
                <a:ext cx="7339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chemeClr val="tx1"/>
                          </a:solidFill>
                          <a:latin typeface="Cambria Math" charset="0"/>
                        </a:rPr>
                        <m:t>𝐿</m:t>
                      </m:r>
                      <m:d>
                        <m:dPr>
                          <m:ctrlPr>
                            <a:rPr lang="en-US" i="1">
                              <a:solidFill>
                                <a:schemeClr val="tx1"/>
                              </a:solidFill>
                              <a:latin typeface="Cambria Math" panose="02040503050406030204" pitchFamily="18" charset="0"/>
                            </a:rPr>
                          </m:ctrlPr>
                        </m:dPr>
                        <m:e>
                          <m:r>
                            <a:rPr lang="en-US" i="1">
                              <a:solidFill>
                                <a:schemeClr val="tx1"/>
                              </a:solidFill>
                              <a:latin typeface="Cambria Math" charset="0"/>
                            </a:rPr>
                            <m:t>𝑤</m:t>
                          </m:r>
                        </m:e>
                      </m:d>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78527" y="1342042"/>
                <a:ext cx="733983" cy="369332"/>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336442" y="4406087"/>
                <a:ext cx="41421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chemeClr val="tx1"/>
                          </a:solidFill>
                          <a:latin typeface="Cambria Math" charset="0"/>
                        </a:rPr>
                        <m:t>𝑤</m:t>
                      </m:r>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5336442" y="4406087"/>
                <a:ext cx="414216" cy="369332"/>
              </a:xfrm>
              <a:prstGeom prst="rect">
                <a:avLst/>
              </a:prstGeom>
              <a:blipFill rotWithShape="0">
                <a:blip r:embed="rId3"/>
                <a:stretch>
                  <a:fillRect/>
                </a:stretch>
              </a:blipFill>
            </p:spPr>
            <p:txBody>
              <a:bodyPr/>
              <a:lstStyle/>
              <a:p>
                <a:r>
                  <a:rPr lang="en-US">
                    <a:noFill/>
                  </a:rPr>
                  <a:t> </a:t>
                </a:r>
              </a:p>
            </p:txBody>
          </p:sp>
        </mc:Fallback>
      </mc:AlternateContent>
      <p:sp>
        <p:nvSpPr>
          <p:cNvPr id="15" name="Freeform 14"/>
          <p:cNvSpPr/>
          <p:nvPr/>
        </p:nvSpPr>
        <p:spPr>
          <a:xfrm>
            <a:off x="1464524" y="1417909"/>
            <a:ext cx="3646170" cy="2539261"/>
          </a:xfrm>
          <a:custGeom>
            <a:avLst/>
            <a:gdLst>
              <a:gd name="connsiteX0" fmla="*/ 0 w 3991119"/>
              <a:gd name="connsiteY0" fmla="*/ 1244238 h 2971969"/>
              <a:gd name="connsiteX1" fmla="*/ 1554480 w 3991119"/>
              <a:gd name="connsiteY1" fmla="*/ 2958738 h 2971969"/>
              <a:gd name="connsiteX2" fmla="*/ 3646170 w 3991119"/>
              <a:gd name="connsiteY2" fmla="*/ 432708 h 2971969"/>
              <a:gd name="connsiteX3" fmla="*/ 3966210 w 3991119"/>
              <a:gd name="connsiteY3" fmla="*/ 21228 h 2971969"/>
              <a:gd name="connsiteX0" fmla="*/ 0 w 3646170"/>
              <a:gd name="connsiteY0" fmla="*/ 811530 h 2539261"/>
              <a:gd name="connsiteX1" fmla="*/ 1554480 w 3646170"/>
              <a:gd name="connsiteY1" fmla="*/ 2526030 h 2539261"/>
              <a:gd name="connsiteX2" fmla="*/ 3646170 w 3646170"/>
              <a:gd name="connsiteY2" fmla="*/ 0 h 2539261"/>
            </a:gdLst>
            <a:ahLst/>
            <a:cxnLst>
              <a:cxn ang="0">
                <a:pos x="connsiteX0" y="connsiteY0"/>
              </a:cxn>
              <a:cxn ang="0">
                <a:pos x="connsiteX1" y="connsiteY1"/>
              </a:cxn>
              <a:cxn ang="0">
                <a:pos x="connsiteX2" y="connsiteY2"/>
              </a:cxn>
            </a:cxnLst>
            <a:rect l="l" t="t" r="r" b="b"/>
            <a:pathLst>
              <a:path w="3646170" h="2539261">
                <a:moveTo>
                  <a:pt x="0" y="811530"/>
                </a:moveTo>
                <a:cubicBezTo>
                  <a:pt x="473392" y="1736407"/>
                  <a:pt x="946785" y="2661285"/>
                  <a:pt x="1554480" y="2526030"/>
                </a:cubicBezTo>
                <a:cubicBezTo>
                  <a:pt x="2162175" y="2390775"/>
                  <a:pt x="3244215" y="489585"/>
                  <a:pt x="3646170" y="0"/>
                </a:cubicBezTo>
              </a:path>
            </a:pathLst>
          </a:custGeom>
          <a:noFill/>
          <a:ln w="254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6" name="TextBox 15"/>
          <p:cNvSpPr txBox="1"/>
          <p:nvPr/>
        </p:nvSpPr>
        <p:spPr>
          <a:xfrm>
            <a:off x="5863591" y="994410"/>
            <a:ext cx="2914650"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l" defTabSz="457200" rtl="0" fontAlgn="auto" latinLnBrk="1" hangingPunct="0">
              <a:lnSpc>
                <a:spcPct val="100000"/>
              </a:lnSpc>
              <a:spcBef>
                <a:spcPts val="0"/>
              </a:spcBef>
              <a:spcAft>
                <a:spcPts val="0"/>
              </a:spcAft>
              <a:buClrTx/>
              <a:buSzTx/>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1. Start with a random value</a:t>
            </a:r>
            <a:r>
              <a:rPr kumimoji="0" lang="en-US" sz="1800" b="0" i="0" u="none" strike="noStrike" cap="none" spc="0" normalizeH="0" dirty="0">
                <a:ln>
                  <a:noFill/>
                </a:ln>
                <a:solidFill>
                  <a:srgbClr val="000000"/>
                </a:solidFill>
                <a:effectLst/>
                <a:uFillTx/>
                <a:latin typeface="Calibri"/>
                <a:ea typeface="Calibri"/>
                <a:cs typeface="Calibri"/>
                <a:sym typeface="Calibri"/>
              </a:rPr>
              <a:t> </a:t>
            </a:r>
            <a:br>
              <a:rPr kumimoji="0" lang="en-US" sz="1800" b="0" i="0" u="none" strike="noStrike" cap="none" spc="0" normalizeH="0" dirty="0">
                <a:ln>
                  <a:noFill/>
                </a:ln>
                <a:solidFill>
                  <a:srgbClr val="000000"/>
                </a:solidFill>
                <a:effectLst/>
                <a:uFillTx/>
                <a:latin typeface="Calibri"/>
                <a:ea typeface="Calibri"/>
                <a:cs typeface="Calibri"/>
                <a:sym typeface="Calibri"/>
              </a:rPr>
            </a:br>
            <a:r>
              <a:rPr kumimoji="0" lang="en-US" sz="1800" b="0" i="0" u="none" strike="noStrike" cap="none" spc="0" normalizeH="0" dirty="0">
                <a:ln>
                  <a:noFill/>
                </a:ln>
                <a:solidFill>
                  <a:srgbClr val="000000"/>
                </a:solidFill>
                <a:effectLst/>
                <a:uFillTx/>
                <a:latin typeface="Calibri"/>
                <a:ea typeface="Calibri"/>
                <a:cs typeface="Calibri"/>
                <a:sym typeface="Calibri"/>
              </a:rPr>
              <a:t>     of</a:t>
            </a:r>
            <a:r>
              <a:rPr lang="en-US" dirty="0">
                <a:solidFill>
                  <a:srgbClr val="000000"/>
                </a:solidFill>
              </a:rPr>
              <a:t> w (e.g. w = 12)</a:t>
            </a:r>
          </a:p>
        </p:txBody>
      </p:sp>
      <p:grpSp>
        <p:nvGrpSpPr>
          <p:cNvPr id="21" name="Group 20"/>
          <p:cNvGrpSpPr/>
          <p:nvPr/>
        </p:nvGrpSpPr>
        <p:grpSpPr>
          <a:xfrm>
            <a:off x="3857072" y="2788920"/>
            <a:ext cx="606895" cy="1830230"/>
            <a:chOff x="3857072" y="2788920"/>
            <a:chExt cx="606895" cy="1830230"/>
          </a:xfrm>
        </p:grpSpPr>
        <p:cxnSp>
          <p:nvCxnSpPr>
            <p:cNvPr id="19" name="Straight Connector 18"/>
            <p:cNvCxnSpPr/>
            <p:nvPr/>
          </p:nvCxnSpPr>
          <p:spPr>
            <a:xfrm>
              <a:off x="4160520" y="2788920"/>
              <a:ext cx="0" cy="1392708"/>
            </a:xfrm>
            <a:prstGeom prst="line">
              <a:avLst/>
            </a:prstGeom>
            <a:noFill/>
            <a:ln w="25400" cap="flat">
              <a:solidFill>
                <a:schemeClr val="tx2"/>
              </a:solidFill>
              <a:prstDash val="sysDot"/>
              <a:bevel/>
            </a:ln>
            <a:effectLst/>
          </p:spPr>
          <p:style>
            <a:lnRef idx="0">
              <a:scrgbClr r="0" g="0" b="0"/>
            </a:lnRef>
            <a:fillRef idx="0">
              <a:scrgbClr r="0" g="0" b="0"/>
            </a:fillRef>
            <a:effectRef idx="0">
              <a:scrgbClr r="0" g="0" b="0"/>
            </a:effectRef>
            <a:fontRef idx="none"/>
          </p:style>
        </p:cxnSp>
        <p:sp>
          <p:nvSpPr>
            <p:cNvPr id="20" name="TextBox 19"/>
            <p:cNvSpPr txBox="1"/>
            <p:nvPr/>
          </p:nvSpPr>
          <p:spPr>
            <a:xfrm>
              <a:off x="3857072" y="4249820"/>
              <a:ext cx="606895"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Calibri"/>
                  <a:ea typeface="Calibri"/>
                  <a:cs typeface="Calibri"/>
                  <a:sym typeface="Calibri"/>
                </a:rPr>
                <a:t>w=12</a:t>
              </a:r>
            </a:p>
          </p:txBody>
        </p:sp>
      </p:grpSp>
      <p:sp>
        <p:nvSpPr>
          <p:cNvPr id="26" name="TextBox 25"/>
          <p:cNvSpPr txBox="1"/>
          <p:nvPr/>
        </p:nvSpPr>
        <p:spPr>
          <a:xfrm>
            <a:off x="5863588" y="1752334"/>
            <a:ext cx="3028949" cy="923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l" defTabSz="457200" rtl="0" fontAlgn="auto" latinLnBrk="1" hangingPunct="0">
              <a:lnSpc>
                <a:spcPct val="100000"/>
              </a:lnSpc>
              <a:spcBef>
                <a:spcPts val="0"/>
              </a:spcBef>
              <a:spcAft>
                <a:spcPts val="0"/>
              </a:spcAft>
              <a:buClrTx/>
              <a:buSzTx/>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2. Compute the gradient</a:t>
            </a:r>
            <a:r>
              <a:rPr kumimoji="0" lang="en-US" sz="1800" b="0" i="0" u="none" strike="noStrike" cap="none" spc="0" normalizeH="0" dirty="0">
                <a:ln>
                  <a:noFill/>
                </a:ln>
                <a:solidFill>
                  <a:srgbClr val="000000"/>
                </a:solidFill>
                <a:effectLst/>
                <a:uFillTx/>
                <a:latin typeface="Calibri"/>
                <a:ea typeface="Calibri"/>
                <a:cs typeface="Calibri"/>
                <a:sym typeface="Calibri"/>
              </a:rPr>
              <a:t> </a:t>
            </a:r>
            <a:br>
              <a:rPr kumimoji="0" lang="en-US" sz="1800" b="0" i="0" u="none" strike="noStrike" cap="none" spc="0" normalizeH="0" dirty="0">
                <a:ln>
                  <a:noFill/>
                </a:ln>
                <a:solidFill>
                  <a:srgbClr val="000000"/>
                </a:solidFill>
                <a:effectLst/>
                <a:uFillTx/>
                <a:latin typeface="Calibri"/>
                <a:ea typeface="Calibri"/>
                <a:cs typeface="Calibri"/>
                <a:sym typeface="Calibri"/>
              </a:rPr>
            </a:br>
            <a:r>
              <a:rPr kumimoji="0" lang="en-US" sz="1800" b="0" i="0" u="none" strike="noStrike" cap="none" spc="0" normalizeH="0" dirty="0">
                <a:ln>
                  <a:noFill/>
                </a:ln>
                <a:solidFill>
                  <a:srgbClr val="000000"/>
                </a:solidFill>
                <a:effectLst/>
                <a:uFillTx/>
                <a:latin typeface="Calibri"/>
                <a:ea typeface="Calibri"/>
                <a:cs typeface="Calibri"/>
                <a:sym typeface="Calibri"/>
              </a:rPr>
              <a:t>    (derivative) of L(w) at point</a:t>
            </a:r>
            <a:br>
              <a:rPr kumimoji="0" lang="en-US" sz="1800" b="0" i="0" u="none" strike="noStrike" cap="none" spc="0" normalizeH="0" dirty="0">
                <a:ln>
                  <a:noFill/>
                </a:ln>
                <a:solidFill>
                  <a:srgbClr val="000000"/>
                </a:solidFill>
                <a:effectLst/>
                <a:uFillTx/>
                <a:latin typeface="Calibri"/>
                <a:ea typeface="Calibri"/>
                <a:cs typeface="Calibri"/>
                <a:sym typeface="Calibri"/>
              </a:rPr>
            </a:br>
            <a:r>
              <a:rPr kumimoji="0" lang="en-US" sz="1800" b="0" i="0" u="none" strike="noStrike" cap="none" spc="0" normalizeH="0" dirty="0">
                <a:ln>
                  <a:noFill/>
                </a:ln>
                <a:solidFill>
                  <a:srgbClr val="000000"/>
                </a:solidFill>
                <a:effectLst/>
                <a:uFillTx/>
                <a:latin typeface="Calibri"/>
                <a:ea typeface="Calibri"/>
                <a:cs typeface="Calibri"/>
                <a:sym typeface="Calibri"/>
              </a:rPr>
              <a:t>     w = 12. (e.g. </a:t>
            </a:r>
            <a:r>
              <a:rPr kumimoji="0" lang="en-US" sz="1800" b="0" i="0" u="none" strike="noStrike" cap="none" spc="0" normalizeH="0" dirty="0" err="1">
                <a:ln>
                  <a:noFill/>
                </a:ln>
                <a:solidFill>
                  <a:srgbClr val="000000"/>
                </a:solidFill>
                <a:effectLst/>
                <a:uFillTx/>
                <a:latin typeface="Calibri"/>
                <a:ea typeface="Calibri"/>
                <a:cs typeface="Calibri"/>
                <a:sym typeface="Calibri"/>
              </a:rPr>
              <a:t>dL</a:t>
            </a:r>
            <a:r>
              <a:rPr kumimoji="0" lang="en-US" sz="1800" b="0" i="0" u="none" strike="noStrike" cap="none" spc="0" normalizeH="0" dirty="0">
                <a:ln>
                  <a:noFill/>
                </a:ln>
                <a:solidFill>
                  <a:srgbClr val="000000"/>
                </a:solidFill>
                <a:effectLst/>
                <a:uFillTx/>
                <a:latin typeface="Calibri"/>
                <a:ea typeface="Calibri"/>
                <a:cs typeface="Calibri"/>
                <a:sym typeface="Calibri"/>
              </a:rPr>
              <a:t>/</a:t>
            </a:r>
            <a:r>
              <a:rPr kumimoji="0" lang="en-US" sz="1800" b="0" i="0" u="none" strike="noStrike" cap="none" spc="0" normalizeH="0" dirty="0" err="1">
                <a:ln>
                  <a:noFill/>
                </a:ln>
                <a:solidFill>
                  <a:srgbClr val="000000"/>
                </a:solidFill>
                <a:effectLst/>
                <a:uFillTx/>
                <a:latin typeface="Calibri"/>
                <a:ea typeface="Calibri"/>
                <a:cs typeface="Calibri"/>
                <a:sym typeface="Calibri"/>
              </a:rPr>
              <a:t>dw</a:t>
            </a:r>
            <a:r>
              <a:rPr kumimoji="0" lang="en-US" sz="1800" b="0" i="0" u="none" strike="noStrike" cap="none" spc="0" normalizeH="0" dirty="0">
                <a:ln>
                  <a:noFill/>
                </a:ln>
                <a:solidFill>
                  <a:srgbClr val="000000"/>
                </a:solidFill>
                <a:effectLst/>
                <a:uFillTx/>
                <a:latin typeface="Calibri"/>
                <a:ea typeface="Calibri"/>
                <a:cs typeface="Calibri"/>
                <a:sym typeface="Calibri"/>
              </a:rPr>
              <a:t> = 6)</a:t>
            </a:r>
            <a:endParaRPr lang="en-US" dirty="0">
              <a:solidFill>
                <a:srgbClr val="000000"/>
              </a:solidFill>
            </a:endParaRPr>
          </a:p>
        </p:txBody>
      </p:sp>
      <p:cxnSp>
        <p:nvCxnSpPr>
          <p:cNvPr id="23" name="Straight Connector 22"/>
          <p:cNvCxnSpPr/>
          <p:nvPr/>
        </p:nvCxnSpPr>
        <p:spPr>
          <a:xfrm flipV="1">
            <a:off x="3406140" y="2018350"/>
            <a:ext cx="1360170" cy="1764980"/>
          </a:xfrm>
          <a:prstGeom prst="line">
            <a:avLst/>
          </a:prstGeom>
          <a:noFill/>
          <a:ln w="34925" cap="flat">
            <a:solidFill>
              <a:srgbClr val="FF0000"/>
            </a:solidFill>
            <a:prstDash val="solid"/>
            <a:bevel/>
          </a:ln>
          <a:effectLst/>
        </p:spPr>
        <p:style>
          <a:lnRef idx="0">
            <a:scrgbClr r="0" g="0" b="0"/>
          </a:lnRef>
          <a:fillRef idx="0">
            <a:scrgbClr r="0" g="0" b="0"/>
          </a:fillRef>
          <a:effectRef idx="0">
            <a:scrgbClr r="0" g="0" b="0"/>
          </a:effectRef>
          <a:fontRef idx="none"/>
        </p:style>
      </p:cxnSp>
      <p:sp>
        <p:nvSpPr>
          <p:cNvPr id="37" name="TextBox 36"/>
          <p:cNvSpPr txBox="1"/>
          <p:nvPr/>
        </p:nvSpPr>
        <p:spPr>
          <a:xfrm>
            <a:off x="5863587" y="2787257"/>
            <a:ext cx="3028949" cy="923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l" defTabSz="457200" rtl="0" fontAlgn="auto" latinLnBrk="1" hangingPunct="0">
              <a:lnSpc>
                <a:spcPct val="100000"/>
              </a:lnSpc>
              <a:spcBef>
                <a:spcPts val="0"/>
              </a:spcBef>
              <a:spcAft>
                <a:spcPts val="0"/>
              </a:spcAft>
              <a:buClrTx/>
              <a:buSzTx/>
              <a:tabLst/>
            </a:pPr>
            <a:r>
              <a:rPr lang="en-US" dirty="0">
                <a:solidFill>
                  <a:srgbClr val="000000"/>
                </a:solidFill>
              </a:rPr>
              <a:t>3</a:t>
            </a:r>
            <a:r>
              <a:rPr kumimoji="0" lang="en-US" sz="1800" b="0" i="0" u="none" strike="noStrike" cap="none" spc="0" normalizeH="0" baseline="0" dirty="0">
                <a:ln>
                  <a:noFill/>
                </a:ln>
                <a:solidFill>
                  <a:srgbClr val="000000"/>
                </a:solidFill>
                <a:effectLst/>
                <a:uFillTx/>
                <a:latin typeface="Calibri"/>
                <a:ea typeface="Calibri"/>
                <a:cs typeface="Calibri"/>
                <a:sym typeface="Calibri"/>
              </a:rPr>
              <a:t>. </a:t>
            </a:r>
            <a:r>
              <a:rPr kumimoji="0" lang="en-US" sz="1800" b="0" i="0" u="none" strike="noStrike" cap="none" spc="0" normalizeH="0" baseline="0" dirty="0" err="1">
                <a:ln>
                  <a:noFill/>
                </a:ln>
                <a:solidFill>
                  <a:srgbClr val="000000"/>
                </a:solidFill>
                <a:effectLst/>
                <a:uFillTx/>
                <a:latin typeface="Calibri"/>
                <a:ea typeface="Calibri"/>
                <a:cs typeface="Calibri"/>
                <a:sym typeface="Calibri"/>
              </a:rPr>
              <a:t>Recompute</a:t>
            </a:r>
            <a:r>
              <a:rPr kumimoji="0" lang="en-US" sz="1800" b="0" i="0" u="none" strike="noStrike" cap="none" spc="0" normalizeH="0" baseline="0" dirty="0">
                <a:ln>
                  <a:noFill/>
                </a:ln>
                <a:solidFill>
                  <a:srgbClr val="000000"/>
                </a:solidFill>
                <a:effectLst/>
                <a:uFillTx/>
                <a:latin typeface="Calibri"/>
                <a:ea typeface="Calibri"/>
                <a:cs typeface="Calibri"/>
                <a:sym typeface="Calibri"/>
              </a:rPr>
              <a:t> w as:</a:t>
            </a:r>
          </a:p>
          <a:p>
            <a:pPr marR="0" algn="l" defTabSz="457200" rtl="0" fontAlgn="auto" latinLnBrk="1" hangingPunct="0">
              <a:lnSpc>
                <a:spcPct val="100000"/>
              </a:lnSpc>
              <a:spcBef>
                <a:spcPts val="0"/>
              </a:spcBef>
              <a:spcAft>
                <a:spcPts val="0"/>
              </a:spcAft>
              <a:buClrTx/>
              <a:buSzTx/>
              <a:tabLst/>
            </a:pPr>
            <a:endParaRPr lang="en-US" dirty="0">
              <a:solidFill>
                <a:srgbClr val="000000"/>
              </a:solidFill>
            </a:endParaRPr>
          </a:p>
          <a:p>
            <a:pPr marR="0" algn="l" defTabSz="457200" rtl="0" fontAlgn="auto" latinLnBrk="1" hangingPunct="0">
              <a:lnSpc>
                <a:spcPct val="100000"/>
              </a:lnSpc>
              <a:spcBef>
                <a:spcPts val="0"/>
              </a:spcBef>
              <a:spcAft>
                <a:spcPts val="0"/>
              </a:spcAft>
              <a:buClrTx/>
              <a:buSzTx/>
              <a:tabLst/>
            </a:pPr>
            <a:r>
              <a:rPr lang="en-US" dirty="0">
                <a:solidFill>
                  <a:srgbClr val="000000"/>
                </a:solidFill>
              </a:rPr>
              <a:t>w = w – lambda * (</a:t>
            </a:r>
            <a:r>
              <a:rPr lang="en-US" dirty="0" err="1">
                <a:solidFill>
                  <a:srgbClr val="000000"/>
                </a:solidFill>
              </a:rPr>
              <a:t>dL</a:t>
            </a:r>
            <a:r>
              <a:rPr lang="en-US" dirty="0">
                <a:solidFill>
                  <a:srgbClr val="000000"/>
                </a:solidFill>
              </a:rPr>
              <a:t> / </a:t>
            </a:r>
            <a:r>
              <a:rPr lang="en-US" dirty="0" err="1">
                <a:solidFill>
                  <a:srgbClr val="000000"/>
                </a:solidFill>
              </a:rPr>
              <a:t>dw</a:t>
            </a:r>
            <a:r>
              <a:rPr lang="en-US" dirty="0">
                <a:solidFill>
                  <a:srgbClr val="000000"/>
                </a:solidFill>
              </a:rPr>
              <a:t>)</a:t>
            </a:r>
          </a:p>
        </p:txBody>
      </p:sp>
      <p:cxnSp>
        <p:nvCxnSpPr>
          <p:cNvPr id="3" name="Straight Arrow Connector 2"/>
          <p:cNvCxnSpPr/>
          <p:nvPr/>
        </p:nvCxnSpPr>
        <p:spPr>
          <a:xfrm flipH="1">
            <a:off x="3906371" y="4853676"/>
            <a:ext cx="67235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35568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P spid="3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FFFFFF"/>
                </a:solidFill>
              </a:rPr>
              <a:t>34</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Gradient Descent (GD) (idea)</a:t>
            </a:r>
            <a:endParaRPr sz="3200" dirty="0">
              <a:solidFill>
                <a:srgbClr val="215380"/>
              </a:solidFill>
            </a:endParaRPr>
          </a:p>
        </p:txBody>
      </p:sp>
      <p:cxnSp>
        <p:nvCxnSpPr>
          <p:cNvPr id="4" name="Straight Arrow Connector 3"/>
          <p:cNvCxnSpPr/>
          <p:nvPr/>
        </p:nvCxnSpPr>
        <p:spPr>
          <a:xfrm flipV="1">
            <a:off x="1085850" y="1342042"/>
            <a:ext cx="0" cy="2839586"/>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8" name="Straight Arrow Connector 7"/>
          <p:cNvCxnSpPr/>
          <p:nvPr/>
        </p:nvCxnSpPr>
        <p:spPr>
          <a:xfrm>
            <a:off x="1085850" y="4181628"/>
            <a:ext cx="4777740" cy="0"/>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11" name="Rectangle 10"/>
              <p:cNvSpPr/>
              <p:nvPr/>
            </p:nvSpPr>
            <p:spPr>
              <a:xfrm>
                <a:off x="78527" y="1342042"/>
                <a:ext cx="7339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chemeClr val="tx1"/>
                          </a:solidFill>
                          <a:latin typeface="Cambria Math" charset="0"/>
                        </a:rPr>
                        <m:t>𝐿</m:t>
                      </m:r>
                      <m:d>
                        <m:dPr>
                          <m:ctrlPr>
                            <a:rPr lang="en-US" i="1">
                              <a:solidFill>
                                <a:schemeClr val="tx1"/>
                              </a:solidFill>
                              <a:latin typeface="Cambria Math" panose="02040503050406030204" pitchFamily="18" charset="0"/>
                            </a:rPr>
                          </m:ctrlPr>
                        </m:dPr>
                        <m:e>
                          <m:r>
                            <a:rPr lang="en-US" i="1">
                              <a:solidFill>
                                <a:schemeClr val="tx1"/>
                              </a:solidFill>
                              <a:latin typeface="Cambria Math" charset="0"/>
                            </a:rPr>
                            <m:t>𝑤</m:t>
                          </m:r>
                        </m:e>
                      </m:d>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78527" y="1342042"/>
                <a:ext cx="733983" cy="369332"/>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336442" y="4406087"/>
                <a:ext cx="41421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chemeClr val="tx1"/>
                          </a:solidFill>
                          <a:latin typeface="Cambria Math" charset="0"/>
                        </a:rPr>
                        <m:t>𝑤</m:t>
                      </m:r>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5336442" y="4406087"/>
                <a:ext cx="414216" cy="369332"/>
              </a:xfrm>
              <a:prstGeom prst="rect">
                <a:avLst/>
              </a:prstGeom>
              <a:blipFill rotWithShape="0">
                <a:blip r:embed="rId3"/>
                <a:stretch>
                  <a:fillRect/>
                </a:stretch>
              </a:blipFill>
            </p:spPr>
            <p:txBody>
              <a:bodyPr/>
              <a:lstStyle/>
              <a:p>
                <a:r>
                  <a:rPr lang="en-US">
                    <a:noFill/>
                  </a:rPr>
                  <a:t> </a:t>
                </a:r>
              </a:p>
            </p:txBody>
          </p:sp>
        </mc:Fallback>
      </mc:AlternateContent>
      <p:sp>
        <p:nvSpPr>
          <p:cNvPr id="15" name="Freeform 14"/>
          <p:cNvSpPr/>
          <p:nvPr/>
        </p:nvSpPr>
        <p:spPr>
          <a:xfrm>
            <a:off x="1464524" y="1417909"/>
            <a:ext cx="3646170" cy="2539261"/>
          </a:xfrm>
          <a:custGeom>
            <a:avLst/>
            <a:gdLst>
              <a:gd name="connsiteX0" fmla="*/ 0 w 3991119"/>
              <a:gd name="connsiteY0" fmla="*/ 1244238 h 2971969"/>
              <a:gd name="connsiteX1" fmla="*/ 1554480 w 3991119"/>
              <a:gd name="connsiteY1" fmla="*/ 2958738 h 2971969"/>
              <a:gd name="connsiteX2" fmla="*/ 3646170 w 3991119"/>
              <a:gd name="connsiteY2" fmla="*/ 432708 h 2971969"/>
              <a:gd name="connsiteX3" fmla="*/ 3966210 w 3991119"/>
              <a:gd name="connsiteY3" fmla="*/ 21228 h 2971969"/>
              <a:gd name="connsiteX0" fmla="*/ 0 w 3646170"/>
              <a:gd name="connsiteY0" fmla="*/ 811530 h 2539261"/>
              <a:gd name="connsiteX1" fmla="*/ 1554480 w 3646170"/>
              <a:gd name="connsiteY1" fmla="*/ 2526030 h 2539261"/>
              <a:gd name="connsiteX2" fmla="*/ 3646170 w 3646170"/>
              <a:gd name="connsiteY2" fmla="*/ 0 h 2539261"/>
            </a:gdLst>
            <a:ahLst/>
            <a:cxnLst>
              <a:cxn ang="0">
                <a:pos x="connsiteX0" y="connsiteY0"/>
              </a:cxn>
              <a:cxn ang="0">
                <a:pos x="connsiteX1" y="connsiteY1"/>
              </a:cxn>
              <a:cxn ang="0">
                <a:pos x="connsiteX2" y="connsiteY2"/>
              </a:cxn>
            </a:cxnLst>
            <a:rect l="l" t="t" r="r" b="b"/>
            <a:pathLst>
              <a:path w="3646170" h="2539261">
                <a:moveTo>
                  <a:pt x="0" y="811530"/>
                </a:moveTo>
                <a:cubicBezTo>
                  <a:pt x="473392" y="1736407"/>
                  <a:pt x="946785" y="2661285"/>
                  <a:pt x="1554480" y="2526030"/>
                </a:cubicBezTo>
                <a:cubicBezTo>
                  <a:pt x="2162175" y="2390775"/>
                  <a:pt x="3244215" y="489585"/>
                  <a:pt x="3646170" y="0"/>
                </a:cubicBezTo>
              </a:path>
            </a:pathLst>
          </a:custGeom>
          <a:noFill/>
          <a:ln w="254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grpSp>
        <p:nvGrpSpPr>
          <p:cNvPr id="21" name="Group 20"/>
          <p:cNvGrpSpPr/>
          <p:nvPr/>
        </p:nvGrpSpPr>
        <p:grpSpPr>
          <a:xfrm>
            <a:off x="3602923" y="3096883"/>
            <a:ext cx="606895" cy="1460728"/>
            <a:chOff x="3857072" y="2788920"/>
            <a:chExt cx="606895" cy="1896597"/>
          </a:xfrm>
        </p:grpSpPr>
        <p:cxnSp>
          <p:nvCxnSpPr>
            <p:cNvPr id="19" name="Straight Connector 18"/>
            <p:cNvCxnSpPr/>
            <p:nvPr/>
          </p:nvCxnSpPr>
          <p:spPr>
            <a:xfrm>
              <a:off x="4160520" y="2788920"/>
              <a:ext cx="0" cy="1392708"/>
            </a:xfrm>
            <a:prstGeom prst="line">
              <a:avLst/>
            </a:prstGeom>
            <a:noFill/>
            <a:ln w="25400" cap="flat">
              <a:solidFill>
                <a:schemeClr val="tx2"/>
              </a:solidFill>
              <a:prstDash val="sysDot"/>
              <a:bevel/>
            </a:ln>
            <a:effectLst/>
          </p:spPr>
          <p:style>
            <a:lnRef idx="0">
              <a:scrgbClr r="0" g="0" b="0"/>
            </a:lnRef>
            <a:fillRef idx="0">
              <a:scrgbClr r="0" g="0" b="0"/>
            </a:fillRef>
            <a:effectRef idx="0">
              <a:scrgbClr r="0" g="0" b="0"/>
            </a:effectRef>
            <a:fontRef idx="none"/>
          </p:style>
        </p:cxnSp>
        <p:sp>
          <p:nvSpPr>
            <p:cNvPr id="20" name="TextBox 19"/>
            <p:cNvSpPr txBox="1"/>
            <p:nvPr/>
          </p:nvSpPr>
          <p:spPr>
            <a:xfrm>
              <a:off x="3857072" y="4249820"/>
              <a:ext cx="606895" cy="4356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w=10</a:t>
              </a:r>
            </a:p>
          </p:txBody>
        </p:sp>
      </p:grpSp>
      <p:sp>
        <p:nvSpPr>
          <p:cNvPr id="26" name="TextBox 25"/>
          <p:cNvSpPr txBox="1"/>
          <p:nvPr/>
        </p:nvSpPr>
        <p:spPr>
          <a:xfrm>
            <a:off x="5863588" y="1752334"/>
            <a:ext cx="3028949" cy="923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l" defTabSz="457200" rtl="0" fontAlgn="auto" latinLnBrk="1" hangingPunct="0">
              <a:lnSpc>
                <a:spcPct val="100000"/>
              </a:lnSpc>
              <a:spcBef>
                <a:spcPts val="0"/>
              </a:spcBef>
              <a:spcAft>
                <a:spcPts val="0"/>
              </a:spcAft>
              <a:buClrTx/>
              <a:buSzTx/>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2. Compute the gradient</a:t>
            </a:r>
            <a:r>
              <a:rPr kumimoji="0" lang="en-US" sz="1800" b="0" i="0" u="none" strike="noStrike" cap="none" spc="0" normalizeH="0" dirty="0">
                <a:ln>
                  <a:noFill/>
                </a:ln>
                <a:solidFill>
                  <a:srgbClr val="000000"/>
                </a:solidFill>
                <a:effectLst/>
                <a:uFillTx/>
                <a:latin typeface="Calibri"/>
                <a:ea typeface="Calibri"/>
                <a:cs typeface="Calibri"/>
                <a:sym typeface="Calibri"/>
              </a:rPr>
              <a:t> </a:t>
            </a:r>
            <a:br>
              <a:rPr kumimoji="0" lang="en-US" sz="1800" b="0" i="0" u="none" strike="noStrike" cap="none" spc="0" normalizeH="0" dirty="0">
                <a:ln>
                  <a:noFill/>
                </a:ln>
                <a:solidFill>
                  <a:srgbClr val="000000"/>
                </a:solidFill>
                <a:effectLst/>
                <a:uFillTx/>
                <a:latin typeface="Calibri"/>
                <a:ea typeface="Calibri"/>
                <a:cs typeface="Calibri"/>
                <a:sym typeface="Calibri"/>
              </a:rPr>
            </a:br>
            <a:r>
              <a:rPr kumimoji="0" lang="en-US" sz="1800" b="0" i="0" u="none" strike="noStrike" cap="none" spc="0" normalizeH="0" dirty="0">
                <a:ln>
                  <a:noFill/>
                </a:ln>
                <a:solidFill>
                  <a:srgbClr val="000000"/>
                </a:solidFill>
                <a:effectLst/>
                <a:uFillTx/>
                <a:latin typeface="Calibri"/>
                <a:ea typeface="Calibri"/>
                <a:cs typeface="Calibri"/>
                <a:sym typeface="Calibri"/>
              </a:rPr>
              <a:t>    (derivative) of L(w) at point</a:t>
            </a:r>
            <a:br>
              <a:rPr kumimoji="0" lang="en-US" sz="1800" b="0" i="0" u="none" strike="noStrike" cap="none" spc="0" normalizeH="0" dirty="0">
                <a:ln>
                  <a:noFill/>
                </a:ln>
                <a:solidFill>
                  <a:srgbClr val="000000"/>
                </a:solidFill>
                <a:effectLst/>
                <a:uFillTx/>
                <a:latin typeface="Calibri"/>
                <a:ea typeface="Calibri"/>
                <a:cs typeface="Calibri"/>
                <a:sym typeface="Calibri"/>
              </a:rPr>
            </a:br>
            <a:r>
              <a:rPr kumimoji="0" lang="en-US" sz="1800" b="0" i="0" u="none" strike="noStrike" cap="none" spc="0" normalizeH="0" dirty="0">
                <a:ln>
                  <a:noFill/>
                </a:ln>
                <a:solidFill>
                  <a:srgbClr val="000000"/>
                </a:solidFill>
                <a:effectLst/>
                <a:uFillTx/>
                <a:latin typeface="Calibri"/>
                <a:ea typeface="Calibri"/>
                <a:cs typeface="Calibri"/>
                <a:sym typeface="Calibri"/>
              </a:rPr>
              <a:t>     w = 12. (e.g. </a:t>
            </a:r>
            <a:r>
              <a:rPr kumimoji="0" lang="en-US" sz="1800" b="0" i="0" u="none" strike="noStrike" cap="none" spc="0" normalizeH="0" dirty="0" err="1">
                <a:ln>
                  <a:noFill/>
                </a:ln>
                <a:solidFill>
                  <a:srgbClr val="000000"/>
                </a:solidFill>
                <a:effectLst/>
                <a:uFillTx/>
                <a:latin typeface="Calibri"/>
                <a:ea typeface="Calibri"/>
                <a:cs typeface="Calibri"/>
                <a:sym typeface="Calibri"/>
              </a:rPr>
              <a:t>dL</a:t>
            </a:r>
            <a:r>
              <a:rPr kumimoji="0" lang="en-US" sz="1800" b="0" i="0" u="none" strike="noStrike" cap="none" spc="0" normalizeH="0" dirty="0">
                <a:ln>
                  <a:noFill/>
                </a:ln>
                <a:solidFill>
                  <a:srgbClr val="000000"/>
                </a:solidFill>
                <a:effectLst/>
                <a:uFillTx/>
                <a:latin typeface="Calibri"/>
                <a:ea typeface="Calibri"/>
                <a:cs typeface="Calibri"/>
                <a:sym typeface="Calibri"/>
              </a:rPr>
              <a:t>/</a:t>
            </a:r>
            <a:r>
              <a:rPr kumimoji="0" lang="en-US" sz="1800" b="0" i="0" u="none" strike="noStrike" cap="none" spc="0" normalizeH="0" dirty="0" err="1">
                <a:ln>
                  <a:noFill/>
                </a:ln>
                <a:solidFill>
                  <a:srgbClr val="000000"/>
                </a:solidFill>
                <a:effectLst/>
                <a:uFillTx/>
                <a:latin typeface="Calibri"/>
                <a:ea typeface="Calibri"/>
                <a:cs typeface="Calibri"/>
                <a:sym typeface="Calibri"/>
              </a:rPr>
              <a:t>dw</a:t>
            </a:r>
            <a:r>
              <a:rPr kumimoji="0" lang="en-US" sz="1800" b="0" i="0" u="none" strike="noStrike" cap="none" spc="0" normalizeH="0" dirty="0">
                <a:ln>
                  <a:noFill/>
                </a:ln>
                <a:solidFill>
                  <a:srgbClr val="000000"/>
                </a:solidFill>
                <a:effectLst/>
                <a:uFillTx/>
                <a:latin typeface="Calibri"/>
                <a:ea typeface="Calibri"/>
                <a:cs typeface="Calibri"/>
                <a:sym typeface="Calibri"/>
              </a:rPr>
              <a:t> = 6)</a:t>
            </a:r>
            <a:endParaRPr lang="en-US" dirty="0">
              <a:solidFill>
                <a:srgbClr val="000000"/>
              </a:solidFill>
            </a:endParaRPr>
          </a:p>
        </p:txBody>
      </p:sp>
      <p:sp>
        <p:nvSpPr>
          <p:cNvPr id="37" name="TextBox 36"/>
          <p:cNvSpPr txBox="1"/>
          <p:nvPr/>
        </p:nvSpPr>
        <p:spPr>
          <a:xfrm>
            <a:off x="5863587" y="2787257"/>
            <a:ext cx="3028949" cy="923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l" defTabSz="457200" rtl="0" fontAlgn="auto" latinLnBrk="1" hangingPunct="0">
              <a:lnSpc>
                <a:spcPct val="100000"/>
              </a:lnSpc>
              <a:spcBef>
                <a:spcPts val="0"/>
              </a:spcBef>
              <a:spcAft>
                <a:spcPts val="0"/>
              </a:spcAft>
              <a:buClrTx/>
              <a:buSzTx/>
              <a:tabLst/>
            </a:pPr>
            <a:r>
              <a:rPr lang="en-US" dirty="0">
                <a:solidFill>
                  <a:srgbClr val="000000"/>
                </a:solidFill>
              </a:rPr>
              <a:t>3</a:t>
            </a:r>
            <a:r>
              <a:rPr kumimoji="0" lang="en-US" sz="1800" b="0" i="0" u="none" strike="noStrike" cap="none" spc="0" normalizeH="0" baseline="0" dirty="0">
                <a:ln>
                  <a:noFill/>
                </a:ln>
                <a:solidFill>
                  <a:srgbClr val="000000"/>
                </a:solidFill>
                <a:effectLst/>
                <a:uFillTx/>
                <a:latin typeface="Calibri"/>
                <a:ea typeface="Calibri"/>
                <a:cs typeface="Calibri"/>
                <a:sym typeface="Calibri"/>
              </a:rPr>
              <a:t>. </a:t>
            </a:r>
            <a:r>
              <a:rPr kumimoji="0" lang="en-US" sz="1800" b="0" i="0" u="none" strike="noStrike" cap="none" spc="0" normalizeH="0" baseline="0" dirty="0" err="1">
                <a:ln>
                  <a:noFill/>
                </a:ln>
                <a:solidFill>
                  <a:srgbClr val="000000"/>
                </a:solidFill>
                <a:effectLst/>
                <a:uFillTx/>
                <a:latin typeface="Calibri"/>
                <a:ea typeface="Calibri"/>
                <a:cs typeface="Calibri"/>
                <a:sym typeface="Calibri"/>
              </a:rPr>
              <a:t>Recompute</a:t>
            </a:r>
            <a:r>
              <a:rPr kumimoji="0" lang="en-US" sz="1800" b="0" i="0" u="none" strike="noStrike" cap="none" spc="0" normalizeH="0" baseline="0" dirty="0">
                <a:ln>
                  <a:noFill/>
                </a:ln>
                <a:solidFill>
                  <a:srgbClr val="000000"/>
                </a:solidFill>
                <a:effectLst/>
                <a:uFillTx/>
                <a:latin typeface="Calibri"/>
                <a:ea typeface="Calibri"/>
                <a:cs typeface="Calibri"/>
                <a:sym typeface="Calibri"/>
              </a:rPr>
              <a:t> w as:</a:t>
            </a:r>
          </a:p>
          <a:p>
            <a:pPr marR="0" algn="l" defTabSz="457200" rtl="0" fontAlgn="auto" latinLnBrk="1" hangingPunct="0">
              <a:lnSpc>
                <a:spcPct val="100000"/>
              </a:lnSpc>
              <a:spcBef>
                <a:spcPts val="0"/>
              </a:spcBef>
              <a:spcAft>
                <a:spcPts val="0"/>
              </a:spcAft>
              <a:buClrTx/>
              <a:buSzTx/>
              <a:tabLst/>
            </a:pPr>
            <a:endParaRPr lang="en-US" dirty="0">
              <a:solidFill>
                <a:srgbClr val="000000"/>
              </a:solidFill>
            </a:endParaRPr>
          </a:p>
          <a:p>
            <a:pPr marR="0" algn="l" defTabSz="457200" rtl="0" fontAlgn="auto" latinLnBrk="1" hangingPunct="0">
              <a:lnSpc>
                <a:spcPct val="100000"/>
              </a:lnSpc>
              <a:spcBef>
                <a:spcPts val="0"/>
              </a:spcBef>
              <a:spcAft>
                <a:spcPts val="0"/>
              </a:spcAft>
              <a:buClrTx/>
              <a:buSzTx/>
              <a:tabLst/>
            </a:pPr>
            <a:r>
              <a:rPr lang="en-US" dirty="0">
                <a:solidFill>
                  <a:srgbClr val="000000"/>
                </a:solidFill>
              </a:rPr>
              <a:t>w = w – lambda * (</a:t>
            </a:r>
            <a:r>
              <a:rPr lang="en-US" dirty="0" err="1">
                <a:solidFill>
                  <a:srgbClr val="000000"/>
                </a:solidFill>
              </a:rPr>
              <a:t>dL</a:t>
            </a:r>
            <a:r>
              <a:rPr lang="en-US" dirty="0">
                <a:solidFill>
                  <a:srgbClr val="000000"/>
                </a:solidFill>
              </a:rPr>
              <a:t> / </a:t>
            </a:r>
            <a:r>
              <a:rPr lang="en-US" dirty="0" err="1">
                <a:solidFill>
                  <a:srgbClr val="000000"/>
                </a:solidFill>
              </a:rPr>
              <a:t>dw</a:t>
            </a:r>
            <a:r>
              <a:rPr lang="en-US" dirty="0">
                <a:solidFill>
                  <a:srgbClr val="000000"/>
                </a:solidFill>
              </a:rPr>
              <a:t>)</a:t>
            </a:r>
          </a:p>
        </p:txBody>
      </p:sp>
      <p:cxnSp>
        <p:nvCxnSpPr>
          <p:cNvPr id="3" name="Straight Arrow Connector 2"/>
          <p:cNvCxnSpPr/>
          <p:nvPr/>
        </p:nvCxnSpPr>
        <p:spPr>
          <a:xfrm flipH="1">
            <a:off x="3602923" y="4853676"/>
            <a:ext cx="67235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3238433" y="2281640"/>
            <a:ext cx="1364268" cy="1695738"/>
          </a:xfrm>
          <a:prstGeom prst="line">
            <a:avLst/>
          </a:prstGeom>
          <a:noFill/>
          <a:ln w="34925" cap="flat">
            <a:solidFill>
              <a:srgbClr val="FF0000"/>
            </a:solidFill>
            <a:prstDash val="solid"/>
            <a:bevel/>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9773600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FFFFFF"/>
                </a:solidFill>
              </a:rPr>
              <a:t>35</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Gradient Descent (GD) (idea)</a:t>
            </a:r>
            <a:endParaRPr sz="3200" dirty="0">
              <a:solidFill>
                <a:srgbClr val="215380"/>
              </a:solidFill>
            </a:endParaRPr>
          </a:p>
        </p:txBody>
      </p:sp>
      <p:cxnSp>
        <p:nvCxnSpPr>
          <p:cNvPr id="4" name="Straight Arrow Connector 3"/>
          <p:cNvCxnSpPr/>
          <p:nvPr/>
        </p:nvCxnSpPr>
        <p:spPr>
          <a:xfrm flipV="1">
            <a:off x="1085850" y="1342042"/>
            <a:ext cx="0" cy="2839586"/>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8" name="Straight Arrow Connector 7"/>
          <p:cNvCxnSpPr/>
          <p:nvPr/>
        </p:nvCxnSpPr>
        <p:spPr>
          <a:xfrm>
            <a:off x="1085850" y="4181628"/>
            <a:ext cx="4777740" cy="0"/>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11" name="Rectangle 10"/>
              <p:cNvSpPr/>
              <p:nvPr/>
            </p:nvSpPr>
            <p:spPr>
              <a:xfrm>
                <a:off x="78527" y="1342042"/>
                <a:ext cx="7339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chemeClr val="tx1"/>
                          </a:solidFill>
                          <a:latin typeface="Cambria Math" charset="0"/>
                        </a:rPr>
                        <m:t>𝐿</m:t>
                      </m:r>
                      <m:d>
                        <m:dPr>
                          <m:ctrlPr>
                            <a:rPr lang="en-US" i="1">
                              <a:solidFill>
                                <a:schemeClr val="tx1"/>
                              </a:solidFill>
                              <a:latin typeface="Cambria Math" panose="02040503050406030204" pitchFamily="18" charset="0"/>
                            </a:rPr>
                          </m:ctrlPr>
                        </m:dPr>
                        <m:e>
                          <m:r>
                            <a:rPr lang="en-US" i="1">
                              <a:solidFill>
                                <a:schemeClr val="tx1"/>
                              </a:solidFill>
                              <a:latin typeface="Cambria Math" charset="0"/>
                            </a:rPr>
                            <m:t>𝑤</m:t>
                          </m:r>
                        </m:e>
                      </m:d>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78527" y="1342042"/>
                <a:ext cx="733983" cy="369332"/>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336442" y="4406087"/>
                <a:ext cx="41421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chemeClr val="tx1"/>
                          </a:solidFill>
                          <a:latin typeface="Cambria Math" charset="0"/>
                        </a:rPr>
                        <m:t>𝑤</m:t>
                      </m:r>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5336442" y="4406087"/>
                <a:ext cx="414216" cy="369332"/>
              </a:xfrm>
              <a:prstGeom prst="rect">
                <a:avLst/>
              </a:prstGeom>
              <a:blipFill rotWithShape="0">
                <a:blip r:embed="rId3"/>
                <a:stretch>
                  <a:fillRect/>
                </a:stretch>
              </a:blipFill>
            </p:spPr>
            <p:txBody>
              <a:bodyPr/>
              <a:lstStyle/>
              <a:p>
                <a:r>
                  <a:rPr lang="en-US">
                    <a:noFill/>
                  </a:rPr>
                  <a:t> </a:t>
                </a:r>
              </a:p>
            </p:txBody>
          </p:sp>
        </mc:Fallback>
      </mc:AlternateContent>
      <p:sp>
        <p:nvSpPr>
          <p:cNvPr id="15" name="Freeform 14"/>
          <p:cNvSpPr/>
          <p:nvPr/>
        </p:nvSpPr>
        <p:spPr>
          <a:xfrm>
            <a:off x="1464524" y="1417909"/>
            <a:ext cx="3646170" cy="2539261"/>
          </a:xfrm>
          <a:custGeom>
            <a:avLst/>
            <a:gdLst>
              <a:gd name="connsiteX0" fmla="*/ 0 w 3991119"/>
              <a:gd name="connsiteY0" fmla="*/ 1244238 h 2971969"/>
              <a:gd name="connsiteX1" fmla="*/ 1554480 w 3991119"/>
              <a:gd name="connsiteY1" fmla="*/ 2958738 h 2971969"/>
              <a:gd name="connsiteX2" fmla="*/ 3646170 w 3991119"/>
              <a:gd name="connsiteY2" fmla="*/ 432708 h 2971969"/>
              <a:gd name="connsiteX3" fmla="*/ 3966210 w 3991119"/>
              <a:gd name="connsiteY3" fmla="*/ 21228 h 2971969"/>
              <a:gd name="connsiteX0" fmla="*/ 0 w 3646170"/>
              <a:gd name="connsiteY0" fmla="*/ 811530 h 2539261"/>
              <a:gd name="connsiteX1" fmla="*/ 1554480 w 3646170"/>
              <a:gd name="connsiteY1" fmla="*/ 2526030 h 2539261"/>
              <a:gd name="connsiteX2" fmla="*/ 3646170 w 3646170"/>
              <a:gd name="connsiteY2" fmla="*/ 0 h 2539261"/>
            </a:gdLst>
            <a:ahLst/>
            <a:cxnLst>
              <a:cxn ang="0">
                <a:pos x="connsiteX0" y="connsiteY0"/>
              </a:cxn>
              <a:cxn ang="0">
                <a:pos x="connsiteX1" y="connsiteY1"/>
              </a:cxn>
              <a:cxn ang="0">
                <a:pos x="connsiteX2" y="connsiteY2"/>
              </a:cxn>
            </a:cxnLst>
            <a:rect l="l" t="t" r="r" b="b"/>
            <a:pathLst>
              <a:path w="3646170" h="2539261">
                <a:moveTo>
                  <a:pt x="0" y="811530"/>
                </a:moveTo>
                <a:cubicBezTo>
                  <a:pt x="473392" y="1736407"/>
                  <a:pt x="946785" y="2661285"/>
                  <a:pt x="1554480" y="2526030"/>
                </a:cubicBezTo>
                <a:cubicBezTo>
                  <a:pt x="2162175" y="2390775"/>
                  <a:pt x="3244215" y="489585"/>
                  <a:pt x="3646170" y="0"/>
                </a:cubicBezTo>
              </a:path>
            </a:pathLst>
          </a:custGeom>
          <a:noFill/>
          <a:ln w="254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grpSp>
        <p:nvGrpSpPr>
          <p:cNvPr id="21" name="Group 20"/>
          <p:cNvGrpSpPr/>
          <p:nvPr/>
        </p:nvGrpSpPr>
        <p:grpSpPr>
          <a:xfrm>
            <a:off x="3171271" y="3626602"/>
            <a:ext cx="489876" cy="968724"/>
            <a:chOff x="3857072" y="2788920"/>
            <a:chExt cx="489876" cy="2361065"/>
          </a:xfrm>
        </p:grpSpPr>
        <p:cxnSp>
          <p:nvCxnSpPr>
            <p:cNvPr id="19" name="Straight Connector 18"/>
            <p:cNvCxnSpPr/>
            <p:nvPr/>
          </p:nvCxnSpPr>
          <p:spPr>
            <a:xfrm>
              <a:off x="4160520" y="2788920"/>
              <a:ext cx="0" cy="1392708"/>
            </a:xfrm>
            <a:prstGeom prst="line">
              <a:avLst/>
            </a:prstGeom>
            <a:noFill/>
            <a:ln w="25400" cap="flat">
              <a:solidFill>
                <a:schemeClr val="tx2"/>
              </a:solidFill>
              <a:prstDash val="sysDot"/>
              <a:bevel/>
            </a:ln>
            <a:effectLst/>
          </p:spPr>
          <p:style>
            <a:lnRef idx="0">
              <a:scrgbClr r="0" g="0" b="0"/>
            </a:lnRef>
            <a:fillRef idx="0">
              <a:scrgbClr r="0" g="0" b="0"/>
            </a:fillRef>
            <a:effectRef idx="0">
              <a:scrgbClr r="0" g="0" b="0"/>
            </a:effectRef>
            <a:fontRef idx="none"/>
          </p:style>
        </p:cxnSp>
        <p:sp>
          <p:nvSpPr>
            <p:cNvPr id="20" name="TextBox 19"/>
            <p:cNvSpPr txBox="1"/>
            <p:nvPr/>
          </p:nvSpPr>
          <p:spPr>
            <a:xfrm>
              <a:off x="3857072" y="4249819"/>
              <a:ext cx="489876" cy="90016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w=8</a:t>
              </a:r>
            </a:p>
          </p:txBody>
        </p:sp>
      </p:grpSp>
      <p:sp>
        <p:nvSpPr>
          <p:cNvPr id="26" name="TextBox 25"/>
          <p:cNvSpPr txBox="1"/>
          <p:nvPr/>
        </p:nvSpPr>
        <p:spPr>
          <a:xfrm>
            <a:off x="5863588" y="1752334"/>
            <a:ext cx="3028949" cy="923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l" defTabSz="457200" rtl="0" fontAlgn="auto" latinLnBrk="1" hangingPunct="0">
              <a:lnSpc>
                <a:spcPct val="100000"/>
              </a:lnSpc>
              <a:spcBef>
                <a:spcPts val="0"/>
              </a:spcBef>
              <a:spcAft>
                <a:spcPts val="0"/>
              </a:spcAft>
              <a:buClrTx/>
              <a:buSzTx/>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2. Compute the gradient</a:t>
            </a:r>
            <a:r>
              <a:rPr kumimoji="0" lang="en-US" sz="1800" b="0" i="0" u="none" strike="noStrike" cap="none" spc="0" normalizeH="0" dirty="0">
                <a:ln>
                  <a:noFill/>
                </a:ln>
                <a:solidFill>
                  <a:srgbClr val="000000"/>
                </a:solidFill>
                <a:effectLst/>
                <a:uFillTx/>
                <a:latin typeface="Calibri"/>
                <a:ea typeface="Calibri"/>
                <a:cs typeface="Calibri"/>
                <a:sym typeface="Calibri"/>
              </a:rPr>
              <a:t> </a:t>
            </a:r>
            <a:br>
              <a:rPr kumimoji="0" lang="en-US" sz="1800" b="0" i="0" u="none" strike="noStrike" cap="none" spc="0" normalizeH="0" dirty="0">
                <a:ln>
                  <a:noFill/>
                </a:ln>
                <a:solidFill>
                  <a:srgbClr val="000000"/>
                </a:solidFill>
                <a:effectLst/>
                <a:uFillTx/>
                <a:latin typeface="Calibri"/>
                <a:ea typeface="Calibri"/>
                <a:cs typeface="Calibri"/>
                <a:sym typeface="Calibri"/>
              </a:rPr>
            </a:br>
            <a:r>
              <a:rPr kumimoji="0" lang="en-US" sz="1800" b="0" i="0" u="none" strike="noStrike" cap="none" spc="0" normalizeH="0" dirty="0">
                <a:ln>
                  <a:noFill/>
                </a:ln>
                <a:solidFill>
                  <a:srgbClr val="000000"/>
                </a:solidFill>
                <a:effectLst/>
                <a:uFillTx/>
                <a:latin typeface="Calibri"/>
                <a:ea typeface="Calibri"/>
                <a:cs typeface="Calibri"/>
                <a:sym typeface="Calibri"/>
              </a:rPr>
              <a:t>    (derivative) of L(w) at point</a:t>
            </a:r>
            <a:br>
              <a:rPr kumimoji="0" lang="en-US" sz="1800" b="0" i="0" u="none" strike="noStrike" cap="none" spc="0" normalizeH="0" dirty="0">
                <a:ln>
                  <a:noFill/>
                </a:ln>
                <a:solidFill>
                  <a:srgbClr val="000000"/>
                </a:solidFill>
                <a:effectLst/>
                <a:uFillTx/>
                <a:latin typeface="Calibri"/>
                <a:ea typeface="Calibri"/>
                <a:cs typeface="Calibri"/>
                <a:sym typeface="Calibri"/>
              </a:rPr>
            </a:br>
            <a:r>
              <a:rPr kumimoji="0" lang="en-US" sz="1800" b="0" i="0" u="none" strike="noStrike" cap="none" spc="0" normalizeH="0" dirty="0">
                <a:ln>
                  <a:noFill/>
                </a:ln>
                <a:solidFill>
                  <a:srgbClr val="000000"/>
                </a:solidFill>
                <a:effectLst/>
                <a:uFillTx/>
                <a:latin typeface="Calibri"/>
                <a:ea typeface="Calibri"/>
                <a:cs typeface="Calibri"/>
                <a:sym typeface="Calibri"/>
              </a:rPr>
              <a:t>     w = 12. (e.g. </a:t>
            </a:r>
            <a:r>
              <a:rPr kumimoji="0" lang="en-US" sz="1800" b="0" i="0" u="none" strike="noStrike" cap="none" spc="0" normalizeH="0" dirty="0" err="1">
                <a:ln>
                  <a:noFill/>
                </a:ln>
                <a:solidFill>
                  <a:srgbClr val="000000"/>
                </a:solidFill>
                <a:effectLst/>
                <a:uFillTx/>
                <a:latin typeface="Calibri"/>
                <a:ea typeface="Calibri"/>
                <a:cs typeface="Calibri"/>
                <a:sym typeface="Calibri"/>
              </a:rPr>
              <a:t>dL</a:t>
            </a:r>
            <a:r>
              <a:rPr kumimoji="0" lang="en-US" sz="1800" b="0" i="0" u="none" strike="noStrike" cap="none" spc="0" normalizeH="0" dirty="0">
                <a:ln>
                  <a:noFill/>
                </a:ln>
                <a:solidFill>
                  <a:srgbClr val="000000"/>
                </a:solidFill>
                <a:effectLst/>
                <a:uFillTx/>
                <a:latin typeface="Calibri"/>
                <a:ea typeface="Calibri"/>
                <a:cs typeface="Calibri"/>
                <a:sym typeface="Calibri"/>
              </a:rPr>
              <a:t>/</a:t>
            </a:r>
            <a:r>
              <a:rPr kumimoji="0" lang="en-US" sz="1800" b="0" i="0" u="none" strike="noStrike" cap="none" spc="0" normalizeH="0" dirty="0" err="1">
                <a:ln>
                  <a:noFill/>
                </a:ln>
                <a:solidFill>
                  <a:srgbClr val="000000"/>
                </a:solidFill>
                <a:effectLst/>
                <a:uFillTx/>
                <a:latin typeface="Calibri"/>
                <a:ea typeface="Calibri"/>
                <a:cs typeface="Calibri"/>
                <a:sym typeface="Calibri"/>
              </a:rPr>
              <a:t>dw</a:t>
            </a:r>
            <a:r>
              <a:rPr kumimoji="0" lang="en-US" sz="1800" b="0" i="0" u="none" strike="noStrike" cap="none" spc="0" normalizeH="0" dirty="0">
                <a:ln>
                  <a:noFill/>
                </a:ln>
                <a:solidFill>
                  <a:srgbClr val="000000"/>
                </a:solidFill>
                <a:effectLst/>
                <a:uFillTx/>
                <a:latin typeface="Calibri"/>
                <a:ea typeface="Calibri"/>
                <a:cs typeface="Calibri"/>
                <a:sym typeface="Calibri"/>
              </a:rPr>
              <a:t> = 6)</a:t>
            </a:r>
            <a:endParaRPr lang="en-US" dirty="0">
              <a:solidFill>
                <a:srgbClr val="000000"/>
              </a:solidFill>
            </a:endParaRPr>
          </a:p>
        </p:txBody>
      </p:sp>
      <p:sp>
        <p:nvSpPr>
          <p:cNvPr id="37" name="TextBox 36"/>
          <p:cNvSpPr txBox="1"/>
          <p:nvPr/>
        </p:nvSpPr>
        <p:spPr>
          <a:xfrm>
            <a:off x="5863587" y="2787257"/>
            <a:ext cx="3028949" cy="923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l" defTabSz="457200" rtl="0" fontAlgn="auto" latinLnBrk="1" hangingPunct="0">
              <a:lnSpc>
                <a:spcPct val="100000"/>
              </a:lnSpc>
              <a:spcBef>
                <a:spcPts val="0"/>
              </a:spcBef>
              <a:spcAft>
                <a:spcPts val="0"/>
              </a:spcAft>
              <a:buClrTx/>
              <a:buSzTx/>
              <a:tabLst/>
            </a:pPr>
            <a:r>
              <a:rPr lang="en-US" dirty="0">
                <a:solidFill>
                  <a:srgbClr val="000000"/>
                </a:solidFill>
              </a:rPr>
              <a:t>3</a:t>
            </a:r>
            <a:r>
              <a:rPr kumimoji="0" lang="en-US" sz="1800" b="0" i="0" u="none" strike="noStrike" cap="none" spc="0" normalizeH="0" baseline="0" dirty="0">
                <a:ln>
                  <a:noFill/>
                </a:ln>
                <a:solidFill>
                  <a:srgbClr val="000000"/>
                </a:solidFill>
                <a:effectLst/>
                <a:uFillTx/>
                <a:latin typeface="Calibri"/>
                <a:ea typeface="Calibri"/>
                <a:cs typeface="Calibri"/>
                <a:sym typeface="Calibri"/>
              </a:rPr>
              <a:t>. </a:t>
            </a:r>
            <a:r>
              <a:rPr kumimoji="0" lang="en-US" sz="1800" b="0" i="0" u="none" strike="noStrike" cap="none" spc="0" normalizeH="0" baseline="0" dirty="0" err="1">
                <a:ln>
                  <a:noFill/>
                </a:ln>
                <a:solidFill>
                  <a:srgbClr val="000000"/>
                </a:solidFill>
                <a:effectLst/>
                <a:uFillTx/>
                <a:latin typeface="Calibri"/>
                <a:ea typeface="Calibri"/>
                <a:cs typeface="Calibri"/>
                <a:sym typeface="Calibri"/>
              </a:rPr>
              <a:t>Recompute</a:t>
            </a:r>
            <a:r>
              <a:rPr kumimoji="0" lang="en-US" sz="1800" b="0" i="0" u="none" strike="noStrike" cap="none" spc="0" normalizeH="0" baseline="0" dirty="0">
                <a:ln>
                  <a:noFill/>
                </a:ln>
                <a:solidFill>
                  <a:srgbClr val="000000"/>
                </a:solidFill>
                <a:effectLst/>
                <a:uFillTx/>
                <a:latin typeface="Calibri"/>
                <a:ea typeface="Calibri"/>
                <a:cs typeface="Calibri"/>
                <a:sym typeface="Calibri"/>
              </a:rPr>
              <a:t> w as:</a:t>
            </a:r>
          </a:p>
          <a:p>
            <a:pPr marR="0" algn="l" defTabSz="457200" rtl="0" fontAlgn="auto" latinLnBrk="1" hangingPunct="0">
              <a:lnSpc>
                <a:spcPct val="100000"/>
              </a:lnSpc>
              <a:spcBef>
                <a:spcPts val="0"/>
              </a:spcBef>
              <a:spcAft>
                <a:spcPts val="0"/>
              </a:spcAft>
              <a:buClrTx/>
              <a:buSzTx/>
              <a:tabLst/>
            </a:pPr>
            <a:endParaRPr lang="en-US" dirty="0">
              <a:solidFill>
                <a:srgbClr val="000000"/>
              </a:solidFill>
            </a:endParaRPr>
          </a:p>
          <a:p>
            <a:pPr marR="0" algn="l" defTabSz="457200" rtl="0" fontAlgn="auto" latinLnBrk="1" hangingPunct="0">
              <a:lnSpc>
                <a:spcPct val="100000"/>
              </a:lnSpc>
              <a:spcBef>
                <a:spcPts val="0"/>
              </a:spcBef>
              <a:spcAft>
                <a:spcPts val="0"/>
              </a:spcAft>
              <a:buClrTx/>
              <a:buSzTx/>
              <a:tabLst/>
            </a:pPr>
            <a:r>
              <a:rPr lang="en-US" dirty="0">
                <a:solidFill>
                  <a:srgbClr val="000000"/>
                </a:solidFill>
              </a:rPr>
              <a:t>w = w – lambda * (</a:t>
            </a:r>
            <a:r>
              <a:rPr lang="en-US" dirty="0" err="1">
                <a:solidFill>
                  <a:srgbClr val="000000"/>
                </a:solidFill>
              </a:rPr>
              <a:t>dL</a:t>
            </a:r>
            <a:r>
              <a:rPr lang="en-US" dirty="0">
                <a:solidFill>
                  <a:srgbClr val="000000"/>
                </a:solidFill>
              </a:rPr>
              <a:t> / </a:t>
            </a:r>
            <a:r>
              <a:rPr lang="en-US" dirty="0" err="1">
                <a:solidFill>
                  <a:srgbClr val="000000"/>
                </a:solidFill>
              </a:rPr>
              <a:t>dw</a:t>
            </a:r>
            <a:r>
              <a:rPr lang="en-US" dirty="0">
                <a:solidFill>
                  <a:srgbClr val="000000"/>
                </a:solidFill>
              </a:rPr>
              <a:t>)</a:t>
            </a:r>
          </a:p>
        </p:txBody>
      </p:sp>
      <p:cxnSp>
        <p:nvCxnSpPr>
          <p:cNvPr id="3" name="Straight Arrow Connector 2"/>
          <p:cNvCxnSpPr/>
          <p:nvPr/>
        </p:nvCxnSpPr>
        <p:spPr>
          <a:xfrm flipH="1">
            <a:off x="3602923" y="4853676"/>
            <a:ext cx="67235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cxnSpLocks/>
          </p:cNvCxnSpPr>
          <p:nvPr/>
        </p:nvCxnSpPr>
        <p:spPr>
          <a:xfrm flipV="1">
            <a:off x="2683214" y="2921431"/>
            <a:ext cx="1583011" cy="1484656"/>
          </a:xfrm>
          <a:prstGeom prst="line">
            <a:avLst/>
          </a:prstGeom>
          <a:noFill/>
          <a:ln w="34925" cap="flat">
            <a:solidFill>
              <a:srgbClr val="FF0000"/>
            </a:solidFill>
            <a:prstDash val="solid"/>
            <a:bevel/>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8980309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FFFFFF"/>
                </a:solidFill>
              </a:rPr>
              <a:t>36</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Our function L(w)</a:t>
            </a:r>
            <a:endParaRPr sz="3200" dirty="0">
              <a:solidFill>
                <a:srgbClr val="215380"/>
              </a:solidFill>
            </a:endParaRPr>
          </a:p>
        </p:txBody>
      </p:sp>
      <mc:AlternateContent xmlns:mc="http://schemas.openxmlformats.org/markup-compatibility/2006" xmlns:a14="http://schemas.microsoft.com/office/drawing/2010/main">
        <mc:Choice Requires="a14">
          <p:sp>
            <p:nvSpPr>
              <p:cNvPr id="13" name="Rectangle 12"/>
              <p:cNvSpPr/>
              <p:nvPr/>
            </p:nvSpPr>
            <p:spPr>
              <a:xfrm>
                <a:off x="2313777" y="1320108"/>
                <a:ext cx="242220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𝐿</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𝑤</m:t>
                          </m:r>
                        </m:e>
                      </m:d>
                      <m:r>
                        <a:rPr lang="en-US" b="0" i="1" smtClean="0">
                          <a:solidFill>
                            <a:schemeClr val="tx1"/>
                          </a:solidFill>
                          <a:latin typeface="Cambria Math" panose="02040503050406030204" pitchFamily="18" charset="0"/>
                        </a:rPr>
                        <m:t>=</m:t>
                      </m:r>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3+(1 − </m:t>
                          </m:r>
                          <m:r>
                            <a:rPr lang="en-US" b="0" i="1" smtClean="0">
                              <a:solidFill>
                                <a:schemeClr val="tx1"/>
                              </a:solidFill>
                              <a:latin typeface="Cambria Math" panose="02040503050406030204" pitchFamily="18" charset="0"/>
                            </a:rPr>
                            <m:t>𝑤</m:t>
                          </m:r>
                          <m:r>
                            <a:rPr lang="en-US" b="0" i="1" smtClean="0">
                              <a:solidFill>
                                <a:schemeClr val="tx1"/>
                              </a:solidFill>
                              <a:latin typeface="Cambria Math" panose="02040503050406030204" pitchFamily="18" charset="0"/>
                            </a:rPr>
                            <m:t>)</m:t>
                          </m:r>
                        </m:e>
                        <m:sup>
                          <m:r>
                            <a:rPr lang="en-US" b="0" i="1" smtClean="0">
                              <a:solidFill>
                                <a:schemeClr val="tx1"/>
                              </a:solidFill>
                              <a:latin typeface="Cambria Math" panose="02040503050406030204" pitchFamily="18" charset="0"/>
                            </a:rPr>
                            <m:t>2</m:t>
                          </m:r>
                        </m:sup>
                      </m:sSup>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2313777" y="1320108"/>
                <a:ext cx="2422202" cy="369332"/>
              </a:xfrm>
              <a:prstGeom prst="rect">
                <a:avLst/>
              </a:prstGeom>
              <a:blipFill>
                <a:blip r:embed="rId2"/>
                <a:stretch>
                  <a:fillRect b="-13333"/>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58AB953D-1B72-1F40-9029-7D6CCBA5460F}"/>
              </a:ext>
            </a:extLst>
          </p:cNvPr>
          <p:cNvPicPr>
            <a:picLocks noChangeAspect="1"/>
          </p:cNvPicPr>
          <p:nvPr/>
        </p:nvPicPr>
        <p:blipFill rotWithShape="1">
          <a:blip r:embed="rId3"/>
          <a:srcRect t="10625"/>
          <a:stretch/>
        </p:blipFill>
        <p:spPr>
          <a:xfrm>
            <a:off x="4956499" y="1015069"/>
            <a:ext cx="1791007" cy="1166030"/>
          </a:xfrm>
          <a:prstGeom prst="rect">
            <a:avLst/>
          </a:prstGeom>
        </p:spPr>
      </p:pic>
      <p:cxnSp>
        <p:nvCxnSpPr>
          <p:cNvPr id="6" name="Straight Connector 5">
            <a:extLst>
              <a:ext uri="{FF2B5EF4-FFF2-40B4-BE49-F238E27FC236}">
                <a16:creationId xmlns:a16="http://schemas.microsoft.com/office/drawing/2014/main" id="{D751BC38-090C-4C49-B2FD-720D7866D3BE}"/>
              </a:ext>
            </a:extLst>
          </p:cNvPr>
          <p:cNvCxnSpPr>
            <a:cxnSpLocks/>
          </p:cNvCxnSpPr>
          <p:nvPr/>
        </p:nvCxnSpPr>
        <p:spPr>
          <a:xfrm>
            <a:off x="720671" y="2405824"/>
            <a:ext cx="750118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1052973"/>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FFFFFF"/>
                </a:solidFill>
              </a:rPr>
              <a:t>37</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Our function L(w)</a:t>
            </a:r>
            <a:endParaRPr sz="3200" dirty="0">
              <a:solidFill>
                <a:srgbClr val="215380"/>
              </a:solidFill>
            </a:endParaRPr>
          </a:p>
        </p:txBody>
      </p:sp>
      <mc:AlternateContent xmlns:mc="http://schemas.openxmlformats.org/markup-compatibility/2006" xmlns:a14="http://schemas.microsoft.com/office/drawing/2010/main">
        <mc:Choice Requires="a14">
          <p:sp>
            <p:nvSpPr>
              <p:cNvPr id="13" name="Rectangle 12"/>
              <p:cNvSpPr/>
              <p:nvPr/>
            </p:nvSpPr>
            <p:spPr>
              <a:xfrm>
                <a:off x="2313777" y="1320108"/>
                <a:ext cx="242220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𝐿</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𝑤</m:t>
                          </m:r>
                        </m:e>
                      </m:d>
                      <m:r>
                        <a:rPr lang="en-US" b="0" i="1" smtClean="0">
                          <a:solidFill>
                            <a:schemeClr val="tx1"/>
                          </a:solidFill>
                          <a:latin typeface="Cambria Math" panose="02040503050406030204" pitchFamily="18" charset="0"/>
                        </a:rPr>
                        <m:t>=</m:t>
                      </m:r>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3+(1 − </m:t>
                          </m:r>
                          <m:r>
                            <a:rPr lang="en-US" b="0" i="1" smtClean="0">
                              <a:solidFill>
                                <a:schemeClr val="tx1"/>
                              </a:solidFill>
                              <a:latin typeface="Cambria Math" panose="02040503050406030204" pitchFamily="18" charset="0"/>
                            </a:rPr>
                            <m:t>𝑤</m:t>
                          </m:r>
                          <m:r>
                            <a:rPr lang="en-US" b="0" i="1" smtClean="0">
                              <a:solidFill>
                                <a:schemeClr val="tx1"/>
                              </a:solidFill>
                              <a:latin typeface="Cambria Math" panose="02040503050406030204" pitchFamily="18" charset="0"/>
                            </a:rPr>
                            <m:t>)</m:t>
                          </m:r>
                        </m:e>
                        <m:sup>
                          <m:r>
                            <a:rPr lang="en-US" b="0" i="1" smtClean="0">
                              <a:solidFill>
                                <a:schemeClr val="tx1"/>
                              </a:solidFill>
                              <a:latin typeface="Cambria Math" panose="02040503050406030204" pitchFamily="18" charset="0"/>
                            </a:rPr>
                            <m:t>2</m:t>
                          </m:r>
                        </m:sup>
                      </m:sSup>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2313777" y="1320108"/>
                <a:ext cx="2422202" cy="369332"/>
              </a:xfrm>
              <a:prstGeom prst="rect">
                <a:avLst/>
              </a:prstGeom>
              <a:blipFill>
                <a:blip r:embed="rId2"/>
                <a:stretch>
                  <a:fillRect b="-13333"/>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58AB953D-1B72-1F40-9029-7D6CCBA5460F}"/>
              </a:ext>
            </a:extLst>
          </p:cNvPr>
          <p:cNvPicPr>
            <a:picLocks noChangeAspect="1"/>
          </p:cNvPicPr>
          <p:nvPr/>
        </p:nvPicPr>
        <p:blipFill rotWithShape="1">
          <a:blip r:embed="rId3"/>
          <a:srcRect t="10625"/>
          <a:stretch/>
        </p:blipFill>
        <p:spPr>
          <a:xfrm>
            <a:off x="4956499" y="1015069"/>
            <a:ext cx="1791007" cy="1166030"/>
          </a:xfrm>
          <a:prstGeom prst="rect">
            <a:avLst/>
          </a:prstGeom>
        </p:spPr>
      </p:pic>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03AE6512-A331-8446-8F2C-F5252CDAB26C}"/>
                  </a:ext>
                </a:extLst>
              </p:cNvPr>
              <p:cNvSpPr/>
              <p:nvPr/>
            </p:nvSpPr>
            <p:spPr>
              <a:xfrm>
                <a:off x="2752747" y="3254390"/>
                <a:ext cx="3432542" cy="8485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𝐿</m:t>
                      </m:r>
                      <m:r>
                        <a:rPr lang="en-US" b="0" i="1" smtClean="0">
                          <a:solidFill>
                            <a:schemeClr val="tx1"/>
                          </a:solidFill>
                          <a:latin typeface="Cambria Math" charset="0"/>
                        </a:rPr>
                        <m:t>(</m:t>
                      </m:r>
                      <m:r>
                        <a:rPr lang="en-US" b="0" i="1" smtClean="0">
                          <a:solidFill>
                            <a:schemeClr val="tx1"/>
                          </a:solidFill>
                          <a:latin typeface="Cambria Math" panose="02040503050406030204" pitchFamily="18" charset="0"/>
                        </a:rPr>
                        <m:t>𝑊</m:t>
                      </m:r>
                      <m:r>
                        <a:rPr lang="en-US" b="0" i="1" smtClean="0">
                          <a:solidFill>
                            <a:schemeClr val="tx1"/>
                          </a:solidFill>
                          <a:latin typeface="Cambria Math" charset="0"/>
                        </a:rPr>
                        <m:t>,</m:t>
                      </m:r>
                      <m:r>
                        <a:rPr lang="en-US" b="0" i="1" smtClean="0">
                          <a:solidFill>
                            <a:schemeClr val="tx1"/>
                          </a:solidFill>
                          <a:latin typeface="Cambria Math" charset="0"/>
                        </a:rPr>
                        <m:t>𝑏</m:t>
                      </m:r>
                      <m:r>
                        <a:rPr lang="en-US" b="0" i="1" smtClean="0">
                          <a:solidFill>
                            <a:schemeClr val="tx1"/>
                          </a:solidFill>
                          <a:latin typeface="Cambria Math" charset="0"/>
                        </a:rPr>
                        <m:t>)=</m:t>
                      </m:r>
                      <m:nary>
                        <m:naryPr>
                          <m:chr m:val="∑"/>
                          <m:ctrlPr>
                            <a:rPr lang="en-US" i="1">
                              <a:solidFill>
                                <a:schemeClr val="tx1"/>
                              </a:solidFill>
                              <a:latin typeface="Cambria Math" panose="02040503050406030204" pitchFamily="18" charset="0"/>
                            </a:rPr>
                          </m:ctrlPr>
                        </m:naryPr>
                        <m:sub>
                          <m:r>
                            <m:rPr>
                              <m:brk m:alnAt="23"/>
                            </m:rPr>
                            <a:rPr lang="en-US" i="1">
                              <a:solidFill>
                                <a:schemeClr val="tx1"/>
                              </a:solidFill>
                              <a:latin typeface="Cambria Math" charset="0"/>
                            </a:rPr>
                            <m:t>𝑖</m:t>
                          </m:r>
                          <m:r>
                            <a:rPr lang="en-US" i="1">
                              <a:solidFill>
                                <a:schemeClr val="tx1"/>
                              </a:solidFill>
                              <a:latin typeface="Cambria Math" charset="0"/>
                            </a:rPr>
                            <m:t>=1</m:t>
                          </m:r>
                        </m:sub>
                        <m:sup>
                          <m:r>
                            <a:rPr lang="en-US" i="1">
                              <a:solidFill>
                                <a:schemeClr val="tx1"/>
                              </a:solidFill>
                              <a:latin typeface="Cambria Math" charset="0"/>
                            </a:rPr>
                            <m:t>𝑛</m:t>
                          </m:r>
                        </m:sup>
                        <m:e>
                          <m:r>
                            <a:rPr lang="en-US" i="1">
                              <a:solidFill>
                                <a:schemeClr val="tx1"/>
                              </a:solidFill>
                              <a:latin typeface="Cambria Math" charset="0"/>
                            </a:rPr>
                            <m:t>−</m:t>
                          </m:r>
                          <m:r>
                            <m:rPr>
                              <m:sty m:val="p"/>
                            </m:rPr>
                            <a:rPr lang="en-US" b="0" i="0" smtClean="0">
                              <a:solidFill>
                                <a:schemeClr val="tx1"/>
                              </a:solidFill>
                              <a:latin typeface="Cambria Math" charset="0"/>
                            </a:rPr>
                            <m:t>log</m:t>
                          </m:r>
                          <m:r>
                            <a:rPr lang="en-US" b="0" i="0" smtClean="0">
                              <a:solidFill>
                                <a:schemeClr val="tx1"/>
                              </a:solidFill>
                              <a:latin typeface="Cambria Math" charset="0"/>
                            </a:rPr>
                            <m:t> </m:t>
                          </m:r>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charset="0"/>
                                </a:rPr>
                                <m:t>𝑓</m:t>
                              </m:r>
                            </m:e>
                            <m:sub>
                              <m:r>
                                <a:rPr lang="en-US" i="1">
                                  <a:solidFill>
                                    <a:schemeClr val="tx1"/>
                                  </a:solidFill>
                                  <a:latin typeface="Cambria Math" charset="0"/>
                                </a:rPr>
                                <m:t>𝑖</m:t>
                              </m:r>
                              <m:r>
                                <a:rPr lang="en-US" i="1">
                                  <a:solidFill>
                                    <a:schemeClr val="tx1"/>
                                  </a:solidFill>
                                  <a:latin typeface="Cambria Math" charset="0"/>
                                </a:rPr>
                                <m:t>,</m:t>
                              </m:r>
                              <m:r>
                                <a:rPr lang="en-US" i="1">
                                  <a:solidFill>
                                    <a:schemeClr val="tx1"/>
                                  </a:solidFill>
                                  <a:latin typeface="Cambria Math" charset="0"/>
                                </a:rPr>
                                <m:t>𝑙𝑎𝑏𝑒𝑙</m:t>
                              </m:r>
                            </m:sub>
                          </m:sSub>
                          <m:r>
                            <a:rPr lang="en-US" b="0" i="1" smtClean="0">
                              <a:solidFill>
                                <a:schemeClr val="tx1"/>
                              </a:solidFill>
                              <a:latin typeface="Cambria Math" charset="0"/>
                            </a:rPr>
                            <m:t>(</m:t>
                          </m:r>
                          <m:r>
                            <a:rPr lang="en-US" b="0" i="1" smtClean="0">
                              <a:solidFill>
                                <a:schemeClr val="tx1"/>
                              </a:solidFill>
                              <a:latin typeface="Cambria Math" panose="02040503050406030204" pitchFamily="18" charset="0"/>
                            </a:rPr>
                            <m:t>𝑊</m:t>
                          </m:r>
                          <m:r>
                            <a:rPr lang="en-US" b="0" i="1" smtClean="0">
                              <a:solidFill>
                                <a:schemeClr val="tx1"/>
                              </a:solidFill>
                              <a:latin typeface="Cambria Math" charset="0"/>
                            </a:rPr>
                            <m:t>,</m:t>
                          </m:r>
                          <m:r>
                            <a:rPr lang="en-US" b="0" i="1" smtClean="0">
                              <a:solidFill>
                                <a:schemeClr val="tx1"/>
                              </a:solidFill>
                              <a:latin typeface="Cambria Math" charset="0"/>
                            </a:rPr>
                            <m:t>𝑏</m:t>
                          </m:r>
                          <m:r>
                            <a:rPr lang="en-US" b="0" i="1" smtClean="0">
                              <a:solidFill>
                                <a:schemeClr val="tx1"/>
                              </a:solidFill>
                              <a:latin typeface="Cambria Math" charset="0"/>
                            </a:rPr>
                            <m:t>)</m:t>
                          </m:r>
                        </m:e>
                      </m:nary>
                    </m:oMath>
                  </m:oMathPara>
                </a14:m>
                <a:endParaRPr lang="en-US" dirty="0"/>
              </a:p>
            </p:txBody>
          </p:sp>
        </mc:Choice>
        <mc:Fallback xmlns="">
          <p:sp>
            <p:nvSpPr>
              <p:cNvPr id="42" name="Rectangle 41">
                <a:extLst>
                  <a:ext uri="{FF2B5EF4-FFF2-40B4-BE49-F238E27FC236}">
                    <a16:creationId xmlns:a16="http://schemas.microsoft.com/office/drawing/2014/main" id="{03AE6512-A331-8446-8F2C-F5252CDAB26C}"/>
                  </a:ext>
                </a:extLst>
              </p:cNvPr>
              <p:cNvSpPr>
                <a:spLocks noRot="1" noChangeAspect="1" noMove="1" noResize="1" noEditPoints="1" noAdjustHandles="1" noChangeArrowheads="1" noChangeShapeType="1" noTextEdit="1"/>
              </p:cNvSpPr>
              <p:nvPr/>
            </p:nvSpPr>
            <p:spPr>
              <a:xfrm>
                <a:off x="2752747" y="3254390"/>
                <a:ext cx="3432542" cy="848566"/>
              </a:xfrm>
              <a:prstGeom prst="rect">
                <a:avLst/>
              </a:prstGeom>
              <a:blipFill>
                <a:blip r:embed="rId4"/>
                <a:stretch>
                  <a:fillRect t="-98529" b="-152941"/>
                </a:stretch>
              </a:blipFill>
            </p:spPr>
            <p:txBody>
              <a:bodyPr/>
              <a:lstStyle/>
              <a:p>
                <a:r>
                  <a:rPr lang="en-US">
                    <a:noFill/>
                  </a:rPr>
                  <a:t> </a:t>
                </a:r>
              </a:p>
            </p:txBody>
          </p:sp>
        </mc:Fallback>
      </mc:AlternateContent>
      <p:cxnSp>
        <p:nvCxnSpPr>
          <p:cNvPr id="6" name="Straight Connector 5">
            <a:extLst>
              <a:ext uri="{FF2B5EF4-FFF2-40B4-BE49-F238E27FC236}">
                <a16:creationId xmlns:a16="http://schemas.microsoft.com/office/drawing/2014/main" id="{D751BC38-090C-4C49-B2FD-720D7866D3BE}"/>
              </a:ext>
            </a:extLst>
          </p:cNvPr>
          <p:cNvCxnSpPr>
            <a:cxnSpLocks/>
          </p:cNvCxnSpPr>
          <p:nvPr/>
        </p:nvCxnSpPr>
        <p:spPr>
          <a:xfrm>
            <a:off x="720671" y="2405824"/>
            <a:ext cx="750118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475005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FFFFFF"/>
                </a:solidFill>
              </a:rPr>
              <a:t>38</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Our function L(w)</a:t>
            </a:r>
            <a:endParaRPr sz="3200" dirty="0">
              <a:solidFill>
                <a:srgbClr val="215380"/>
              </a:solidFill>
            </a:endParaRPr>
          </a:p>
        </p:txBody>
      </p:sp>
      <mc:AlternateContent xmlns:mc="http://schemas.openxmlformats.org/markup-compatibility/2006" xmlns:a14="http://schemas.microsoft.com/office/drawing/2010/main">
        <mc:Choice Requires="a14">
          <p:sp>
            <p:nvSpPr>
              <p:cNvPr id="13" name="Rectangle 12"/>
              <p:cNvSpPr/>
              <p:nvPr/>
            </p:nvSpPr>
            <p:spPr>
              <a:xfrm>
                <a:off x="2313777" y="1320108"/>
                <a:ext cx="242220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𝐿</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𝑤</m:t>
                          </m:r>
                        </m:e>
                      </m:d>
                      <m:r>
                        <a:rPr lang="en-US" b="0" i="1" smtClean="0">
                          <a:solidFill>
                            <a:schemeClr val="tx1"/>
                          </a:solidFill>
                          <a:latin typeface="Cambria Math" panose="02040503050406030204" pitchFamily="18" charset="0"/>
                        </a:rPr>
                        <m:t>=</m:t>
                      </m:r>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3+(1 − </m:t>
                          </m:r>
                          <m:r>
                            <a:rPr lang="en-US" b="0" i="1" smtClean="0">
                              <a:solidFill>
                                <a:schemeClr val="tx1"/>
                              </a:solidFill>
                              <a:latin typeface="Cambria Math" panose="02040503050406030204" pitchFamily="18" charset="0"/>
                            </a:rPr>
                            <m:t>𝑤</m:t>
                          </m:r>
                          <m:r>
                            <a:rPr lang="en-US" b="0" i="1" smtClean="0">
                              <a:solidFill>
                                <a:schemeClr val="tx1"/>
                              </a:solidFill>
                              <a:latin typeface="Cambria Math" panose="02040503050406030204" pitchFamily="18" charset="0"/>
                            </a:rPr>
                            <m:t>)</m:t>
                          </m:r>
                        </m:e>
                        <m:sup>
                          <m:r>
                            <a:rPr lang="en-US" b="0" i="1" smtClean="0">
                              <a:solidFill>
                                <a:schemeClr val="tx1"/>
                              </a:solidFill>
                              <a:latin typeface="Cambria Math" panose="02040503050406030204" pitchFamily="18" charset="0"/>
                            </a:rPr>
                            <m:t>2</m:t>
                          </m:r>
                        </m:sup>
                      </m:sSup>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2313777" y="1320108"/>
                <a:ext cx="2422202" cy="369332"/>
              </a:xfrm>
              <a:prstGeom prst="rect">
                <a:avLst/>
              </a:prstGeom>
              <a:blipFill>
                <a:blip r:embed="rId2"/>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2EA8C319-FFA3-9A4C-955D-0FACCF4FE81C}"/>
                  </a:ext>
                </a:extLst>
              </p:cNvPr>
              <p:cNvSpPr/>
              <p:nvPr/>
            </p:nvSpPr>
            <p:spPr>
              <a:xfrm>
                <a:off x="1418691" y="3304599"/>
                <a:ext cx="6255815" cy="1332352"/>
              </a:xfrm>
              <a:prstGeom prst="rect">
                <a:avLst/>
              </a:prstGeom>
            </p:spPr>
            <p:txBody>
              <a:bodyPr wrap="none">
                <a:spAutoFit/>
              </a:bodyPr>
              <a:lstStyle/>
              <a:p>
                <a:pPr/>
                <a:r>
                  <a:rPr lang="en-US" b="0" dirty="0"/>
                  <a:t>L</a:t>
                </a:r>
                <a14:m>
                  <m:oMath xmlns:m="http://schemas.openxmlformats.org/officeDocument/2006/math">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12</m:t>
                            </m:r>
                          </m:sub>
                        </m:sSub>
                      </m:e>
                    </m:d>
                    <m:r>
                      <a:rPr lang="en-US" b="0" i="1" smtClean="0">
                        <a:latin typeface="Cambria Math" panose="02040503050406030204" pitchFamily="18" charset="0"/>
                      </a:rPr>
                      <m:t>=−</m:t>
                    </m:r>
                    <m:r>
                      <a:rPr lang="en-US" b="0" i="1" smtClean="0">
                        <a:latin typeface="Cambria Math" panose="02040503050406030204" pitchFamily="18" charset="0"/>
                      </a:rPr>
                      <m:t>𝑙𝑜𝑔𝑠𝑜𝑓𝑡𝑚𝑎𝑥</m:t>
                    </m:r>
                    <m:d>
                      <m:dPr>
                        <m:ctrlPr>
                          <a:rPr lang="en-US" b="0" i="1" smtClean="0">
                            <a:latin typeface="Cambria Math" panose="02040503050406030204" pitchFamily="18" charset="0"/>
                          </a:rPr>
                        </m:ctrlPr>
                      </m:dPr>
                      <m:e>
                        <m:r>
                          <a:rPr lang="en-US" b="0" i="1" smtClean="0">
                            <a:latin typeface="Cambria Math" panose="02040503050406030204" pitchFamily="18" charset="0"/>
                          </a:rPr>
                          <m:t>𝑔</m:t>
                        </m:r>
                        <m:sSub>
                          <m:sSubPr>
                            <m:ctrlPr>
                              <a:rPr lang="en-US" b="0" i="1" smtClean="0">
                                <a:latin typeface="Cambria Math" panose="02040503050406030204" pitchFamily="18" charset="0"/>
                              </a:rPr>
                            </m:ctrlPr>
                          </m:sSub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12</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e>
                            </m:d>
                          </m:e>
                          <m:sub>
                            <m:r>
                              <a:rPr lang="en-US" b="0" i="1" smtClean="0">
                                <a:latin typeface="Cambria Math" panose="02040503050406030204" pitchFamily="18" charset="0"/>
                              </a:rPr>
                              <m:t>𝑙𝑎𝑏𝑒</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1</m:t>
                                </m:r>
                              </m:sub>
                            </m:sSub>
                          </m:sub>
                        </m:sSub>
                      </m:e>
                    </m:d>
                    <m:r>
                      <a:rPr lang="en-US" b="0" i="1" smtClean="0">
                        <a:latin typeface="Cambria Math" panose="02040503050406030204" pitchFamily="18" charset="0"/>
                      </a:rPr>
                      <m:t> </m:t>
                    </m:r>
                  </m:oMath>
                </a14:m>
                <a:br>
                  <a:rPr lang="en-US" b="0" dirty="0"/>
                </a:br>
                <a14:m>
                  <m:oMathPara xmlns:m="http://schemas.openxmlformats.org/officeDocument/2006/math">
                    <m:oMathParaPr>
                      <m:jc m:val="center"/>
                    </m:oMathParaPr>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𝑙𝑜𝑔𝑠𝑜𝑓𝑡𝑚𝑎𝑥</m:t>
                      </m:r>
                      <m:d>
                        <m:dPr>
                          <m:ctrlPr>
                            <a:rPr lang="en-US" i="1">
                              <a:latin typeface="Cambria Math" panose="02040503050406030204" pitchFamily="18" charset="0"/>
                            </a:rPr>
                          </m:ctrlPr>
                        </m:dPr>
                        <m:e>
                          <m:r>
                            <a:rPr lang="en-US" b="0" i="1" smtClean="0">
                              <a:latin typeface="Cambria Math" panose="02040503050406030204" pitchFamily="18" charset="0"/>
                            </a:rPr>
                            <m:t>𝑔</m:t>
                          </m:r>
                          <m:sSub>
                            <m:sSubPr>
                              <m:ctrlPr>
                                <a:rPr lang="en-US" i="1">
                                  <a:latin typeface="Cambria Math" panose="02040503050406030204" pitchFamily="18" charset="0"/>
                                </a:rPr>
                              </m:ctrlPr>
                            </m:sSub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12</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2</m:t>
                                      </m:r>
                                    </m:sub>
                                  </m:sSub>
                                </m:e>
                              </m:d>
                            </m:e>
                            <m:sub>
                              <m:r>
                                <a:rPr lang="en-US" i="1">
                                  <a:latin typeface="Cambria Math" panose="02040503050406030204" pitchFamily="18" charset="0"/>
                                </a:rPr>
                                <m:t>𝑙𝑎𝑏𝑒</m:t>
                              </m:r>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b="0" i="1" smtClean="0">
                                      <a:latin typeface="Cambria Math" panose="02040503050406030204" pitchFamily="18" charset="0"/>
                                    </a:rPr>
                                    <m:t>2</m:t>
                                  </m:r>
                                </m:sub>
                              </m:sSub>
                            </m:sub>
                          </m:sSub>
                        </m:e>
                      </m:d>
                    </m:oMath>
                    <m:oMath xmlns:m="http://schemas.openxmlformats.org/officeDocument/2006/math">
                      <m:r>
                        <a:rPr lang="en-US" b="0" i="1" smtClean="0">
                          <a:latin typeface="Cambria Math" panose="02040503050406030204" pitchFamily="18" charset="0"/>
                        </a:rPr>
                        <m:t>…</m:t>
                      </m:r>
                    </m:oMath>
                  </m:oMathPara>
                </a14:m>
                <a:endParaRPr lang="en-US"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𝑙𝑜𝑔𝑠𝑜𝑓𝑡𝑚𝑎𝑥</m:t>
                      </m:r>
                      <m:d>
                        <m:dPr>
                          <m:ctrlPr>
                            <a:rPr lang="en-US" i="1">
                              <a:latin typeface="Cambria Math" panose="02040503050406030204" pitchFamily="18" charset="0"/>
                            </a:rPr>
                          </m:ctrlPr>
                        </m:dPr>
                        <m:e>
                          <m:r>
                            <a:rPr lang="en-US" b="0" i="1" smtClean="0">
                              <a:latin typeface="Cambria Math" panose="02040503050406030204" pitchFamily="18" charset="0"/>
                            </a:rPr>
                            <m:t>𝑔</m:t>
                          </m:r>
                          <m:sSub>
                            <m:sSubPr>
                              <m:ctrlPr>
                                <a:rPr lang="en-US" i="1">
                                  <a:latin typeface="Cambria Math" panose="02040503050406030204" pitchFamily="18" charset="0"/>
                                </a:rPr>
                              </m:ctrlPr>
                            </m:sSub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12</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𝑛</m:t>
                                      </m:r>
                                    </m:sub>
                                  </m:sSub>
                                </m:e>
                              </m:d>
                            </m:e>
                            <m:sub>
                              <m:r>
                                <a:rPr lang="en-US" i="1">
                                  <a:latin typeface="Cambria Math" panose="02040503050406030204" pitchFamily="18" charset="0"/>
                                </a:rPr>
                                <m:t>𝑙𝑎𝑏𝑒</m:t>
                              </m:r>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b="0" i="1" smtClean="0">
                                      <a:latin typeface="Cambria Math" panose="02040503050406030204" pitchFamily="18" charset="0"/>
                                    </a:rPr>
                                    <m:t>𝑛</m:t>
                                  </m:r>
                                </m:sub>
                              </m:sSub>
                            </m:sub>
                          </m:sSub>
                        </m:e>
                      </m:d>
                    </m:oMath>
                  </m:oMathPara>
                </a14:m>
                <a:endParaRPr lang="en-US" dirty="0"/>
              </a:p>
            </p:txBody>
          </p:sp>
        </mc:Choice>
        <mc:Fallback xmlns="">
          <p:sp>
            <p:nvSpPr>
              <p:cNvPr id="30" name="Rectangle 29">
                <a:extLst>
                  <a:ext uri="{FF2B5EF4-FFF2-40B4-BE49-F238E27FC236}">
                    <a16:creationId xmlns:a16="http://schemas.microsoft.com/office/drawing/2014/main" id="{2EA8C319-FFA3-9A4C-955D-0FACCF4FE81C}"/>
                  </a:ext>
                </a:extLst>
              </p:cNvPr>
              <p:cNvSpPr>
                <a:spLocks noRot="1" noChangeAspect="1" noMove="1" noResize="1" noEditPoints="1" noAdjustHandles="1" noChangeArrowheads="1" noChangeShapeType="1" noTextEdit="1"/>
              </p:cNvSpPr>
              <p:nvPr/>
            </p:nvSpPr>
            <p:spPr>
              <a:xfrm>
                <a:off x="1418691" y="3304599"/>
                <a:ext cx="6255815" cy="1332352"/>
              </a:xfrm>
              <a:prstGeom prst="rect">
                <a:avLst/>
              </a:prstGeom>
              <a:blipFill>
                <a:blip r:embed="rId3"/>
                <a:stretch>
                  <a:fillRect l="-811" b="-943"/>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58AB953D-1B72-1F40-9029-7D6CCBA5460F}"/>
              </a:ext>
            </a:extLst>
          </p:cNvPr>
          <p:cNvPicPr>
            <a:picLocks noChangeAspect="1"/>
          </p:cNvPicPr>
          <p:nvPr/>
        </p:nvPicPr>
        <p:blipFill rotWithShape="1">
          <a:blip r:embed="rId4"/>
          <a:srcRect t="10625"/>
          <a:stretch/>
        </p:blipFill>
        <p:spPr>
          <a:xfrm>
            <a:off x="4956499" y="1015069"/>
            <a:ext cx="1791007" cy="1166030"/>
          </a:xfrm>
          <a:prstGeom prst="rect">
            <a:avLst/>
          </a:prstGeom>
        </p:spPr>
      </p:pic>
      <p:cxnSp>
        <p:nvCxnSpPr>
          <p:cNvPr id="6" name="Straight Connector 5">
            <a:extLst>
              <a:ext uri="{FF2B5EF4-FFF2-40B4-BE49-F238E27FC236}">
                <a16:creationId xmlns:a16="http://schemas.microsoft.com/office/drawing/2014/main" id="{D751BC38-090C-4C49-B2FD-720D7866D3BE}"/>
              </a:ext>
            </a:extLst>
          </p:cNvPr>
          <p:cNvCxnSpPr>
            <a:cxnSpLocks/>
          </p:cNvCxnSpPr>
          <p:nvPr/>
        </p:nvCxnSpPr>
        <p:spPr>
          <a:xfrm>
            <a:off x="720671" y="2405824"/>
            <a:ext cx="750118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480311"/>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FFFFFF"/>
                </a:solidFill>
              </a:rPr>
              <a:t>39</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Gradient Descent (GD)</a:t>
            </a:r>
            <a:endParaRPr sz="3200" dirty="0">
              <a:solidFill>
                <a:srgbClr val="215380"/>
              </a:solidFill>
            </a:endParaRPr>
          </a:p>
        </p:txBody>
      </p:sp>
      <mc:AlternateContent xmlns:mc="http://schemas.openxmlformats.org/markup-compatibility/2006" xmlns:a14="http://schemas.microsoft.com/office/drawing/2010/main">
        <mc:Choice Requires="a14">
          <p:sp>
            <p:nvSpPr>
              <p:cNvPr id="13" name="Rectangle 12"/>
              <p:cNvSpPr/>
              <p:nvPr/>
            </p:nvSpPr>
            <p:spPr>
              <a:xfrm>
                <a:off x="5323124" y="1185014"/>
                <a:ext cx="3328540" cy="8485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𝐿</m:t>
                      </m:r>
                      <m:r>
                        <a:rPr lang="en-US" b="0" i="1" smtClean="0">
                          <a:solidFill>
                            <a:schemeClr val="tx1"/>
                          </a:solidFill>
                          <a:latin typeface="Cambria Math" charset="0"/>
                        </a:rPr>
                        <m:t>(</m:t>
                      </m:r>
                      <m:r>
                        <a:rPr lang="en-US" b="0" i="1" smtClean="0">
                          <a:solidFill>
                            <a:schemeClr val="tx1"/>
                          </a:solidFill>
                          <a:latin typeface="Cambria Math" charset="0"/>
                        </a:rPr>
                        <m:t>𝑤</m:t>
                      </m:r>
                      <m:r>
                        <a:rPr lang="en-US" b="0" i="1" smtClean="0">
                          <a:solidFill>
                            <a:schemeClr val="tx1"/>
                          </a:solidFill>
                          <a:latin typeface="Cambria Math" charset="0"/>
                        </a:rPr>
                        <m:t>,</m:t>
                      </m:r>
                      <m:r>
                        <a:rPr lang="en-US" b="0" i="1" smtClean="0">
                          <a:solidFill>
                            <a:schemeClr val="tx1"/>
                          </a:solidFill>
                          <a:latin typeface="Cambria Math" charset="0"/>
                        </a:rPr>
                        <m:t>𝑏</m:t>
                      </m:r>
                      <m:r>
                        <a:rPr lang="en-US" b="0" i="1" smtClean="0">
                          <a:solidFill>
                            <a:schemeClr val="tx1"/>
                          </a:solidFill>
                          <a:latin typeface="Cambria Math" charset="0"/>
                        </a:rPr>
                        <m:t>)=</m:t>
                      </m:r>
                      <m:nary>
                        <m:naryPr>
                          <m:chr m:val="∑"/>
                          <m:ctrlPr>
                            <a:rPr lang="en-US" i="1">
                              <a:solidFill>
                                <a:schemeClr val="tx1"/>
                              </a:solidFill>
                              <a:latin typeface="Cambria Math" panose="02040503050406030204" pitchFamily="18" charset="0"/>
                            </a:rPr>
                          </m:ctrlPr>
                        </m:naryPr>
                        <m:sub>
                          <m:r>
                            <m:rPr>
                              <m:brk m:alnAt="23"/>
                            </m:rPr>
                            <a:rPr lang="en-US" i="1">
                              <a:solidFill>
                                <a:schemeClr val="tx1"/>
                              </a:solidFill>
                              <a:latin typeface="Cambria Math" charset="0"/>
                            </a:rPr>
                            <m:t>𝑖</m:t>
                          </m:r>
                          <m:r>
                            <a:rPr lang="en-US" i="1">
                              <a:solidFill>
                                <a:schemeClr val="tx1"/>
                              </a:solidFill>
                              <a:latin typeface="Cambria Math" charset="0"/>
                            </a:rPr>
                            <m:t>=1</m:t>
                          </m:r>
                        </m:sub>
                        <m:sup>
                          <m:r>
                            <a:rPr lang="en-US" i="1">
                              <a:solidFill>
                                <a:schemeClr val="tx1"/>
                              </a:solidFill>
                              <a:latin typeface="Cambria Math" charset="0"/>
                            </a:rPr>
                            <m:t>𝑛</m:t>
                          </m:r>
                        </m:sup>
                        <m:e>
                          <m:r>
                            <a:rPr lang="en-US" i="1">
                              <a:solidFill>
                                <a:schemeClr val="tx1"/>
                              </a:solidFill>
                              <a:latin typeface="Cambria Math" charset="0"/>
                            </a:rPr>
                            <m:t>−</m:t>
                          </m:r>
                          <m:r>
                            <m:rPr>
                              <m:sty m:val="p"/>
                            </m:rPr>
                            <a:rPr lang="en-US" b="0" i="0" smtClean="0">
                              <a:solidFill>
                                <a:schemeClr val="tx1"/>
                              </a:solidFill>
                              <a:latin typeface="Cambria Math" charset="0"/>
                            </a:rPr>
                            <m:t>log</m:t>
                          </m:r>
                          <m:r>
                            <a:rPr lang="en-US" b="0" i="0" smtClean="0">
                              <a:solidFill>
                                <a:schemeClr val="tx1"/>
                              </a:solidFill>
                              <a:latin typeface="Cambria Math" charset="0"/>
                            </a:rPr>
                            <m:t> </m:t>
                          </m:r>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charset="0"/>
                                </a:rPr>
                                <m:t>𝑓</m:t>
                              </m:r>
                            </m:e>
                            <m:sub>
                              <m:r>
                                <a:rPr lang="en-US" i="1">
                                  <a:solidFill>
                                    <a:schemeClr val="tx1"/>
                                  </a:solidFill>
                                  <a:latin typeface="Cambria Math" charset="0"/>
                                </a:rPr>
                                <m:t>𝑖</m:t>
                              </m:r>
                              <m:r>
                                <a:rPr lang="en-US" i="1">
                                  <a:solidFill>
                                    <a:schemeClr val="tx1"/>
                                  </a:solidFill>
                                  <a:latin typeface="Cambria Math" charset="0"/>
                                </a:rPr>
                                <m:t>,</m:t>
                              </m:r>
                              <m:r>
                                <a:rPr lang="en-US" i="1">
                                  <a:solidFill>
                                    <a:schemeClr val="tx1"/>
                                  </a:solidFill>
                                  <a:latin typeface="Cambria Math" charset="0"/>
                                </a:rPr>
                                <m:t>𝑙𝑎𝑏𝑒𝑙</m:t>
                              </m:r>
                            </m:sub>
                          </m:sSub>
                          <m:r>
                            <a:rPr lang="en-US" b="0" i="1" smtClean="0">
                              <a:solidFill>
                                <a:schemeClr val="tx1"/>
                              </a:solidFill>
                              <a:latin typeface="Cambria Math" charset="0"/>
                            </a:rPr>
                            <m:t>(</m:t>
                          </m:r>
                          <m:r>
                            <a:rPr lang="en-US" b="0" i="1" smtClean="0">
                              <a:solidFill>
                                <a:schemeClr val="tx1"/>
                              </a:solidFill>
                              <a:latin typeface="Cambria Math" charset="0"/>
                            </a:rPr>
                            <m:t>𝑤</m:t>
                          </m:r>
                          <m:r>
                            <a:rPr lang="en-US" b="0" i="1" smtClean="0">
                              <a:solidFill>
                                <a:schemeClr val="tx1"/>
                              </a:solidFill>
                              <a:latin typeface="Cambria Math" charset="0"/>
                            </a:rPr>
                            <m:t>,</m:t>
                          </m:r>
                          <m:r>
                            <a:rPr lang="en-US" b="0" i="1" smtClean="0">
                              <a:solidFill>
                                <a:schemeClr val="tx1"/>
                              </a:solidFill>
                              <a:latin typeface="Cambria Math" charset="0"/>
                            </a:rPr>
                            <m:t>𝑏</m:t>
                          </m:r>
                          <m:r>
                            <a:rPr lang="en-US" b="0" i="1" smtClean="0">
                              <a:solidFill>
                                <a:schemeClr val="tx1"/>
                              </a:solidFill>
                              <a:latin typeface="Cambria Math" charset="0"/>
                            </a:rPr>
                            <m:t>)</m:t>
                          </m:r>
                        </m:e>
                      </m:nary>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5323124" y="1185014"/>
                <a:ext cx="3328540" cy="848566"/>
              </a:xfrm>
              <a:prstGeom prst="rect">
                <a:avLst/>
              </a:prstGeom>
              <a:blipFill rotWithShape="0">
                <a:blip r:embed="rId2"/>
                <a:stretch>
                  <a:fillRect/>
                </a:stretch>
              </a:blipFill>
            </p:spPr>
            <p:txBody>
              <a:bodyPr/>
              <a:lstStyle/>
              <a:p>
                <a:r>
                  <a:rPr lang="en-US">
                    <a:noFill/>
                  </a:rPr>
                  <a:t> </a:t>
                </a:r>
              </a:p>
            </p:txBody>
          </p:sp>
        </mc:Fallback>
      </mc:AlternateContent>
      <p:grpSp>
        <p:nvGrpSpPr>
          <p:cNvPr id="18" name="Group 17"/>
          <p:cNvGrpSpPr/>
          <p:nvPr/>
        </p:nvGrpSpPr>
        <p:grpSpPr>
          <a:xfrm>
            <a:off x="917931" y="1118989"/>
            <a:ext cx="6810194" cy="3523377"/>
            <a:chOff x="917931" y="1118989"/>
            <a:chExt cx="6810194" cy="3523377"/>
          </a:xfrm>
        </p:grpSpPr>
        <mc:AlternateContent xmlns:mc="http://schemas.openxmlformats.org/markup-compatibility/2006" xmlns:a14="http://schemas.microsoft.com/office/drawing/2010/main">
          <mc:Choice Requires="a14">
            <p:sp>
              <p:nvSpPr>
                <p:cNvPr id="4" name="TextBox 3"/>
                <p:cNvSpPr txBox="1"/>
                <p:nvPr/>
              </p:nvSpPr>
              <p:spPr>
                <a:xfrm>
                  <a:off x="917931" y="1118989"/>
                  <a:ext cx="911275" cy="2769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sz="1800" b="0" i="1" u="none" strike="noStrike" cap="none" spc="0" normalizeH="0" baseline="0" smtClean="0">
                            <a:ln>
                              <a:noFill/>
                            </a:ln>
                            <a:solidFill>
                              <a:srgbClr val="000000"/>
                            </a:solidFill>
                            <a:effectLst/>
                            <a:uFillTx/>
                            <a:latin typeface="Cambria Math" charset="0"/>
                            <a:ea typeface="Calibri"/>
                            <a:cs typeface="Calibri"/>
                            <a:sym typeface="Calibri"/>
                          </a:rPr>
                          <m:t>𝜆</m:t>
                        </m:r>
                        <m:r>
                          <a:rPr kumimoji="0" lang="en-US" sz="1800" b="0" i="1" u="none" strike="noStrike" cap="none" spc="0" normalizeH="0" baseline="0" smtClean="0">
                            <a:ln>
                              <a:noFill/>
                            </a:ln>
                            <a:solidFill>
                              <a:srgbClr val="000000"/>
                            </a:solidFill>
                            <a:effectLst/>
                            <a:uFillTx/>
                            <a:latin typeface="Cambria Math" charset="0"/>
                            <a:ea typeface="Calibri"/>
                            <a:cs typeface="Calibri"/>
                            <a:sym typeface="Calibri"/>
                          </a:rPr>
                          <m:t>=0.01</m:t>
                        </m:r>
                      </m:oMath>
                    </m:oMathPara>
                  </a14:m>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17931" y="1118989"/>
                  <a:ext cx="911275" cy="276999"/>
                </a:xfrm>
                <a:prstGeom prst="rect">
                  <a:avLst/>
                </a:prstGeom>
                <a:blipFill rotWithShape="0">
                  <a:blip r:embed="rId3"/>
                  <a:stretch>
                    <a:fillRect l="-6040" r="-6040" b="-8889"/>
                  </a:stretch>
                </a:blipFill>
                <a:ln w="12700" cap="flat">
                  <a:noFill/>
                  <a:miter lim="400000"/>
                </a:ln>
                <a:effectLst/>
              </p:spPr>
              <p:txBody>
                <a:bodyPr/>
                <a:lstStyle/>
                <a:p>
                  <a:r>
                    <a:rPr lang="en-US">
                      <a:noFill/>
                    </a:rPr>
                    <a:t> </a:t>
                  </a:r>
                </a:p>
              </p:txBody>
            </p:sp>
          </mc:Fallback>
        </mc:AlternateContent>
        <p:sp>
          <p:nvSpPr>
            <p:cNvPr id="7" name="TextBox 6"/>
            <p:cNvSpPr txBox="1"/>
            <p:nvPr/>
          </p:nvSpPr>
          <p:spPr>
            <a:xfrm>
              <a:off x="917931" y="1994463"/>
              <a:ext cx="2500041"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70C0"/>
                  </a:solidFill>
                  <a:effectLst/>
                  <a:uFillTx/>
                  <a:latin typeface="Calibri"/>
                  <a:ea typeface="Calibri"/>
                  <a:cs typeface="Calibri"/>
                  <a:sym typeface="Calibri"/>
                </a:rPr>
                <a:t>for </a:t>
              </a:r>
              <a:r>
                <a:rPr lang="en-US" dirty="0">
                  <a:solidFill>
                    <a:srgbClr val="000000"/>
                  </a:solidFill>
                </a:rPr>
                <a:t>e = 0, </a:t>
              </a:r>
              <a:r>
                <a:rPr lang="en-US" dirty="0" err="1">
                  <a:solidFill>
                    <a:srgbClr val="000000"/>
                  </a:solidFill>
                </a:rPr>
                <a:t>num_epochs</a:t>
              </a:r>
              <a:r>
                <a:rPr lang="en-US" dirty="0">
                  <a:solidFill>
                    <a:srgbClr val="000000"/>
                  </a:solidFill>
                </a:rPr>
                <a:t> </a:t>
              </a:r>
              <a:r>
                <a:rPr lang="en-US" b="1" dirty="0">
                  <a:solidFill>
                    <a:srgbClr val="0070C0"/>
                  </a:solidFill>
                </a:rPr>
                <a:t>do</a:t>
              </a:r>
              <a:endParaRPr kumimoji="0" lang="en-US" sz="1800" b="1" i="0" u="none" strike="noStrike" cap="none" spc="0" normalizeH="0" baseline="0" dirty="0">
                <a:ln>
                  <a:noFill/>
                </a:ln>
                <a:solidFill>
                  <a:srgbClr val="0070C0"/>
                </a:solidFill>
                <a:effectLst/>
                <a:uFillTx/>
                <a:sym typeface="Calibri"/>
              </a:endParaRPr>
            </a:p>
          </p:txBody>
        </p:sp>
        <p:sp>
          <p:nvSpPr>
            <p:cNvPr id="8" name="Rectangle 7"/>
            <p:cNvSpPr/>
            <p:nvPr/>
          </p:nvSpPr>
          <p:spPr>
            <a:xfrm>
              <a:off x="917931" y="4273034"/>
              <a:ext cx="546945" cy="369332"/>
            </a:xfrm>
            <a:prstGeom prst="rect">
              <a:avLst/>
            </a:prstGeom>
          </p:spPr>
          <p:txBody>
            <a:bodyPr wrap="none">
              <a:spAutoFit/>
            </a:bodyPr>
            <a:lstStyle/>
            <a:p>
              <a:r>
                <a:rPr lang="en-US" b="1" dirty="0">
                  <a:solidFill>
                    <a:srgbClr val="0070C0"/>
                  </a:solidFill>
                </a:rPr>
                <a:t>end</a:t>
              </a:r>
              <a:endParaRPr lang="en-US" dirty="0"/>
            </a:p>
          </p:txBody>
        </p:sp>
        <p:sp>
          <p:nvSpPr>
            <p:cNvPr id="9" name="TextBox 8"/>
            <p:cNvSpPr txBox="1"/>
            <p:nvPr/>
          </p:nvSpPr>
          <p:spPr>
            <a:xfrm>
              <a:off x="917931" y="1539618"/>
              <a:ext cx="262828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Initialize w and </a:t>
              </a:r>
              <a:r>
                <a:rPr kumimoji="0" lang="en-US" sz="1800" b="0" i="0" u="none" strike="noStrike" cap="none" spc="0" normalizeH="0" baseline="0">
                  <a:ln>
                    <a:noFill/>
                  </a:ln>
                  <a:solidFill>
                    <a:srgbClr val="000000"/>
                  </a:solidFill>
                  <a:effectLst/>
                  <a:uFillTx/>
                  <a:latin typeface="Calibri"/>
                  <a:ea typeface="Calibri"/>
                  <a:cs typeface="Calibri"/>
                  <a:sym typeface="Calibri"/>
                </a:rPr>
                <a:t>b randomly</a:t>
              </a:r>
            </a:p>
          </p:txBody>
        </p:sp>
        <mc:AlternateContent xmlns:mc="http://schemas.openxmlformats.org/markup-compatibility/2006" xmlns:a14="http://schemas.microsoft.com/office/drawing/2010/main">
          <mc:Choice Requires="a14">
            <p:sp>
              <p:nvSpPr>
                <p:cNvPr id="14" name="Rectangle 13"/>
                <p:cNvSpPr/>
                <p:nvPr/>
              </p:nvSpPr>
              <p:spPr>
                <a:xfrm>
                  <a:off x="2448888" y="2449308"/>
                  <a:ext cx="150797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𝑑</m:t>
                        </m:r>
                        <m:r>
                          <a:rPr lang="en-US" i="1">
                            <a:solidFill>
                              <a:schemeClr val="tx1"/>
                            </a:solidFill>
                            <a:latin typeface="Cambria Math" charset="0"/>
                          </a:rPr>
                          <m:t>𝐿</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b="0" i="1" smtClean="0">
                            <a:solidFill>
                              <a:schemeClr val="tx1"/>
                            </a:solidFill>
                            <a:latin typeface="Cambria Math" charset="0"/>
                          </a:rPr>
                          <m:t>𝑑𝑤</m:t>
                        </m:r>
                      </m:oMath>
                    </m:oMathPara>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2448888" y="2449308"/>
                  <a:ext cx="1507977" cy="369332"/>
                </a:xfrm>
                <a:prstGeom prst="rect">
                  <a:avLst/>
                </a:prstGeom>
                <a:blipFill rotWithShape="0">
                  <a:blip r:embed="rId4"/>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569136" y="2445924"/>
                  <a:ext cx="150797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𝑑</m:t>
                        </m:r>
                        <m:r>
                          <a:rPr lang="en-US" i="1">
                            <a:solidFill>
                              <a:schemeClr val="tx1"/>
                            </a:solidFill>
                            <a:latin typeface="Cambria Math" charset="0"/>
                          </a:rPr>
                          <m:t>𝐿</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b="0" i="1" smtClean="0">
                            <a:solidFill>
                              <a:schemeClr val="tx1"/>
                            </a:solidFill>
                            <a:latin typeface="Cambria Math" charset="0"/>
                          </a:rPr>
                          <m:t>𝑑𝑏</m:t>
                        </m:r>
                      </m:oMath>
                    </m:oMathPara>
                  </a14:m>
                  <a:endParaRPr lang="en-US" dirty="0"/>
                </a:p>
              </p:txBody>
            </p:sp>
          </mc:Choice>
          <mc:Fallback xmlns="">
            <p:sp>
              <p:nvSpPr>
                <p:cNvPr id="20" name="Rectangle 19"/>
                <p:cNvSpPr>
                  <a:spLocks noRot="1" noChangeAspect="1" noMove="1" noResize="1" noEditPoints="1" noAdjustHandles="1" noChangeArrowheads="1" noChangeShapeType="1" noTextEdit="1"/>
                </p:cNvSpPr>
                <p:nvPr/>
              </p:nvSpPr>
              <p:spPr>
                <a:xfrm>
                  <a:off x="4569136" y="2445924"/>
                  <a:ext cx="1507977" cy="369332"/>
                </a:xfrm>
                <a:prstGeom prst="rect">
                  <a:avLst/>
                </a:prstGeom>
                <a:blipFill rotWithShape="0">
                  <a:blip r:embed="rId5"/>
                  <a:stretch>
                    <a:fillRect b="-13115"/>
                  </a:stretch>
                </a:blipFill>
              </p:spPr>
              <p:txBody>
                <a:bodyPr/>
                <a:lstStyle/>
                <a:p>
                  <a:r>
                    <a:rPr lang="en-US">
                      <a:noFill/>
                    </a:rPr>
                    <a:t> </a:t>
                  </a:r>
                </a:p>
              </p:txBody>
            </p:sp>
          </mc:Fallback>
        </mc:AlternateContent>
        <p:sp>
          <p:nvSpPr>
            <p:cNvPr id="15" name="TextBox 14"/>
            <p:cNvSpPr txBox="1"/>
            <p:nvPr/>
          </p:nvSpPr>
          <p:spPr>
            <a:xfrm>
              <a:off x="1243757" y="2445924"/>
              <a:ext cx="1073369"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Compute: </a:t>
              </a:r>
            </a:p>
          </p:txBody>
        </p:sp>
        <p:sp>
          <p:nvSpPr>
            <p:cNvPr id="22" name="TextBox 21"/>
            <p:cNvSpPr txBox="1"/>
            <p:nvPr/>
          </p:nvSpPr>
          <p:spPr>
            <a:xfrm>
              <a:off x="3990535" y="2445924"/>
              <a:ext cx="446595"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Calibri"/>
                  <a:ea typeface="Calibri"/>
                  <a:cs typeface="Calibri"/>
                  <a:sym typeface="Calibri"/>
                </a:rPr>
                <a:t>and</a:t>
              </a:r>
            </a:p>
          </p:txBody>
        </p:sp>
        <p:sp>
          <p:nvSpPr>
            <p:cNvPr id="16" name="Rectangle 15"/>
            <p:cNvSpPr/>
            <p:nvPr/>
          </p:nvSpPr>
          <p:spPr>
            <a:xfrm>
              <a:off x="1197589" y="2921911"/>
              <a:ext cx="1159292" cy="369332"/>
            </a:xfrm>
            <a:prstGeom prst="rect">
              <a:avLst/>
            </a:prstGeom>
          </p:spPr>
          <p:txBody>
            <a:bodyPr wrap="none">
              <a:spAutoFit/>
            </a:bodyPr>
            <a:lstStyle/>
            <a:p>
              <a:r>
                <a:rPr lang="en-US" dirty="0">
                  <a:solidFill>
                    <a:srgbClr val="000000"/>
                  </a:solidFill>
                </a:rPr>
                <a:t>Update w:</a:t>
              </a:r>
              <a:endParaRPr lang="en-US" dirty="0"/>
            </a:p>
          </p:txBody>
        </p:sp>
        <p:sp>
          <p:nvSpPr>
            <p:cNvPr id="24" name="Rectangle 23"/>
            <p:cNvSpPr/>
            <p:nvPr/>
          </p:nvSpPr>
          <p:spPr>
            <a:xfrm>
              <a:off x="1191403" y="3368358"/>
              <a:ext cx="1159292" cy="369332"/>
            </a:xfrm>
            <a:prstGeom prst="rect">
              <a:avLst/>
            </a:prstGeom>
          </p:spPr>
          <p:txBody>
            <a:bodyPr wrap="none">
              <a:spAutoFit/>
            </a:bodyPr>
            <a:lstStyle/>
            <a:p>
              <a:r>
                <a:rPr lang="en-US" dirty="0">
                  <a:solidFill>
                    <a:srgbClr val="000000"/>
                  </a:solidFill>
                </a:rPr>
                <a:t>Update b:</a:t>
              </a:r>
              <a:endParaRPr lang="en-US" dirty="0"/>
            </a:p>
          </p:txBody>
        </p:sp>
        <mc:AlternateContent xmlns:mc="http://schemas.openxmlformats.org/markup-compatibility/2006" xmlns:a14="http://schemas.microsoft.com/office/drawing/2010/main">
          <mc:Choice Requires="a14">
            <p:sp>
              <p:nvSpPr>
                <p:cNvPr id="25" name="Rectangle 24"/>
                <p:cNvSpPr/>
                <p:nvPr/>
              </p:nvSpPr>
              <p:spPr>
                <a:xfrm>
                  <a:off x="2426869" y="2924765"/>
                  <a:ext cx="26651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𝑤</m:t>
                        </m:r>
                        <m:r>
                          <a:rPr lang="en-US" b="0" i="1" smtClean="0">
                            <a:solidFill>
                              <a:schemeClr val="tx1"/>
                            </a:solidFill>
                            <a:latin typeface="Cambria Math" charset="0"/>
                          </a:rPr>
                          <m:t>=</m:t>
                        </m:r>
                        <m:r>
                          <a:rPr lang="en-US" b="0" i="1" smtClean="0">
                            <a:solidFill>
                              <a:schemeClr val="tx1"/>
                            </a:solidFill>
                            <a:latin typeface="Cambria Math" charset="0"/>
                          </a:rPr>
                          <m:t>𝑤</m:t>
                        </m:r>
                        <m:r>
                          <a:rPr lang="en-US" b="0" i="1" smtClean="0">
                            <a:solidFill>
                              <a:schemeClr val="tx1"/>
                            </a:solidFill>
                            <a:latin typeface="Cambria Math" charset="0"/>
                          </a:rPr>
                          <m:t> −</m:t>
                        </m:r>
                        <m:r>
                          <a:rPr lang="en-US" b="0" i="1" smtClean="0">
                            <a:solidFill>
                              <a:schemeClr val="tx1"/>
                            </a:solidFill>
                            <a:latin typeface="Cambria Math" charset="0"/>
                          </a:rPr>
                          <m:t>𝜆</m:t>
                        </m:r>
                        <m:r>
                          <a:rPr lang="en-US" b="0" i="1" smtClean="0">
                            <a:solidFill>
                              <a:schemeClr val="tx1"/>
                            </a:solidFill>
                            <a:latin typeface="Cambria Math" charset="0"/>
                          </a:rPr>
                          <m:t> </m:t>
                        </m:r>
                        <m:r>
                          <a:rPr lang="en-US" b="0" i="1" smtClean="0">
                            <a:solidFill>
                              <a:schemeClr val="tx1"/>
                            </a:solidFill>
                            <a:latin typeface="Cambria Math" charset="0"/>
                          </a:rPr>
                          <m:t>𝑑𝐿</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b="0" i="1" smtClean="0">
                            <a:solidFill>
                              <a:schemeClr val="tx1"/>
                            </a:solidFill>
                            <a:latin typeface="Cambria Math" charset="0"/>
                          </a:rPr>
                          <m:t>𝑑𝑤</m:t>
                        </m:r>
                      </m:oMath>
                    </m:oMathPara>
                  </a14:m>
                  <a:endParaRPr lang="en-US" dirty="0"/>
                </a:p>
              </p:txBody>
            </p:sp>
          </mc:Choice>
          <mc:Fallback xmlns="">
            <p:sp>
              <p:nvSpPr>
                <p:cNvPr id="25" name="Rectangle 24"/>
                <p:cNvSpPr>
                  <a:spLocks noRot="1" noChangeAspect="1" noMove="1" noResize="1" noEditPoints="1" noAdjustHandles="1" noChangeArrowheads="1" noChangeShapeType="1" noTextEdit="1"/>
                </p:cNvSpPr>
                <p:nvPr/>
              </p:nvSpPr>
              <p:spPr>
                <a:xfrm>
                  <a:off x="2426869" y="2924765"/>
                  <a:ext cx="2665153" cy="369332"/>
                </a:xfrm>
                <a:prstGeom prst="rect">
                  <a:avLst/>
                </a:prstGeom>
                <a:blipFill rotWithShape="0">
                  <a:blip r:embed="rId6"/>
                  <a:stretch>
                    <a:fillRect t="-98333" b="-1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2426869" y="3368358"/>
                  <a:ext cx="252549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𝑏</m:t>
                        </m:r>
                        <m:r>
                          <a:rPr lang="en-US" b="0" i="1" smtClean="0">
                            <a:solidFill>
                              <a:schemeClr val="tx1"/>
                            </a:solidFill>
                            <a:latin typeface="Cambria Math" charset="0"/>
                          </a:rPr>
                          <m:t>=</m:t>
                        </m:r>
                        <m:r>
                          <a:rPr lang="en-US" b="0" i="1" smtClean="0">
                            <a:solidFill>
                              <a:schemeClr val="tx1"/>
                            </a:solidFill>
                            <a:latin typeface="Cambria Math" charset="0"/>
                          </a:rPr>
                          <m:t>𝑏</m:t>
                        </m:r>
                        <m:r>
                          <a:rPr lang="en-US" b="0" i="1" smtClean="0">
                            <a:solidFill>
                              <a:schemeClr val="tx1"/>
                            </a:solidFill>
                            <a:latin typeface="Cambria Math" charset="0"/>
                          </a:rPr>
                          <m:t> −</m:t>
                        </m:r>
                        <m:r>
                          <a:rPr lang="en-US" b="0" i="1" smtClean="0">
                            <a:solidFill>
                              <a:schemeClr val="tx1"/>
                            </a:solidFill>
                            <a:latin typeface="Cambria Math" charset="0"/>
                          </a:rPr>
                          <m:t>𝜆</m:t>
                        </m:r>
                        <m:r>
                          <a:rPr lang="en-US" b="0" i="1" smtClean="0">
                            <a:solidFill>
                              <a:schemeClr val="tx1"/>
                            </a:solidFill>
                            <a:latin typeface="Cambria Math" charset="0"/>
                          </a:rPr>
                          <m:t> </m:t>
                        </m:r>
                        <m:r>
                          <a:rPr lang="en-US" b="0" i="1" smtClean="0">
                            <a:solidFill>
                              <a:schemeClr val="tx1"/>
                            </a:solidFill>
                            <a:latin typeface="Cambria Math" charset="0"/>
                          </a:rPr>
                          <m:t>𝑑𝐿</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b="0" i="1" smtClean="0">
                            <a:solidFill>
                              <a:schemeClr val="tx1"/>
                            </a:solidFill>
                            <a:latin typeface="Cambria Math" charset="0"/>
                          </a:rPr>
                          <m:t>𝑑𝑏</m:t>
                        </m:r>
                      </m:oMath>
                    </m:oMathPara>
                  </a14:m>
                  <a:endParaRPr lang="en-US" dirty="0"/>
                </a:p>
              </p:txBody>
            </p:sp>
          </mc:Choice>
          <mc:Fallback xmlns="">
            <p:sp>
              <p:nvSpPr>
                <p:cNvPr id="26" name="Rectangle 25"/>
                <p:cNvSpPr>
                  <a:spLocks noRot="1" noChangeAspect="1" noMove="1" noResize="1" noEditPoints="1" noAdjustHandles="1" noChangeArrowheads="1" noChangeShapeType="1" noTextEdit="1"/>
                </p:cNvSpPr>
                <p:nvPr/>
              </p:nvSpPr>
              <p:spPr>
                <a:xfrm>
                  <a:off x="2426869" y="3368358"/>
                  <a:ext cx="2525499" cy="369332"/>
                </a:xfrm>
                <a:prstGeom prst="rect">
                  <a:avLst/>
                </a:prstGeom>
                <a:blipFill rotWithShape="0">
                  <a:blip r:embed="rId7"/>
                  <a:stretch>
                    <a:fillRect t="-98333" b="-123333"/>
                  </a:stretch>
                </a:blipFill>
              </p:spPr>
              <p:txBody>
                <a:bodyPr/>
                <a:lstStyle/>
                <a:p>
                  <a:r>
                    <a:rPr lang="en-US">
                      <a:noFill/>
                    </a:rPr>
                    <a:t> </a:t>
                  </a:r>
                </a:p>
              </p:txBody>
            </p:sp>
          </mc:Fallback>
        </mc:AlternateContent>
        <p:sp>
          <p:nvSpPr>
            <p:cNvPr id="29" name="Rectangle 28"/>
            <p:cNvSpPr/>
            <p:nvPr/>
          </p:nvSpPr>
          <p:spPr>
            <a:xfrm>
              <a:off x="1243757" y="3878293"/>
              <a:ext cx="750526" cy="369332"/>
            </a:xfrm>
            <a:prstGeom prst="rect">
              <a:avLst/>
            </a:prstGeom>
          </p:spPr>
          <p:txBody>
            <a:bodyPr wrap="none">
              <a:spAutoFit/>
            </a:bodyPr>
            <a:lstStyle/>
            <a:p>
              <a:r>
                <a:rPr lang="en-US" dirty="0">
                  <a:solidFill>
                    <a:srgbClr val="000000"/>
                  </a:solidFill>
                </a:rPr>
                <a:t>Print: </a:t>
              </a:r>
              <a:endParaRPr lang="en-US" dirty="0"/>
            </a:p>
          </p:txBody>
        </p:sp>
        <mc:AlternateContent xmlns:mc="http://schemas.openxmlformats.org/markup-compatibility/2006" xmlns:a14="http://schemas.microsoft.com/office/drawing/2010/main">
          <mc:Choice Requires="a14">
            <p:sp>
              <p:nvSpPr>
                <p:cNvPr id="17" name="Rectangle 16"/>
                <p:cNvSpPr/>
                <p:nvPr/>
              </p:nvSpPr>
              <p:spPr>
                <a:xfrm>
                  <a:off x="1874988" y="3877982"/>
                  <a:ext cx="95141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chemeClr val="tx1"/>
                            </a:solidFill>
                            <a:latin typeface="Cambria Math" charset="0"/>
                          </a:rPr>
                          <m:t>𝐿</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oMath>
                    </m:oMathPara>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1874988" y="3877982"/>
                  <a:ext cx="951414" cy="369332"/>
                </a:xfrm>
                <a:prstGeom prst="rect">
                  <a:avLst/>
                </a:prstGeom>
                <a:blipFill rotWithShape="0">
                  <a:blip r:embed="rId8"/>
                  <a:stretch>
                    <a:fillRect b="-13115"/>
                  </a:stretch>
                </a:blipFill>
              </p:spPr>
              <p:txBody>
                <a:bodyPr/>
                <a:lstStyle/>
                <a:p>
                  <a:r>
                    <a:rPr lang="en-US">
                      <a:noFill/>
                    </a:rPr>
                    <a:t> </a:t>
                  </a:r>
                </a:p>
              </p:txBody>
            </p:sp>
          </mc:Fallback>
        </mc:AlternateContent>
        <p:sp>
          <p:nvSpPr>
            <p:cNvPr id="31" name="Rectangle 30"/>
            <p:cNvSpPr/>
            <p:nvPr/>
          </p:nvSpPr>
          <p:spPr>
            <a:xfrm>
              <a:off x="2865897" y="3855069"/>
              <a:ext cx="4862228" cy="369332"/>
            </a:xfrm>
            <a:prstGeom prst="rect">
              <a:avLst/>
            </a:prstGeom>
          </p:spPr>
          <p:txBody>
            <a:bodyPr wrap="none">
              <a:spAutoFit/>
            </a:bodyPr>
            <a:lstStyle/>
            <a:p>
              <a:r>
                <a:rPr lang="en-US" dirty="0">
                  <a:solidFill>
                    <a:srgbClr val="00B050"/>
                  </a:solidFill>
                </a:rPr>
                <a:t>// Useful to see if this is becoming smaller or not. </a:t>
              </a:r>
            </a:p>
          </p:txBody>
        </p:sp>
      </p:grpSp>
      <p:grpSp>
        <p:nvGrpSpPr>
          <p:cNvPr id="40" name="Group 39"/>
          <p:cNvGrpSpPr/>
          <p:nvPr/>
        </p:nvGrpSpPr>
        <p:grpSpPr>
          <a:xfrm>
            <a:off x="6675120" y="786181"/>
            <a:ext cx="1589606" cy="505409"/>
            <a:chOff x="6675120" y="786181"/>
            <a:chExt cx="1589606" cy="505409"/>
          </a:xfrm>
        </p:grpSpPr>
        <p:cxnSp>
          <p:nvCxnSpPr>
            <p:cNvPr id="21" name="Straight Arrow Connector 20"/>
            <p:cNvCxnSpPr/>
            <p:nvPr/>
          </p:nvCxnSpPr>
          <p:spPr>
            <a:xfrm flipH="1">
              <a:off x="6675120" y="1005840"/>
              <a:ext cx="560070" cy="285750"/>
            </a:xfrm>
            <a:prstGeom prst="straightConnector1">
              <a:avLst/>
            </a:prstGeom>
            <a:noFill/>
            <a:ln w="25400" cap="flat">
              <a:solidFill>
                <a:srgbClr val="FF0000"/>
              </a:solidFill>
              <a:prstDash val="solid"/>
              <a:bevel/>
              <a:tailEnd type="triangle"/>
            </a:ln>
            <a:effectLst/>
          </p:spPr>
          <p:style>
            <a:lnRef idx="0">
              <a:scrgbClr r="0" g="0" b="0"/>
            </a:lnRef>
            <a:fillRef idx="0">
              <a:scrgbClr r="0" g="0" b="0"/>
            </a:fillRef>
            <a:effectRef idx="0">
              <a:scrgbClr r="0" g="0" b="0"/>
            </a:effectRef>
            <a:fontRef idx="none"/>
          </p:style>
        </p:cxnSp>
        <p:sp>
          <p:nvSpPr>
            <p:cNvPr id="35" name="TextBox 34"/>
            <p:cNvSpPr txBox="1"/>
            <p:nvPr/>
          </p:nvSpPr>
          <p:spPr>
            <a:xfrm>
              <a:off x="7236241" y="786181"/>
              <a:ext cx="1028485"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0000"/>
                  </a:solidFill>
                  <a:effectLst/>
                  <a:uFillTx/>
                  <a:latin typeface="Calibri"/>
                  <a:ea typeface="Calibri"/>
                  <a:cs typeface="Calibri"/>
                  <a:sym typeface="Calibri"/>
                </a:rPr>
                <a:t>expensive</a:t>
              </a:r>
            </a:p>
          </p:txBody>
        </p:sp>
      </p:grpSp>
      <p:grpSp>
        <p:nvGrpSpPr>
          <p:cNvPr id="38" name="Group 37"/>
          <p:cNvGrpSpPr/>
          <p:nvPr/>
        </p:nvGrpSpPr>
        <p:grpSpPr>
          <a:xfrm>
            <a:off x="2566090" y="2712197"/>
            <a:ext cx="3318661" cy="295389"/>
            <a:chOff x="2566090" y="2712197"/>
            <a:chExt cx="3318661" cy="295389"/>
          </a:xfrm>
        </p:grpSpPr>
        <p:sp>
          <p:nvSpPr>
            <p:cNvPr id="37" name="Left Brace 36"/>
            <p:cNvSpPr/>
            <p:nvPr/>
          </p:nvSpPr>
          <p:spPr>
            <a:xfrm rot="16200000">
              <a:off x="3019580" y="2258707"/>
              <a:ext cx="268502" cy="1175481"/>
            </a:xfrm>
            <a:prstGeom prst="leftBrac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9" name="Left Brace 38"/>
            <p:cNvSpPr/>
            <p:nvPr/>
          </p:nvSpPr>
          <p:spPr>
            <a:xfrm rot="16200000">
              <a:off x="5162760" y="2285594"/>
              <a:ext cx="268502" cy="1175481"/>
            </a:xfrm>
            <a:prstGeom prst="leftBrac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grpSp>
    </p:spTree>
    <p:extLst>
      <p:ext uri="{BB962C8B-B14F-4D97-AF65-F5344CB8AC3E}">
        <p14:creationId xmlns:p14="http://schemas.microsoft.com/office/powerpoint/2010/main" val="5269760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457200" y="151074"/>
            <a:ext cx="8229600" cy="685800"/>
          </a:xfrm>
        </p:spPr>
        <p:txBody>
          <a:bodyPr/>
          <a:lstStyle/>
          <a:p>
            <a:pPr eaLnBrk="1" hangingPunct="1"/>
            <a:r>
              <a:rPr lang="en-US" altLang="x-none" b="0" dirty="0">
                <a:solidFill>
                  <a:srgbClr val="0070C0"/>
                </a:solidFill>
                <a:latin typeface="+mj-lt"/>
                <a:ea typeface="ＭＳ Ｐゴシック" charset="-128"/>
              </a:rPr>
              <a:t>Also…</a:t>
            </a:r>
          </a:p>
        </p:txBody>
      </p:sp>
      <p:sp>
        <p:nvSpPr>
          <p:cNvPr id="30722" name="Rectangle 3"/>
          <p:cNvSpPr>
            <a:spLocks noGrp="1" noChangeArrowheads="1"/>
          </p:cNvSpPr>
          <p:nvPr>
            <p:ph idx="1"/>
          </p:nvPr>
        </p:nvSpPr>
        <p:spPr>
          <a:xfrm>
            <a:off x="357809" y="1143000"/>
            <a:ext cx="7643191" cy="3429000"/>
          </a:xfrm>
        </p:spPr>
        <p:txBody>
          <a:bodyPr>
            <a:noAutofit/>
          </a:bodyPr>
          <a:lstStyle/>
          <a:p>
            <a:r>
              <a:rPr lang="en-US" dirty="0"/>
              <a:t>Assignment 2 will be released between today and tomorrow.</a:t>
            </a:r>
          </a:p>
          <a:p>
            <a:endParaRPr lang="en-US" dirty="0"/>
          </a:p>
          <a:p>
            <a:r>
              <a:rPr lang="en-US" dirty="0"/>
              <a:t>Subscribe and check Piazza regularly, important information about assignments will go there. Please use Piazza.</a:t>
            </a:r>
          </a:p>
          <a:p>
            <a:pPr marL="0" indent="0">
              <a:buNone/>
            </a:pPr>
            <a:endParaRPr lang="en-US" altLang="x-none" sz="1600" b="0" i="1" dirty="0">
              <a:solidFill>
                <a:schemeClr val="tx1"/>
              </a:solidFill>
              <a:latin typeface="+mj-lt"/>
              <a:ea typeface="ＭＳ Ｐゴシック" charset="-128"/>
              <a:cs typeface="+mj-cs"/>
            </a:endParaRPr>
          </a:p>
        </p:txBody>
      </p:sp>
    </p:spTree>
    <p:extLst>
      <p:ext uri="{BB962C8B-B14F-4D97-AF65-F5344CB8AC3E}">
        <p14:creationId xmlns:p14="http://schemas.microsoft.com/office/powerpoint/2010/main" val="31119661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FFFFFF"/>
                </a:solidFill>
              </a:rPr>
              <a:t>40</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2800" dirty="0">
                <a:solidFill>
                  <a:srgbClr val="215380"/>
                </a:solidFill>
              </a:rPr>
              <a:t>(mini-batch) Stochastic Gradient Descent (SGD)</a:t>
            </a:r>
            <a:endParaRPr sz="2800" dirty="0">
              <a:solidFill>
                <a:srgbClr val="215380"/>
              </a:solidFill>
            </a:endParaRPr>
          </a:p>
        </p:txBody>
      </p:sp>
      <mc:AlternateContent xmlns:mc="http://schemas.openxmlformats.org/markup-compatibility/2006" xmlns:a14="http://schemas.microsoft.com/office/drawing/2010/main">
        <mc:Choice Requires="a14">
          <p:sp>
            <p:nvSpPr>
              <p:cNvPr id="13" name="Rectangle 12"/>
              <p:cNvSpPr/>
              <p:nvPr/>
            </p:nvSpPr>
            <p:spPr>
              <a:xfrm>
                <a:off x="5323124" y="1185014"/>
                <a:ext cx="3279808" cy="7645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𝑙</m:t>
                      </m:r>
                      <m:r>
                        <a:rPr lang="en-US" b="0" i="1" smtClean="0">
                          <a:solidFill>
                            <a:schemeClr val="tx1"/>
                          </a:solidFill>
                          <a:latin typeface="Cambria Math" charset="0"/>
                        </a:rPr>
                        <m:t>(</m:t>
                      </m:r>
                      <m:r>
                        <a:rPr lang="en-US" b="0" i="1" smtClean="0">
                          <a:solidFill>
                            <a:schemeClr val="tx1"/>
                          </a:solidFill>
                          <a:latin typeface="Cambria Math" charset="0"/>
                        </a:rPr>
                        <m:t>𝑤</m:t>
                      </m:r>
                      <m:r>
                        <a:rPr lang="en-US" b="0" i="1" smtClean="0">
                          <a:solidFill>
                            <a:schemeClr val="tx1"/>
                          </a:solidFill>
                          <a:latin typeface="Cambria Math" charset="0"/>
                        </a:rPr>
                        <m:t>,</m:t>
                      </m:r>
                      <m:r>
                        <a:rPr lang="en-US" b="0" i="1" smtClean="0">
                          <a:solidFill>
                            <a:schemeClr val="tx1"/>
                          </a:solidFill>
                          <a:latin typeface="Cambria Math" charset="0"/>
                        </a:rPr>
                        <m:t>𝑏</m:t>
                      </m:r>
                      <m:r>
                        <a:rPr lang="en-US" b="0" i="1" smtClean="0">
                          <a:solidFill>
                            <a:schemeClr val="tx1"/>
                          </a:solidFill>
                          <a:latin typeface="Cambria Math" charset="0"/>
                        </a:rPr>
                        <m:t>)=</m:t>
                      </m:r>
                      <m:nary>
                        <m:naryPr>
                          <m:chr m:val="∑"/>
                          <m:supHide m:val="on"/>
                          <m:ctrlPr>
                            <a:rPr lang="en-US" i="1">
                              <a:solidFill>
                                <a:schemeClr val="tx1"/>
                              </a:solidFill>
                              <a:latin typeface="Cambria Math" panose="02040503050406030204" pitchFamily="18" charset="0"/>
                            </a:rPr>
                          </m:ctrlPr>
                        </m:naryPr>
                        <m:sub>
                          <m:r>
                            <m:rPr>
                              <m:brk m:alnAt="23"/>
                            </m:rPr>
                            <a:rPr lang="en-US" i="1">
                              <a:solidFill>
                                <a:schemeClr val="tx1"/>
                              </a:solidFill>
                              <a:latin typeface="Cambria Math" charset="0"/>
                            </a:rPr>
                            <m:t>𝑖</m:t>
                          </m:r>
                          <m:r>
                            <a:rPr lang="en-US" b="0" i="1" smtClean="0">
                              <a:solidFill>
                                <a:schemeClr val="tx1"/>
                              </a:solidFill>
                              <a:latin typeface="Cambria Math" charset="0"/>
                            </a:rPr>
                            <m:t>∈</m:t>
                          </m:r>
                          <m:r>
                            <a:rPr lang="en-US" b="0" i="1" smtClean="0">
                              <a:solidFill>
                                <a:schemeClr val="tx1"/>
                              </a:solidFill>
                              <a:latin typeface="Cambria Math" charset="0"/>
                            </a:rPr>
                            <m:t>𝐵</m:t>
                          </m:r>
                        </m:sub>
                        <m:sup/>
                        <m:e>
                          <m:r>
                            <a:rPr lang="en-US" i="1">
                              <a:solidFill>
                                <a:schemeClr val="tx1"/>
                              </a:solidFill>
                              <a:latin typeface="Cambria Math" charset="0"/>
                            </a:rPr>
                            <m:t>−</m:t>
                          </m:r>
                          <m:r>
                            <m:rPr>
                              <m:sty m:val="p"/>
                            </m:rPr>
                            <a:rPr lang="en-US" b="0" i="0" smtClean="0">
                              <a:solidFill>
                                <a:schemeClr val="tx1"/>
                              </a:solidFill>
                              <a:latin typeface="Cambria Math" charset="0"/>
                            </a:rPr>
                            <m:t>log</m:t>
                          </m:r>
                          <m:r>
                            <a:rPr lang="en-US" b="0" i="0" smtClean="0">
                              <a:solidFill>
                                <a:schemeClr val="tx1"/>
                              </a:solidFill>
                              <a:latin typeface="Cambria Math" charset="0"/>
                            </a:rPr>
                            <m:t> </m:t>
                          </m:r>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charset="0"/>
                                </a:rPr>
                                <m:t>𝑓</m:t>
                              </m:r>
                            </m:e>
                            <m:sub>
                              <m:r>
                                <a:rPr lang="en-US" i="1">
                                  <a:solidFill>
                                    <a:schemeClr val="tx1"/>
                                  </a:solidFill>
                                  <a:latin typeface="Cambria Math" charset="0"/>
                                </a:rPr>
                                <m:t>𝑖</m:t>
                              </m:r>
                              <m:r>
                                <a:rPr lang="en-US" i="1">
                                  <a:solidFill>
                                    <a:schemeClr val="tx1"/>
                                  </a:solidFill>
                                  <a:latin typeface="Cambria Math" charset="0"/>
                                </a:rPr>
                                <m:t>,</m:t>
                              </m:r>
                              <m:r>
                                <a:rPr lang="en-US" i="1">
                                  <a:solidFill>
                                    <a:schemeClr val="tx1"/>
                                  </a:solidFill>
                                  <a:latin typeface="Cambria Math" charset="0"/>
                                </a:rPr>
                                <m:t>𝑙𝑎𝑏𝑒𝑙</m:t>
                              </m:r>
                            </m:sub>
                          </m:sSub>
                          <m:r>
                            <a:rPr lang="en-US" b="0" i="1" smtClean="0">
                              <a:solidFill>
                                <a:schemeClr val="tx1"/>
                              </a:solidFill>
                              <a:latin typeface="Cambria Math" charset="0"/>
                            </a:rPr>
                            <m:t>(</m:t>
                          </m:r>
                          <m:r>
                            <a:rPr lang="en-US" b="0" i="1" smtClean="0">
                              <a:solidFill>
                                <a:schemeClr val="tx1"/>
                              </a:solidFill>
                              <a:latin typeface="Cambria Math" charset="0"/>
                            </a:rPr>
                            <m:t>𝑤</m:t>
                          </m:r>
                          <m:r>
                            <a:rPr lang="en-US" b="0" i="1" smtClean="0">
                              <a:solidFill>
                                <a:schemeClr val="tx1"/>
                              </a:solidFill>
                              <a:latin typeface="Cambria Math" charset="0"/>
                            </a:rPr>
                            <m:t>,</m:t>
                          </m:r>
                          <m:r>
                            <a:rPr lang="en-US" b="0" i="1" smtClean="0">
                              <a:solidFill>
                                <a:schemeClr val="tx1"/>
                              </a:solidFill>
                              <a:latin typeface="Cambria Math" charset="0"/>
                            </a:rPr>
                            <m:t>𝑏</m:t>
                          </m:r>
                          <m:r>
                            <a:rPr lang="en-US" b="0" i="1" smtClean="0">
                              <a:solidFill>
                                <a:schemeClr val="tx1"/>
                              </a:solidFill>
                              <a:latin typeface="Cambria Math" charset="0"/>
                            </a:rPr>
                            <m:t>)</m:t>
                          </m:r>
                        </m:e>
                      </m:nary>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5323124" y="1185014"/>
                <a:ext cx="3279808" cy="764568"/>
              </a:xfrm>
              <a:prstGeom prst="rect">
                <a:avLst/>
              </a:prstGeom>
              <a:blipFill rotWithShape="0">
                <a:blip r:embed="rId2"/>
                <a:stretch>
                  <a:fillRect/>
                </a:stretch>
              </a:blipFill>
            </p:spPr>
            <p:txBody>
              <a:bodyPr/>
              <a:lstStyle/>
              <a:p>
                <a:r>
                  <a:rPr lang="en-US">
                    <a:noFill/>
                  </a:rPr>
                  <a:t> </a:t>
                </a:r>
              </a:p>
            </p:txBody>
          </p:sp>
        </mc:Fallback>
      </mc:AlternateContent>
      <p:grpSp>
        <p:nvGrpSpPr>
          <p:cNvPr id="18" name="Group 17"/>
          <p:cNvGrpSpPr/>
          <p:nvPr/>
        </p:nvGrpSpPr>
        <p:grpSpPr>
          <a:xfrm>
            <a:off x="917930" y="1118989"/>
            <a:ext cx="6810195" cy="3734687"/>
            <a:chOff x="917930" y="1118989"/>
            <a:chExt cx="6810195" cy="3734687"/>
          </a:xfrm>
        </p:grpSpPr>
        <mc:AlternateContent xmlns:mc="http://schemas.openxmlformats.org/markup-compatibility/2006" xmlns:a14="http://schemas.microsoft.com/office/drawing/2010/main">
          <mc:Choice Requires="a14">
            <p:sp>
              <p:nvSpPr>
                <p:cNvPr id="4" name="TextBox 3"/>
                <p:cNvSpPr txBox="1"/>
                <p:nvPr/>
              </p:nvSpPr>
              <p:spPr>
                <a:xfrm>
                  <a:off x="917931" y="1118989"/>
                  <a:ext cx="911275" cy="2769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sz="1800" b="0" i="1" u="none" strike="noStrike" cap="none" spc="0" normalizeH="0" baseline="0" smtClean="0">
                            <a:ln>
                              <a:noFill/>
                            </a:ln>
                            <a:solidFill>
                              <a:srgbClr val="000000"/>
                            </a:solidFill>
                            <a:effectLst/>
                            <a:uFillTx/>
                            <a:latin typeface="Cambria Math" charset="0"/>
                            <a:ea typeface="Calibri"/>
                            <a:cs typeface="Calibri"/>
                            <a:sym typeface="Calibri"/>
                          </a:rPr>
                          <m:t>𝜆</m:t>
                        </m:r>
                        <m:r>
                          <a:rPr kumimoji="0" lang="en-US" sz="1800" b="0" i="1" u="none" strike="noStrike" cap="none" spc="0" normalizeH="0" baseline="0" smtClean="0">
                            <a:ln>
                              <a:noFill/>
                            </a:ln>
                            <a:solidFill>
                              <a:srgbClr val="000000"/>
                            </a:solidFill>
                            <a:effectLst/>
                            <a:uFillTx/>
                            <a:latin typeface="Cambria Math" charset="0"/>
                            <a:ea typeface="Calibri"/>
                            <a:cs typeface="Calibri"/>
                            <a:sym typeface="Calibri"/>
                          </a:rPr>
                          <m:t>=0.01</m:t>
                        </m:r>
                      </m:oMath>
                    </m:oMathPara>
                  </a14:m>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17931" y="1118989"/>
                  <a:ext cx="911275" cy="276999"/>
                </a:xfrm>
                <a:prstGeom prst="rect">
                  <a:avLst/>
                </a:prstGeom>
                <a:blipFill rotWithShape="0">
                  <a:blip r:embed="rId3"/>
                  <a:stretch>
                    <a:fillRect l="-6040" r="-6040" b="-8889"/>
                  </a:stretch>
                </a:blipFill>
                <a:ln w="12700" cap="flat">
                  <a:noFill/>
                  <a:miter lim="400000"/>
                </a:ln>
                <a:effectLst/>
              </p:spPr>
              <p:txBody>
                <a:bodyPr/>
                <a:lstStyle/>
                <a:p>
                  <a:r>
                    <a:rPr lang="en-US">
                      <a:noFill/>
                    </a:rPr>
                    <a:t> </a:t>
                  </a:r>
                </a:p>
              </p:txBody>
            </p:sp>
          </mc:Fallback>
        </mc:AlternateContent>
        <p:sp>
          <p:nvSpPr>
            <p:cNvPr id="7" name="TextBox 6"/>
            <p:cNvSpPr txBox="1"/>
            <p:nvPr/>
          </p:nvSpPr>
          <p:spPr>
            <a:xfrm>
              <a:off x="917931" y="1994463"/>
              <a:ext cx="2500041"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70C0"/>
                  </a:solidFill>
                  <a:effectLst/>
                  <a:uFillTx/>
                  <a:latin typeface="Calibri"/>
                  <a:ea typeface="Calibri"/>
                  <a:cs typeface="Calibri"/>
                  <a:sym typeface="Calibri"/>
                </a:rPr>
                <a:t>for </a:t>
              </a:r>
              <a:r>
                <a:rPr lang="en-US" dirty="0">
                  <a:solidFill>
                    <a:srgbClr val="000000"/>
                  </a:solidFill>
                </a:rPr>
                <a:t>e = 0, </a:t>
              </a:r>
              <a:r>
                <a:rPr lang="en-US" dirty="0" err="1">
                  <a:solidFill>
                    <a:srgbClr val="000000"/>
                  </a:solidFill>
                </a:rPr>
                <a:t>num_epochs</a:t>
              </a:r>
              <a:r>
                <a:rPr lang="en-US" dirty="0">
                  <a:solidFill>
                    <a:srgbClr val="000000"/>
                  </a:solidFill>
                </a:rPr>
                <a:t> </a:t>
              </a:r>
              <a:r>
                <a:rPr lang="en-US" b="1" dirty="0">
                  <a:solidFill>
                    <a:srgbClr val="0070C0"/>
                  </a:solidFill>
                </a:rPr>
                <a:t>do</a:t>
              </a:r>
              <a:endParaRPr kumimoji="0" lang="en-US" sz="1800" b="1" i="0" u="none" strike="noStrike" cap="none" spc="0" normalizeH="0" baseline="0" dirty="0">
                <a:ln>
                  <a:noFill/>
                </a:ln>
                <a:solidFill>
                  <a:srgbClr val="0070C0"/>
                </a:solidFill>
                <a:effectLst/>
                <a:uFillTx/>
                <a:sym typeface="Calibri"/>
              </a:endParaRPr>
            </a:p>
          </p:txBody>
        </p:sp>
        <p:sp>
          <p:nvSpPr>
            <p:cNvPr id="8" name="Rectangle 7"/>
            <p:cNvSpPr/>
            <p:nvPr/>
          </p:nvSpPr>
          <p:spPr>
            <a:xfrm>
              <a:off x="917930" y="4484344"/>
              <a:ext cx="546945" cy="369332"/>
            </a:xfrm>
            <a:prstGeom prst="rect">
              <a:avLst/>
            </a:prstGeom>
          </p:spPr>
          <p:txBody>
            <a:bodyPr wrap="none">
              <a:spAutoFit/>
            </a:bodyPr>
            <a:lstStyle/>
            <a:p>
              <a:r>
                <a:rPr lang="en-US" b="1" dirty="0">
                  <a:solidFill>
                    <a:srgbClr val="0070C0"/>
                  </a:solidFill>
                </a:rPr>
                <a:t>end</a:t>
              </a:r>
              <a:endParaRPr lang="en-US" dirty="0"/>
            </a:p>
          </p:txBody>
        </p:sp>
        <p:sp>
          <p:nvSpPr>
            <p:cNvPr id="9" name="TextBox 8"/>
            <p:cNvSpPr txBox="1"/>
            <p:nvPr/>
          </p:nvSpPr>
          <p:spPr>
            <a:xfrm>
              <a:off x="917931" y="1539618"/>
              <a:ext cx="262828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Initialize w and </a:t>
              </a:r>
              <a:r>
                <a:rPr kumimoji="0" lang="en-US" sz="1800" b="0" i="0" u="none" strike="noStrike" cap="none" spc="0" normalizeH="0" baseline="0">
                  <a:ln>
                    <a:noFill/>
                  </a:ln>
                  <a:solidFill>
                    <a:srgbClr val="000000"/>
                  </a:solidFill>
                  <a:effectLst/>
                  <a:uFillTx/>
                  <a:latin typeface="Calibri"/>
                  <a:ea typeface="Calibri"/>
                  <a:cs typeface="Calibri"/>
                  <a:sym typeface="Calibri"/>
                </a:rPr>
                <a:t>b randomly</a:t>
              </a:r>
            </a:p>
          </p:txBody>
        </p:sp>
        <mc:AlternateContent xmlns:mc="http://schemas.openxmlformats.org/markup-compatibility/2006" xmlns:a14="http://schemas.microsoft.com/office/drawing/2010/main">
          <mc:Choice Requires="a14">
            <p:sp>
              <p:nvSpPr>
                <p:cNvPr id="14" name="Rectangle 13"/>
                <p:cNvSpPr/>
                <p:nvPr/>
              </p:nvSpPr>
              <p:spPr>
                <a:xfrm>
                  <a:off x="2448888" y="2677908"/>
                  <a:ext cx="145924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𝑑𝑙</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b="0" i="1" smtClean="0">
                            <a:solidFill>
                              <a:schemeClr val="tx1"/>
                            </a:solidFill>
                            <a:latin typeface="Cambria Math" charset="0"/>
                          </a:rPr>
                          <m:t>𝑑𝑤</m:t>
                        </m:r>
                      </m:oMath>
                    </m:oMathPara>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2448888" y="2677908"/>
                  <a:ext cx="1459246" cy="369332"/>
                </a:xfrm>
                <a:prstGeom prst="rect">
                  <a:avLst/>
                </a:prstGeom>
                <a:blipFill rotWithShape="0">
                  <a:blip r:embed="rId4"/>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569136" y="2674524"/>
                  <a:ext cx="141269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𝑑𝑙</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b="0" i="1" smtClean="0">
                            <a:solidFill>
                              <a:schemeClr val="tx1"/>
                            </a:solidFill>
                            <a:latin typeface="Cambria Math" charset="0"/>
                          </a:rPr>
                          <m:t>𝑑𝑏</m:t>
                        </m:r>
                      </m:oMath>
                    </m:oMathPara>
                  </a14:m>
                  <a:endParaRPr lang="en-US" dirty="0"/>
                </a:p>
              </p:txBody>
            </p:sp>
          </mc:Choice>
          <mc:Fallback xmlns="">
            <p:sp>
              <p:nvSpPr>
                <p:cNvPr id="20" name="Rectangle 19"/>
                <p:cNvSpPr>
                  <a:spLocks noRot="1" noChangeAspect="1" noMove="1" noResize="1" noEditPoints="1" noAdjustHandles="1" noChangeArrowheads="1" noChangeShapeType="1" noTextEdit="1"/>
                </p:cNvSpPr>
                <p:nvPr/>
              </p:nvSpPr>
              <p:spPr>
                <a:xfrm>
                  <a:off x="4569136" y="2674524"/>
                  <a:ext cx="1412694" cy="369332"/>
                </a:xfrm>
                <a:prstGeom prst="rect">
                  <a:avLst/>
                </a:prstGeom>
                <a:blipFill rotWithShape="0">
                  <a:blip r:embed="rId5"/>
                  <a:stretch>
                    <a:fillRect b="-13333"/>
                  </a:stretch>
                </a:blipFill>
              </p:spPr>
              <p:txBody>
                <a:bodyPr/>
                <a:lstStyle/>
                <a:p>
                  <a:r>
                    <a:rPr lang="en-US">
                      <a:noFill/>
                    </a:rPr>
                    <a:t> </a:t>
                  </a:r>
                </a:p>
              </p:txBody>
            </p:sp>
          </mc:Fallback>
        </mc:AlternateContent>
        <p:sp>
          <p:nvSpPr>
            <p:cNvPr id="15" name="TextBox 14"/>
            <p:cNvSpPr txBox="1"/>
            <p:nvPr/>
          </p:nvSpPr>
          <p:spPr>
            <a:xfrm>
              <a:off x="1243757" y="2674524"/>
              <a:ext cx="1073369"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Compute: </a:t>
              </a:r>
            </a:p>
          </p:txBody>
        </p:sp>
        <p:sp>
          <p:nvSpPr>
            <p:cNvPr id="22" name="TextBox 21"/>
            <p:cNvSpPr txBox="1"/>
            <p:nvPr/>
          </p:nvSpPr>
          <p:spPr>
            <a:xfrm>
              <a:off x="3990535" y="2674524"/>
              <a:ext cx="446595"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Calibri"/>
                  <a:ea typeface="Calibri"/>
                  <a:cs typeface="Calibri"/>
                  <a:sym typeface="Calibri"/>
                </a:rPr>
                <a:t>and</a:t>
              </a:r>
            </a:p>
          </p:txBody>
        </p:sp>
        <p:sp>
          <p:nvSpPr>
            <p:cNvPr id="16" name="Rectangle 15"/>
            <p:cNvSpPr/>
            <p:nvPr/>
          </p:nvSpPr>
          <p:spPr>
            <a:xfrm>
              <a:off x="1197589" y="3013351"/>
              <a:ext cx="1159292" cy="369332"/>
            </a:xfrm>
            <a:prstGeom prst="rect">
              <a:avLst/>
            </a:prstGeom>
          </p:spPr>
          <p:txBody>
            <a:bodyPr wrap="none">
              <a:spAutoFit/>
            </a:bodyPr>
            <a:lstStyle/>
            <a:p>
              <a:r>
                <a:rPr lang="en-US" dirty="0">
                  <a:solidFill>
                    <a:srgbClr val="000000"/>
                  </a:solidFill>
                </a:rPr>
                <a:t>Update w:</a:t>
              </a:r>
              <a:endParaRPr lang="en-US" dirty="0"/>
            </a:p>
          </p:txBody>
        </p:sp>
        <p:sp>
          <p:nvSpPr>
            <p:cNvPr id="24" name="Rectangle 23"/>
            <p:cNvSpPr/>
            <p:nvPr/>
          </p:nvSpPr>
          <p:spPr>
            <a:xfrm>
              <a:off x="1191403" y="3459798"/>
              <a:ext cx="1159292" cy="369332"/>
            </a:xfrm>
            <a:prstGeom prst="rect">
              <a:avLst/>
            </a:prstGeom>
          </p:spPr>
          <p:txBody>
            <a:bodyPr wrap="none">
              <a:spAutoFit/>
            </a:bodyPr>
            <a:lstStyle/>
            <a:p>
              <a:r>
                <a:rPr lang="en-US" dirty="0">
                  <a:solidFill>
                    <a:srgbClr val="000000"/>
                  </a:solidFill>
                </a:rPr>
                <a:t>Update b:</a:t>
              </a:r>
              <a:endParaRPr lang="en-US" dirty="0"/>
            </a:p>
          </p:txBody>
        </p:sp>
        <mc:AlternateContent xmlns:mc="http://schemas.openxmlformats.org/markup-compatibility/2006" xmlns:a14="http://schemas.microsoft.com/office/drawing/2010/main">
          <mc:Choice Requires="a14">
            <p:sp>
              <p:nvSpPr>
                <p:cNvPr id="25" name="Rectangle 24"/>
                <p:cNvSpPr/>
                <p:nvPr/>
              </p:nvSpPr>
              <p:spPr>
                <a:xfrm>
                  <a:off x="2426869" y="3016205"/>
                  <a:ext cx="26651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𝑤</m:t>
                        </m:r>
                        <m:r>
                          <a:rPr lang="en-US" b="0" i="1" smtClean="0">
                            <a:solidFill>
                              <a:schemeClr val="tx1"/>
                            </a:solidFill>
                            <a:latin typeface="Cambria Math" charset="0"/>
                          </a:rPr>
                          <m:t>=</m:t>
                        </m:r>
                        <m:r>
                          <a:rPr lang="en-US" b="0" i="1" smtClean="0">
                            <a:solidFill>
                              <a:schemeClr val="tx1"/>
                            </a:solidFill>
                            <a:latin typeface="Cambria Math" charset="0"/>
                          </a:rPr>
                          <m:t>𝑤</m:t>
                        </m:r>
                        <m:r>
                          <a:rPr lang="en-US" b="0" i="1" smtClean="0">
                            <a:solidFill>
                              <a:schemeClr val="tx1"/>
                            </a:solidFill>
                            <a:latin typeface="Cambria Math" charset="0"/>
                          </a:rPr>
                          <m:t> −</m:t>
                        </m:r>
                        <m:r>
                          <a:rPr lang="en-US" b="0" i="1" smtClean="0">
                            <a:solidFill>
                              <a:schemeClr val="tx1"/>
                            </a:solidFill>
                            <a:latin typeface="Cambria Math" charset="0"/>
                          </a:rPr>
                          <m:t>𝜆</m:t>
                        </m:r>
                        <m:r>
                          <a:rPr lang="en-US" b="0" i="1" smtClean="0">
                            <a:solidFill>
                              <a:schemeClr val="tx1"/>
                            </a:solidFill>
                            <a:latin typeface="Cambria Math" charset="0"/>
                          </a:rPr>
                          <m:t> </m:t>
                        </m:r>
                        <m:r>
                          <a:rPr lang="en-US" b="0" i="1" smtClean="0">
                            <a:solidFill>
                              <a:schemeClr val="tx1"/>
                            </a:solidFill>
                            <a:latin typeface="Cambria Math" charset="0"/>
                          </a:rPr>
                          <m:t>𝑑𝑙</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b="0" i="1" smtClean="0">
                            <a:solidFill>
                              <a:schemeClr val="tx1"/>
                            </a:solidFill>
                            <a:latin typeface="Cambria Math" charset="0"/>
                          </a:rPr>
                          <m:t>𝑑𝑤</m:t>
                        </m:r>
                      </m:oMath>
                    </m:oMathPara>
                  </a14:m>
                  <a:endParaRPr lang="en-US" dirty="0"/>
                </a:p>
              </p:txBody>
            </p:sp>
          </mc:Choice>
          <mc:Fallback xmlns="">
            <p:sp>
              <p:nvSpPr>
                <p:cNvPr id="25" name="Rectangle 24"/>
                <p:cNvSpPr>
                  <a:spLocks noRot="1" noChangeAspect="1" noMove="1" noResize="1" noEditPoints="1" noAdjustHandles="1" noChangeArrowheads="1" noChangeShapeType="1" noTextEdit="1"/>
                </p:cNvSpPr>
                <p:nvPr/>
              </p:nvSpPr>
              <p:spPr>
                <a:xfrm>
                  <a:off x="2426869" y="3016205"/>
                  <a:ext cx="2665153" cy="369332"/>
                </a:xfrm>
                <a:prstGeom prst="rect">
                  <a:avLst/>
                </a:prstGeom>
                <a:blipFill rotWithShape="0">
                  <a:blip r:embed="rId6"/>
                  <a:stretch>
                    <a:fillRect t="-98333" b="-1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2426869" y="3459798"/>
                  <a:ext cx="252549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𝑏</m:t>
                        </m:r>
                        <m:r>
                          <a:rPr lang="en-US" b="0" i="1" smtClean="0">
                            <a:solidFill>
                              <a:schemeClr val="tx1"/>
                            </a:solidFill>
                            <a:latin typeface="Cambria Math" charset="0"/>
                          </a:rPr>
                          <m:t>=</m:t>
                        </m:r>
                        <m:r>
                          <a:rPr lang="en-US" b="0" i="1" smtClean="0">
                            <a:solidFill>
                              <a:schemeClr val="tx1"/>
                            </a:solidFill>
                            <a:latin typeface="Cambria Math" charset="0"/>
                          </a:rPr>
                          <m:t>𝑏</m:t>
                        </m:r>
                        <m:r>
                          <a:rPr lang="en-US" b="0" i="1" smtClean="0">
                            <a:solidFill>
                              <a:schemeClr val="tx1"/>
                            </a:solidFill>
                            <a:latin typeface="Cambria Math" charset="0"/>
                          </a:rPr>
                          <m:t> −</m:t>
                        </m:r>
                        <m:r>
                          <a:rPr lang="en-US" b="0" i="1" smtClean="0">
                            <a:solidFill>
                              <a:schemeClr val="tx1"/>
                            </a:solidFill>
                            <a:latin typeface="Cambria Math" charset="0"/>
                          </a:rPr>
                          <m:t>𝜆</m:t>
                        </m:r>
                        <m:r>
                          <a:rPr lang="en-US" b="0" i="1" smtClean="0">
                            <a:solidFill>
                              <a:schemeClr val="tx1"/>
                            </a:solidFill>
                            <a:latin typeface="Cambria Math" charset="0"/>
                          </a:rPr>
                          <m:t> </m:t>
                        </m:r>
                        <m:r>
                          <a:rPr lang="en-US" b="0" i="1" smtClean="0">
                            <a:solidFill>
                              <a:schemeClr val="tx1"/>
                            </a:solidFill>
                            <a:latin typeface="Cambria Math" charset="0"/>
                          </a:rPr>
                          <m:t>𝑑𝑙</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b="0" i="1" smtClean="0">
                            <a:solidFill>
                              <a:schemeClr val="tx1"/>
                            </a:solidFill>
                            <a:latin typeface="Cambria Math" charset="0"/>
                          </a:rPr>
                          <m:t>𝑑𝑏</m:t>
                        </m:r>
                      </m:oMath>
                    </m:oMathPara>
                  </a14:m>
                  <a:endParaRPr lang="en-US" dirty="0"/>
                </a:p>
              </p:txBody>
            </p:sp>
          </mc:Choice>
          <mc:Fallback xmlns="">
            <p:sp>
              <p:nvSpPr>
                <p:cNvPr id="26" name="Rectangle 25"/>
                <p:cNvSpPr>
                  <a:spLocks noRot="1" noChangeAspect="1" noMove="1" noResize="1" noEditPoints="1" noAdjustHandles="1" noChangeArrowheads="1" noChangeShapeType="1" noTextEdit="1"/>
                </p:cNvSpPr>
                <p:nvPr/>
              </p:nvSpPr>
              <p:spPr>
                <a:xfrm>
                  <a:off x="2426869" y="3459798"/>
                  <a:ext cx="2525499" cy="369332"/>
                </a:xfrm>
                <a:prstGeom prst="rect">
                  <a:avLst/>
                </a:prstGeom>
                <a:blipFill rotWithShape="0">
                  <a:blip r:embed="rId7"/>
                  <a:stretch>
                    <a:fillRect t="-98333" b="-123333"/>
                  </a:stretch>
                </a:blipFill>
              </p:spPr>
              <p:txBody>
                <a:bodyPr/>
                <a:lstStyle/>
                <a:p>
                  <a:r>
                    <a:rPr lang="en-US">
                      <a:noFill/>
                    </a:rPr>
                    <a:t> </a:t>
                  </a:r>
                </a:p>
              </p:txBody>
            </p:sp>
          </mc:Fallback>
        </mc:AlternateContent>
        <p:sp>
          <p:nvSpPr>
            <p:cNvPr id="29" name="Rectangle 28"/>
            <p:cNvSpPr/>
            <p:nvPr/>
          </p:nvSpPr>
          <p:spPr>
            <a:xfrm>
              <a:off x="1243757" y="3878293"/>
              <a:ext cx="750526" cy="369332"/>
            </a:xfrm>
            <a:prstGeom prst="rect">
              <a:avLst/>
            </a:prstGeom>
          </p:spPr>
          <p:txBody>
            <a:bodyPr wrap="none">
              <a:spAutoFit/>
            </a:bodyPr>
            <a:lstStyle/>
            <a:p>
              <a:r>
                <a:rPr lang="en-US" dirty="0">
                  <a:solidFill>
                    <a:srgbClr val="000000"/>
                  </a:solidFill>
                </a:rPr>
                <a:t>Print: </a:t>
              </a:r>
              <a:endParaRPr lang="en-US" dirty="0"/>
            </a:p>
          </p:txBody>
        </p:sp>
        <mc:AlternateContent xmlns:mc="http://schemas.openxmlformats.org/markup-compatibility/2006" xmlns:a14="http://schemas.microsoft.com/office/drawing/2010/main">
          <mc:Choice Requires="a14">
            <p:sp>
              <p:nvSpPr>
                <p:cNvPr id="17" name="Rectangle 16"/>
                <p:cNvSpPr/>
                <p:nvPr/>
              </p:nvSpPr>
              <p:spPr>
                <a:xfrm>
                  <a:off x="1874988" y="3877982"/>
                  <a:ext cx="9026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𝑙</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oMath>
                    </m:oMathPara>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1874988" y="3877982"/>
                  <a:ext cx="902683" cy="369332"/>
                </a:xfrm>
                <a:prstGeom prst="rect">
                  <a:avLst/>
                </a:prstGeom>
                <a:blipFill rotWithShape="0">
                  <a:blip r:embed="rId8"/>
                  <a:stretch>
                    <a:fillRect b="-13115"/>
                  </a:stretch>
                </a:blipFill>
              </p:spPr>
              <p:txBody>
                <a:bodyPr/>
                <a:lstStyle/>
                <a:p>
                  <a:r>
                    <a:rPr lang="en-US">
                      <a:noFill/>
                    </a:rPr>
                    <a:t> </a:t>
                  </a:r>
                </a:p>
              </p:txBody>
            </p:sp>
          </mc:Fallback>
        </mc:AlternateContent>
        <p:sp>
          <p:nvSpPr>
            <p:cNvPr id="31" name="Rectangle 30"/>
            <p:cNvSpPr/>
            <p:nvPr/>
          </p:nvSpPr>
          <p:spPr>
            <a:xfrm>
              <a:off x="2865897" y="3855069"/>
              <a:ext cx="4862228" cy="369332"/>
            </a:xfrm>
            <a:prstGeom prst="rect">
              <a:avLst/>
            </a:prstGeom>
          </p:spPr>
          <p:txBody>
            <a:bodyPr wrap="none">
              <a:spAutoFit/>
            </a:bodyPr>
            <a:lstStyle/>
            <a:p>
              <a:r>
                <a:rPr lang="en-US" dirty="0">
                  <a:solidFill>
                    <a:srgbClr val="00B050"/>
                  </a:solidFill>
                </a:rPr>
                <a:t>// Useful to see if this is becoming smaller or not. </a:t>
              </a:r>
            </a:p>
          </p:txBody>
        </p:sp>
      </p:grpSp>
      <p:sp>
        <p:nvSpPr>
          <p:cNvPr id="30" name="Rectangle 29"/>
          <p:cNvSpPr/>
          <p:nvPr/>
        </p:nvSpPr>
        <p:spPr>
          <a:xfrm>
            <a:off x="914560" y="4195734"/>
            <a:ext cx="546945" cy="369332"/>
          </a:xfrm>
          <a:prstGeom prst="rect">
            <a:avLst/>
          </a:prstGeom>
        </p:spPr>
        <p:txBody>
          <a:bodyPr wrap="none">
            <a:spAutoFit/>
          </a:bodyPr>
          <a:lstStyle/>
          <a:p>
            <a:r>
              <a:rPr lang="en-US" b="1" dirty="0">
                <a:solidFill>
                  <a:srgbClr val="0070C0"/>
                </a:solidFill>
              </a:rPr>
              <a:t>end</a:t>
            </a:r>
            <a:endParaRPr lang="en-US" dirty="0"/>
          </a:p>
        </p:txBody>
      </p:sp>
      <p:sp>
        <p:nvSpPr>
          <p:cNvPr id="32" name="TextBox 31"/>
          <p:cNvSpPr txBox="1"/>
          <p:nvPr/>
        </p:nvSpPr>
        <p:spPr>
          <a:xfrm>
            <a:off x="917930" y="2319420"/>
            <a:ext cx="257217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70C0"/>
                </a:solidFill>
                <a:effectLst/>
                <a:uFillTx/>
                <a:latin typeface="Calibri"/>
                <a:ea typeface="Calibri"/>
                <a:cs typeface="Calibri"/>
                <a:sym typeface="Calibri"/>
              </a:rPr>
              <a:t>for </a:t>
            </a:r>
            <a:r>
              <a:rPr lang="en-US" dirty="0">
                <a:solidFill>
                  <a:srgbClr val="000000"/>
                </a:solidFill>
              </a:rPr>
              <a:t>b = 0, </a:t>
            </a:r>
            <a:r>
              <a:rPr lang="en-US" dirty="0" err="1">
                <a:solidFill>
                  <a:srgbClr val="000000"/>
                </a:solidFill>
              </a:rPr>
              <a:t>num_batches</a:t>
            </a:r>
            <a:r>
              <a:rPr lang="en-US" dirty="0">
                <a:solidFill>
                  <a:srgbClr val="000000"/>
                </a:solidFill>
              </a:rPr>
              <a:t> </a:t>
            </a:r>
            <a:r>
              <a:rPr lang="en-US" b="1" dirty="0">
                <a:solidFill>
                  <a:srgbClr val="0070C0"/>
                </a:solidFill>
              </a:rPr>
              <a:t>do</a:t>
            </a:r>
            <a:endParaRPr kumimoji="0" lang="en-US" sz="1800" b="1" i="0" u="none" strike="noStrike" cap="none" spc="0" normalizeH="0" baseline="0" dirty="0">
              <a:ln>
                <a:noFill/>
              </a:ln>
              <a:solidFill>
                <a:srgbClr val="0070C0"/>
              </a:solidFill>
              <a:effectLst/>
              <a:uFillTx/>
              <a:sym typeface="Calibri"/>
            </a:endParaRPr>
          </a:p>
        </p:txBody>
      </p:sp>
    </p:spTree>
    <p:extLst>
      <p:ext uri="{BB962C8B-B14F-4D97-AF65-F5344CB8AC3E}">
        <p14:creationId xmlns:p14="http://schemas.microsoft.com/office/powerpoint/2010/main" val="192808886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0425" y="428805"/>
            <a:ext cx="7353899" cy="3828630"/>
          </a:xfrm>
          <a:prstGeom prst="rect">
            <a:avLst/>
          </a:prstGeom>
        </p:spPr>
      </p:pic>
      <p:sp>
        <p:nvSpPr>
          <p:cNvPr id="3" name="TextBox 2"/>
          <p:cNvSpPr txBox="1"/>
          <p:nvPr/>
        </p:nvSpPr>
        <p:spPr>
          <a:xfrm>
            <a:off x="7438084" y="4835723"/>
            <a:ext cx="1705916" cy="307777"/>
          </a:xfrm>
          <a:prstGeom prst="rect">
            <a:avLst/>
          </a:prstGeom>
          <a:noFill/>
        </p:spPr>
        <p:txBody>
          <a:bodyPr wrap="none" rtlCol="0">
            <a:spAutoFit/>
          </a:bodyPr>
          <a:lstStyle/>
          <a:p>
            <a:r>
              <a:rPr lang="en-US" sz="1400">
                <a:latin typeface="Helvetica Neue Light"/>
                <a:cs typeface="Helvetica Neue Light"/>
              </a:rPr>
              <a:t>Source: Andrew Ng</a:t>
            </a:r>
            <a:endParaRPr lang="en-US" sz="1400" dirty="0">
              <a:latin typeface="Helvetica Neue Light"/>
              <a:cs typeface="Helvetica Neue Light"/>
            </a:endParaRPr>
          </a:p>
        </p:txBody>
      </p:sp>
    </p:spTree>
    <p:extLst>
      <p:ext uri="{BB962C8B-B14F-4D97-AF65-F5344CB8AC3E}">
        <p14:creationId xmlns:p14="http://schemas.microsoft.com/office/powerpoint/2010/main" val="230575618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FFFFFF"/>
                </a:solidFill>
              </a:rPr>
              <a:t>42</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2800" dirty="0">
                <a:solidFill>
                  <a:srgbClr val="215380"/>
                </a:solidFill>
              </a:rPr>
              <a:t>(mini-batch) Stochastic Gradient Descent (SGD)</a:t>
            </a:r>
            <a:endParaRPr sz="2800" dirty="0">
              <a:solidFill>
                <a:srgbClr val="215380"/>
              </a:solidFill>
            </a:endParaRPr>
          </a:p>
        </p:txBody>
      </p:sp>
      <mc:AlternateContent xmlns:mc="http://schemas.openxmlformats.org/markup-compatibility/2006" xmlns:a14="http://schemas.microsoft.com/office/drawing/2010/main">
        <mc:Choice Requires="a14">
          <p:sp>
            <p:nvSpPr>
              <p:cNvPr id="13" name="Rectangle 12"/>
              <p:cNvSpPr/>
              <p:nvPr/>
            </p:nvSpPr>
            <p:spPr>
              <a:xfrm>
                <a:off x="5323124" y="1185014"/>
                <a:ext cx="3279808" cy="7645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𝑙</m:t>
                      </m:r>
                      <m:r>
                        <a:rPr lang="en-US" b="0" i="1" smtClean="0">
                          <a:solidFill>
                            <a:schemeClr val="tx1"/>
                          </a:solidFill>
                          <a:latin typeface="Cambria Math" charset="0"/>
                        </a:rPr>
                        <m:t>(</m:t>
                      </m:r>
                      <m:r>
                        <a:rPr lang="en-US" b="0" i="1" smtClean="0">
                          <a:solidFill>
                            <a:schemeClr val="tx1"/>
                          </a:solidFill>
                          <a:latin typeface="Cambria Math" charset="0"/>
                        </a:rPr>
                        <m:t>𝑤</m:t>
                      </m:r>
                      <m:r>
                        <a:rPr lang="en-US" b="0" i="1" smtClean="0">
                          <a:solidFill>
                            <a:schemeClr val="tx1"/>
                          </a:solidFill>
                          <a:latin typeface="Cambria Math" charset="0"/>
                        </a:rPr>
                        <m:t>,</m:t>
                      </m:r>
                      <m:r>
                        <a:rPr lang="en-US" b="0" i="1" smtClean="0">
                          <a:solidFill>
                            <a:schemeClr val="tx1"/>
                          </a:solidFill>
                          <a:latin typeface="Cambria Math" charset="0"/>
                        </a:rPr>
                        <m:t>𝑏</m:t>
                      </m:r>
                      <m:r>
                        <a:rPr lang="en-US" b="0" i="1" smtClean="0">
                          <a:solidFill>
                            <a:schemeClr val="tx1"/>
                          </a:solidFill>
                          <a:latin typeface="Cambria Math" charset="0"/>
                        </a:rPr>
                        <m:t>)=</m:t>
                      </m:r>
                      <m:nary>
                        <m:naryPr>
                          <m:chr m:val="∑"/>
                          <m:supHide m:val="on"/>
                          <m:ctrlPr>
                            <a:rPr lang="en-US" i="1">
                              <a:solidFill>
                                <a:schemeClr val="tx1"/>
                              </a:solidFill>
                              <a:latin typeface="Cambria Math" panose="02040503050406030204" pitchFamily="18" charset="0"/>
                            </a:rPr>
                          </m:ctrlPr>
                        </m:naryPr>
                        <m:sub>
                          <m:r>
                            <m:rPr>
                              <m:brk m:alnAt="23"/>
                            </m:rPr>
                            <a:rPr lang="en-US" i="1">
                              <a:solidFill>
                                <a:schemeClr val="tx1"/>
                              </a:solidFill>
                              <a:latin typeface="Cambria Math" charset="0"/>
                            </a:rPr>
                            <m:t>𝑖</m:t>
                          </m:r>
                          <m:r>
                            <a:rPr lang="en-US" b="0" i="1" smtClean="0">
                              <a:solidFill>
                                <a:schemeClr val="tx1"/>
                              </a:solidFill>
                              <a:latin typeface="Cambria Math" charset="0"/>
                            </a:rPr>
                            <m:t>∈</m:t>
                          </m:r>
                          <m:r>
                            <a:rPr lang="en-US" b="0" i="1" smtClean="0">
                              <a:solidFill>
                                <a:schemeClr val="tx1"/>
                              </a:solidFill>
                              <a:latin typeface="Cambria Math" charset="0"/>
                            </a:rPr>
                            <m:t>𝐵</m:t>
                          </m:r>
                        </m:sub>
                        <m:sup/>
                        <m:e>
                          <m:r>
                            <a:rPr lang="en-US" i="1">
                              <a:solidFill>
                                <a:schemeClr val="tx1"/>
                              </a:solidFill>
                              <a:latin typeface="Cambria Math" charset="0"/>
                            </a:rPr>
                            <m:t>−</m:t>
                          </m:r>
                          <m:r>
                            <m:rPr>
                              <m:sty m:val="p"/>
                            </m:rPr>
                            <a:rPr lang="en-US" b="0" i="0" smtClean="0">
                              <a:solidFill>
                                <a:schemeClr val="tx1"/>
                              </a:solidFill>
                              <a:latin typeface="Cambria Math" charset="0"/>
                            </a:rPr>
                            <m:t>log</m:t>
                          </m:r>
                          <m:r>
                            <a:rPr lang="en-US" b="0" i="0" smtClean="0">
                              <a:solidFill>
                                <a:schemeClr val="tx1"/>
                              </a:solidFill>
                              <a:latin typeface="Cambria Math" charset="0"/>
                            </a:rPr>
                            <m:t> </m:t>
                          </m:r>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charset="0"/>
                                </a:rPr>
                                <m:t>𝑓</m:t>
                              </m:r>
                            </m:e>
                            <m:sub>
                              <m:r>
                                <a:rPr lang="en-US" i="1">
                                  <a:solidFill>
                                    <a:schemeClr val="tx1"/>
                                  </a:solidFill>
                                  <a:latin typeface="Cambria Math" charset="0"/>
                                </a:rPr>
                                <m:t>𝑖</m:t>
                              </m:r>
                              <m:r>
                                <a:rPr lang="en-US" i="1">
                                  <a:solidFill>
                                    <a:schemeClr val="tx1"/>
                                  </a:solidFill>
                                  <a:latin typeface="Cambria Math" charset="0"/>
                                </a:rPr>
                                <m:t>,</m:t>
                              </m:r>
                              <m:r>
                                <a:rPr lang="en-US" i="1">
                                  <a:solidFill>
                                    <a:schemeClr val="tx1"/>
                                  </a:solidFill>
                                  <a:latin typeface="Cambria Math" charset="0"/>
                                </a:rPr>
                                <m:t>𝑙𝑎𝑏𝑒𝑙</m:t>
                              </m:r>
                            </m:sub>
                          </m:sSub>
                          <m:r>
                            <a:rPr lang="en-US" b="0" i="1" smtClean="0">
                              <a:solidFill>
                                <a:schemeClr val="tx1"/>
                              </a:solidFill>
                              <a:latin typeface="Cambria Math" charset="0"/>
                            </a:rPr>
                            <m:t>(</m:t>
                          </m:r>
                          <m:r>
                            <a:rPr lang="en-US" b="0" i="1" smtClean="0">
                              <a:solidFill>
                                <a:schemeClr val="tx1"/>
                              </a:solidFill>
                              <a:latin typeface="Cambria Math" charset="0"/>
                            </a:rPr>
                            <m:t>𝑤</m:t>
                          </m:r>
                          <m:r>
                            <a:rPr lang="en-US" b="0" i="1" smtClean="0">
                              <a:solidFill>
                                <a:schemeClr val="tx1"/>
                              </a:solidFill>
                              <a:latin typeface="Cambria Math" charset="0"/>
                            </a:rPr>
                            <m:t>,</m:t>
                          </m:r>
                          <m:r>
                            <a:rPr lang="en-US" b="0" i="1" smtClean="0">
                              <a:solidFill>
                                <a:schemeClr val="tx1"/>
                              </a:solidFill>
                              <a:latin typeface="Cambria Math" charset="0"/>
                            </a:rPr>
                            <m:t>𝑏</m:t>
                          </m:r>
                          <m:r>
                            <a:rPr lang="en-US" b="0" i="1" smtClean="0">
                              <a:solidFill>
                                <a:schemeClr val="tx1"/>
                              </a:solidFill>
                              <a:latin typeface="Cambria Math" charset="0"/>
                            </a:rPr>
                            <m:t>)</m:t>
                          </m:r>
                        </m:e>
                      </m:nary>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5323124" y="1185014"/>
                <a:ext cx="3279808" cy="764568"/>
              </a:xfrm>
              <a:prstGeom prst="rect">
                <a:avLst/>
              </a:prstGeom>
              <a:blipFill rotWithShape="0">
                <a:blip r:embed="rId2"/>
                <a:stretch>
                  <a:fillRect/>
                </a:stretch>
              </a:blipFill>
            </p:spPr>
            <p:txBody>
              <a:bodyPr/>
              <a:lstStyle/>
              <a:p>
                <a:r>
                  <a:rPr lang="en-US">
                    <a:noFill/>
                  </a:rPr>
                  <a:t> </a:t>
                </a:r>
              </a:p>
            </p:txBody>
          </p:sp>
        </mc:Fallback>
      </mc:AlternateContent>
      <p:grpSp>
        <p:nvGrpSpPr>
          <p:cNvPr id="18" name="Group 17"/>
          <p:cNvGrpSpPr/>
          <p:nvPr/>
        </p:nvGrpSpPr>
        <p:grpSpPr>
          <a:xfrm>
            <a:off x="917930" y="1118989"/>
            <a:ext cx="6810195" cy="3734687"/>
            <a:chOff x="917930" y="1118989"/>
            <a:chExt cx="6810195" cy="3734687"/>
          </a:xfrm>
        </p:grpSpPr>
        <mc:AlternateContent xmlns:mc="http://schemas.openxmlformats.org/markup-compatibility/2006" xmlns:a14="http://schemas.microsoft.com/office/drawing/2010/main">
          <mc:Choice Requires="a14">
            <p:sp>
              <p:nvSpPr>
                <p:cNvPr id="4" name="TextBox 3"/>
                <p:cNvSpPr txBox="1"/>
                <p:nvPr/>
              </p:nvSpPr>
              <p:spPr>
                <a:xfrm>
                  <a:off x="917931" y="1118989"/>
                  <a:ext cx="911275" cy="2769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sz="1800" b="0" i="1" u="none" strike="noStrike" cap="none" spc="0" normalizeH="0" baseline="0" smtClean="0">
                            <a:ln>
                              <a:noFill/>
                            </a:ln>
                            <a:solidFill>
                              <a:srgbClr val="000000"/>
                            </a:solidFill>
                            <a:effectLst/>
                            <a:uFillTx/>
                            <a:latin typeface="Cambria Math" charset="0"/>
                            <a:ea typeface="Calibri"/>
                            <a:cs typeface="Calibri"/>
                            <a:sym typeface="Calibri"/>
                          </a:rPr>
                          <m:t>𝜆</m:t>
                        </m:r>
                        <m:r>
                          <a:rPr kumimoji="0" lang="en-US" sz="1800" b="0" i="1" u="none" strike="noStrike" cap="none" spc="0" normalizeH="0" baseline="0" smtClean="0">
                            <a:ln>
                              <a:noFill/>
                            </a:ln>
                            <a:solidFill>
                              <a:srgbClr val="000000"/>
                            </a:solidFill>
                            <a:effectLst/>
                            <a:uFillTx/>
                            <a:latin typeface="Cambria Math" charset="0"/>
                            <a:ea typeface="Calibri"/>
                            <a:cs typeface="Calibri"/>
                            <a:sym typeface="Calibri"/>
                          </a:rPr>
                          <m:t>=0.01</m:t>
                        </m:r>
                      </m:oMath>
                    </m:oMathPara>
                  </a14:m>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17931" y="1118989"/>
                  <a:ext cx="911275" cy="276999"/>
                </a:xfrm>
                <a:prstGeom prst="rect">
                  <a:avLst/>
                </a:prstGeom>
                <a:blipFill rotWithShape="0">
                  <a:blip r:embed="rId3"/>
                  <a:stretch>
                    <a:fillRect l="-6040" r="-6040" b="-8889"/>
                  </a:stretch>
                </a:blipFill>
                <a:ln w="12700" cap="flat">
                  <a:noFill/>
                  <a:miter lim="400000"/>
                </a:ln>
                <a:effectLst/>
              </p:spPr>
              <p:txBody>
                <a:bodyPr/>
                <a:lstStyle/>
                <a:p>
                  <a:r>
                    <a:rPr lang="en-US">
                      <a:noFill/>
                    </a:rPr>
                    <a:t> </a:t>
                  </a:r>
                </a:p>
              </p:txBody>
            </p:sp>
          </mc:Fallback>
        </mc:AlternateContent>
        <p:sp>
          <p:nvSpPr>
            <p:cNvPr id="7" name="TextBox 6"/>
            <p:cNvSpPr txBox="1"/>
            <p:nvPr/>
          </p:nvSpPr>
          <p:spPr>
            <a:xfrm>
              <a:off x="917931" y="1994463"/>
              <a:ext cx="2500041"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70C0"/>
                  </a:solidFill>
                  <a:effectLst/>
                  <a:uFillTx/>
                  <a:latin typeface="Calibri"/>
                  <a:ea typeface="Calibri"/>
                  <a:cs typeface="Calibri"/>
                  <a:sym typeface="Calibri"/>
                </a:rPr>
                <a:t>for </a:t>
              </a:r>
              <a:r>
                <a:rPr lang="en-US" dirty="0">
                  <a:solidFill>
                    <a:srgbClr val="000000"/>
                  </a:solidFill>
                </a:rPr>
                <a:t>e = 0, </a:t>
              </a:r>
              <a:r>
                <a:rPr lang="en-US" dirty="0" err="1">
                  <a:solidFill>
                    <a:srgbClr val="000000"/>
                  </a:solidFill>
                </a:rPr>
                <a:t>num_epochs</a:t>
              </a:r>
              <a:r>
                <a:rPr lang="en-US" dirty="0">
                  <a:solidFill>
                    <a:srgbClr val="000000"/>
                  </a:solidFill>
                </a:rPr>
                <a:t> </a:t>
              </a:r>
              <a:r>
                <a:rPr lang="en-US" b="1" dirty="0">
                  <a:solidFill>
                    <a:srgbClr val="0070C0"/>
                  </a:solidFill>
                </a:rPr>
                <a:t>do</a:t>
              </a:r>
              <a:endParaRPr kumimoji="0" lang="en-US" sz="1800" b="1" i="0" u="none" strike="noStrike" cap="none" spc="0" normalizeH="0" baseline="0" dirty="0">
                <a:ln>
                  <a:noFill/>
                </a:ln>
                <a:solidFill>
                  <a:srgbClr val="0070C0"/>
                </a:solidFill>
                <a:effectLst/>
                <a:uFillTx/>
                <a:sym typeface="Calibri"/>
              </a:endParaRPr>
            </a:p>
          </p:txBody>
        </p:sp>
        <p:sp>
          <p:nvSpPr>
            <p:cNvPr id="8" name="Rectangle 7"/>
            <p:cNvSpPr/>
            <p:nvPr/>
          </p:nvSpPr>
          <p:spPr>
            <a:xfrm>
              <a:off x="917930" y="4484344"/>
              <a:ext cx="546945" cy="369332"/>
            </a:xfrm>
            <a:prstGeom prst="rect">
              <a:avLst/>
            </a:prstGeom>
          </p:spPr>
          <p:txBody>
            <a:bodyPr wrap="none">
              <a:spAutoFit/>
            </a:bodyPr>
            <a:lstStyle/>
            <a:p>
              <a:r>
                <a:rPr lang="en-US" b="1" dirty="0">
                  <a:solidFill>
                    <a:srgbClr val="0070C0"/>
                  </a:solidFill>
                </a:rPr>
                <a:t>end</a:t>
              </a:r>
              <a:endParaRPr lang="en-US" dirty="0"/>
            </a:p>
          </p:txBody>
        </p:sp>
        <p:sp>
          <p:nvSpPr>
            <p:cNvPr id="9" name="TextBox 8"/>
            <p:cNvSpPr txBox="1"/>
            <p:nvPr/>
          </p:nvSpPr>
          <p:spPr>
            <a:xfrm>
              <a:off x="917931" y="1539618"/>
              <a:ext cx="262828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Initialize w and </a:t>
              </a:r>
              <a:r>
                <a:rPr kumimoji="0" lang="en-US" sz="1800" b="0" i="0" u="none" strike="noStrike" cap="none" spc="0" normalizeH="0" baseline="0">
                  <a:ln>
                    <a:noFill/>
                  </a:ln>
                  <a:solidFill>
                    <a:srgbClr val="000000"/>
                  </a:solidFill>
                  <a:effectLst/>
                  <a:uFillTx/>
                  <a:latin typeface="Calibri"/>
                  <a:ea typeface="Calibri"/>
                  <a:cs typeface="Calibri"/>
                  <a:sym typeface="Calibri"/>
                </a:rPr>
                <a:t>b randomly</a:t>
              </a:r>
            </a:p>
          </p:txBody>
        </p:sp>
        <mc:AlternateContent xmlns:mc="http://schemas.openxmlformats.org/markup-compatibility/2006" xmlns:a14="http://schemas.microsoft.com/office/drawing/2010/main">
          <mc:Choice Requires="a14">
            <p:sp>
              <p:nvSpPr>
                <p:cNvPr id="14" name="Rectangle 13"/>
                <p:cNvSpPr/>
                <p:nvPr/>
              </p:nvSpPr>
              <p:spPr>
                <a:xfrm>
                  <a:off x="2448888" y="2677908"/>
                  <a:ext cx="145924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𝑑𝑙</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b="0" i="1" smtClean="0">
                            <a:solidFill>
                              <a:schemeClr val="tx1"/>
                            </a:solidFill>
                            <a:latin typeface="Cambria Math" charset="0"/>
                          </a:rPr>
                          <m:t>𝑑𝑤</m:t>
                        </m:r>
                      </m:oMath>
                    </m:oMathPara>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2448888" y="2677908"/>
                  <a:ext cx="1459246" cy="369332"/>
                </a:xfrm>
                <a:prstGeom prst="rect">
                  <a:avLst/>
                </a:prstGeom>
                <a:blipFill rotWithShape="0">
                  <a:blip r:embed="rId4"/>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569136" y="2674524"/>
                  <a:ext cx="141269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𝑑𝑙</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b="0" i="1" smtClean="0">
                            <a:solidFill>
                              <a:schemeClr val="tx1"/>
                            </a:solidFill>
                            <a:latin typeface="Cambria Math" charset="0"/>
                          </a:rPr>
                          <m:t>𝑑𝑏</m:t>
                        </m:r>
                      </m:oMath>
                    </m:oMathPara>
                  </a14:m>
                  <a:endParaRPr lang="en-US" dirty="0"/>
                </a:p>
              </p:txBody>
            </p:sp>
          </mc:Choice>
          <mc:Fallback xmlns="">
            <p:sp>
              <p:nvSpPr>
                <p:cNvPr id="20" name="Rectangle 19"/>
                <p:cNvSpPr>
                  <a:spLocks noRot="1" noChangeAspect="1" noMove="1" noResize="1" noEditPoints="1" noAdjustHandles="1" noChangeArrowheads="1" noChangeShapeType="1" noTextEdit="1"/>
                </p:cNvSpPr>
                <p:nvPr/>
              </p:nvSpPr>
              <p:spPr>
                <a:xfrm>
                  <a:off x="4569136" y="2674524"/>
                  <a:ext cx="1412694" cy="369332"/>
                </a:xfrm>
                <a:prstGeom prst="rect">
                  <a:avLst/>
                </a:prstGeom>
                <a:blipFill rotWithShape="0">
                  <a:blip r:embed="rId5"/>
                  <a:stretch>
                    <a:fillRect b="-13333"/>
                  </a:stretch>
                </a:blipFill>
              </p:spPr>
              <p:txBody>
                <a:bodyPr/>
                <a:lstStyle/>
                <a:p>
                  <a:r>
                    <a:rPr lang="en-US">
                      <a:noFill/>
                    </a:rPr>
                    <a:t> </a:t>
                  </a:r>
                </a:p>
              </p:txBody>
            </p:sp>
          </mc:Fallback>
        </mc:AlternateContent>
        <p:sp>
          <p:nvSpPr>
            <p:cNvPr id="15" name="TextBox 14"/>
            <p:cNvSpPr txBox="1"/>
            <p:nvPr/>
          </p:nvSpPr>
          <p:spPr>
            <a:xfrm>
              <a:off x="1243757" y="2674524"/>
              <a:ext cx="1073369"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Compute: </a:t>
              </a:r>
            </a:p>
          </p:txBody>
        </p:sp>
        <p:sp>
          <p:nvSpPr>
            <p:cNvPr id="22" name="TextBox 21"/>
            <p:cNvSpPr txBox="1"/>
            <p:nvPr/>
          </p:nvSpPr>
          <p:spPr>
            <a:xfrm>
              <a:off x="3990535" y="2674524"/>
              <a:ext cx="446595"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Calibri"/>
                  <a:ea typeface="Calibri"/>
                  <a:cs typeface="Calibri"/>
                  <a:sym typeface="Calibri"/>
                </a:rPr>
                <a:t>and</a:t>
              </a:r>
            </a:p>
          </p:txBody>
        </p:sp>
        <p:sp>
          <p:nvSpPr>
            <p:cNvPr id="16" name="Rectangle 15"/>
            <p:cNvSpPr/>
            <p:nvPr/>
          </p:nvSpPr>
          <p:spPr>
            <a:xfrm>
              <a:off x="1197589" y="3013351"/>
              <a:ext cx="1159292" cy="369332"/>
            </a:xfrm>
            <a:prstGeom prst="rect">
              <a:avLst/>
            </a:prstGeom>
          </p:spPr>
          <p:txBody>
            <a:bodyPr wrap="none">
              <a:spAutoFit/>
            </a:bodyPr>
            <a:lstStyle/>
            <a:p>
              <a:r>
                <a:rPr lang="en-US" dirty="0">
                  <a:solidFill>
                    <a:srgbClr val="000000"/>
                  </a:solidFill>
                </a:rPr>
                <a:t>Update w:</a:t>
              </a:r>
              <a:endParaRPr lang="en-US" dirty="0"/>
            </a:p>
          </p:txBody>
        </p:sp>
        <p:sp>
          <p:nvSpPr>
            <p:cNvPr id="24" name="Rectangle 23"/>
            <p:cNvSpPr/>
            <p:nvPr/>
          </p:nvSpPr>
          <p:spPr>
            <a:xfrm>
              <a:off x="1191403" y="3459798"/>
              <a:ext cx="1159292" cy="369332"/>
            </a:xfrm>
            <a:prstGeom prst="rect">
              <a:avLst/>
            </a:prstGeom>
          </p:spPr>
          <p:txBody>
            <a:bodyPr wrap="none">
              <a:spAutoFit/>
            </a:bodyPr>
            <a:lstStyle/>
            <a:p>
              <a:r>
                <a:rPr lang="en-US" dirty="0">
                  <a:solidFill>
                    <a:srgbClr val="000000"/>
                  </a:solidFill>
                </a:rPr>
                <a:t>Update b:</a:t>
              </a:r>
              <a:endParaRPr lang="en-US" dirty="0"/>
            </a:p>
          </p:txBody>
        </p:sp>
        <mc:AlternateContent xmlns:mc="http://schemas.openxmlformats.org/markup-compatibility/2006" xmlns:a14="http://schemas.microsoft.com/office/drawing/2010/main">
          <mc:Choice Requires="a14">
            <p:sp>
              <p:nvSpPr>
                <p:cNvPr id="25" name="Rectangle 24"/>
                <p:cNvSpPr/>
                <p:nvPr/>
              </p:nvSpPr>
              <p:spPr>
                <a:xfrm>
                  <a:off x="2426869" y="3016205"/>
                  <a:ext cx="26651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𝑤</m:t>
                        </m:r>
                        <m:r>
                          <a:rPr lang="en-US" b="0" i="1" smtClean="0">
                            <a:solidFill>
                              <a:schemeClr val="tx1"/>
                            </a:solidFill>
                            <a:latin typeface="Cambria Math" charset="0"/>
                          </a:rPr>
                          <m:t>=</m:t>
                        </m:r>
                        <m:r>
                          <a:rPr lang="en-US" b="0" i="1" smtClean="0">
                            <a:solidFill>
                              <a:schemeClr val="tx1"/>
                            </a:solidFill>
                            <a:latin typeface="Cambria Math" charset="0"/>
                          </a:rPr>
                          <m:t>𝑤</m:t>
                        </m:r>
                        <m:r>
                          <a:rPr lang="en-US" b="0" i="1" smtClean="0">
                            <a:solidFill>
                              <a:schemeClr val="tx1"/>
                            </a:solidFill>
                            <a:latin typeface="Cambria Math" charset="0"/>
                          </a:rPr>
                          <m:t> −</m:t>
                        </m:r>
                        <m:r>
                          <a:rPr lang="en-US" b="0" i="1" smtClean="0">
                            <a:solidFill>
                              <a:schemeClr val="tx1"/>
                            </a:solidFill>
                            <a:latin typeface="Cambria Math" charset="0"/>
                          </a:rPr>
                          <m:t>𝜆</m:t>
                        </m:r>
                        <m:r>
                          <a:rPr lang="en-US" b="0" i="1" smtClean="0">
                            <a:solidFill>
                              <a:schemeClr val="tx1"/>
                            </a:solidFill>
                            <a:latin typeface="Cambria Math" charset="0"/>
                          </a:rPr>
                          <m:t> </m:t>
                        </m:r>
                        <m:r>
                          <a:rPr lang="en-US" b="0" i="1" smtClean="0">
                            <a:solidFill>
                              <a:schemeClr val="tx1"/>
                            </a:solidFill>
                            <a:latin typeface="Cambria Math" charset="0"/>
                          </a:rPr>
                          <m:t>𝑑𝑙</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b="0" i="1" smtClean="0">
                            <a:solidFill>
                              <a:schemeClr val="tx1"/>
                            </a:solidFill>
                            <a:latin typeface="Cambria Math" charset="0"/>
                          </a:rPr>
                          <m:t>𝑑𝑤</m:t>
                        </m:r>
                      </m:oMath>
                    </m:oMathPara>
                  </a14:m>
                  <a:endParaRPr lang="en-US" dirty="0"/>
                </a:p>
              </p:txBody>
            </p:sp>
          </mc:Choice>
          <mc:Fallback xmlns="">
            <p:sp>
              <p:nvSpPr>
                <p:cNvPr id="25" name="Rectangle 24"/>
                <p:cNvSpPr>
                  <a:spLocks noRot="1" noChangeAspect="1" noMove="1" noResize="1" noEditPoints="1" noAdjustHandles="1" noChangeArrowheads="1" noChangeShapeType="1" noTextEdit="1"/>
                </p:cNvSpPr>
                <p:nvPr/>
              </p:nvSpPr>
              <p:spPr>
                <a:xfrm>
                  <a:off x="2426869" y="3016205"/>
                  <a:ext cx="2665153" cy="369332"/>
                </a:xfrm>
                <a:prstGeom prst="rect">
                  <a:avLst/>
                </a:prstGeom>
                <a:blipFill rotWithShape="0">
                  <a:blip r:embed="rId6"/>
                  <a:stretch>
                    <a:fillRect t="-98333" b="-1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2426869" y="3459798"/>
                  <a:ext cx="252549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𝑏</m:t>
                        </m:r>
                        <m:r>
                          <a:rPr lang="en-US" b="0" i="1" smtClean="0">
                            <a:solidFill>
                              <a:schemeClr val="tx1"/>
                            </a:solidFill>
                            <a:latin typeface="Cambria Math" charset="0"/>
                          </a:rPr>
                          <m:t>=</m:t>
                        </m:r>
                        <m:r>
                          <a:rPr lang="en-US" b="0" i="1" smtClean="0">
                            <a:solidFill>
                              <a:schemeClr val="tx1"/>
                            </a:solidFill>
                            <a:latin typeface="Cambria Math" charset="0"/>
                          </a:rPr>
                          <m:t>𝑏</m:t>
                        </m:r>
                        <m:r>
                          <a:rPr lang="en-US" b="0" i="1" smtClean="0">
                            <a:solidFill>
                              <a:schemeClr val="tx1"/>
                            </a:solidFill>
                            <a:latin typeface="Cambria Math" charset="0"/>
                          </a:rPr>
                          <m:t> −</m:t>
                        </m:r>
                        <m:r>
                          <a:rPr lang="en-US" b="0" i="1" smtClean="0">
                            <a:solidFill>
                              <a:schemeClr val="tx1"/>
                            </a:solidFill>
                            <a:latin typeface="Cambria Math" charset="0"/>
                          </a:rPr>
                          <m:t>𝜆</m:t>
                        </m:r>
                        <m:r>
                          <a:rPr lang="en-US" b="0" i="1" smtClean="0">
                            <a:solidFill>
                              <a:schemeClr val="tx1"/>
                            </a:solidFill>
                            <a:latin typeface="Cambria Math" charset="0"/>
                          </a:rPr>
                          <m:t> </m:t>
                        </m:r>
                        <m:r>
                          <a:rPr lang="en-US" b="0" i="1" smtClean="0">
                            <a:solidFill>
                              <a:schemeClr val="tx1"/>
                            </a:solidFill>
                            <a:latin typeface="Cambria Math" charset="0"/>
                          </a:rPr>
                          <m:t>𝑑𝑙</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b="0" i="1" smtClean="0">
                            <a:solidFill>
                              <a:schemeClr val="tx1"/>
                            </a:solidFill>
                            <a:latin typeface="Cambria Math" charset="0"/>
                          </a:rPr>
                          <m:t>𝑑𝑏</m:t>
                        </m:r>
                      </m:oMath>
                    </m:oMathPara>
                  </a14:m>
                  <a:endParaRPr lang="en-US" dirty="0"/>
                </a:p>
              </p:txBody>
            </p:sp>
          </mc:Choice>
          <mc:Fallback xmlns="">
            <p:sp>
              <p:nvSpPr>
                <p:cNvPr id="26" name="Rectangle 25"/>
                <p:cNvSpPr>
                  <a:spLocks noRot="1" noChangeAspect="1" noMove="1" noResize="1" noEditPoints="1" noAdjustHandles="1" noChangeArrowheads="1" noChangeShapeType="1" noTextEdit="1"/>
                </p:cNvSpPr>
                <p:nvPr/>
              </p:nvSpPr>
              <p:spPr>
                <a:xfrm>
                  <a:off x="2426869" y="3459798"/>
                  <a:ext cx="2525499" cy="369332"/>
                </a:xfrm>
                <a:prstGeom prst="rect">
                  <a:avLst/>
                </a:prstGeom>
                <a:blipFill rotWithShape="0">
                  <a:blip r:embed="rId7"/>
                  <a:stretch>
                    <a:fillRect t="-98333" b="-123333"/>
                  </a:stretch>
                </a:blipFill>
              </p:spPr>
              <p:txBody>
                <a:bodyPr/>
                <a:lstStyle/>
                <a:p>
                  <a:r>
                    <a:rPr lang="en-US">
                      <a:noFill/>
                    </a:rPr>
                    <a:t> </a:t>
                  </a:r>
                </a:p>
              </p:txBody>
            </p:sp>
          </mc:Fallback>
        </mc:AlternateContent>
        <p:sp>
          <p:nvSpPr>
            <p:cNvPr id="29" name="Rectangle 28"/>
            <p:cNvSpPr/>
            <p:nvPr/>
          </p:nvSpPr>
          <p:spPr>
            <a:xfrm>
              <a:off x="1243757" y="3878293"/>
              <a:ext cx="750526" cy="369332"/>
            </a:xfrm>
            <a:prstGeom prst="rect">
              <a:avLst/>
            </a:prstGeom>
          </p:spPr>
          <p:txBody>
            <a:bodyPr wrap="none">
              <a:spAutoFit/>
            </a:bodyPr>
            <a:lstStyle/>
            <a:p>
              <a:r>
                <a:rPr lang="en-US" dirty="0">
                  <a:solidFill>
                    <a:srgbClr val="000000"/>
                  </a:solidFill>
                </a:rPr>
                <a:t>Print: </a:t>
              </a:r>
              <a:endParaRPr lang="en-US" dirty="0"/>
            </a:p>
          </p:txBody>
        </p:sp>
        <mc:AlternateContent xmlns:mc="http://schemas.openxmlformats.org/markup-compatibility/2006" xmlns:a14="http://schemas.microsoft.com/office/drawing/2010/main">
          <mc:Choice Requires="a14">
            <p:sp>
              <p:nvSpPr>
                <p:cNvPr id="17" name="Rectangle 16"/>
                <p:cNvSpPr/>
                <p:nvPr/>
              </p:nvSpPr>
              <p:spPr>
                <a:xfrm>
                  <a:off x="1874988" y="3877982"/>
                  <a:ext cx="9026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𝑙</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oMath>
                    </m:oMathPara>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1874988" y="3877982"/>
                  <a:ext cx="902683" cy="369332"/>
                </a:xfrm>
                <a:prstGeom prst="rect">
                  <a:avLst/>
                </a:prstGeom>
                <a:blipFill rotWithShape="0">
                  <a:blip r:embed="rId8"/>
                  <a:stretch>
                    <a:fillRect b="-13115"/>
                  </a:stretch>
                </a:blipFill>
              </p:spPr>
              <p:txBody>
                <a:bodyPr/>
                <a:lstStyle/>
                <a:p>
                  <a:r>
                    <a:rPr lang="en-US">
                      <a:noFill/>
                    </a:rPr>
                    <a:t> </a:t>
                  </a:r>
                </a:p>
              </p:txBody>
            </p:sp>
          </mc:Fallback>
        </mc:AlternateContent>
        <p:sp>
          <p:nvSpPr>
            <p:cNvPr id="31" name="Rectangle 30"/>
            <p:cNvSpPr/>
            <p:nvPr/>
          </p:nvSpPr>
          <p:spPr>
            <a:xfrm>
              <a:off x="2865897" y="3855069"/>
              <a:ext cx="4862228" cy="369332"/>
            </a:xfrm>
            <a:prstGeom prst="rect">
              <a:avLst/>
            </a:prstGeom>
          </p:spPr>
          <p:txBody>
            <a:bodyPr wrap="none">
              <a:spAutoFit/>
            </a:bodyPr>
            <a:lstStyle/>
            <a:p>
              <a:r>
                <a:rPr lang="en-US" dirty="0">
                  <a:solidFill>
                    <a:srgbClr val="00B050"/>
                  </a:solidFill>
                </a:rPr>
                <a:t>// Useful to see if this is becoming smaller or not. </a:t>
              </a:r>
            </a:p>
          </p:txBody>
        </p:sp>
      </p:grpSp>
      <p:sp>
        <p:nvSpPr>
          <p:cNvPr id="30" name="Rectangle 29"/>
          <p:cNvSpPr/>
          <p:nvPr/>
        </p:nvSpPr>
        <p:spPr>
          <a:xfrm>
            <a:off x="914560" y="4195734"/>
            <a:ext cx="546945" cy="369332"/>
          </a:xfrm>
          <a:prstGeom prst="rect">
            <a:avLst/>
          </a:prstGeom>
        </p:spPr>
        <p:txBody>
          <a:bodyPr wrap="none">
            <a:spAutoFit/>
          </a:bodyPr>
          <a:lstStyle/>
          <a:p>
            <a:r>
              <a:rPr lang="en-US" b="1" dirty="0">
                <a:solidFill>
                  <a:srgbClr val="0070C0"/>
                </a:solidFill>
              </a:rPr>
              <a:t>end</a:t>
            </a:r>
            <a:endParaRPr lang="en-US" dirty="0"/>
          </a:p>
        </p:txBody>
      </p:sp>
      <p:sp>
        <p:nvSpPr>
          <p:cNvPr id="32" name="TextBox 31"/>
          <p:cNvSpPr txBox="1"/>
          <p:nvPr/>
        </p:nvSpPr>
        <p:spPr>
          <a:xfrm>
            <a:off x="917930" y="2319420"/>
            <a:ext cx="257217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70C0"/>
                </a:solidFill>
                <a:effectLst/>
                <a:uFillTx/>
                <a:latin typeface="Calibri"/>
                <a:ea typeface="Calibri"/>
                <a:cs typeface="Calibri"/>
                <a:sym typeface="Calibri"/>
              </a:rPr>
              <a:t>for </a:t>
            </a:r>
            <a:r>
              <a:rPr lang="en-US" dirty="0">
                <a:solidFill>
                  <a:srgbClr val="000000"/>
                </a:solidFill>
              </a:rPr>
              <a:t>b = 0, </a:t>
            </a:r>
            <a:r>
              <a:rPr lang="en-US" dirty="0" err="1">
                <a:solidFill>
                  <a:srgbClr val="000000"/>
                </a:solidFill>
              </a:rPr>
              <a:t>num_batches</a:t>
            </a:r>
            <a:r>
              <a:rPr lang="en-US" dirty="0">
                <a:solidFill>
                  <a:srgbClr val="000000"/>
                </a:solidFill>
              </a:rPr>
              <a:t> </a:t>
            </a:r>
            <a:r>
              <a:rPr lang="en-US" b="1" dirty="0">
                <a:solidFill>
                  <a:srgbClr val="0070C0"/>
                </a:solidFill>
              </a:rPr>
              <a:t>do</a:t>
            </a:r>
            <a:endParaRPr kumimoji="0" lang="en-US" sz="1800" b="1" i="0" u="none" strike="noStrike" cap="none" spc="0" normalizeH="0" baseline="0" dirty="0">
              <a:ln>
                <a:noFill/>
              </a:ln>
              <a:solidFill>
                <a:srgbClr val="0070C0"/>
              </a:solidFill>
              <a:effectLst/>
              <a:uFillTx/>
              <a:sym typeface="Calibri"/>
            </a:endParaRPr>
          </a:p>
        </p:txBody>
      </p:sp>
      <p:sp>
        <p:nvSpPr>
          <p:cNvPr id="23" name="Rectangle 22">
            <a:extLst>
              <a:ext uri="{FF2B5EF4-FFF2-40B4-BE49-F238E27FC236}">
                <a16:creationId xmlns:a16="http://schemas.microsoft.com/office/drawing/2014/main" id="{0BE5F414-DC79-2640-B54D-A3EC7CEE2474}"/>
              </a:ext>
            </a:extLst>
          </p:cNvPr>
          <p:cNvSpPr/>
          <p:nvPr/>
        </p:nvSpPr>
        <p:spPr>
          <a:xfrm>
            <a:off x="2479021" y="2731177"/>
            <a:ext cx="1379508" cy="3126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B54A549-3B56-E944-A49C-C06407088869}"/>
              </a:ext>
            </a:extLst>
          </p:cNvPr>
          <p:cNvSpPr/>
          <p:nvPr/>
        </p:nvSpPr>
        <p:spPr>
          <a:xfrm>
            <a:off x="4607257" y="2719539"/>
            <a:ext cx="1379508" cy="3126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FA665D1-2356-2A4E-BB21-0DCADF05B326}"/>
              </a:ext>
            </a:extLst>
          </p:cNvPr>
          <p:cNvSpPr txBox="1"/>
          <p:nvPr/>
        </p:nvSpPr>
        <p:spPr>
          <a:xfrm>
            <a:off x="6757261" y="2674524"/>
            <a:ext cx="1184940" cy="369332"/>
          </a:xfrm>
          <a:prstGeom prst="rect">
            <a:avLst/>
          </a:prstGeom>
          <a:noFill/>
        </p:spPr>
        <p:txBody>
          <a:bodyPr wrap="none" rtlCol="0">
            <a:spAutoFit/>
          </a:bodyPr>
          <a:lstStyle/>
          <a:p>
            <a:r>
              <a:rPr lang="en-US" dirty="0">
                <a:solidFill>
                  <a:srgbClr val="FF0000"/>
                </a:solidFill>
              </a:rPr>
              <a:t>for |B| = 1</a:t>
            </a:r>
          </a:p>
        </p:txBody>
      </p:sp>
    </p:spTree>
    <p:extLst>
      <p:ext uri="{BB962C8B-B14F-4D97-AF65-F5344CB8AC3E}">
        <p14:creationId xmlns:p14="http://schemas.microsoft.com/office/powerpoint/2010/main" val="62934709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636400" y="0"/>
            <a:ext cx="7886700" cy="733546"/>
          </a:xfrm>
          <a:ln w="12700">
            <a:miter lim="400000"/>
          </a:ln>
        </p:spPr>
        <p:txBody>
          <a:bodyPr lIns="0" tIns="0" rIns="0" bIns="0"/>
          <a:lstStyle/>
          <a:p>
            <a:pPr algn="ctr" defTabSz="457200"/>
            <a:r>
              <a:rPr lang="en-US" sz="2800" dirty="0">
                <a:solidFill>
                  <a:srgbClr val="215380"/>
                </a:solidFill>
                <a:latin typeface="+mn-lt"/>
                <a:ea typeface="+mn-ea"/>
                <a:cs typeface="+mn-cs"/>
                <a:sym typeface="Calibri"/>
              </a:rPr>
              <a:t>Computing Analytic Gradients</a:t>
            </a:r>
          </a:p>
        </p:txBody>
      </p:sp>
      <p:sp>
        <p:nvSpPr>
          <p:cNvPr id="6" name="TextBox 5">
            <a:extLst>
              <a:ext uri="{FF2B5EF4-FFF2-40B4-BE49-F238E27FC236}">
                <a16:creationId xmlns:a16="http://schemas.microsoft.com/office/drawing/2014/main" id="{048165F3-6576-6546-8515-F8094C24F1B0}"/>
              </a:ext>
            </a:extLst>
          </p:cNvPr>
          <p:cNvSpPr txBox="1"/>
          <p:nvPr/>
        </p:nvSpPr>
        <p:spPr>
          <a:xfrm>
            <a:off x="3355669" y="913218"/>
            <a:ext cx="2185214" cy="369332"/>
          </a:xfrm>
          <a:prstGeom prst="rect">
            <a:avLst/>
          </a:prstGeom>
          <a:noFill/>
        </p:spPr>
        <p:txBody>
          <a:bodyPr wrap="none" rtlCol="0">
            <a:spAutoFit/>
          </a:bodyPr>
          <a:lstStyle/>
          <a:p>
            <a:r>
              <a:rPr lang="en-US" dirty="0"/>
              <a:t>This is what we have:</a:t>
            </a:r>
          </a:p>
        </p:txBody>
      </p:sp>
      <p:pic>
        <p:nvPicPr>
          <p:cNvPr id="14" name="Picture 13">
            <a:extLst>
              <a:ext uri="{FF2B5EF4-FFF2-40B4-BE49-F238E27FC236}">
                <a16:creationId xmlns:a16="http://schemas.microsoft.com/office/drawing/2014/main" id="{60300A0E-471C-6C46-AC9A-404B187C8ADB}"/>
              </a:ext>
            </a:extLst>
          </p:cNvPr>
          <p:cNvPicPr>
            <a:picLocks noChangeAspect="1"/>
          </p:cNvPicPr>
          <p:nvPr/>
        </p:nvPicPr>
        <p:blipFill>
          <a:blip r:embed="rId2"/>
          <a:stretch>
            <a:fillRect/>
          </a:stretch>
        </p:blipFill>
        <p:spPr>
          <a:xfrm>
            <a:off x="1150750" y="1622740"/>
            <a:ext cx="6858000" cy="901700"/>
          </a:xfrm>
          <a:prstGeom prst="rect">
            <a:avLst/>
          </a:prstGeom>
        </p:spPr>
      </p:pic>
    </p:spTree>
    <p:extLst>
      <p:ext uri="{BB962C8B-B14F-4D97-AF65-F5344CB8AC3E}">
        <p14:creationId xmlns:p14="http://schemas.microsoft.com/office/powerpoint/2010/main" val="7772789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636400" y="0"/>
            <a:ext cx="7886700" cy="733546"/>
          </a:xfrm>
          <a:ln w="12700">
            <a:miter lim="400000"/>
          </a:ln>
        </p:spPr>
        <p:txBody>
          <a:bodyPr lIns="0" tIns="0" rIns="0" bIns="0"/>
          <a:lstStyle/>
          <a:p>
            <a:pPr algn="ctr" defTabSz="457200"/>
            <a:r>
              <a:rPr lang="en-US" sz="2800" dirty="0">
                <a:solidFill>
                  <a:srgbClr val="215380"/>
                </a:solidFill>
                <a:latin typeface="+mn-lt"/>
                <a:ea typeface="+mn-ea"/>
                <a:cs typeface="+mn-cs"/>
                <a:sym typeface="Calibri"/>
              </a:rPr>
              <a:t>Computing Analytic Gradients</a:t>
            </a:r>
          </a:p>
        </p:txBody>
      </p:sp>
      <p:sp>
        <p:nvSpPr>
          <p:cNvPr id="6" name="TextBox 5">
            <a:extLst>
              <a:ext uri="{FF2B5EF4-FFF2-40B4-BE49-F238E27FC236}">
                <a16:creationId xmlns:a16="http://schemas.microsoft.com/office/drawing/2014/main" id="{048165F3-6576-6546-8515-F8094C24F1B0}"/>
              </a:ext>
            </a:extLst>
          </p:cNvPr>
          <p:cNvSpPr txBox="1"/>
          <p:nvPr/>
        </p:nvSpPr>
        <p:spPr>
          <a:xfrm>
            <a:off x="3355669" y="913218"/>
            <a:ext cx="2185214" cy="369332"/>
          </a:xfrm>
          <a:prstGeom prst="rect">
            <a:avLst/>
          </a:prstGeom>
          <a:noFill/>
        </p:spPr>
        <p:txBody>
          <a:bodyPr wrap="none" rtlCol="0">
            <a:spAutoFit/>
          </a:bodyPr>
          <a:lstStyle/>
          <a:p>
            <a:r>
              <a:rPr lang="en-US" dirty="0"/>
              <a:t>This is what we have:</a:t>
            </a:r>
          </a:p>
        </p:txBody>
      </p:sp>
      <p:pic>
        <p:nvPicPr>
          <p:cNvPr id="14" name="Picture 13">
            <a:extLst>
              <a:ext uri="{FF2B5EF4-FFF2-40B4-BE49-F238E27FC236}">
                <a16:creationId xmlns:a16="http://schemas.microsoft.com/office/drawing/2014/main" id="{60300A0E-471C-6C46-AC9A-404B187C8ADB}"/>
              </a:ext>
            </a:extLst>
          </p:cNvPr>
          <p:cNvPicPr>
            <a:picLocks noChangeAspect="1"/>
          </p:cNvPicPr>
          <p:nvPr/>
        </p:nvPicPr>
        <p:blipFill>
          <a:blip r:embed="rId2"/>
          <a:stretch>
            <a:fillRect/>
          </a:stretch>
        </p:blipFill>
        <p:spPr>
          <a:xfrm>
            <a:off x="1150750" y="1622740"/>
            <a:ext cx="6858000" cy="901700"/>
          </a:xfrm>
          <a:prstGeom prst="rect">
            <a:avLst/>
          </a:prstGeom>
        </p:spPr>
      </p:pic>
      <p:pic>
        <p:nvPicPr>
          <p:cNvPr id="15" name="Picture 14">
            <a:extLst>
              <a:ext uri="{FF2B5EF4-FFF2-40B4-BE49-F238E27FC236}">
                <a16:creationId xmlns:a16="http://schemas.microsoft.com/office/drawing/2014/main" id="{C77B7359-3B99-ED4D-A267-6EC04ECD6A1C}"/>
              </a:ext>
            </a:extLst>
          </p:cNvPr>
          <p:cNvPicPr>
            <a:picLocks noChangeAspect="1"/>
          </p:cNvPicPr>
          <p:nvPr/>
        </p:nvPicPr>
        <p:blipFill>
          <a:blip r:embed="rId3"/>
          <a:stretch>
            <a:fillRect/>
          </a:stretch>
        </p:blipFill>
        <p:spPr>
          <a:xfrm>
            <a:off x="2699156" y="2950084"/>
            <a:ext cx="3149600" cy="927100"/>
          </a:xfrm>
          <a:prstGeom prst="rect">
            <a:avLst/>
          </a:prstGeom>
        </p:spPr>
      </p:pic>
      <p:grpSp>
        <p:nvGrpSpPr>
          <p:cNvPr id="4" name="Group 3">
            <a:extLst>
              <a:ext uri="{FF2B5EF4-FFF2-40B4-BE49-F238E27FC236}">
                <a16:creationId xmlns:a16="http://schemas.microsoft.com/office/drawing/2014/main" id="{762F3EA9-6409-8840-B8AA-423A20B7FFA6}"/>
              </a:ext>
            </a:extLst>
          </p:cNvPr>
          <p:cNvGrpSpPr/>
          <p:nvPr/>
        </p:nvGrpSpPr>
        <p:grpSpPr>
          <a:xfrm>
            <a:off x="1689316" y="4590878"/>
            <a:ext cx="5118866" cy="369332"/>
            <a:chOff x="1689316" y="4590878"/>
            <a:chExt cx="5118866" cy="369332"/>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5F8603A-7BF8-A542-B121-A60B73322B6D}"/>
                    </a:ext>
                  </a:extLst>
                </p:cNvPr>
                <p:cNvSpPr txBox="1"/>
                <p:nvPr/>
              </p:nvSpPr>
              <p:spPr>
                <a:xfrm>
                  <a:off x="3095563" y="4630953"/>
                  <a:ext cx="3712619"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r>
                              <a:rPr lang="en-US" b="0" i="1" smtClean="0">
                                <a:latin typeface="Cambria Math" panose="02040503050406030204" pitchFamily="18" charset="0"/>
                              </a:rPr>
                              <m:t>,4</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𝑖</m:t>
                            </m:r>
                          </m:sub>
                        </m:sSub>
                      </m:oMath>
                    </m:oMathPara>
                  </a14:m>
                  <a:endParaRPr lang="en-US" dirty="0"/>
                </a:p>
              </p:txBody>
            </p:sp>
          </mc:Choice>
          <mc:Fallback xmlns="">
            <p:sp>
              <p:nvSpPr>
                <p:cNvPr id="7" name="TextBox 6">
                  <a:extLst>
                    <a:ext uri="{FF2B5EF4-FFF2-40B4-BE49-F238E27FC236}">
                      <a16:creationId xmlns:a16="http://schemas.microsoft.com/office/drawing/2014/main" id="{C5F8603A-7BF8-A542-B121-A60B73322B6D}"/>
                    </a:ext>
                  </a:extLst>
                </p:cNvPr>
                <p:cNvSpPr txBox="1">
                  <a:spLocks noRot="1" noChangeAspect="1" noMove="1" noResize="1" noEditPoints="1" noAdjustHandles="1" noChangeArrowheads="1" noChangeShapeType="1" noTextEdit="1"/>
                </p:cNvSpPr>
                <p:nvPr/>
              </p:nvSpPr>
              <p:spPr>
                <a:xfrm>
                  <a:off x="3095563" y="4630953"/>
                  <a:ext cx="3712619" cy="289182"/>
                </a:xfrm>
                <a:prstGeom prst="rect">
                  <a:avLst/>
                </a:prstGeom>
                <a:blipFill>
                  <a:blip r:embed="rId4"/>
                  <a:stretch>
                    <a:fillRect l="-1024" r="-341" b="-30435"/>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F31F9BE6-8C58-A64F-840B-586007215774}"/>
                </a:ext>
              </a:extLst>
            </p:cNvPr>
            <p:cNvSpPr txBox="1"/>
            <p:nvPr/>
          </p:nvSpPr>
          <p:spPr>
            <a:xfrm>
              <a:off x="1689316" y="4590878"/>
              <a:ext cx="1164101" cy="369332"/>
            </a:xfrm>
            <a:prstGeom prst="rect">
              <a:avLst/>
            </a:prstGeom>
            <a:noFill/>
          </p:spPr>
          <p:txBody>
            <a:bodyPr wrap="none" rtlCol="0">
              <a:spAutoFit/>
            </a:bodyPr>
            <a:lstStyle/>
            <a:p>
              <a:r>
                <a:rPr lang="en-US" dirty="0"/>
                <a:t>Reminder:</a:t>
              </a:r>
            </a:p>
          </p:txBody>
        </p:sp>
      </p:grpSp>
    </p:spTree>
    <p:extLst>
      <p:ext uri="{BB962C8B-B14F-4D97-AF65-F5344CB8AC3E}">
        <p14:creationId xmlns:p14="http://schemas.microsoft.com/office/powerpoint/2010/main" val="101570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636400" y="0"/>
            <a:ext cx="7886700" cy="733546"/>
          </a:xfrm>
          <a:ln w="12700">
            <a:miter lim="400000"/>
          </a:ln>
        </p:spPr>
        <p:txBody>
          <a:bodyPr lIns="0" tIns="0" rIns="0" bIns="0"/>
          <a:lstStyle/>
          <a:p>
            <a:pPr algn="ctr" defTabSz="457200"/>
            <a:r>
              <a:rPr lang="en-US" sz="2800" dirty="0">
                <a:solidFill>
                  <a:srgbClr val="215380"/>
                </a:solidFill>
                <a:latin typeface="+mn-lt"/>
                <a:ea typeface="+mn-ea"/>
                <a:cs typeface="+mn-cs"/>
                <a:sym typeface="Calibri"/>
              </a:rPr>
              <a:t>Computing Analytic Gradients</a:t>
            </a:r>
          </a:p>
        </p:txBody>
      </p:sp>
      <p:sp>
        <p:nvSpPr>
          <p:cNvPr id="6" name="TextBox 5">
            <a:extLst>
              <a:ext uri="{FF2B5EF4-FFF2-40B4-BE49-F238E27FC236}">
                <a16:creationId xmlns:a16="http://schemas.microsoft.com/office/drawing/2014/main" id="{048165F3-6576-6546-8515-F8094C24F1B0}"/>
              </a:ext>
            </a:extLst>
          </p:cNvPr>
          <p:cNvSpPr txBox="1"/>
          <p:nvPr/>
        </p:nvSpPr>
        <p:spPr>
          <a:xfrm>
            <a:off x="3355669" y="913218"/>
            <a:ext cx="2185214" cy="369332"/>
          </a:xfrm>
          <a:prstGeom prst="rect">
            <a:avLst/>
          </a:prstGeom>
          <a:noFill/>
        </p:spPr>
        <p:txBody>
          <a:bodyPr wrap="none" rtlCol="0">
            <a:spAutoFit/>
          </a:bodyPr>
          <a:lstStyle/>
          <a:p>
            <a:r>
              <a:rPr lang="en-US" dirty="0"/>
              <a:t>This is what we have:</a:t>
            </a:r>
          </a:p>
        </p:txBody>
      </p:sp>
      <p:pic>
        <p:nvPicPr>
          <p:cNvPr id="15" name="Picture 14">
            <a:extLst>
              <a:ext uri="{FF2B5EF4-FFF2-40B4-BE49-F238E27FC236}">
                <a16:creationId xmlns:a16="http://schemas.microsoft.com/office/drawing/2014/main" id="{8D77BDD0-D0D3-2847-82EC-70270FC39FA2}"/>
              </a:ext>
            </a:extLst>
          </p:cNvPr>
          <p:cNvPicPr>
            <a:picLocks noChangeAspect="1"/>
          </p:cNvPicPr>
          <p:nvPr/>
        </p:nvPicPr>
        <p:blipFill>
          <a:blip r:embed="rId2"/>
          <a:stretch>
            <a:fillRect/>
          </a:stretch>
        </p:blipFill>
        <p:spPr>
          <a:xfrm>
            <a:off x="2792146" y="1550441"/>
            <a:ext cx="3149600" cy="927100"/>
          </a:xfrm>
          <a:prstGeom prst="rect">
            <a:avLst/>
          </a:prstGeom>
        </p:spPr>
      </p:pic>
    </p:spTree>
    <p:extLst>
      <p:ext uri="{BB962C8B-B14F-4D97-AF65-F5344CB8AC3E}">
        <p14:creationId xmlns:p14="http://schemas.microsoft.com/office/powerpoint/2010/main" val="3359926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636400" y="0"/>
            <a:ext cx="7886700" cy="733546"/>
          </a:xfrm>
          <a:ln w="12700">
            <a:miter lim="400000"/>
          </a:ln>
        </p:spPr>
        <p:txBody>
          <a:bodyPr lIns="0" tIns="0" rIns="0" bIns="0"/>
          <a:lstStyle/>
          <a:p>
            <a:pPr algn="ctr" defTabSz="457200"/>
            <a:r>
              <a:rPr lang="en-US" sz="2800" dirty="0">
                <a:solidFill>
                  <a:srgbClr val="215380"/>
                </a:solidFill>
                <a:latin typeface="+mn-lt"/>
                <a:ea typeface="+mn-ea"/>
                <a:cs typeface="+mn-cs"/>
                <a:sym typeface="Calibri"/>
              </a:rPr>
              <a:t>Computing Analytic Gradients</a:t>
            </a:r>
          </a:p>
        </p:txBody>
      </p:sp>
      <p:sp>
        <p:nvSpPr>
          <p:cNvPr id="6" name="TextBox 5">
            <a:extLst>
              <a:ext uri="{FF2B5EF4-FFF2-40B4-BE49-F238E27FC236}">
                <a16:creationId xmlns:a16="http://schemas.microsoft.com/office/drawing/2014/main" id="{048165F3-6576-6546-8515-F8094C24F1B0}"/>
              </a:ext>
            </a:extLst>
          </p:cNvPr>
          <p:cNvSpPr txBox="1"/>
          <p:nvPr/>
        </p:nvSpPr>
        <p:spPr>
          <a:xfrm>
            <a:off x="3355669" y="913218"/>
            <a:ext cx="2185214" cy="369332"/>
          </a:xfrm>
          <a:prstGeom prst="rect">
            <a:avLst/>
          </a:prstGeom>
          <a:noFill/>
        </p:spPr>
        <p:txBody>
          <a:bodyPr wrap="none" rtlCol="0">
            <a:spAutoFit/>
          </a:bodyPr>
          <a:lstStyle/>
          <a:p>
            <a:r>
              <a:rPr lang="en-US" dirty="0"/>
              <a:t>This is what we have:</a:t>
            </a:r>
          </a:p>
        </p:txBody>
      </p:sp>
      <p:sp>
        <p:nvSpPr>
          <p:cNvPr id="7" name="TextBox 6">
            <a:extLst>
              <a:ext uri="{FF2B5EF4-FFF2-40B4-BE49-F238E27FC236}">
                <a16:creationId xmlns:a16="http://schemas.microsoft.com/office/drawing/2014/main" id="{487E5EE6-4179-924C-9AEC-F06E1059D8F9}"/>
              </a:ext>
            </a:extLst>
          </p:cNvPr>
          <p:cNvSpPr txBox="1"/>
          <p:nvPr/>
        </p:nvSpPr>
        <p:spPr>
          <a:xfrm>
            <a:off x="3355668" y="2907932"/>
            <a:ext cx="2207656" cy="369332"/>
          </a:xfrm>
          <a:prstGeom prst="rect">
            <a:avLst/>
          </a:prstGeom>
          <a:noFill/>
        </p:spPr>
        <p:txBody>
          <a:bodyPr wrap="none" rtlCol="0">
            <a:spAutoFit/>
          </a:bodyPr>
          <a:lstStyle/>
          <a:p>
            <a:r>
              <a:rPr lang="en-US" dirty="0"/>
              <a:t>This is what we need:</a:t>
            </a:r>
          </a:p>
        </p:txBody>
      </p:sp>
      <p:pic>
        <p:nvPicPr>
          <p:cNvPr id="8" name="Picture 7">
            <a:extLst>
              <a:ext uri="{FF2B5EF4-FFF2-40B4-BE49-F238E27FC236}">
                <a16:creationId xmlns:a16="http://schemas.microsoft.com/office/drawing/2014/main" id="{F2315BCD-F12F-224E-81BB-FEE19741215F}"/>
              </a:ext>
            </a:extLst>
          </p:cNvPr>
          <p:cNvPicPr>
            <a:picLocks noChangeAspect="1"/>
          </p:cNvPicPr>
          <p:nvPr/>
        </p:nvPicPr>
        <p:blipFill>
          <a:blip r:embed="rId2"/>
          <a:stretch>
            <a:fillRect/>
          </a:stretch>
        </p:blipFill>
        <p:spPr>
          <a:xfrm>
            <a:off x="1721173" y="3902558"/>
            <a:ext cx="711200" cy="825500"/>
          </a:xfrm>
          <a:prstGeom prst="rect">
            <a:avLst/>
          </a:prstGeom>
        </p:spPr>
      </p:pic>
      <p:pic>
        <p:nvPicPr>
          <p:cNvPr id="9" name="Picture 8">
            <a:extLst>
              <a:ext uri="{FF2B5EF4-FFF2-40B4-BE49-F238E27FC236}">
                <a16:creationId xmlns:a16="http://schemas.microsoft.com/office/drawing/2014/main" id="{C5DC3E37-A9B4-D045-8251-821EBCB55E8E}"/>
              </a:ext>
            </a:extLst>
          </p:cNvPr>
          <p:cNvPicPr>
            <a:picLocks noChangeAspect="1"/>
          </p:cNvPicPr>
          <p:nvPr/>
        </p:nvPicPr>
        <p:blipFill>
          <a:blip r:embed="rId3"/>
          <a:stretch>
            <a:fillRect/>
          </a:stretch>
        </p:blipFill>
        <p:spPr>
          <a:xfrm>
            <a:off x="5296624" y="3927958"/>
            <a:ext cx="533400" cy="800100"/>
          </a:xfrm>
          <a:prstGeom prst="rect">
            <a:avLst/>
          </a:prstGeom>
        </p:spPr>
      </p:pic>
      <p:sp>
        <p:nvSpPr>
          <p:cNvPr id="10" name="TextBox 9">
            <a:extLst>
              <a:ext uri="{FF2B5EF4-FFF2-40B4-BE49-F238E27FC236}">
                <a16:creationId xmlns:a16="http://schemas.microsoft.com/office/drawing/2014/main" id="{C119A869-F2DB-264C-B5AE-5F4F911835FD}"/>
              </a:ext>
            </a:extLst>
          </p:cNvPr>
          <p:cNvSpPr txBox="1"/>
          <p:nvPr/>
        </p:nvSpPr>
        <p:spPr>
          <a:xfrm>
            <a:off x="2588946" y="4068304"/>
            <a:ext cx="1008609" cy="369332"/>
          </a:xfrm>
          <a:prstGeom prst="rect">
            <a:avLst/>
          </a:prstGeom>
          <a:noFill/>
        </p:spPr>
        <p:txBody>
          <a:bodyPr wrap="none" rtlCol="0">
            <a:spAutoFit/>
          </a:bodyPr>
          <a:lstStyle/>
          <a:p>
            <a:r>
              <a:rPr lang="en-US" dirty="0"/>
              <a:t>for each </a:t>
            </a:r>
          </a:p>
        </p:txBody>
      </p:sp>
      <p:sp>
        <p:nvSpPr>
          <p:cNvPr id="11" name="TextBox 10">
            <a:extLst>
              <a:ext uri="{FF2B5EF4-FFF2-40B4-BE49-F238E27FC236}">
                <a16:creationId xmlns:a16="http://schemas.microsoft.com/office/drawing/2014/main" id="{5A98089B-C3A8-8B4D-B544-FF785ACFE7C0}"/>
              </a:ext>
            </a:extLst>
          </p:cNvPr>
          <p:cNvSpPr txBox="1"/>
          <p:nvPr/>
        </p:nvSpPr>
        <p:spPr>
          <a:xfrm>
            <a:off x="6127726" y="4068304"/>
            <a:ext cx="1008609" cy="369332"/>
          </a:xfrm>
          <a:prstGeom prst="rect">
            <a:avLst/>
          </a:prstGeom>
          <a:noFill/>
        </p:spPr>
        <p:txBody>
          <a:bodyPr wrap="none" rtlCol="0">
            <a:spAutoFit/>
          </a:bodyPr>
          <a:lstStyle/>
          <a:p>
            <a:r>
              <a:rPr lang="en-US" dirty="0"/>
              <a:t>for each </a:t>
            </a:r>
          </a:p>
        </p:txBody>
      </p:sp>
      <p:pic>
        <p:nvPicPr>
          <p:cNvPr id="12" name="Picture 11">
            <a:extLst>
              <a:ext uri="{FF2B5EF4-FFF2-40B4-BE49-F238E27FC236}">
                <a16:creationId xmlns:a16="http://schemas.microsoft.com/office/drawing/2014/main" id="{F377672C-BC71-2746-A8D0-37C55D593BD1}"/>
              </a:ext>
            </a:extLst>
          </p:cNvPr>
          <p:cNvPicPr>
            <a:picLocks noChangeAspect="1"/>
          </p:cNvPicPr>
          <p:nvPr/>
        </p:nvPicPr>
        <p:blipFill rotWithShape="1">
          <a:blip r:embed="rId2"/>
          <a:srcRect l="33656" t="54332"/>
          <a:stretch/>
        </p:blipFill>
        <p:spPr>
          <a:xfrm>
            <a:off x="3659604" y="4138047"/>
            <a:ext cx="471838" cy="376991"/>
          </a:xfrm>
          <a:prstGeom prst="rect">
            <a:avLst/>
          </a:prstGeom>
        </p:spPr>
      </p:pic>
      <p:pic>
        <p:nvPicPr>
          <p:cNvPr id="13" name="Picture 12">
            <a:extLst>
              <a:ext uri="{FF2B5EF4-FFF2-40B4-BE49-F238E27FC236}">
                <a16:creationId xmlns:a16="http://schemas.microsoft.com/office/drawing/2014/main" id="{ED0D6DE8-4AAA-7A44-9EDC-37B83B575FDD}"/>
              </a:ext>
            </a:extLst>
          </p:cNvPr>
          <p:cNvPicPr>
            <a:picLocks noChangeAspect="1"/>
          </p:cNvPicPr>
          <p:nvPr/>
        </p:nvPicPr>
        <p:blipFill rotWithShape="1">
          <a:blip r:embed="rId3"/>
          <a:srcRect l="43327" t="50000"/>
          <a:stretch/>
        </p:blipFill>
        <p:spPr>
          <a:xfrm>
            <a:off x="7136335" y="4114988"/>
            <a:ext cx="302295" cy="400050"/>
          </a:xfrm>
          <a:prstGeom prst="rect">
            <a:avLst/>
          </a:prstGeom>
        </p:spPr>
      </p:pic>
      <p:pic>
        <p:nvPicPr>
          <p:cNvPr id="4" name="Picture 3">
            <a:extLst>
              <a:ext uri="{FF2B5EF4-FFF2-40B4-BE49-F238E27FC236}">
                <a16:creationId xmlns:a16="http://schemas.microsoft.com/office/drawing/2014/main" id="{4E78641F-23CC-3F4F-8E45-C4EB39A4C4E6}"/>
              </a:ext>
            </a:extLst>
          </p:cNvPr>
          <p:cNvPicPr>
            <a:picLocks noChangeAspect="1"/>
          </p:cNvPicPr>
          <p:nvPr/>
        </p:nvPicPr>
        <p:blipFill>
          <a:blip r:embed="rId4"/>
          <a:stretch>
            <a:fillRect/>
          </a:stretch>
        </p:blipFill>
        <p:spPr>
          <a:xfrm>
            <a:off x="2792146" y="1550441"/>
            <a:ext cx="3149600" cy="927100"/>
          </a:xfrm>
          <a:prstGeom prst="rect">
            <a:avLst/>
          </a:prstGeom>
        </p:spPr>
      </p:pic>
    </p:spTree>
    <p:extLst>
      <p:ext uri="{BB962C8B-B14F-4D97-AF65-F5344CB8AC3E}">
        <p14:creationId xmlns:p14="http://schemas.microsoft.com/office/powerpoint/2010/main" val="42449067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636400" y="0"/>
            <a:ext cx="7886700" cy="733546"/>
          </a:xfrm>
          <a:ln w="12700">
            <a:miter lim="400000"/>
          </a:ln>
        </p:spPr>
        <p:txBody>
          <a:bodyPr lIns="0" tIns="0" rIns="0" bIns="0"/>
          <a:lstStyle/>
          <a:p>
            <a:pPr algn="ctr" defTabSz="457200"/>
            <a:r>
              <a:rPr lang="en-US" sz="2800" dirty="0">
                <a:solidFill>
                  <a:srgbClr val="215380"/>
                </a:solidFill>
                <a:latin typeface="+mn-lt"/>
                <a:ea typeface="+mn-ea"/>
                <a:cs typeface="+mn-cs"/>
                <a:sym typeface="Calibri"/>
              </a:rPr>
              <a:t>Computing Analytic Gradients</a:t>
            </a:r>
          </a:p>
        </p:txBody>
      </p:sp>
      <p:sp>
        <p:nvSpPr>
          <p:cNvPr id="6" name="TextBox 5">
            <a:extLst>
              <a:ext uri="{FF2B5EF4-FFF2-40B4-BE49-F238E27FC236}">
                <a16:creationId xmlns:a16="http://schemas.microsoft.com/office/drawing/2014/main" id="{048165F3-6576-6546-8515-F8094C24F1B0}"/>
              </a:ext>
            </a:extLst>
          </p:cNvPr>
          <p:cNvSpPr txBox="1"/>
          <p:nvPr/>
        </p:nvSpPr>
        <p:spPr>
          <a:xfrm>
            <a:off x="3355669" y="913218"/>
            <a:ext cx="2185214" cy="369332"/>
          </a:xfrm>
          <a:prstGeom prst="rect">
            <a:avLst/>
          </a:prstGeom>
          <a:noFill/>
        </p:spPr>
        <p:txBody>
          <a:bodyPr wrap="none" rtlCol="0">
            <a:spAutoFit/>
          </a:bodyPr>
          <a:lstStyle/>
          <a:p>
            <a:r>
              <a:rPr lang="en-US" dirty="0"/>
              <a:t>This is what we have:</a:t>
            </a:r>
          </a:p>
        </p:txBody>
      </p:sp>
      <p:sp>
        <p:nvSpPr>
          <p:cNvPr id="7" name="TextBox 6">
            <a:extLst>
              <a:ext uri="{FF2B5EF4-FFF2-40B4-BE49-F238E27FC236}">
                <a16:creationId xmlns:a16="http://schemas.microsoft.com/office/drawing/2014/main" id="{487E5EE6-4179-924C-9AEC-F06E1059D8F9}"/>
              </a:ext>
            </a:extLst>
          </p:cNvPr>
          <p:cNvSpPr txBox="1"/>
          <p:nvPr/>
        </p:nvSpPr>
        <p:spPr>
          <a:xfrm>
            <a:off x="3100819" y="3021957"/>
            <a:ext cx="2957861" cy="369332"/>
          </a:xfrm>
          <a:prstGeom prst="rect">
            <a:avLst/>
          </a:prstGeom>
          <a:noFill/>
        </p:spPr>
        <p:txBody>
          <a:bodyPr wrap="none" rtlCol="0">
            <a:spAutoFit/>
          </a:bodyPr>
          <a:lstStyle/>
          <a:p>
            <a:r>
              <a:rPr lang="en-US" dirty="0"/>
              <a:t>Step 1: Chain Rule of Calculus</a:t>
            </a:r>
          </a:p>
        </p:txBody>
      </p:sp>
      <p:pic>
        <p:nvPicPr>
          <p:cNvPr id="9" name="Picture 8">
            <a:extLst>
              <a:ext uri="{FF2B5EF4-FFF2-40B4-BE49-F238E27FC236}">
                <a16:creationId xmlns:a16="http://schemas.microsoft.com/office/drawing/2014/main" id="{C5DC3E37-A9B4-D045-8251-821EBCB55E8E}"/>
              </a:ext>
            </a:extLst>
          </p:cNvPr>
          <p:cNvPicPr>
            <a:picLocks noChangeAspect="1"/>
          </p:cNvPicPr>
          <p:nvPr/>
        </p:nvPicPr>
        <p:blipFill>
          <a:blip r:embed="rId2"/>
          <a:stretch>
            <a:fillRect/>
          </a:stretch>
        </p:blipFill>
        <p:spPr>
          <a:xfrm>
            <a:off x="5296624" y="3927958"/>
            <a:ext cx="533400" cy="800100"/>
          </a:xfrm>
          <a:prstGeom prst="rect">
            <a:avLst/>
          </a:prstGeom>
        </p:spPr>
      </p:pic>
      <p:pic>
        <p:nvPicPr>
          <p:cNvPr id="4" name="Picture 3">
            <a:extLst>
              <a:ext uri="{FF2B5EF4-FFF2-40B4-BE49-F238E27FC236}">
                <a16:creationId xmlns:a16="http://schemas.microsoft.com/office/drawing/2014/main" id="{4E78641F-23CC-3F4F-8E45-C4EB39A4C4E6}"/>
              </a:ext>
            </a:extLst>
          </p:cNvPr>
          <p:cNvPicPr>
            <a:picLocks noChangeAspect="1"/>
          </p:cNvPicPr>
          <p:nvPr/>
        </p:nvPicPr>
        <p:blipFill>
          <a:blip r:embed="rId3"/>
          <a:stretch>
            <a:fillRect/>
          </a:stretch>
        </p:blipFill>
        <p:spPr>
          <a:xfrm>
            <a:off x="2792146" y="1550441"/>
            <a:ext cx="3149600" cy="927100"/>
          </a:xfrm>
          <a:prstGeom prst="rect">
            <a:avLst/>
          </a:prstGeom>
        </p:spPr>
      </p:pic>
      <p:pic>
        <p:nvPicPr>
          <p:cNvPr id="3" name="Picture 2">
            <a:extLst>
              <a:ext uri="{FF2B5EF4-FFF2-40B4-BE49-F238E27FC236}">
                <a16:creationId xmlns:a16="http://schemas.microsoft.com/office/drawing/2014/main" id="{A1734F9E-76B4-E14F-B9A3-E564B691CF7C}"/>
              </a:ext>
            </a:extLst>
          </p:cNvPr>
          <p:cNvPicPr>
            <a:picLocks noChangeAspect="1"/>
          </p:cNvPicPr>
          <p:nvPr/>
        </p:nvPicPr>
        <p:blipFill rotWithShape="1">
          <a:blip r:embed="rId4"/>
          <a:srcRect t="5831"/>
          <a:stretch/>
        </p:blipFill>
        <p:spPr>
          <a:xfrm>
            <a:off x="1668120" y="3927957"/>
            <a:ext cx="2082800" cy="825205"/>
          </a:xfrm>
          <a:prstGeom prst="rect">
            <a:avLst/>
          </a:prstGeom>
        </p:spPr>
      </p:pic>
      <p:pic>
        <p:nvPicPr>
          <p:cNvPr id="5" name="Picture 4">
            <a:extLst>
              <a:ext uri="{FF2B5EF4-FFF2-40B4-BE49-F238E27FC236}">
                <a16:creationId xmlns:a16="http://schemas.microsoft.com/office/drawing/2014/main" id="{6B1BC0D9-ED2F-6141-A2A3-D233EE811B9B}"/>
              </a:ext>
            </a:extLst>
          </p:cNvPr>
          <p:cNvPicPr>
            <a:picLocks noChangeAspect="1"/>
          </p:cNvPicPr>
          <p:nvPr/>
        </p:nvPicPr>
        <p:blipFill>
          <a:blip r:embed="rId5"/>
          <a:stretch>
            <a:fillRect/>
          </a:stretch>
        </p:blipFill>
        <p:spPr>
          <a:xfrm>
            <a:off x="5830024" y="3935706"/>
            <a:ext cx="1244600" cy="749300"/>
          </a:xfrm>
          <a:prstGeom prst="rect">
            <a:avLst/>
          </a:prstGeom>
        </p:spPr>
      </p:pic>
    </p:spTree>
    <p:extLst>
      <p:ext uri="{BB962C8B-B14F-4D97-AF65-F5344CB8AC3E}">
        <p14:creationId xmlns:p14="http://schemas.microsoft.com/office/powerpoint/2010/main" val="13151033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636400" y="0"/>
            <a:ext cx="7886700" cy="733546"/>
          </a:xfrm>
          <a:ln w="12700">
            <a:miter lim="400000"/>
          </a:ln>
        </p:spPr>
        <p:txBody>
          <a:bodyPr lIns="0" tIns="0" rIns="0" bIns="0"/>
          <a:lstStyle/>
          <a:p>
            <a:pPr algn="ctr" defTabSz="457200"/>
            <a:r>
              <a:rPr lang="en-US" sz="2800" dirty="0">
                <a:solidFill>
                  <a:srgbClr val="215380"/>
                </a:solidFill>
                <a:latin typeface="+mn-lt"/>
                <a:ea typeface="+mn-ea"/>
                <a:cs typeface="+mn-cs"/>
                <a:sym typeface="Calibri"/>
              </a:rPr>
              <a:t>Computing Analytic Gradients</a:t>
            </a:r>
          </a:p>
        </p:txBody>
      </p:sp>
      <p:sp>
        <p:nvSpPr>
          <p:cNvPr id="6" name="TextBox 5">
            <a:extLst>
              <a:ext uri="{FF2B5EF4-FFF2-40B4-BE49-F238E27FC236}">
                <a16:creationId xmlns:a16="http://schemas.microsoft.com/office/drawing/2014/main" id="{048165F3-6576-6546-8515-F8094C24F1B0}"/>
              </a:ext>
            </a:extLst>
          </p:cNvPr>
          <p:cNvSpPr txBox="1"/>
          <p:nvPr/>
        </p:nvSpPr>
        <p:spPr>
          <a:xfrm>
            <a:off x="3355669" y="913218"/>
            <a:ext cx="2185214" cy="369332"/>
          </a:xfrm>
          <a:prstGeom prst="rect">
            <a:avLst/>
          </a:prstGeom>
          <a:noFill/>
        </p:spPr>
        <p:txBody>
          <a:bodyPr wrap="none" rtlCol="0">
            <a:spAutoFit/>
          </a:bodyPr>
          <a:lstStyle/>
          <a:p>
            <a:r>
              <a:rPr lang="en-US" dirty="0"/>
              <a:t>This is what we have:</a:t>
            </a:r>
          </a:p>
        </p:txBody>
      </p:sp>
      <p:sp>
        <p:nvSpPr>
          <p:cNvPr id="7" name="TextBox 6">
            <a:extLst>
              <a:ext uri="{FF2B5EF4-FFF2-40B4-BE49-F238E27FC236}">
                <a16:creationId xmlns:a16="http://schemas.microsoft.com/office/drawing/2014/main" id="{487E5EE6-4179-924C-9AEC-F06E1059D8F9}"/>
              </a:ext>
            </a:extLst>
          </p:cNvPr>
          <p:cNvSpPr txBox="1"/>
          <p:nvPr/>
        </p:nvSpPr>
        <p:spPr>
          <a:xfrm>
            <a:off x="3100819" y="3021957"/>
            <a:ext cx="2957861" cy="369332"/>
          </a:xfrm>
          <a:prstGeom prst="rect">
            <a:avLst/>
          </a:prstGeom>
          <a:noFill/>
        </p:spPr>
        <p:txBody>
          <a:bodyPr wrap="none" rtlCol="0">
            <a:spAutoFit/>
          </a:bodyPr>
          <a:lstStyle/>
          <a:p>
            <a:r>
              <a:rPr lang="en-US" dirty="0"/>
              <a:t>Step 1: Chain Rule of Calculus</a:t>
            </a:r>
          </a:p>
        </p:txBody>
      </p:sp>
      <p:pic>
        <p:nvPicPr>
          <p:cNvPr id="9" name="Picture 8">
            <a:extLst>
              <a:ext uri="{FF2B5EF4-FFF2-40B4-BE49-F238E27FC236}">
                <a16:creationId xmlns:a16="http://schemas.microsoft.com/office/drawing/2014/main" id="{C5DC3E37-A9B4-D045-8251-821EBCB55E8E}"/>
              </a:ext>
            </a:extLst>
          </p:cNvPr>
          <p:cNvPicPr>
            <a:picLocks noChangeAspect="1"/>
          </p:cNvPicPr>
          <p:nvPr/>
        </p:nvPicPr>
        <p:blipFill>
          <a:blip r:embed="rId2"/>
          <a:stretch>
            <a:fillRect/>
          </a:stretch>
        </p:blipFill>
        <p:spPr>
          <a:xfrm>
            <a:off x="5296624" y="3927958"/>
            <a:ext cx="533400" cy="800100"/>
          </a:xfrm>
          <a:prstGeom prst="rect">
            <a:avLst/>
          </a:prstGeom>
        </p:spPr>
      </p:pic>
      <p:pic>
        <p:nvPicPr>
          <p:cNvPr id="4" name="Picture 3">
            <a:extLst>
              <a:ext uri="{FF2B5EF4-FFF2-40B4-BE49-F238E27FC236}">
                <a16:creationId xmlns:a16="http://schemas.microsoft.com/office/drawing/2014/main" id="{4E78641F-23CC-3F4F-8E45-C4EB39A4C4E6}"/>
              </a:ext>
            </a:extLst>
          </p:cNvPr>
          <p:cNvPicPr>
            <a:picLocks noChangeAspect="1"/>
          </p:cNvPicPr>
          <p:nvPr/>
        </p:nvPicPr>
        <p:blipFill>
          <a:blip r:embed="rId3"/>
          <a:stretch>
            <a:fillRect/>
          </a:stretch>
        </p:blipFill>
        <p:spPr>
          <a:xfrm>
            <a:off x="2792146" y="1550441"/>
            <a:ext cx="3149600" cy="927100"/>
          </a:xfrm>
          <a:prstGeom prst="rect">
            <a:avLst/>
          </a:prstGeom>
        </p:spPr>
      </p:pic>
      <p:pic>
        <p:nvPicPr>
          <p:cNvPr id="3" name="Picture 2">
            <a:extLst>
              <a:ext uri="{FF2B5EF4-FFF2-40B4-BE49-F238E27FC236}">
                <a16:creationId xmlns:a16="http://schemas.microsoft.com/office/drawing/2014/main" id="{A1734F9E-76B4-E14F-B9A3-E564B691CF7C}"/>
              </a:ext>
            </a:extLst>
          </p:cNvPr>
          <p:cNvPicPr>
            <a:picLocks noChangeAspect="1"/>
          </p:cNvPicPr>
          <p:nvPr/>
        </p:nvPicPr>
        <p:blipFill rotWithShape="1">
          <a:blip r:embed="rId4"/>
          <a:srcRect t="5831"/>
          <a:stretch/>
        </p:blipFill>
        <p:spPr>
          <a:xfrm>
            <a:off x="1668120" y="3927957"/>
            <a:ext cx="2082800" cy="825205"/>
          </a:xfrm>
          <a:prstGeom prst="rect">
            <a:avLst/>
          </a:prstGeom>
        </p:spPr>
      </p:pic>
      <p:pic>
        <p:nvPicPr>
          <p:cNvPr id="5" name="Picture 4">
            <a:extLst>
              <a:ext uri="{FF2B5EF4-FFF2-40B4-BE49-F238E27FC236}">
                <a16:creationId xmlns:a16="http://schemas.microsoft.com/office/drawing/2014/main" id="{6B1BC0D9-ED2F-6141-A2A3-D233EE811B9B}"/>
              </a:ext>
            </a:extLst>
          </p:cNvPr>
          <p:cNvPicPr>
            <a:picLocks noChangeAspect="1"/>
          </p:cNvPicPr>
          <p:nvPr/>
        </p:nvPicPr>
        <p:blipFill>
          <a:blip r:embed="rId5"/>
          <a:stretch>
            <a:fillRect/>
          </a:stretch>
        </p:blipFill>
        <p:spPr>
          <a:xfrm>
            <a:off x="5830024" y="3935706"/>
            <a:ext cx="1244600" cy="749300"/>
          </a:xfrm>
          <a:prstGeom prst="rect">
            <a:avLst/>
          </a:prstGeom>
        </p:spPr>
      </p:pic>
      <p:sp>
        <p:nvSpPr>
          <p:cNvPr id="8" name="Rectangle 7">
            <a:extLst>
              <a:ext uri="{FF2B5EF4-FFF2-40B4-BE49-F238E27FC236}">
                <a16:creationId xmlns:a16="http://schemas.microsoft.com/office/drawing/2014/main" id="{6D81EFC0-0766-314D-A37D-E3956A9D9B2D}"/>
              </a:ext>
            </a:extLst>
          </p:cNvPr>
          <p:cNvSpPr/>
          <p:nvPr/>
        </p:nvSpPr>
        <p:spPr>
          <a:xfrm>
            <a:off x="3161655" y="3927094"/>
            <a:ext cx="566018" cy="7570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54C8E2-0502-A747-97A7-22020ED73BBA}"/>
              </a:ext>
            </a:extLst>
          </p:cNvPr>
          <p:cNvSpPr/>
          <p:nvPr/>
        </p:nvSpPr>
        <p:spPr>
          <a:xfrm>
            <a:off x="6568699" y="3949483"/>
            <a:ext cx="566018" cy="7570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4516AB8-8E74-964C-AC36-11B27B7644D6}"/>
              </a:ext>
            </a:extLst>
          </p:cNvPr>
          <p:cNvSpPr txBox="1"/>
          <p:nvPr/>
        </p:nvSpPr>
        <p:spPr>
          <a:xfrm>
            <a:off x="3814155" y="3505303"/>
            <a:ext cx="1531188" cy="307777"/>
          </a:xfrm>
          <a:prstGeom prst="rect">
            <a:avLst/>
          </a:prstGeom>
          <a:noFill/>
        </p:spPr>
        <p:txBody>
          <a:bodyPr wrap="none" rtlCol="0">
            <a:spAutoFit/>
          </a:bodyPr>
          <a:lstStyle/>
          <a:p>
            <a:r>
              <a:rPr lang="en-US" sz="1400" dirty="0">
                <a:solidFill>
                  <a:srgbClr val="FF0000"/>
                </a:solidFill>
              </a:rPr>
              <a:t>Let’s do these first</a:t>
            </a:r>
          </a:p>
        </p:txBody>
      </p:sp>
    </p:spTree>
    <p:extLst>
      <p:ext uri="{BB962C8B-B14F-4D97-AF65-F5344CB8AC3E}">
        <p14:creationId xmlns:p14="http://schemas.microsoft.com/office/powerpoint/2010/main" val="20971097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636400" y="0"/>
            <a:ext cx="7886700" cy="733546"/>
          </a:xfrm>
          <a:ln w="12700">
            <a:miter lim="400000"/>
          </a:ln>
        </p:spPr>
        <p:txBody>
          <a:bodyPr lIns="0" tIns="0" rIns="0" bIns="0"/>
          <a:lstStyle/>
          <a:p>
            <a:pPr algn="ctr" defTabSz="457200"/>
            <a:r>
              <a:rPr lang="en-US" sz="2800" dirty="0">
                <a:solidFill>
                  <a:srgbClr val="215380"/>
                </a:solidFill>
                <a:latin typeface="+mn-lt"/>
                <a:ea typeface="+mn-ea"/>
                <a:cs typeface="+mn-cs"/>
                <a:sym typeface="Calibri"/>
              </a:rPr>
              <a:t>Computing Analytic Gradients</a:t>
            </a:r>
          </a:p>
        </p:txBody>
      </p:sp>
      <p:pic>
        <p:nvPicPr>
          <p:cNvPr id="3" name="Picture 2">
            <a:extLst>
              <a:ext uri="{FF2B5EF4-FFF2-40B4-BE49-F238E27FC236}">
                <a16:creationId xmlns:a16="http://schemas.microsoft.com/office/drawing/2014/main" id="{A1734F9E-76B4-E14F-B9A3-E564B691CF7C}"/>
              </a:ext>
            </a:extLst>
          </p:cNvPr>
          <p:cNvPicPr>
            <a:picLocks noChangeAspect="1"/>
          </p:cNvPicPr>
          <p:nvPr/>
        </p:nvPicPr>
        <p:blipFill rotWithShape="1">
          <a:blip r:embed="rId2"/>
          <a:srcRect l="71708" t="5831"/>
          <a:stretch/>
        </p:blipFill>
        <p:spPr>
          <a:xfrm>
            <a:off x="2510726" y="952283"/>
            <a:ext cx="589265" cy="825205"/>
          </a:xfrm>
          <a:prstGeom prst="rect">
            <a:avLst/>
          </a:prstGeom>
        </p:spPr>
      </p:pic>
      <p:pic>
        <p:nvPicPr>
          <p:cNvPr id="5" name="Picture 4">
            <a:extLst>
              <a:ext uri="{FF2B5EF4-FFF2-40B4-BE49-F238E27FC236}">
                <a16:creationId xmlns:a16="http://schemas.microsoft.com/office/drawing/2014/main" id="{6B1BC0D9-ED2F-6141-A2A3-D233EE811B9B}"/>
              </a:ext>
            </a:extLst>
          </p:cNvPr>
          <p:cNvPicPr>
            <a:picLocks noChangeAspect="1"/>
          </p:cNvPicPr>
          <p:nvPr/>
        </p:nvPicPr>
        <p:blipFill rotWithShape="1">
          <a:blip r:embed="rId3"/>
          <a:srcRect l="57483"/>
          <a:stretch/>
        </p:blipFill>
        <p:spPr>
          <a:xfrm>
            <a:off x="5894524" y="960032"/>
            <a:ext cx="529171" cy="749300"/>
          </a:xfrm>
          <a:prstGeom prst="rect">
            <a:avLst/>
          </a:prstGeom>
        </p:spPr>
      </p:pic>
      <p:sp>
        <p:nvSpPr>
          <p:cNvPr id="8" name="Rectangle 7">
            <a:extLst>
              <a:ext uri="{FF2B5EF4-FFF2-40B4-BE49-F238E27FC236}">
                <a16:creationId xmlns:a16="http://schemas.microsoft.com/office/drawing/2014/main" id="{6D81EFC0-0766-314D-A37D-E3956A9D9B2D}"/>
              </a:ext>
            </a:extLst>
          </p:cNvPr>
          <p:cNvSpPr/>
          <p:nvPr/>
        </p:nvSpPr>
        <p:spPr>
          <a:xfrm>
            <a:off x="2510727" y="951420"/>
            <a:ext cx="566018" cy="7570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54C8E2-0502-A747-97A7-22020ED73BBA}"/>
              </a:ext>
            </a:extLst>
          </p:cNvPr>
          <p:cNvSpPr/>
          <p:nvPr/>
        </p:nvSpPr>
        <p:spPr>
          <a:xfrm>
            <a:off x="5917771" y="973809"/>
            <a:ext cx="566018" cy="7570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43892A0-5E2F-A84A-BAD7-B5126B457FA7}"/>
                  </a:ext>
                </a:extLst>
              </p:cNvPr>
              <p:cNvSpPr txBox="1"/>
              <p:nvPr/>
            </p:nvSpPr>
            <p:spPr>
              <a:xfrm>
                <a:off x="949048" y="2084125"/>
                <a:ext cx="4548233"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r>
                            <a:rPr lang="en-US" b="0" i="1" smtClean="0">
                              <a:latin typeface="Cambria Math" panose="02040503050406030204" pitchFamily="18" charset="0"/>
                            </a:rPr>
                            <m:t>,2</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r>
                            <a:rPr lang="en-US" b="0" i="1" smtClean="0">
                              <a:latin typeface="Cambria Math" panose="02040503050406030204" pitchFamily="18" charset="0"/>
                            </a:rPr>
                            <m:t>,3</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r>
                            <a:rPr lang="en-US" b="0" i="1" smtClean="0">
                              <a:latin typeface="Cambria Math" panose="02040503050406030204" pitchFamily="18" charset="0"/>
                            </a:rPr>
                            <m:t>,4</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4</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𝑖</m:t>
                          </m:r>
                        </m:sub>
                      </m:sSub>
                    </m:oMath>
                  </m:oMathPara>
                </a14:m>
                <a:endParaRPr lang="en-US" dirty="0"/>
              </a:p>
            </p:txBody>
          </p:sp>
        </mc:Choice>
        <mc:Fallback xmlns="">
          <p:sp>
            <p:nvSpPr>
              <p:cNvPr id="10" name="TextBox 9">
                <a:extLst>
                  <a:ext uri="{FF2B5EF4-FFF2-40B4-BE49-F238E27FC236}">
                    <a16:creationId xmlns:a16="http://schemas.microsoft.com/office/drawing/2014/main" id="{543892A0-5E2F-A84A-BAD7-B5126B457FA7}"/>
                  </a:ext>
                </a:extLst>
              </p:cNvPr>
              <p:cNvSpPr txBox="1">
                <a:spLocks noRot="1" noChangeAspect="1" noMove="1" noResize="1" noEditPoints="1" noAdjustHandles="1" noChangeArrowheads="1" noChangeShapeType="1" noTextEdit="1"/>
              </p:cNvSpPr>
              <p:nvPr/>
            </p:nvSpPr>
            <p:spPr>
              <a:xfrm>
                <a:off x="949048" y="2084125"/>
                <a:ext cx="4548233" cy="289182"/>
              </a:xfrm>
              <a:prstGeom prst="rect">
                <a:avLst/>
              </a:prstGeom>
              <a:blipFill>
                <a:blip r:embed="rId4"/>
                <a:stretch>
                  <a:fillRect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D9D47CC-091A-7146-8986-66F3F229AC17}"/>
                  </a:ext>
                </a:extLst>
              </p:cNvPr>
              <p:cNvSpPr txBox="1"/>
              <p:nvPr/>
            </p:nvSpPr>
            <p:spPr>
              <a:xfrm>
                <a:off x="404092" y="2629584"/>
                <a:ext cx="5391797" cy="5947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𝑖</m:t>
                              </m:r>
                            </m:sub>
                          </m:sSub>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𝑖</m:t>
                              </m:r>
                              <m:r>
                                <a:rPr lang="en-US" b="0" i="1" smtClean="0">
                                  <a:latin typeface="Cambria Math" panose="02040503050406030204" pitchFamily="18" charset="0"/>
                                </a:rPr>
                                <m:t>, 3</m:t>
                              </m:r>
                            </m:sub>
                          </m:sSub>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𝑖</m:t>
                              </m:r>
                              <m:r>
                                <a:rPr lang="en-US" i="1">
                                  <a:latin typeface="Cambria Math" panose="02040503050406030204" pitchFamily="18" charset="0"/>
                                </a:rPr>
                                <m:t>, 3</m:t>
                              </m:r>
                            </m:sub>
                          </m:sSub>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r>
                            <a:rPr lang="en-US" b="0" i="1" smtClean="0">
                              <a:latin typeface="Cambria Math" panose="02040503050406030204" pitchFamily="18" charset="0"/>
                            </a:rPr>
                            <m:t>,2</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r>
                            <a:rPr lang="en-US" b="0" i="1" smtClean="0">
                              <a:latin typeface="Cambria Math" panose="02040503050406030204" pitchFamily="18" charset="0"/>
                            </a:rPr>
                            <m:t>,3</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r>
                            <a:rPr lang="en-US" b="0" i="1" smtClean="0">
                              <a:latin typeface="Cambria Math" panose="02040503050406030204" pitchFamily="18" charset="0"/>
                            </a:rPr>
                            <m:t>,4</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4</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𝑖</m:t>
                          </m:r>
                        </m:sub>
                      </m:sSub>
                    </m:oMath>
                  </m:oMathPara>
                </a14:m>
                <a:endParaRPr lang="en-US" dirty="0"/>
              </a:p>
            </p:txBody>
          </p:sp>
        </mc:Choice>
        <mc:Fallback xmlns="">
          <p:sp>
            <p:nvSpPr>
              <p:cNvPr id="17" name="TextBox 16">
                <a:extLst>
                  <a:ext uri="{FF2B5EF4-FFF2-40B4-BE49-F238E27FC236}">
                    <a16:creationId xmlns:a16="http://schemas.microsoft.com/office/drawing/2014/main" id="{4D9D47CC-091A-7146-8986-66F3F229AC17}"/>
                  </a:ext>
                </a:extLst>
              </p:cNvPr>
              <p:cNvSpPr txBox="1">
                <a:spLocks noRot="1" noChangeAspect="1" noMove="1" noResize="1" noEditPoints="1" noAdjustHandles="1" noChangeArrowheads="1" noChangeShapeType="1" noTextEdit="1"/>
              </p:cNvSpPr>
              <p:nvPr/>
            </p:nvSpPr>
            <p:spPr>
              <a:xfrm>
                <a:off x="404092" y="2629584"/>
                <a:ext cx="5391797" cy="594715"/>
              </a:xfrm>
              <a:prstGeom prst="rect">
                <a:avLst/>
              </a:prstGeom>
              <a:blipFill>
                <a:blip r:embed="rId5"/>
                <a:stretch>
                  <a:fillRect t="-2083" b="-4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DB8C632-9949-204A-9FC3-79348C5B2009}"/>
                  </a:ext>
                </a:extLst>
              </p:cNvPr>
              <p:cNvSpPr txBox="1"/>
              <p:nvPr/>
            </p:nvSpPr>
            <p:spPr>
              <a:xfrm>
                <a:off x="2195552" y="3376168"/>
                <a:ext cx="1086772" cy="5947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𝑖</m:t>
                              </m:r>
                            </m:sub>
                          </m:sSub>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𝑖</m:t>
                              </m:r>
                              <m:r>
                                <a:rPr lang="en-US" b="0" i="1" smtClean="0">
                                  <a:latin typeface="Cambria Math" panose="02040503050406030204" pitchFamily="18" charset="0"/>
                                </a:rPr>
                                <m:t>, 3</m:t>
                              </m:r>
                            </m:sub>
                          </m:sSub>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i="1" smtClean="0">
                              <a:latin typeface="Cambria Math" panose="02040503050406030204" pitchFamily="18" charset="0"/>
                            </a:rPr>
                            <m:t>𝑥</m:t>
                          </m:r>
                        </m:e>
                        <m:sub>
                          <m:r>
                            <a:rPr lang="en-US" b="0" i="1" smtClean="0">
                              <a:latin typeface="Cambria Math" panose="02040503050406030204" pitchFamily="18" charset="0"/>
                            </a:rPr>
                            <m:t>3</m:t>
                          </m:r>
                        </m:sub>
                      </m:sSub>
                    </m:oMath>
                  </m:oMathPara>
                </a14:m>
                <a:endParaRPr lang="en-US" dirty="0"/>
              </a:p>
            </p:txBody>
          </p:sp>
        </mc:Choice>
        <mc:Fallback xmlns="">
          <p:sp>
            <p:nvSpPr>
              <p:cNvPr id="18" name="TextBox 17">
                <a:extLst>
                  <a:ext uri="{FF2B5EF4-FFF2-40B4-BE49-F238E27FC236}">
                    <a16:creationId xmlns:a16="http://schemas.microsoft.com/office/drawing/2014/main" id="{8DB8C632-9949-204A-9FC3-79348C5B2009}"/>
                  </a:ext>
                </a:extLst>
              </p:cNvPr>
              <p:cNvSpPr txBox="1">
                <a:spLocks noRot="1" noChangeAspect="1" noMove="1" noResize="1" noEditPoints="1" noAdjustHandles="1" noChangeArrowheads="1" noChangeShapeType="1" noTextEdit="1"/>
              </p:cNvSpPr>
              <p:nvPr/>
            </p:nvSpPr>
            <p:spPr>
              <a:xfrm>
                <a:off x="2195552" y="3376168"/>
                <a:ext cx="1086772" cy="594715"/>
              </a:xfrm>
              <a:prstGeom prst="rect">
                <a:avLst/>
              </a:prstGeom>
              <a:blipFill>
                <a:blip r:embed="rId6"/>
                <a:stretch>
                  <a:fillRect l="-4651" t="-2083" r="-1163" b="-4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6E1D6F3-43E7-3C4D-A22A-E652A5239950}"/>
                  </a:ext>
                </a:extLst>
              </p:cNvPr>
              <p:cNvSpPr txBox="1"/>
              <p:nvPr/>
            </p:nvSpPr>
            <p:spPr>
              <a:xfrm>
                <a:off x="2261971" y="4269345"/>
                <a:ext cx="1073306" cy="6048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𝑖</m:t>
                              </m:r>
                            </m:sub>
                          </m:sSub>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𝑖</m:t>
                              </m:r>
                              <m:r>
                                <a:rPr lang="en-US" b="0" i="1" smtClean="0">
                                  <a:latin typeface="Cambria Math" panose="02040503050406030204" pitchFamily="18" charset="0"/>
                                </a:rPr>
                                <m:t>, </m:t>
                              </m:r>
                              <m:r>
                                <a:rPr lang="en-US" b="0" i="1" smtClean="0">
                                  <a:latin typeface="Cambria Math" panose="02040503050406030204" pitchFamily="18" charset="0"/>
                                </a:rPr>
                                <m:t>𝑗</m:t>
                              </m:r>
                            </m:sub>
                          </m:sSub>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i="1" smtClean="0">
                              <a:latin typeface="Cambria Math" panose="02040503050406030204" pitchFamily="18" charset="0"/>
                            </a:rPr>
                            <m:t>𝑥</m:t>
                          </m:r>
                        </m:e>
                        <m:sub>
                          <m:r>
                            <a:rPr lang="en-US" b="0" i="1" smtClean="0">
                              <a:latin typeface="Cambria Math" panose="02040503050406030204" pitchFamily="18" charset="0"/>
                            </a:rPr>
                            <m:t>𝑗</m:t>
                          </m:r>
                        </m:sub>
                      </m:sSub>
                    </m:oMath>
                  </m:oMathPara>
                </a14:m>
                <a:endParaRPr lang="en-US" dirty="0"/>
              </a:p>
            </p:txBody>
          </p:sp>
        </mc:Choice>
        <mc:Fallback xmlns="">
          <p:sp>
            <p:nvSpPr>
              <p:cNvPr id="19" name="TextBox 18">
                <a:extLst>
                  <a:ext uri="{FF2B5EF4-FFF2-40B4-BE49-F238E27FC236}">
                    <a16:creationId xmlns:a16="http://schemas.microsoft.com/office/drawing/2014/main" id="{26E1D6F3-43E7-3C4D-A22A-E652A5239950}"/>
                  </a:ext>
                </a:extLst>
              </p:cNvPr>
              <p:cNvSpPr txBox="1">
                <a:spLocks noRot="1" noChangeAspect="1" noMove="1" noResize="1" noEditPoints="1" noAdjustHandles="1" noChangeArrowheads="1" noChangeShapeType="1" noTextEdit="1"/>
              </p:cNvSpPr>
              <p:nvPr/>
            </p:nvSpPr>
            <p:spPr>
              <a:xfrm>
                <a:off x="2261971" y="4269345"/>
                <a:ext cx="1073306" cy="604846"/>
              </a:xfrm>
              <a:prstGeom prst="rect">
                <a:avLst/>
              </a:prstGeom>
              <a:blipFill>
                <a:blip r:embed="rId7"/>
                <a:stretch>
                  <a:fillRect l="-2326" t="-2083" r="-1163" b="-12500"/>
                </a:stretch>
              </a:blipFill>
            </p:spPr>
            <p:txBody>
              <a:bodyPr/>
              <a:lstStyle/>
              <a:p>
                <a:r>
                  <a:rPr lang="en-US">
                    <a:noFill/>
                  </a:rPr>
                  <a:t> </a:t>
                </a:r>
              </a:p>
            </p:txBody>
          </p:sp>
        </mc:Fallback>
      </mc:AlternateContent>
    </p:spTree>
    <p:extLst>
      <p:ext uri="{BB962C8B-B14F-4D97-AF65-F5344CB8AC3E}">
        <p14:creationId xmlns:p14="http://schemas.microsoft.com/office/powerpoint/2010/main" val="96169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Machine Learning</a:t>
            </a:r>
          </a:p>
        </p:txBody>
      </p:sp>
      <p:sp>
        <p:nvSpPr>
          <p:cNvPr id="3" name="Content Placeholder 2"/>
          <p:cNvSpPr>
            <a:spLocks noGrp="1"/>
          </p:cNvSpPr>
          <p:nvPr>
            <p:ph idx="1"/>
          </p:nvPr>
        </p:nvSpPr>
        <p:spPr/>
        <p:txBody>
          <a:bodyPr/>
          <a:lstStyle/>
          <a:p>
            <a:r>
              <a:rPr lang="en-US" b="1" dirty="0"/>
              <a:t>Machine learning</a:t>
            </a:r>
            <a:r>
              <a:rPr lang="en-US" dirty="0"/>
              <a:t> is the subfield of computer science that gives "computers the ability to learn without being explicitly programmed.”</a:t>
            </a:r>
          </a:p>
          <a:p>
            <a:endParaRPr lang="en-US" dirty="0"/>
          </a:p>
          <a:p>
            <a:endParaRPr lang="en-US" dirty="0"/>
          </a:p>
          <a:p>
            <a:endParaRPr lang="en-US" dirty="0"/>
          </a:p>
        </p:txBody>
      </p:sp>
      <p:sp>
        <p:nvSpPr>
          <p:cNvPr id="4" name="TextBox 3"/>
          <p:cNvSpPr txBox="1"/>
          <p:nvPr/>
        </p:nvSpPr>
        <p:spPr>
          <a:xfrm>
            <a:off x="3579159" y="1975322"/>
            <a:ext cx="5158785" cy="369332"/>
          </a:xfrm>
          <a:prstGeom prst="rect">
            <a:avLst/>
          </a:prstGeom>
          <a:noFill/>
        </p:spPr>
        <p:txBody>
          <a:bodyPr wrap="none" rtlCol="0">
            <a:spAutoFit/>
          </a:bodyPr>
          <a:lstStyle/>
          <a:p>
            <a:r>
              <a:rPr lang="en-US" dirty="0">
                <a:latin typeface="Helvetica Neue Light"/>
                <a:cs typeface="Helvetica Neue Light"/>
              </a:rPr>
              <a:t>- term coined by Arthur Samuel 1959 while at IBM</a:t>
            </a:r>
          </a:p>
        </p:txBody>
      </p:sp>
      <p:sp>
        <p:nvSpPr>
          <p:cNvPr id="7" name="Rectangle 6"/>
          <p:cNvSpPr/>
          <p:nvPr/>
        </p:nvSpPr>
        <p:spPr>
          <a:xfrm>
            <a:off x="628650" y="2636462"/>
            <a:ext cx="5812810" cy="415498"/>
          </a:xfrm>
          <a:prstGeom prst="rect">
            <a:avLst/>
          </a:prstGeom>
        </p:spPr>
        <p:txBody>
          <a:bodyPr wrap="none">
            <a:spAutoFit/>
          </a:bodyPr>
          <a:lstStyle/>
          <a:p>
            <a:pPr marL="257175" indent="-257175">
              <a:spcBef>
                <a:spcPct val="20000"/>
              </a:spcBef>
              <a:buFont typeface="Arial"/>
              <a:buChar char="•"/>
            </a:pPr>
            <a:r>
              <a:rPr lang="en-US" sz="2100" dirty="0">
                <a:solidFill>
                  <a:prstClr val="black"/>
                </a:solidFill>
                <a:cs typeface="Helvetica Neue Light"/>
              </a:rPr>
              <a:t>The study of algorithms that can learn from data.</a:t>
            </a:r>
          </a:p>
        </p:txBody>
      </p:sp>
      <p:sp>
        <p:nvSpPr>
          <p:cNvPr id="8" name="Rectangle 7"/>
          <p:cNvSpPr/>
          <p:nvPr/>
        </p:nvSpPr>
        <p:spPr>
          <a:xfrm>
            <a:off x="628650" y="3670631"/>
            <a:ext cx="7307966" cy="738664"/>
          </a:xfrm>
          <a:prstGeom prst="rect">
            <a:avLst/>
          </a:prstGeom>
        </p:spPr>
        <p:txBody>
          <a:bodyPr wrap="square">
            <a:spAutoFit/>
          </a:bodyPr>
          <a:lstStyle/>
          <a:p>
            <a:pPr marL="257175" indent="-257175">
              <a:spcBef>
                <a:spcPct val="20000"/>
              </a:spcBef>
              <a:buFont typeface="Arial"/>
              <a:buChar char="•"/>
            </a:pPr>
            <a:r>
              <a:rPr lang="en-US" sz="2100" dirty="0">
                <a:solidFill>
                  <a:prstClr val="black"/>
                </a:solidFill>
                <a:cs typeface="Helvetica Neue Light"/>
              </a:rPr>
              <a:t>In contrast to previous Artificial Intelligence systems based on Logic, e.g. ”Expert Systems”</a:t>
            </a:r>
          </a:p>
        </p:txBody>
      </p:sp>
    </p:spTree>
    <p:extLst>
      <p:ext uri="{BB962C8B-B14F-4D97-AF65-F5344CB8AC3E}">
        <p14:creationId xmlns:p14="http://schemas.microsoft.com/office/powerpoint/2010/main" val="200085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636400" y="0"/>
            <a:ext cx="7886700" cy="733546"/>
          </a:xfrm>
          <a:ln w="12700">
            <a:miter lim="400000"/>
          </a:ln>
        </p:spPr>
        <p:txBody>
          <a:bodyPr lIns="0" tIns="0" rIns="0" bIns="0"/>
          <a:lstStyle/>
          <a:p>
            <a:pPr algn="ctr" defTabSz="457200"/>
            <a:r>
              <a:rPr lang="en-US" sz="2800" dirty="0">
                <a:solidFill>
                  <a:srgbClr val="215380"/>
                </a:solidFill>
                <a:latin typeface="+mn-lt"/>
                <a:ea typeface="+mn-ea"/>
                <a:cs typeface="+mn-cs"/>
                <a:sym typeface="Calibri"/>
              </a:rPr>
              <a:t>Computing Analytic Gradients</a:t>
            </a:r>
          </a:p>
        </p:txBody>
      </p:sp>
      <p:pic>
        <p:nvPicPr>
          <p:cNvPr id="5" name="Picture 4">
            <a:extLst>
              <a:ext uri="{FF2B5EF4-FFF2-40B4-BE49-F238E27FC236}">
                <a16:creationId xmlns:a16="http://schemas.microsoft.com/office/drawing/2014/main" id="{6B1BC0D9-ED2F-6141-A2A3-D233EE811B9B}"/>
              </a:ext>
            </a:extLst>
          </p:cNvPr>
          <p:cNvPicPr>
            <a:picLocks noChangeAspect="1"/>
          </p:cNvPicPr>
          <p:nvPr/>
        </p:nvPicPr>
        <p:blipFill rotWithShape="1">
          <a:blip r:embed="rId2"/>
          <a:srcRect l="57483"/>
          <a:stretch/>
        </p:blipFill>
        <p:spPr>
          <a:xfrm>
            <a:off x="5894524" y="960032"/>
            <a:ext cx="529171" cy="749300"/>
          </a:xfrm>
          <a:prstGeom prst="rect">
            <a:avLst/>
          </a:prstGeom>
        </p:spPr>
      </p:pic>
      <p:sp>
        <p:nvSpPr>
          <p:cNvPr id="8" name="Rectangle 7">
            <a:extLst>
              <a:ext uri="{FF2B5EF4-FFF2-40B4-BE49-F238E27FC236}">
                <a16:creationId xmlns:a16="http://schemas.microsoft.com/office/drawing/2014/main" id="{6D81EFC0-0766-314D-A37D-E3956A9D9B2D}"/>
              </a:ext>
            </a:extLst>
          </p:cNvPr>
          <p:cNvSpPr/>
          <p:nvPr/>
        </p:nvSpPr>
        <p:spPr>
          <a:xfrm>
            <a:off x="2510727" y="951420"/>
            <a:ext cx="1073306" cy="7570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54C8E2-0502-A747-97A7-22020ED73BBA}"/>
              </a:ext>
            </a:extLst>
          </p:cNvPr>
          <p:cNvSpPr/>
          <p:nvPr/>
        </p:nvSpPr>
        <p:spPr>
          <a:xfrm>
            <a:off x="5917771" y="973809"/>
            <a:ext cx="566018" cy="7570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43892A0-5E2F-A84A-BAD7-B5126B457FA7}"/>
                  </a:ext>
                </a:extLst>
              </p:cNvPr>
              <p:cNvSpPr txBox="1"/>
              <p:nvPr/>
            </p:nvSpPr>
            <p:spPr>
              <a:xfrm>
                <a:off x="4627479" y="2107372"/>
                <a:ext cx="4433137"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r>
                            <a:rPr lang="en-US" b="0" i="1" smtClean="0">
                              <a:latin typeface="Cambria Math" panose="02040503050406030204" pitchFamily="18" charset="0"/>
                            </a:rPr>
                            <m:t>,2</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r>
                            <a:rPr lang="en-US" b="0" i="1" smtClean="0">
                              <a:latin typeface="Cambria Math" panose="02040503050406030204" pitchFamily="18" charset="0"/>
                            </a:rPr>
                            <m:t>,3</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r>
                            <a:rPr lang="en-US" b="0" i="1" smtClean="0">
                              <a:latin typeface="Cambria Math" panose="02040503050406030204" pitchFamily="18" charset="0"/>
                            </a:rPr>
                            <m:t>,4</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4</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𝑖</m:t>
                          </m:r>
                        </m:sub>
                      </m:sSub>
                    </m:oMath>
                  </m:oMathPara>
                </a14:m>
                <a:endParaRPr lang="en-US" dirty="0"/>
              </a:p>
            </p:txBody>
          </p:sp>
        </mc:Choice>
        <mc:Fallback xmlns="">
          <p:sp>
            <p:nvSpPr>
              <p:cNvPr id="10" name="TextBox 9">
                <a:extLst>
                  <a:ext uri="{FF2B5EF4-FFF2-40B4-BE49-F238E27FC236}">
                    <a16:creationId xmlns:a16="http://schemas.microsoft.com/office/drawing/2014/main" id="{543892A0-5E2F-A84A-BAD7-B5126B457FA7}"/>
                  </a:ext>
                </a:extLst>
              </p:cNvPr>
              <p:cNvSpPr txBox="1">
                <a:spLocks noRot="1" noChangeAspect="1" noMove="1" noResize="1" noEditPoints="1" noAdjustHandles="1" noChangeArrowheads="1" noChangeShapeType="1" noTextEdit="1"/>
              </p:cNvSpPr>
              <p:nvPr/>
            </p:nvSpPr>
            <p:spPr>
              <a:xfrm>
                <a:off x="4627479" y="2107372"/>
                <a:ext cx="4433137" cy="289182"/>
              </a:xfrm>
              <a:prstGeom prst="rect">
                <a:avLst/>
              </a:prstGeom>
              <a:blipFill>
                <a:blip r:embed="rId3"/>
                <a:stretch>
                  <a:fillRect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6E1D6F3-43E7-3C4D-A22A-E652A5239950}"/>
                  </a:ext>
                </a:extLst>
              </p:cNvPr>
              <p:cNvSpPr txBox="1"/>
              <p:nvPr/>
            </p:nvSpPr>
            <p:spPr>
              <a:xfrm>
                <a:off x="2510727" y="1049910"/>
                <a:ext cx="1073306" cy="6048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𝑖</m:t>
                              </m:r>
                            </m:sub>
                          </m:sSub>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𝑖</m:t>
                              </m:r>
                              <m:r>
                                <a:rPr lang="en-US" b="0" i="1" smtClean="0">
                                  <a:latin typeface="Cambria Math" panose="02040503050406030204" pitchFamily="18" charset="0"/>
                                </a:rPr>
                                <m:t>, </m:t>
                              </m:r>
                              <m:r>
                                <a:rPr lang="en-US" b="0" i="1" smtClean="0">
                                  <a:latin typeface="Cambria Math" panose="02040503050406030204" pitchFamily="18" charset="0"/>
                                </a:rPr>
                                <m:t>𝑗</m:t>
                              </m:r>
                            </m:sub>
                          </m:sSub>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i="1" smtClean="0">
                              <a:latin typeface="Cambria Math" panose="02040503050406030204" pitchFamily="18" charset="0"/>
                            </a:rPr>
                            <m:t>𝑥</m:t>
                          </m:r>
                        </m:e>
                        <m:sub>
                          <m:r>
                            <a:rPr lang="en-US" b="0" i="1" smtClean="0">
                              <a:latin typeface="Cambria Math" panose="02040503050406030204" pitchFamily="18" charset="0"/>
                            </a:rPr>
                            <m:t>𝑗</m:t>
                          </m:r>
                        </m:sub>
                      </m:sSub>
                    </m:oMath>
                  </m:oMathPara>
                </a14:m>
                <a:endParaRPr lang="en-US" dirty="0"/>
              </a:p>
            </p:txBody>
          </p:sp>
        </mc:Choice>
        <mc:Fallback xmlns="">
          <p:sp>
            <p:nvSpPr>
              <p:cNvPr id="19" name="TextBox 18">
                <a:extLst>
                  <a:ext uri="{FF2B5EF4-FFF2-40B4-BE49-F238E27FC236}">
                    <a16:creationId xmlns:a16="http://schemas.microsoft.com/office/drawing/2014/main" id="{26E1D6F3-43E7-3C4D-A22A-E652A5239950}"/>
                  </a:ext>
                </a:extLst>
              </p:cNvPr>
              <p:cNvSpPr txBox="1">
                <a:spLocks noRot="1" noChangeAspect="1" noMove="1" noResize="1" noEditPoints="1" noAdjustHandles="1" noChangeArrowheads="1" noChangeShapeType="1" noTextEdit="1"/>
              </p:cNvSpPr>
              <p:nvPr/>
            </p:nvSpPr>
            <p:spPr>
              <a:xfrm>
                <a:off x="2510727" y="1049910"/>
                <a:ext cx="1073306" cy="604846"/>
              </a:xfrm>
              <a:prstGeom prst="rect">
                <a:avLst/>
              </a:prstGeom>
              <a:blipFill>
                <a:blip r:embed="rId4"/>
                <a:stretch>
                  <a:fillRect l="-3529" t="-2083" r="-1176"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516C54C-3549-5948-97FA-CB363FDFA8C7}"/>
                  </a:ext>
                </a:extLst>
              </p:cNvPr>
              <p:cNvSpPr txBox="1"/>
              <p:nvPr/>
            </p:nvSpPr>
            <p:spPr>
              <a:xfrm>
                <a:off x="3573702" y="2676079"/>
                <a:ext cx="5030030" cy="573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𝑖</m:t>
                              </m:r>
                            </m:sub>
                          </m:sSub>
                        </m:num>
                        <m:den>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i="1" smtClean="0">
                                  <a:latin typeface="Cambria Math" panose="02040503050406030204" pitchFamily="18" charset="0"/>
                                </a:rPr>
                                <m:t>𝑏</m:t>
                              </m:r>
                            </m:e>
                            <m:sub>
                              <m:r>
                                <a:rPr lang="en-US" b="0" i="1" smtClean="0">
                                  <a:latin typeface="Cambria Math" panose="02040503050406030204" pitchFamily="18" charset="0"/>
                                </a:rPr>
                                <m:t>𝑖</m:t>
                              </m:r>
                            </m:sub>
                          </m:sSub>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num>
                        <m:den>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𝑖</m:t>
                              </m:r>
                            </m:sub>
                          </m:sSub>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r>
                            <a:rPr lang="en-US" b="0" i="1" smtClean="0">
                              <a:latin typeface="Cambria Math" panose="02040503050406030204" pitchFamily="18" charset="0"/>
                            </a:rPr>
                            <m:t>,2</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r>
                            <a:rPr lang="en-US" b="0" i="1" smtClean="0">
                              <a:latin typeface="Cambria Math" panose="02040503050406030204" pitchFamily="18" charset="0"/>
                            </a:rPr>
                            <m:t>,3</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r>
                            <a:rPr lang="en-US" b="0" i="1" smtClean="0">
                              <a:latin typeface="Cambria Math" panose="02040503050406030204" pitchFamily="18" charset="0"/>
                            </a:rPr>
                            <m:t>,4</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4</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𝑖</m:t>
                          </m:r>
                        </m:sub>
                      </m:sSub>
                    </m:oMath>
                  </m:oMathPara>
                </a14:m>
                <a:endParaRPr lang="en-US" dirty="0"/>
              </a:p>
            </p:txBody>
          </p:sp>
        </mc:Choice>
        <mc:Fallback xmlns="">
          <p:sp>
            <p:nvSpPr>
              <p:cNvPr id="12" name="TextBox 11">
                <a:extLst>
                  <a:ext uri="{FF2B5EF4-FFF2-40B4-BE49-F238E27FC236}">
                    <a16:creationId xmlns:a16="http://schemas.microsoft.com/office/drawing/2014/main" id="{6516C54C-3549-5948-97FA-CB363FDFA8C7}"/>
                  </a:ext>
                </a:extLst>
              </p:cNvPr>
              <p:cNvSpPr txBox="1">
                <a:spLocks noRot="1" noChangeAspect="1" noMove="1" noResize="1" noEditPoints="1" noAdjustHandles="1" noChangeArrowheads="1" noChangeShapeType="1" noTextEdit="1"/>
              </p:cNvSpPr>
              <p:nvPr/>
            </p:nvSpPr>
            <p:spPr>
              <a:xfrm>
                <a:off x="3573702" y="2676079"/>
                <a:ext cx="5030030" cy="573555"/>
              </a:xfrm>
              <a:prstGeom prst="rect">
                <a:avLst/>
              </a:prstGeom>
              <a:blipFill>
                <a:blip r:embed="rId5"/>
                <a:stretch>
                  <a:fillRect t="-2174"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9E00E46-2AC9-CA4C-9648-396F273FDFE9}"/>
                  </a:ext>
                </a:extLst>
              </p:cNvPr>
              <p:cNvSpPr txBox="1"/>
              <p:nvPr/>
            </p:nvSpPr>
            <p:spPr>
              <a:xfrm>
                <a:off x="6013967" y="3552907"/>
                <a:ext cx="819455" cy="573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𝑖</m:t>
                              </m:r>
                            </m:sub>
                          </m:sSub>
                        </m:num>
                        <m:den>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i="1" smtClean="0">
                                  <a:latin typeface="Cambria Math" panose="02040503050406030204" pitchFamily="18" charset="0"/>
                                </a:rPr>
                                <m:t>𝑏</m:t>
                              </m:r>
                            </m:e>
                            <m:sub>
                              <m:r>
                                <a:rPr lang="en-US" b="0" i="1" smtClean="0">
                                  <a:latin typeface="Cambria Math" panose="02040503050406030204" pitchFamily="18" charset="0"/>
                                </a:rPr>
                                <m:t>𝑖</m:t>
                              </m:r>
                            </m:sub>
                          </m:sSub>
                        </m:den>
                      </m:f>
                      <m:r>
                        <a:rPr lang="en-US" b="0" i="1" smtClean="0">
                          <a:latin typeface="Cambria Math" panose="02040503050406030204" pitchFamily="18" charset="0"/>
                        </a:rPr>
                        <m:t>=1</m:t>
                      </m:r>
                    </m:oMath>
                  </m:oMathPara>
                </a14:m>
                <a:endParaRPr lang="en-US" dirty="0"/>
              </a:p>
            </p:txBody>
          </p:sp>
        </mc:Choice>
        <mc:Fallback xmlns="">
          <p:sp>
            <p:nvSpPr>
              <p:cNvPr id="13" name="TextBox 12">
                <a:extLst>
                  <a:ext uri="{FF2B5EF4-FFF2-40B4-BE49-F238E27FC236}">
                    <a16:creationId xmlns:a16="http://schemas.microsoft.com/office/drawing/2014/main" id="{69E00E46-2AC9-CA4C-9648-396F273FDFE9}"/>
                  </a:ext>
                </a:extLst>
              </p:cNvPr>
              <p:cNvSpPr txBox="1">
                <a:spLocks noRot="1" noChangeAspect="1" noMove="1" noResize="1" noEditPoints="1" noAdjustHandles="1" noChangeArrowheads="1" noChangeShapeType="1" noTextEdit="1"/>
              </p:cNvSpPr>
              <p:nvPr/>
            </p:nvSpPr>
            <p:spPr>
              <a:xfrm>
                <a:off x="6013967" y="3552907"/>
                <a:ext cx="819455" cy="573555"/>
              </a:xfrm>
              <a:prstGeom prst="rect">
                <a:avLst/>
              </a:prstGeom>
              <a:blipFill>
                <a:blip r:embed="rId6"/>
                <a:stretch>
                  <a:fillRect l="-7692" t="-2174" r="-4615" b="-8696"/>
                </a:stretch>
              </a:blipFill>
            </p:spPr>
            <p:txBody>
              <a:bodyPr/>
              <a:lstStyle/>
              <a:p>
                <a:r>
                  <a:rPr lang="en-US">
                    <a:noFill/>
                  </a:rPr>
                  <a:t> </a:t>
                </a:r>
              </a:p>
            </p:txBody>
          </p:sp>
        </mc:Fallback>
      </mc:AlternateContent>
    </p:spTree>
    <p:extLst>
      <p:ext uri="{BB962C8B-B14F-4D97-AF65-F5344CB8AC3E}">
        <p14:creationId xmlns:p14="http://schemas.microsoft.com/office/powerpoint/2010/main" val="206377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636400" y="0"/>
            <a:ext cx="7886700" cy="733546"/>
          </a:xfrm>
          <a:ln w="12700">
            <a:miter lim="400000"/>
          </a:ln>
        </p:spPr>
        <p:txBody>
          <a:bodyPr lIns="0" tIns="0" rIns="0" bIns="0"/>
          <a:lstStyle/>
          <a:p>
            <a:pPr algn="ctr" defTabSz="457200"/>
            <a:r>
              <a:rPr lang="en-US" sz="2800" dirty="0">
                <a:solidFill>
                  <a:srgbClr val="215380"/>
                </a:solidFill>
                <a:latin typeface="+mn-lt"/>
                <a:ea typeface="+mn-ea"/>
                <a:cs typeface="+mn-cs"/>
                <a:sym typeface="Calibri"/>
              </a:rPr>
              <a:t>Computing Analytic Gradients</a:t>
            </a:r>
          </a:p>
        </p:txBody>
      </p:sp>
      <p:sp>
        <p:nvSpPr>
          <p:cNvPr id="8" name="Rectangle 7">
            <a:extLst>
              <a:ext uri="{FF2B5EF4-FFF2-40B4-BE49-F238E27FC236}">
                <a16:creationId xmlns:a16="http://schemas.microsoft.com/office/drawing/2014/main" id="{6D81EFC0-0766-314D-A37D-E3956A9D9B2D}"/>
              </a:ext>
            </a:extLst>
          </p:cNvPr>
          <p:cNvSpPr/>
          <p:nvPr/>
        </p:nvSpPr>
        <p:spPr>
          <a:xfrm>
            <a:off x="2510727" y="951420"/>
            <a:ext cx="1073306" cy="7570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54C8E2-0502-A747-97A7-22020ED73BBA}"/>
              </a:ext>
            </a:extLst>
          </p:cNvPr>
          <p:cNvSpPr/>
          <p:nvPr/>
        </p:nvSpPr>
        <p:spPr>
          <a:xfrm>
            <a:off x="5917770" y="973809"/>
            <a:ext cx="971227" cy="7570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6E1D6F3-43E7-3C4D-A22A-E652A5239950}"/>
                  </a:ext>
                </a:extLst>
              </p:cNvPr>
              <p:cNvSpPr txBox="1"/>
              <p:nvPr/>
            </p:nvSpPr>
            <p:spPr>
              <a:xfrm>
                <a:off x="2510727" y="1049910"/>
                <a:ext cx="1073306" cy="6048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𝑖</m:t>
                              </m:r>
                            </m:sub>
                          </m:sSub>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𝑖</m:t>
                              </m:r>
                              <m:r>
                                <a:rPr lang="en-US" b="0" i="1" smtClean="0">
                                  <a:latin typeface="Cambria Math" panose="02040503050406030204" pitchFamily="18" charset="0"/>
                                </a:rPr>
                                <m:t>, </m:t>
                              </m:r>
                              <m:r>
                                <a:rPr lang="en-US" b="0" i="1" smtClean="0">
                                  <a:latin typeface="Cambria Math" panose="02040503050406030204" pitchFamily="18" charset="0"/>
                                </a:rPr>
                                <m:t>𝑗</m:t>
                              </m:r>
                            </m:sub>
                          </m:sSub>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i="1" smtClean="0">
                              <a:latin typeface="Cambria Math" panose="02040503050406030204" pitchFamily="18" charset="0"/>
                            </a:rPr>
                            <m:t>𝑥</m:t>
                          </m:r>
                        </m:e>
                        <m:sub>
                          <m:r>
                            <a:rPr lang="en-US" b="0" i="1" smtClean="0">
                              <a:latin typeface="Cambria Math" panose="02040503050406030204" pitchFamily="18" charset="0"/>
                            </a:rPr>
                            <m:t>𝑗</m:t>
                          </m:r>
                        </m:sub>
                      </m:sSub>
                    </m:oMath>
                  </m:oMathPara>
                </a14:m>
                <a:endParaRPr lang="en-US" dirty="0"/>
              </a:p>
            </p:txBody>
          </p:sp>
        </mc:Choice>
        <mc:Fallback xmlns="">
          <p:sp>
            <p:nvSpPr>
              <p:cNvPr id="19" name="TextBox 18">
                <a:extLst>
                  <a:ext uri="{FF2B5EF4-FFF2-40B4-BE49-F238E27FC236}">
                    <a16:creationId xmlns:a16="http://schemas.microsoft.com/office/drawing/2014/main" id="{26E1D6F3-43E7-3C4D-A22A-E652A5239950}"/>
                  </a:ext>
                </a:extLst>
              </p:cNvPr>
              <p:cNvSpPr txBox="1">
                <a:spLocks noRot="1" noChangeAspect="1" noMove="1" noResize="1" noEditPoints="1" noAdjustHandles="1" noChangeArrowheads="1" noChangeShapeType="1" noTextEdit="1"/>
              </p:cNvSpPr>
              <p:nvPr/>
            </p:nvSpPr>
            <p:spPr>
              <a:xfrm>
                <a:off x="2510727" y="1049910"/>
                <a:ext cx="1073306" cy="604846"/>
              </a:xfrm>
              <a:prstGeom prst="rect">
                <a:avLst/>
              </a:prstGeom>
              <a:blipFill>
                <a:blip r:embed="rId2"/>
                <a:stretch>
                  <a:fillRect l="-3529" t="-2083" r="-1176"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9E00E46-2AC9-CA4C-9648-396F273FDFE9}"/>
                  </a:ext>
                </a:extLst>
              </p:cNvPr>
              <p:cNvSpPr txBox="1"/>
              <p:nvPr/>
            </p:nvSpPr>
            <p:spPr>
              <a:xfrm>
                <a:off x="6013967" y="1081201"/>
                <a:ext cx="819455" cy="573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𝑖</m:t>
                              </m:r>
                            </m:sub>
                          </m:sSub>
                        </m:num>
                        <m:den>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i="1" smtClean="0">
                                  <a:latin typeface="Cambria Math" panose="02040503050406030204" pitchFamily="18" charset="0"/>
                                </a:rPr>
                                <m:t>𝑏</m:t>
                              </m:r>
                            </m:e>
                            <m:sub>
                              <m:r>
                                <a:rPr lang="en-US" b="0" i="1" smtClean="0">
                                  <a:latin typeface="Cambria Math" panose="02040503050406030204" pitchFamily="18" charset="0"/>
                                </a:rPr>
                                <m:t>𝑖</m:t>
                              </m:r>
                            </m:sub>
                          </m:sSub>
                        </m:den>
                      </m:f>
                      <m:r>
                        <a:rPr lang="en-US" b="0" i="1" smtClean="0">
                          <a:latin typeface="Cambria Math" panose="02040503050406030204" pitchFamily="18" charset="0"/>
                        </a:rPr>
                        <m:t>=1</m:t>
                      </m:r>
                    </m:oMath>
                  </m:oMathPara>
                </a14:m>
                <a:endParaRPr lang="en-US" dirty="0"/>
              </a:p>
            </p:txBody>
          </p:sp>
        </mc:Choice>
        <mc:Fallback xmlns="">
          <p:sp>
            <p:nvSpPr>
              <p:cNvPr id="13" name="TextBox 12">
                <a:extLst>
                  <a:ext uri="{FF2B5EF4-FFF2-40B4-BE49-F238E27FC236}">
                    <a16:creationId xmlns:a16="http://schemas.microsoft.com/office/drawing/2014/main" id="{69E00E46-2AC9-CA4C-9648-396F273FDFE9}"/>
                  </a:ext>
                </a:extLst>
              </p:cNvPr>
              <p:cNvSpPr txBox="1">
                <a:spLocks noRot="1" noChangeAspect="1" noMove="1" noResize="1" noEditPoints="1" noAdjustHandles="1" noChangeArrowheads="1" noChangeShapeType="1" noTextEdit="1"/>
              </p:cNvSpPr>
              <p:nvPr/>
            </p:nvSpPr>
            <p:spPr>
              <a:xfrm>
                <a:off x="6013967" y="1081201"/>
                <a:ext cx="819455" cy="573555"/>
              </a:xfrm>
              <a:prstGeom prst="rect">
                <a:avLst/>
              </a:prstGeom>
              <a:blipFill>
                <a:blip r:embed="rId3"/>
                <a:stretch>
                  <a:fillRect l="-7692" r="-4615" b="-8696"/>
                </a:stretch>
              </a:blipFill>
            </p:spPr>
            <p:txBody>
              <a:bodyPr/>
              <a:lstStyle/>
              <a:p>
                <a:r>
                  <a:rPr lang="en-US">
                    <a:noFill/>
                  </a:rPr>
                  <a:t> </a:t>
                </a:r>
              </a:p>
            </p:txBody>
          </p:sp>
        </mc:Fallback>
      </mc:AlternateContent>
    </p:spTree>
    <p:extLst>
      <p:ext uri="{BB962C8B-B14F-4D97-AF65-F5344CB8AC3E}">
        <p14:creationId xmlns:p14="http://schemas.microsoft.com/office/powerpoint/2010/main" val="27695079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636400" y="0"/>
            <a:ext cx="7886700" cy="733546"/>
          </a:xfrm>
          <a:ln w="12700">
            <a:miter lim="400000"/>
          </a:ln>
        </p:spPr>
        <p:txBody>
          <a:bodyPr lIns="0" tIns="0" rIns="0" bIns="0"/>
          <a:lstStyle/>
          <a:p>
            <a:pPr algn="ctr" defTabSz="457200"/>
            <a:r>
              <a:rPr lang="en-US" sz="2800" dirty="0">
                <a:solidFill>
                  <a:srgbClr val="215380"/>
                </a:solidFill>
                <a:latin typeface="+mn-lt"/>
                <a:ea typeface="+mn-ea"/>
                <a:cs typeface="+mn-cs"/>
                <a:sym typeface="Calibri"/>
              </a:rPr>
              <a:t>Computing Analytic Gradients</a:t>
            </a:r>
          </a:p>
        </p:txBody>
      </p:sp>
      <p:sp>
        <p:nvSpPr>
          <p:cNvPr id="6" name="TextBox 5">
            <a:extLst>
              <a:ext uri="{FF2B5EF4-FFF2-40B4-BE49-F238E27FC236}">
                <a16:creationId xmlns:a16="http://schemas.microsoft.com/office/drawing/2014/main" id="{048165F3-6576-6546-8515-F8094C24F1B0}"/>
              </a:ext>
            </a:extLst>
          </p:cNvPr>
          <p:cNvSpPr txBox="1"/>
          <p:nvPr/>
        </p:nvSpPr>
        <p:spPr>
          <a:xfrm>
            <a:off x="3355669" y="913218"/>
            <a:ext cx="2185214" cy="369332"/>
          </a:xfrm>
          <a:prstGeom prst="rect">
            <a:avLst/>
          </a:prstGeom>
          <a:noFill/>
        </p:spPr>
        <p:txBody>
          <a:bodyPr wrap="none" rtlCol="0">
            <a:spAutoFit/>
          </a:bodyPr>
          <a:lstStyle/>
          <a:p>
            <a:r>
              <a:rPr lang="en-US" dirty="0"/>
              <a:t>This is what we have:</a:t>
            </a:r>
          </a:p>
        </p:txBody>
      </p:sp>
      <p:sp>
        <p:nvSpPr>
          <p:cNvPr id="7" name="TextBox 6">
            <a:extLst>
              <a:ext uri="{FF2B5EF4-FFF2-40B4-BE49-F238E27FC236}">
                <a16:creationId xmlns:a16="http://schemas.microsoft.com/office/drawing/2014/main" id="{487E5EE6-4179-924C-9AEC-F06E1059D8F9}"/>
              </a:ext>
            </a:extLst>
          </p:cNvPr>
          <p:cNvSpPr txBox="1"/>
          <p:nvPr/>
        </p:nvSpPr>
        <p:spPr>
          <a:xfrm>
            <a:off x="3100819" y="3021957"/>
            <a:ext cx="2957861" cy="369332"/>
          </a:xfrm>
          <a:prstGeom prst="rect">
            <a:avLst/>
          </a:prstGeom>
          <a:noFill/>
        </p:spPr>
        <p:txBody>
          <a:bodyPr wrap="none" rtlCol="0">
            <a:spAutoFit/>
          </a:bodyPr>
          <a:lstStyle/>
          <a:p>
            <a:r>
              <a:rPr lang="en-US" dirty="0"/>
              <a:t>Step 1: Chain Rule of Calculus</a:t>
            </a:r>
          </a:p>
        </p:txBody>
      </p:sp>
      <p:pic>
        <p:nvPicPr>
          <p:cNvPr id="9" name="Picture 8">
            <a:extLst>
              <a:ext uri="{FF2B5EF4-FFF2-40B4-BE49-F238E27FC236}">
                <a16:creationId xmlns:a16="http://schemas.microsoft.com/office/drawing/2014/main" id="{C5DC3E37-A9B4-D045-8251-821EBCB55E8E}"/>
              </a:ext>
            </a:extLst>
          </p:cNvPr>
          <p:cNvPicPr>
            <a:picLocks noChangeAspect="1"/>
          </p:cNvPicPr>
          <p:nvPr/>
        </p:nvPicPr>
        <p:blipFill>
          <a:blip r:embed="rId2"/>
          <a:stretch>
            <a:fillRect/>
          </a:stretch>
        </p:blipFill>
        <p:spPr>
          <a:xfrm>
            <a:off x="5296624" y="3927958"/>
            <a:ext cx="533400" cy="800100"/>
          </a:xfrm>
          <a:prstGeom prst="rect">
            <a:avLst/>
          </a:prstGeom>
        </p:spPr>
      </p:pic>
      <p:pic>
        <p:nvPicPr>
          <p:cNvPr id="4" name="Picture 3">
            <a:extLst>
              <a:ext uri="{FF2B5EF4-FFF2-40B4-BE49-F238E27FC236}">
                <a16:creationId xmlns:a16="http://schemas.microsoft.com/office/drawing/2014/main" id="{4E78641F-23CC-3F4F-8E45-C4EB39A4C4E6}"/>
              </a:ext>
            </a:extLst>
          </p:cNvPr>
          <p:cNvPicPr>
            <a:picLocks noChangeAspect="1"/>
          </p:cNvPicPr>
          <p:nvPr/>
        </p:nvPicPr>
        <p:blipFill>
          <a:blip r:embed="rId3"/>
          <a:stretch>
            <a:fillRect/>
          </a:stretch>
        </p:blipFill>
        <p:spPr>
          <a:xfrm>
            <a:off x="2792146" y="1550441"/>
            <a:ext cx="3149600" cy="927100"/>
          </a:xfrm>
          <a:prstGeom prst="rect">
            <a:avLst/>
          </a:prstGeom>
        </p:spPr>
      </p:pic>
      <p:pic>
        <p:nvPicPr>
          <p:cNvPr id="3" name="Picture 2">
            <a:extLst>
              <a:ext uri="{FF2B5EF4-FFF2-40B4-BE49-F238E27FC236}">
                <a16:creationId xmlns:a16="http://schemas.microsoft.com/office/drawing/2014/main" id="{A1734F9E-76B4-E14F-B9A3-E564B691CF7C}"/>
              </a:ext>
            </a:extLst>
          </p:cNvPr>
          <p:cNvPicPr>
            <a:picLocks noChangeAspect="1"/>
          </p:cNvPicPr>
          <p:nvPr/>
        </p:nvPicPr>
        <p:blipFill rotWithShape="1">
          <a:blip r:embed="rId4"/>
          <a:srcRect t="5831"/>
          <a:stretch/>
        </p:blipFill>
        <p:spPr>
          <a:xfrm>
            <a:off x="1668120" y="3927957"/>
            <a:ext cx="2082800" cy="825205"/>
          </a:xfrm>
          <a:prstGeom prst="rect">
            <a:avLst/>
          </a:prstGeom>
        </p:spPr>
      </p:pic>
      <p:pic>
        <p:nvPicPr>
          <p:cNvPr id="5" name="Picture 4">
            <a:extLst>
              <a:ext uri="{FF2B5EF4-FFF2-40B4-BE49-F238E27FC236}">
                <a16:creationId xmlns:a16="http://schemas.microsoft.com/office/drawing/2014/main" id="{6B1BC0D9-ED2F-6141-A2A3-D233EE811B9B}"/>
              </a:ext>
            </a:extLst>
          </p:cNvPr>
          <p:cNvPicPr>
            <a:picLocks noChangeAspect="1"/>
          </p:cNvPicPr>
          <p:nvPr/>
        </p:nvPicPr>
        <p:blipFill>
          <a:blip r:embed="rId5"/>
          <a:stretch>
            <a:fillRect/>
          </a:stretch>
        </p:blipFill>
        <p:spPr>
          <a:xfrm>
            <a:off x="5830024" y="3935706"/>
            <a:ext cx="1244600" cy="749300"/>
          </a:xfrm>
          <a:prstGeom prst="rect">
            <a:avLst/>
          </a:prstGeom>
        </p:spPr>
      </p:pic>
      <p:sp>
        <p:nvSpPr>
          <p:cNvPr id="8" name="Rectangle 7">
            <a:extLst>
              <a:ext uri="{FF2B5EF4-FFF2-40B4-BE49-F238E27FC236}">
                <a16:creationId xmlns:a16="http://schemas.microsoft.com/office/drawing/2014/main" id="{6D81EFC0-0766-314D-A37D-E3956A9D9B2D}"/>
              </a:ext>
            </a:extLst>
          </p:cNvPr>
          <p:cNvSpPr/>
          <p:nvPr/>
        </p:nvSpPr>
        <p:spPr>
          <a:xfrm>
            <a:off x="2634713" y="3964975"/>
            <a:ext cx="566018" cy="7570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54C8E2-0502-A747-97A7-22020ED73BBA}"/>
              </a:ext>
            </a:extLst>
          </p:cNvPr>
          <p:cNvSpPr/>
          <p:nvPr/>
        </p:nvSpPr>
        <p:spPr>
          <a:xfrm>
            <a:off x="6058680" y="3940864"/>
            <a:ext cx="566018" cy="7570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4516AB8-8E74-964C-AC36-11B27B7644D6}"/>
              </a:ext>
            </a:extLst>
          </p:cNvPr>
          <p:cNvSpPr txBox="1"/>
          <p:nvPr/>
        </p:nvSpPr>
        <p:spPr>
          <a:xfrm>
            <a:off x="3200731" y="3499765"/>
            <a:ext cx="2959465" cy="307777"/>
          </a:xfrm>
          <a:prstGeom prst="rect">
            <a:avLst/>
          </a:prstGeom>
          <a:noFill/>
        </p:spPr>
        <p:txBody>
          <a:bodyPr wrap="none" rtlCol="0">
            <a:spAutoFit/>
          </a:bodyPr>
          <a:lstStyle/>
          <a:p>
            <a:r>
              <a:rPr lang="en-US" sz="1400" dirty="0">
                <a:solidFill>
                  <a:srgbClr val="FF0000"/>
                </a:solidFill>
              </a:rPr>
              <a:t>Now let’s do this one (same for both!)</a:t>
            </a:r>
          </a:p>
        </p:txBody>
      </p:sp>
    </p:spTree>
    <p:extLst>
      <p:ext uri="{BB962C8B-B14F-4D97-AF65-F5344CB8AC3E}">
        <p14:creationId xmlns:p14="http://schemas.microsoft.com/office/powerpoint/2010/main" val="12411191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636400" y="0"/>
            <a:ext cx="7886700" cy="733546"/>
          </a:xfrm>
          <a:ln w="12700">
            <a:miter lim="400000"/>
          </a:ln>
        </p:spPr>
        <p:txBody>
          <a:bodyPr lIns="0" tIns="0" rIns="0" bIns="0"/>
          <a:lstStyle/>
          <a:p>
            <a:pPr algn="ctr" defTabSz="457200"/>
            <a:r>
              <a:rPr lang="en-US" sz="2800" dirty="0">
                <a:solidFill>
                  <a:srgbClr val="215380"/>
                </a:solidFill>
                <a:latin typeface="+mn-lt"/>
                <a:ea typeface="+mn-ea"/>
                <a:cs typeface="+mn-cs"/>
                <a:sym typeface="Calibri"/>
              </a:rPr>
              <a:t>Computing Analytic Gradients</a:t>
            </a:r>
          </a:p>
        </p:txBody>
      </p:sp>
      <p:pic>
        <p:nvPicPr>
          <p:cNvPr id="4" name="Picture 3">
            <a:extLst>
              <a:ext uri="{FF2B5EF4-FFF2-40B4-BE49-F238E27FC236}">
                <a16:creationId xmlns:a16="http://schemas.microsoft.com/office/drawing/2014/main" id="{2F168BF4-CBEE-CA4C-BEA3-EEB32F199BE5}"/>
              </a:ext>
            </a:extLst>
          </p:cNvPr>
          <p:cNvPicPr>
            <a:picLocks noChangeAspect="1"/>
          </p:cNvPicPr>
          <p:nvPr/>
        </p:nvPicPr>
        <p:blipFill>
          <a:blip r:embed="rId2"/>
          <a:stretch>
            <a:fillRect/>
          </a:stretch>
        </p:blipFill>
        <p:spPr>
          <a:xfrm>
            <a:off x="3471796" y="733546"/>
            <a:ext cx="2692400" cy="850900"/>
          </a:xfrm>
          <a:prstGeom prst="rect">
            <a:avLst/>
          </a:prstGeom>
        </p:spPr>
      </p:pic>
      <p:pic>
        <p:nvPicPr>
          <p:cNvPr id="5" name="Picture 4">
            <a:extLst>
              <a:ext uri="{FF2B5EF4-FFF2-40B4-BE49-F238E27FC236}">
                <a16:creationId xmlns:a16="http://schemas.microsoft.com/office/drawing/2014/main" id="{D333CDBA-36B4-7F40-A0B7-A7A0968BCFDA}"/>
              </a:ext>
            </a:extLst>
          </p:cNvPr>
          <p:cNvPicPr>
            <a:picLocks noChangeAspect="1"/>
          </p:cNvPicPr>
          <p:nvPr/>
        </p:nvPicPr>
        <p:blipFill>
          <a:blip r:embed="rId3"/>
          <a:stretch>
            <a:fillRect/>
          </a:stretch>
        </p:blipFill>
        <p:spPr>
          <a:xfrm>
            <a:off x="3325746" y="1584446"/>
            <a:ext cx="2984500" cy="812800"/>
          </a:xfrm>
          <a:prstGeom prst="rect">
            <a:avLst/>
          </a:prstGeom>
        </p:spPr>
      </p:pic>
      <p:pic>
        <p:nvPicPr>
          <p:cNvPr id="6" name="Picture 5">
            <a:extLst>
              <a:ext uri="{FF2B5EF4-FFF2-40B4-BE49-F238E27FC236}">
                <a16:creationId xmlns:a16="http://schemas.microsoft.com/office/drawing/2014/main" id="{3FEF236D-B1AD-CB44-A4FD-AB7F2D62A6C6}"/>
              </a:ext>
            </a:extLst>
          </p:cNvPr>
          <p:cNvPicPr>
            <a:picLocks noChangeAspect="1"/>
          </p:cNvPicPr>
          <p:nvPr/>
        </p:nvPicPr>
        <p:blipFill rotWithShape="1">
          <a:blip r:embed="rId4"/>
          <a:srcRect l="48641" t="5831" r="27548"/>
          <a:stretch/>
        </p:blipFill>
        <p:spPr>
          <a:xfrm>
            <a:off x="2844619" y="882872"/>
            <a:ext cx="396384" cy="659542"/>
          </a:xfrm>
          <a:prstGeom prst="rect">
            <a:avLst/>
          </a:prstGeom>
        </p:spPr>
      </p:pic>
      <p:pic>
        <p:nvPicPr>
          <p:cNvPr id="7" name="Picture 6">
            <a:extLst>
              <a:ext uri="{FF2B5EF4-FFF2-40B4-BE49-F238E27FC236}">
                <a16:creationId xmlns:a16="http://schemas.microsoft.com/office/drawing/2014/main" id="{7742311C-9C18-7146-944D-4E0796DB76E1}"/>
              </a:ext>
            </a:extLst>
          </p:cNvPr>
          <p:cNvPicPr>
            <a:picLocks noChangeAspect="1"/>
          </p:cNvPicPr>
          <p:nvPr/>
        </p:nvPicPr>
        <p:blipFill rotWithShape="1">
          <a:blip r:embed="rId3"/>
          <a:srcRect r="91825"/>
          <a:stretch/>
        </p:blipFill>
        <p:spPr>
          <a:xfrm>
            <a:off x="3241003" y="734075"/>
            <a:ext cx="243984" cy="812800"/>
          </a:xfrm>
          <a:prstGeom prst="rect">
            <a:avLst/>
          </a:prstGeom>
        </p:spPr>
      </p:pic>
      <p:sp>
        <p:nvSpPr>
          <p:cNvPr id="3" name="TextBox 2">
            <a:extLst>
              <a:ext uri="{FF2B5EF4-FFF2-40B4-BE49-F238E27FC236}">
                <a16:creationId xmlns:a16="http://schemas.microsoft.com/office/drawing/2014/main" id="{96BBB377-B68E-CC41-9FA0-EC5500AA3459}"/>
              </a:ext>
            </a:extLst>
          </p:cNvPr>
          <p:cNvSpPr txBox="1"/>
          <p:nvPr/>
        </p:nvSpPr>
        <p:spPr>
          <a:xfrm>
            <a:off x="1836549" y="3063480"/>
            <a:ext cx="5291833" cy="369332"/>
          </a:xfrm>
          <a:prstGeom prst="rect">
            <a:avLst/>
          </a:prstGeom>
          <a:noFill/>
        </p:spPr>
        <p:txBody>
          <a:bodyPr wrap="none" rtlCol="0">
            <a:spAutoFit/>
          </a:bodyPr>
          <a:lstStyle/>
          <a:p>
            <a:r>
              <a:rPr lang="en-US" dirty="0"/>
              <a:t>In our cat, dog, bear classification example: </a:t>
            </a:r>
            <a:r>
              <a:rPr lang="en-US" dirty="0" err="1"/>
              <a:t>i</a:t>
            </a:r>
            <a:r>
              <a:rPr lang="en-US" dirty="0"/>
              <a:t> = {0, 1, 2}</a:t>
            </a:r>
          </a:p>
        </p:txBody>
      </p:sp>
    </p:spTree>
    <p:extLst>
      <p:ext uri="{BB962C8B-B14F-4D97-AF65-F5344CB8AC3E}">
        <p14:creationId xmlns:p14="http://schemas.microsoft.com/office/powerpoint/2010/main" val="37013563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636400" y="0"/>
            <a:ext cx="7886700" cy="733546"/>
          </a:xfrm>
          <a:ln w="12700">
            <a:miter lim="400000"/>
          </a:ln>
        </p:spPr>
        <p:txBody>
          <a:bodyPr lIns="0" tIns="0" rIns="0" bIns="0"/>
          <a:lstStyle/>
          <a:p>
            <a:pPr algn="ctr" defTabSz="457200"/>
            <a:r>
              <a:rPr lang="en-US" sz="2800" dirty="0">
                <a:solidFill>
                  <a:srgbClr val="215380"/>
                </a:solidFill>
                <a:latin typeface="+mn-lt"/>
                <a:ea typeface="+mn-ea"/>
                <a:cs typeface="+mn-cs"/>
                <a:sym typeface="Calibri"/>
              </a:rPr>
              <a:t>Computing Analytic Gradients</a:t>
            </a:r>
          </a:p>
        </p:txBody>
      </p:sp>
      <p:pic>
        <p:nvPicPr>
          <p:cNvPr id="4" name="Picture 3">
            <a:extLst>
              <a:ext uri="{FF2B5EF4-FFF2-40B4-BE49-F238E27FC236}">
                <a16:creationId xmlns:a16="http://schemas.microsoft.com/office/drawing/2014/main" id="{2F168BF4-CBEE-CA4C-BEA3-EEB32F199BE5}"/>
              </a:ext>
            </a:extLst>
          </p:cNvPr>
          <p:cNvPicPr>
            <a:picLocks noChangeAspect="1"/>
          </p:cNvPicPr>
          <p:nvPr/>
        </p:nvPicPr>
        <p:blipFill>
          <a:blip r:embed="rId2"/>
          <a:stretch>
            <a:fillRect/>
          </a:stretch>
        </p:blipFill>
        <p:spPr>
          <a:xfrm>
            <a:off x="3471796" y="733546"/>
            <a:ext cx="2692400" cy="850900"/>
          </a:xfrm>
          <a:prstGeom prst="rect">
            <a:avLst/>
          </a:prstGeom>
        </p:spPr>
      </p:pic>
      <p:pic>
        <p:nvPicPr>
          <p:cNvPr id="5" name="Picture 4">
            <a:extLst>
              <a:ext uri="{FF2B5EF4-FFF2-40B4-BE49-F238E27FC236}">
                <a16:creationId xmlns:a16="http://schemas.microsoft.com/office/drawing/2014/main" id="{D333CDBA-36B4-7F40-A0B7-A7A0968BCFDA}"/>
              </a:ext>
            </a:extLst>
          </p:cNvPr>
          <p:cNvPicPr>
            <a:picLocks noChangeAspect="1"/>
          </p:cNvPicPr>
          <p:nvPr/>
        </p:nvPicPr>
        <p:blipFill>
          <a:blip r:embed="rId3"/>
          <a:stretch>
            <a:fillRect/>
          </a:stretch>
        </p:blipFill>
        <p:spPr>
          <a:xfrm>
            <a:off x="3325746" y="1584446"/>
            <a:ext cx="2984500" cy="812800"/>
          </a:xfrm>
          <a:prstGeom prst="rect">
            <a:avLst/>
          </a:prstGeom>
        </p:spPr>
      </p:pic>
      <p:pic>
        <p:nvPicPr>
          <p:cNvPr id="6" name="Picture 5">
            <a:extLst>
              <a:ext uri="{FF2B5EF4-FFF2-40B4-BE49-F238E27FC236}">
                <a16:creationId xmlns:a16="http://schemas.microsoft.com/office/drawing/2014/main" id="{3FEF236D-B1AD-CB44-A4FD-AB7F2D62A6C6}"/>
              </a:ext>
            </a:extLst>
          </p:cNvPr>
          <p:cNvPicPr>
            <a:picLocks noChangeAspect="1"/>
          </p:cNvPicPr>
          <p:nvPr/>
        </p:nvPicPr>
        <p:blipFill rotWithShape="1">
          <a:blip r:embed="rId4"/>
          <a:srcRect l="48641" t="5831" r="27548"/>
          <a:stretch/>
        </p:blipFill>
        <p:spPr>
          <a:xfrm>
            <a:off x="2844619" y="882872"/>
            <a:ext cx="396384" cy="659542"/>
          </a:xfrm>
          <a:prstGeom prst="rect">
            <a:avLst/>
          </a:prstGeom>
        </p:spPr>
      </p:pic>
      <p:pic>
        <p:nvPicPr>
          <p:cNvPr id="7" name="Picture 6">
            <a:extLst>
              <a:ext uri="{FF2B5EF4-FFF2-40B4-BE49-F238E27FC236}">
                <a16:creationId xmlns:a16="http://schemas.microsoft.com/office/drawing/2014/main" id="{7742311C-9C18-7146-944D-4E0796DB76E1}"/>
              </a:ext>
            </a:extLst>
          </p:cNvPr>
          <p:cNvPicPr>
            <a:picLocks noChangeAspect="1"/>
          </p:cNvPicPr>
          <p:nvPr/>
        </p:nvPicPr>
        <p:blipFill rotWithShape="1">
          <a:blip r:embed="rId3"/>
          <a:srcRect r="91825"/>
          <a:stretch/>
        </p:blipFill>
        <p:spPr>
          <a:xfrm>
            <a:off x="3241003" y="734075"/>
            <a:ext cx="243984" cy="812800"/>
          </a:xfrm>
          <a:prstGeom prst="rect">
            <a:avLst/>
          </a:prstGeom>
        </p:spPr>
      </p:pic>
      <p:sp>
        <p:nvSpPr>
          <p:cNvPr id="3" name="TextBox 2">
            <a:extLst>
              <a:ext uri="{FF2B5EF4-FFF2-40B4-BE49-F238E27FC236}">
                <a16:creationId xmlns:a16="http://schemas.microsoft.com/office/drawing/2014/main" id="{96BBB377-B68E-CC41-9FA0-EC5500AA3459}"/>
              </a:ext>
            </a:extLst>
          </p:cNvPr>
          <p:cNvSpPr txBox="1"/>
          <p:nvPr/>
        </p:nvSpPr>
        <p:spPr>
          <a:xfrm>
            <a:off x="1836549" y="3063480"/>
            <a:ext cx="5291833" cy="369332"/>
          </a:xfrm>
          <a:prstGeom prst="rect">
            <a:avLst/>
          </a:prstGeom>
          <a:noFill/>
        </p:spPr>
        <p:txBody>
          <a:bodyPr wrap="none" rtlCol="0">
            <a:spAutoFit/>
          </a:bodyPr>
          <a:lstStyle/>
          <a:p>
            <a:r>
              <a:rPr lang="en-US" dirty="0"/>
              <a:t>In our cat, dog, bear classification example: </a:t>
            </a:r>
            <a:r>
              <a:rPr lang="en-US" dirty="0" err="1"/>
              <a:t>i</a:t>
            </a:r>
            <a:r>
              <a:rPr lang="en-US" dirty="0"/>
              <a:t> = {0, 1, 2}</a:t>
            </a:r>
          </a:p>
        </p:txBody>
      </p:sp>
      <p:sp>
        <p:nvSpPr>
          <p:cNvPr id="8" name="TextBox 7">
            <a:extLst>
              <a:ext uri="{FF2B5EF4-FFF2-40B4-BE49-F238E27FC236}">
                <a16:creationId xmlns:a16="http://schemas.microsoft.com/office/drawing/2014/main" id="{CF771653-2791-0644-8A57-B74EACE2436B}"/>
              </a:ext>
            </a:extLst>
          </p:cNvPr>
          <p:cNvSpPr txBox="1"/>
          <p:nvPr/>
        </p:nvSpPr>
        <p:spPr>
          <a:xfrm>
            <a:off x="1090158" y="4106539"/>
            <a:ext cx="1939955" cy="369332"/>
          </a:xfrm>
          <a:prstGeom prst="rect">
            <a:avLst/>
          </a:prstGeom>
          <a:noFill/>
        </p:spPr>
        <p:txBody>
          <a:bodyPr wrap="none" rtlCol="0">
            <a:spAutoFit/>
          </a:bodyPr>
          <a:lstStyle/>
          <a:p>
            <a:r>
              <a:rPr lang="en-US" dirty="0"/>
              <a:t>Let’s say:  label = 1</a:t>
            </a:r>
          </a:p>
        </p:txBody>
      </p:sp>
      <p:sp>
        <p:nvSpPr>
          <p:cNvPr id="9" name="TextBox 8">
            <a:extLst>
              <a:ext uri="{FF2B5EF4-FFF2-40B4-BE49-F238E27FC236}">
                <a16:creationId xmlns:a16="http://schemas.microsoft.com/office/drawing/2014/main" id="{BADB1E25-A8DB-5D4D-98F7-D783586C30BD}"/>
              </a:ext>
            </a:extLst>
          </p:cNvPr>
          <p:cNvSpPr txBox="1"/>
          <p:nvPr/>
        </p:nvSpPr>
        <p:spPr>
          <a:xfrm>
            <a:off x="4401520" y="4138321"/>
            <a:ext cx="1148071" cy="369332"/>
          </a:xfrm>
          <a:prstGeom prst="rect">
            <a:avLst/>
          </a:prstGeom>
          <a:noFill/>
        </p:spPr>
        <p:txBody>
          <a:bodyPr wrap="none" rtlCol="0">
            <a:spAutoFit/>
          </a:bodyPr>
          <a:lstStyle/>
          <a:p>
            <a:r>
              <a:rPr lang="en-US" dirty="0"/>
              <a:t>We need: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13619B1-8937-4C47-8613-0A18AA53E676}"/>
                  </a:ext>
                </a:extLst>
              </p:cNvPr>
              <p:cNvSpPr txBox="1"/>
              <p:nvPr/>
            </p:nvSpPr>
            <p:spPr>
              <a:xfrm>
                <a:off x="5952920" y="3996838"/>
                <a:ext cx="422552" cy="573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tx1">
                                  <a:lumMod val="50000"/>
                                  <a:lumOff val="50000"/>
                                </a:schemeClr>
                              </a:solidFill>
                              <a:latin typeface="Cambria Math" panose="02040503050406030204" pitchFamily="18" charset="0"/>
                            </a:rPr>
                          </m:ctrlPr>
                        </m:fPr>
                        <m:num>
                          <m:r>
                            <a:rPr lang="en-US" b="0" i="1" smtClean="0">
                              <a:solidFill>
                                <a:schemeClr val="tx1">
                                  <a:lumMod val="50000"/>
                                  <a:lumOff val="50000"/>
                                </a:schemeClr>
                              </a:solidFill>
                              <a:latin typeface="Cambria Math" panose="02040503050406030204" pitchFamily="18" charset="0"/>
                            </a:rPr>
                            <m:t>𝜕</m:t>
                          </m:r>
                          <m:r>
                            <a:rPr lang="en-US" b="0" i="1" smtClean="0">
                              <a:solidFill>
                                <a:schemeClr val="tx1">
                                  <a:lumMod val="50000"/>
                                  <a:lumOff val="50000"/>
                                </a:schemeClr>
                              </a:solidFill>
                              <a:latin typeface="Cambria Math" panose="02040503050406030204" pitchFamily="18" charset="0"/>
                            </a:rPr>
                            <m:t>ℓ</m:t>
                          </m:r>
                        </m:num>
                        <m:den>
                          <m:r>
                            <a:rPr lang="en-US" b="0" i="1" smtClean="0">
                              <a:solidFill>
                                <a:schemeClr val="tx1">
                                  <a:lumMod val="50000"/>
                                  <a:lumOff val="50000"/>
                                </a:schemeClr>
                              </a:solidFill>
                              <a:latin typeface="Cambria Math" panose="02040503050406030204" pitchFamily="18" charset="0"/>
                            </a:rPr>
                            <m:t>𝜕</m:t>
                          </m:r>
                          <m:sSub>
                            <m:sSubPr>
                              <m:ctrlPr>
                                <a:rPr lang="en-US" b="0" i="1" smtClean="0">
                                  <a:solidFill>
                                    <a:schemeClr val="tx1">
                                      <a:lumMod val="50000"/>
                                      <a:lumOff val="50000"/>
                                    </a:schemeClr>
                                  </a:solidFill>
                                  <a:latin typeface="Cambria Math" panose="02040503050406030204" pitchFamily="18" charset="0"/>
                                </a:rPr>
                              </m:ctrlPr>
                            </m:sSubPr>
                            <m:e>
                              <m:r>
                                <a:rPr lang="en-US" b="0" i="1" smtClean="0">
                                  <a:solidFill>
                                    <a:schemeClr val="tx1">
                                      <a:lumMod val="50000"/>
                                      <a:lumOff val="50000"/>
                                    </a:schemeClr>
                                  </a:solidFill>
                                  <a:latin typeface="Cambria Math" panose="02040503050406030204" pitchFamily="18" charset="0"/>
                                </a:rPr>
                                <m:t>𝑎</m:t>
                              </m:r>
                            </m:e>
                            <m:sub>
                              <m:r>
                                <a:rPr lang="en-US" b="0" i="1" smtClean="0">
                                  <a:solidFill>
                                    <a:schemeClr val="tx1">
                                      <a:lumMod val="50000"/>
                                      <a:lumOff val="50000"/>
                                    </a:schemeClr>
                                  </a:solidFill>
                                  <a:latin typeface="Cambria Math" panose="02040503050406030204" pitchFamily="18" charset="0"/>
                                </a:rPr>
                                <m:t>0</m:t>
                              </m:r>
                            </m:sub>
                          </m:sSub>
                        </m:den>
                      </m:f>
                    </m:oMath>
                  </m:oMathPara>
                </a14:m>
                <a:endParaRPr lang="en-US" dirty="0">
                  <a:solidFill>
                    <a:schemeClr val="tx1">
                      <a:lumMod val="50000"/>
                      <a:lumOff val="50000"/>
                    </a:schemeClr>
                  </a:solidFill>
                </a:endParaRPr>
              </a:p>
            </p:txBody>
          </p:sp>
        </mc:Choice>
        <mc:Fallback xmlns="">
          <p:sp>
            <p:nvSpPr>
              <p:cNvPr id="10" name="TextBox 9">
                <a:extLst>
                  <a:ext uri="{FF2B5EF4-FFF2-40B4-BE49-F238E27FC236}">
                    <a16:creationId xmlns:a16="http://schemas.microsoft.com/office/drawing/2014/main" id="{A13619B1-8937-4C47-8613-0A18AA53E676}"/>
                  </a:ext>
                </a:extLst>
              </p:cNvPr>
              <p:cNvSpPr txBox="1">
                <a:spLocks noRot="1" noChangeAspect="1" noMove="1" noResize="1" noEditPoints="1" noAdjustHandles="1" noChangeArrowheads="1" noChangeShapeType="1" noTextEdit="1"/>
              </p:cNvSpPr>
              <p:nvPr/>
            </p:nvSpPr>
            <p:spPr>
              <a:xfrm>
                <a:off x="5952920" y="3996838"/>
                <a:ext cx="422552" cy="573747"/>
              </a:xfrm>
              <a:prstGeom prst="rect">
                <a:avLst/>
              </a:prstGeom>
              <a:blipFill>
                <a:blip r:embed="rId5"/>
                <a:stretch>
                  <a:fillRect l="-11765" t="-2174" r="-2941"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4B84953-A9D4-E74A-B727-B38B28BC8393}"/>
                  </a:ext>
                </a:extLst>
              </p:cNvPr>
              <p:cNvSpPr txBox="1"/>
              <p:nvPr/>
            </p:nvSpPr>
            <p:spPr>
              <a:xfrm>
                <a:off x="6778801" y="3996837"/>
                <a:ext cx="422552" cy="573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tx1">
                                  <a:lumMod val="50000"/>
                                  <a:lumOff val="50000"/>
                                </a:schemeClr>
                              </a:solidFill>
                              <a:latin typeface="Cambria Math" panose="02040503050406030204" pitchFamily="18" charset="0"/>
                            </a:rPr>
                          </m:ctrlPr>
                        </m:fPr>
                        <m:num>
                          <m:r>
                            <a:rPr lang="en-US" b="0" i="1" smtClean="0">
                              <a:solidFill>
                                <a:schemeClr val="tx1">
                                  <a:lumMod val="50000"/>
                                  <a:lumOff val="50000"/>
                                </a:schemeClr>
                              </a:solidFill>
                              <a:latin typeface="Cambria Math" panose="02040503050406030204" pitchFamily="18" charset="0"/>
                            </a:rPr>
                            <m:t>𝜕</m:t>
                          </m:r>
                          <m:r>
                            <a:rPr lang="en-US" b="0" i="1" smtClean="0">
                              <a:solidFill>
                                <a:schemeClr val="tx1">
                                  <a:lumMod val="50000"/>
                                  <a:lumOff val="50000"/>
                                </a:schemeClr>
                              </a:solidFill>
                              <a:latin typeface="Cambria Math" panose="02040503050406030204" pitchFamily="18" charset="0"/>
                            </a:rPr>
                            <m:t>ℓ</m:t>
                          </m:r>
                        </m:num>
                        <m:den>
                          <m:r>
                            <a:rPr lang="en-US" b="0" i="1" smtClean="0">
                              <a:solidFill>
                                <a:schemeClr val="tx1">
                                  <a:lumMod val="50000"/>
                                  <a:lumOff val="50000"/>
                                </a:schemeClr>
                              </a:solidFill>
                              <a:latin typeface="Cambria Math" panose="02040503050406030204" pitchFamily="18" charset="0"/>
                            </a:rPr>
                            <m:t>𝜕</m:t>
                          </m:r>
                          <m:sSub>
                            <m:sSubPr>
                              <m:ctrlPr>
                                <a:rPr lang="en-US" b="0" i="1" smtClean="0">
                                  <a:solidFill>
                                    <a:schemeClr val="tx1">
                                      <a:lumMod val="50000"/>
                                      <a:lumOff val="50000"/>
                                    </a:schemeClr>
                                  </a:solidFill>
                                  <a:latin typeface="Cambria Math" panose="02040503050406030204" pitchFamily="18" charset="0"/>
                                </a:rPr>
                              </m:ctrlPr>
                            </m:sSubPr>
                            <m:e>
                              <m:r>
                                <a:rPr lang="en-US" b="0" i="1" smtClean="0">
                                  <a:solidFill>
                                    <a:schemeClr val="tx1">
                                      <a:lumMod val="50000"/>
                                      <a:lumOff val="50000"/>
                                    </a:schemeClr>
                                  </a:solidFill>
                                  <a:latin typeface="Cambria Math" panose="02040503050406030204" pitchFamily="18" charset="0"/>
                                </a:rPr>
                                <m:t>𝑎</m:t>
                              </m:r>
                            </m:e>
                            <m:sub>
                              <m:r>
                                <a:rPr lang="en-US" b="0" i="1" smtClean="0">
                                  <a:solidFill>
                                    <a:schemeClr val="tx1">
                                      <a:lumMod val="50000"/>
                                      <a:lumOff val="50000"/>
                                    </a:schemeClr>
                                  </a:solidFill>
                                  <a:latin typeface="Cambria Math" panose="02040503050406030204" pitchFamily="18" charset="0"/>
                                </a:rPr>
                                <m:t>1</m:t>
                              </m:r>
                            </m:sub>
                          </m:sSub>
                        </m:den>
                      </m:f>
                    </m:oMath>
                  </m:oMathPara>
                </a14:m>
                <a:endParaRPr lang="en-US" dirty="0">
                  <a:solidFill>
                    <a:schemeClr val="tx1">
                      <a:lumMod val="50000"/>
                      <a:lumOff val="50000"/>
                    </a:schemeClr>
                  </a:solidFill>
                </a:endParaRPr>
              </a:p>
            </p:txBody>
          </p:sp>
        </mc:Choice>
        <mc:Fallback xmlns="">
          <p:sp>
            <p:nvSpPr>
              <p:cNvPr id="11" name="TextBox 10">
                <a:extLst>
                  <a:ext uri="{FF2B5EF4-FFF2-40B4-BE49-F238E27FC236}">
                    <a16:creationId xmlns:a16="http://schemas.microsoft.com/office/drawing/2014/main" id="{14B84953-A9D4-E74A-B727-B38B28BC8393}"/>
                  </a:ext>
                </a:extLst>
              </p:cNvPr>
              <p:cNvSpPr txBox="1">
                <a:spLocks noRot="1" noChangeAspect="1" noMove="1" noResize="1" noEditPoints="1" noAdjustHandles="1" noChangeArrowheads="1" noChangeShapeType="1" noTextEdit="1"/>
              </p:cNvSpPr>
              <p:nvPr/>
            </p:nvSpPr>
            <p:spPr>
              <a:xfrm>
                <a:off x="6778801" y="3996837"/>
                <a:ext cx="422552" cy="573747"/>
              </a:xfrm>
              <a:prstGeom prst="rect">
                <a:avLst/>
              </a:prstGeom>
              <a:blipFill>
                <a:blip r:embed="rId6"/>
                <a:stretch>
                  <a:fillRect l="-11765" t="-2174" r="-2941"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729AF14-ECE2-7842-9944-16F355022676}"/>
                  </a:ext>
                </a:extLst>
              </p:cNvPr>
              <p:cNvSpPr txBox="1"/>
              <p:nvPr/>
            </p:nvSpPr>
            <p:spPr>
              <a:xfrm>
                <a:off x="7604682" y="3996836"/>
                <a:ext cx="422552" cy="573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tx1">
                                  <a:lumMod val="50000"/>
                                  <a:lumOff val="50000"/>
                                </a:schemeClr>
                              </a:solidFill>
                              <a:latin typeface="Cambria Math" panose="02040503050406030204" pitchFamily="18" charset="0"/>
                            </a:rPr>
                          </m:ctrlPr>
                        </m:fPr>
                        <m:num>
                          <m:r>
                            <a:rPr lang="en-US" b="0" i="1" smtClean="0">
                              <a:solidFill>
                                <a:schemeClr val="tx1">
                                  <a:lumMod val="50000"/>
                                  <a:lumOff val="50000"/>
                                </a:schemeClr>
                              </a:solidFill>
                              <a:latin typeface="Cambria Math" panose="02040503050406030204" pitchFamily="18" charset="0"/>
                            </a:rPr>
                            <m:t>𝜕</m:t>
                          </m:r>
                          <m:r>
                            <a:rPr lang="en-US" b="0" i="1" smtClean="0">
                              <a:solidFill>
                                <a:schemeClr val="tx1">
                                  <a:lumMod val="50000"/>
                                  <a:lumOff val="50000"/>
                                </a:schemeClr>
                              </a:solidFill>
                              <a:latin typeface="Cambria Math" panose="02040503050406030204" pitchFamily="18" charset="0"/>
                            </a:rPr>
                            <m:t>ℓ</m:t>
                          </m:r>
                        </m:num>
                        <m:den>
                          <m:r>
                            <a:rPr lang="en-US" b="0" i="1" smtClean="0">
                              <a:solidFill>
                                <a:schemeClr val="tx1">
                                  <a:lumMod val="50000"/>
                                  <a:lumOff val="50000"/>
                                </a:schemeClr>
                              </a:solidFill>
                              <a:latin typeface="Cambria Math" panose="02040503050406030204" pitchFamily="18" charset="0"/>
                            </a:rPr>
                            <m:t>𝜕</m:t>
                          </m:r>
                          <m:sSub>
                            <m:sSubPr>
                              <m:ctrlPr>
                                <a:rPr lang="en-US" b="0" i="1" smtClean="0">
                                  <a:solidFill>
                                    <a:schemeClr val="tx1">
                                      <a:lumMod val="50000"/>
                                      <a:lumOff val="50000"/>
                                    </a:schemeClr>
                                  </a:solidFill>
                                  <a:latin typeface="Cambria Math" panose="02040503050406030204" pitchFamily="18" charset="0"/>
                                </a:rPr>
                              </m:ctrlPr>
                            </m:sSubPr>
                            <m:e>
                              <m:r>
                                <a:rPr lang="en-US" b="0" i="1" smtClean="0">
                                  <a:solidFill>
                                    <a:schemeClr val="tx1">
                                      <a:lumMod val="50000"/>
                                      <a:lumOff val="50000"/>
                                    </a:schemeClr>
                                  </a:solidFill>
                                  <a:latin typeface="Cambria Math" panose="02040503050406030204" pitchFamily="18" charset="0"/>
                                </a:rPr>
                                <m:t>𝑎</m:t>
                              </m:r>
                            </m:e>
                            <m:sub>
                              <m:r>
                                <a:rPr lang="en-US" b="0" i="1" smtClean="0">
                                  <a:solidFill>
                                    <a:schemeClr val="tx1">
                                      <a:lumMod val="50000"/>
                                      <a:lumOff val="50000"/>
                                    </a:schemeClr>
                                  </a:solidFill>
                                  <a:latin typeface="Cambria Math" panose="02040503050406030204" pitchFamily="18" charset="0"/>
                                </a:rPr>
                                <m:t>2</m:t>
                              </m:r>
                            </m:sub>
                          </m:sSub>
                        </m:den>
                      </m:f>
                    </m:oMath>
                  </m:oMathPara>
                </a14:m>
                <a:endParaRPr lang="en-US" dirty="0">
                  <a:solidFill>
                    <a:schemeClr val="tx1">
                      <a:lumMod val="50000"/>
                      <a:lumOff val="50000"/>
                    </a:schemeClr>
                  </a:solidFill>
                </a:endParaRPr>
              </a:p>
            </p:txBody>
          </p:sp>
        </mc:Choice>
        <mc:Fallback xmlns="">
          <p:sp>
            <p:nvSpPr>
              <p:cNvPr id="12" name="TextBox 11">
                <a:extLst>
                  <a:ext uri="{FF2B5EF4-FFF2-40B4-BE49-F238E27FC236}">
                    <a16:creationId xmlns:a16="http://schemas.microsoft.com/office/drawing/2014/main" id="{6729AF14-ECE2-7842-9944-16F355022676}"/>
                  </a:ext>
                </a:extLst>
              </p:cNvPr>
              <p:cNvSpPr txBox="1">
                <a:spLocks noRot="1" noChangeAspect="1" noMove="1" noResize="1" noEditPoints="1" noAdjustHandles="1" noChangeArrowheads="1" noChangeShapeType="1" noTextEdit="1"/>
              </p:cNvSpPr>
              <p:nvPr/>
            </p:nvSpPr>
            <p:spPr>
              <a:xfrm>
                <a:off x="7604682" y="3996836"/>
                <a:ext cx="422552" cy="573747"/>
              </a:xfrm>
              <a:prstGeom prst="rect">
                <a:avLst/>
              </a:prstGeom>
              <a:blipFill>
                <a:blip r:embed="rId7"/>
                <a:stretch>
                  <a:fillRect l="-11765" t="-2174" r="-2941" b="-6522"/>
                </a:stretch>
              </a:blipFill>
            </p:spPr>
            <p:txBody>
              <a:bodyPr/>
              <a:lstStyle/>
              <a:p>
                <a:r>
                  <a:rPr lang="en-US">
                    <a:noFill/>
                  </a:rPr>
                  <a:t> </a:t>
                </a:r>
              </a:p>
            </p:txBody>
          </p:sp>
        </mc:Fallback>
      </mc:AlternateContent>
    </p:spTree>
    <p:extLst>
      <p:ext uri="{BB962C8B-B14F-4D97-AF65-F5344CB8AC3E}">
        <p14:creationId xmlns:p14="http://schemas.microsoft.com/office/powerpoint/2010/main" val="33238621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33CDBA-36B4-7F40-A0B7-A7A0968BCFDA}"/>
              </a:ext>
            </a:extLst>
          </p:cNvPr>
          <p:cNvPicPr>
            <a:picLocks noChangeAspect="1"/>
          </p:cNvPicPr>
          <p:nvPr/>
        </p:nvPicPr>
        <p:blipFill>
          <a:blip r:embed="rId2"/>
          <a:stretch>
            <a:fillRect/>
          </a:stretch>
        </p:blipFill>
        <p:spPr>
          <a:xfrm>
            <a:off x="3206515" y="816251"/>
            <a:ext cx="2984500" cy="812800"/>
          </a:xfrm>
          <a:prstGeom prst="rect">
            <a:avLst/>
          </a:prstGeom>
        </p:spPr>
      </p:pic>
      <p:pic>
        <p:nvPicPr>
          <p:cNvPr id="6" name="Picture 5">
            <a:extLst>
              <a:ext uri="{FF2B5EF4-FFF2-40B4-BE49-F238E27FC236}">
                <a16:creationId xmlns:a16="http://schemas.microsoft.com/office/drawing/2014/main" id="{0891AC3C-ECA3-0245-A4E4-656A207EDDD3}"/>
              </a:ext>
            </a:extLst>
          </p:cNvPr>
          <p:cNvPicPr>
            <a:picLocks noChangeAspect="1"/>
          </p:cNvPicPr>
          <p:nvPr/>
        </p:nvPicPr>
        <p:blipFill rotWithShape="1">
          <a:blip r:embed="rId3"/>
          <a:srcRect b="72256"/>
          <a:stretch/>
        </p:blipFill>
        <p:spPr>
          <a:xfrm>
            <a:off x="1869077" y="1958403"/>
            <a:ext cx="4525956" cy="838100"/>
          </a:xfrm>
          <a:prstGeom prst="rect">
            <a:avLst/>
          </a:prstGeom>
        </p:spPr>
      </p:pic>
      <p:pic>
        <p:nvPicPr>
          <p:cNvPr id="7" name="Picture 6">
            <a:extLst>
              <a:ext uri="{FF2B5EF4-FFF2-40B4-BE49-F238E27FC236}">
                <a16:creationId xmlns:a16="http://schemas.microsoft.com/office/drawing/2014/main" id="{C8D9223B-9FC4-7048-AC66-14C7A821DE98}"/>
              </a:ext>
            </a:extLst>
          </p:cNvPr>
          <p:cNvPicPr>
            <a:picLocks noChangeAspect="1"/>
          </p:cNvPicPr>
          <p:nvPr/>
        </p:nvPicPr>
        <p:blipFill rotWithShape="1">
          <a:blip r:embed="rId3"/>
          <a:srcRect t="28217" b="52890"/>
          <a:stretch/>
        </p:blipFill>
        <p:spPr>
          <a:xfrm>
            <a:off x="1810084" y="2957053"/>
            <a:ext cx="4525956" cy="570715"/>
          </a:xfrm>
          <a:prstGeom prst="rect">
            <a:avLst/>
          </a:prstGeom>
        </p:spPr>
      </p:pic>
      <p:pic>
        <p:nvPicPr>
          <p:cNvPr id="8" name="Picture 7">
            <a:extLst>
              <a:ext uri="{FF2B5EF4-FFF2-40B4-BE49-F238E27FC236}">
                <a16:creationId xmlns:a16="http://schemas.microsoft.com/office/drawing/2014/main" id="{CFE24EEC-1A7C-4148-90B9-C5C72182B902}"/>
              </a:ext>
            </a:extLst>
          </p:cNvPr>
          <p:cNvPicPr>
            <a:picLocks noChangeAspect="1"/>
          </p:cNvPicPr>
          <p:nvPr/>
        </p:nvPicPr>
        <p:blipFill rotWithShape="1">
          <a:blip r:embed="rId3"/>
          <a:srcRect t="46851" b="33863"/>
          <a:stretch/>
        </p:blipFill>
        <p:spPr>
          <a:xfrm>
            <a:off x="1869077" y="3623271"/>
            <a:ext cx="4525956" cy="582561"/>
          </a:xfrm>
          <a:prstGeom prst="rect">
            <a:avLst/>
          </a:prstGeom>
        </p:spPr>
      </p:pic>
      <p:pic>
        <p:nvPicPr>
          <p:cNvPr id="9" name="Picture 8">
            <a:extLst>
              <a:ext uri="{FF2B5EF4-FFF2-40B4-BE49-F238E27FC236}">
                <a16:creationId xmlns:a16="http://schemas.microsoft.com/office/drawing/2014/main" id="{FDA02D10-3E31-2B42-9CF0-E21260433065}"/>
              </a:ext>
            </a:extLst>
          </p:cNvPr>
          <p:cNvPicPr>
            <a:picLocks noChangeAspect="1"/>
          </p:cNvPicPr>
          <p:nvPr/>
        </p:nvPicPr>
        <p:blipFill rotWithShape="1">
          <a:blip r:embed="rId3"/>
          <a:srcRect t="65727" b="17428"/>
          <a:stretch/>
        </p:blipFill>
        <p:spPr>
          <a:xfrm>
            <a:off x="1665059" y="4505979"/>
            <a:ext cx="4525956" cy="508820"/>
          </a:xfrm>
          <a:prstGeom prst="rect">
            <a:avLst/>
          </a:prstGeom>
        </p:spPr>
      </p:pic>
      <p:sp>
        <p:nvSpPr>
          <p:cNvPr id="10" name="Title 1">
            <a:extLst>
              <a:ext uri="{FF2B5EF4-FFF2-40B4-BE49-F238E27FC236}">
                <a16:creationId xmlns:a16="http://schemas.microsoft.com/office/drawing/2014/main" id="{74EC9E01-9051-884B-9754-9CD5AE936AE5}"/>
              </a:ext>
            </a:extLst>
          </p:cNvPr>
          <p:cNvSpPr txBox="1">
            <a:spLocks/>
          </p:cNvSpPr>
          <p:nvPr/>
        </p:nvSpPr>
        <p:spPr>
          <a:xfrm>
            <a:off x="636400" y="0"/>
            <a:ext cx="7886700" cy="733546"/>
          </a:xfrm>
          <a:prstGeom prst="rect">
            <a:avLst/>
          </a:prstGeom>
          <a:ln w="12700">
            <a:miter lim="400000"/>
          </a:ln>
        </p:spPr>
        <p:txBody>
          <a:bodyPr vert="horz" lIns="0" tIns="0" rIns="0" bIns="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457200"/>
            <a:r>
              <a:rPr lang="en-US" sz="2800">
                <a:solidFill>
                  <a:srgbClr val="215380"/>
                </a:solidFill>
                <a:latin typeface="+mn-lt"/>
                <a:ea typeface="+mn-ea"/>
                <a:cs typeface="+mn-cs"/>
                <a:sym typeface="Calibri"/>
              </a:rPr>
              <a:t>Computing Analytic Gradients</a:t>
            </a:r>
            <a:endParaRPr lang="en-US" sz="2800" dirty="0">
              <a:solidFill>
                <a:srgbClr val="215380"/>
              </a:solidFill>
              <a:latin typeface="+mn-lt"/>
              <a:ea typeface="+mn-ea"/>
              <a:cs typeface="+mn-cs"/>
              <a:sym typeface="Calibri"/>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409D81B-04FE-5045-9B26-1992ADEA3394}"/>
                  </a:ext>
                </a:extLst>
              </p:cNvPr>
              <p:cNvSpPr txBox="1"/>
              <p:nvPr/>
            </p:nvSpPr>
            <p:spPr>
              <a:xfrm>
                <a:off x="636400" y="1891535"/>
                <a:ext cx="422552" cy="573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tx1">
                                  <a:lumMod val="50000"/>
                                  <a:lumOff val="50000"/>
                                </a:schemeClr>
                              </a:solidFill>
                              <a:latin typeface="Cambria Math" panose="02040503050406030204" pitchFamily="18" charset="0"/>
                            </a:rPr>
                          </m:ctrlPr>
                        </m:fPr>
                        <m:num>
                          <m:r>
                            <a:rPr lang="en-US" b="0" i="1" smtClean="0">
                              <a:solidFill>
                                <a:schemeClr val="tx1">
                                  <a:lumMod val="50000"/>
                                  <a:lumOff val="50000"/>
                                </a:schemeClr>
                              </a:solidFill>
                              <a:latin typeface="Cambria Math" panose="02040503050406030204" pitchFamily="18" charset="0"/>
                            </a:rPr>
                            <m:t>𝜕</m:t>
                          </m:r>
                          <m:r>
                            <a:rPr lang="en-US" b="0" i="1" smtClean="0">
                              <a:solidFill>
                                <a:schemeClr val="tx1">
                                  <a:lumMod val="50000"/>
                                  <a:lumOff val="50000"/>
                                </a:schemeClr>
                              </a:solidFill>
                              <a:latin typeface="Cambria Math" panose="02040503050406030204" pitchFamily="18" charset="0"/>
                            </a:rPr>
                            <m:t>ℓ</m:t>
                          </m:r>
                        </m:num>
                        <m:den>
                          <m:r>
                            <a:rPr lang="en-US" b="0" i="1" smtClean="0">
                              <a:solidFill>
                                <a:schemeClr val="tx1">
                                  <a:lumMod val="50000"/>
                                  <a:lumOff val="50000"/>
                                </a:schemeClr>
                              </a:solidFill>
                              <a:latin typeface="Cambria Math" panose="02040503050406030204" pitchFamily="18" charset="0"/>
                            </a:rPr>
                            <m:t>𝜕</m:t>
                          </m:r>
                          <m:sSub>
                            <m:sSubPr>
                              <m:ctrlPr>
                                <a:rPr lang="en-US" b="0" i="1" smtClean="0">
                                  <a:solidFill>
                                    <a:schemeClr val="tx1">
                                      <a:lumMod val="50000"/>
                                      <a:lumOff val="50000"/>
                                    </a:schemeClr>
                                  </a:solidFill>
                                  <a:latin typeface="Cambria Math" panose="02040503050406030204" pitchFamily="18" charset="0"/>
                                </a:rPr>
                              </m:ctrlPr>
                            </m:sSubPr>
                            <m:e>
                              <m:r>
                                <a:rPr lang="en-US" b="0" i="1" smtClean="0">
                                  <a:solidFill>
                                    <a:schemeClr val="tx1">
                                      <a:lumMod val="50000"/>
                                      <a:lumOff val="50000"/>
                                    </a:schemeClr>
                                  </a:solidFill>
                                  <a:latin typeface="Cambria Math" panose="02040503050406030204" pitchFamily="18" charset="0"/>
                                </a:rPr>
                                <m:t>𝑎</m:t>
                              </m:r>
                            </m:e>
                            <m:sub>
                              <m:r>
                                <a:rPr lang="en-US" b="0" i="1" smtClean="0">
                                  <a:solidFill>
                                    <a:schemeClr val="tx1">
                                      <a:lumMod val="50000"/>
                                      <a:lumOff val="50000"/>
                                    </a:schemeClr>
                                  </a:solidFill>
                                  <a:latin typeface="Cambria Math" panose="02040503050406030204" pitchFamily="18" charset="0"/>
                                </a:rPr>
                                <m:t>0</m:t>
                              </m:r>
                            </m:sub>
                          </m:sSub>
                        </m:den>
                      </m:f>
                    </m:oMath>
                  </m:oMathPara>
                </a14:m>
                <a:endParaRPr lang="en-US" dirty="0">
                  <a:solidFill>
                    <a:schemeClr val="tx1">
                      <a:lumMod val="50000"/>
                      <a:lumOff val="50000"/>
                    </a:schemeClr>
                  </a:solidFill>
                </a:endParaRPr>
              </a:p>
            </p:txBody>
          </p:sp>
        </mc:Choice>
        <mc:Fallback xmlns="">
          <p:sp>
            <p:nvSpPr>
              <p:cNvPr id="11" name="TextBox 10">
                <a:extLst>
                  <a:ext uri="{FF2B5EF4-FFF2-40B4-BE49-F238E27FC236}">
                    <a16:creationId xmlns:a16="http://schemas.microsoft.com/office/drawing/2014/main" id="{C409D81B-04FE-5045-9B26-1992ADEA3394}"/>
                  </a:ext>
                </a:extLst>
              </p:cNvPr>
              <p:cNvSpPr txBox="1">
                <a:spLocks noRot="1" noChangeAspect="1" noMove="1" noResize="1" noEditPoints="1" noAdjustHandles="1" noChangeArrowheads="1" noChangeShapeType="1" noTextEdit="1"/>
              </p:cNvSpPr>
              <p:nvPr/>
            </p:nvSpPr>
            <p:spPr>
              <a:xfrm>
                <a:off x="636400" y="1891535"/>
                <a:ext cx="422552" cy="573747"/>
              </a:xfrm>
              <a:prstGeom prst="rect">
                <a:avLst/>
              </a:prstGeom>
              <a:blipFill>
                <a:blip r:embed="rId4"/>
                <a:stretch>
                  <a:fillRect l="-11765" t="-2174" r="-2941"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A8BF5CD-8055-2849-BF40-547A464F0EF3}"/>
                  </a:ext>
                </a:extLst>
              </p:cNvPr>
              <p:cNvSpPr txBox="1"/>
              <p:nvPr/>
            </p:nvSpPr>
            <p:spPr>
              <a:xfrm>
                <a:off x="1218699" y="1891535"/>
                <a:ext cx="422552" cy="573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tx1">
                                  <a:lumMod val="50000"/>
                                  <a:lumOff val="50000"/>
                                </a:schemeClr>
                              </a:solidFill>
                              <a:latin typeface="Cambria Math" panose="02040503050406030204" pitchFamily="18" charset="0"/>
                            </a:rPr>
                          </m:ctrlPr>
                        </m:fPr>
                        <m:num>
                          <m:r>
                            <a:rPr lang="en-US" b="0" i="1" smtClean="0">
                              <a:solidFill>
                                <a:schemeClr val="tx1">
                                  <a:lumMod val="50000"/>
                                  <a:lumOff val="50000"/>
                                </a:schemeClr>
                              </a:solidFill>
                              <a:latin typeface="Cambria Math" panose="02040503050406030204" pitchFamily="18" charset="0"/>
                            </a:rPr>
                            <m:t>𝜕</m:t>
                          </m:r>
                          <m:r>
                            <a:rPr lang="en-US" b="0" i="1" smtClean="0">
                              <a:solidFill>
                                <a:schemeClr val="tx1">
                                  <a:lumMod val="50000"/>
                                  <a:lumOff val="50000"/>
                                </a:schemeClr>
                              </a:solidFill>
                              <a:latin typeface="Cambria Math" panose="02040503050406030204" pitchFamily="18" charset="0"/>
                            </a:rPr>
                            <m:t>ℓ</m:t>
                          </m:r>
                        </m:num>
                        <m:den>
                          <m:r>
                            <a:rPr lang="en-US" b="0" i="1" smtClean="0">
                              <a:solidFill>
                                <a:schemeClr val="tx1">
                                  <a:lumMod val="50000"/>
                                  <a:lumOff val="50000"/>
                                </a:schemeClr>
                              </a:solidFill>
                              <a:latin typeface="Cambria Math" panose="02040503050406030204" pitchFamily="18" charset="0"/>
                            </a:rPr>
                            <m:t>𝜕</m:t>
                          </m:r>
                          <m:sSub>
                            <m:sSubPr>
                              <m:ctrlPr>
                                <a:rPr lang="en-US" b="0" i="1" smtClean="0">
                                  <a:solidFill>
                                    <a:schemeClr val="tx1">
                                      <a:lumMod val="50000"/>
                                      <a:lumOff val="50000"/>
                                    </a:schemeClr>
                                  </a:solidFill>
                                  <a:latin typeface="Cambria Math" panose="02040503050406030204" pitchFamily="18" charset="0"/>
                                </a:rPr>
                              </m:ctrlPr>
                            </m:sSubPr>
                            <m:e>
                              <m:r>
                                <a:rPr lang="en-US" b="0" i="1" smtClean="0">
                                  <a:solidFill>
                                    <a:schemeClr val="tx1">
                                      <a:lumMod val="50000"/>
                                      <a:lumOff val="50000"/>
                                    </a:schemeClr>
                                  </a:solidFill>
                                  <a:latin typeface="Cambria Math" panose="02040503050406030204" pitchFamily="18" charset="0"/>
                                </a:rPr>
                                <m:t>𝑎</m:t>
                              </m:r>
                            </m:e>
                            <m:sub>
                              <m:r>
                                <a:rPr lang="en-US" b="0" i="1" smtClean="0">
                                  <a:solidFill>
                                    <a:schemeClr val="tx1">
                                      <a:lumMod val="50000"/>
                                      <a:lumOff val="50000"/>
                                    </a:schemeClr>
                                  </a:solidFill>
                                  <a:latin typeface="Cambria Math" panose="02040503050406030204" pitchFamily="18" charset="0"/>
                                </a:rPr>
                                <m:t>2</m:t>
                              </m:r>
                            </m:sub>
                          </m:sSub>
                        </m:den>
                      </m:f>
                    </m:oMath>
                  </m:oMathPara>
                </a14:m>
                <a:endParaRPr lang="en-US" dirty="0">
                  <a:solidFill>
                    <a:schemeClr val="tx1">
                      <a:lumMod val="50000"/>
                      <a:lumOff val="50000"/>
                    </a:schemeClr>
                  </a:solidFill>
                </a:endParaRPr>
              </a:p>
            </p:txBody>
          </p:sp>
        </mc:Choice>
        <mc:Fallback xmlns="">
          <p:sp>
            <p:nvSpPr>
              <p:cNvPr id="12" name="TextBox 11">
                <a:extLst>
                  <a:ext uri="{FF2B5EF4-FFF2-40B4-BE49-F238E27FC236}">
                    <a16:creationId xmlns:a16="http://schemas.microsoft.com/office/drawing/2014/main" id="{6A8BF5CD-8055-2849-BF40-547A464F0EF3}"/>
                  </a:ext>
                </a:extLst>
              </p:cNvPr>
              <p:cNvSpPr txBox="1">
                <a:spLocks noRot="1" noChangeAspect="1" noMove="1" noResize="1" noEditPoints="1" noAdjustHandles="1" noChangeArrowheads="1" noChangeShapeType="1" noTextEdit="1"/>
              </p:cNvSpPr>
              <p:nvPr/>
            </p:nvSpPr>
            <p:spPr>
              <a:xfrm>
                <a:off x="1218699" y="1891535"/>
                <a:ext cx="422552" cy="573747"/>
              </a:xfrm>
              <a:prstGeom prst="rect">
                <a:avLst/>
              </a:prstGeom>
              <a:blipFill>
                <a:blip r:embed="rId5"/>
                <a:stretch>
                  <a:fillRect l="-15152" t="-2174" r="-3030"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259B142-2AD7-0248-9BCA-96B86D714346}"/>
                  </a:ext>
                </a:extLst>
              </p:cNvPr>
              <p:cNvSpPr txBox="1"/>
              <p:nvPr/>
            </p:nvSpPr>
            <p:spPr>
              <a:xfrm>
                <a:off x="5514841" y="4569635"/>
                <a:ext cx="4876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e>
                        <m:sub>
                          <m:r>
                            <a:rPr lang="en-US" b="0" i="1" smtClean="0">
                              <a:latin typeface="Cambria Math" panose="02040503050406030204" pitchFamily="18" charset="0"/>
                            </a:rPr>
                            <m:t>𝑖</m:t>
                          </m:r>
                        </m:sub>
                      </m:sSub>
                    </m:oMath>
                  </m:oMathPara>
                </a14:m>
                <a:endParaRPr lang="en-US" dirty="0"/>
              </a:p>
            </p:txBody>
          </p:sp>
        </mc:Choice>
        <mc:Fallback xmlns="">
          <p:sp>
            <p:nvSpPr>
              <p:cNvPr id="13" name="TextBox 12">
                <a:extLst>
                  <a:ext uri="{FF2B5EF4-FFF2-40B4-BE49-F238E27FC236}">
                    <a16:creationId xmlns:a16="http://schemas.microsoft.com/office/drawing/2014/main" id="{8259B142-2AD7-0248-9BCA-96B86D714346}"/>
                  </a:ext>
                </a:extLst>
              </p:cNvPr>
              <p:cNvSpPr txBox="1">
                <a:spLocks noRot="1" noChangeAspect="1" noMove="1" noResize="1" noEditPoints="1" noAdjustHandles="1" noChangeArrowheads="1" noChangeShapeType="1" noTextEdit="1"/>
              </p:cNvSpPr>
              <p:nvPr/>
            </p:nvSpPr>
            <p:spPr>
              <a:xfrm>
                <a:off x="5514841" y="4569635"/>
                <a:ext cx="487633" cy="276999"/>
              </a:xfrm>
              <a:prstGeom prst="rect">
                <a:avLst/>
              </a:prstGeom>
              <a:blipFill>
                <a:blip r:embed="rId6"/>
                <a:stretch>
                  <a:fillRect l="-2500" t="-18182" b="-22727"/>
                </a:stretch>
              </a:blipFill>
            </p:spPr>
            <p:txBody>
              <a:bodyPr/>
              <a:lstStyle/>
              <a:p>
                <a:r>
                  <a:rPr lang="en-US">
                    <a:noFill/>
                  </a:rPr>
                  <a:t> </a:t>
                </a:r>
              </a:p>
            </p:txBody>
          </p:sp>
        </mc:Fallback>
      </mc:AlternateContent>
    </p:spTree>
    <p:extLst>
      <p:ext uri="{BB962C8B-B14F-4D97-AF65-F5344CB8AC3E}">
        <p14:creationId xmlns:p14="http://schemas.microsoft.com/office/powerpoint/2010/main" val="406117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FFFFFF"/>
                </a:solidFill>
              </a:rPr>
              <a:t>56</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Remember this slide?</a:t>
            </a:r>
            <a:endParaRPr sz="3200" dirty="0">
              <a:solidFill>
                <a:srgbClr val="215380"/>
              </a:solidFill>
            </a:endParaRPr>
          </a:p>
        </p:txBody>
      </p:sp>
      <p:grpSp>
        <p:nvGrpSpPr>
          <p:cNvPr id="10" name="Group 9"/>
          <p:cNvGrpSpPr/>
          <p:nvPr/>
        </p:nvGrpSpPr>
        <p:grpSpPr>
          <a:xfrm>
            <a:off x="3075302" y="1571799"/>
            <a:ext cx="1322349" cy="307775"/>
            <a:chOff x="3075302" y="1571799"/>
            <a:chExt cx="1322349" cy="307775"/>
          </a:xfrm>
        </p:grpSpPr>
        <p:sp>
          <p:nvSpPr>
            <p:cNvPr id="12" name="TextBox 11"/>
            <p:cNvSpPr txBox="1"/>
            <p:nvPr/>
          </p:nvSpPr>
          <p:spPr>
            <a:xfrm>
              <a:off x="3601601" y="1571799"/>
              <a:ext cx="796050"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7030A0"/>
                  </a:solidFill>
                  <a:effectLst/>
                  <a:uFillTx/>
                  <a:latin typeface="Calibri"/>
                  <a:ea typeface="Calibri"/>
                  <a:cs typeface="Calibri"/>
                  <a:sym typeface="Calibri"/>
                </a:rPr>
                <a:t>[1</a:t>
              </a:r>
              <a:r>
                <a:rPr kumimoji="0" lang="en-US" sz="1400" b="0" i="0" u="none" strike="noStrike" cap="none" spc="0" normalizeH="0" dirty="0">
                  <a:ln>
                    <a:noFill/>
                  </a:ln>
                  <a:solidFill>
                    <a:srgbClr val="7030A0"/>
                  </a:solidFill>
                  <a:effectLst/>
                  <a:uFillTx/>
                  <a:latin typeface="Calibri"/>
                  <a:ea typeface="Calibri"/>
                  <a:cs typeface="Calibri"/>
                  <a:sym typeface="Calibri"/>
                </a:rPr>
                <a:t>    0    0]</a:t>
              </a:r>
              <a:endParaRPr kumimoji="0" lang="en-US" sz="1400" b="0" i="0" u="none" strike="noStrike" cap="none" spc="0" normalizeH="0" baseline="0" dirty="0">
                <a:ln>
                  <a:noFill/>
                </a:ln>
                <a:solidFill>
                  <a:srgbClr val="7030A0"/>
                </a:solidFill>
                <a:effectLst/>
                <a:uFillTx/>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36" name="TextBox 35"/>
                <p:cNvSpPr txBox="1"/>
                <p:nvPr/>
              </p:nvSpPr>
              <p:spPr>
                <a:xfrm>
                  <a:off x="3075302" y="1601240"/>
                  <a:ext cx="433132"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𝑖</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33132" cy="246221"/>
                </a:xfrm>
                <a:prstGeom prst="rect">
                  <a:avLst/>
                </a:prstGeom>
                <a:blipFill rotWithShape="0">
                  <a:blip r:embed="rId2"/>
                  <a:stretch>
                    <a:fillRect l="-11111" r="-4167" b="-25000"/>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614539" y="1606213"/>
                <a:ext cx="2085123"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𝑖</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sSub>
                        <m:sSubPr>
                          <m:ctrlPr>
                            <a:rPr kumimoji="0" lang="en-US" sz="1600" b="0" i="1" u="none" strike="noStrike" cap="none" spc="0" normalizeH="0" baseline="0" smtClean="0">
                              <a:ln>
                                <a:noFill/>
                              </a:ln>
                              <a:solidFill>
                                <a:srgbClr val="00206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𝑖</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1</m:t>
                          </m:r>
                        </m:sub>
                      </m:s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206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  </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𝑖</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2</m:t>
                          </m:r>
                        </m:sub>
                      </m:s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206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𝑖</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3</m:t>
                          </m:r>
                        </m:sub>
                      </m:s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206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  </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𝑖</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4</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614539" y="1606213"/>
                <a:ext cx="2085123" cy="246221"/>
              </a:xfrm>
              <a:prstGeom prst="rect">
                <a:avLst/>
              </a:prstGeom>
              <a:blipFill rotWithShape="0">
                <a:blip r:embed="rId3"/>
                <a:stretch>
                  <a:fillRect l="-292" t="-136585" r="-2339" b="-17073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5173517" y="1601240"/>
                <a:ext cx="1738874"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acc>
                            <m:accPr>
                              <m:chr m:val="̂"/>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acc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acc>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𝑖</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7030A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7030A0"/>
                              </a:solidFill>
                              <a:effectLst/>
                              <a:uFillTx/>
                              <a:latin typeface="Cambria Math" charset="0"/>
                              <a:ea typeface="Calibri"/>
                              <a:cs typeface="Calibri"/>
                              <a:sym typeface="Calibri"/>
                            </a:rPr>
                            <m:t>𝑓</m:t>
                          </m:r>
                        </m:e>
                        <m:sub>
                          <m:r>
                            <a:rPr kumimoji="0" lang="en-US" sz="1600" b="0" i="1" u="none" strike="noStrike" cap="none" spc="0" normalizeH="0" baseline="0" smtClean="0">
                              <a:ln>
                                <a:noFill/>
                              </a:ln>
                              <a:solidFill>
                                <a:srgbClr val="7030A0"/>
                              </a:solidFill>
                              <a:effectLst/>
                              <a:uFillTx/>
                              <a:latin typeface="Cambria Math" charset="0"/>
                              <a:ea typeface="Calibri"/>
                              <a:cs typeface="Calibri"/>
                              <a:sym typeface="Calibri"/>
                            </a:rPr>
                            <m:t>𝑐</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FF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FF0000"/>
                              </a:solidFill>
                              <a:effectLst/>
                              <a:uFillTx/>
                              <a:latin typeface="Cambria Math" charset="0"/>
                              <a:ea typeface="Calibri"/>
                              <a:cs typeface="Calibri"/>
                              <a:sym typeface="Calibri"/>
                            </a:rPr>
                            <m:t>𝑓</m:t>
                          </m:r>
                        </m:e>
                        <m:sub>
                          <m:r>
                            <a:rPr kumimoji="0" lang="en-US" sz="1600" b="0" i="1" u="none" strike="noStrike" cap="none" spc="0" normalizeH="0" baseline="0" smtClean="0">
                              <a:ln>
                                <a:noFill/>
                              </a:ln>
                              <a:solidFill>
                                <a:srgbClr val="FF0000"/>
                              </a:solidFill>
                              <a:effectLst/>
                              <a:uFillTx/>
                              <a:latin typeface="Cambria Math" charset="0"/>
                              <a:ea typeface="Calibri"/>
                              <a:cs typeface="Calibri"/>
                              <a:sym typeface="Calibri"/>
                            </a:rPr>
                            <m:t>𝑑</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70C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𝑓</m:t>
                          </m:r>
                        </m:e>
                        <m: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𝑏</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5173517" y="1601240"/>
                <a:ext cx="1738874" cy="246221"/>
              </a:xfrm>
              <a:prstGeom prst="rect">
                <a:avLst/>
              </a:prstGeom>
              <a:blipFill rotWithShape="0">
                <a:blip r:embed="rId4"/>
                <a:stretch>
                  <a:fillRect l="-2807" t="-142500" r="-4211" b="-175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554412" y="2077979"/>
                <a:ext cx="5143500"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charset="0"/>
                            </a:rPr>
                            <m:t>𝑔</m:t>
                          </m:r>
                        </m:e>
                        <m:sub>
                          <m:r>
                            <a:rPr lang="en-US" i="1">
                              <a:solidFill>
                                <a:srgbClr val="7030A0"/>
                              </a:solidFill>
                              <a:latin typeface="Cambria Math" charset="0"/>
                            </a:rPr>
                            <m:t>𝑐</m:t>
                          </m:r>
                        </m:sub>
                      </m:sSub>
                      <m:r>
                        <a:rPr lang="en-US" b="0" i="1" smtClean="0">
                          <a:solidFill>
                            <a:srgbClr val="7030A0"/>
                          </a:solidFill>
                          <a:latin typeface="Cambria Math"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charset="0"/>
                            </a:rPr>
                            <m:t>𝑤</m:t>
                          </m:r>
                        </m:e>
                        <m:sub>
                          <m:r>
                            <a:rPr lang="en-US" b="0" i="1" smtClean="0">
                              <a:solidFill>
                                <a:srgbClr val="7030A0"/>
                              </a:solidFill>
                              <a:latin typeface="Cambria Math" charset="0"/>
                            </a:rPr>
                            <m:t>𝑐</m:t>
                          </m:r>
                          <m:r>
                            <a:rPr lang="en-US" b="0" i="1" smtClean="0">
                              <a:solidFill>
                                <a:srgbClr val="7030A0"/>
                              </a:solidFill>
                              <a:latin typeface="Cambria Math" charset="0"/>
                            </a:rPr>
                            <m:t>1</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1</m:t>
                          </m:r>
                        </m:sub>
                      </m:sSub>
                      <m:r>
                        <a:rPr lang="en-US" b="0" i="1" smtClean="0">
                          <a:solidFill>
                            <a:srgbClr val="7030A0"/>
                          </a:solidFill>
                          <a:latin typeface="Cambria Math"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charset="0"/>
                            </a:rPr>
                            <m:t>𝑤</m:t>
                          </m:r>
                        </m:e>
                        <m:sub>
                          <m:r>
                            <a:rPr lang="en-US" b="0" i="1" smtClean="0">
                              <a:solidFill>
                                <a:srgbClr val="7030A0"/>
                              </a:solidFill>
                              <a:latin typeface="Cambria Math" charset="0"/>
                            </a:rPr>
                            <m:t>𝑐</m:t>
                          </m:r>
                          <m:r>
                            <a:rPr lang="en-US" b="0" i="1" smtClean="0">
                              <a:solidFill>
                                <a:srgbClr val="7030A0"/>
                              </a:solidFill>
                              <a:latin typeface="Cambria Math" charset="0"/>
                            </a:rPr>
                            <m:t>2</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2</m:t>
                          </m:r>
                        </m:sub>
                      </m:sSub>
                      <m:r>
                        <a:rPr lang="en-US" b="0" i="1" smtClean="0">
                          <a:solidFill>
                            <a:srgbClr val="7030A0"/>
                          </a:solidFill>
                          <a:latin typeface="Cambria Math"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charset="0"/>
                            </a:rPr>
                            <m:t>𝑤</m:t>
                          </m:r>
                        </m:e>
                        <m:sub>
                          <m:r>
                            <a:rPr lang="en-US" b="0" i="1" smtClean="0">
                              <a:solidFill>
                                <a:srgbClr val="7030A0"/>
                              </a:solidFill>
                              <a:latin typeface="Cambria Math" charset="0"/>
                            </a:rPr>
                            <m:t>𝑐</m:t>
                          </m:r>
                          <m:r>
                            <a:rPr lang="en-US" b="0" i="1" smtClean="0">
                              <a:solidFill>
                                <a:srgbClr val="7030A0"/>
                              </a:solidFill>
                              <a:latin typeface="Cambria Math" charset="0"/>
                            </a:rPr>
                            <m:t>3</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3</m:t>
                          </m:r>
                        </m:sub>
                      </m:sSub>
                      <m:r>
                        <a:rPr lang="en-US" b="0" i="1" smtClean="0">
                          <a:solidFill>
                            <a:srgbClr val="7030A0"/>
                          </a:solidFill>
                          <a:latin typeface="Cambria Math"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charset="0"/>
                            </a:rPr>
                            <m:t>𝑤</m:t>
                          </m:r>
                        </m:e>
                        <m:sub>
                          <m:r>
                            <a:rPr lang="en-US" b="0" i="1" smtClean="0">
                              <a:solidFill>
                                <a:srgbClr val="7030A0"/>
                              </a:solidFill>
                              <a:latin typeface="Cambria Math" charset="0"/>
                            </a:rPr>
                            <m:t>𝑐</m:t>
                          </m:r>
                          <m:r>
                            <a:rPr lang="en-US" b="0" i="1" smtClean="0">
                              <a:solidFill>
                                <a:srgbClr val="7030A0"/>
                              </a:solidFill>
                              <a:latin typeface="Cambria Math" charset="0"/>
                            </a:rPr>
                            <m:t>4</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4</m:t>
                          </m:r>
                        </m:sub>
                      </m:sSub>
                      <m:r>
                        <a:rPr lang="en-US" b="0" i="1" smtClean="0">
                          <a:solidFill>
                            <a:srgbClr val="7030A0"/>
                          </a:solidFill>
                          <a:latin typeface="Cambria Math"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charset="0"/>
                            </a:rPr>
                            <m:t>𝑏</m:t>
                          </m:r>
                        </m:e>
                        <m:sub>
                          <m:r>
                            <a:rPr lang="en-US" b="0" i="1" smtClean="0">
                              <a:solidFill>
                                <a:srgbClr val="7030A0"/>
                              </a:solidFill>
                              <a:latin typeface="Cambria Math" charset="0"/>
                            </a:rPr>
                            <m:t>𝑐</m:t>
                          </m:r>
                        </m:sub>
                      </m:sSub>
                    </m:oMath>
                  </m:oMathPara>
                </a14:m>
                <a:endParaRPr lang="en-US" dirty="0"/>
              </a:p>
            </p:txBody>
          </p:sp>
        </mc:Choice>
        <mc:Fallback xmlns="">
          <p:sp>
            <p:nvSpPr>
              <p:cNvPr id="2" name="Rectangle 1"/>
              <p:cNvSpPr>
                <a:spLocks noRot="1" noChangeAspect="1" noMove="1" noResize="1" noEditPoints="1" noAdjustHandles="1" noChangeArrowheads="1" noChangeShapeType="1" noTextEdit="1"/>
              </p:cNvSpPr>
              <p:nvPr/>
            </p:nvSpPr>
            <p:spPr>
              <a:xfrm>
                <a:off x="1554412" y="2077979"/>
                <a:ext cx="5143500" cy="369332"/>
              </a:xfrm>
              <a:prstGeom prst="rect">
                <a:avLst/>
              </a:prstGeom>
              <a:blipFill rotWithShape="0">
                <a:blip r:embed="rId5"/>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p:cNvSpPr/>
              <p:nvPr/>
            </p:nvSpPr>
            <p:spPr>
              <a:xfrm>
                <a:off x="1699921" y="2446088"/>
                <a:ext cx="487017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𝑔</m:t>
                          </m:r>
                        </m:e>
                        <m:sub>
                          <m:r>
                            <a:rPr lang="en-US" b="0" i="1" smtClean="0">
                              <a:solidFill>
                                <a:srgbClr val="FF0000"/>
                              </a:solidFill>
                              <a:latin typeface="Cambria Math" charset="0"/>
                            </a:rPr>
                            <m:t>𝑑</m:t>
                          </m:r>
                        </m:sub>
                      </m:sSub>
                      <m:r>
                        <a:rPr lang="en-US" b="0" i="1" smtClean="0">
                          <a:solidFill>
                            <a:srgbClr val="FF0000"/>
                          </a:solidFill>
                          <a:latin typeface="Cambria Math"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charset="0"/>
                            </a:rPr>
                            <m:t>𝑤</m:t>
                          </m:r>
                        </m:e>
                        <m:sub>
                          <m:r>
                            <a:rPr lang="en-US" b="0" i="1" smtClean="0">
                              <a:solidFill>
                                <a:srgbClr val="FF0000"/>
                              </a:solidFill>
                              <a:latin typeface="Cambria Math" charset="0"/>
                            </a:rPr>
                            <m:t>𝑑</m:t>
                          </m:r>
                          <m:r>
                            <a:rPr lang="en-US" b="0" i="1" smtClean="0">
                              <a:solidFill>
                                <a:srgbClr val="FF0000"/>
                              </a:solidFill>
                              <a:latin typeface="Cambria Math" charset="0"/>
                            </a:rPr>
                            <m:t>1</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1</m:t>
                          </m:r>
                        </m:sub>
                      </m:sSub>
                      <m:r>
                        <a:rPr lang="en-US" b="0" i="1" smtClean="0">
                          <a:solidFill>
                            <a:srgbClr val="FF0000"/>
                          </a:solidFill>
                          <a:latin typeface="Cambria Math"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charset="0"/>
                            </a:rPr>
                            <m:t>𝑤</m:t>
                          </m:r>
                        </m:e>
                        <m:sub>
                          <m:r>
                            <a:rPr lang="en-US" b="0" i="1" smtClean="0">
                              <a:solidFill>
                                <a:srgbClr val="FF0000"/>
                              </a:solidFill>
                              <a:latin typeface="Cambria Math" charset="0"/>
                            </a:rPr>
                            <m:t>𝑑</m:t>
                          </m:r>
                          <m:r>
                            <a:rPr lang="en-US" b="0" i="1" smtClean="0">
                              <a:solidFill>
                                <a:srgbClr val="FF0000"/>
                              </a:solidFill>
                              <a:latin typeface="Cambria Math" charset="0"/>
                            </a:rPr>
                            <m:t>2</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2</m:t>
                          </m:r>
                        </m:sub>
                      </m:sSub>
                      <m:r>
                        <a:rPr lang="en-US" b="0" i="1" smtClean="0">
                          <a:solidFill>
                            <a:srgbClr val="FF0000"/>
                          </a:solidFill>
                          <a:latin typeface="Cambria Math"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charset="0"/>
                            </a:rPr>
                            <m:t>𝑤</m:t>
                          </m:r>
                        </m:e>
                        <m:sub>
                          <m:r>
                            <a:rPr lang="en-US" b="0" i="1" smtClean="0">
                              <a:solidFill>
                                <a:srgbClr val="FF0000"/>
                              </a:solidFill>
                              <a:latin typeface="Cambria Math" charset="0"/>
                            </a:rPr>
                            <m:t>𝑑</m:t>
                          </m:r>
                          <m:r>
                            <a:rPr lang="en-US" b="0" i="1" smtClean="0">
                              <a:solidFill>
                                <a:srgbClr val="FF0000"/>
                              </a:solidFill>
                              <a:latin typeface="Cambria Math" charset="0"/>
                            </a:rPr>
                            <m:t>3</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3</m:t>
                          </m:r>
                        </m:sub>
                      </m:sSub>
                      <m:r>
                        <a:rPr lang="en-US" b="0" i="1" smtClean="0">
                          <a:solidFill>
                            <a:srgbClr val="FF0000"/>
                          </a:solidFill>
                          <a:latin typeface="Cambria Math"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charset="0"/>
                            </a:rPr>
                            <m:t>𝑤</m:t>
                          </m:r>
                        </m:e>
                        <m:sub>
                          <m:r>
                            <a:rPr lang="en-US" b="0" i="1" smtClean="0">
                              <a:solidFill>
                                <a:srgbClr val="FF0000"/>
                              </a:solidFill>
                              <a:latin typeface="Cambria Math" charset="0"/>
                            </a:rPr>
                            <m:t>𝑑</m:t>
                          </m:r>
                          <m:r>
                            <a:rPr lang="en-US" b="0" i="1" smtClean="0">
                              <a:solidFill>
                                <a:srgbClr val="FF0000"/>
                              </a:solidFill>
                              <a:latin typeface="Cambria Math" charset="0"/>
                            </a:rPr>
                            <m:t>4</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4</m:t>
                          </m:r>
                        </m:sub>
                      </m:sSub>
                      <m:r>
                        <a:rPr lang="en-US" b="0" i="1" smtClean="0">
                          <a:solidFill>
                            <a:srgbClr val="7030A0"/>
                          </a:solidFill>
                          <a:latin typeface="Cambria Math"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charset="0"/>
                            </a:rPr>
                            <m:t>𝑏</m:t>
                          </m:r>
                        </m:e>
                        <m:sub>
                          <m:r>
                            <a:rPr lang="en-US" b="0" i="1" smtClean="0">
                              <a:solidFill>
                                <a:srgbClr val="FF0000"/>
                              </a:solidFill>
                              <a:latin typeface="Cambria Math" charset="0"/>
                            </a:rPr>
                            <m:t>𝑑</m:t>
                          </m:r>
                        </m:sub>
                      </m:sSub>
                    </m:oMath>
                  </m:oMathPara>
                </a14:m>
                <a:endParaRPr lang="en-US" dirty="0"/>
              </a:p>
            </p:txBody>
          </p:sp>
        </mc:Choice>
        <mc:Fallback xmlns="">
          <p:sp>
            <p:nvSpPr>
              <p:cNvPr id="41" name="Rectangle 40"/>
              <p:cNvSpPr>
                <a:spLocks noRot="1" noChangeAspect="1" noMove="1" noResize="1" noEditPoints="1" noAdjustHandles="1" noChangeArrowheads="1" noChangeShapeType="1" noTextEdit="1"/>
              </p:cNvSpPr>
              <p:nvPr/>
            </p:nvSpPr>
            <p:spPr>
              <a:xfrm>
                <a:off x="1699921" y="2446088"/>
                <a:ext cx="4870179" cy="369332"/>
              </a:xfrm>
              <a:prstGeom prst="rect">
                <a:avLst/>
              </a:prstGeom>
              <a:blipFill rotWithShape="0">
                <a:blip r:embed="rId6"/>
                <a:stretch>
                  <a:fillRect b="-4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1699921" y="2829143"/>
                <a:ext cx="485248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70C0"/>
                              </a:solidFill>
                              <a:latin typeface="Cambria Math" panose="02040503050406030204" pitchFamily="18" charset="0"/>
                            </a:rPr>
                          </m:ctrlPr>
                        </m:sSubPr>
                        <m:e>
                          <m:r>
                            <a:rPr lang="en-US" b="0" i="1" smtClean="0">
                              <a:solidFill>
                                <a:srgbClr val="0070C0"/>
                              </a:solidFill>
                              <a:latin typeface="Cambria Math" charset="0"/>
                            </a:rPr>
                            <m:t>𝑔</m:t>
                          </m:r>
                        </m:e>
                        <m:sub>
                          <m:r>
                            <a:rPr lang="en-US" b="0" i="1" smtClean="0">
                              <a:solidFill>
                                <a:srgbClr val="0070C0"/>
                              </a:solidFill>
                              <a:latin typeface="Cambria Math" charset="0"/>
                            </a:rPr>
                            <m:t>𝑏</m:t>
                          </m:r>
                        </m:sub>
                      </m:sSub>
                      <m:r>
                        <a:rPr lang="en-US" b="0" i="1" smtClean="0">
                          <a:solidFill>
                            <a:srgbClr val="0070C0"/>
                          </a:solidFill>
                          <a:latin typeface="Cambria Math"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charset="0"/>
                            </a:rPr>
                            <m:t>𝑤</m:t>
                          </m:r>
                        </m:e>
                        <m:sub>
                          <m:r>
                            <a:rPr lang="en-US" b="0" i="1" smtClean="0">
                              <a:solidFill>
                                <a:srgbClr val="0070C0"/>
                              </a:solidFill>
                              <a:latin typeface="Cambria Math" charset="0"/>
                            </a:rPr>
                            <m:t>𝑏</m:t>
                          </m:r>
                          <m:r>
                            <a:rPr lang="en-US" b="0" i="1" smtClean="0">
                              <a:solidFill>
                                <a:srgbClr val="0070C0"/>
                              </a:solidFill>
                              <a:latin typeface="Cambria Math" charset="0"/>
                            </a:rPr>
                            <m:t>1</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1</m:t>
                          </m:r>
                        </m:sub>
                      </m:sSub>
                      <m:r>
                        <a:rPr lang="en-US" b="0" i="1" smtClean="0">
                          <a:solidFill>
                            <a:srgbClr val="0070C0"/>
                          </a:solidFill>
                          <a:latin typeface="Cambria Math"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charset="0"/>
                            </a:rPr>
                            <m:t>𝑤</m:t>
                          </m:r>
                        </m:e>
                        <m:sub>
                          <m:r>
                            <a:rPr lang="en-US" b="0" i="1" smtClean="0">
                              <a:solidFill>
                                <a:srgbClr val="0070C0"/>
                              </a:solidFill>
                              <a:latin typeface="Cambria Math" charset="0"/>
                            </a:rPr>
                            <m:t>𝑏</m:t>
                          </m:r>
                          <m:r>
                            <a:rPr lang="en-US" b="0" i="1" smtClean="0">
                              <a:solidFill>
                                <a:srgbClr val="0070C0"/>
                              </a:solidFill>
                              <a:latin typeface="Cambria Math" charset="0"/>
                            </a:rPr>
                            <m:t>2</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2</m:t>
                          </m:r>
                        </m:sub>
                      </m:sSub>
                      <m:r>
                        <a:rPr lang="en-US" b="0" i="1" smtClean="0">
                          <a:solidFill>
                            <a:srgbClr val="0070C0"/>
                          </a:solidFill>
                          <a:latin typeface="Cambria Math"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charset="0"/>
                            </a:rPr>
                            <m:t>𝑤</m:t>
                          </m:r>
                        </m:e>
                        <m:sub>
                          <m:r>
                            <a:rPr lang="en-US" b="0" i="1" smtClean="0">
                              <a:solidFill>
                                <a:srgbClr val="0070C0"/>
                              </a:solidFill>
                              <a:latin typeface="Cambria Math" charset="0"/>
                            </a:rPr>
                            <m:t>𝑏</m:t>
                          </m:r>
                          <m:r>
                            <a:rPr lang="en-US" b="0" i="1" smtClean="0">
                              <a:solidFill>
                                <a:srgbClr val="0070C0"/>
                              </a:solidFill>
                              <a:latin typeface="Cambria Math" charset="0"/>
                            </a:rPr>
                            <m:t>3</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3</m:t>
                          </m:r>
                        </m:sub>
                      </m:sSub>
                      <m:r>
                        <a:rPr lang="en-US" b="0" i="1" smtClean="0">
                          <a:solidFill>
                            <a:srgbClr val="0070C0"/>
                          </a:solidFill>
                          <a:latin typeface="Cambria Math"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charset="0"/>
                            </a:rPr>
                            <m:t>𝑤</m:t>
                          </m:r>
                        </m:e>
                        <m:sub>
                          <m:r>
                            <a:rPr lang="en-US" b="0" i="1" smtClean="0">
                              <a:solidFill>
                                <a:srgbClr val="0070C0"/>
                              </a:solidFill>
                              <a:latin typeface="Cambria Math" charset="0"/>
                            </a:rPr>
                            <m:t>𝑏</m:t>
                          </m:r>
                          <m:r>
                            <a:rPr lang="en-US" b="0" i="1" smtClean="0">
                              <a:solidFill>
                                <a:srgbClr val="0070C0"/>
                              </a:solidFill>
                              <a:latin typeface="Cambria Math" charset="0"/>
                            </a:rPr>
                            <m:t>4</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4</m:t>
                          </m:r>
                        </m:sub>
                      </m:sSub>
                      <m:r>
                        <a:rPr lang="en-US" b="0" i="1" smtClean="0">
                          <a:solidFill>
                            <a:srgbClr val="0070C0"/>
                          </a:solidFill>
                          <a:latin typeface="Cambria Math"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charset="0"/>
                            </a:rPr>
                            <m:t>𝑏</m:t>
                          </m:r>
                        </m:e>
                        <m:sub>
                          <m:r>
                            <a:rPr lang="en-US" b="0" i="1" smtClean="0">
                              <a:solidFill>
                                <a:srgbClr val="0070C0"/>
                              </a:solidFill>
                              <a:latin typeface="Cambria Math" charset="0"/>
                            </a:rPr>
                            <m:t>𝑏</m:t>
                          </m:r>
                        </m:sub>
                      </m:sSub>
                    </m:oMath>
                  </m:oMathPara>
                </a14:m>
                <a:endParaRPr lang="en-US" dirty="0"/>
              </a:p>
            </p:txBody>
          </p:sp>
        </mc:Choice>
        <mc:Fallback xmlns="">
          <p:sp>
            <p:nvSpPr>
              <p:cNvPr id="42" name="Rectangle 41"/>
              <p:cNvSpPr>
                <a:spLocks noRot="1" noChangeAspect="1" noMove="1" noResize="1" noEditPoints="1" noAdjustHandles="1" noChangeArrowheads="1" noChangeShapeType="1" noTextEdit="1"/>
              </p:cNvSpPr>
              <p:nvPr/>
            </p:nvSpPr>
            <p:spPr>
              <a:xfrm>
                <a:off x="1699921" y="2829143"/>
                <a:ext cx="4852482" cy="369332"/>
              </a:xfrm>
              <a:prstGeom prst="rect">
                <a:avLst/>
              </a:prstGeom>
              <a:blipFill rotWithShape="0">
                <a:blip r:embed="rId7"/>
                <a:stretch>
                  <a:fillRect b="-4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546920" y="3543684"/>
                <a:ext cx="290541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charset="0"/>
                            </a:rPr>
                            <m:t>𝑓</m:t>
                          </m:r>
                        </m:e>
                        <m:sub>
                          <m:r>
                            <a:rPr lang="en-US" i="1">
                              <a:solidFill>
                                <a:srgbClr val="7030A0"/>
                              </a:solidFill>
                              <a:latin typeface="Cambria Math" charset="0"/>
                            </a:rPr>
                            <m:t>𝑐</m:t>
                          </m:r>
                        </m:sub>
                      </m:sSub>
                      <m:r>
                        <a:rPr lang="en-US" b="0" i="1" smtClean="0">
                          <a:solidFill>
                            <a:srgbClr val="7030A0"/>
                          </a:solidFill>
                          <a:latin typeface="Cambria Math" charset="0"/>
                        </a:rPr>
                        <m:t>=</m:t>
                      </m:r>
                      <m:sSup>
                        <m:sSupPr>
                          <m:ctrlPr>
                            <a:rPr lang="en-US" i="1">
                              <a:solidFill>
                                <a:srgbClr val="7030A0"/>
                              </a:solidFill>
                              <a:latin typeface="Cambria Math" panose="02040503050406030204" pitchFamily="18" charset="0"/>
                            </a:rPr>
                          </m:ctrlPr>
                        </m:sSupPr>
                        <m:e>
                          <m:r>
                            <a:rPr lang="en-US" i="1">
                              <a:solidFill>
                                <a:schemeClr val="tx1"/>
                              </a:solidFill>
                              <a:latin typeface="Cambria Math" charset="0"/>
                            </a:rPr>
                            <m:t>𝑒</m:t>
                          </m:r>
                        </m:e>
                        <m:sup>
                          <m:sSub>
                            <m:sSubPr>
                              <m:ctrlPr>
                                <a:rPr lang="en-US" i="1">
                                  <a:solidFill>
                                    <a:srgbClr val="7030A0"/>
                                  </a:solidFill>
                                  <a:latin typeface="Cambria Math" panose="02040503050406030204" pitchFamily="18" charset="0"/>
                                </a:rPr>
                              </m:ctrlPr>
                            </m:sSubPr>
                            <m:e>
                              <m:r>
                                <a:rPr lang="en-US" i="1" smtClean="0">
                                  <a:solidFill>
                                    <a:srgbClr val="7030A0"/>
                                  </a:solidFill>
                                  <a:latin typeface="Cambria Math" charset="0"/>
                                </a:rPr>
                                <m:t>𝑔</m:t>
                              </m:r>
                            </m:e>
                            <m:sub>
                              <m:r>
                                <a:rPr lang="en-US" i="1">
                                  <a:solidFill>
                                    <a:srgbClr val="7030A0"/>
                                  </a:solidFill>
                                  <a:latin typeface="Cambria Math" charset="0"/>
                                </a:rPr>
                                <m:t>𝑐</m:t>
                              </m:r>
                            </m:sub>
                          </m:sSub>
                        </m:sup>
                      </m:sSup>
                      <m:r>
                        <a:rPr lang="en-US" b="0" i="1" smtClean="0">
                          <a:solidFill>
                            <a:srgbClr val="7030A0"/>
                          </a:solidFill>
                          <a:latin typeface="Cambria Math" charset="0"/>
                        </a:rPr>
                        <m:t>/</m:t>
                      </m:r>
                      <m:sSup>
                        <m:sSupPr>
                          <m:ctrlPr>
                            <a:rPr lang="en-US" i="1">
                              <a:solidFill>
                                <a:srgbClr val="7030A0"/>
                              </a:solidFill>
                              <a:latin typeface="Cambria Math" panose="02040503050406030204" pitchFamily="18" charset="0"/>
                            </a:rPr>
                          </m:ctrlPr>
                        </m:sSupPr>
                        <m:e>
                          <m:r>
                            <a:rPr lang="en-US" b="0" i="1" smtClean="0">
                              <a:solidFill>
                                <a:schemeClr val="tx1"/>
                              </a:solidFill>
                              <a:latin typeface="Cambria Math" charset="0"/>
                            </a:rPr>
                            <m:t>(</m:t>
                          </m:r>
                          <m:r>
                            <a:rPr lang="en-US" i="1">
                              <a:solidFill>
                                <a:schemeClr val="tx1"/>
                              </a:solidFill>
                              <a:latin typeface="Cambria Math" charset="0"/>
                            </a:rPr>
                            <m:t>𝑒</m:t>
                          </m:r>
                        </m:e>
                        <m:sup>
                          <m:sSub>
                            <m:sSubPr>
                              <m:ctrlPr>
                                <a:rPr lang="en-US" i="1">
                                  <a:solidFill>
                                    <a:srgbClr val="7030A0"/>
                                  </a:solidFill>
                                  <a:latin typeface="Cambria Math" panose="02040503050406030204" pitchFamily="18" charset="0"/>
                                </a:rPr>
                              </m:ctrlPr>
                            </m:sSubPr>
                            <m:e>
                              <m:r>
                                <a:rPr lang="en-US" i="1">
                                  <a:solidFill>
                                    <a:srgbClr val="7030A0"/>
                                  </a:solidFill>
                                  <a:latin typeface="Cambria Math" charset="0"/>
                                </a:rPr>
                                <m:t>𝑔</m:t>
                              </m:r>
                            </m:e>
                            <m:sub>
                              <m:r>
                                <a:rPr lang="en-US" i="1">
                                  <a:solidFill>
                                    <a:srgbClr val="7030A0"/>
                                  </a:solidFill>
                                  <a:latin typeface="Cambria Math" charset="0"/>
                                </a:rPr>
                                <m:t>𝑐</m:t>
                              </m:r>
                            </m:sub>
                          </m:sSub>
                        </m:sup>
                      </m:sSup>
                      <m:r>
                        <a:rPr lang="en-US" i="1">
                          <a:solidFill>
                            <a:srgbClr val="7030A0"/>
                          </a:solidFill>
                          <a:latin typeface="Cambria Math" charset="0"/>
                        </a:rPr>
                        <m:t>+</m:t>
                      </m:r>
                      <m:sSup>
                        <m:sSupPr>
                          <m:ctrlPr>
                            <a:rPr lang="en-US" i="1">
                              <a:solidFill>
                                <a:srgbClr val="7030A0"/>
                              </a:solidFill>
                              <a:latin typeface="Cambria Math" panose="02040503050406030204" pitchFamily="18" charset="0"/>
                            </a:rPr>
                          </m:ctrlPr>
                        </m:sSupPr>
                        <m:e>
                          <m:r>
                            <a:rPr lang="en-US" i="1">
                              <a:solidFill>
                                <a:schemeClr val="tx1"/>
                              </a:solidFill>
                              <a:latin typeface="Cambria Math" charset="0"/>
                            </a:rPr>
                            <m:t>𝑒</m:t>
                          </m:r>
                        </m:e>
                        <m:sup>
                          <m:sSub>
                            <m:sSubPr>
                              <m:ctrlPr>
                                <a:rPr lang="en-US" i="1">
                                  <a:solidFill>
                                    <a:srgbClr val="FF0000"/>
                                  </a:solidFill>
                                  <a:latin typeface="Cambria Math" panose="02040503050406030204" pitchFamily="18" charset="0"/>
                                </a:rPr>
                              </m:ctrlPr>
                            </m:sSubPr>
                            <m:e>
                              <m:r>
                                <a:rPr lang="en-US" i="1">
                                  <a:solidFill>
                                    <a:srgbClr val="FF0000"/>
                                  </a:solidFill>
                                  <a:latin typeface="Cambria Math" charset="0"/>
                                </a:rPr>
                                <m:t>𝑔</m:t>
                              </m:r>
                            </m:e>
                            <m:sub>
                              <m:r>
                                <a:rPr lang="en-US" i="1">
                                  <a:solidFill>
                                    <a:srgbClr val="FF0000"/>
                                  </a:solidFill>
                                  <a:latin typeface="Cambria Math" charset="0"/>
                                </a:rPr>
                                <m:t>𝑑</m:t>
                              </m:r>
                            </m:sub>
                          </m:sSub>
                        </m:sup>
                      </m:sSup>
                      <m:r>
                        <a:rPr lang="en-US" i="1">
                          <a:solidFill>
                            <a:srgbClr val="7030A0"/>
                          </a:solidFill>
                          <a:latin typeface="Cambria Math" charset="0"/>
                        </a:rPr>
                        <m:t>+</m:t>
                      </m:r>
                      <m:sSup>
                        <m:sSupPr>
                          <m:ctrlPr>
                            <a:rPr lang="en-US" i="1">
                              <a:solidFill>
                                <a:schemeClr val="tx1"/>
                              </a:solidFill>
                              <a:latin typeface="Cambria Math" panose="02040503050406030204" pitchFamily="18" charset="0"/>
                            </a:rPr>
                          </m:ctrlPr>
                        </m:sSupPr>
                        <m:e>
                          <m:r>
                            <a:rPr lang="en-US" i="1">
                              <a:solidFill>
                                <a:schemeClr val="tx1"/>
                              </a:solidFill>
                              <a:latin typeface="Cambria Math" charset="0"/>
                            </a:rPr>
                            <m:t>𝑒</m:t>
                          </m:r>
                        </m:e>
                        <m:sup>
                          <m:sSub>
                            <m:sSubPr>
                              <m:ctrlPr>
                                <a:rPr lang="en-US" i="1">
                                  <a:solidFill>
                                    <a:srgbClr val="0070C0"/>
                                  </a:solidFill>
                                  <a:latin typeface="Cambria Math" panose="02040503050406030204" pitchFamily="18" charset="0"/>
                                </a:rPr>
                              </m:ctrlPr>
                            </m:sSubPr>
                            <m:e>
                              <m:r>
                                <a:rPr lang="en-US" i="1">
                                  <a:solidFill>
                                    <a:srgbClr val="0070C0"/>
                                  </a:solidFill>
                                  <a:latin typeface="Cambria Math" charset="0"/>
                                </a:rPr>
                                <m:t>𝑔</m:t>
                              </m:r>
                            </m:e>
                            <m:sub>
                              <m:r>
                                <a:rPr lang="en-US" i="1">
                                  <a:solidFill>
                                    <a:srgbClr val="0070C0"/>
                                  </a:solidFill>
                                  <a:latin typeface="Cambria Math" charset="0"/>
                                </a:rPr>
                                <m:t>𝑏</m:t>
                              </m:r>
                            </m:sub>
                          </m:sSub>
                        </m:sup>
                      </m:sSup>
                      <m:r>
                        <a:rPr lang="en-US" b="0" i="1" smtClean="0">
                          <a:solidFill>
                            <a:schemeClr val="tx1"/>
                          </a:solidFill>
                          <a:latin typeface="Cambria Math" charset="0"/>
                        </a:rPr>
                        <m:t>)</m:t>
                      </m:r>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2546920" y="3543684"/>
                <a:ext cx="2905411" cy="369332"/>
              </a:xfrm>
              <a:prstGeom prst="rect">
                <a:avLst/>
              </a:prstGeom>
              <a:blipFill rotWithShape="0">
                <a:blip r:embed="rId8"/>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2546919" y="3913016"/>
                <a:ext cx="290541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𝑓</m:t>
                          </m:r>
                        </m:e>
                        <m:sub>
                          <m:r>
                            <a:rPr lang="en-US" b="0" i="1" smtClean="0">
                              <a:solidFill>
                                <a:srgbClr val="FF0000"/>
                              </a:solidFill>
                              <a:latin typeface="Cambria Math" charset="0"/>
                            </a:rPr>
                            <m:t>𝑑</m:t>
                          </m:r>
                        </m:sub>
                      </m:sSub>
                      <m:r>
                        <a:rPr lang="en-US" b="0" i="1" smtClean="0">
                          <a:solidFill>
                            <a:srgbClr val="7030A0"/>
                          </a:solidFill>
                          <a:latin typeface="Cambria Math" charset="0"/>
                        </a:rPr>
                        <m:t>=</m:t>
                      </m:r>
                      <m:sSup>
                        <m:sSupPr>
                          <m:ctrlPr>
                            <a:rPr lang="en-US" i="1">
                              <a:solidFill>
                                <a:srgbClr val="7030A0"/>
                              </a:solidFill>
                              <a:latin typeface="Cambria Math" panose="02040503050406030204" pitchFamily="18" charset="0"/>
                            </a:rPr>
                          </m:ctrlPr>
                        </m:sSupPr>
                        <m:e>
                          <m:r>
                            <a:rPr lang="en-US" i="1">
                              <a:solidFill>
                                <a:schemeClr val="tx1"/>
                              </a:solidFill>
                              <a:latin typeface="Cambria Math" charset="0"/>
                            </a:rPr>
                            <m:t>𝑒</m:t>
                          </m:r>
                        </m:e>
                        <m:sup>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charset="0"/>
                                </a:rPr>
                                <m:t>𝑔</m:t>
                              </m:r>
                            </m:e>
                            <m:sub>
                              <m:r>
                                <a:rPr lang="en-US" b="0" i="1" smtClean="0">
                                  <a:solidFill>
                                    <a:srgbClr val="FF0000"/>
                                  </a:solidFill>
                                  <a:latin typeface="Cambria Math" charset="0"/>
                                </a:rPr>
                                <m:t>𝑑</m:t>
                              </m:r>
                            </m:sub>
                          </m:sSub>
                        </m:sup>
                      </m:sSup>
                      <m:r>
                        <a:rPr lang="en-US" b="0" i="1" smtClean="0">
                          <a:solidFill>
                            <a:srgbClr val="7030A0"/>
                          </a:solidFill>
                          <a:latin typeface="Cambria Math" charset="0"/>
                        </a:rPr>
                        <m:t>/</m:t>
                      </m:r>
                      <m:sSup>
                        <m:sSupPr>
                          <m:ctrlPr>
                            <a:rPr lang="en-US" i="1">
                              <a:solidFill>
                                <a:srgbClr val="7030A0"/>
                              </a:solidFill>
                              <a:latin typeface="Cambria Math" panose="02040503050406030204" pitchFamily="18" charset="0"/>
                            </a:rPr>
                          </m:ctrlPr>
                        </m:sSupPr>
                        <m:e>
                          <m:r>
                            <a:rPr lang="en-US" b="0" i="1" smtClean="0">
                              <a:solidFill>
                                <a:schemeClr val="tx1"/>
                              </a:solidFill>
                              <a:latin typeface="Cambria Math" charset="0"/>
                            </a:rPr>
                            <m:t>(</m:t>
                          </m:r>
                          <m:r>
                            <a:rPr lang="en-US" i="1">
                              <a:solidFill>
                                <a:schemeClr val="tx1"/>
                              </a:solidFill>
                              <a:latin typeface="Cambria Math" charset="0"/>
                            </a:rPr>
                            <m:t>𝑒</m:t>
                          </m:r>
                        </m:e>
                        <m:sup>
                          <m:sSub>
                            <m:sSubPr>
                              <m:ctrlPr>
                                <a:rPr lang="en-US" i="1">
                                  <a:solidFill>
                                    <a:srgbClr val="7030A0"/>
                                  </a:solidFill>
                                  <a:latin typeface="Cambria Math" panose="02040503050406030204" pitchFamily="18" charset="0"/>
                                </a:rPr>
                              </m:ctrlPr>
                            </m:sSubPr>
                            <m:e>
                              <m:r>
                                <a:rPr lang="en-US" i="1">
                                  <a:solidFill>
                                    <a:srgbClr val="7030A0"/>
                                  </a:solidFill>
                                  <a:latin typeface="Cambria Math" charset="0"/>
                                </a:rPr>
                                <m:t>𝑔</m:t>
                              </m:r>
                            </m:e>
                            <m:sub>
                              <m:r>
                                <a:rPr lang="en-US" i="1">
                                  <a:solidFill>
                                    <a:srgbClr val="7030A0"/>
                                  </a:solidFill>
                                  <a:latin typeface="Cambria Math" charset="0"/>
                                </a:rPr>
                                <m:t>𝑐</m:t>
                              </m:r>
                            </m:sub>
                          </m:sSub>
                        </m:sup>
                      </m:sSup>
                      <m:r>
                        <a:rPr lang="en-US" i="1">
                          <a:solidFill>
                            <a:srgbClr val="7030A0"/>
                          </a:solidFill>
                          <a:latin typeface="Cambria Math" charset="0"/>
                        </a:rPr>
                        <m:t>+</m:t>
                      </m:r>
                      <m:sSup>
                        <m:sSupPr>
                          <m:ctrlPr>
                            <a:rPr lang="en-US" i="1">
                              <a:solidFill>
                                <a:srgbClr val="7030A0"/>
                              </a:solidFill>
                              <a:latin typeface="Cambria Math" panose="02040503050406030204" pitchFamily="18" charset="0"/>
                            </a:rPr>
                          </m:ctrlPr>
                        </m:sSupPr>
                        <m:e>
                          <m:r>
                            <a:rPr lang="en-US" i="1">
                              <a:solidFill>
                                <a:schemeClr val="tx1"/>
                              </a:solidFill>
                              <a:latin typeface="Cambria Math" charset="0"/>
                            </a:rPr>
                            <m:t>𝑒</m:t>
                          </m:r>
                        </m:e>
                        <m:sup>
                          <m:sSub>
                            <m:sSubPr>
                              <m:ctrlPr>
                                <a:rPr lang="en-US" i="1">
                                  <a:solidFill>
                                    <a:srgbClr val="FF0000"/>
                                  </a:solidFill>
                                  <a:latin typeface="Cambria Math" panose="02040503050406030204" pitchFamily="18" charset="0"/>
                                </a:rPr>
                              </m:ctrlPr>
                            </m:sSubPr>
                            <m:e>
                              <m:r>
                                <a:rPr lang="en-US" i="1">
                                  <a:solidFill>
                                    <a:srgbClr val="FF0000"/>
                                  </a:solidFill>
                                  <a:latin typeface="Cambria Math" charset="0"/>
                                </a:rPr>
                                <m:t>𝑔</m:t>
                              </m:r>
                            </m:e>
                            <m:sub>
                              <m:r>
                                <a:rPr lang="en-US" i="1">
                                  <a:solidFill>
                                    <a:srgbClr val="FF0000"/>
                                  </a:solidFill>
                                  <a:latin typeface="Cambria Math" charset="0"/>
                                </a:rPr>
                                <m:t>𝑑</m:t>
                              </m:r>
                            </m:sub>
                          </m:sSub>
                        </m:sup>
                      </m:sSup>
                      <m:r>
                        <a:rPr lang="en-US" i="1">
                          <a:solidFill>
                            <a:srgbClr val="7030A0"/>
                          </a:solidFill>
                          <a:latin typeface="Cambria Math" charset="0"/>
                        </a:rPr>
                        <m:t>+</m:t>
                      </m:r>
                      <m:sSup>
                        <m:sSupPr>
                          <m:ctrlPr>
                            <a:rPr lang="en-US" i="1">
                              <a:solidFill>
                                <a:schemeClr val="tx1"/>
                              </a:solidFill>
                              <a:latin typeface="Cambria Math" panose="02040503050406030204" pitchFamily="18" charset="0"/>
                            </a:rPr>
                          </m:ctrlPr>
                        </m:sSupPr>
                        <m:e>
                          <m:r>
                            <a:rPr lang="en-US" i="1">
                              <a:solidFill>
                                <a:schemeClr val="tx1"/>
                              </a:solidFill>
                              <a:latin typeface="Cambria Math" charset="0"/>
                            </a:rPr>
                            <m:t>𝑒</m:t>
                          </m:r>
                        </m:e>
                        <m:sup>
                          <m:sSub>
                            <m:sSubPr>
                              <m:ctrlPr>
                                <a:rPr lang="en-US" i="1">
                                  <a:solidFill>
                                    <a:srgbClr val="0070C0"/>
                                  </a:solidFill>
                                  <a:latin typeface="Cambria Math" panose="02040503050406030204" pitchFamily="18" charset="0"/>
                                </a:rPr>
                              </m:ctrlPr>
                            </m:sSubPr>
                            <m:e>
                              <m:r>
                                <a:rPr lang="en-US" i="1">
                                  <a:solidFill>
                                    <a:srgbClr val="0070C0"/>
                                  </a:solidFill>
                                  <a:latin typeface="Cambria Math" charset="0"/>
                                </a:rPr>
                                <m:t>𝑔</m:t>
                              </m:r>
                            </m:e>
                            <m:sub>
                              <m:r>
                                <a:rPr lang="en-US" i="1">
                                  <a:solidFill>
                                    <a:srgbClr val="0070C0"/>
                                  </a:solidFill>
                                  <a:latin typeface="Cambria Math" charset="0"/>
                                </a:rPr>
                                <m:t>𝑏</m:t>
                              </m:r>
                            </m:sub>
                          </m:sSub>
                        </m:sup>
                      </m:sSup>
                      <m:r>
                        <a:rPr lang="en-US" b="0" i="1" smtClean="0">
                          <a:solidFill>
                            <a:schemeClr val="tx1"/>
                          </a:solidFill>
                          <a:latin typeface="Cambria Math" charset="0"/>
                        </a:rPr>
                        <m:t>)</m:t>
                      </m:r>
                    </m:oMath>
                  </m:oMathPara>
                </a14:m>
                <a:endParaRPr lang="en-US" dirty="0"/>
              </a:p>
            </p:txBody>
          </p:sp>
        </mc:Choice>
        <mc:Fallback xmlns="">
          <p:sp>
            <p:nvSpPr>
              <p:cNvPr id="44" name="Rectangle 43"/>
              <p:cNvSpPr>
                <a:spLocks noRot="1" noChangeAspect="1" noMove="1" noResize="1" noEditPoints="1" noAdjustHandles="1" noChangeArrowheads="1" noChangeShapeType="1" noTextEdit="1"/>
              </p:cNvSpPr>
              <p:nvPr/>
            </p:nvSpPr>
            <p:spPr>
              <a:xfrm>
                <a:off x="2546919" y="3913016"/>
                <a:ext cx="2905411" cy="369332"/>
              </a:xfrm>
              <a:prstGeom prst="rect">
                <a:avLst/>
              </a:prstGeom>
              <a:blipFill rotWithShape="0">
                <a:blip r:embed="rId9"/>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p:cNvSpPr/>
              <p:nvPr/>
            </p:nvSpPr>
            <p:spPr>
              <a:xfrm>
                <a:off x="2546918" y="4282348"/>
                <a:ext cx="290541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F0"/>
                              </a:solidFill>
                              <a:latin typeface="Cambria Math" panose="02040503050406030204" pitchFamily="18" charset="0"/>
                            </a:rPr>
                          </m:ctrlPr>
                        </m:sSubPr>
                        <m:e>
                          <m:r>
                            <a:rPr lang="en-US" b="0" i="1" smtClean="0">
                              <a:solidFill>
                                <a:srgbClr val="00B0F0"/>
                              </a:solidFill>
                              <a:latin typeface="Cambria Math" charset="0"/>
                            </a:rPr>
                            <m:t>𝑓</m:t>
                          </m:r>
                        </m:e>
                        <m:sub>
                          <m:r>
                            <a:rPr lang="en-US" b="0" i="1" smtClean="0">
                              <a:solidFill>
                                <a:srgbClr val="00B0F0"/>
                              </a:solidFill>
                              <a:latin typeface="Cambria Math" charset="0"/>
                            </a:rPr>
                            <m:t>𝑏</m:t>
                          </m:r>
                        </m:sub>
                      </m:sSub>
                      <m:r>
                        <a:rPr lang="en-US" b="0" i="1" smtClean="0">
                          <a:solidFill>
                            <a:srgbClr val="7030A0"/>
                          </a:solidFill>
                          <a:latin typeface="Cambria Math" charset="0"/>
                        </a:rPr>
                        <m:t>=</m:t>
                      </m:r>
                      <m:sSup>
                        <m:sSupPr>
                          <m:ctrlPr>
                            <a:rPr lang="en-US" i="1">
                              <a:solidFill>
                                <a:srgbClr val="7030A0"/>
                              </a:solidFill>
                              <a:latin typeface="Cambria Math" panose="02040503050406030204" pitchFamily="18" charset="0"/>
                            </a:rPr>
                          </m:ctrlPr>
                        </m:sSupPr>
                        <m:e>
                          <m:r>
                            <a:rPr lang="en-US" i="1">
                              <a:solidFill>
                                <a:schemeClr val="tx1"/>
                              </a:solidFill>
                              <a:latin typeface="Cambria Math" charset="0"/>
                            </a:rPr>
                            <m:t>𝑒</m:t>
                          </m:r>
                        </m:e>
                        <m:sup>
                          <m:sSub>
                            <m:sSubPr>
                              <m:ctrlPr>
                                <a:rPr lang="en-US" i="1" smtClean="0">
                                  <a:solidFill>
                                    <a:srgbClr val="00B0F0"/>
                                  </a:solidFill>
                                  <a:latin typeface="Cambria Math" panose="02040503050406030204" pitchFamily="18" charset="0"/>
                                </a:rPr>
                              </m:ctrlPr>
                            </m:sSubPr>
                            <m:e>
                              <m:r>
                                <a:rPr lang="en-US" i="1">
                                  <a:solidFill>
                                    <a:srgbClr val="00B0F0"/>
                                  </a:solidFill>
                                  <a:latin typeface="Cambria Math" charset="0"/>
                                </a:rPr>
                                <m:t>𝑔</m:t>
                              </m:r>
                            </m:e>
                            <m:sub>
                              <m:r>
                                <a:rPr lang="en-US" b="0" i="1" smtClean="0">
                                  <a:solidFill>
                                    <a:srgbClr val="00B0F0"/>
                                  </a:solidFill>
                                  <a:latin typeface="Cambria Math" charset="0"/>
                                </a:rPr>
                                <m:t>𝑏</m:t>
                              </m:r>
                            </m:sub>
                          </m:sSub>
                        </m:sup>
                      </m:sSup>
                      <m:r>
                        <a:rPr lang="en-US" b="0" i="1" smtClean="0">
                          <a:solidFill>
                            <a:srgbClr val="7030A0"/>
                          </a:solidFill>
                          <a:latin typeface="Cambria Math" charset="0"/>
                        </a:rPr>
                        <m:t>/</m:t>
                      </m:r>
                      <m:sSup>
                        <m:sSupPr>
                          <m:ctrlPr>
                            <a:rPr lang="en-US" i="1">
                              <a:solidFill>
                                <a:srgbClr val="7030A0"/>
                              </a:solidFill>
                              <a:latin typeface="Cambria Math" panose="02040503050406030204" pitchFamily="18" charset="0"/>
                            </a:rPr>
                          </m:ctrlPr>
                        </m:sSupPr>
                        <m:e>
                          <m:r>
                            <a:rPr lang="en-US" b="0" i="1" smtClean="0">
                              <a:solidFill>
                                <a:schemeClr val="tx1"/>
                              </a:solidFill>
                              <a:latin typeface="Cambria Math" charset="0"/>
                            </a:rPr>
                            <m:t>(</m:t>
                          </m:r>
                          <m:r>
                            <a:rPr lang="en-US" i="1">
                              <a:solidFill>
                                <a:schemeClr val="tx1"/>
                              </a:solidFill>
                              <a:latin typeface="Cambria Math" charset="0"/>
                            </a:rPr>
                            <m:t>𝑒</m:t>
                          </m:r>
                        </m:e>
                        <m:sup>
                          <m:sSub>
                            <m:sSubPr>
                              <m:ctrlPr>
                                <a:rPr lang="en-US" i="1">
                                  <a:solidFill>
                                    <a:srgbClr val="7030A0"/>
                                  </a:solidFill>
                                  <a:latin typeface="Cambria Math" panose="02040503050406030204" pitchFamily="18" charset="0"/>
                                </a:rPr>
                              </m:ctrlPr>
                            </m:sSubPr>
                            <m:e>
                              <m:r>
                                <a:rPr lang="en-US" i="1">
                                  <a:solidFill>
                                    <a:srgbClr val="7030A0"/>
                                  </a:solidFill>
                                  <a:latin typeface="Cambria Math" charset="0"/>
                                </a:rPr>
                                <m:t>𝑔</m:t>
                              </m:r>
                            </m:e>
                            <m:sub>
                              <m:r>
                                <a:rPr lang="en-US" i="1">
                                  <a:solidFill>
                                    <a:srgbClr val="7030A0"/>
                                  </a:solidFill>
                                  <a:latin typeface="Cambria Math" charset="0"/>
                                </a:rPr>
                                <m:t>𝑐</m:t>
                              </m:r>
                            </m:sub>
                          </m:sSub>
                        </m:sup>
                      </m:sSup>
                      <m:r>
                        <a:rPr lang="en-US" i="1">
                          <a:solidFill>
                            <a:srgbClr val="7030A0"/>
                          </a:solidFill>
                          <a:latin typeface="Cambria Math" charset="0"/>
                        </a:rPr>
                        <m:t>+</m:t>
                      </m:r>
                      <m:sSup>
                        <m:sSupPr>
                          <m:ctrlPr>
                            <a:rPr lang="en-US" i="1">
                              <a:solidFill>
                                <a:srgbClr val="7030A0"/>
                              </a:solidFill>
                              <a:latin typeface="Cambria Math" panose="02040503050406030204" pitchFamily="18" charset="0"/>
                            </a:rPr>
                          </m:ctrlPr>
                        </m:sSupPr>
                        <m:e>
                          <m:r>
                            <a:rPr lang="en-US" i="1">
                              <a:solidFill>
                                <a:schemeClr val="tx1"/>
                              </a:solidFill>
                              <a:latin typeface="Cambria Math" charset="0"/>
                            </a:rPr>
                            <m:t>𝑒</m:t>
                          </m:r>
                        </m:e>
                        <m:sup>
                          <m:sSub>
                            <m:sSubPr>
                              <m:ctrlPr>
                                <a:rPr lang="en-US" i="1">
                                  <a:solidFill>
                                    <a:srgbClr val="FF0000"/>
                                  </a:solidFill>
                                  <a:latin typeface="Cambria Math" panose="02040503050406030204" pitchFamily="18" charset="0"/>
                                </a:rPr>
                              </m:ctrlPr>
                            </m:sSubPr>
                            <m:e>
                              <m:r>
                                <a:rPr lang="en-US" i="1">
                                  <a:solidFill>
                                    <a:srgbClr val="FF0000"/>
                                  </a:solidFill>
                                  <a:latin typeface="Cambria Math" charset="0"/>
                                </a:rPr>
                                <m:t>𝑔</m:t>
                              </m:r>
                            </m:e>
                            <m:sub>
                              <m:r>
                                <a:rPr lang="en-US" i="1">
                                  <a:solidFill>
                                    <a:srgbClr val="FF0000"/>
                                  </a:solidFill>
                                  <a:latin typeface="Cambria Math" charset="0"/>
                                </a:rPr>
                                <m:t>𝑑</m:t>
                              </m:r>
                            </m:sub>
                          </m:sSub>
                        </m:sup>
                      </m:sSup>
                      <m:r>
                        <a:rPr lang="en-US" i="1">
                          <a:solidFill>
                            <a:srgbClr val="7030A0"/>
                          </a:solidFill>
                          <a:latin typeface="Cambria Math" charset="0"/>
                        </a:rPr>
                        <m:t>+</m:t>
                      </m:r>
                      <m:sSup>
                        <m:sSupPr>
                          <m:ctrlPr>
                            <a:rPr lang="en-US" i="1">
                              <a:solidFill>
                                <a:schemeClr val="tx1"/>
                              </a:solidFill>
                              <a:latin typeface="Cambria Math" panose="02040503050406030204" pitchFamily="18" charset="0"/>
                            </a:rPr>
                          </m:ctrlPr>
                        </m:sSupPr>
                        <m:e>
                          <m:r>
                            <a:rPr lang="en-US" i="1">
                              <a:solidFill>
                                <a:schemeClr val="tx1"/>
                              </a:solidFill>
                              <a:latin typeface="Cambria Math" charset="0"/>
                            </a:rPr>
                            <m:t>𝑒</m:t>
                          </m:r>
                        </m:e>
                        <m:sup>
                          <m:sSub>
                            <m:sSubPr>
                              <m:ctrlPr>
                                <a:rPr lang="en-US" i="1">
                                  <a:solidFill>
                                    <a:srgbClr val="0070C0"/>
                                  </a:solidFill>
                                  <a:latin typeface="Cambria Math" panose="02040503050406030204" pitchFamily="18" charset="0"/>
                                </a:rPr>
                              </m:ctrlPr>
                            </m:sSubPr>
                            <m:e>
                              <m:r>
                                <a:rPr lang="en-US" i="1">
                                  <a:solidFill>
                                    <a:srgbClr val="0070C0"/>
                                  </a:solidFill>
                                  <a:latin typeface="Cambria Math" charset="0"/>
                                </a:rPr>
                                <m:t>𝑔</m:t>
                              </m:r>
                            </m:e>
                            <m:sub>
                              <m:r>
                                <a:rPr lang="en-US" i="1">
                                  <a:solidFill>
                                    <a:srgbClr val="0070C0"/>
                                  </a:solidFill>
                                  <a:latin typeface="Cambria Math" charset="0"/>
                                </a:rPr>
                                <m:t>𝑏</m:t>
                              </m:r>
                            </m:sub>
                          </m:sSub>
                        </m:sup>
                      </m:sSup>
                      <m:r>
                        <a:rPr lang="en-US" b="0" i="1" smtClean="0">
                          <a:solidFill>
                            <a:schemeClr val="tx1"/>
                          </a:solidFill>
                          <a:latin typeface="Cambria Math" charset="0"/>
                        </a:rPr>
                        <m:t>)</m:t>
                      </m:r>
                    </m:oMath>
                  </m:oMathPara>
                </a14:m>
                <a:endParaRPr lang="en-US" dirty="0"/>
              </a:p>
            </p:txBody>
          </p:sp>
        </mc:Choice>
        <mc:Fallback xmlns="">
          <p:sp>
            <p:nvSpPr>
              <p:cNvPr id="45" name="Rectangle 44"/>
              <p:cNvSpPr>
                <a:spLocks noRot="1" noChangeAspect="1" noMove="1" noResize="1" noEditPoints="1" noAdjustHandles="1" noChangeArrowheads="1" noChangeShapeType="1" noTextEdit="1"/>
              </p:cNvSpPr>
              <p:nvPr/>
            </p:nvSpPr>
            <p:spPr>
              <a:xfrm>
                <a:off x="2546918" y="4282348"/>
                <a:ext cx="2905411" cy="369332"/>
              </a:xfrm>
              <a:prstGeom prst="rect">
                <a:avLst/>
              </a:prstGeom>
              <a:blipFill rotWithShape="0">
                <a:blip r:embed="rId10"/>
                <a:stretch>
                  <a:fillRect b="-13115"/>
                </a:stretch>
              </a:blipFill>
            </p:spPr>
            <p:txBody>
              <a:bodyPr/>
              <a:lstStyle/>
              <a:p>
                <a:r>
                  <a:rPr lang="en-US">
                    <a:noFill/>
                  </a:rPr>
                  <a:t> </a:t>
                </a:r>
              </a:p>
            </p:txBody>
          </p:sp>
        </mc:Fallback>
      </mc:AlternateContent>
    </p:spTree>
    <p:extLst>
      <p:ext uri="{BB962C8B-B14F-4D97-AF65-F5344CB8AC3E}">
        <p14:creationId xmlns:p14="http://schemas.microsoft.com/office/powerpoint/2010/main" val="3488316202"/>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33CDBA-36B4-7F40-A0B7-A7A0968BCFDA}"/>
              </a:ext>
            </a:extLst>
          </p:cNvPr>
          <p:cNvPicPr>
            <a:picLocks noChangeAspect="1"/>
          </p:cNvPicPr>
          <p:nvPr/>
        </p:nvPicPr>
        <p:blipFill>
          <a:blip r:embed="rId2"/>
          <a:stretch>
            <a:fillRect/>
          </a:stretch>
        </p:blipFill>
        <p:spPr>
          <a:xfrm>
            <a:off x="3206515" y="816251"/>
            <a:ext cx="2984500" cy="812800"/>
          </a:xfrm>
          <a:prstGeom prst="rect">
            <a:avLst/>
          </a:prstGeom>
        </p:spPr>
      </p:pic>
      <p:pic>
        <p:nvPicPr>
          <p:cNvPr id="6" name="Picture 5">
            <a:extLst>
              <a:ext uri="{FF2B5EF4-FFF2-40B4-BE49-F238E27FC236}">
                <a16:creationId xmlns:a16="http://schemas.microsoft.com/office/drawing/2014/main" id="{0891AC3C-ECA3-0245-A4E4-656A207EDDD3}"/>
              </a:ext>
            </a:extLst>
          </p:cNvPr>
          <p:cNvPicPr>
            <a:picLocks noChangeAspect="1"/>
          </p:cNvPicPr>
          <p:nvPr/>
        </p:nvPicPr>
        <p:blipFill rotWithShape="1">
          <a:blip r:embed="rId3"/>
          <a:srcRect b="72256"/>
          <a:stretch/>
        </p:blipFill>
        <p:spPr>
          <a:xfrm>
            <a:off x="1869077" y="1958403"/>
            <a:ext cx="4525956" cy="838100"/>
          </a:xfrm>
          <a:prstGeom prst="rect">
            <a:avLst/>
          </a:prstGeom>
        </p:spPr>
      </p:pic>
      <p:pic>
        <p:nvPicPr>
          <p:cNvPr id="7" name="Picture 6">
            <a:extLst>
              <a:ext uri="{FF2B5EF4-FFF2-40B4-BE49-F238E27FC236}">
                <a16:creationId xmlns:a16="http://schemas.microsoft.com/office/drawing/2014/main" id="{C8D9223B-9FC4-7048-AC66-14C7A821DE98}"/>
              </a:ext>
            </a:extLst>
          </p:cNvPr>
          <p:cNvPicPr>
            <a:picLocks noChangeAspect="1"/>
          </p:cNvPicPr>
          <p:nvPr/>
        </p:nvPicPr>
        <p:blipFill rotWithShape="1">
          <a:blip r:embed="rId3"/>
          <a:srcRect t="28217" b="52890"/>
          <a:stretch/>
        </p:blipFill>
        <p:spPr>
          <a:xfrm>
            <a:off x="1810084" y="2957053"/>
            <a:ext cx="4525956" cy="570715"/>
          </a:xfrm>
          <a:prstGeom prst="rect">
            <a:avLst/>
          </a:prstGeom>
        </p:spPr>
      </p:pic>
      <p:pic>
        <p:nvPicPr>
          <p:cNvPr id="8" name="Picture 7">
            <a:extLst>
              <a:ext uri="{FF2B5EF4-FFF2-40B4-BE49-F238E27FC236}">
                <a16:creationId xmlns:a16="http://schemas.microsoft.com/office/drawing/2014/main" id="{CFE24EEC-1A7C-4148-90B9-C5C72182B902}"/>
              </a:ext>
            </a:extLst>
          </p:cNvPr>
          <p:cNvPicPr>
            <a:picLocks noChangeAspect="1"/>
          </p:cNvPicPr>
          <p:nvPr/>
        </p:nvPicPr>
        <p:blipFill rotWithShape="1">
          <a:blip r:embed="rId3"/>
          <a:srcRect t="46851" b="33863"/>
          <a:stretch/>
        </p:blipFill>
        <p:spPr>
          <a:xfrm>
            <a:off x="1869077" y="3623271"/>
            <a:ext cx="4525956" cy="582561"/>
          </a:xfrm>
          <a:prstGeom prst="rect">
            <a:avLst/>
          </a:prstGeom>
        </p:spPr>
      </p:pic>
      <p:pic>
        <p:nvPicPr>
          <p:cNvPr id="9" name="Picture 8">
            <a:extLst>
              <a:ext uri="{FF2B5EF4-FFF2-40B4-BE49-F238E27FC236}">
                <a16:creationId xmlns:a16="http://schemas.microsoft.com/office/drawing/2014/main" id="{FDA02D10-3E31-2B42-9CF0-E21260433065}"/>
              </a:ext>
            </a:extLst>
          </p:cNvPr>
          <p:cNvPicPr>
            <a:picLocks noChangeAspect="1"/>
          </p:cNvPicPr>
          <p:nvPr/>
        </p:nvPicPr>
        <p:blipFill rotWithShape="1">
          <a:blip r:embed="rId3"/>
          <a:srcRect t="65727" b="17428"/>
          <a:stretch/>
        </p:blipFill>
        <p:spPr>
          <a:xfrm>
            <a:off x="1665059" y="4505979"/>
            <a:ext cx="4525956" cy="508820"/>
          </a:xfrm>
          <a:prstGeom prst="rect">
            <a:avLst/>
          </a:prstGeom>
        </p:spPr>
      </p:pic>
      <p:sp>
        <p:nvSpPr>
          <p:cNvPr id="10" name="Title 1">
            <a:extLst>
              <a:ext uri="{FF2B5EF4-FFF2-40B4-BE49-F238E27FC236}">
                <a16:creationId xmlns:a16="http://schemas.microsoft.com/office/drawing/2014/main" id="{74EC9E01-9051-884B-9754-9CD5AE936AE5}"/>
              </a:ext>
            </a:extLst>
          </p:cNvPr>
          <p:cNvSpPr txBox="1">
            <a:spLocks/>
          </p:cNvSpPr>
          <p:nvPr/>
        </p:nvSpPr>
        <p:spPr>
          <a:xfrm>
            <a:off x="636400" y="0"/>
            <a:ext cx="7886700" cy="733546"/>
          </a:xfrm>
          <a:prstGeom prst="rect">
            <a:avLst/>
          </a:prstGeom>
          <a:ln w="12700">
            <a:miter lim="400000"/>
          </a:ln>
        </p:spPr>
        <p:txBody>
          <a:bodyPr vert="horz" lIns="0" tIns="0" rIns="0" bIns="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457200"/>
            <a:r>
              <a:rPr lang="en-US" sz="2800">
                <a:solidFill>
                  <a:srgbClr val="215380"/>
                </a:solidFill>
                <a:latin typeface="+mn-lt"/>
                <a:ea typeface="+mn-ea"/>
                <a:cs typeface="+mn-cs"/>
                <a:sym typeface="Calibri"/>
              </a:rPr>
              <a:t>Computing Analytic Gradients</a:t>
            </a:r>
            <a:endParaRPr lang="en-US" sz="2800" dirty="0">
              <a:solidFill>
                <a:srgbClr val="215380"/>
              </a:solidFill>
              <a:latin typeface="+mn-lt"/>
              <a:ea typeface="+mn-ea"/>
              <a:cs typeface="+mn-cs"/>
              <a:sym typeface="Calibri"/>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409D81B-04FE-5045-9B26-1992ADEA3394}"/>
                  </a:ext>
                </a:extLst>
              </p:cNvPr>
              <p:cNvSpPr txBox="1"/>
              <p:nvPr/>
            </p:nvSpPr>
            <p:spPr>
              <a:xfrm>
                <a:off x="636400" y="1891535"/>
                <a:ext cx="422552" cy="573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tx1">
                                  <a:lumMod val="50000"/>
                                  <a:lumOff val="50000"/>
                                </a:schemeClr>
                              </a:solidFill>
                              <a:latin typeface="Cambria Math" panose="02040503050406030204" pitchFamily="18" charset="0"/>
                            </a:rPr>
                          </m:ctrlPr>
                        </m:fPr>
                        <m:num>
                          <m:r>
                            <a:rPr lang="en-US" b="0" i="1" smtClean="0">
                              <a:solidFill>
                                <a:schemeClr val="tx1">
                                  <a:lumMod val="50000"/>
                                  <a:lumOff val="50000"/>
                                </a:schemeClr>
                              </a:solidFill>
                              <a:latin typeface="Cambria Math" panose="02040503050406030204" pitchFamily="18" charset="0"/>
                            </a:rPr>
                            <m:t>𝜕</m:t>
                          </m:r>
                          <m:r>
                            <a:rPr lang="en-US" b="0" i="1" smtClean="0">
                              <a:solidFill>
                                <a:schemeClr val="tx1">
                                  <a:lumMod val="50000"/>
                                  <a:lumOff val="50000"/>
                                </a:schemeClr>
                              </a:solidFill>
                              <a:latin typeface="Cambria Math" panose="02040503050406030204" pitchFamily="18" charset="0"/>
                            </a:rPr>
                            <m:t>ℓ</m:t>
                          </m:r>
                        </m:num>
                        <m:den>
                          <m:r>
                            <a:rPr lang="en-US" b="0" i="1" smtClean="0">
                              <a:solidFill>
                                <a:schemeClr val="tx1">
                                  <a:lumMod val="50000"/>
                                  <a:lumOff val="50000"/>
                                </a:schemeClr>
                              </a:solidFill>
                              <a:latin typeface="Cambria Math" panose="02040503050406030204" pitchFamily="18" charset="0"/>
                            </a:rPr>
                            <m:t>𝜕</m:t>
                          </m:r>
                          <m:sSub>
                            <m:sSubPr>
                              <m:ctrlPr>
                                <a:rPr lang="en-US" b="0" i="1" smtClean="0">
                                  <a:solidFill>
                                    <a:schemeClr val="tx1">
                                      <a:lumMod val="50000"/>
                                      <a:lumOff val="50000"/>
                                    </a:schemeClr>
                                  </a:solidFill>
                                  <a:latin typeface="Cambria Math" panose="02040503050406030204" pitchFamily="18" charset="0"/>
                                </a:rPr>
                              </m:ctrlPr>
                            </m:sSubPr>
                            <m:e>
                              <m:r>
                                <a:rPr lang="en-US" b="0" i="1" smtClean="0">
                                  <a:solidFill>
                                    <a:schemeClr val="tx1">
                                      <a:lumMod val="50000"/>
                                      <a:lumOff val="50000"/>
                                    </a:schemeClr>
                                  </a:solidFill>
                                  <a:latin typeface="Cambria Math" panose="02040503050406030204" pitchFamily="18" charset="0"/>
                                </a:rPr>
                                <m:t>𝑎</m:t>
                              </m:r>
                            </m:e>
                            <m:sub>
                              <m:r>
                                <a:rPr lang="en-US" b="0" i="1" smtClean="0">
                                  <a:solidFill>
                                    <a:schemeClr val="tx1">
                                      <a:lumMod val="50000"/>
                                      <a:lumOff val="50000"/>
                                    </a:schemeClr>
                                  </a:solidFill>
                                  <a:latin typeface="Cambria Math" panose="02040503050406030204" pitchFamily="18" charset="0"/>
                                </a:rPr>
                                <m:t>0</m:t>
                              </m:r>
                            </m:sub>
                          </m:sSub>
                        </m:den>
                      </m:f>
                    </m:oMath>
                  </m:oMathPara>
                </a14:m>
                <a:endParaRPr lang="en-US" dirty="0">
                  <a:solidFill>
                    <a:schemeClr val="tx1">
                      <a:lumMod val="50000"/>
                      <a:lumOff val="50000"/>
                    </a:schemeClr>
                  </a:solidFill>
                </a:endParaRPr>
              </a:p>
            </p:txBody>
          </p:sp>
        </mc:Choice>
        <mc:Fallback xmlns="">
          <p:sp>
            <p:nvSpPr>
              <p:cNvPr id="11" name="TextBox 10">
                <a:extLst>
                  <a:ext uri="{FF2B5EF4-FFF2-40B4-BE49-F238E27FC236}">
                    <a16:creationId xmlns:a16="http://schemas.microsoft.com/office/drawing/2014/main" id="{C409D81B-04FE-5045-9B26-1992ADEA3394}"/>
                  </a:ext>
                </a:extLst>
              </p:cNvPr>
              <p:cNvSpPr txBox="1">
                <a:spLocks noRot="1" noChangeAspect="1" noMove="1" noResize="1" noEditPoints="1" noAdjustHandles="1" noChangeArrowheads="1" noChangeShapeType="1" noTextEdit="1"/>
              </p:cNvSpPr>
              <p:nvPr/>
            </p:nvSpPr>
            <p:spPr>
              <a:xfrm>
                <a:off x="636400" y="1891535"/>
                <a:ext cx="422552" cy="573747"/>
              </a:xfrm>
              <a:prstGeom prst="rect">
                <a:avLst/>
              </a:prstGeom>
              <a:blipFill>
                <a:blip r:embed="rId4"/>
                <a:stretch>
                  <a:fillRect l="-11765" t="-2174" r="-2941"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A8BF5CD-8055-2849-BF40-547A464F0EF3}"/>
                  </a:ext>
                </a:extLst>
              </p:cNvPr>
              <p:cNvSpPr txBox="1"/>
              <p:nvPr/>
            </p:nvSpPr>
            <p:spPr>
              <a:xfrm>
                <a:off x="1218699" y="1891535"/>
                <a:ext cx="422552" cy="573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tx1">
                                  <a:lumMod val="50000"/>
                                  <a:lumOff val="50000"/>
                                </a:schemeClr>
                              </a:solidFill>
                              <a:latin typeface="Cambria Math" panose="02040503050406030204" pitchFamily="18" charset="0"/>
                            </a:rPr>
                          </m:ctrlPr>
                        </m:fPr>
                        <m:num>
                          <m:r>
                            <a:rPr lang="en-US" b="0" i="1" smtClean="0">
                              <a:solidFill>
                                <a:schemeClr val="tx1">
                                  <a:lumMod val="50000"/>
                                  <a:lumOff val="50000"/>
                                </a:schemeClr>
                              </a:solidFill>
                              <a:latin typeface="Cambria Math" panose="02040503050406030204" pitchFamily="18" charset="0"/>
                            </a:rPr>
                            <m:t>𝜕</m:t>
                          </m:r>
                          <m:r>
                            <a:rPr lang="en-US" b="0" i="1" smtClean="0">
                              <a:solidFill>
                                <a:schemeClr val="tx1">
                                  <a:lumMod val="50000"/>
                                  <a:lumOff val="50000"/>
                                </a:schemeClr>
                              </a:solidFill>
                              <a:latin typeface="Cambria Math" panose="02040503050406030204" pitchFamily="18" charset="0"/>
                            </a:rPr>
                            <m:t>ℓ</m:t>
                          </m:r>
                        </m:num>
                        <m:den>
                          <m:r>
                            <a:rPr lang="en-US" b="0" i="1" smtClean="0">
                              <a:solidFill>
                                <a:schemeClr val="tx1">
                                  <a:lumMod val="50000"/>
                                  <a:lumOff val="50000"/>
                                </a:schemeClr>
                              </a:solidFill>
                              <a:latin typeface="Cambria Math" panose="02040503050406030204" pitchFamily="18" charset="0"/>
                            </a:rPr>
                            <m:t>𝜕</m:t>
                          </m:r>
                          <m:sSub>
                            <m:sSubPr>
                              <m:ctrlPr>
                                <a:rPr lang="en-US" b="0" i="1" smtClean="0">
                                  <a:solidFill>
                                    <a:schemeClr val="tx1">
                                      <a:lumMod val="50000"/>
                                      <a:lumOff val="50000"/>
                                    </a:schemeClr>
                                  </a:solidFill>
                                  <a:latin typeface="Cambria Math" panose="02040503050406030204" pitchFamily="18" charset="0"/>
                                </a:rPr>
                              </m:ctrlPr>
                            </m:sSubPr>
                            <m:e>
                              <m:r>
                                <a:rPr lang="en-US" b="0" i="1" smtClean="0">
                                  <a:solidFill>
                                    <a:schemeClr val="tx1">
                                      <a:lumMod val="50000"/>
                                      <a:lumOff val="50000"/>
                                    </a:schemeClr>
                                  </a:solidFill>
                                  <a:latin typeface="Cambria Math" panose="02040503050406030204" pitchFamily="18" charset="0"/>
                                </a:rPr>
                                <m:t>𝑎</m:t>
                              </m:r>
                            </m:e>
                            <m:sub>
                              <m:r>
                                <a:rPr lang="en-US" b="0" i="1" smtClean="0">
                                  <a:solidFill>
                                    <a:schemeClr val="tx1">
                                      <a:lumMod val="50000"/>
                                      <a:lumOff val="50000"/>
                                    </a:schemeClr>
                                  </a:solidFill>
                                  <a:latin typeface="Cambria Math" panose="02040503050406030204" pitchFamily="18" charset="0"/>
                                </a:rPr>
                                <m:t>2</m:t>
                              </m:r>
                            </m:sub>
                          </m:sSub>
                        </m:den>
                      </m:f>
                    </m:oMath>
                  </m:oMathPara>
                </a14:m>
                <a:endParaRPr lang="en-US" dirty="0">
                  <a:solidFill>
                    <a:schemeClr val="tx1">
                      <a:lumMod val="50000"/>
                      <a:lumOff val="50000"/>
                    </a:schemeClr>
                  </a:solidFill>
                </a:endParaRPr>
              </a:p>
            </p:txBody>
          </p:sp>
        </mc:Choice>
        <mc:Fallback xmlns="">
          <p:sp>
            <p:nvSpPr>
              <p:cNvPr id="12" name="TextBox 11">
                <a:extLst>
                  <a:ext uri="{FF2B5EF4-FFF2-40B4-BE49-F238E27FC236}">
                    <a16:creationId xmlns:a16="http://schemas.microsoft.com/office/drawing/2014/main" id="{6A8BF5CD-8055-2849-BF40-547A464F0EF3}"/>
                  </a:ext>
                </a:extLst>
              </p:cNvPr>
              <p:cNvSpPr txBox="1">
                <a:spLocks noRot="1" noChangeAspect="1" noMove="1" noResize="1" noEditPoints="1" noAdjustHandles="1" noChangeArrowheads="1" noChangeShapeType="1" noTextEdit="1"/>
              </p:cNvSpPr>
              <p:nvPr/>
            </p:nvSpPr>
            <p:spPr>
              <a:xfrm>
                <a:off x="1218699" y="1891535"/>
                <a:ext cx="422552" cy="573747"/>
              </a:xfrm>
              <a:prstGeom prst="rect">
                <a:avLst/>
              </a:prstGeom>
              <a:blipFill>
                <a:blip r:embed="rId5"/>
                <a:stretch>
                  <a:fillRect l="-15152" t="-2174" r="-3030"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259B142-2AD7-0248-9BCA-96B86D714346}"/>
                  </a:ext>
                </a:extLst>
              </p:cNvPr>
              <p:cNvSpPr txBox="1"/>
              <p:nvPr/>
            </p:nvSpPr>
            <p:spPr>
              <a:xfrm>
                <a:off x="5514841" y="4569635"/>
                <a:ext cx="4876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e>
                        <m:sub>
                          <m:r>
                            <a:rPr lang="en-US" b="0" i="1" smtClean="0">
                              <a:latin typeface="Cambria Math" panose="02040503050406030204" pitchFamily="18" charset="0"/>
                            </a:rPr>
                            <m:t>𝑖</m:t>
                          </m:r>
                        </m:sub>
                      </m:sSub>
                    </m:oMath>
                  </m:oMathPara>
                </a14:m>
                <a:endParaRPr lang="en-US" dirty="0"/>
              </a:p>
            </p:txBody>
          </p:sp>
        </mc:Choice>
        <mc:Fallback xmlns="">
          <p:sp>
            <p:nvSpPr>
              <p:cNvPr id="13" name="TextBox 12">
                <a:extLst>
                  <a:ext uri="{FF2B5EF4-FFF2-40B4-BE49-F238E27FC236}">
                    <a16:creationId xmlns:a16="http://schemas.microsoft.com/office/drawing/2014/main" id="{8259B142-2AD7-0248-9BCA-96B86D714346}"/>
                  </a:ext>
                </a:extLst>
              </p:cNvPr>
              <p:cNvSpPr txBox="1">
                <a:spLocks noRot="1" noChangeAspect="1" noMove="1" noResize="1" noEditPoints="1" noAdjustHandles="1" noChangeArrowheads="1" noChangeShapeType="1" noTextEdit="1"/>
              </p:cNvSpPr>
              <p:nvPr/>
            </p:nvSpPr>
            <p:spPr>
              <a:xfrm>
                <a:off x="5514841" y="4569635"/>
                <a:ext cx="487633" cy="276999"/>
              </a:xfrm>
              <a:prstGeom prst="rect">
                <a:avLst/>
              </a:prstGeom>
              <a:blipFill>
                <a:blip r:embed="rId6"/>
                <a:stretch>
                  <a:fillRect l="-2500" t="-18182" b="-22727"/>
                </a:stretch>
              </a:blipFill>
            </p:spPr>
            <p:txBody>
              <a:bodyPr/>
              <a:lstStyle/>
              <a:p>
                <a:r>
                  <a:rPr lang="en-US">
                    <a:noFill/>
                  </a:rPr>
                  <a:t> </a:t>
                </a:r>
              </a:p>
            </p:txBody>
          </p:sp>
        </mc:Fallback>
      </mc:AlternateContent>
    </p:spTree>
    <p:extLst>
      <p:ext uri="{BB962C8B-B14F-4D97-AF65-F5344CB8AC3E}">
        <p14:creationId xmlns:p14="http://schemas.microsoft.com/office/powerpoint/2010/main" val="6288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2599CF-95FB-B44C-B961-1D027E3B4BA4}"/>
              </a:ext>
            </a:extLst>
          </p:cNvPr>
          <p:cNvPicPr>
            <a:picLocks noChangeAspect="1"/>
          </p:cNvPicPr>
          <p:nvPr/>
        </p:nvPicPr>
        <p:blipFill rotWithShape="1">
          <a:blip r:embed="rId2"/>
          <a:srcRect b="71861"/>
          <a:stretch/>
        </p:blipFill>
        <p:spPr>
          <a:xfrm>
            <a:off x="1752868" y="1981201"/>
            <a:ext cx="5345525" cy="889840"/>
          </a:xfrm>
          <a:prstGeom prst="rect">
            <a:avLst/>
          </a:prstGeom>
        </p:spPr>
      </p:pic>
      <p:pic>
        <p:nvPicPr>
          <p:cNvPr id="6" name="Picture 5">
            <a:extLst>
              <a:ext uri="{FF2B5EF4-FFF2-40B4-BE49-F238E27FC236}">
                <a16:creationId xmlns:a16="http://schemas.microsoft.com/office/drawing/2014/main" id="{C7C969BD-35C7-DD41-B37E-184A7F67BD21}"/>
              </a:ext>
            </a:extLst>
          </p:cNvPr>
          <p:cNvPicPr>
            <a:picLocks noChangeAspect="1"/>
          </p:cNvPicPr>
          <p:nvPr/>
        </p:nvPicPr>
        <p:blipFill rotWithShape="1">
          <a:blip r:embed="rId2"/>
          <a:srcRect t="29305" b="52273"/>
          <a:stretch/>
        </p:blipFill>
        <p:spPr>
          <a:xfrm>
            <a:off x="1604269" y="3001665"/>
            <a:ext cx="5345525" cy="582561"/>
          </a:xfrm>
          <a:prstGeom prst="rect">
            <a:avLst/>
          </a:prstGeom>
        </p:spPr>
      </p:pic>
      <p:pic>
        <p:nvPicPr>
          <p:cNvPr id="7" name="Picture 6">
            <a:extLst>
              <a:ext uri="{FF2B5EF4-FFF2-40B4-BE49-F238E27FC236}">
                <a16:creationId xmlns:a16="http://schemas.microsoft.com/office/drawing/2014/main" id="{B65C90AC-C86D-F14D-BC08-6340ED6F85A9}"/>
              </a:ext>
            </a:extLst>
          </p:cNvPr>
          <p:cNvPicPr>
            <a:picLocks noChangeAspect="1"/>
          </p:cNvPicPr>
          <p:nvPr/>
        </p:nvPicPr>
        <p:blipFill rotWithShape="1">
          <a:blip r:embed="rId2"/>
          <a:srcRect t="48090" b="33022"/>
          <a:stretch/>
        </p:blipFill>
        <p:spPr>
          <a:xfrm>
            <a:off x="1690231" y="3712491"/>
            <a:ext cx="5345525" cy="597309"/>
          </a:xfrm>
          <a:prstGeom prst="rect">
            <a:avLst/>
          </a:prstGeom>
        </p:spPr>
      </p:pic>
      <p:pic>
        <p:nvPicPr>
          <p:cNvPr id="8" name="Picture 7">
            <a:extLst>
              <a:ext uri="{FF2B5EF4-FFF2-40B4-BE49-F238E27FC236}">
                <a16:creationId xmlns:a16="http://schemas.microsoft.com/office/drawing/2014/main" id="{98885179-ED47-1F40-91A6-FF245917405B}"/>
              </a:ext>
            </a:extLst>
          </p:cNvPr>
          <p:cNvPicPr>
            <a:picLocks noChangeAspect="1"/>
          </p:cNvPicPr>
          <p:nvPr/>
        </p:nvPicPr>
        <p:blipFill rotWithShape="1">
          <a:blip r:embed="rId2"/>
          <a:srcRect t="66549" b="16895"/>
          <a:stretch/>
        </p:blipFill>
        <p:spPr>
          <a:xfrm>
            <a:off x="1604269" y="4527756"/>
            <a:ext cx="5345525" cy="523568"/>
          </a:xfrm>
          <a:prstGeom prst="rect">
            <a:avLst/>
          </a:prstGeom>
        </p:spPr>
      </p:pic>
      <p:sp>
        <p:nvSpPr>
          <p:cNvPr id="10" name="Title 1">
            <a:extLst>
              <a:ext uri="{FF2B5EF4-FFF2-40B4-BE49-F238E27FC236}">
                <a16:creationId xmlns:a16="http://schemas.microsoft.com/office/drawing/2014/main" id="{C1BA8606-B1DE-EC4F-A100-A95592F155DA}"/>
              </a:ext>
            </a:extLst>
          </p:cNvPr>
          <p:cNvSpPr txBox="1">
            <a:spLocks/>
          </p:cNvSpPr>
          <p:nvPr/>
        </p:nvSpPr>
        <p:spPr>
          <a:xfrm>
            <a:off x="636400" y="0"/>
            <a:ext cx="7886700" cy="733546"/>
          </a:xfrm>
          <a:prstGeom prst="rect">
            <a:avLst/>
          </a:prstGeom>
          <a:ln w="12700">
            <a:miter lim="400000"/>
          </a:ln>
        </p:spPr>
        <p:txBody>
          <a:bodyPr vert="horz" lIns="0" tIns="0" rIns="0" bIns="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457200"/>
            <a:r>
              <a:rPr lang="en-US" sz="2800">
                <a:solidFill>
                  <a:srgbClr val="215380"/>
                </a:solidFill>
                <a:latin typeface="+mn-lt"/>
                <a:ea typeface="+mn-ea"/>
                <a:cs typeface="+mn-cs"/>
                <a:sym typeface="Calibri"/>
              </a:rPr>
              <a:t>Computing Analytic Gradients</a:t>
            </a:r>
            <a:endParaRPr lang="en-US" sz="2800" dirty="0">
              <a:solidFill>
                <a:srgbClr val="215380"/>
              </a:solidFill>
              <a:latin typeface="+mn-lt"/>
              <a:ea typeface="+mn-ea"/>
              <a:cs typeface="+mn-cs"/>
              <a:sym typeface="Calibri"/>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DEF4E50-2EF2-3E40-920E-5BE1E70D0FC9}"/>
                  </a:ext>
                </a:extLst>
              </p:cNvPr>
              <p:cNvSpPr txBox="1"/>
              <p:nvPr/>
            </p:nvSpPr>
            <p:spPr>
              <a:xfrm>
                <a:off x="771378" y="1914368"/>
                <a:ext cx="422552" cy="573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tx1">
                                  <a:lumMod val="50000"/>
                                  <a:lumOff val="50000"/>
                                </a:schemeClr>
                              </a:solidFill>
                              <a:latin typeface="Cambria Math" panose="02040503050406030204" pitchFamily="18" charset="0"/>
                            </a:rPr>
                          </m:ctrlPr>
                        </m:fPr>
                        <m:num>
                          <m:r>
                            <a:rPr lang="en-US" b="0" i="1" smtClean="0">
                              <a:solidFill>
                                <a:schemeClr val="tx1">
                                  <a:lumMod val="50000"/>
                                  <a:lumOff val="50000"/>
                                </a:schemeClr>
                              </a:solidFill>
                              <a:latin typeface="Cambria Math" panose="02040503050406030204" pitchFamily="18" charset="0"/>
                            </a:rPr>
                            <m:t>𝜕</m:t>
                          </m:r>
                          <m:r>
                            <a:rPr lang="en-US" b="0" i="1" smtClean="0">
                              <a:solidFill>
                                <a:schemeClr val="tx1">
                                  <a:lumMod val="50000"/>
                                  <a:lumOff val="50000"/>
                                </a:schemeClr>
                              </a:solidFill>
                              <a:latin typeface="Cambria Math" panose="02040503050406030204" pitchFamily="18" charset="0"/>
                            </a:rPr>
                            <m:t>ℓ</m:t>
                          </m:r>
                        </m:num>
                        <m:den>
                          <m:r>
                            <a:rPr lang="en-US" b="0" i="1" smtClean="0">
                              <a:solidFill>
                                <a:schemeClr val="tx1">
                                  <a:lumMod val="50000"/>
                                  <a:lumOff val="50000"/>
                                </a:schemeClr>
                              </a:solidFill>
                              <a:latin typeface="Cambria Math" panose="02040503050406030204" pitchFamily="18" charset="0"/>
                            </a:rPr>
                            <m:t>𝜕</m:t>
                          </m:r>
                          <m:sSub>
                            <m:sSubPr>
                              <m:ctrlPr>
                                <a:rPr lang="en-US" b="0" i="1" smtClean="0">
                                  <a:solidFill>
                                    <a:schemeClr val="tx1">
                                      <a:lumMod val="50000"/>
                                      <a:lumOff val="50000"/>
                                    </a:schemeClr>
                                  </a:solidFill>
                                  <a:latin typeface="Cambria Math" panose="02040503050406030204" pitchFamily="18" charset="0"/>
                                </a:rPr>
                              </m:ctrlPr>
                            </m:sSubPr>
                            <m:e>
                              <m:r>
                                <a:rPr lang="en-US" b="0" i="1" smtClean="0">
                                  <a:solidFill>
                                    <a:schemeClr val="tx1">
                                      <a:lumMod val="50000"/>
                                      <a:lumOff val="50000"/>
                                    </a:schemeClr>
                                  </a:solidFill>
                                  <a:latin typeface="Cambria Math" panose="02040503050406030204" pitchFamily="18" charset="0"/>
                                </a:rPr>
                                <m:t>𝑎</m:t>
                              </m:r>
                            </m:e>
                            <m:sub>
                              <m:r>
                                <a:rPr lang="en-US" b="0" i="1" smtClean="0">
                                  <a:solidFill>
                                    <a:schemeClr val="tx1">
                                      <a:lumMod val="50000"/>
                                      <a:lumOff val="50000"/>
                                    </a:schemeClr>
                                  </a:solidFill>
                                  <a:latin typeface="Cambria Math" panose="02040503050406030204" pitchFamily="18" charset="0"/>
                                </a:rPr>
                                <m:t>1</m:t>
                              </m:r>
                            </m:sub>
                          </m:sSub>
                        </m:den>
                      </m:f>
                    </m:oMath>
                  </m:oMathPara>
                </a14:m>
                <a:endParaRPr lang="en-US" dirty="0">
                  <a:solidFill>
                    <a:schemeClr val="tx1">
                      <a:lumMod val="50000"/>
                      <a:lumOff val="50000"/>
                    </a:schemeClr>
                  </a:solidFill>
                </a:endParaRPr>
              </a:p>
            </p:txBody>
          </p:sp>
        </mc:Choice>
        <mc:Fallback xmlns="">
          <p:sp>
            <p:nvSpPr>
              <p:cNvPr id="11" name="TextBox 10">
                <a:extLst>
                  <a:ext uri="{FF2B5EF4-FFF2-40B4-BE49-F238E27FC236}">
                    <a16:creationId xmlns:a16="http://schemas.microsoft.com/office/drawing/2014/main" id="{EDEF4E50-2EF2-3E40-920E-5BE1E70D0FC9}"/>
                  </a:ext>
                </a:extLst>
              </p:cNvPr>
              <p:cNvSpPr txBox="1">
                <a:spLocks noRot="1" noChangeAspect="1" noMove="1" noResize="1" noEditPoints="1" noAdjustHandles="1" noChangeArrowheads="1" noChangeShapeType="1" noTextEdit="1"/>
              </p:cNvSpPr>
              <p:nvPr/>
            </p:nvSpPr>
            <p:spPr>
              <a:xfrm>
                <a:off x="771378" y="1914368"/>
                <a:ext cx="422552" cy="573747"/>
              </a:xfrm>
              <a:prstGeom prst="rect">
                <a:avLst/>
              </a:prstGeom>
              <a:blipFill>
                <a:blip r:embed="rId3"/>
                <a:stretch>
                  <a:fillRect l="-11765" t="-2174" r="-2941" b="-6522"/>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2311F1C6-A32C-544B-9721-DA378C7EBC09}"/>
              </a:ext>
            </a:extLst>
          </p:cNvPr>
          <p:cNvPicPr>
            <a:picLocks noChangeAspect="1"/>
          </p:cNvPicPr>
          <p:nvPr/>
        </p:nvPicPr>
        <p:blipFill>
          <a:blip r:embed="rId4"/>
          <a:stretch>
            <a:fillRect/>
          </a:stretch>
        </p:blipFill>
        <p:spPr>
          <a:xfrm>
            <a:off x="3206515" y="816251"/>
            <a:ext cx="2984500" cy="812800"/>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86BCFD0-6E78-9D4E-BF0B-7AAC76EE8BD9}"/>
                  </a:ext>
                </a:extLst>
              </p:cNvPr>
              <p:cNvSpPr txBox="1"/>
              <p:nvPr/>
            </p:nvSpPr>
            <p:spPr>
              <a:xfrm>
                <a:off x="6768876" y="4588718"/>
                <a:ext cx="89159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e>
                        <m:sub>
                          <m:r>
                            <a:rPr lang="en-US" b="0" i="1" smtClean="0">
                              <a:latin typeface="Cambria Math" panose="02040503050406030204" pitchFamily="18" charset="0"/>
                            </a:rPr>
                            <m:t>𝑖</m:t>
                          </m:r>
                        </m:sub>
                      </m:sSub>
                      <m:r>
                        <a:rPr lang="en-US" b="0" i="1" smtClean="0">
                          <a:latin typeface="Cambria Math" panose="02040503050406030204" pitchFamily="18" charset="0"/>
                        </a:rPr>
                        <m:t>−1</m:t>
                      </m:r>
                    </m:oMath>
                  </m:oMathPara>
                </a14:m>
                <a:endParaRPr lang="en-US" dirty="0"/>
              </a:p>
            </p:txBody>
          </p:sp>
        </mc:Choice>
        <mc:Fallback xmlns="">
          <p:sp>
            <p:nvSpPr>
              <p:cNvPr id="13" name="TextBox 12">
                <a:extLst>
                  <a:ext uri="{FF2B5EF4-FFF2-40B4-BE49-F238E27FC236}">
                    <a16:creationId xmlns:a16="http://schemas.microsoft.com/office/drawing/2014/main" id="{486BCFD0-6E78-9D4E-BF0B-7AAC76EE8BD9}"/>
                  </a:ext>
                </a:extLst>
              </p:cNvPr>
              <p:cNvSpPr txBox="1">
                <a:spLocks noRot="1" noChangeAspect="1" noMove="1" noResize="1" noEditPoints="1" noAdjustHandles="1" noChangeArrowheads="1" noChangeShapeType="1" noTextEdit="1"/>
              </p:cNvSpPr>
              <p:nvPr/>
            </p:nvSpPr>
            <p:spPr>
              <a:xfrm>
                <a:off x="6768876" y="4588718"/>
                <a:ext cx="891590" cy="276999"/>
              </a:xfrm>
              <a:prstGeom prst="rect">
                <a:avLst/>
              </a:prstGeom>
              <a:blipFill>
                <a:blip r:embed="rId5"/>
                <a:stretch>
                  <a:fillRect l="-2817" t="-8696" r="-5634" b="-26087"/>
                </a:stretch>
              </a:blipFill>
            </p:spPr>
            <p:txBody>
              <a:bodyPr/>
              <a:lstStyle/>
              <a:p>
                <a:r>
                  <a:rPr lang="en-US">
                    <a:noFill/>
                  </a:rPr>
                  <a:t> </a:t>
                </a:r>
              </a:p>
            </p:txBody>
          </p:sp>
        </mc:Fallback>
      </mc:AlternateContent>
    </p:spTree>
    <p:extLst>
      <p:ext uri="{BB962C8B-B14F-4D97-AF65-F5344CB8AC3E}">
        <p14:creationId xmlns:p14="http://schemas.microsoft.com/office/powerpoint/2010/main" val="427235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1BA8606-B1DE-EC4F-A100-A95592F155DA}"/>
              </a:ext>
            </a:extLst>
          </p:cNvPr>
          <p:cNvSpPr txBox="1">
            <a:spLocks/>
          </p:cNvSpPr>
          <p:nvPr/>
        </p:nvSpPr>
        <p:spPr>
          <a:xfrm>
            <a:off x="636400" y="0"/>
            <a:ext cx="7886700" cy="733546"/>
          </a:xfrm>
          <a:prstGeom prst="rect">
            <a:avLst/>
          </a:prstGeom>
          <a:ln w="12700">
            <a:miter lim="400000"/>
          </a:ln>
        </p:spPr>
        <p:txBody>
          <a:bodyPr vert="horz" lIns="0" tIns="0" rIns="0" bIns="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457200"/>
            <a:r>
              <a:rPr lang="en-US" sz="2800" dirty="0">
                <a:solidFill>
                  <a:srgbClr val="215380"/>
                </a:solidFill>
                <a:latin typeface="+mn-lt"/>
                <a:ea typeface="+mn-ea"/>
                <a:cs typeface="+mn-cs"/>
                <a:sym typeface="Calibri"/>
              </a:rPr>
              <a:t>Computing Analytic Gradients</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A131F9C-C142-B344-820B-AFF131F5F226}"/>
                  </a:ext>
                </a:extLst>
              </p:cNvPr>
              <p:cNvSpPr txBox="1"/>
              <p:nvPr/>
            </p:nvSpPr>
            <p:spPr>
              <a:xfrm>
                <a:off x="1781514" y="1467093"/>
                <a:ext cx="954107" cy="573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tx1"/>
                              </a:solidFill>
                              <a:latin typeface="Cambria Math" panose="02040503050406030204" pitchFamily="18" charset="0"/>
                            </a:rPr>
                          </m:ctrlPr>
                        </m:fPr>
                        <m:num>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ℓ</m:t>
                          </m:r>
                        </m:num>
                        <m:den>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0</m:t>
                              </m:r>
                            </m:sub>
                          </m:sSub>
                        </m:den>
                      </m:f>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acc>
                            <m:accPr>
                              <m:chr m:val="̂"/>
                              <m:ctrlPr>
                                <a:rPr lang="en-US" b="0" i="1" smtClean="0">
                                  <a:solidFill>
                                    <a:schemeClr val="tx1"/>
                                  </a:solidFill>
                                  <a:latin typeface="Cambria Math" panose="02040503050406030204" pitchFamily="18" charset="0"/>
                                </a:rPr>
                              </m:ctrlPr>
                            </m:accPr>
                            <m:e>
                              <m:r>
                                <a:rPr lang="en-US" b="0" i="1" smtClean="0">
                                  <a:solidFill>
                                    <a:schemeClr val="tx1"/>
                                  </a:solidFill>
                                  <a:latin typeface="Cambria Math" panose="02040503050406030204" pitchFamily="18" charset="0"/>
                                </a:rPr>
                                <m:t>𝑦</m:t>
                              </m:r>
                            </m:e>
                          </m:acc>
                        </m:e>
                        <m:sub>
                          <m:r>
                            <a:rPr lang="en-US" b="0" i="1" smtClean="0">
                              <a:solidFill>
                                <a:schemeClr val="tx1"/>
                              </a:solidFill>
                              <a:latin typeface="Cambria Math" panose="02040503050406030204" pitchFamily="18" charset="0"/>
                            </a:rPr>
                            <m:t>0</m:t>
                          </m:r>
                        </m:sub>
                      </m:sSub>
                    </m:oMath>
                  </m:oMathPara>
                </a14:m>
                <a:endParaRPr lang="en-US" dirty="0">
                  <a:solidFill>
                    <a:schemeClr val="tx1"/>
                  </a:solidFill>
                </a:endParaRPr>
              </a:p>
            </p:txBody>
          </p:sp>
        </mc:Choice>
        <mc:Fallback xmlns="">
          <p:sp>
            <p:nvSpPr>
              <p:cNvPr id="14" name="TextBox 13">
                <a:extLst>
                  <a:ext uri="{FF2B5EF4-FFF2-40B4-BE49-F238E27FC236}">
                    <a16:creationId xmlns:a16="http://schemas.microsoft.com/office/drawing/2014/main" id="{5A131F9C-C142-B344-820B-AFF131F5F226}"/>
                  </a:ext>
                </a:extLst>
              </p:cNvPr>
              <p:cNvSpPr txBox="1">
                <a:spLocks noRot="1" noChangeAspect="1" noMove="1" noResize="1" noEditPoints="1" noAdjustHandles="1" noChangeArrowheads="1" noChangeShapeType="1" noTextEdit="1"/>
              </p:cNvSpPr>
              <p:nvPr/>
            </p:nvSpPr>
            <p:spPr>
              <a:xfrm>
                <a:off x="1781514" y="1467093"/>
                <a:ext cx="954107" cy="573747"/>
              </a:xfrm>
              <a:prstGeom prst="rect">
                <a:avLst/>
              </a:prstGeom>
              <a:blipFill>
                <a:blip r:embed="rId2"/>
                <a:stretch>
                  <a:fillRect l="-5263" t="-2174" r="-1316"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5D3CBEC-4558-514C-8BA7-0796C9DBAED1}"/>
                  </a:ext>
                </a:extLst>
              </p:cNvPr>
              <p:cNvSpPr txBox="1"/>
              <p:nvPr/>
            </p:nvSpPr>
            <p:spPr>
              <a:xfrm>
                <a:off x="3730146" y="1467092"/>
                <a:ext cx="1347420" cy="572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tx1"/>
                              </a:solidFill>
                              <a:latin typeface="Cambria Math" panose="02040503050406030204" pitchFamily="18" charset="0"/>
                            </a:rPr>
                          </m:ctrlPr>
                        </m:fPr>
                        <m:num>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ℓ</m:t>
                          </m:r>
                        </m:num>
                        <m:den>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1</m:t>
                              </m:r>
                            </m:sub>
                          </m:sSub>
                        </m:den>
                      </m:f>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acc>
                            <m:accPr>
                              <m:chr m:val="̂"/>
                              <m:ctrlPr>
                                <a:rPr lang="en-US" b="0" i="1" smtClean="0">
                                  <a:solidFill>
                                    <a:schemeClr val="tx1"/>
                                  </a:solidFill>
                                  <a:latin typeface="Cambria Math" panose="02040503050406030204" pitchFamily="18" charset="0"/>
                                </a:rPr>
                              </m:ctrlPr>
                            </m:accPr>
                            <m:e>
                              <m:r>
                                <a:rPr lang="en-US" b="0" i="1" smtClean="0">
                                  <a:solidFill>
                                    <a:schemeClr val="tx1"/>
                                  </a:solidFill>
                                  <a:latin typeface="Cambria Math" panose="02040503050406030204" pitchFamily="18" charset="0"/>
                                </a:rPr>
                                <m:t>𝑦</m:t>
                              </m:r>
                            </m:e>
                          </m:acc>
                        </m:e>
                        <m:sub>
                          <m:r>
                            <a:rPr lang="en-US" b="0" i="1" smtClean="0">
                              <a:solidFill>
                                <a:schemeClr val="tx1"/>
                              </a:solidFill>
                              <a:latin typeface="Cambria Math" panose="02040503050406030204" pitchFamily="18" charset="0"/>
                            </a:rPr>
                            <m:t>1</m:t>
                          </m:r>
                        </m:sub>
                      </m:sSub>
                      <m:r>
                        <a:rPr lang="en-US" b="0" i="1" smtClean="0">
                          <a:solidFill>
                            <a:schemeClr val="tx1"/>
                          </a:solidFill>
                          <a:latin typeface="Cambria Math" panose="02040503050406030204" pitchFamily="18" charset="0"/>
                        </a:rPr>
                        <m:t>−1</m:t>
                      </m:r>
                    </m:oMath>
                  </m:oMathPara>
                </a14:m>
                <a:endParaRPr lang="en-US" dirty="0">
                  <a:solidFill>
                    <a:schemeClr val="tx1"/>
                  </a:solidFill>
                </a:endParaRPr>
              </a:p>
            </p:txBody>
          </p:sp>
        </mc:Choice>
        <mc:Fallback xmlns="">
          <p:sp>
            <p:nvSpPr>
              <p:cNvPr id="15" name="TextBox 14">
                <a:extLst>
                  <a:ext uri="{FF2B5EF4-FFF2-40B4-BE49-F238E27FC236}">
                    <a16:creationId xmlns:a16="http://schemas.microsoft.com/office/drawing/2014/main" id="{65D3CBEC-4558-514C-8BA7-0796C9DBAED1}"/>
                  </a:ext>
                </a:extLst>
              </p:cNvPr>
              <p:cNvSpPr txBox="1">
                <a:spLocks noRot="1" noChangeAspect="1" noMove="1" noResize="1" noEditPoints="1" noAdjustHandles="1" noChangeArrowheads="1" noChangeShapeType="1" noTextEdit="1"/>
              </p:cNvSpPr>
              <p:nvPr/>
            </p:nvSpPr>
            <p:spPr>
              <a:xfrm>
                <a:off x="3730146" y="1467092"/>
                <a:ext cx="1347420" cy="572016"/>
              </a:xfrm>
              <a:prstGeom prst="rect">
                <a:avLst/>
              </a:prstGeom>
              <a:blipFill>
                <a:blip r:embed="rId3"/>
                <a:stretch>
                  <a:fillRect l="-3738" t="-2174" r="-2804"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39C3F75-EDEE-FF4B-9386-AF7645C84D75}"/>
                  </a:ext>
                </a:extLst>
              </p:cNvPr>
              <p:cNvSpPr txBox="1"/>
              <p:nvPr/>
            </p:nvSpPr>
            <p:spPr>
              <a:xfrm>
                <a:off x="5824557" y="1467092"/>
                <a:ext cx="948786" cy="572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tx1"/>
                              </a:solidFill>
                              <a:latin typeface="Cambria Math" panose="02040503050406030204" pitchFamily="18" charset="0"/>
                            </a:rPr>
                          </m:ctrlPr>
                        </m:fPr>
                        <m:num>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ℓ</m:t>
                          </m:r>
                        </m:num>
                        <m:den>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1</m:t>
                              </m:r>
                            </m:sub>
                          </m:sSub>
                        </m:den>
                      </m:f>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acc>
                            <m:accPr>
                              <m:chr m:val="̂"/>
                              <m:ctrlPr>
                                <a:rPr lang="en-US" b="0" i="1" smtClean="0">
                                  <a:solidFill>
                                    <a:schemeClr val="tx1"/>
                                  </a:solidFill>
                                  <a:latin typeface="Cambria Math" panose="02040503050406030204" pitchFamily="18" charset="0"/>
                                </a:rPr>
                              </m:ctrlPr>
                            </m:accPr>
                            <m:e>
                              <m:r>
                                <a:rPr lang="en-US" b="0" i="1" smtClean="0">
                                  <a:solidFill>
                                    <a:schemeClr val="tx1"/>
                                  </a:solidFill>
                                  <a:latin typeface="Cambria Math" panose="02040503050406030204" pitchFamily="18" charset="0"/>
                                </a:rPr>
                                <m:t>𝑦</m:t>
                              </m:r>
                            </m:e>
                          </m:acc>
                        </m:e>
                        <m:sub>
                          <m:r>
                            <a:rPr lang="en-US" b="0" i="1" smtClean="0">
                              <a:solidFill>
                                <a:schemeClr val="tx1"/>
                              </a:solidFill>
                              <a:latin typeface="Cambria Math" panose="02040503050406030204" pitchFamily="18" charset="0"/>
                            </a:rPr>
                            <m:t>2</m:t>
                          </m:r>
                        </m:sub>
                      </m:sSub>
                    </m:oMath>
                  </m:oMathPara>
                </a14:m>
                <a:endParaRPr lang="en-US" dirty="0">
                  <a:solidFill>
                    <a:schemeClr val="tx1"/>
                  </a:solidFill>
                </a:endParaRPr>
              </a:p>
            </p:txBody>
          </p:sp>
        </mc:Choice>
        <mc:Fallback xmlns="">
          <p:sp>
            <p:nvSpPr>
              <p:cNvPr id="16" name="TextBox 15">
                <a:extLst>
                  <a:ext uri="{FF2B5EF4-FFF2-40B4-BE49-F238E27FC236}">
                    <a16:creationId xmlns:a16="http://schemas.microsoft.com/office/drawing/2014/main" id="{339C3F75-EDEE-FF4B-9386-AF7645C84D75}"/>
                  </a:ext>
                </a:extLst>
              </p:cNvPr>
              <p:cNvSpPr txBox="1">
                <a:spLocks noRot="1" noChangeAspect="1" noMove="1" noResize="1" noEditPoints="1" noAdjustHandles="1" noChangeArrowheads="1" noChangeShapeType="1" noTextEdit="1"/>
              </p:cNvSpPr>
              <p:nvPr/>
            </p:nvSpPr>
            <p:spPr>
              <a:xfrm>
                <a:off x="5824557" y="1467092"/>
                <a:ext cx="948786" cy="572016"/>
              </a:xfrm>
              <a:prstGeom prst="rect">
                <a:avLst/>
              </a:prstGeom>
              <a:blipFill>
                <a:blip r:embed="rId4"/>
                <a:stretch>
                  <a:fillRect l="-5333" t="-2174" r="-1333" b="-6522"/>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2304B2D0-7A07-E04A-9EDD-5C901B1A7B39}"/>
              </a:ext>
            </a:extLst>
          </p:cNvPr>
          <p:cNvSpPr/>
          <p:nvPr/>
        </p:nvSpPr>
        <p:spPr>
          <a:xfrm>
            <a:off x="3898164" y="733546"/>
            <a:ext cx="976549" cy="369332"/>
          </a:xfrm>
          <a:prstGeom prst="rect">
            <a:avLst/>
          </a:prstGeom>
        </p:spPr>
        <p:txBody>
          <a:bodyPr wrap="none">
            <a:spAutoFit/>
          </a:bodyPr>
          <a:lstStyle/>
          <a:p>
            <a:r>
              <a:rPr lang="en-US" dirty="0"/>
              <a:t>label = 1</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37B05307-90E2-7F49-B5C1-ECCFC4185917}"/>
                  </a:ext>
                </a:extLst>
              </p:cNvPr>
              <p:cNvSpPr/>
              <p:nvPr/>
            </p:nvSpPr>
            <p:spPr>
              <a:xfrm>
                <a:off x="2458864" y="2528813"/>
                <a:ext cx="5435394" cy="1493679"/>
              </a:xfrm>
              <a:prstGeom prst="rect">
                <a:avLst/>
              </a:prstGeom>
            </p:spPr>
            <p:txBody>
              <a:bodyPr wrap="square">
                <a:spAutoFit/>
              </a:bodyPr>
              <a:lstStyle/>
              <a:p>
                <a14:m>
                  <m:oMath xmlns:m="http://schemas.openxmlformats.org/officeDocument/2006/math">
                    <m:f>
                      <m:fPr>
                        <m:ctrlPr>
                          <a:rPr lang="en-US" i="1" smtClean="0">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ℓ</m:t>
                        </m:r>
                      </m:num>
                      <m:den>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𝑎</m:t>
                        </m:r>
                      </m:den>
                    </m:f>
                    <m:r>
                      <a:rPr lang="en-US" b="0" i="1" smtClean="0">
                        <a:solidFill>
                          <a:schemeClr val="tx1"/>
                        </a:solidFill>
                        <a:latin typeface="Cambria Math" panose="02040503050406030204" pitchFamily="18" charset="0"/>
                      </a:rPr>
                      <m:t>=</m:t>
                    </m:r>
                    <m:d>
                      <m:dPr>
                        <m:begChr m:val="["/>
                        <m:endChr m:val="]"/>
                        <m:ctrlPr>
                          <a:rPr lang="en-US" b="0" i="1" smtClean="0">
                            <a:solidFill>
                              <a:schemeClr val="tx1"/>
                            </a:solidFill>
                            <a:latin typeface="Cambria Math" panose="02040503050406030204" pitchFamily="18" charset="0"/>
                          </a:rPr>
                        </m:ctrlPr>
                      </m:dPr>
                      <m:e>
                        <m:eqArr>
                          <m:eqArrPr>
                            <m:ctrlPr>
                              <a:rPr lang="en-US" i="1">
                                <a:solidFill>
                                  <a:schemeClr val="tx1"/>
                                </a:solidFill>
                                <a:latin typeface="Cambria Math" panose="02040503050406030204" pitchFamily="18" charset="0"/>
                              </a:rPr>
                            </m:ctrlPr>
                          </m:eqArrPr>
                          <m:e>
                            <m:f>
                              <m:fPr>
                                <m:ctrlPr>
                                  <a:rPr lang="en-US"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ℓ</m:t>
                                </m:r>
                              </m:num>
                              <m:den>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0</m:t>
                                    </m:r>
                                  </m:sub>
                                </m:sSub>
                              </m:den>
                            </m:f>
                          </m:e>
                          <m:e>
                            <m:f>
                              <m:fPr>
                                <m:ctrlPr>
                                  <a:rPr lang="en-US"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ℓ</m:t>
                                </m:r>
                              </m:num>
                              <m:den>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1</m:t>
                                    </m:r>
                                  </m:sub>
                                </m:sSub>
                              </m:den>
                            </m:f>
                          </m:e>
                          <m:e>
                            <m:f>
                              <m:fPr>
                                <m:ctrlPr>
                                  <a:rPr lang="en-US"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ℓ</m:t>
                                </m:r>
                              </m:num>
                              <m:den>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2</m:t>
                                    </m:r>
                                  </m:sub>
                                </m:sSub>
                              </m:den>
                            </m:f>
                          </m:e>
                        </m:eqArr>
                      </m:e>
                    </m:d>
                  </m:oMath>
                </a14:m>
                <a:r>
                  <a:rPr lang="en-US" dirty="0"/>
                  <a:t>=</a:t>
                </a:r>
                <a:r>
                  <a:rPr lang="en-US" dirty="0">
                    <a:solidFill>
                      <a:schemeClr val="tx1"/>
                    </a:solidFill>
                  </a:rPr>
                  <a:t> </a:t>
                </a:r>
                <a14:m>
                  <m:oMath xmlns:m="http://schemas.openxmlformats.org/officeDocument/2006/math">
                    <m:d>
                      <m:dPr>
                        <m:begChr m:val="["/>
                        <m:endChr m:val="]"/>
                        <m:ctrlPr>
                          <a:rPr lang="en-US" i="1">
                            <a:solidFill>
                              <a:schemeClr val="tx1"/>
                            </a:solidFill>
                            <a:latin typeface="Cambria Math" panose="02040503050406030204" pitchFamily="18" charset="0"/>
                          </a:rPr>
                        </m:ctrlPr>
                      </m:dPr>
                      <m:e>
                        <m:eqArr>
                          <m:eqArrPr>
                            <m:ctrlPr>
                              <a:rPr lang="en-US" i="1">
                                <a:solidFill>
                                  <a:schemeClr val="tx1"/>
                                </a:solidFill>
                                <a:latin typeface="Cambria Math" panose="02040503050406030204" pitchFamily="18" charset="0"/>
                              </a:rPr>
                            </m:ctrlPr>
                          </m:eqArrPr>
                          <m:e>
                            <m:sSub>
                              <m:sSubPr>
                                <m:ctrlPr>
                                  <a:rPr lang="en-US" i="1">
                                    <a:solidFill>
                                      <a:schemeClr val="tx1"/>
                                    </a:solidFill>
                                    <a:latin typeface="Cambria Math" panose="02040503050406030204" pitchFamily="18" charset="0"/>
                                  </a:rPr>
                                </m:ctrlPr>
                              </m:sSubPr>
                              <m:e>
                                <m:acc>
                                  <m:accPr>
                                    <m:chr m:val="̂"/>
                                    <m:ctrlPr>
                                      <a:rPr lang="en-US" i="1">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𝑦</m:t>
                                    </m:r>
                                  </m:e>
                                </m:acc>
                              </m:e>
                              <m:sub>
                                <m:r>
                                  <a:rPr lang="en-US" i="1">
                                    <a:solidFill>
                                      <a:schemeClr val="tx1"/>
                                    </a:solidFill>
                                    <a:latin typeface="Cambria Math" panose="02040503050406030204" pitchFamily="18" charset="0"/>
                                  </a:rPr>
                                  <m:t>0</m:t>
                                </m:r>
                              </m:sub>
                            </m:sSub>
                          </m:e>
                          <m:e>
                            <m:sSub>
                              <m:sSubPr>
                                <m:ctrlPr>
                                  <a:rPr lang="en-US" i="1">
                                    <a:solidFill>
                                      <a:schemeClr val="tx1"/>
                                    </a:solidFill>
                                    <a:latin typeface="Cambria Math" panose="02040503050406030204" pitchFamily="18" charset="0"/>
                                  </a:rPr>
                                </m:ctrlPr>
                              </m:sSubPr>
                              <m:e>
                                <m:acc>
                                  <m:accPr>
                                    <m:chr m:val="̂"/>
                                    <m:ctrlPr>
                                      <a:rPr lang="en-US" i="1">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𝑦</m:t>
                                    </m:r>
                                  </m:e>
                                </m:acc>
                              </m:e>
                              <m:sub>
                                <m:r>
                                  <a:rPr lang="en-US" b="0" i="1" smtClean="0">
                                    <a:solidFill>
                                      <a:schemeClr val="tx1"/>
                                    </a:solidFill>
                                    <a:latin typeface="Cambria Math" panose="02040503050406030204" pitchFamily="18" charset="0"/>
                                  </a:rPr>
                                  <m:t>1</m:t>
                                </m:r>
                              </m:sub>
                            </m:sSub>
                            <m:r>
                              <a:rPr lang="en-US" b="0" i="1" smtClean="0">
                                <a:solidFill>
                                  <a:schemeClr val="tx1"/>
                                </a:solidFill>
                                <a:latin typeface="Cambria Math" panose="02040503050406030204" pitchFamily="18" charset="0"/>
                              </a:rPr>
                              <m:t>−1</m:t>
                            </m:r>
                          </m:e>
                          <m:e>
                            <m:sSub>
                              <m:sSubPr>
                                <m:ctrlPr>
                                  <a:rPr lang="en-US" i="1">
                                    <a:solidFill>
                                      <a:schemeClr val="tx1"/>
                                    </a:solidFill>
                                    <a:latin typeface="Cambria Math" panose="02040503050406030204" pitchFamily="18" charset="0"/>
                                  </a:rPr>
                                </m:ctrlPr>
                              </m:sSubPr>
                              <m:e>
                                <m:acc>
                                  <m:accPr>
                                    <m:chr m:val="̂"/>
                                    <m:ctrlPr>
                                      <a:rPr lang="en-US" i="1">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𝑦</m:t>
                                    </m:r>
                                  </m:e>
                                </m:acc>
                              </m:e>
                              <m:sub>
                                <m:r>
                                  <a:rPr lang="en-US" b="0" i="1" smtClean="0">
                                    <a:solidFill>
                                      <a:schemeClr val="tx1"/>
                                    </a:solidFill>
                                    <a:latin typeface="Cambria Math" panose="02040503050406030204" pitchFamily="18" charset="0"/>
                                  </a:rPr>
                                  <m:t>2</m:t>
                                </m:r>
                              </m:sub>
                            </m:sSub>
                          </m:e>
                        </m:eqArr>
                      </m:e>
                    </m:d>
                    <m:r>
                      <a:rPr lang="en-US" b="0" i="1" smtClean="0">
                        <a:solidFill>
                          <a:schemeClr val="tx1"/>
                        </a:solidFill>
                        <a:latin typeface="Cambria Math" panose="02040503050406030204" pitchFamily="18" charset="0"/>
                      </a:rPr>
                      <m:t>=</m:t>
                    </m:r>
                    <m:d>
                      <m:dPr>
                        <m:begChr m:val="["/>
                        <m:endChr m:val="]"/>
                        <m:ctrlPr>
                          <a:rPr lang="en-US" i="1">
                            <a:solidFill>
                              <a:schemeClr val="tx1"/>
                            </a:solidFill>
                            <a:latin typeface="Cambria Math" panose="02040503050406030204" pitchFamily="18" charset="0"/>
                          </a:rPr>
                        </m:ctrlPr>
                      </m:dPr>
                      <m:e>
                        <m:eqArr>
                          <m:eqArrPr>
                            <m:ctrlPr>
                              <a:rPr lang="en-US" i="1">
                                <a:solidFill>
                                  <a:schemeClr val="tx1"/>
                                </a:solidFill>
                                <a:latin typeface="Cambria Math" panose="02040503050406030204" pitchFamily="18" charset="0"/>
                              </a:rPr>
                            </m:ctrlPr>
                          </m:eqArrPr>
                          <m:e>
                            <m:sSub>
                              <m:sSubPr>
                                <m:ctrlPr>
                                  <a:rPr lang="en-US" i="1">
                                    <a:solidFill>
                                      <a:schemeClr val="tx1"/>
                                    </a:solidFill>
                                    <a:latin typeface="Cambria Math" panose="02040503050406030204" pitchFamily="18" charset="0"/>
                                  </a:rPr>
                                </m:ctrlPr>
                              </m:sSubPr>
                              <m:e>
                                <m:acc>
                                  <m:accPr>
                                    <m:chr m:val="̂"/>
                                    <m:ctrlPr>
                                      <a:rPr lang="en-US" i="1">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𝑦</m:t>
                                    </m:r>
                                  </m:e>
                                </m:acc>
                              </m:e>
                              <m:sub>
                                <m:r>
                                  <a:rPr lang="en-US" i="1">
                                    <a:solidFill>
                                      <a:schemeClr val="tx1"/>
                                    </a:solidFill>
                                    <a:latin typeface="Cambria Math" panose="02040503050406030204" pitchFamily="18" charset="0"/>
                                  </a:rPr>
                                  <m:t>0</m:t>
                                </m:r>
                              </m:sub>
                            </m:sSub>
                          </m:e>
                          <m:e>
                            <m:sSub>
                              <m:sSubPr>
                                <m:ctrlPr>
                                  <a:rPr lang="en-US" i="1">
                                    <a:solidFill>
                                      <a:schemeClr val="tx1"/>
                                    </a:solidFill>
                                    <a:latin typeface="Cambria Math" panose="02040503050406030204" pitchFamily="18" charset="0"/>
                                  </a:rPr>
                                </m:ctrlPr>
                              </m:sSubPr>
                              <m:e>
                                <m:acc>
                                  <m:accPr>
                                    <m:chr m:val="̂"/>
                                    <m:ctrlPr>
                                      <a:rPr lang="en-US" i="1">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𝑦</m:t>
                                    </m:r>
                                  </m:e>
                                </m:acc>
                              </m:e>
                              <m:sub>
                                <m:r>
                                  <a:rPr lang="en-US" i="1">
                                    <a:solidFill>
                                      <a:schemeClr val="tx1"/>
                                    </a:solidFill>
                                    <a:latin typeface="Cambria Math" panose="02040503050406030204" pitchFamily="18" charset="0"/>
                                  </a:rPr>
                                  <m:t>1</m:t>
                                </m:r>
                              </m:sub>
                            </m:sSub>
                          </m:e>
                          <m:e>
                            <m:sSub>
                              <m:sSubPr>
                                <m:ctrlPr>
                                  <a:rPr lang="en-US" i="1">
                                    <a:solidFill>
                                      <a:schemeClr val="tx1"/>
                                    </a:solidFill>
                                    <a:latin typeface="Cambria Math" panose="02040503050406030204" pitchFamily="18" charset="0"/>
                                  </a:rPr>
                                </m:ctrlPr>
                              </m:sSubPr>
                              <m:e>
                                <m:acc>
                                  <m:accPr>
                                    <m:chr m:val="̂"/>
                                    <m:ctrlPr>
                                      <a:rPr lang="en-US" i="1">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𝑦</m:t>
                                    </m:r>
                                  </m:e>
                                </m:acc>
                              </m:e>
                              <m:sub>
                                <m:r>
                                  <a:rPr lang="en-US" i="1">
                                    <a:solidFill>
                                      <a:schemeClr val="tx1"/>
                                    </a:solidFill>
                                    <a:latin typeface="Cambria Math" panose="02040503050406030204" pitchFamily="18" charset="0"/>
                                  </a:rPr>
                                  <m:t>2</m:t>
                                </m:r>
                              </m:sub>
                            </m:sSub>
                          </m:e>
                        </m:eqArr>
                      </m:e>
                    </m:d>
                    <m:r>
                      <a:rPr lang="en-US" b="0" i="1" smtClean="0">
                        <a:solidFill>
                          <a:schemeClr val="tx1"/>
                        </a:solidFill>
                        <a:latin typeface="Cambria Math" panose="02040503050406030204" pitchFamily="18" charset="0"/>
                      </a:rPr>
                      <m:t>−</m:t>
                    </m:r>
                    <m:d>
                      <m:dPr>
                        <m:begChr m:val="["/>
                        <m:endChr m:val="]"/>
                        <m:ctrlPr>
                          <a:rPr lang="en-US" i="1">
                            <a:solidFill>
                              <a:schemeClr val="tx1"/>
                            </a:solidFill>
                            <a:latin typeface="Cambria Math" panose="02040503050406030204" pitchFamily="18" charset="0"/>
                          </a:rPr>
                        </m:ctrlPr>
                      </m:dPr>
                      <m:e>
                        <m:eqArr>
                          <m:eqArrPr>
                            <m:ctrlPr>
                              <a:rPr lang="en-US" i="1">
                                <a:solidFill>
                                  <a:schemeClr val="tx1"/>
                                </a:solidFill>
                                <a:latin typeface="Cambria Math" panose="02040503050406030204" pitchFamily="18" charset="0"/>
                              </a:rPr>
                            </m:ctrlPr>
                          </m:eqArrPr>
                          <m:e>
                            <m:r>
                              <a:rPr lang="en-US" b="0" i="1" smtClean="0">
                                <a:solidFill>
                                  <a:schemeClr val="tx1"/>
                                </a:solidFill>
                                <a:latin typeface="Cambria Math" panose="02040503050406030204" pitchFamily="18" charset="0"/>
                              </a:rPr>
                              <m:t>0</m:t>
                            </m:r>
                          </m:e>
                          <m:e>
                            <m:r>
                              <a:rPr lang="en-US" i="1">
                                <a:solidFill>
                                  <a:schemeClr val="tx1"/>
                                </a:solidFill>
                                <a:latin typeface="Cambria Math" panose="02040503050406030204" pitchFamily="18" charset="0"/>
                              </a:rPr>
                              <m:t>1</m:t>
                            </m:r>
                          </m:e>
                          <m:e>
                            <m:r>
                              <a:rPr lang="en-US" b="0" i="1" smtClean="0">
                                <a:solidFill>
                                  <a:schemeClr val="tx1"/>
                                </a:solidFill>
                                <a:latin typeface="Cambria Math" panose="02040503050406030204" pitchFamily="18" charset="0"/>
                              </a:rPr>
                              <m:t>0</m:t>
                            </m:r>
                          </m:e>
                        </m:eqArr>
                      </m:e>
                    </m:d>
                    <m:r>
                      <a:rPr lang="en-US" b="0" i="1" smtClean="0">
                        <a:solidFill>
                          <a:schemeClr val="tx1"/>
                        </a:solidFill>
                        <a:latin typeface="Cambria Math" panose="02040503050406030204" pitchFamily="18" charset="0"/>
                      </a:rPr>
                      <m:t>=</m:t>
                    </m:r>
                    <m:acc>
                      <m:accPr>
                        <m:chr m:val="̂"/>
                        <m:ctrlPr>
                          <a:rPr lang="en-US" b="0" i="1" smtClean="0">
                            <a:solidFill>
                              <a:schemeClr val="tx1"/>
                            </a:solidFill>
                            <a:latin typeface="Cambria Math" panose="02040503050406030204" pitchFamily="18" charset="0"/>
                          </a:rPr>
                        </m:ctrlPr>
                      </m:accPr>
                      <m:e>
                        <m:r>
                          <a:rPr lang="en-US" b="0" i="1" smtClean="0">
                            <a:solidFill>
                              <a:schemeClr val="tx1"/>
                            </a:solidFill>
                            <a:latin typeface="Cambria Math" panose="02040503050406030204" pitchFamily="18" charset="0"/>
                          </a:rPr>
                          <m:t>𝑦</m:t>
                        </m:r>
                      </m:e>
                    </m:acc>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𝑦</m:t>
                    </m:r>
                  </m:oMath>
                </a14:m>
                <a:endParaRPr lang="en-US" dirty="0"/>
              </a:p>
            </p:txBody>
          </p:sp>
        </mc:Choice>
        <mc:Fallback xmlns="">
          <p:sp>
            <p:nvSpPr>
              <p:cNvPr id="4" name="Rectangle 3">
                <a:extLst>
                  <a:ext uri="{FF2B5EF4-FFF2-40B4-BE49-F238E27FC236}">
                    <a16:creationId xmlns:a16="http://schemas.microsoft.com/office/drawing/2014/main" id="{37B05307-90E2-7F49-B5C1-ECCFC4185917}"/>
                  </a:ext>
                </a:extLst>
              </p:cNvPr>
              <p:cNvSpPr>
                <a:spLocks noRot="1" noChangeAspect="1" noMove="1" noResize="1" noEditPoints="1" noAdjustHandles="1" noChangeArrowheads="1" noChangeShapeType="1" noTextEdit="1"/>
              </p:cNvSpPr>
              <p:nvPr/>
            </p:nvSpPr>
            <p:spPr>
              <a:xfrm>
                <a:off x="2458864" y="2528813"/>
                <a:ext cx="5435394" cy="149367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069201D6-7CD2-AD49-9840-3112E12F7229}"/>
                  </a:ext>
                </a:extLst>
              </p:cNvPr>
              <p:cNvSpPr/>
              <p:nvPr/>
            </p:nvSpPr>
            <p:spPr>
              <a:xfrm>
                <a:off x="3806461" y="4308756"/>
                <a:ext cx="1546577" cy="665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ℓ</m:t>
                          </m:r>
                        </m:num>
                        <m:den>
                          <m:r>
                            <a:rPr lang="en-US" i="1">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𝑖</m:t>
                              </m:r>
                            </m:sub>
                          </m:sSub>
                        </m:den>
                      </m:f>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acc>
                            <m:accPr>
                              <m:chr m:val="̂"/>
                              <m:ctrlPr>
                                <a:rPr lang="en-US" b="0" i="1" smtClean="0">
                                  <a:solidFill>
                                    <a:schemeClr val="tx1"/>
                                  </a:solidFill>
                                  <a:latin typeface="Cambria Math" panose="02040503050406030204" pitchFamily="18" charset="0"/>
                                </a:rPr>
                              </m:ctrlPr>
                            </m:accPr>
                            <m:e>
                              <m:r>
                                <a:rPr lang="en-US" b="0" i="1" smtClean="0">
                                  <a:solidFill>
                                    <a:schemeClr val="tx1"/>
                                  </a:solidFill>
                                  <a:latin typeface="Cambria Math" panose="02040503050406030204" pitchFamily="18" charset="0"/>
                                </a:rPr>
                                <m:t>𝑦</m:t>
                              </m:r>
                            </m:e>
                          </m:acc>
                        </m:e>
                        <m:sub>
                          <m:r>
                            <a:rPr lang="en-US" b="0" i="1" smtClean="0">
                              <a:solidFill>
                                <a:schemeClr val="tx1"/>
                              </a:solidFill>
                              <a:latin typeface="Cambria Math" panose="02040503050406030204" pitchFamily="18" charset="0"/>
                            </a:rPr>
                            <m:t>𝑖</m:t>
                          </m:r>
                        </m:sub>
                      </m:sSub>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𝑖</m:t>
                          </m:r>
                        </m:sub>
                      </m:sSub>
                    </m:oMath>
                  </m:oMathPara>
                </a14:m>
                <a:endParaRPr lang="en-US" dirty="0"/>
              </a:p>
            </p:txBody>
          </p:sp>
        </mc:Choice>
        <mc:Fallback xmlns="">
          <p:sp>
            <p:nvSpPr>
              <p:cNvPr id="5" name="Rectangle 4">
                <a:extLst>
                  <a:ext uri="{FF2B5EF4-FFF2-40B4-BE49-F238E27FC236}">
                    <a16:creationId xmlns:a16="http://schemas.microsoft.com/office/drawing/2014/main" id="{069201D6-7CD2-AD49-9840-3112E12F7229}"/>
                  </a:ext>
                </a:extLst>
              </p:cNvPr>
              <p:cNvSpPr>
                <a:spLocks noRot="1" noChangeAspect="1" noMove="1" noResize="1" noEditPoints="1" noAdjustHandles="1" noChangeArrowheads="1" noChangeShapeType="1" noTextEdit="1"/>
              </p:cNvSpPr>
              <p:nvPr/>
            </p:nvSpPr>
            <p:spPr>
              <a:xfrm>
                <a:off x="3806461" y="4308756"/>
                <a:ext cx="1546577" cy="665888"/>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11612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375" y="-32051"/>
            <a:ext cx="7886700" cy="994172"/>
          </a:xfrm>
        </p:spPr>
        <p:txBody>
          <a:bodyPr>
            <a:normAutofit fontScale="90000"/>
          </a:bodyPr>
          <a:lstStyle/>
          <a:p>
            <a:r>
              <a:rPr lang="en-US" dirty="0"/>
              <a:t>Supervised Learning vs Unsupervised Learning</a:t>
            </a:r>
          </a:p>
        </p:txBody>
      </p:sp>
      <p:cxnSp>
        <p:nvCxnSpPr>
          <p:cNvPr id="7" name="Straight Connector 6"/>
          <p:cNvCxnSpPr/>
          <p:nvPr/>
        </p:nvCxnSpPr>
        <p:spPr>
          <a:xfrm>
            <a:off x="4629150" y="933708"/>
            <a:ext cx="0" cy="3726628"/>
          </a:xfrm>
          <a:prstGeom prst="line">
            <a:avLst/>
          </a:prstGeom>
          <a:noFill/>
          <a:ln w="25400" cap="flat">
            <a:solidFill>
              <a:srgbClr val="404040"/>
            </a:solidFill>
            <a:prstDash val="solid"/>
            <a:bevel/>
          </a:ln>
          <a:effectLst/>
        </p:spPr>
        <p:style>
          <a:lnRef idx="0">
            <a:scrgbClr r="0" g="0" b="0"/>
          </a:lnRef>
          <a:fillRef idx="0">
            <a:scrgbClr r="0" g="0" b="0"/>
          </a:fillRef>
          <a:effectRef idx="0">
            <a:scrgbClr r="0" g="0" b="0"/>
          </a:effectRef>
          <a:fontRef idx="none"/>
        </p:style>
      </p:cxnSp>
      <p:grpSp>
        <p:nvGrpSpPr>
          <p:cNvPr id="66" name="Group 65"/>
          <p:cNvGrpSpPr/>
          <p:nvPr/>
        </p:nvGrpSpPr>
        <p:grpSpPr>
          <a:xfrm>
            <a:off x="277507" y="1236890"/>
            <a:ext cx="2501666" cy="3863977"/>
            <a:chOff x="370009" y="1649186"/>
            <a:chExt cx="3335555" cy="5151969"/>
          </a:xfrm>
        </p:grpSpPr>
        <p:pic>
          <p:nvPicPr>
            <p:cNvPr id="4" name="Picture 3"/>
            <p:cNvPicPr>
              <a:picLocks noChangeAspect="1"/>
            </p:cNvPicPr>
            <p:nvPr/>
          </p:nvPicPr>
          <p:blipFill rotWithShape="1">
            <a:blip r:embed="rId3"/>
            <a:srcRect l="66061" t="50119"/>
            <a:stretch/>
          </p:blipFill>
          <p:spPr>
            <a:xfrm>
              <a:off x="370009" y="3444864"/>
              <a:ext cx="925494" cy="930179"/>
            </a:xfrm>
            <a:prstGeom prst="rect">
              <a:avLst/>
            </a:prstGeom>
          </p:spPr>
        </p:pic>
        <p:pic>
          <p:nvPicPr>
            <p:cNvPr id="5" name="Picture 4"/>
            <p:cNvPicPr>
              <a:picLocks noChangeAspect="1"/>
            </p:cNvPicPr>
            <p:nvPr/>
          </p:nvPicPr>
          <p:blipFill rotWithShape="1">
            <a:blip r:embed="rId3"/>
            <a:srcRect r="67363" b="48929"/>
            <a:stretch/>
          </p:blipFill>
          <p:spPr>
            <a:xfrm>
              <a:off x="419595" y="1649186"/>
              <a:ext cx="964557" cy="1032175"/>
            </a:xfrm>
            <a:prstGeom prst="rect">
              <a:avLst/>
            </a:prstGeom>
          </p:spPr>
        </p:pic>
        <p:pic>
          <p:nvPicPr>
            <p:cNvPr id="6" name="Picture 5"/>
            <p:cNvPicPr>
              <a:picLocks noChangeAspect="1"/>
            </p:cNvPicPr>
            <p:nvPr/>
          </p:nvPicPr>
          <p:blipFill rotWithShape="1">
            <a:blip r:embed="rId3"/>
            <a:srcRect l="33154" t="1561" r="34073" b="50515"/>
            <a:stretch/>
          </p:blipFill>
          <p:spPr>
            <a:xfrm>
              <a:off x="1494115" y="3152094"/>
              <a:ext cx="966197" cy="966197"/>
            </a:xfrm>
            <a:prstGeom prst="rect">
              <a:avLst/>
            </a:prstGeom>
          </p:spPr>
        </p:pic>
        <p:pic>
          <p:nvPicPr>
            <p:cNvPr id="8" name="Picture 7"/>
            <p:cNvPicPr>
              <a:picLocks noChangeAspect="1"/>
            </p:cNvPicPr>
            <p:nvPr/>
          </p:nvPicPr>
          <p:blipFill rotWithShape="1">
            <a:blip r:embed="rId4"/>
            <a:srcRect l="60395" t="-1053" r="20432" b="53376"/>
            <a:stretch/>
          </p:blipFill>
          <p:spPr>
            <a:xfrm>
              <a:off x="2725555" y="5365516"/>
              <a:ext cx="980009" cy="990011"/>
            </a:xfrm>
            <a:prstGeom prst="rect">
              <a:avLst/>
            </a:prstGeom>
          </p:spPr>
        </p:pic>
        <p:pic>
          <p:nvPicPr>
            <p:cNvPr id="9" name="Picture 8"/>
            <p:cNvPicPr>
              <a:picLocks noChangeAspect="1"/>
            </p:cNvPicPr>
            <p:nvPr/>
          </p:nvPicPr>
          <p:blipFill rotWithShape="1">
            <a:blip r:embed="rId4"/>
            <a:srcRect t="49474" r="81353"/>
            <a:stretch/>
          </p:blipFill>
          <p:spPr>
            <a:xfrm>
              <a:off x="1784241" y="2119218"/>
              <a:ext cx="853083" cy="939053"/>
            </a:xfrm>
            <a:prstGeom prst="rect">
              <a:avLst/>
            </a:prstGeom>
          </p:spPr>
        </p:pic>
        <p:pic>
          <p:nvPicPr>
            <p:cNvPr id="10" name="Picture 9"/>
            <p:cNvPicPr>
              <a:picLocks noChangeAspect="1"/>
            </p:cNvPicPr>
            <p:nvPr/>
          </p:nvPicPr>
          <p:blipFill rotWithShape="1">
            <a:blip r:embed="rId4"/>
            <a:srcRect l="79868" t="49150"/>
            <a:stretch/>
          </p:blipFill>
          <p:spPr>
            <a:xfrm>
              <a:off x="378057" y="4510189"/>
              <a:ext cx="917446" cy="941432"/>
            </a:xfrm>
            <a:prstGeom prst="rect">
              <a:avLst/>
            </a:prstGeom>
          </p:spPr>
        </p:pic>
        <p:pic>
          <p:nvPicPr>
            <p:cNvPr id="11" name="Picture 10"/>
            <p:cNvPicPr>
              <a:picLocks noChangeAspect="1"/>
            </p:cNvPicPr>
            <p:nvPr/>
          </p:nvPicPr>
          <p:blipFill rotWithShape="1">
            <a:blip r:embed="rId5"/>
            <a:srcRect l="50297" t="50927" r="33001" b="1980"/>
            <a:stretch/>
          </p:blipFill>
          <p:spPr>
            <a:xfrm>
              <a:off x="2753549" y="2911646"/>
              <a:ext cx="934300" cy="879701"/>
            </a:xfrm>
            <a:prstGeom prst="rect">
              <a:avLst/>
            </a:prstGeom>
          </p:spPr>
        </p:pic>
        <p:pic>
          <p:nvPicPr>
            <p:cNvPr id="12" name="Picture 11"/>
            <p:cNvPicPr>
              <a:picLocks noChangeAspect="1"/>
            </p:cNvPicPr>
            <p:nvPr/>
          </p:nvPicPr>
          <p:blipFill rotWithShape="1">
            <a:blip r:embed="rId5"/>
            <a:srcRect r="83750" b="51852"/>
            <a:stretch/>
          </p:blipFill>
          <p:spPr>
            <a:xfrm>
              <a:off x="1531091" y="4593195"/>
              <a:ext cx="917861" cy="908123"/>
            </a:xfrm>
            <a:prstGeom prst="rect">
              <a:avLst/>
            </a:prstGeom>
          </p:spPr>
        </p:pic>
        <p:pic>
          <p:nvPicPr>
            <p:cNvPr id="13" name="Picture 12"/>
            <p:cNvPicPr>
              <a:picLocks noChangeAspect="1"/>
            </p:cNvPicPr>
            <p:nvPr/>
          </p:nvPicPr>
          <p:blipFill rotWithShape="1">
            <a:blip r:embed="rId5"/>
            <a:srcRect l="33132" t="50636" r="50680" b="-1"/>
            <a:stretch/>
          </p:blipFill>
          <p:spPr>
            <a:xfrm>
              <a:off x="881059" y="5781600"/>
              <a:ext cx="1001293" cy="1019555"/>
            </a:xfrm>
            <a:prstGeom prst="rect">
              <a:avLst/>
            </a:prstGeom>
          </p:spPr>
        </p:pic>
      </p:grpSp>
      <p:grpSp>
        <p:nvGrpSpPr>
          <p:cNvPr id="67" name="Group 66"/>
          <p:cNvGrpSpPr/>
          <p:nvPr/>
        </p:nvGrpSpPr>
        <p:grpSpPr>
          <a:xfrm>
            <a:off x="3516280" y="1315732"/>
            <a:ext cx="743372" cy="3566674"/>
            <a:chOff x="4688371" y="1754309"/>
            <a:chExt cx="991162" cy="4755565"/>
          </a:xfrm>
        </p:grpSpPr>
        <p:sp>
          <p:nvSpPr>
            <p:cNvPr id="14" name="TextBox 13"/>
            <p:cNvSpPr txBox="1"/>
            <p:nvPr/>
          </p:nvSpPr>
          <p:spPr>
            <a:xfrm>
              <a:off x="5211972" y="1754309"/>
              <a:ext cx="467561"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rtl="0" latinLnBrk="1" hangingPunct="0"/>
              <a:r>
                <a:rPr lang="en-US" kern="1200" dirty="0">
                  <a:solidFill>
                    <a:srgbClr val="7030A0"/>
                  </a:solidFill>
                </a:rPr>
                <a:t>cat</a:t>
              </a:r>
            </a:p>
          </p:txBody>
        </p:sp>
        <p:sp>
          <p:nvSpPr>
            <p:cNvPr id="15" name="TextBox 14"/>
            <p:cNvSpPr txBox="1"/>
            <p:nvPr/>
          </p:nvSpPr>
          <p:spPr>
            <a:xfrm>
              <a:off x="5048676" y="4770599"/>
              <a:ext cx="467561"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rtl="0" latinLnBrk="1" hangingPunct="0"/>
              <a:r>
                <a:rPr lang="en-US" kern="1200">
                  <a:solidFill>
                    <a:srgbClr val="7030A0"/>
                  </a:solidFill>
                </a:rPr>
                <a:t>cat</a:t>
              </a:r>
            </a:p>
          </p:txBody>
        </p:sp>
        <p:sp>
          <p:nvSpPr>
            <p:cNvPr id="16" name="TextBox 15"/>
            <p:cNvSpPr txBox="1"/>
            <p:nvPr/>
          </p:nvSpPr>
          <p:spPr>
            <a:xfrm>
              <a:off x="5048676" y="5435959"/>
              <a:ext cx="467561"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rtl="0" latinLnBrk="1" hangingPunct="0"/>
              <a:r>
                <a:rPr lang="en-US" kern="1200" dirty="0">
                  <a:solidFill>
                    <a:srgbClr val="7030A0"/>
                  </a:solidFill>
                </a:rPr>
                <a:t>cat</a:t>
              </a:r>
            </a:p>
          </p:txBody>
        </p:sp>
        <p:sp>
          <p:nvSpPr>
            <p:cNvPr id="17" name="TextBox 16"/>
            <p:cNvSpPr txBox="1"/>
            <p:nvPr/>
          </p:nvSpPr>
          <p:spPr>
            <a:xfrm>
              <a:off x="4928018" y="2219416"/>
              <a:ext cx="562544"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rtl="0" latinLnBrk="1" hangingPunct="0"/>
              <a:r>
                <a:rPr lang="en-US" kern="1200">
                  <a:solidFill>
                    <a:srgbClr val="C00000"/>
                  </a:solidFill>
                </a:rPr>
                <a:t>dog</a:t>
              </a:r>
            </a:p>
          </p:txBody>
        </p:sp>
        <p:sp>
          <p:nvSpPr>
            <p:cNvPr id="18" name="TextBox 17"/>
            <p:cNvSpPr txBox="1"/>
            <p:nvPr/>
          </p:nvSpPr>
          <p:spPr>
            <a:xfrm>
              <a:off x="4688371" y="3338810"/>
              <a:ext cx="562544"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rtl="0" latinLnBrk="1" hangingPunct="0"/>
              <a:r>
                <a:rPr lang="en-US" kern="1200">
                  <a:solidFill>
                    <a:srgbClr val="C00000"/>
                  </a:solidFill>
                </a:rPr>
                <a:t>dog</a:t>
              </a:r>
            </a:p>
          </p:txBody>
        </p:sp>
        <p:sp>
          <p:nvSpPr>
            <p:cNvPr id="19" name="TextBox 18"/>
            <p:cNvSpPr txBox="1"/>
            <p:nvPr/>
          </p:nvSpPr>
          <p:spPr>
            <a:xfrm>
              <a:off x="4835798" y="4388029"/>
              <a:ext cx="562544"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rtl="0" latinLnBrk="1" hangingPunct="0"/>
              <a:r>
                <a:rPr lang="en-US" kern="1200">
                  <a:solidFill>
                    <a:srgbClr val="C00000"/>
                  </a:solidFill>
                </a:rPr>
                <a:t>dog</a:t>
              </a:r>
            </a:p>
          </p:txBody>
        </p:sp>
        <p:sp>
          <p:nvSpPr>
            <p:cNvPr id="20" name="TextBox 19"/>
            <p:cNvSpPr txBox="1"/>
            <p:nvPr/>
          </p:nvSpPr>
          <p:spPr>
            <a:xfrm>
              <a:off x="4835798" y="2818748"/>
              <a:ext cx="663000"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rtl="0" latinLnBrk="1" hangingPunct="0"/>
              <a:r>
                <a:rPr lang="en-US" kern="1200" dirty="0">
                  <a:solidFill>
                    <a:srgbClr val="0070C0"/>
                  </a:solidFill>
                </a:rPr>
                <a:t>bear</a:t>
              </a:r>
            </a:p>
          </p:txBody>
        </p:sp>
        <p:sp>
          <p:nvSpPr>
            <p:cNvPr id="21" name="TextBox 20"/>
            <p:cNvSpPr txBox="1"/>
            <p:nvPr/>
          </p:nvSpPr>
          <p:spPr>
            <a:xfrm>
              <a:off x="4835798" y="3748961"/>
              <a:ext cx="663000"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rtl="0" latinLnBrk="1" hangingPunct="0"/>
              <a:r>
                <a:rPr lang="en-US" kern="1200">
                  <a:solidFill>
                    <a:srgbClr val="0070C0"/>
                  </a:solidFill>
                </a:rPr>
                <a:t>bear</a:t>
              </a:r>
            </a:p>
          </p:txBody>
        </p:sp>
        <p:sp>
          <p:nvSpPr>
            <p:cNvPr id="22" name="TextBox 21"/>
            <p:cNvSpPr txBox="1"/>
            <p:nvPr/>
          </p:nvSpPr>
          <p:spPr>
            <a:xfrm>
              <a:off x="4898180" y="6048211"/>
              <a:ext cx="663000"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rtl="0" latinLnBrk="1" hangingPunct="0"/>
              <a:r>
                <a:rPr lang="en-US" kern="1200">
                  <a:solidFill>
                    <a:srgbClr val="0070C0"/>
                  </a:solidFill>
                </a:rPr>
                <a:t>bear</a:t>
              </a:r>
            </a:p>
          </p:txBody>
        </p:sp>
      </p:grpSp>
      <mc:AlternateContent xmlns:mc="http://schemas.openxmlformats.org/markup-compatibility/2006" xmlns:a14="http://schemas.microsoft.com/office/drawing/2010/main">
        <mc:Choice Requires="a14">
          <p:sp>
            <p:nvSpPr>
              <p:cNvPr id="23" name="TextBox 22"/>
              <p:cNvSpPr txBox="1"/>
              <p:nvPr/>
            </p:nvSpPr>
            <p:spPr>
              <a:xfrm>
                <a:off x="1699056" y="766502"/>
                <a:ext cx="1065548" cy="369332"/>
              </a:xfrm>
              <a:prstGeom prst="rect">
                <a:avLst/>
              </a:prstGeom>
              <a:noFill/>
            </p:spPr>
            <p:txBody>
              <a:bodyPr wrap="none" lIns="0" tIns="0" rIns="0" bIns="0" rtlCol="0">
                <a:spAutoFit/>
              </a:bodyPr>
              <a:lstStyle/>
              <a:p>
                <a:pPr algn="l" rtl="0"/>
                <a14:m>
                  <m:oMathPara xmlns:m="http://schemas.openxmlformats.org/officeDocument/2006/math">
                    <m:oMathParaPr>
                      <m:jc m:val="centerGroup"/>
                    </m:oMathParaPr>
                    <m:oMath xmlns:m="http://schemas.openxmlformats.org/officeDocument/2006/math">
                      <m:r>
                        <a:rPr lang="en-US" sz="2400" i="1" kern="1200">
                          <a:solidFill>
                            <a:prstClr val="black"/>
                          </a:solidFill>
                          <a:latin typeface="Cambria Math" charset="0"/>
                          <a:ea typeface=""/>
                          <a:cs typeface="Helvetica Neue Light"/>
                        </a:rPr>
                        <m:t>𝑥</m:t>
                      </m:r>
                      <m:r>
                        <a:rPr lang="en-US" sz="2400" i="1" kern="1200">
                          <a:solidFill>
                            <a:prstClr val="black"/>
                          </a:solidFill>
                          <a:latin typeface="Cambria Math" charset="0"/>
                          <a:ea typeface=""/>
                          <a:cs typeface="Helvetica Neue Light"/>
                        </a:rPr>
                        <m:t> →  </m:t>
                      </m:r>
                      <m:r>
                        <a:rPr lang="en-US" sz="2400" i="1" kern="1200">
                          <a:solidFill>
                            <a:prstClr val="black"/>
                          </a:solidFill>
                          <a:latin typeface="Cambria Math" charset="0"/>
                          <a:ea typeface=""/>
                          <a:cs typeface="Helvetica Neue Light"/>
                        </a:rPr>
                        <m:t>𝑦</m:t>
                      </m:r>
                    </m:oMath>
                  </m:oMathPara>
                </a14:m>
                <a:endParaRPr lang="en-US" sz="2400" kern="1200" dirty="0">
                  <a:solidFill>
                    <a:prstClr val="black"/>
                  </a:solidFill>
                  <a:latin typeface="Helvetica Neue Light"/>
                  <a:ea typeface=""/>
                  <a:cs typeface="Helvetica Neue Light"/>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699056" y="766502"/>
                <a:ext cx="1065548" cy="369332"/>
              </a:xfrm>
              <a:prstGeom prst="rect">
                <a:avLst/>
              </a:prstGeom>
              <a:blipFill rotWithShape="0">
                <a:blip r:embed="rId6"/>
                <a:stretch>
                  <a:fillRect l="-2857" t="-140000" r="-4571" b="-18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6611214" y="766502"/>
                <a:ext cx="426399" cy="461665"/>
              </a:xfrm>
              <a:prstGeom prst="rect">
                <a:avLst/>
              </a:prstGeom>
            </p:spPr>
            <p:txBody>
              <a:bodyPr wrap="none">
                <a:spAutoFit/>
              </a:bodyPr>
              <a:lstStyle/>
              <a:p>
                <a:pPr algn="l" rtl="0"/>
                <a14:m>
                  <m:oMathPara xmlns:m="http://schemas.openxmlformats.org/officeDocument/2006/math">
                    <m:oMathParaPr>
                      <m:jc m:val="centerGroup"/>
                    </m:oMathParaPr>
                    <m:oMath xmlns:m="http://schemas.openxmlformats.org/officeDocument/2006/math">
                      <m:r>
                        <a:rPr lang="en-US" sz="2400" i="1" kern="1200">
                          <a:solidFill>
                            <a:prstClr val="black"/>
                          </a:solidFill>
                          <a:latin typeface="Cambria Math" charset="0"/>
                          <a:ea typeface=""/>
                          <a:cs typeface="Helvetica Neue Light"/>
                        </a:rPr>
                        <m:t>𝑥</m:t>
                      </m:r>
                    </m:oMath>
                  </m:oMathPara>
                </a14:m>
                <a:endParaRPr lang="en-US" kern="1200" dirty="0">
                  <a:solidFill>
                    <a:prstClr val="black"/>
                  </a:solidFill>
                  <a:ea typeface=""/>
                  <a:cs typeface=""/>
                </a:endParaRPr>
              </a:p>
            </p:txBody>
          </p:sp>
        </mc:Choice>
        <mc:Fallback xmlns="">
          <p:sp>
            <p:nvSpPr>
              <p:cNvPr id="25" name="Rectangle 24"/>
              <p:cNvSpPr>
                <a:spLocks noRot="1" noChangeAspect="1" noMove="1" noResize="1" noEditPoints="1" noAdjustHandles="1" noChangeArrowheads="1" noChangeShapeType="1" noTextEdit="1"/>
              </p:cNvSpPr>
              <p:nvPr/>
            </p:nvSpPr>
            <p:spPr>
              <a:xfrm>
                <a:off x="6611214" y="766502"/>
                <a:ext cx="426399" cy="461665"/>
              </a:xfrm>
              <a:prstGeom prst="rect">
                <a:avLst/>
              </a:prstGeom>
              <a:blipFill rotWithShape="0">
                <a:blip r:embed="rId7"/>
                <a:stretch>
                  <a:fillRect/>
                </a:stretch>
              </a:blipFill>
            </p:spPr>
            <p:txBody>
              <a:bodyPr/>
              <a:lstStyle/>
              <a:p>
                <a:r>
                  <a:rPr lang="en-US">
                    <a:noFill/>
                  </a:rPr>
                  <a:t> </a:t>
                </a:r>
              </a:p>
            </p:txBody>
          </p:sp>
        </mc:Fallback>
      </mc:AlternateContent>
      <p:grpSp>
        <p:nvGrpSpPr>
          <p:cNvPr id="68" name="Group 67"/>
          <p:cNvGrpSpPr/>
          <p:nvPr/>
        </p:nvGrpSpPr>
        <p:grpSpPr>
          <a:xfrm>
            <a:off x="971627" y="1454231"/>
            <a:ext cx="2850347" cy="3255052"/>
            <a:chOff x="1295502" y="1938974"/>
            <a:chExt cx="3800462" cy="4340070"/>
          </a:xfrm>
        </p:grpSpPr>
        <p:cxnSp>
          <p:nvCxnSpPr>
            <p:cNvPr id="27" name="Straight Arrow Connector 26"/>
            <p:cNvCxnSpPr/>
            <p:nvPr/>
          </p:nvCxnSpPr>
          <p:spPr>
            <a:xfrm>
              <a:off x="1531091" y="1938974"/>
              <a:ext cx="3564873" cy="0"/>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endCxn id="17" idx="1"/>
            </p:cNvCxnSpPr>
            <p:nvPr/>
          </p:nvCxnSpPr>
          <p:spPr>
            <a:xfrm flipV="1">
              <a:off x="2819400" y="2450247"/>
              <a:ext cx="2108618" cy="64352"/>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endCxn id="20" idx="1"/>
            </p:cNvCxnSpPr>
            <p:nvPr/>
          </p:nvCxnSpPr>
          <p:spPr>
            <a:xfrm flipV="1">
              <a:off x="3810000" y="3049579"/>
              <a:ext cx="1025798" cy="289231"/>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endCxn id="15" idx="1"/>
            </p:cNvCxnSpPr>
            <p:nvPr/>
          </p:nvCxnSpPr>
          <p:spPr>
            <a:xfrm>
              <a:off x="2514600" y="3962399"/>
              <a:ext cx="2534077" cy="1039032"/>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endCxn id="16" idx="1"/>
            </p:cNvCxnSpPr>
            <p:nvPr/>
          </p:nvCxnSpPr>
          <p:spPr>
            <a:xfrm>
              <a:off x="1295503" y="4267200"/>
              <a:ext cx="3753174" cy="1399592"/>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10" idx="3"/>
              <a:endCxn id="18" idx="1"/>
            </p:cNvCxnSpPr>
            <p:nvPr/>
          </p:nvCxnSpPr>
          <p:spPr>
            <a:xfrm flipV="1">
              <a:off x="1295502" y="3569642"/>
              <a:ext cx="3392870" cy="1411263"/>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8" idx="3"/>
              <a:endCxn id="19" idx="1"/>
            </p:cNvCxnSpPr>
            <p:nvPr/>
          </p:nvCxnSpPr>
          <p:spPr>
            <a:xfrm flipV="1">
              <a:off x="3705563" y="4618861"/>
              <a:ext cx="1130236" cy="1241661"/>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endCxn id="21" idx="1"/>
            </p:cNvCxnSpPr>
            <p:nvPr/>
          </p:nvCxnSpPr>
          <p:spPr>
            <a:xfrm flipV="1">
              <a:off x="2514600" y="3979793"/>
              <a:ext cx="2321198" cy="1001113"/>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endCxn id="22" idx="1"/>
            </p:cNvCxnSpPr>
            <p:nvPr/>
          </p:nvCxnSpPr>
          <p:spPr>
            <a:xfrm>
              <a:off x="2057401" y="6213780"/>
              <a:ext cx="2840781" cy="65264"/>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grpSp>
      <p:grpSp>
        <p:nvGrpSpPr>
          <p:cNvPr id="65" name="Group 64"/>
          <p:cNvGrpSpPr/>
          <p:nvPr/>
        </p:nvGrpSpPr>
        <p:grpSpPr>
          <a:xfrm>
            <a:off x="5297708" y="1505998"/>
            <a:ext cx="3438299" cy="3442796"/>
            <a:chOff x="7063611" y="2007997"/>
            <a:chExt cx="4584398" cy="4590394"/>
          </a:xfrm>
        </p:grpSpPr>
        <p:pic>
          <p:nvPicPr>
            <p:cNvPr id="56" name="Picture 55"/>
            <p:cNvPicPr>
              <a:picLocks noChangeAspect="1"/>
            </p:cNvPicPr>
            <p:nvPr/>
          </p:nvPicPr>
          <p:blipFill rotWithShape="1">
            <a:blip r:embed="rId3"/>
            <a:srcRect l="66061" t="50119"/>
            <a:stretch/>
          </p:blipFill>
          <p:spPr>
            <a:xfrm>
              <a:off x="7063611" y="3440066"/>
              <a:ext cx="925494" cy="930179"/>
            </a:xfrm>
            <a:prstGeom prst="rect">
              <a:avLst/>
            </a:prstGeom>
          </p:spPr>
        </p:pic>
        <p:pic>
          <p:nvPicPr>
            <p:cNvPr id="57" name="Picture 56"/>
            <p:cNvPicPr>
              <a:picLocks noChangeAspect="1"/>
            </p:cNvPicPr>
            <p:nvPr/>
          </p:nvPicPr>
          <p:blipFill rotWithShape="1">
            <a:blip r:embed="rId3"/>
            <a:srcRect r="67363" b="48929"/>
            <a:stretch/>
          </p:blipFill>
          <p:spPr>
            <a:xfrm>
              <a:off x="7079873" y="2007997"/>
              <a:ext cx="964557" cy="1032175"/>
            </a:xfrm>
            <a:prstGeom prst="rect">
              <a:avLst/>
            </a:prstGeom>
          </p:spPr>
        </p:pic>
        <p:pic>
          <p:nvPicPr>
            <p:cNvPr id="58" name="Picture 57"/>
            <p:cNvPicPr>
              <a:picLocks noChangeAspect="1"/>
            </p:cNvPicPr>
            <p:nvPr/>
          </p:nvPicPr>
          <p:blipFill rotWithShape="1">
            <a:blip r:embed="rId3"/>
            <a:srcRect l="33154" t="1561" r="34073" b="50515"/>
            <a:stretch/>
          </p:blipFill>
          <p:spPr>
            <a:xfrm>
              <a:off x="8661977" y="3109708"/>
              <a:ext cx="966197" cy="966197"/>
            </a:xfrm>
            <a:prstGeom prst="rect">
              <a:avLst/>
            </a:prstGeom>
          </p:spPr>
        </p:pic>
        <p:pic>
          <p:nvPicPr>
            <p:cNvPr id="59" name="Picture 58"/>
            <p:cNvPicPr>
              <a:picLocks noChangeAspect="1"/>
            </p:cNvPicPr>
            <p:nvPr/>
          </p:nvPicPr>
          <p:blipFill rotWithShape="1">
            <a:blip r:embed="rId4"/>
            <a:srcRect l="60395" t="-1053" r="20432" b="53376"/>
            <a:stretch/>
          </p:blipFill>
          <p:spPr>
            <a:xfrm>
              <a:off x="10668000" y="4389119"/>
              <a:ext cx="980009" cy="990011"/>
            </a:xfrm>
            <a:prstGeom prst="rect">
              <a:avLst/>
            </a:prstGeom>
          </p:spPr>
        </p:pic>
        <p:pic>
          <p:nvPicPr>
            <p:cNvPr id="60" name="Picture 59"/>
            <p:cNvPicPr>
              <a:picLocks noChangeAspect="1"/>
            </p:cNvPicPr>
            <p:nvPr/>
          </p:nvPicPr>
          <p:blipFill rotWithShape="1">
            <a:blip r:embed="rId4"/>
            <a:srcRect t="49474" r="81353"/>
            <a:stretch/>
          </p:blipFill>
          <p:spPr>
            <a:xfrm>
              <a:off x="8952103" y="2076832"/>
              <a:ext cx="853083" cy="939053"/>
            </a:xfrm>
            <a:prstGeom prst="rect">
              <a:avLst/>
            </a:prstGeom>
          </p:spPr>
        </p:pic>
        <p:pic>
          <p:nvPicPr>
            <p:cNvPr id="61" name="Picture 60"/>
            <p:cNvPicPr>
              <a:picLocks noChangeAspect="1"/>
            </p:cNvPicPr>
            <p:nvPr/>
          </p:nvPicPr>
          <p:blipFill rotWithShape="1">
            <a:blip r:embed="rId4"/>
            <a:srcRect l="79868" t="49150"/>
            <a:stretch/>
          </p:blipFill>
          <p:spPr>
            <a:xfrm>
              <a:off x="7545919" y="4467803"/>
              <a:ext cx="917446" cy="941432"/>
            </a:xfrm>
            <a:prstGeom prst="rect">
              <a:avLst/>
            </a:prstGeom>
          </p:spPr>
        </p:pic>
        <p:pic>
          <p:nvPicPr>
            <p:cNvPr id="62" name="Picture 61"/>
            <p:cNvPicPr>
              <a:picLocks noChangeAspect="1"/>
            </p:cNvPicPr>
            <p:nvPr/>
          </p:nvPicPr>
          <p:blipFill rotWithShape="1">
            <a:blip r:embed="rId5"/>
            <a:srcRect l="50297" t="50927" r="33001" b="1980"/>
            <a:stretch/>
          </p:blipFill>
          <p:spPr>
            <a:xfrm>
              <a:off x="10301046" y="2669857"/>
              <a:ext cx="934300" cy="879701"/>
            </a:xfrm>
            <a:prstGeom prst="rect">
              <a:avLst/>
            </a:prstGeom>
          </p:spPr>
        </p:pic>
        <p:pic>
          <p:nvPicPr>
            <p:cNvPr id="63" name="Picture 62"/>
            <p:cNvPicPr>
              <a:picLocks noChangeAspect="1"/>
            </p:cNvPicPr>
            <p:nvPr/>
          </p:nvPicPr>
          <p:blipFill rotWithShape="1">
            <a:blip r:embed="rId5"/>
            <a:srcRect r="83750" b="51852"/>
            <a:stretch/>
          </p:blipFill>
          <p:spPr>
            <a:xfrm>
              <a:off x="9012885" y="4471007"/>
              <a:ext cx="917861" cy="908123"/>
            </a:xfrm>
            <a:prstGeom prst="rect">
              <a:avLst/>
            </a:prstGeom>
          </p:spPr>
        </p:pic>
        <p:pic>
          <p:nvPicPr>
            <p:cNvPr id="64" name="Picture 63"/>
            <p:cNvPicPr>
              <a:picLocks noChangeAspect="1"/>
            </p:cNvPicPr>
            <p:nvPr/>
          </p:nvPicPr>
          <p:blipFill rotWithShape="1">
            <a:blip r:embed="rId5"/>
            <a:srcRect l="33132" t="50636" r="50680" b="-1"/>
            <a:stretch/>
          </p:blipFill>
          <p:spPr>
            <a:xfrm>
              <a:off x="8393515" y="5578836"/>
              <a:ext cx="1001293" cy="1019555"/>
            </a:xfrm>
            <a:prstGeom prst="rect">
              <a:avLst/>
            </a:prstGeom>
          </p:spPr>
        </p:pic>
      </p:grpSp>
    </p:spTree>
    <p:extLst>
      <p:ext uri="{BB962C8B-B14F-4D97-AF65-F5344CB8AC3E}">
        <p14:creationId xmlns:p14="http://schemas.microsoft.com/office/powerpoint/2010/main" val="359615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8B3CC6-89D5-D148-87B3-AFF0A57C1988}"/>
              </a:ext>
            </a:extLst>
          </p:cNvPr>
          <p:cNvPicPr>
            <a:picLocks noChangeAspect="1"/>
          </p:cNvPicPr>
          <p:nvPr/>
        </p:nvPicPr>
        <p:blipFill>
          <a:blip r:embed="rId2"/>
          <a:stretch>
            <a:fillRect/>
          </a:stretch>
        </p:blipFill>
        <p:spPr>
          <a:xfrm>
            <a:off x="5427252" y="1145417"/>
            <a:ext cx="533400" cy="800100"/>
          </a:xfrm>
          <a:prstGeom prst="rect">
            <a:avLst/>
          </a:prstGeom>
        </p:spPr>
      </p:pic>
      <p:pic>
        <p:nvPicPr>
          <p:cNvPr id="5" name="Picture 4">
            <a:extLst>
              <a:ext uri="{FF2B5EF4-FFF2-40B4-BE49-F238E27FC236}">
                <a16:creationId xmlns:a16="http://schemas.microsoft.com/office/drawing/2014/main" id="{21458822-EED6-FD41-8671-E7015B06D6E8}"/>
              </a:ext>
            </a:extLst>
          </p:cNvPr>
          <p:cNvPicPr>
            <a:picLocks noChangeAspect="1"/>
          </p:cNvPicPr>
          <p:nvPr/>
        </p:nvPicPr>
        <p:blipFill rotWithShape="1">
          <a:blip r:embed="rId3"/>
          <a:srcRect t="5831"/>
          <a:stretch/>
        </p:blipFill>
        <p:spPr>
          <a:xfrm>
            <a:off x="1798748" y="1145416"/>
            <a:ext cx="2082800" cy="825205"/>
          </a:xfrm>
          <a:prstGeom prst="rect">
            <a:avLst/>
          </a:prstGeom>
        </p:spPr>
      </p:pic>
      <p:pic>
        <p:nvPicPr>
          <p:cNvPr id="6" name="Picture 5">
            <a:extLst>
              <a:ext uri="{FF2B5EF4-FFF2-40B4-BE49-F238E27FC236}">
                <a16:creationId xmlns:a16="http://schemas.microsoft.com/office/drawing/2014/main" id="{7736C859-A25E-A64D-B4C6-476061C5F56F}"/>
              </a:ext>
            </a:extLst>
          </p:cNvPr>
          <p:cNvPicPr>
            <a:picLocks noChangeAspect="1"/>
          </p:cNvPicPr>
          <p:nvPr/>
        </p:nvPicPr>
        <p:blipFill>
          <a:blip r:embed="rId4"/>
          <a:stretch>
            <a:fillRect/>
          </a:stretch>
        </p:blipFill>
        <p:spPr>
          <a:xfrm>
            <a:off x="5960652" y="1153165"/>
            <a:ext cx="1244600" cy="749300"/>
          </a:xfrm>
          <a:prstGeom prst="rect">
            <a:avLst/>
          </a:prstGeom>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503466B6-6EC8-6F4A-B831-86297D9FD300}"/>
                  </a:ext>
                </a:extLst>
              </p:cNvPr>
              <p:cNvSpPr/>
              <p:nvPr/>
            </p:nvSpPr>
            <p:spPr>
              <a:xfrm>
                <a:off x="6021613" y="2367616"/>
                <a:ext cx="1546577" cy="665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ℓ</m:t>
                          </m:r>
                        </m:num>
                        <m:den>
                          <m:r>
                            <a:rPr lang="en-US" i="1">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𝑖</m:t>
                              </m:r>
                            </m:sub>
                          </m:sSub>
                        </m:den>
                      </m:f>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acc>
                            <m:accPr>
                              <m:chr m:val="̂"/>
                              <m:ctrlPr>
                                <a:rPr lang="en-US" b="0" i="1" smtClean="0">
                                  <a:solidFill>
                                    <a:schemeClr val="tx1"/>
                                  </a:solidFill>
                                  <a:latin typeface="Cambria Math" panose="02040503050406030204" pitchFamily="18" charset="0"/>
                                </a:rPr>
                              </m:ctrlPr>
                            </m:accPr>
                            <m:e>
                              <m:r>
                                <a:rPr lang="en-US" b="0" i="1" smtClean="0">
                                  <a:solidFill>
                                    <a:schemeClr val="tx1"/>
                                  </a:solidFill>
                                  <a:latin typeface="Cambria Math" panose="02040503050406030204" pitchFamily="18" charset="0"/>
                                </a:rPr>
                                <m:t>𝑦</m:t>
                              </m:r>
                            </m:e>
                          </m:acc>
                        </m:e>
                        <m:sub>
                          <m:r>
                            <a:rPr lang="en-US" b="0" i="1" smtClean="0">
                              <a:solidFill>
                                <a:schemeClr val="tx1"/>
                              </a:solidFill>
                              <a:latin typeface="Cambria Math" panose="02040503050406030204" pitchFamily="18" charset="0"/>
                            </a:rPr>
                            <m:t>𝑖</m:t>
                          </m:r>
                        </m:sub>
                      </m:sSub>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𝑖</m:t>
                          </m:r>
                        </m:sub>
                      </m:sSub>
                    </m:oMath>
                  </m:oMathPara>
                </a14:m>
                <a:endParaRPr lang="en-US" dirty="0"/>
              </a:p>
            </p:txBody>
          </p:sp>
        </mc:Choice>
        <mc:Fallback xmlns="">
          <p:sp>
            <p:nvSpPr>
              <p:cNvPr id="7" name="Rectangle 6">
                <a:extLst>
                  <a:ext uri="{FF2B5EF4-FFF2-40B4-BE49-F238E27FC236}">
                    <a16:creationId xmlns:a16="http://schemas.microsoft.com/office/drawing/2014/main" id="{503466B6-6EC8-6F4A-B831-86297D9FD300}"/>
                  </a:ext>
                </a:extLst>
              </p:cNvPr>
              <p:cNvSpPr>
                <a:spLocks noRot="1" noChangeAspect="1" noMove="1" noResize="1" noEditPoints="1" noAdjustHandles="1" noChangeArrowheads="1" noChangeShapeType="1" noTextEdit="1"/>
              </p:cNvSpPr>
              <p:nvPr/>
            </p:nvSpPr>
            <p:spPr>
              <a:xfrm>
                <a:off x="6021613" y="2367616"/>
                <a:ext cx="1546577" cy="66588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4C9BE5A-861E-324F-83D4-1267FF80EFEE}"/>
                  </a:ext>
                </a:extLst>
              </p:cNvPr>
              <p:cNvSpPr txBox="1"/>
              <p:nvPr/>
            </p:nvSpPr>
            <p:spPr>
              <a:xfrm>
                <a:off x="1517950" y="2382492"/>
                <a:ext cx="1073306" cy="6048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𝑖</m:t>
                              </m:r>
                            </m:sub>
                          </m:sSub>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𝑖</m:t>
                              </m:r>
                              <m:r>
                                <a:rPr lang="en-US" b="0" i="1" smtClean="0">
                                  <a:latin typeface="Cambria Math" panose="02040503050406030204" pitchFamily="18" charset="0"/>
                                </a:rPr>
                                <m:t>, </m:t>
                              </m:r>
                              <m:r>
                                <a:rPr lang="en-US" b="0" i="1" smtClean="0">
                                  <a:latin typeface="Cambria Math" panose="02040503050406030204" pitchFamily="18" charset="0"/>
                                </a:rPr>
                                <m:t>𝑗</m:t>
                              </m:r>
                            </m:sub>
                          </m:sSub>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i="1" smtClean="0">
                              <a:latin typeface="Cambria Math" panose="02040503050406030204" pitchFamily="18" charset="0"/>
                            </a:rPr>
                            <m:t>𝑥</m:t>
                          </m:r>
                        </m:e>
                        <m:sub>
                          <m:r>
                            <a:rPr lang="en-US" b="0" i="1" smtClean="0">
                              <a:latin typeface="Cambria Math" panose="02040503050406030204" pitchFamily="18" charset="0"/>
                            </a:rPr>
                            <m:t>𝑗</m:t>
                          </m:r>
                        </m:sub>
                      </m:sSub>
                    </m:oMath>
                  </m:oMathPara>
                </a14:m>
                <a:endParaRPr lang="en-US" dirty="0"/>
              </a:p>
            </p:txBody>
          </p:sp>
        </mc:Choice>
        <mc:Fallback xmlns="">
          <p:sp>
            <p:nvSpPr>
              <p:cNvPr id="8" name="TextBox 7">
                <a:extLst>
                  <a:ext uri="{FF2B5EF4-FFF2-40B4-BE49-F238E27FC236}">
                    <a16:creationId xmlns:a16="http://schemas.microsoft.com/office/drawing/2014/main" id="{64C9BE5A-861E-324F-83D4-1267FF80EFEE}"/>
                  </a:ext>
                </a:extLst>
              </p:cNvPr>
              <p:cNvSpPr txBox="1">
                <a:spLocks noRot="1" noChangeAspect="1" noMove="1" noResize="1" noEditPoints="1" noAdjustHandles="1" noChangeArrowheads="1" noChangeShapeType="1" noTextEdit="1"/>
              </p:cNvSpPr>
              <p:nvPr/>
            </p:nvSpPr>
            <p:spPr>
              <a:xfrm>
                <a:off x="1517950" y="2382492"/>
                <a:ext cx="1073306" cy="604846"/>
              </a:xfrm>
              <a:prstGeom prst="rect">
                <a:avLst/>
              </a:prstGeom>
              <a:blipFill>
                <a:blip r:embed="rId6"/>
                <a:stretch>
                  <a:fillRect l="-4762" t="-2083" r="-1190"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1125C68-BA3F-0E40-B592-6E09C95CA96F}"/>
                  </a:ext>
                </a:extLst>
              </p:cNvPr>
              <p:cNvSpPr txBox="1"/>
              <p:nvPr/>
            </p:nvSpPr>
            <p:spPr>
              <a:xfrm>
                <a:off x="3972611" y="2413783"/>
                <a:ext cx="819455" cy="573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𝑖</m:t>
                              </m:r>
                            </m:sub>
                          </m:sSub>
                        </m:num>
                        <m:den>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i="1" smtClean="0">
                                  <a:latin typeface="Cambria Math" panose="02040503050406030204" pitchFamily="18" charset="0"/>
                                </a:rPr>
                                <m:t>𝑏</m:t>
                              </m:r>
                            </m:e>
                            <m:sub>
                              <m:r>
                                <a:rPr lang="en-US" b="0" i="1" smtClean="0">
                                  <a:latin typeface="Cambria Math" panose="02040503050406030204" pitchFamily="18" charset="0"/>
                                </a:rPr>
                                <m:t>𝑖</m:t>
                              </m:r>
                            </m:sub>
                          </m:sSub>
                        </m:den>
                      </m:f>
                      <m:r>
                        <a:rPr lang="en-US" b="0" i="1" smtClean="0">
                          <a:latin typeface="Cambria Math" panose="02040503050406030204" pitchFamily="18" charset="0"/>
                        </a:rPr>
                        <m:t>=1</m:t>
                      </m:r>
                    </m:oMath>
                  </m:oMathPara>
                </a14:m>
                <a:endParaRPr lang="en-US" dirty="0"/>
              </a:p>
            </p:txBody>
          </p:sp>
        </mc:Choice>
        <mc:Fallback xmlns="">
          <p:sp>
            <p:nvSpPr>
              <p:cNvPr id="9" name="TextBox 8">
                <a:extLst>
                  <a:ext uri="{FF2B5EF4-FFF2-40B4-BE49-F238E27FC236}">
                    <a16:creationId xmlns:a16="http://schemas.microsoft.com/office/drawing/2014/main" id="{81125C68-BA3F-0E40-B592-6E09C95CA96F}"/>
                  </a:ext>
                </a:extLst>
              </p:cNvPr>
              <p:cNvSpPr txBox="1">
                <a:spLocks noRot="1" noChangeAspect="1" noMove="1" noResize="1" noEditPoints="1" noAdjustHandles="1" noChangeArrowheads="1" noChangeShapeType="1" noTextEdit="1"/>
              </p:cNvSpPr>
              <p:nvPr/>
            </p:nvSpPr>
            <p:spPr>
              <a:xfrm>
                <a:off x="3972611" y="2413783"/>
                <a:ext cx="819455" cy="573555"/>
              </a:xfrm>
              <a:prstGeom prst="rect">
                <a:avLst/>
              </a:prstGeom>
              <a:blipFill>
                <a:blip r:embed="rId7"/>
                <a:stretch>
                  <a:fillRect l="-6154" r="-6154" b="-8696"/>
                </a:stretch>
              </a:blipFill>
            </p:spPr>
            <p:txBody>
              <a:bodyPr/>
              <a:lstStyle/>
              <a:p>
                <a:r>
                  <a:rPr lang="en-US">
                    <a:noFill/>
                  </a:rPr>
                  <a:t> </a:t>
                </a:r>
              </a:p>
            </p:txBody>
          </p:sp>
        </mc:Fallback>
      </mc:AlternateContent>
      <p:sp>
        <p:nvSpPr>
          <p:cNvPr id="10" name="Title 1">
            <a:extLst>
              <a:ext uri="{FF2B5EF4-FFF2-40B4-BE49-F238E27FC236}">
                <a16:creationId xmlns:a16="http://schemas.microsoft.com/office/drawing/2014/main" id="{3BE42F5B-8B98-DA4B-8CB6-3C579C1FD056}"/>
              </a:ext>
            </a:extLst>
          </p:cNvPr>
          <p:cNvSpPr txBox="1">
            <a:spLocks/>
          </p:cNvSpPr>
          <p:nvPr/>
        </p:nvSpPr>
        <p:spPr>
          <a:xfrm>
            <a:off x="636400" y="0"/>
            <a:ext cx="7886700" cy="733546"/>
          </a:xfrm>
          <a:prstGeom prst="rect">
            <a:avLst/>
          </a:prstGeom>
          <a:ln w="12700">
            <a:miter lim="400000"/>
          </a:ln>
        </p:spPr>
        <p:txBody>
          <a:bodyPr vert="horz" lIns="0" tIns="0" rIns="0" bIns="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457200"/>
            <a:r>
              <a:rPr lang="en-US" sz="2800" dirty="0">
                <a:solidFill>
                  <a:srgbClr val="215380"/>
                </a:solidFill>
                <a:latin typeface="+mn-lt"/>
                <a:ea typeface="+mn-ea"/>
                <a:cs typeface="+mn-cs"/>
                <a:sym typeface="Calibri"/>
              </a:rPr>
              <a:t>Computing Analytic Gradients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15697E2-A83A-BA41-A8F0-56BFF87C53F8}"/>
                  </a:ext>
                </a:extLst>
              </p:cNvPr>
              <p:cNvSpPr txBox="1"/>
              <p:nvPr/>
            </p:nvSpPr>
            <p:spPr>
              <a:xfrm>
                <a:off x="1979938" y="3933076"/>
                <a:ext cx="1901610" cy="6048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m:t>
                          </m:r>
                          <m:r>
                            <a:rPr lang="en-US" b="0" i="1" smtClean="0">
                              <a:latin typeface="Cambria Math" panose="02040503050406030204" pitchFamily="18" charset="0"/>
                            </a:rPr>
                            <m:t>ℓ</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𝑖</m:t>
                              </m:r>
                              <m:r>
                                <a:rPr lang="en-US" b="0" i="1" smtClean="0">
                                  <a:latin typeface="Cambria Math" panose="02040503050406030204" pitchFamily="18" charset="0"/>
                                </a:rPr>
                                <m:t>, </m:t>
                              </m:r>
                              <m:r>
                                <a:rPr lang="en-US" b="0" i="1" smtClean="0">
                                  <a:latin typeface="Cambria Math" panose="02040503050406030204" pitchFamily="18" charset="0"/>
                                </a:rPr>
                                <m:t>𝑗</m:t>
                              </m:r>
                            </m:sub>
                          </m:sSub>
                        </m:den>
                      </m:f>
                      <m:r>
                        <a:rPr lang="en-US" b="0" i="1" smtClean="0">
                          <a:latin typeface="Cambria Math" panose="02040503050406030204" pitchFamily="18" charset="0"/>
                        </a:rPr>
                        <m:t>=</m:t>
                      </m:r>
                      <m:d>
                        <m:dPr>
                          <m:ctrlPr>
                            <a:rPr lang="en-US" b="0" i="1" smtClean="0">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acc>
                                <m:accPr>
                                  <m:chr m:val="̂"/>
                                  <m:ctrlPr>
                                    <a:rPr lang="en-US" i="1">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𝑦</m:t>
                                  </m:r>
                                </m:e>
                              </m:acc>
                            </m:e>
                            <m:sub>
                              <m:r>
                                <a:rPr lang="en-US" i="1">
                                  <a:solidFill>
                                    <a:schemeClr val="tx1"/>
                                  </a:solidFill>
                                  <a:latin typeface="Cambria Math" panose="02040503050406030204" pitchFamily="18" charset="0"/>
                                </a:rPr>
                                <m:t>𝑖</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𝑦</m:t>
                              </m:r>
                            </m:e>
                            <m:sub>
                              <m:r>
                                <a:rPr lang="en-US" i="1">
                                  <a:solidFill>
                                    <a:schemeClr val="tx1"/>
                                  </a:solidFill>
                                  <a:latin typeface="Cambria Math" panose="02040503050406030204" pitchFamily="18" charset="0"/>
                                </a:rPr>
                                <m:t>𝑖</m:t>
                              </m:r>
                            </m:sub>
                          </m:sSub>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𝑗</m:t>
                          </m:r>
                        </m:sub>
                      </m:sSub>
                    </m:oMath>
                  </m:oMathPara>
                </a14:m>
                <a:endParaRPr lang="en-US" dirty="0"/>
              </a:p>
            </p:txBody>
          </p:sp>
        </mc:Choice>
        <mc:Fallback xmlns="">
          <p:sp>
            <p:nvSpPr>
              <p:cNvPr id="11" name="TextBox 10">
                <a:extLst>
                  <a:ext uri="{FF2B5EF4-FFF2-40B4-BE49-F238E27FC236}">
                    <a16:creationId xmlns:a16="http://schemas.microsoft.com/office/drawing/2014/main" id="{315697E2-A83A-BA41-A8F0-56BFF87C53F8}"/>
                  </a:ext>
                </a:extLst>
              </p:cNvPr>
              <p:cNvSpPr txBox="1">
                <a:spLocks noRot="1" noChangeAspect="1" noMove="1" noResize="1" noEditPoints="1" noAdjustHandles="1" noChangeArrowheads="1" noChangeShapeType="1" noTextEdit="1"/>
              </p:cNvSpPr>
              <p:nvPr/>
            </p:nvSpPr>
            <p:spPr>
              <a:xfrm>
                <a:off x="1979938" y="3933076"/>
                <a:ext cx="1901610" cy="604846"/>
              </a:xfrm>
              <a:prstGeom prst="rect">
                <a:avLst/>
              </a:prstGeom>
              <a:blipFill>
                <a:blip r:embed="rId8"/>
                <a:stretch>
                  <a:fillRect l="-3333" t="-2083" r="-667"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09BE318-E89D-734B-A65F-F5362B9656C0}"/>
                  </a:ext>
                </a:extLst>
              </p:cNvPr>
              <p:cNvSpPr txBox="1"/>
              <p:nvPr/>
            </p:nvSpPr>
            <p:spPr>
              <a:xfrm>
                <a:off x="5592715" y="3948721"/>
                <a:ext cx="1542987" cy="573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m:t>
                          </m:r>
                          <m:r>
                            <a:rPr lang="en-US" b="0" i="1" smtClean="0">
                              <a:latin typeface="Cambria Math" panose="02040503050406030204" pitchFamily="18" charset="0"/>
                            </a:rPr>
                            <m:t>ℓ</m:t>
                          </m:r>
                        </m:num>
                        <m:den>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i="1" smtClean="0">
                                  <a:latin typeface="Cambria Math" panose="02040503050406030204" pitchFamily="18" charset="0"/>
                                </a:rPr>
                                <m:t>𝑏</m:t>
                              </m:r>
                            </m:e>
                            <m:sub>
                              <m:r>
                                <a:rPr lang="en-US" b="0" i="1" smtClean="0">
                                  <a:latin typeface="Cambria Math" panose="02040503050406030204" pitchFamily="18" charset="0"/>
                                </a:rPr>
                                <m:t>𝑖</m:t>
                              </m:r>
                            </m:sub>
                          </m:sSub>
                        </m:den>
                      </m:f>
                      <m:r>
                        <a:rPr lang="en-US" b="0" i="1" smtClean="0">
                          <a:latin typeface="Cambria Math" panose="02040503050406030204" pitchFamily="18" charset="0"/>
                        </a:rPr>
                        <m:t>=</m:t>
                      </m:r>
                      <m:d>
                        <m:dPr>
                          <m:ctrlPr>
                            <a:rPr lang="en-US" b="0" i="1" smtClean="0">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acc>
                                <m:accPr>
                                  <m:chr m:val="̂"/>
                                  <m:ctrlPr>
                                    <a:rPr lang="en-US" i="1">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𝑦</m:t>
                                  </m:r>
                                </m:e>
                              </m:acc>
                            </m:e>
                            <m:sub>
                              <m:r>
                                <a:rPr lang="en-US" i="1">
                                  <a:solidFill>
                                    <a:schemeClr val="tx1"/>
                                  </a:solidFill>
                                  <a:latin typeface="Cambria Math" panose="02040503050406030204" pitchFamily="18" charset="0"/>
                                </a:rPr>
                                <m:t>𝑖</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𝑦</m:t>
                              </m:r>
                            </m:e>
                            <m:sub>
                              <m:r>
                                <a:rPr lang="en-US" i="1">
                                  <a:solidFill>
                                    <a:schemeClr val="tx1"/>
                                  </a:solidFill>
                                  <a:latin typeface="Cambria Math" panose="02040503050406030204" pitchFamily="18" charset="0"/>
                                </a:rPr>
                                <m:t>𝑖</m:t>
                              </m:r>
                            </m:sub>
                          </m:sSub>
                        </m:e>
                      </m:d>
                    </m:oMath>
                  </m:oMathPara>
                </a14:m>
                <a:endParaRPr lang="en-US" dirty="0"/>
              </a:p>
            </p:txBody>
          </p:sp>
        </mc:Choice>
        <mc:Fallback xmlns="">
          <p:sp>
            <p:nvSpPr>
              <p:cNvPr id="12" name="TextBox 11">
                <a:extLst>
                  <a:ext uri="{FF2B5EF4-FFF2-40B4-BE49-F238E27FC236}">
                    <a16:creationId xmlns:a16="http://schemas.microsoft.com/office/drawing/2014/main" id="{A09BE318-E89D-734B-A65F-F5362B9656C0}"/>
                  </a:ext>
                </a:extLst>
              </p:cNvPr>
              <p:cNvSpPr txBox="1">
                <a:spLocks noRot="1" noChangeAspect="1" noMove="1" noResize="1" noEditPoints="1" noAdjustHandles="1" noChangeArrowheads="1" noChangeShapeType="1" noTextEdit="1"/>
              </p:cNvSpPr>
              <p:nvPr/>
            </p:nvSpPr>
            <p:spPr>
              <a:xfrm>
                <a:off x="5592715" y="3948721"/>
                <a:ext cx="1542987" cy="573555"/>
              </a:xfrm>
              <a:prstGeom prst="rect">
                <a:avLst/>
              </a:prstGeom>
              <a:blipFill>
                <a:blip r:embed="rId9"/>
                <a:stretch>
                  <a:fillRect l="-2439" t="-2174" b="-8696"/>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0103E285-FF1C-C247-957D-8D803393A85F}"/>
              </a:ext>
            </a:extLst>
          </p:cNvPr>
          <p:cNvSpPr/>
          <p:nvPr/>
        </p:nvSpPr>
        <p:spPr>
          <a:xfrm>
            <a:off x="1877066" y="3879235"/>
            <a:ext cx="2004481" cy="7570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B1C1005-19B9-D342-AF65-BA119C2A6270}"/>
              </a:ext>
            </a:extLst>
          </p:cNvPr>
          <p:cNvSpPr/>
          <p:nvPr/>
        </p:nvSpPr>
        <p:spPr>
          <a:xfrm>
            <a:off x="5455594" y="3879235"/>
            <a:ext cx="1749657" cy="7570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148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3" grpId="0" animBg="1"/>
      <p:bldP spid="1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FFFFFF"/>
                </a:solidFill>
              </a:rPr>
              <a:t>61</a:t>
            </a:fld>
            <a:endParaRPr sz="1300">
              <a:solidFill>
                <a:srgbClr val="FFFFFF"/>
              </a:solidFill>
            </a:endParaRPr>
          </a:p>
        </p:txBody>
      </p:sp>
      <p:sp>
        <p:nvSpPr>
          <p:cNvPr id="15" name="Shape 28">
            <a:extLst>
              <a:ext uri="{FF2B5EF4-FFF2-40B4-BE49-F238E27FC236}">
                <a16:creationId xmlns:a16="http://schemas.microsoft.com/office/drawing/2014/main" id="{ADDA4362-209A-FC47-BBA6-85D6ACBEC6C2}"/>
              </a:ext>
            </a:extLst>
          </p:cNvPr>
          <p:cNvSpPr/>
          <p:nvPr/>
        </p:nvSpPr>
        <p:spPr>
          <a:xfrm>
            <a:off x="-50801" y="256674"/>
            <a:ext cx="9194801" cy="584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Supervised Learning –</a:t>
            </a:r>
            <a:r>
              <a:rPr lang="en-US" sz="3200" dirty="0" err="1">
                <a:solidFill>
                  <a:srgbClr val="215380"/>
                </a:solidFill>
              </a:rPr>
              <a:t>Softmax</a:t>
            </a:r>
            <a:r>
              <a:rPr lang="en-US" sz="3200" dirty="0">
                <a:solidFill>
                  <a:srgbClr val="215380"/>
                </a:solidFill>
              </a:rPr>
              <a:t> Classifier</a:t>
            </a:r>
            <a:endParaRPr sz="3200" dirty="0">
              <a:solidFill>
                <a:srgbClr val="215380"/>
              </a:solidFill>
            </a:endParaRPr>
          </a:p>
        </p:txBody>
      </p:sp>
      <p:pic>
        <p:nvPicPr>
          <p:cNvPr id="16" name="Picture 15">
            <a:extLst>
              <a:ext uri="{FF2B5EF4-FFF2-40B4-BE49-F238E27FC236}">
                <a16:creationId xmlns:a16="http://schemas.microsoft.com/office/drawing/2014/main" id="{D8EF1E05-BDCB-8144-BB93-640846FA3B81}"/>
              </a:ext>
            </a:extLst>
          </p:cNvPr>
          <p:cNvPicPr>
            <a:picLocks noChangeAspect="1"/>
          </p:cNvPicPr>
          <p:nvPr/>
        </p:nvPicPr>
        <p:blipFill rotWithShape="1">
          <a:blip r:embed="rId2"/>
          <a:srcRect r="67363" b="48929"/>
          <a:stretch/>
        </p:blipFill>
        <p:spPr>
          <a:xfrm>
            <a:off x="1977258" y="957240"/>
            <a:ext cx="849272" cy="908809"/>
          </a:xfrm>
          <a:prstGeom prst="rect">
            <a:avLst/>
          </a:prstGeom>
        </p:spPr>
      </p:pic>
      <p:grpSp>
        <p:nvGrpSpPr>
          <p:cNvPr id="17" name="Group 16">
            <a:extLst>
              <a:ext uri="{FF2B5EF4-FFF2-40B4-BE49-F238E27FC236}">
                <a16:creationId xmlns:a16="http://schemas.microsoft.com/office/drawing/2014/main" id="{2A98B734-E177-234E-B132-0D946910FB0B}"/>
              </a:ext>
            </a:extLst>
          </p:cNvPr>
          <p:cNvGrpSpPr/>
          <p:nvPr/>
        </p:nvGrpSpPr>
        <p:grpSpPr>
          <a:xfrm>
            <a:off x="1359333" y="1890008"/>
            <a:ext cx="2487814" cy="653123"/>
            <a:chOff x="1359333" y="1890008"/>
            <a:chExt cx="2487814" cy="653123"/>
          </a:xfrm>
        </p:grpSpPr>
        <mc:AlternateContent xmlns:mc="http://schemas.openxmlformats.org/markup-compatibility/2006" xmlns:a14="http://schemas.microsoft.com/office/drawing/2010/main">
          <mc:Choice Requires="a14">
            <p:sp>
              <p:nvSpPr>
                <p:cNvPr id="30" name="TextBox 29"/>
                <p:cNvSpPr txBox="1"/>
                <p:nvPr/>
              </p:nvSpPr>
              <p:spPr>
                <a:xfrm>
                  <a:off x="1359333" y="2296910"/>
                  <a:ext cx="2085123"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𝑖</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sSub>
                          <m:sSubPr>
                            <m:ctrlPr>
                              <a:rPr kumimoji="0" lang="en-US" sz="1600" b="0" i="1" u="none" strike="noStrike" cap="none" spc="0" normalizeH="0" baseline="0" smtClean="0">
                                <a:ln>
                                  <a:noFill/>
                                </a:ln>
                                <a:solidFill>
                                  <a:srgbClr val="00206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𝑖</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1</m:t>
                            </m:r>
                          </m:sub>
                        </m:s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206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  </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𝑖</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2</m:t>
                            </m:r>
                          </m:sub>
                        </m:s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206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𝑖</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3</m:t>
                            </m:r>
                          </m:sub>
                        </m:s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206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  </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𝑖</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4</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1359333" y="2296910"/>
                  <a:ext cx="2085123" cy="246221"/>
                </a:xfrm>
                <a:prstGeom prst="rect">
                  <a:avLst/>
                </a:prstGeom>
                <a:blipFill>
                  <a:blip r:embed="rId3"/>
                  <a:stretch>
                    <a:fillRect t="-5000" r="-2424" b="-35000"/>
                  </a:stretch>
                </a:blipFill>
                <a:ln w="12700" cap="flat">
                  <a:noFill/>
                  <a:miter lim="400000"/>
                </a:ln>
                <a:effectLst/>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E4C818A7-4CD3-944E-AC13-FF1D0510CF60}"/>
                </a:ext>
              </a:extLst>
            </p:cNvPr>
            <p:cNvCxnSpPr>
              <a:cxnSpLocks/>
            </p:cNvCxnSpPr>
            <p:nvPr/>
          </p:nvCxnSpPr>
          <p:spPr>
            <a:xfrm>
              <a:off x="2377678" y="1971259"/>
              <a:ext cx="1" cy="2154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91D4534-F170-F348-B2B4-F17E94CEF99D}"/>
                </a:ext>
              </a:extLst>
            </p:cNvPr>
            <p:cNvSpPr txBox="1"/>
            <p:nvPr/>
          </p:nvSpPr>
          <p:spPr>
            <a:xfrm>
              <a:off x="2500303" y="1890008"/>
              <a:ext cx="1346844" cy="307777"/>
            </a:xfrm>
            <a:prstGeom prst="rect">
              <a:avLst/>
            </a:prstGeom>
            <a:noFill/>
          </p:spPr>
          <p:txBody>
            <a:bodyPr wrap="none" rtlCol="0">
              <a:spAutoFit/>
            </a:bodyPr>
            <a:lstStyle/>
            <a:p>
              <a:r>
                <a:rPr lang="en-US" sz="1400" dirty="0">
                  <a:solidFill>
                    <a:schemeClr val="accent1">
                      <a:lumMod val="75000"/>
                    </a:schemeClr>
                  </a:solidFill>
                </a:rPr>
                <a:t>Extract features</a:t>
              </a:r>
            </a:p>
          </p:txBody>
        </p:sp>
      </p:grpSp>
      <p:grpSp>
        <p:nvGrpSpPr>
          <p:cNvPr id="14" name="Group 13">
            <a:extLst>
              <a:ext uri="{FF2B5EF4-FFF2-40B4-BE49-F238E27FC236}">
                <a16:creationId xmlns:a16="http://schemas.microsoft.com/office/drawing/2014/main" id="{D394F74A-D9D7-6E4F-BA26-DD69FFAB62A8}"/>
              </a:ext>
            </a:extLst>
          </p:cNvPr>
          <p:cNvGrpSpPr/>
          <p:nvPr/>
        </p:nvGrpSpPr>
        <p:grpSpPr>
          <a:xfrm>
            <a:off x="2054680" y="2559252"/>
            <a:ext cx="5143500" cy="2468511"/>
            <a:chOff x="2054680" y="2559252"/>
            <a:chExt cx="5143500" cy="2468511"/>
          </a:xfrm>
        </p:grpSpPr>
        <mc:AlternateContent xmlns:mc="http://schemas.openxmlformats.org/markup-compatibility/2006" xmlns:a14="http://schemas.microsoft.com/office/drawing/2010/main">
          <mc:Choice Requires="a14">
            <p:sp>
              <p:nvSpPr>
                <p:cNvPr id="2" name="Rectangle 1"/>
                <p:cNvSpPr/>
                <p:nvPr/>
              </p:nvSpPr>
              <p:spPr>
                <a:xfrm>
                  <a:off x="2054680" y="2758574"/>
                  <a:ext cx="5143500"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charset="0"/>
                              </a:rPr>
                              <m:t>𝑔</m:t>
                            </m:r>
                          </m:e>
                          <m:sub>
                            <m:r>
                              <a:rPr lang="en-US" i="1">
                                <a:solidFill>
                                  <a:srgbClr val="7030A0"/>
                                </a:solidFill>
                                <a:latin typeface="Cambria Math" charset="0"/>
                              </a:rPr>
                              <m:t>𝑐</m:t>
                            </m:r>
                          </m:sub>
                        </m:sSub>
                        <m:r>
                          <a:rPr lang="en-US" b="0" i="1" smtClean="0">
                            <a:solidFill>
                              <a:srgbClr val="7030A0"/>
                            </a:solidFill>
                            <a:latin typeface="Cambria Math"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charset="0"/>
                              </a:rPr>
                              <m:t>𝑤</m:t>
                            </m:r>
                          </m:e>
                          <m:sub>
                            <m:r>
                              <a:rPr lang="en-US" b="0" i="1" smtClean="0">
                                <a:solidFill>
                                  <a:srgbClr val="7030A0"/>
                                </a:solidFill>
                                <a:latin typeface="Cambria Math" charset="0"/>
                              </a:rPr>
                              <m:t>𝑐</m:t>
                            </m:r>
                            <m:r>
                              <a:rPr lang="en-US" b="0" i="1" smtClean="0">
                                <a:solidFill>
                                  <a:srgbClr val="7030A0"/>
                                </a:solidFill>
                                <a:latin typeface="Cambria Math" charset="0"/>
                              </a:rPr>
                              <m:t>1</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1</m:t>
                            </m:r>
                          </m:sub>
                        </m:sSub>
                        <m:r>
                          <a:rPr lang="en-US" b="0" i="1" smtClean="0">
                            <a:solidFill>
                              <a:srgbClr val="7030A0"/>
                            </a:solidFill>
                            <a:latin typeface="Cambria Math"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charset="0"/>
                              </a:rPr>
                              <m:t>𝑤</m:t>
                            </m:r>
                          </m:e>
                          <m:sub>
                            <m:r>
                              <a:rPr lang="en-US" b="0" i="1" smtClean="0">
                                <a:solidFill>
                                  <a:srgbClr val="7030A0"/>
                                </a:solidFill>
                                <a:latin typeface="Cambria Math" charset="0"/>
                              </a:rPr>
                              <m:t>𝑐</m:t>
                            </m:r>
                            <m:r>
                              <a:rPr lang="en-US" b="0" i="1" smtClean="0">
                                <a:solidFill>
                                  <a:srgbClr val="7030A0"/>
                                </a:solidFill>
                                <a:latin typeface="Cambria Math" charset="0"/>
                              </a:rPr>
                              <m:t>2</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2</m:t>
                            </m:r>
                          </m:sub>
                        </m:sSub>
                        <m:r>
                          <a:rPr lang="en-US" b="0" i="1" smtClean="0">
                            <a:solidFill>
                              <a:srgbClr val="7030A0"/>
                            </a:solidFill>
                            <a:latin typeface="Cambria Math"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charset="0"/>
                              </a:rPr>
                              <m:t>𝑤</m:t>
                            </m:r>
                          </m:e>
                          <m:sub>
                            <m:r>
                              <a:rPr lang="en-US" b="0" i="1" smtClean="0">
                                <a:solidFill>
                                  <a:srgbClr val="7030A0"/>
                                </a:solidFill>
                                <a:latin typeface="Cambria Math" charset="0"/>
                              </a:rPr>
                              <m:t>𝑐</m:t>
                            </m:r>
                            <m:r>
                              <a:rPr lang="en-US" b="0" i="1" smtClean="0">
                                <a:solidFill>
                                  <a:srgbClr val="7030A0"/>
                                </a:solidFill>
                                <a:latin typeface="Cambria Math" charset="0"/>
                              </a:rPr>
                              <m:t>3</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3</m:t>
                            </m:r>
                          </m:sub>
                        </m:sSub>
                        <m:r>
                          <a:rPr lang="en-US" b="0" i="1" smtClean="0">
                            <a:solidFill>
                              <a:srgbClr val="7030A0"/>
                            </a:solidFill>
                            <a:latin typeface="Cambria Math"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charset="0"/>
                              </a:rPr>
                              <m:t>𝑤</m:t>
                            </m:r>
                          </m:e>
                          <m:sub>
                            <m:r>
                              <a:rPr lang="en-US" b="0" i="1" smtClean="0">
                                <a:solidFill>
                                  <a:srgbClr val="7030A0"/>
                                </a:solidFill>
                                <a:latin typeface="Cambria Math" charset="0"/>
                              </a:rPr>
                              <m:t>𝑐</m:t>
                            </m:r>
                            <m:r>
                              <a:rPr lang="en-US" b="0" i="1" smtClean="0">
                                <a:solidFill>
                                  <a:srgbClr val="7030A0"/>
                                </a:solidFill>
                                <a:latin typeface="Cambria Math" charset="0"/>
                              </a:rPr>
                              <m:t>4</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4</m:t>
                            </m:r>
                          </m:sub>
                        </m:sSub>
                        <m:r>
                          <a:rPr lang="en-US" b="0" i="1" smtClean="0">
                            <a:solidFill>
                              <a:srgbClr val="7030A0"/>
                            </a:solidFill>
                            <a:latin typeface="Cambria Math"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charset="0"/>
                              </a:rPr>
                              <m:t>𝑏</m:t>
                            </m:r>
                          </m:e>
                          <m:sub>
                            <m:r>
                              <a:rPr lang="en-US" b="0" i="1" smtClean="0">
                                <a:solidFill>
                                  <a:srgbClr val="7030A0"/>
                                </a:solidFill>
                                <a:latin typeface="Cambria Math" charset="0"/>
                              </a:rPr>
                              <m:t>𝑐</m:t>
                            </m:r>
                          </m:sub>
                        </m:sSub>
                      </m:oMath>
                    </m:oMathPara>
                  </a14:m>
                  <a:endParaRPr lang="en-US" dirty="0"/>
                </a:p>
              </p:txBody>
            </p:sp>
          </mc:Choice>
          <mc:Fallback xmlns="">
            <p:sp>
              <p:nvSpPr>
                <p:cNvPr id="2" name="Rectangle 1"/>
                <p:cNvSpPr>
                  <a:spLocks noRot="1" noChangeAspect="1" noMove="1" noResize="1" noEditPoints="1" noAdjustHandles="1" noChangeArrowheads="1" noChangeShapeType="1" noTextEdit="1"/>
                </p:cNvSpPr>
                <p:nvPr/>
              </p:nvSpPr>
              <p:spPr>
                <a:xfrm>
                  <a:off x="2054680" y="2758574"/>
                  <a:ext cx="5143500" cy="369332"/>
                </a:xfrm>
                <a:prstGeom prst="rect">
                  <a:avLst/>
                </a:prstGeom>
                <a:blipFill>
                  <a:blip r:embed="rId4"/>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p:cNvSpPr/>
                <p:nvPr/>
              </p:nvSpPr>
              <p:spPr>
                <a:xfrm>
                  <a:off x="2200189" y="3126683"/>
                  <a:ext cx="487017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𝑔</m:t>
                            </m:r>
                          </m:e>
                          <m:sub>
                            <m:r>
                              <a:rPr lang="en-US" b="0" i="1" smtClean="0">
                                <a:solidFill>
                                  <a:srgbClr val="FF0000"/>
                                </a:solidFill>
                                <a:latin typeface="Cambria Math" charset="0"/>
                              </a:rPr>
                              <m:t>𝑑</m:t>
                            </m:r>
                          </m:sub>
                        </m:sSub>
                        <m:r>
                          <a:rPr lang="en-US" b="0" i="1" smtClean="0">
                            <a:solidFill>
                              <a:srgbClr val="FF0000"/>
                            </a:solidFill>
                            <a:latin typeface="Cambria Math"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charset="0"/>
                              </a:rPr>
                              <m:t>𝑤</m:t>
                            </m:r>
                          </m:e>
                          <m:sub>
                            <m:r>
                              <a:rPr lang="en-US" b="0" i="1" smtClean="0">
                                <a:solidFill>
                                  <a:srgbClr val="FF0000"/>
                                </a:solidFill>
                                <a:latin typeface="Cambria Math" charset="0"/>
                              </a:rPr>
                              <m:t>𝑑</m:t>
                            </m:r>
                            <m:r>
                              <a:rPr lang="en-US" b="0" i="1" smtClean="0">
                                <a:solidFill>
                                  <a:srgbClr val="FF0000"/>
                                </a:solidFill>
                                <a:latin typeface="Cambria Math" charset="0"/>
                              </a:rPr>
                              <m:t>1</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1</m:t>
                            </m:r>
                          </m:sub>
                        </m:sSub>
                        <m:r>
                          <a:rPr lang="en-US" b="0" i="1" smtClean="0">
                            <a:solidFill>
                              <a:srgbClr val="FF0000"/>
                            </a:solidFill>
                            <a:latin typeface="Cambria Math"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charset="0"/>
                              </a:rPr>
                              <m:t>𝑤</m:t>
                            </m:r>
                          </m:e>
                          <m:sub>
                            <m:r>
                              <a:rPr lang="en-US" b="0" i="1" smtClean="0">
                                <a:solidFill>
                                  <a:srgbClr val="FF0000"/>
                                </a:solidFill>
                                <a:latin typeface="Cambria Math" charset="0"/>
                              </a:rPr>
                              <m:t>𝑑</m:t>
                            </m:r>
                            <m:r>
                              <a:rPr lang="en-US" b="0" i="1" smtClean="0">
                                <a:solidFill>
                                  <a:srgbClr val="FF0000"/>
                                </a:solidFill>
                                <a:latin typeface="Cambria Math" charset="0"/>
                              </a:rPr>
                              <m:t>2</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2</m:t>
                            </m:r>
                          </m:sub>
                        </m:sSub>
                        <m:r>
                          <a:rPr lang="en-US" b="0" i="1" smtClean="0">
                            <a:solidFill>
                              <a:srgbClr val="FF0000"/>
                            </a:solidFill>
                            <a:latin typeface="Cambria Math"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charset="0"/>
                              </a:rPr>
                              <m:t>𝑤</m:t>
                            </m:r>
                          </m:e>
                          <m:sub>
                            <m:r>
                              <a:rPr lang="en-US" b="0" i="1" smtClean="0">
                                <a:solidFill>
                                  <a:srgbClr val="FF0000"/>
                                </a:solidFill>
                                <a:latin typeface="Cambria Math" charset="0"/>
                              </a:rPr>
                              <m:t>𝑑</m:t>
                            </m:r>
                            <m:r>
                              <a:rPr lang="en-US" b="0" i="1" smtClean="0">
                                <a:solidFill>
                                  <a:srgbClr val="FF0000"/>
                                </a:solidFill>
                                <a:latin typeface="Cambria Math" charset="0"/>
                              </a:rPr>
                              <m:t>3</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3</m:t>
                            </m:r>
                          </m:sub>
                        </m:sSub>
                        <m:r>
                          <a:rPr lang="en-US" b="0" i="1" smtClean="0">
                            <a:solidFill>
                              <a:srgbClr val="FF0000"/>
                            </a:solidFill>
                            <a:latin typeface="Cambria Math"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charset="0"/>
                              </a:rPr>
                              <m:t>𝑤</m:t>
                            </m:r>
                          </m:e>
                          <m:sub>
                            <m:r>
                              <a:rPr lang="en-US" b="0" i="1" smtClean="0">
                                <a:solidFill>
                                  <a:srgbClr val="FF0000"/>
                                </a:solidFill>
                                <a:latin typeface="Cambria Math" charset="0"/>
                              </a:rPr>
                              <m:t>𝑑</m:t>
                            </m:r>
                            <m:r>
                              <a:rPr lang="en-US" b="0" i="1" smtClean="0">
                                <a:solidFill>
                                  <a:srgbClr val="FF0000"/>
                                </a:solidFill>
                                <a:latin typeface="Cambria Math" charset="0"/>
                              </a:rPr>
                              <m:t>4</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4</m:t>
                            </m:r>
                          </m:sub>
                        </m:sSub>
                        <m:r>
                          <a:rPr lang="en-US" b="0" i="1" smtClean="0">
                            <a:solidFill>
                              <a:srgbClr val="7030A0"/>
                            </a:solidFill>
                            <a:latin typeface="Cambria Math"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charset="0"/>
                              </a:rPr>
                              <m:t>𝑏</m:t>
                            </m:r>
                          </m:e>
                          <m:sub>
                            <m:r>
                              <a:rPr lang="en-US" b="0" i="1" smtClean="0">
                                <a:solidFill>
                                  <a:srgbClr val="FF0000"/>
                                </a:solidFill>
                                <a:latin typeface="Cambria Math" charset="0"/>
                              </a:rPr>
                              <m:t>𝑑</m:t>
                            </m:r>
                          </m:sub>
                        </m:sSub>
                      </m:oMath>
                    </m:oMathPara>
                  </a14:m>
                  <a:endParaRPr lang="en-US" dirty="0"/>
                </a:p>
              </p:txBody>
            </p:sp>
          </mc:Choice>
          <mc:Fallback xmlns="">
            <p:sp>
              <p:nvSpPr>
                <p:cNvPr id="41" name="Rectangle 40"/>
                <p:cNvSpPr>
                  <a:spLocks noRot="1" noChangeAspect="1" noMove="1" noResize="1" noEditPoints="1" noAdjustHandles="1" noChangeArrowheads="1" noChangeShapeType="1" noTextEdit="1"/>
                </p:cNvSpPr>
                <p:nvPr/>
              </p:nvSpPr>
              <p:spPr>
                <a:xfrm>
                  <a:off x="2200189" y="3126683"/>
                  <a:ext cx="4870179" cy="369332"/>
                </a:xfrm>
                <a:prstGeom prst="rect">
                  <a:avLst/>
                </a:prstGeom>
                <a:blipFill>
                  <a:blip r:embed="rId5"/>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2200189" y="3509738"/>
                  <a:ext cx="485248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70C0"/>
                                </a:solidFill>
                                <a:latin typeface="Cambria Math" panose="02040503050406030204" pitchFamily="18" charset="0"/>
                              </a:rPr>
                            </m:ctrlPr>
                          </m:sSubPr>
                          <m:e>
                            <m:r>
                              <a:rPr lang="en-US" b="0" i="1" smtClean="0">
                                <a:solidFill>
                                  <a:srgbClr val="0070C0"/>
                                </a:solidFill>
                                <a:latin typeface="Cambria Math" charset="0"/>
                              </a:rPr>
                              <m:t>𝑔</m:t>
                            </m:r>
                          </m:e>
                          <m:sub>
                            <m:r>
                              <a:rPr lang="en-US" b="0" i="1" smtClean="0">
                                <a:solidFill>
                                  <a:srgbClr val="0070C0"/>
                                </a:solidFill>
                                <a:latin typeface="Cambria Math" charset="0"/>
                              </a:rPr>
                              <m:t>𝑏</m:t>
                            </m:r>
                          </m:sub>
                        </m:sSub>
                        <m:r>
                          <a:rPr lang="en-US" b="0" i="1" smtClean="0">
                            <a:solidFill>
                              <a:srgbClr val="0070C0"/>
                            </a:solidFill>
                            <a:latin typeface="Cambria Math"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charset="0"/>
                              </a:rPr>
                              <m:t>𝑤</m:t>
                            </m:r>
                          </m:e>
                          <m:sub>
                            <m:r>
                              <a:rPr lang="en-US" b="0" i="1" smtClean="0">
                                <a:solidFill>
                                  <a:srgbClr val="0070C0"/>
                                </a:solidFill>
                                <a:latin typeface="Cambria Math" charset="0"/>
                              </a:rPr>
                              <m:t>𝑏</m:t>
                            </m:r>
                            <m:r>
                              <a:rPr lang="en-US" b="0" i="1" smtClean="0">
                                <a:solidFill>
                                  <a:srgbClr val="0070C0"/>
                                </a:solidFill>
                                <a:latin typeface="Cambria Math" charset="0"/>
                              </a:rPr>
                              <m:t>1</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1</m:t>
                            </m:r>
                          </m:sub>
                        </m:sSub>
                        <m:r>
                          <a:rPr lang="en-US" b="0" i="1" smtClean="0">
                            <a:solidFill>
                              <a:srgbClr val="0070C0"/>
                            </a:solidFill>
                            <a:latin typeface="Cambria Math"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charset="0"/>
                              </a:rPr>
                              <m:t>𝑤</m:t>
                            </m:r>
                          </m:e>
                          <m:sub>
                            <m:r>
                              <a:rPr lang="en-US" b="0" i="1" smtClean="0">
                                <a:solidFill>
                                  <a:srgbClr val="0070C0"/>
                                </a:solidFill>
                                <a:latin typeface="Cambria Math" charset="0"/>
                              </a:rPr>
                              <m:t>𝑏</m:t>
                            </m:r>
                            <m:r>
                              <a:rPr lang="en-US" b="0" i="1" smtClean="0">
                                <a:solidFill>
                                  <a:srgbClr val="0070C0"/>
                                </a:solidFill>
                                <a:latin typeface="Cambria Math" charset="0"/>
                              </a:rPr>
                              <m:t>2</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2</m:t>
                            </m:r>
                          </m:sub>
                        </m:sSub>
                        <m:r>
                          <a:rPr lang="en-US" b="0" i="1" smtClean="0">
                            <a:solidFill>
                              <a:srgbClr val="0070C0"/>
                            </a:solidFill>
                            <a:latin typeface="Cambria Math"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charset="0"/>
                              </a:rPr>
                              <m:t>𝑤</m:t>
                            </m:r>
                          </m:e>
                          <m:sub>
                            <m:r>
                              <a:rPr lang="en-US" b="0" i="1" smtClean="0">
                                <a:solidFill>
                                  <a:srgbClr val="0070C0"/>
                                </a:solidFill>
                                <a:latin typeface="Cambria Math" charset="0"/>
                              </a:rPr>
                              <m:t>𝑏</m:t>
                            </m:r>
                            <m:r>
                              <a:rPr lang="en-US" b="0" i="1" smtClean="0">
                                <a:solidFill>
                                  <a:srgbClr val="0070C0"/>
                                </a:solidFill>
                                <a:latin typeface="Cambria Math" charset="0"/>
                              </a:rPr>
                              <m:t>3</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3</m:t>
                            </m:r>
                          </m:sub>
                        </m:sSub>
                        <m:r>
                          <a:rPr lang="en-US" b="0" i="1" smtClean="0">
                            <a:solidFill>
                              <a:srgbClr val="0070C0"/>
                            </a:solidFill>
                            <a:latin typeface="Cambria Math"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charset="0"/>
                              </a:rPr>
                              <m:t>𝑤</m:t>
                            </m:r>
                          </m:e>
                          <m:sub>
                            <m:r>
                              <a:rPr lang="en-US" b="0" i="1" smtClean="0">
                                <a:solidFill>
                                  <a:srgbClr val="0070C0"/>
                                </a:solidFill>
                                <a:latin typeface="Cambria Math" charset="0"/>
                              </a:rPr>
                              <m:t>𝑏</m:t>
                            </m:r>
                            <m:r>
                              <a:rPr lang="en-US" b="0" i="1" smtClean="0">
                                <a:solidFill>
                                  <a:srgbClr val="0070C0"/>
                                </a:solidFill>
                                <a:latin typeface="Cambria Math" charset="0"/>
                              </a:rPr>
                              <m:t>4</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4</m:t>
                            </m:r>
                          </m:sub>
                        </m:sSub>
                        <m:r>
                          <a:rPr lang="en-US" b="0" i="1" smtClean="0">
                            <a:solidFill>
                              <a:srgbClr val="0070C0"/>
                            </a:solidFill>
                            <a:latin typeface="Cambria Math"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charset="0"/>
                              </a:rPr>
                              <m:t>𝑏</m:t>
                            </m:r>
                          </m:e>
                          <m:sub>
                            <m:r>
                              <a:rPr lang="en-US" b="0" i="1" smtClean="0">
                                <a:solidFill>
                                  <a:srgbClr val="0070C0"/>
                                </a:solidFill>
                                <a:latin typeface="Cambria Math" charset="0"/>
                              </a:rPr>
                              <m:t>𝑏</m:t>
                            </m:r>
                          </m:sub>
                        </m:sSub>
                      </m:oMath>
                    </m:oMathPara>
                  </a14:m>
                  <a:endParaRPr lang="en-US" dirty="0"/>
                </a:p>
              </p:txBody>
            </p:sp>
          </mc:Choice>
          <mc:Fallback xmlns="">
            <p:sp>
              <p:nvSpPr>
                <p:cNvPr id="42" name="Rectangle 41"/>
                <p:cNvSpPr>
                  <a:spLocks noRot="1" noChangeAspect="1" noMove="1" noResize="1" noEditPoints="1" noAdjustHandles="1" noChangeArrowheads="1" noChangeShapeType="1" noTextEdit="1"/>
                </p:cNvSpPr>
                <p:nvPr/>
              </p:nvSpPr>
              <p:spPr>
                <a:xfrm>
                  <a:off x="2200189" y="3509738"/>
                  <a:ext cx="4852482" cy="369332"/>
                </a:xfrm>
                <a:prstGeom prst="rect">
                  <a:avLst/>
                </a:prstGeom>
                <a:blipFill>
                  <a:blip r:embed="rId6"/>
                  <a:stretch>
                    <a:fillRect b="-68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173727" y="3919767"/>
                  <a:ext cx="290541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charset="0"/>
                              </a:rPr>
                              <m:t>𝑓</m:t>
                            </m:r>
                          </m:e>
                          <m:sub>
                            <m:r>
                              <a:rPr lang="en-US" i="1">
                                <a:solidFill>
                                  <a:srgbClr val="7030A0"/>
                                </a:solidFill>
                                <a:latin typeface="Cambria Math" charset="0"/>
                              </a:rPr>
                              <m:t>𝑐</m:t>
                            </m:r>
                          </m:sub>
                        </m:sSub>
                        <m:r>
                          <a:rPr lang="en-US" b="0" i="1" smtClean="0">
                            <a:solidFill>
                              <a:srgbClr val="7030A0"/>
                            </a:solidFill>
                            <a:latin typeface="Cambria Math" charset="0"/>
                          </a:rPr>
                          <m:t>=</m:t>
                        </m:r>
                        <m:sSup>
                          <m:sSupPr>
                            <m:ctrlPr>
                              <a:rPr lang="en-US" i="1">
                                <a:solidFill>
                                  <a:srgbClr val="7030A0"/>
                                </a:solidFill>
                                <a:latin typeface="Cambria Math" panose="02040503050406030204" pitchFamily="18" charset="0"/>
                              </a:rPr>
                            </m:ctrlPr>
                          </m:sSupPr>
                          <m:e>
                            <m:r>
                              <a:rPr lang="en-US" i="1">
                                <a:solidFill>
                                  <a:schemeClr val="tx1"/>
                                </a:solidFill>
                                <a:latin typeface="Cambria Math" charset="0"/>
                              </a:rPr>
                              <m:t>𝑒</m:t>
                            </m:r>
                          </m:e>
                          <m:sup>
                            <m:sSub>
                              <m:sSubPr>
                                <m:ctrlPr>
                                  <a:rPr lang="en-US" i="1">
                                    <a:solidFill>
                                      <a:srgbClr val="7030A0"/>
                                    </a:solidFill>
                                    <a:latin typeface="Cambria Math" panose="02040503050406030204" pitchFamily="18" charset="0"/>
                                  </a:rPr>
                                </m:ctrlPr>
                              </m:sSubPr>
                              <m:e>
                                <m:r>
                                  <a:rPr lang="en-US" i="1" smtClean="0">
                                    <a:solidFill>
                                      <a:srgbClr val="7030A0"/>
                                    </a:solidFill>
                                    <a:latin typeface="Cambria Math" charset="0"/>
                                  </a:rPr>
                                  <m:t>𝑔</m:t>
                                </m:r>
                              </m:e>
                              <m:sub>
                                <m:r>
                                  <a:rPr lang="en-US" i="1">
                                    <a:solidFill>
                                      <a:srgbClr val="7030A0"/>
                                    </a:solidFill>
                                    <a:latin typeface="Cambria Math" charset="0"/>
                                  </a:rPr>
                                  <m:t>𝑐</m:t>
                                </m:r>
                              </m:sub>
                            </m:sSub>
                          </m:sup>
                        </m:sSup>
                        <m:r>
                          <a:rPr lang="en-US" b="0" i="1" smtClean="0">
                            <a:solidFill>
                              <a:srgbClr val="7030A0"/>
                            </a:solidFill>
                            <a:latin typeface="Cambria Math" charset="0"/>
                          </a:rPr>
                          <m:t>/</m:t>
                        </m:r>
                        <m:sSup>
                          <m:sSupPr>
                            <m:ctrlPr>
                              <a:rPr lang="en-US" i="1">
                                <a:solidFill>
                                  <a:srgbClr val="7030A0"/>
                                </a:solidFill>
                                <a:latin typeface="Cambria Math" panose="02040503050406030204" pitchFamily="18" charset="0"/>
                              </a:rPr>
                            </m:ctrlPr>
                          </m:sSupPr>
                          <m:e>
                            <m:r>
                              <a:rPr lang="en-US" b="0" i="1" smtClean="0">
                                <a:solidFill>
                                  <a:schemeClr val="tx1"/>
                                </a:solidFill>
                                <a:latin typeface="Cambria Math" charset="0"/>
                              </a:rPr>
                              <m:t>(</m:t>
                            </m:r>
                            <m:r>
                              <a:rPr lang="en-US" i="1">
                                <a:solidFill>
                                  <a:schemeClr val="tx1"/>
                                </a:solidFill>
                                <a:latin typeface="Cambria Math" charset="0"/>
                              </a:rPr>
                              <m:t>𝑒</m:t>
                            </m:r>
                          </m:e>
                          <m:sup>
                            <m:sSub>
                              <m:sSubPr>
                                <m:ctrlPr>
                                  <a:rPr lang="en-US" i="1">
                                    <a:solidFill>
                                      <a:srgbClr val="7030A0"/>
                                    </a:solidFill>
                                    <a:latin typeface="Cambria Math" panose="02040503050406030204" pitchFamily="18" charset="0"/>
                                  </a:rPr>
                                </m:ctrlPr>
                              </m:sSubPr>
                              <m:e>
                                <m:r>
                                  <a:rPr lang="en-US" i="1">
                                    <a:solidFill>
                                      <a:srgbClr val="7030A0"/>
                                    </a:solidFill>
                                    <a:latin typeface="Cambria Math" charset="0"/>
                                  </a:rPr>
                                  <m:t>𝑔</m:t>
                                </m:r>
                              </m:e>
                              <m:sub>
                                <m:r>
                                  <a:rPr lang="en-US" i="1">
                                    <a:solidFill>
                                      <a:srgbClr val="7030A0"/>
                                    </a:solidFill>
                                    <a:latin typeface="Cambria Math" charset="0"/>
                                  </a:rPr>
                                  <m:t>𝑐</m:t>
                                </m:r>
                              </m:sub>
                            </m:sSub>
                          </m:sup>
                        </m:sSup>
                        <m:r>
                          <a:rPr lang="en-US" i="1">
                            <a:solidFill>
                              <a:srgbClr val="7030A0"/>
                            </a:solidFill>
                            <a:latin typeface="Cambria Math" charset="0"/>
                          </a:rPr>
                          <m:t>+</m:t>
                        </m:r>
                        <m:sSup>
                          <m:sSupPr>
                            <m:ctrlPr>
                              <a:rPr lang="en-US" i="1">
                                <a:solidFill>
                                  <a:srgbClr val="7030A0"/>
                                </a:solidFill>
                                <a:latin typeface="Cambria Math" panose="02040503050406030204" pitchFamily="18" charset="0"/>
                              </a:rPr>
                            </m:ctrlPr>
                          </m:sSupPr>
                          <m:e>
                            <m:r>
                              <a:rPr lang="en-US" i="1">
                                <a:solidFill>
                                  <a:schemeClr val="tx1"/>
                                </a:solidFill>
                                <a:latin typeface="Cambria Math" charset="0"/>
                              </a:rPr>
                              <m:t>𝑒</m:t>
                            </m:r>
                          </m:e>
                          <m:sup>
                            <m:sSub>
                              <m:sSubPr>
                                <m:ctrlPr>
                                  <a:rPr lang="en-US" i="1">
                                    <a:solidFill>
                                      <a:srgbClr val="FF0000"/>
                                    </a:solidFill>
                                    <a:latin typeface="Cambria Math" panose="02040503050406030204" pitchFamily="18" charset="0"/>
                                  </a:rPr>
                                </m:ctrlPr>
                              </m:sSubPr>
                              <m:e>
                                <m:r>
                                  <a:rPr lang="en-US" i="1">
                                    <a:solidFill>
                                      <a:srgbClr val="FF0000"/>
                                    </a:solidFill>
                                    <a:latin typeface="Cambria Math" charset="0"/>
                                  </a:rPr>
                                  <m:t>𝑔</m:t>
                                </m:r>
                              </m:e>
                              <m:sub>
                                <m:r>
                                  <a:rPr lang="en-US" i="1">
                                    <a:solidFill>
                                      <a:srgbClr val="FF0000"/>
                                    </a:solidFill>
                                    <a:latin typeface="Cambria Math" charset="0"/>
                                  </a:rPr>
                                  <m:t>𝑑</m:t>
                                </m:r>
                              </m:sub>
                            </m:sSub>
                          </m:sup>
                        </m:sSup>
                        <m:r>
                          <a:rPr lang="en-US" i="1">
                            <a:solidFill>
                              <a:srgbClr val="7030A0"/>
                            </a:solidFill>
                            <a:latin typeface="Cambria Math" charset="0"/>
                          </a:rPr>
                          <m:t>+</m:t>
                        </m:r>
                        <m:sSup>
                          <m:sSupPr>
                            <m:ctrlPr>
                              <a:rPr lang="en-US" i="1">
                                <a:solidFill>
                                  <a:schemeClr val="tx1"/>
                                </a:solidFill>
                                <a:latin typeface="Cambria Math" panose="02040503050406030204" pitchFamily="18" charset="0"/>
                              </a:rPr>
                            </m:ctrlPr>
                          </m:sSupPr>
                          <m:e>
                            <m:r>
                              <a:rPr lang="en-US" i="1">
                                <a:solidFill>
                                  <a:schemeClr val="tx1"/>
                                </a:solidFill>
                                <a:latin typeface="Cambria Math" charset="0"/>
                              </a:rPr>
                              <m:t>𝑒</m:t>
                            </m:r>
                          </m:e>
                          <m:sup>
                            <m:sSub>
                              <m:sSubPr>
                                <m:ctrlPr>
                                  <a:rPr lang="en-US" i="1">
                                    <a:solidFill>
                                      <a:srgbClr val="0070C0"/>
                                    </a:solidFill>
                                    <a:latin typeface="Cambria Math" panose="02040503050406030204" pitchFamily="18" charset="0"/>
                                  </a:rPr>
                                </m:ctrlPr>
                              </m:sSubPr>
                              <m:e>
                                <m:r>
                                  <a:rPr lang="en-US" i="1">
                                    <a:solidFill>
                                      <a:srgbClr val="0070C0"/>
                                    </a:solidFill>
                                    <a:latin typeface="Cambria Math" charset="0"/>
                                  </a:rPr>
                                  <m:t>𝑔</m:t>
                                </m:r>
                              </m:e>
                              <m:sub>
                                <m:r>
                                  <a:rPr lang="en-US" i="1">
                                    <a:solidFill>
                                      <a:srgbClr val="0070C0"/>
                                    </a:solidFill>
                                    <a:latin typeface="Cambria Math" charset="0"/>
                                  </a:rPr>
                                  <m:t>𝑏</m:t>
                                </m:r>
                              </m:sub>
                            </m:sSub>
                          </m:sup>
                        </m:sSup>
                        <m:r>
                          <a:rPr lang="en-US" b="0" i="1" smtClean="0">
                            <a:solidFill>
                              <a:schemeClr val="tx1"/>
                            </a:solidFill>
                            <a:latin typeface="Cambria Math" charset="0"/>
                          </a:rPr>
                          <m:t>)</m:t>
                        </m:r>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3173727" y="3919767"/>
                  <a:ext cx="2905411" cy="369332"/>
                </a:xfrm>
                <a:prstGeom prst="rect">
                  <a:avLst/>
                </a:prstGeom>
                <a:blipFill>
                  <a:blip r:embed="rId7"/>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3173726" y="4289099"/>
                  <a:ext cx="290541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𝑓</m:t>
                            </m:r>
                          </m:e>
                          <m:sub>
                            <m:r>
                              <a:rPr lang="en-US" b="0" i="1" smtClean="0">
                                <a:solidFill>
                                  <a:srgbClr val="FF0000"/>
                                </a:solidFill>
                                <a:latin typeface="Cambria Math" charset="0"/>
                              </a:rPr>
                              <m:t>𝑑</m:t>
                            </m:r>
                          </m:sub>
                        </m:sSub>
                        <m:r>
                          <a:rPr lang="en-US" b="0" i="1" smtClean="0">
                            <a:solidFill>
                              <a:srgbClr val="7030A0"/>
                            </a:solidFill>
                            <a:latin typeface="Cambria Math" charset="0"/>
                          </a:rPr>
                          <m:t>=</m:t>
                        </m:r>
                        <m:sSup>
                          <m:sSupPr>
                            <m:ctrlPr>
                              <a:rPr lang="en-US" i="1">
                                <a:solidFill>
                                  <a:srgbClr val="7030A0"/>
                                </a:solidFill>
                                <a:latin typeface="Cambria Math" panose="02040503050406030204" pitchFamily="18" charset="0"/>
                              </a:rPr>
                            </m:ctrlPr>
                          </m:sSupPr>
                          <m:e>
                            <m:r>
                              <a:rPr lang="en-US" i="1">
                                <a:solidFill>
                                  <a:schemeClr val="tx1"/>
                                </a:solidFill>
                                <a:latin typeface="Cambria Math" charset="0"/>
                              </a:rPr>
                              <m:t>𝑒</m:t>
                            </m:r>
                          </m:e>
                          <m:sup>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charset="0"/>
                                  </a:rPr>
                                  <m:t>𝑔</m:t>
                                </m:r>
                              </m:e>
                              <m:sub>
                                <m:r>
                                  <a:rPr lang="en-US" b="0" i="1" smtClean="0">
                                    <a:solidFill>
                                      <a:srgbClr val="FF0000"/>
                                    </a:solidFill>
                                    <a:latin typeface="Cambria Math" charset="0"/>
                                  </a:rPr>
                                  <m:t>𝑑</m:t>
                                </m:r>
                              </m:sub>
                            </m:sSub>
                          </m:sup>
                        </m:sSup>
                        <m:r>
                          <a:rPr lang="en-US" b="0" i="1" smtClean="0">
                            <a:solidFill>
                              <a:srgbClr val="7030A0"/>
                            </a:solidFill>
                            <a:latin typeface="Cambria Math" charset="0"/>
                          </a:rPr>
                          <m:t>/</m:t>
                        </m:r>
                        <m:sSup>
                          <m:sSupPr>
                            <m:ctrlPr>
                              <a:rPr lang="en-US" i="1">
                                <a:solidFill>
                                  <a:srgbClr val="7030A0"/>
                                </a:solidFill>
                                <a:latin typeface="Cambria Math" panose="02040503050406030204" pitchFamily="18" charset="0"/>
                              </a:rPr>
                            </m:ctrlPr>
                          </m:sSupPr>
                          <m:e>
                            <m:r>
                              <a:rPr lang="en-US" b="0" i="1" smtClean="0">
                                <a:solidFill>
                                  <a:schemeClr val="tx1"/>
                                </a:solidFill>
                                <a:latin typeface="Cambria Math" charset="0"/>
                              </a:rPr>
                              <m:t>(</m:t>
                            </m:r>
                            <m:r>
                              <a:rPr lang="en-US" i="1">
                                <a:solidFill>
                                  <a:schemeClr val="tx1"/>
                                </a:solidFill>
                                <a:latin typeface="Cambria Math" charset="0"/>
                              </a:rPr>
                              <m:t>𝑒</m:t>
                            </m:r>
                          </m:e>
                          <m:sup>
                            <m:sSub>
                              <m:sSubPr>
                                <m:ctrlPr>
                                  <a:rPr lang="en-US" i="1">
                                    <a:solidFill>
                                      <a:srgbClr val="7030A0"/>
                                    </a:solidFill>
                                    <a:latin typeface="Cambria Math" panose="02040503050406030204" pitchFamily="18" charset="0"/>
                                  </a:rPr>
                                </m:ctrlPr>
                              </m:sSubPr>
                              <m:e>
                                <m:r>
                                  <a:rPr lang="en-US" i="1">
                                    <a:solidFill>
                                      <a:srgbClr val="7030A0"/>
                                    </a:solidFill>
                                    <a:latin typeface="Cambria Math" charset="0"/>
                                  </a:rPr>
                                  <m:t>𝑔</m:t>
                                </m:r>
                              </m:e>
                              <m:sub>
                                <m:r>
                                  <a:rPr lang="en-US" i="1">
                                    <a:solidFill>
                                      <a:srgbClr val="7030A0"/>
                                    </a:solidFill>
                                    <a:latin typeface="Cambria Math" charset="0"/>
                                  </a:rPr>
                                  <m:t>𝑐</m:t>
                                </m:r>
                              </m:sub>
                            </m:sSub>
                          </m:sup>
                        </m:sSup>
                        <m:r>
                          <a:rPr lang="en-US" i="1">
                            <a:solidFill>
                              <a:srgbClr val="7030A0"/>
                            </a:solidFill>
                            <a:latin typeface="Cambria Math" charset="0"/>
                          </a:rPr>
                          <m:t>+</m:t>
                        </m:r>
                        <m:sSup>
                          <m:sSupPr>
                            <m:ctrlPr>
                              <a:rPr lang="en-US" i="1">
                                <a:solidFill>
                                  <a:srgbClr val="7030A0"/>
                                </a:solidFill>
                                <a:latin typeface="Cambria Math" panose="02040503050406030204" pitchFamily="18" charset="0"/>
                              </a:rPr>
                            </m:ctrlPr>
                          </m:sSupPr>
                          <m:e>
                            <m:r>
                              <a:rPr lang="en-US" i="1">
                                <a:solidFill>
                                  <a:schemeClr val="tx1"/>
                                </a:solidFill>
                                <a:latin typeface="Cambria Math" charset="0"/>
                              </a:rPr>
                              <m:t>𝑒</m:t>
                            </m:r>
                          </m:e>
                          <m:sup>
                            <m:sSub>
                              <m:sSubPr>
                                <m:ctrlPr>
                                  <a:rPr lang="en-US" i="1">
                                    <a:solidFill>
                                      <a:srgbClr val="FF0000"/>
                                    </a:solidFill>
                                    <a:latin typeface="Cambria Math" panose="02040503050406030204" pitchFamily="18" charset="0"/>
                                  </a:rPr>
                                </m:ctrlPr>
                              </m:sSubPr>
                              <m:e>
                                <m:r>
                                  <a:rPr lang="en-US" i="1">
                                    <a:solidFill>
                                      <a:srgbClr val="FF0000"/>
                                    </a:solidFill>
                                    <a:latin typeface="Cambria Math" charset="0"/>
                                  </a:rPr>
                                  <m:t>𝑔</m:t>
                                </m:r>
                              </m:e>
                              <m:sub>
                                <m:r>
                                  <a:rPr lang="en-US" i="1">
                                    <a:solidFill>
                                      <a:srgbClr val="FF0000"/>
                                    </a:solidFill>
                                    <a:latin typeface="Cambria Math" charset="0"/>
                                  </a:rPr>
                                  <m:t>𝑑</m:t>
                                </m:r>
                              </m:sub>
                            </m:sSub>
                          </m:sup>
                        </m:sSup>
                        <m:r>
                          <a:rPr lang="en-US" i="1">
                            <a:solidFill>
                              <a:srgbClr val="7030A0"/>
                            </a:solidFill>
                            <a:latin typeface="Cambria Math" charset="0"/>
                          </a:rPr>
                          <m:t>+</m:t>
                        </m:r>
                        <m:sSup>
                          <m:sSupPr>
                            <m:ctrlPr>
                              <a:rPr lang="en-US" i="1">
                                <a:solidFill>
                                  <a:schemeClr val="tx1"/>
                                </a:solidFill>
                                <a:latin typeface="Cambria Math" panose="02040503050406030204" pitchFamily="18" charset="0"/>
                              </a:rPr>
                            </m:ctrlPr>
                          </m:sSupPr>
                          <m:e>
                            <m:r>
                              <a:rPr lang="en-US" i="1">
                                <a:solidFill>
                                  <a:schemeClr val="tx1"/>
                                </a:solidFill>
                                <a:latin typeface="Cambria Math" charset="0"/>
                              </a:rPr>
                              <m:t>𝑒</m:t>
                            </m:r>
                          </m:e>
                          <m:sup>
                            <m:sSub>
                              <m:sSubPr>
                                <m:ctrlPr>
                                  <a:rPr lang="en-US" i="1">
                                    <a:solidFill>
                                      <a:srgbClr val="0070C0"/>
                                    </a:solidFill>
                                    <a:latin typeface="Cambria Math" panose="02040503050406030204" pitchFamily="18" charset="0"/>
                                  </a:rPr>
                                </m:ctrlPr>
                              </m:sSubPr>
                              <m:e>
                                <m:r>
                                  <a:rPr lang="en-US" i="1">
                                    <a:solidFill>
                                      <a:srgbClr val="0070C0"/>
                                    </a:solidFill>
                                    <a:latin typeface="Cambria Math" charset="0"/>
                                  </a:rPr>
                                  <m:t>𝑔</m:t>
                                </m:r>
                              </m:e>
                              <m:sub>
                                <m:r>
                                  <a:rPr lang="en-US" i="1">
                                    <a:solidFill>
                                      <a:srgbClr val="0070C0"/>
                                    </a:solidFill>
                                    <a:latin typeface="Cambria Math" charset="0"/>
                                  </a:rPr>
                                  <m:t>𝑏</m:t>
                                </m:r>
                              </m:sub>
                            </m:sSub>
                          </m:sup>
                        </m:sSup>
                        <m:r>
                          <a:rPr lang="en-US" b="0" i="1" smtClean="0">
                            <a:solidFill>
                              <a:schemeClr val="tx1"/>
                            </a:solidFill>
                            <a:latin typeface="Cambria Math" charset="0"/>
                          </a:rPr>
                          <m:t>)</m:t>
                        </m:r>
                      </m:oMath>
                    </m:oMathPara>
                  </a14:m>
                  <a:endParaRPr lang="en-US" dirty="0"/>
                </a:p>
              </p:txBody>
            </p:sp>
          </mc:Choice>
          <mc:Fallback xmlns="">
            <p:sp>
              <p:nvSpPr>
                <p:cNvPr id="44" name="Rectangle 43"/>
                <p:cNvSpPr>
                  <a:spLocks noRot="1" noChangeAspect="1" noMove="1" noResize="1" noEditPoints="1" noAdjustHandles="1" noChangeArrowheads="1" noChangeShapeType="1" noTextEdit="1"/>
                </p:cNvSpPr>
                <p:nvPr/>
              </p:nvSpPr>
              <p:spPr>
                <a:xfrm>
                  <a:off x="3173726" y="4289099"/>
                  <a:ext cx="2905411" cy="369332"/>
                </a:xfrm>
                <a:prstGeom prst="rect">
                  <a:avLst/>
                </a:prstGeom>
                <a:blipFill>
                  <a:blip r:embed="rId8"/>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p:cNvSpPr/>
                <p:nvPr/>
              </p:nvSpPr>
              <p:spPr>
                <a:xfrm>
                  <a:off x="3173725" y="4658431"/>
                  <a:ext cx="290541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F0"/>
                                </a:solidFill>
                                <a:latin typeface="Cambria Math" panose="02040503050406030204" pitchFamily="18" charset="0"/>
                              </a:rPr>
                            </m:ctrlPr>
                          </m:sSubPr>
                          <m:e>
                            <m:r>
                              <a:rPr lang="en-US" b="0" i="1" smtClean="0">
                                <a:solidFill>
                                  <a:srgbClr val="00B0F0"/>
                                </a:solidFill>
                                <a:latin typeface="Cambria Math" charset="0"/>
                              </a:rPr>
                              <m:t>𝑓</m:t>
                            </m:r>
                          </m:e>
                          <m:sub>
                            <m:r>
                              <a:rPr lang="en-US" b="0" i="1" smtClean="0">
                                <a:solidFill>
                                  <a:srgbClr val="00B0F0"/>
                                </a:solidFill>
                                <a:latin typeface="Cambria Math" charset="0"/>
                              </a:rPr>
                              <m:t>𝑏</m:t>
                            </m:r>
                          </m:sub>
                        </m:sSub>
                        <m:r>
                          <a:rPr lang="en-US" b="0" i="1" smtClean="0">
                            <a:solidFill>
                              <a:srgbClr val="7030A0"/>
                            </a:solidFill>
                            <a:latin typeface="Cambria Math" charset="0"/>
                          </a:rPr>
                          <m:t>=</m:t>
                        </m:r>
                        <m:sSup>
                          <m:sSupPr>
                            <m:ctrlPr>
                              <a:rPr lang="en-US" i="1">
                                <a:solidFill>
                                  <a:srgbClr val="7030A0"/>
                                </a:solidFill>
                                <a:latin typeface="Cambria Math" panose="02040503050406030204" pitchFamily="18" charset="0"/>
                              </a:rPr>
                            </m:ctrlPr>
                          </m:sSupPr>
                          <m:e>
                            <m:r>
                              <a:rPr lang="en-US" i="1">
                                <a:solidFill>
                                  <a:schemeClr val="tx1"/>
                                </a:solidFill>
                                <a:latin typeface="Cambria Math" charset="0"/>
                              </a:rPr>
                              <m:t>𝑒</m:t>
                            </m:r>
                          </m:e>
                          <m:sup>
                            <m:sSub>
                              <m:sSubPr>
                                <m:ctrlPr>
                                  <a:rPr lang="en-US" i="1" smtClean="0">
                                    <a:solidFill>
                                      <a:srgbClr val="00B0F0"/>
                                    </a:solidFill>
                                    <a:latin typeface="Cambria Math" panose="02040503050406030204" pitchFamily="18" charset="0"/>
                                  </a:rPr>
                                </m:ctrlPr>
                              </m:sSubPr>
                              <m:e>
                                <m:r>
                                  <a:rPr lang="en-US" i="1">
                                    <a:solidFill>
                                      <a:srgbClr val="00B0F0"/>
                                    </a:solidFill>
                                    <a:latin typeface="Cambria Math" charset="0"/>
                                  </a:rPr>
                                  <m:t>𝑔</m:t>
                                </m:r>
                              </m:e>
                              <m:sub>
                                <m:r>
                                  <a:rPr lang="en-US" b="0" i="1" smtClean="0">
                                    <a:solidFill>
                                      <a:srgbClr val="00B0F0"/>
                                    </a:solidFill>
                                    <a:latin typeface="Cambria Math" charset="0"/>
                                  </a:rPr>
                                  <m:t>𝑏</m:t>
                                </m:r>
                              </m:sub>
                            </m:sSub>
                          </m:sup>
                        </m:sSup>
                        <m:r>
                          <a:rPr lang="en-US" b="0" i="1" smtClean="0">
                            <a:solidFill>
                              <a:srgbClr val="7030A0"/>
                            </a:solidFill>
                            <a:latin typeface="Cambria Math" charset="0"/>
                          </a:rPr>
                          <m:t>/</m:t>
                        </m:r>
                        <m:sSup>
                          <m:sSupPr>
                            <m:ctrlPr>
                              <a:rPr lang="en-US" i="1">
                                <a:solidFill>
                                  <a:srgbClr val="7030A0"/>
                                </a:solidFill>
                                <a:latin typeface="Cambria Math" panose="02040503050406030204" pitchFamily="18" charset="0"/>
                              </a:rPr>
                            </m:ctrlPr>
                          </m:sSupPr>
                          <m:e>
                            <m:r>
                              <a:rPr lang="en-US" b="0" i="1" smtClean="0">
                                <a:solidFill>
                                  <a:schemeClr val="tx1"/>
                                </a:solidFill>
                                <a:latin typeface="Cambria Math" charset="0"/>
                              </a:rPr>
                              <m:t>(</m:t>
                            </m:r>
                            <m:r>
                              <a:rPr lang="en-US" i="1">
                                <a:solidFill>
                                  <a:schemeClr val="tx1"/>
                                </a:solidFill>
                                <a:latin typeface="Cambria Math" charset="0"/>
                              </a:rPr>
                              <m:t>𝑒</m:t>
                            </m:r>
                          </m:e>
                          <m:sup>
                            <m:sSub>
                              <m:sSubPr>
                                <m:ctrlPr>
                                  <a:rPr lang="en-US" i="1">
                                    <a:solidFill>
                                      <a:srgbClr val="7030A0"/>
                                    </a:solidFill>
                                    <a:latin typeface="Cambria Math" panose="02040503050406030204" pitchFamily="18" charset="0"/>
                                  </a:rPr>
                                </m:ctrlPr>
                              </m:sSubPr>
                              <m:e>
                                <m:r>
                                  <a:rPr lang="en-US" i="1">
                                    <a:solidFill>
                                      <a:srgbClr val="7030A0"/>
                                    </a:solidFill>
                                    <a:latin typeface="Cambria Math" charset="0"/>
                                  </a:rPr>
                                  <m:t>𝑔</m:t>
                                </m:r>
                              </m:e>
                              <m:sub>
                                <m:r>
                                  <a:rPr lang="en-US" i="1">
                                    <a:solidFill>
                                      <a:srgbClr val="7030A0"/>
                                    </a:solidFill>
                                    <a:latin typeface="Cambria Math" charset="0"/>
                                  </a:rPr>
                                  <m:t>𝑐</m:t>
                                </m:r>
                              </m:sub>
                            </m:sSub>
                          </m:sup>
                        </m:sSup>
                        <m:r>
                          <a:rPr lang="en-US" i="1">
                            <a:solidFill>
                              <a:srgbClr val="7030A0"/>
                            </a:solidFill>
                            <a:latin typeface="Cambria Math" charset="0"/>
                          </a:rPr>
                          <m:t>+</m:t>
                        </m:r>
                        <m:sSup>
                          <m:sSupPr>
                            <m:ctrlPr>
                              <a:rPr lang="en-US" i="1">
                                <a:solidFill>
                                  <a:srgbClr val="7030A0"/>
                                </a:solidFill>
                                <a:latin typeface="Cambria Math" panose="02040503050406030204" pitchFamily="18" charset="0"/>
                              </a:rPr>
                            </m:ctrlPr>
                          </m:sSupPr>
                          <m:e>
                            <m:r>
                              <a:rPr lang="en-US" i="1">
                                <a:solidFill>
                                  <a:schemeClr val="tx1"/>
                                </a:solidFill>
                                <a:latin typeface="Cambria Math" charset="0"/>
                              </a:rPr>
                              <m:t>𝑒</m:t>
                            </m:r>
                          </m:e>
                          <m:sup>
                            <m:sSub>
                              <m:sSubPr>
                                <m:ctrlPr>
                                  <a:rPr lang="en-US" i="1">
                                    <a:solidFill>
                                      <a:srgbClr val="FF0000"/>
                                    </a:solidFill>
                                    <a:latin typeface="Cambria Math" panose="02040503050406030204" pitchFamily="18" charset="0"/>
                                  </a:rPr>
                                </m:ctrlPr>
                              </m:sSubPr>
                              <m:e>
                                <m:r>
                                  <a:rPr lang="en-US" i="1">
                                    <a:solidFill>
                                      <a:srgbClr val="FF0000"/>
                                    </a:solidFill>
                                    <a:latin typeface="Cambria Math" charset="0"/>
                                  </a:rPr>
                                  <m:t>𝑔</m:t>
                                </m:r>
                              </m:e>
                              <m:sub>
                                <m:r>
                                  <a:rPr lang="en-US" i="1">
                                    <a:solidFill>
                                      <a:srgbClr val="FF0000"/>
                                    </a:solidFill>
                                    <a:latin typeface="Cambria Math" charset="0"/>
                                  </a:rPr>
                                  <m:t>𝑑</m:t>
                                </m:r>
                              </m:sub>
                            </m:sSub>
                          </m:sup>
                        </m:sSup>
                        <m:r>
                          <a:rPr lang="en-US" i="1">
                            <a:solidFill>
                              <a:srgbClr val="7030A0"/>
                            </a:solidFill>
                            <a:latin typeface="Cambria Math" charset="0"/>
                          </a:rPr>
                          <m:t>+</m:t>
                        </m:r>
                        <m:sSup>
                          <m:sSupPr>
                            <m:ctrlPr>
                              <a:rPr lang="en-US" i="1">
                                <a:solidFill>
                                  <a:schemeClr val="tx1"/>
                                </a:solidFill>
                                <a:latin typeface="Cambria Math" panose="02040503050406030204" pitchFamily="18" charset="0"/>
                              </a:rPr>
                            </m:ctrlPr>
                          </m:sSupPr>
                          <m:e>
                            <m:r>
                              <a:rPr lang="en-US" i="1">
                                <a:solidFill>
                                  <a:schemeClr val="tx1"/>
                                </a:solidFill>
                                <a:latin typeface="Cambria Math" charset="0"/>
                              </a:rPr>
                              <m:t>𝑒</m:t>
                            </m:r>
                          </m:e>
                          <m:sup>
                            <m:sSub>
                              <m:sSubPr>
                                <m:ctrlPr>
                                  <a:rPr lang="en-US" i="1">
                                    <a:solidFill>
                                      <a:srgbClr val="0070C0"/>
                                    </a:solidFill>
                                    <a:latin typeface="Cambria Math" panose="02040503050406030204" pitchFamily="18" charset="0"/>
                                  </a:rPr>
                                </m:ctrlPr>
                              </m:sSubPr>
                              <m:e>
                                <m:r>
                                  <a:rPr lang="en-US" i="1">
                                    <a:solidFill>
                                      <a:srgbClr val="0070C0"/>
                                    </a:solidFill>
                                    <a:latin typeface="Cambria Math" charset="0"/>
                                  </a:rPr>
                                  <m:t>𝑔</m:t>
                                </m:r>
                              </m:e>
                              <m:sub>
                                <m:r>
                                  <a:rPr lang="en-US" i="1">
                                    <a:solidFill>
                                      <a:srgbClr val="0070C0"/>
                                    </a:solidFill>
                                    <a:latin typeface="Cambria Math" charset="0"/>
                                  </a:rPr>
                                  <m:t>𝑏</m:t>
                                </m:r>
                              </m:sub>
                            </m:sSub>
                          </m:sup>
                        </m:sSup>
                        <m:r>
                          <a:rPr lang="en-US" b="0" i="1" smtClean="0">
                            <a:solidFill>
                              <a:schemeClr val="tx1"/>
                            </a:solidFill>
                            <a:latin typeface="Cambria Math" charset="0"/>
                          </a:rPr>
                          <m:t>)</m:t>
                        </m:r>
                      </m:oMath>
                    </m:oMathPara>
                  </a14:m>
                  <a:endParaRPr lang="en-US" dirty="0"/>
                </a:p>
              </p:txBody>
            </p:sp>
          </mc:Choice>
          <mc:Fallback xmlns="">
            <p:sp>
              <p:nvSpPr>
                <p:cNvPr id="45" name="Rectangle 44"/>
                <p:cNvSpPr>
                  <a:spLocks noRot="1" noChangeAspect="1" noMove="1" noResize="1" noEditPoints="1" noAdjustHandles="1" noChangeArrowheads="1" noChangeShapeType="1" noTextEdit="1"/>
                </p:cNvSpPr>
                <p:nvPr/>
              </p:nvSpPr>
              <p:spPr>
                <a:xfrm>
                  <a:off x="3173725" y="4658431"/>
                  <a:ext cx="2905411" cy="369332"/>
                </a:xfrm>
                <a:prstGeom prst="rect">
                  <a:avLst/>
                </a:prstGeom>
                <a:blipFill>
                  <a:blip r:embed="rId9"/>
                  <a:stretch>
                    <a:fillRect b="-13333"/>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8E19047F-0564-E449-8E7B-DE5268BED931}"/>
                </a:ext>
              </a:extLst>
            </p:cNvPr>
            <p:cNvCxnSpPr>
              <a:cxnSpLocks/>
            </p:cNvCxnSpPr>
            <p:nvPr/>
          </p:nvCxnSpPr>
          <p:spPr>
            <a:xfrm>
              <a:off x="3238001" y="2615556"/>
              <a:ext cx="1" cy="2154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9F83C35-3BFD-AF4F-AB09-C73BBA63D608}"/>
                </a:ext>
              </a:extLst>
            </p:cNvPr>
            <p:cNvSpPr txBox="1"/>
            <p:nvPr/>
          </p:nvSpPr>
          <p:spPr>
            <a:xfrm>
              <a:off x="3288434" y="2559252"/>
              <a:ext cx="2462534" cy="307777"/>
            </a:xfrm>
            <a:prstGeom prst="rect">
              <a:avLst/>
            </a:prstGeom>
            <a:noFill/>
          </p:spPr>
          <p:txBody>
            <a:bodyPr wrap="none" rtlCol="0">
              <a:spAutoFit/>
            </a:bodyPr>
            <a:lstStyle/>
            <a:p>
              <a:r>
                <a:rPr lang="en-US" sz="1400" dirty="0">
                  <a:solidFill>
                    <a:schemeClr val="accent1">
                      <a:lumMod val="75000"/>
                    </a:schemeClr>
                  </a:solidFill>
                </a:rPr>
                <a:t>Run features  through classifier</a:t>
              </a:r>
            </a:p>
          </p:txBody>
        </p:sp>
      </p:grpSp>
      <p:grpSp>
        <p:nvGrpSpPr>
          <p:cNvPr id="13" name="Group 12">
            <a:extLst>
              <a:ext uri="{FF2B5EF4-FFF2-40B4-BE49-F238E27FC236}">
                <a16:creationId xmlns:a16="http://schemas.microsoft.com/office/drawing/2014/main" id="{140B5353-E5B4-5442-95A0-E92ABEEE5EA6}"/>
              </a:ext>
            </a:extLst>
          </p:cNvPr>
          <p:cNvGrpSpPr/>
          <p:nvPr/>
        </p:nvGrpSpPr>
        <p:grpSpPr>
          <a:xfrm>
            <a:off x="5933059" y="1366390"/>
            <a:ext cx="2365557" cy="3292041"/>
            <a:chOff x="5933059" y="1366390"/>
            <a:chExt cx="2365557" cy="3292041"/>
          </a:xfrm>
        </p:grpSpPr>
        <mc:AlternateContent xmlns:mc="http://schemas.openxmlformats.org/markup-compatibility/2006" xmlns:a14="http://schemas.microsoft.com/office/drawing/2010/main">
          <mc:Choice Requires="a14">
            <p:sp>
              <p:nvSpPr>
                <p:cNvPr id="60" name="TextBox 59"/>
                <p:cNvSpPr txBox="1"/>
                <p:nvPr/>
              </p:nvSpPr>
              <p:spPr>
                <a:xfrm>
                  <a:off x="5933059" y="1366390"/>
                  <a:ext cx="1738874"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acc>
                              <m:accPr>
                                <m:chr m:val="̂"/>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acc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acc>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𝑖</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7030A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7030A0"/>
                                </a:solidFill>
                                <a:effectLst/>
                                <a:uFillTx/>
                                <a:latin typeface="Cambria Math" charset="0"/>
                                <a:ea typeface="Calibri"/>
                                <a:cs typeface="Calibri"/>
                                <a:sym typeface="Calibri"/>
                              </a:rPr>
                              <m:t>𝑓</m:t>
                            </m:r>
                          </m:e>
                          <m:sub>
                            <m:r>
                              <a:rPr kumimoji="0" lang="en-US" sz="1600" b="0" i="1" u="none" strike="noStrike" cap="none" spc="0" normalizeH="0" baseline="0" smtClean="0">
                                <a:ln>
                                  <a:noFill/>
                                </a:ln>
                                <a:solidFill>
                                  <a:srgbClr val="7030A0"/>
                                </a:solidFill>
                                <a:effectLst/>
                                <a:uFillTx/>
                                <a:latin typeface="Cambria Math" charset="0"/>
                                <a:ea typeface="Calibri"/>
                                <a:cs typeface="Calibri"/>
                                <a:sym typeface="Calibri"/>
                              </a:rPr>
                              <m:t>𝑐</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FF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FF0000"/>
                                </a:solidFill>
                                <a:effectLst/>
                                <a:uFillTx/>
                                <a:latin typeface="Cambria Math" charset="0"/>
                                <a:ea typeface="Calibri"/>
                                <a:cs typeface="Calibri"/>
                                <a:sym typeface="Calibri"/>
                              </a:rPr>
                              <m:t>𝑓</m:t>
                            </m:r>
                          </m:e>
                          <m:sub>
                            <m:r>
                              <a:rPr kumimoji="0" lang="en-US" sz="1600" b="0" i="1" u="none" strike="noStrike" cap="none" spc="0" normalizeH="0" baseline="0" smtClean="0">
                                <a:ln>
                                  <a:noFill/>
                                </a:ln>
                                <a:solidFill>
                                  <a:srgbClr val="FF0000"/>
                                </a:solidFill>
                                <a:effectLst/>
                                <a:uFillTx/>
                                <a:latin typeface="Cambria Math" charset="0"/>
                                <a:ea typeface="Calibri"/>
                                <a:cs typeface="Calibri"/>
                                <a:sym typeface="Calibri"/>
                              </a:rPr>
                              <m:t>𝑑</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70C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𝑓</m:t>
                            </m:r>
                          </m:e>
                          <m: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𝑏</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5933059" y="1366390"/>
                  <a:ext cx="1738874" cy="246221"/>
                </a:xfrm>
                <a:prstGeom prst="rect">
                  <a:avLst/>
                </a:prstGeom>
                <a:blipFill>
                  <a:blip r:embed="rId10"/>
                  <a:stretch>
                    <a:fillRect l="-2174" t="-21053" r="-3623" b="-36842"/>
                  </a:stretch>
                </a:blipFill>
                <a:ln w="12700" cap="flat">
                  <a:noFill/>
                  <a:miter lim="400000"/>
                </a:ln>
                <a:effectLst/>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201E3AE5-F190-C343-8565-F9380D637407}"/>
                </a:ext>
              </a:extLst>
            </p:cNvPr>
            <p:cNvCxnSpPr>
              <a:cxnSpLocks/>
            </p:cNvCxnSpPr>
            <p:nvPr/>
          </p:nvCxnSpPr>
          <p:spPr>
            <a:xfrm flipH="1" flipV="1">
              <a:off x="7069006" y="1807855"/>
              <a:ext cx="2044" cy="28505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248FA89-D3F2-4244-AE43-B3EE96AF90D0}"/>
                </a:ext>
              </a:extLst>
            </p:cNvPr>
            <p:cNvCxnSpPr>
              <a:cxnSpLocks/>
            </p:cNvCxnSpPr>
            <p:nvPr/>
          </p:nvCxnSpPr>
          <p:spPr>
            <a:xfrm>
              <a:off x="6079135" y="4658431"/>
              <a:ext cx="99055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4F228E9-59BD-724F-A332-CBD0E71D43DF}"/>
                </a:ext>
              </a:extLst>
            </p:cNvPr>
            <p:cNvSpPr txBox="1"/>
            <p:nvPr/>
          </p:nvSpPr>
          <p:spPr>
            <a:xfrm>
              <a:off x="7198180" y="3517759"/>
              <a:ext cx="1100436" cy="523220"/>
            </a:xfrm>
            <a:prstGeom prst="rect">
              <a:avLst/>
            </a:prstGeom>
            <a:noFill/>
          </p:spPr>
          <p:txBody>
            <a:bodyPr wrap="square" rtlCol="0">
              <a:spAutoFit/>
            </a:bodyPr>
            <a:lstStyle/>
            <a:p>
              <a:r>
                <a:rPr lang="en-US" sz="1400" dirty="0">
                  <a:solidFill>
                    <a:schemeClr val="accent1">
                      <a:lumMod val="75000"/>
                    </a:schemeClr>
                  </a:solidFill>
                </a:rPr>
                <a:t>Get predictions</a:t>
              </a:r>
            </a:p>
          </p:txBody>
        </p:sp>
      </p:grpSp>
    </p:spTree>
    <p:extLst>
      <p:ext uri="{BB962C8B-B14F-4D97-AF65-F5344CB8AC3E}">
        <p14:creationId xmlns:p14="http://schemas.microsoft.com/office/powerpoint/2010/main" val="15440490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FFFFFF"/>
                </a:solidFill>
              </a:rPr>
              <a:t>62</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2800" dirty="0">
                <a:solidFill>
                  <a:srgbClr val="215380"/>
                </a:solidFill>
              </a:rPr>
              <a:t>More …</a:t>
            </a:r>
            <a:endParaRPr sz="2800" dirty="0">
              <a:solidFill>
                <a:srgbClr val="215380"/>
              </a:solidFill>
            </a:endParaRPr>
          </a:p>
        </p:txBody>
      </p:sp>
      <p:sp>
        <p:nvSpPr>
          <p:cNvPr id="38" name="Shape 26"/>
          <p:cNvSpPr/>
          <p:nvPr/>
        </p:nvSpPr>
        <p:spPr>
          <a:xfrm>
            <a:off x="558799" y="1153633"/>
            <a:ext cx="7975600" cy="322686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marL="137160" lvl="0" indent="-137160">
              <a:spcBef>
                <a:spcPts val="400"/>
              </a:spcBef>
              <a:buSzPct val="100000"/>
              <a:buFont typeface="Arial"/>
              <a:buChar char="•"/>
            </a:pPr>
            <a:r>
              <a:rPr lang="en-US" sz="2400" dirty="0">
                <a:latin typeface="+mn-lt"/>
                <a:ea typeface="+mn-ea"/>
                <a:cs typeface="+mn-cs"/>
                <a:sym typeface="Helvetica"/>
              </a:rPr>
              <a:t>Regularization</a:t>
            </a:r>
          </a:p>
          <a:p>
            <a:pPr marL="137160" lvl="0" indent="-137160">
              <a:spcBef>
                <a:spcPts val="400"/>
              </a:spcBef>
              <a:buSzPct val="100000"/>
              <a:buFont typeface="Arial"/>
              <a:buChar char="•"/>
            </a:pPr>
            <a:r>
              <a:rPr lang="en-US" sz="2400" dirty="0">
                <a:latin typeface="+mn-lt"/>
                <a:ea typeface="+mn-ea"/>
                <a:cs typeface="+mn-cs"/>
                <a:sym typeface="Helvetica"/>
              </a:rPr>
              <a:t>Momentum updates</a:t>
            </a:r>
          </a:p>
          <a:p>
            <a:pPr marL="137160" lvl="0" indent="-137160">
              <a:spcBef>
                <a:spcPts val="400"/>
              </a:spcBef>
              <a:buSzPct val="100000"/>
              <a:buFont typeface="Arial"/>
              <a:buChar char="•"/>
            </a:pPr>
            <a:r>
              <a:rPr lang="en-US" sz="2400" dirty="0">
                <a:latin typeface="+mn-lt"/>
                <a:ea typeface="+mn-ea"/>
                <a:cs typeface="+mn-cs"/>
                <a:sym typeface="Helvetica"/>
              </a:rPr>
              <a:t>Hinge Loss, Least Squares Loss, Logistic Regression Loss</a:t>
            </a:r>
          </a:p>
        </p:txBody>
      </p:sp>
    </p:spTree>
    <p:extLst>
      <p:ext uri="{BB962C8B-B14F-4D97-AF65-F5344CB8AC3E}">
        <p14:creationId xmlns:p14="http://schemas.microsoft.com/office/powerpoint/2010/main" val="1473236426"/>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FFFFFF"/>
                </a:solidFill>
              </a:rPr>
              <a:t>63</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Assignment 2 – Linear Margin-Classifier</a:t>
            </a:r>
            <a:endParaRPr sz="3200" dirty="0">
              <a:solidFill>
                <a:srgbClr val="215380"/>
              </a:solidFill>
            </a:endParaRPr>
          </a:p>
        </p:txBody>
      </p:sp>
      <p:sp>
        <p:nvSpPr>
          <p:cNvPr id="3" name="TextBox 2"/>
          <p:cNvSpPr txBox="1"/>
          <p:nvPr/>
        </p:nvSpPr>
        <p:spPr>
          <a:xfrm>
            <a:off x="1322119" y="840874"/>
            <a:ext cx="134748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Training Data</a:t>
            </a:r>
          </a:p>
        </p:txBody>
      </p:sp>
      <p:grpSp>
        <p:nvGrpSpPr>
          <p:cNvPr id="10" name="Group 9"/>
          <p:cNvGrpSpPr/>
          <p:nvPr/>
        </p:nvGrpSpPr>
        <p:grpSpPr>
          <a:xfrm>
            <a:off x="3075302" y="1571799"/>
            <a:ext cx="1325076" cy="2881956"/>
            <a:chOff x="3075302" y="1571799"/>
            <a:chExt cx="1325076" cy="2881956"/>
          </a:xfrm>
        </p:grpSpPr>
        <p:sp>
          <p:nvSpPr>
            <p:cNvPr id="12" name="TextBox 11"/>
            <p:cNvSpPr txBox="1"/>
            <p:nvPr/>
          </p:nvSpPr>
          <p:spPr>
            <a:xfrm>
              <a:off x="3601601" y="1571799"/>
              <a:ext cx="796050"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7030A0"/>
                  </a:solidFill>
                  <a:effectLst/>
                  <a:uFillTx/>
                  <a:latin typeface="Calibri"/>
                  <a:ea typeface="Calibri"/>
                  <a:cs typeface="Calibri"/>
                  <a:sym typeface="Calibri"/>
                </a:rPr>
                <a:t>[1</a:t>
              </a:r>
              <a:r>
                <a:rPr kumimoji="0" lang="en-US" sz="1400" b="0" i="0" u="none" strike="noStrike" cap="none" spc="0" normalizeH="0" dirty="0">
                  <a:ln>
                    <a:noFill/>
                  </a:ln>
                  <a:solidFill>
                    <a:srgbClr val="7030A0"/>
                  </a:solidFill>
                  <a:effectLst/>
                  <a:uFillTx/>
                  <a:latin typeface="Calibri"/>
                  <a:ea typeface="Calibri"/>
                  <a:cs typeface="Calibri"/>
                  <a:sym typeface="Calibri"/>
                </a:rPr>
                <a:t>    0    0]</a:t>
              </a:r>
              <a:endParaRPr kumimoji="0" lang="en-US" sz="1400" b="0" i="0" u="none" strike="noStrike" cap="none" spc="0" normalizeH="0" baseline="0" dirty="0">
                <a:ln>
                  <a:noFill/>
                </a:ln>
                <a:solidFill>
                  <a:srgbClr val="7030A0"/>
                </a:solidFill>
                <a:effectLst/>
                <a:uFillTx/>
                <a:latin typeface="Calibri"/>
                <a:ea typeface="Calibri"/>
                <a:cs typeface="Calibri"/>
                <a:sym typeface="Calibri"/>
              </a:endParaRPr>
            </a:p>
          </p:txBody>
        </p:sp>
        <p:sp>
          <p:nvSpPr>
            <p:cNvPr id="18" name="TextBox 17"/>
            <p:cNvSpPr txBox="1"/>
            <p:nvPr/>
          </p:nvSpPr>
          <p:spPr>
            <a:xfrm>
              <a:off x="3601601" y="2572367"/>
              <a:ext cx="796050"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7030A0"/>
                  </a:solidFill>
                  <a:effectLst/>
                  <a:uFillTx/>
                  <a:latin typeface="Calibri"/>
                  <a:ea typeface="Calibri"/>
                  <a:cs typeface="Calibri"/>
                  <a:sym typeface="Calibri"/>
                </a:rPr>
                <a:t>[1    0    0]</a:t>
              </a:r>
            </a:p>
          </p:txBody>
        </p:sp>
        <p:sp>
          <p:nvSpPr>
            <p:cNvPr id="20" name="TextBox 19"/>
            <p:cNvSpPr txBox="1"/>
            <p:nvPr/>
          </p:nvSpPr>
          <p:spPr>
            <a:xfrm>
              <a:off x="3601601" y="2081323"/>
              <a:ext cx="796050"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1400" dirty="0">
                  <a:solidFill>
                    <a:srgbClr val="C00000"/>
                  </a:solidFill>
                </a:rPr>
                <a:t>[0    1    0]</a:t>
              </a:r>
              <a:endParaRPr kumimoji="0" lang="en-US" sz="1400" b="0" i="0" u="none" strike="noStrike" cap="none" spc="0" normalizeH="0" baseline="0" dirty="0">
                <a:ln>
                  <a:noFill/>
                </a:ln>
                <a:solidFill>
                  <a:srgbClr val="C00000"/>
                </a:solidFill>
                <a:effectLst/>
                <a:uFillTx/>
                <a:latin typeface="Calibri"/>
                <a:ea typeface="Calibri"/>
                <a:cs typeface="Calibri"/>
                <a:sym typeface="Calibri"/>
              </a:endParaRPr>
            </a:p>
          </p:txBody>
        </p:sp>
        <p:sp>
          <p:nvSpPr>
            <p:cNvPr id="25" name="TextBox 24"/>
            <p:cNvSpPr txBox="1"/>
            <p:nvPr/>
          </p:nvSpPr>
          <p:spPr>
            <a:xfrm>
              <a:off x="3604328" y="4145980"/>
              <a:ext cx="796050"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1400" dirty="0">
                  <a:solidFill>
                    <a:srgbClr val="0070C0"/>
                  </a:solidFill>
                </a:rPr>
                <a:t>[0    0    1]</a:t>
              </a:r>
              <a:endParaRPr kumimoji="0" lang="en-US" sz="1400" b="0" i="0" u="none" strike="noStrike" cap="none" spc="0" normalizeH="0" baseline="0" dirty="0">
                <a:ln>
                  <a:noFill/>
                </a:ln>
                <a:solidFill>
                  <a:srgbClr val="0070C0"/>
                </a:solidFill>
                <a:effectLst/>
                <a:uFillTx/>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39" name="TextBox 38"/>
                <p:cNvSpPr txBox="1"/>
                <p:nvPr/>
              </p:nvSpPr>
              <p:spPr>
                <a:xfrm>
                  <a:off x="3078029" y="4165539"/>
                  <a:ext cx="463652"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𝑛</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3078029" y="4165539"/>
                  <a:ext cx="463652" cy="246221"/>
                </a:xfrm>
                <a:prstGeom prst="rect">
                  <a:avLst/>
                </a:prstGeom>
                <a:blipFill rotWithShape="0">
                  <a:blip r:embed="rId2"/>
                  <a:stretch>
                    <a:fillRect l="-10526" r="-3947" b="-21951"/>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3082429" y="2604480"/>
                  <a:ext cx="461665"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3</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3082429" y="2604480"/>
                  <a:ext cx="461665" cy="246221"/>
                </a:xfrm>
                <a:prstGeom prst="rect">
                  <a:avLst/>
                </a:prstGeom>
                <a:blipFill rotWithShape="0">
                  <a:blip r:embed="rId3"/>
                  <a:stretch>
                    <a:fillRect l="-10667" r="-4000" b="-21951"/>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3079216" y="2102860"/>
                  <a:ext cx="461665"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2</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3079216" y="2102860"/>
                  <a:ext cx="461665" cy="246221"/>
                </a:xfrm>
                <a:prstGeom prst="rect">
                  <a:avLst/>
                </a:prstGeom>
                <a:blipFill rotWithShape="0">
                  <a:blip r:embed="rId4"/>
                  <a:stretch>
                    <a:fillRect l="-10526" r="-3947" b="-25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3075302" y="1601240"/>
                  <a:ext cx="456920"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1</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56920" cy="246221"/>
                </a:xfrm>
                <a:prstGeom prst="rect">
                  <a:avLst/>
                </a:prstGeom>
                <a:blipFill rotWithShape="0">
                  <a:blip r:embed="rId5"/>
                  <a:stretch>
                    <a:fillRect l="-10667" r="-5333" b="-25000"/>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614539" y="1606213"/>
                <a:ext cx="2195666"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1</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sSub>
                        <m:sSubPr>
                          <m:ctrlPr>
                            <a:rPr kumimoji="0" lang="en-US" sz="1600" b="0" i="1" u="none" strike="noStrike" cap="none" spc="0" normalizeH="0" baseline="0" smtClean="0">
                              <a:ln>
                                <a:noFill/>
                              </a:ln>
                              <a:solidFill>
                                <a:srgbClr val="0070C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11</m:t>
                          </m:r>
                        </m:sub>
                      </m:s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70C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  </m:t>
                          </m:r>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12</m:t>
                          </m:r>
                        </m:sub>
                      </m:s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70C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13</m:t>
                          </m:r>
                        </m:sub>
                      </m:s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70C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  </m:t>
                          </m:r>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14</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614539" y="1606213"/>
                <a:ext cx="2195666" cy="246221"/>
              </a:xfrm>
              <a:prstGeom prst="rect">
                <a:avLst/>
              </a:prstGeom>
              <a:blipFill rotWithShape="0">
                <a:blip r:embed="rId6"/>
                <a:stretch>
                  <a:fillRect l="-833" t="-136585" r="-3056" b="-17073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537600" y="2106332"/>
                <a:ext cx="2318667"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l" rtl="0" latinLnBrk="1" hangingPunct="0"/>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2</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𝑥</m:t>
                          </m:r>
                        </m:e>
                        <m:sub>
                          <m:r>
                            <a:rPr lang="en-US" sz="1600" b="0" i="1" smtClean="0">
                              <a:solidFill>
                                <a:srgbClr val="0070C0"/>
                              </a:solidFill>
                              <a:latin typeface="Cambria Math" charset="0"/>
                            </a:rPr>
                            <m:t>2</m:t>
                          </m:r>
                          <m:r>
                            <a:rPr lang="en-US" sz="1600" i="1">
                              <a:solidFill>
                                <a:srgbClr val="0070C0"/>
                              </a:solidFill>
                              <a:latin typeface="Cambria Math" charset="0"/>
                            </a:rPr>
                            <m:t>1</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  </m:t>
                          </m:r>
                          <m:r>
                            <a:rPr lang="en-US" sz="1600" i="1">
                              <a:solidFill>
                                <a:srgbClr val="0070C0"/>
                              </a:solidFill>
                              <a:latin typeface="Cambria Math" charset="0"/>
                            </a:rPr>
                            <m:t>𝑥</m:t>
                          </m:r>
                        </m:e>
                        <m:sub>
                          <m:r>
                            <a:rPr lang="en-US" sz="1600" b="0" i="1" smtClean="0">
                              <a:solidFill>
                                <a:srgbClr val="0070C0"/>
                              </a:solidFill>
                              <a:latin typeface="Cambria Math" charset="0"/>
                            </a:rPr>
                            <m:t>2</m:t>
                          </m:r>
                          <m:r>
                            <a:rPr lang="en-US" sz="1600" i="1">
                              <a:solidFill>
                                <a:srgbClr val="0070C0"/>
                              </a:solidFill>
                              <a:latin typeface="Cambria Math" charset="0"/>
                            </a:rPr>
                            <m:t>2</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𝑥</m:t>
                          </m:r>
                        </m:e>
                        <m:sub>
                          <m:r>
                            <a:rPr lang="en-US" sz="1600" b="0" i="1" smtClean="0">
                              <a:solidFill>
                                <a:srgbClr val="0070C0"/>
                              </a:solidFill>
                              <a:latin typeface="Cambria Math" charset="0"/>
                            </a:rPr>
                            <m:t>2</m:t>
                          </m:r>
                          <m:r>
                            <a:rPr lang="en-US" sz="1600" i="1">
                              <a:solidFill>
                                <a:srgbClr val="0070C0"/>
                              </a:solidFill>
                              <a:latin typeface="Cambria Math" charset="0"/>
                            </a:rPr>
                            <m:t>3</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  </m:t>
                          </m:r>
                          <m:r>
                            <a:rPr lang="en-US" sz="1600" i="1">
                              <a:solidFill>
                                <a:srgbClr val="0070C0"/>
                              </a:solidFill>
                              <a:latin typeface="Cambria Math" charset="0"/>
                            </a:rPr>
                            <m:t>𝑥</m:t>
                          </m:r>
                        </m:e>
                        <m:sub>
                          <m:r>
                            <a:rPr lang="en-US" sz="1600" b="0" i="1" smtClean="0">
                              <a:solidFill>
                                <a:srgbClr val="0070C0"/>
                              </a:solidFill>
                              <a:latin typeface="Cambria Math" charset="0"/>
                            </a:rPr>
                            <m:t>2</m:t>
                          </m:r>
                          <m:r>
                            <a:rPr lang="en-US" sz="1600" i="1">
                              <a:solidFill>
                                <a:srgbClr val="0070C0"/>
                              </a:solidFill>
                              <a:latin typeface="Cambria Math" charset="0"/>
                            </a:rPr>
                            <m:t>4</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537600" y="2106332"/>
                <a:ext cx="2318667" cy="246221"/>
              </a:xfrm>
              <a:prstGeom prst="rect">
                <a:avLst/>
              </a:prstGeom>
              <a:blipFill rotWithShape="0">
                <a:blip r:embed="rId7"/>
                <a:stretch>
                  <a:fillRect t="-142500" r="-525" b="-175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534873" y="2606451"/>
                <a:ext cx="2321393"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l" rtl="0" latinLnBrk="1" hangingPunct="0"/>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3</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𝑥</m:t>
                          </m:r>
                        </m:e>
                        <m:sub>
                          <m:r>
                            <a:rPr lang="en-US" sz="1600" b="0" i="1" smtClean="0">
                              <a:solidFill>
                                <a:srgbClr val="0070C0"/>
                              </a:solidFill>
                              <a:latin typeface="Cambria Math" charset="0"/>
                            </a:rPr>
                            <m:t>3</m:t>
                          </m:r>
                          <m:r>
                            <a:rPr lang="en-US" sz="1600" i="1">
                              <a:solidFill>
                                <a:srgbClr val="0070C0"/>
                              </a:solidFill>
                              <a:latin typeface="Cambria Math" charset="0"/>
                            </a:rPr>
                            <m:t>1</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  </m:t>
                          </m:r>
                          <m:r>
                            <a:rPr lang="en-US" sz="1600" i="1">
                              <a:solidFill>
                                <a:srgbClr val="0070C0"/>
                              </a:solidFill>
                              <a:latin typeface="Cambria Math" charset="0"/>
                            </a:rPr>
                            <m:t>𝑥</m:t>
                          </m:r>
                        </m:e>
                        <m:sub>
                          <m:r>
                            <a:rPr lang="en-US" sz="1600" b="0" i="1" smtClean="0">
                              <a:solidFill>
                                <a:srgbClr val="0070C0"/>
                              </a:solidFill>
                              <a:latin typeface="Cambria Math" charset="0"/>
                            </a:rPr>
                            <m:t>3</m:t>
                          </m:r>
                          <m:r>
                            <a:rPr lang="en-US" sz="1600" i="1">
                              <a:solidFill>
                                <a:srgbClr val="0070C0"/>
                              </a:solidFill>
                              <a:latin typeface="Cambria Math" charset="0"/>
                            </a:rPr>
                            <m:t>2</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𝑥</m:t>
                          </m:r>
                        </m:e>
                        <m:sub>
                          <m:r>
                            <a:rPr lang="en-US" sz="1600" b="0" i="1" smtClean="0">
                              <a:solidFill>
                                <a:srgbClr val="0070C0"/>
                              </a:solidFill>
                              <a:latin typeface="Cambria Math" charset="0"/>
                            </a:rPr>
                            <m:t>3</m:t>
                          </m:r>
                          <m:r>
                            <a:rPr lang="en-US" sz="1600" i="1">
                              <a:solidFill>
                                <a:srgbClr val="0070C0"/>
                              </a:solidFill>
                              <a:latin typeface="Cambria Math" charset="0"/>
                            </a:rPr>
                            <m:t>3</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  </m:t>
                          </m:r>
                          <m:r>
                            <a:rPr lang="en-US" sz="1600" i="1">
                              <a:solidFill>
                                <a:srgbClr val="0070C0"/>
                              </a:solidFill>
                              <a:latin typeface="Cambria Math" charset="0"/>
                            </a:rPr>
                            <m:t>𝑥</m:t>
                          </m:r>
                        </m:e>
                        <m:sub>
                          <m:r>
                            <a:rPr lang="en-US" sz="1600" b="0" i="1" smtClean="0">
                              <a:solidFill>
                                <a:srgbClr val="0070C0"/>
                              </a:solidFill>
                              <a:latin typeface="Cambria Math" charset="0"/>
                            </a:rPr>
                            <m:t>3</m:t>
                          </m:r>
                          <m:r>
                            <a:rPr lang="en-US" sz="1600" i="1">
                              <a:solidFill>
                                <a:srgbClr val="0070C0"/>
                              </a:solidFill>
                              <a:latin typeface="Cambria Math" charset="0"/>
                            </a:rPr>
                            <m:t>4</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534873" y="2606451"/>
                <a:ext cx="2321393" cy="246221"/>
              </a:xfrm>
              <a:prstGeom prst="rect">
                <a:avLst/>
              </a:prstGeom>
              <a:blipFill rotWithShape="0">
                <a:blip r:embed="rId8"/>
                <a:stretch>
                  <a:fillRect t="-142500" r="-525" b="-175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537600" y="4194048"/>
                <a:ext cx="2275331"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l" rtl="0" latinLnBrk="1" hangingPunct="0"/>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𝑛</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𝑥</m:t>
                          </m:r>
                        </m:e>
                        <m:sub>
                          <m:r>
                            <a:rPr lang="en-US" sz="1600" b="0" i="1" smtClean="0">
                              <a:solidFill>
                                <a:srgbClr val="0070C0"/>
                              </a:solidFill>
                              <a:latin typeface="Cambria Math" charset="0"/>
                            </a:rPr>
                            <m:t>𝑛</m:t>
                          </m:r>
                          <m:r>
                            <a:rPr lang="en-US" sz="1600" i="1">
                              <a:solidFill>
                                <a:srgbClr val="0070C0"/>
                              </a:solidFill>
                              <a:latin typeface="Cambria Math" charset="0"/>
                            </a:rPr>
                            <m:t>1</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  </m:t>
                          </m:r>
                          <m:r>
                            <a:rPr lang="en-US" sz="1600" i="1">
                              <a:solidFill>
                                <a:srgbClr val="0070C0"/>
                              </a:solidFill>
                              <a:latin typeface="Cambria Math" charset="0"/>
                            </a:rPr>
                            <m:t>𝑥</m:t>
                          </m:r>
                        </m:e>
                        <m:sub>
                          <m:r>
                            <a:rPr lang="en-US" sz="1600" b="0" i="1" smtClean="0">
                              <a:solidFill>
                                <a:srgbClr val="0070C0"/>
                              </a:solidFill>
                              <a:latin typeface="Cambria Math" charset="0"/>
                            </a:rPr>
                            <m:t>𝑛</m:t>
                          </m:r>
                          <m:r>
                            <a:rPr lang="en-US" sz="1600" i="1">
                              <a:solidFill>
                                <a:srgbClr val="0070C0"/>
                              </a:solidFill>
                              <a:latin typeface="Cambria Math" charset="0"/>
                            </a:rPr>
                            <m:t>2</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𝑥</m:t>
                          </m:r>
                        </m:e>
                        <m:sub>
                          <m:r>
                            <a:rPr lang="en-US" sz="1600" b="0" i="1" smtClean="0">
                              <a:solidFill>
                                <a:srgbClr val="0070C0"/>
                              </a:solidFill>
                              <a:latin typeface="Cambria Math" charset="0"/>
                            </a:rPr>
                            <m:t>𝑛</m:t>
                          </m:r>
                          <m:r>
                            <a:rPr lang="en-US" sz="1600" i="1">
                              <a:solidFill>
                                <a:srgbClr val="0070C0"/>
                              </a:solidFill>
                              <a:latin typeface="Cambria Math" charset="0"/>
                            </a:rPr>
                            <m:t>3</m:t>
                          </m:r>
                        </m:sub>
                      </m:sSub>
                      <m:r>
                        <a:rPr lang="en-US" sz="1600" i="1">
                          <a:solidFill>
                            <a:srgbClr val="0070C0"/>
                          </a:solidFill>
                          <a:latin typeface="Cambria Math" charset="0"/>
                        </a:rPr>
                        <m:t> </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  </m:t>
                          </m:r>
                          <m:r>
                            <a:rPr lang="en-US" sz="1600" i="1">
                              <a:solidFill>
                                <a:srgbClr val="0070C0"/>
                              </a:solidFill>
                              <a:latin typeface="Cambria Math" charset="0"/>
                            </a:rPr>
                            <m:t>𝑥</m:t>
                          </m:r>
                        </m:e>
                        <m:sub>
                          <m:r>
                            <a:rPr lang="en-US" sz="1600" b="0" i="1" smtClean="0">
                              <a:solidFill>
                                <a:srgbClr val="0070C0"/>
                              </a:solidFill>
                              <a:latin typeface="Cambria Math" charset="0"/>
                            </a:rPr>
                            <m:t>𝑛</m:t>
                          </m:r>
                          <m:r>
                            <a:rPr lang="en-US" sz="1600" i="1">
                              <a:solidFill>
                                <a:srgbClr val="0070C0"/>
                              </a:solidFill>
                              <a:latin typeface="Cambria Math" charset="0"/>
                            </a:rPr>
                            <m:t>4</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537600" y="4194048"/>
                <a:ext cx="2275331" cy="246221"/>
              </a:xfrm>
              <a:prstGeom prst="rect">
                <a:avLst/>
              </a:prstGeom>
              <a:blipFill rotWithShape="0">
                <a:blip r:embed="rId9"/>
                <a:stretch>
                  <a:fillRect l="-804" t="-142500" r="-2949" b="-177500"/>
                </a:stretch>
              </a:blipFill>
              <a:ln w="12700" cap="flat">
                <a:noFill/>
                <a:miter lim="400000"/>
              </a:ln>
              <a:effectLst/>
            </p:spPr>
            <p:txBody>
              <a:bodyPr/>
              <a:lstStyle/>
              <a:p>
                <a:r>
                  <a:rPr lang="en-US">
                    <a:noFill/>
                  </a:rPr>
                  <a:t> </a:t>
                </a:r>
              </a:p>
            </p:txBody>
          </p:sp>
        </mc:Fallback>
      </mc:AlternateContent>
      <p:sp>
        <p:nvSpPr>
          <p:cNvPr id="40" name="TextBox 39"/>
          <p:cNvSpPr txBox="1"/>
          <p:nvPr/>
        </p:nvSpPr>
        <p:spPr>
          <a:xfrm>
            <a:off x="1995860" y="3053442"/>
            <a:ext cx="120423"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1600" b="1" dirty="0">
                <a:solidFill>
                  <a:srgbClr val="000000"/>
                </a:solidFill>
              </a:rPr>
              <a:t>.</a:t>
            </a:r>
          </a:p>
          <a:p>
            <a:pPr marL="0" marR="0" indent="0" algn="l" defTabSz="457200" rtl="0" fontAlgn="auto" latinLnBrk="1"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0000"/>
                </a:solidFill>
                <a:effectLst/>
                <a:uFillTx/>
                <a:sym typeface="Calibri"/>
              </a:rPr>
              <a:t>.</a:t>
            </a:r>
          </a:p>
          <a:p>
            <a:pPr marL="0" marR="0" indent="0" algn="l" defTabSz="457200" rtl="0" fontAlgn="auto" latinLnBrk="1" hangingPunct="0">
              <a:lnSpc>
                <a:spcPct val="100000"/>
              </a:lnSpc>
              <a:spcBef>
                <a:spcPts val="0"/>
              </a:spcBef>
              <a:spcAft>
                <a:spcPts val="0"/>
              </a:spcAft>
              <a:buClrTx/>
              <a:buSzTx/>
              <a:buFontTx/>
              <a:buNone/>
              <a:tabLst/>
            </a:pPr>
            <a:r>
              <a:rPr lang="en-US" sz="1600" b="1" dirty="0">
                <a:solidFill>
                  <a:srgbClr val="000000"/>
                </a:solidFill>
              </a:rPr>
              <a:t>.</a:t>
            </a:r>
            <a:endParaRPr kumimoji="0" lang="en-US" sz="1600" b="1" i="0" u="none" strike="noStrike" cap="none" spc="0" normalizeH="0" baseline="0" dirty="0">
              <a:ln>
                <a:noFill/>
              </a:ln>
              <a:solidFill>
                <a:srgbClr val="000000"/>
              </a:solidFill>
              <a:effectLst/>
              <a:uFillTx/>
              <a:sym typeface="Calibri"/>
            </a:endParaRPr>
          </a:p>
        </p:txBody>
      </p:sp>
      <p:grpSp>
        <p:nvGrpSpPr>
          <p:cNvPr id="15" name="Group 14"/>
          <p:cNvGrpSpPr/>
          <p:nvPr/>
        </p:nvGrpSpPr>
        <p:grpSpPr>
          <a:xfrm>
            <a:off x="1322119" y="1001715"/>
            <a:ext cx="2609379" cy="646329"/>
            <a:chOff x="1322119" y="1001715"/>
            <a:chExt cx="2609379" cy="646329"/>
          </a:xfrm>
        </p:grpSpPr>
        <p:sp>
          <p:nvSpPr>
            <p:cNvPr id="5" name="TextBox 4"/>
            <p:cNvSpPr txBox="1"/>
            <p:nvPr/>
          </p:nvSpPr>
          <p:spPr>
            <a:xfrm>
              <a:off x="1322119" y="1210206"/>
              <a:ext cx="480258"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7030A0"/>
                  </a:solidFill>
                  <a:effectLst/>
                  <a:uFillTx/>
                  <a:latin typeface="Calibri"/>
                  <a:ea typeface="Calibri"/>
                  <a:cs typeface="Calibri"/>
                  <a:sym typeface="Calibri"/>
                </a:rPr>
                <a:t>inputs</a:t>
              </a:r>
            </a:p>
          </p:txBody>
        </p:sp>
        <p:sp>
          <p:nvSpPr>
            <p:cNvPr id="32" name="TextBox 31"/>
            <p:cNvSpPr txBox="1"/>
            <p:nvPr/>
          </p:nvSpPr>
          <p:spPr>
            <a:xfrm>
              <a:off x="3040872" y="1001715"/>
              <a:ext cx="890626"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7030A0"/>
                  </a:solidFill>
                  <a:effectLst/>
                  <a:uFillTx/>
                  <a:sym typeface="Calibri"/>
                </a:rPr>
                <a:t>targets /</a:t>
              </a:r>
            </a:p>
            <a:p>
              <a:pPr marL="0" marR="0" indent="0" algn="l" defTabSz="457200" rtl="0" fontAlgn="auto" latinLnBrk="1" hangingPunct="0">
                <a:lnSpc>
                  <a:spcPct val="100000"/>
                </a:lnSpc>
                <a:spcBef>
                  <a:spcPts val="0"/>
                </a:spcBef>
                <a:spcAft>
                  <a:spcPts val="0"/>
                </a:spcAft>
                <a:buClrTx/>
                <a:buSzTx/>
                <a:buFontTx/>
                <a:buNone/>
                <a:tabLst/>
              </a:pPr>
              <a:r>
                <a:rPr lang="en-US" sz="1200" dirty="0">
                  <a:solidFill>
                    <a:srgbClr val="7030A0"/>
                  </a:solidFill>
                </a:rPr>
                <a:t>labels /</a:t>
              </a:r>
            </a:p>
            <a:p>
              <a:pPr marL="0" marR="0" indent="0" algn="l" defTabSz="4572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7030A0"/>
                  </a:solidFill>
                  <a:effectLst/>
                  <a:uFillTx/>
                  <a:sym typeface="Calibri"/>
                </a:rPr>
                <a:t>ground truth</a:t>
              </a:r>
            </a:p>
          </p:txBody>
        </p:sp>
      </p:grpSp>
      <p:grpSp>
        <p:nvGrpSpPr>
          <p:cNvPr id="43" name="Group 42"/>
          <p:cNvGrpSpPr/>
          <p:nvPr/>
        </p:nvGrpSpPr>
        <p:grpSpPr>
          <a:xfrm>
            <a:off x="5021621" y="1196718"/>
            <a:ext cx="1852305" cy="3243551"/>
            <a:chOff x="4006511" y="1210204"/>
            <a:chExt cx="1852305" cy="3243551"/>
          </a:xfrm>
        </p:grpSpPr>
        <p:grpSp>
          <p:nvGrpSpPr>
            <p:cNvPr id="51" name="Group 50"/>
            <p:cNvGrpSpPr/>
            <p:nvPr/>
          </p:nvGrpSpPr>
          <p:grpSpPr>
            <a:xfrm>
              <a:off x="4015971" y="1571799"/>
              <a:ext cx="1842845" cy="2881956"/>
              <a:chOff x="3075302" y="1571799"/>
              <a:chExt cx="1842845" cy="2881956"/>
            </a:xfrm>
          </p:grpSpPr>
          <p:sp>
            <p:nvSpPr>
              <p:cNvPr id="53" name="TextBox 52"/>
              <p:cNvSpPr txBox="1"/>
              <p:nvPr/>
            </p:nvSpPr>
            <p:spPr>
              <a:xfrm>
                <a:off x="3601601" y="1571799"/>
                <a:ext cx="1259317"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1400" dirty="0">
                    <a:solidFill>
                      <a:srgbClr val="7030A0"/>
                    </a:solidFill>
                  </a:rPr>
                  <a:t>[4.3    -1.3    1.1]</a:t>
                </a:r>
              </a:p>
            </p:txBody>
          </p:sp>
          <p:sp>
            <p:nvSpPr>
              <p:cNvPr id="54" name="TextBox 53"/>
              <p:cNvSpPr txBox="1"/>
              <p:nvPr/>
            </p:nvSpPr>
            <p:spPr>
              <a:xfrm>
                <a:off x="3601601" y="2572367"/>
                <a:ext cx="1204815"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1400" dirty="0">
                    <a:solidFill>
                      <a:srgbClr val="C00000"/>
                    </a:solidFill>
                  </a:rPr>
                  <a:t>[3.3    3.5    1.1]</a:t>
                </a:r>
              </a:p>
            </p:txBody>
          </p:sp>
          <p:sp>
            <p:nvSpPr>
              <p:cNvPr id="55" name="TextBox 54"/>
              <p:cNvSpPr txBox="1"/>
              <p:nvPr/>
            </p:nvSpPr>
            <p:spPr>
              <a:xfrm>
                <a:off x="3601601" y="2081323"/>
                <a:ext cx="1219243"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1400" dirty="0">
                    <a:solidFill>
                      <a:srgbClr val="C00000"/>
                    </a:solidFill>
                  </a:rPr>
                  <a:t>[0.5   5.6    -4.2]</a:t>
                </a:r>
                <a:endParaRPr kumimoji="0" lang="en-US" sz="1400" b="0" i="0" u="none" strike="noStrike" cap="none" spc="0" normalizeH="0" baseline="0" dirty="0">
                  <a:ln>
                    <a:noFill/>
                  </a:ln>
                  <a:solidFill>
                    <a:srgbClr val="C00000"/>
                  </a:solidFill>
                  <a:effectLst/>
                  <a:uFillTx/>
                  <a:latin typeface="Calibri"/>
                  <a:ea typeface="Calibri"/>
                  <a:cs typeface="Calibri"/>
                  <a:sym typeface="Calibri"/>
                </a:endParaRPr>
              </a:p>
            </p:txBody>
          </p:sp>
          <p:sp>
            <p:nvSpPr>
              <p:cNvPr id="56" name="TextBox 55"/>
              <p:cNvSpPr txBox="1"/>
              <p:nvPr/>
            </p:nvSpPr>
            <p:spPr>
              <a:xfrm>
                <a:off x="3604328" y="4145980"/>
                <a:ext cx="1313819"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1400" dirty="0">
                    <a:solidFill>
                      <a:srgbClr val="7030A0"/>
                    </a:solidFill>
                  </a:rPr>
                  <a:t>[1.1    -5.3    -9.4]</a:t>
                </a:r>
              </a:p>
            </p:txBody>
          </p:sp>
          <mc:AlternateContent xmlns:mc="http://schemas.openxmlformats.org/markup-compatibility/2006" xmlns:a14="http://schemas.microsoft.com/office/drawing/2010/main">
            <mc:Choice Requires="a14">
              <p:sp>
                <p:nvSpPr>
                  <p:cNvPr id="57" name="TextBox 56"/>
                  <p:cNvSpPr txBox="1"/>
                  <p:nvPr/>
                </p:nvSpPr>
                <p:spPr>
                  <a:xfrm>
                    <a:off x="3078029" y="4165539"/>
                    <a:ext cx="463652"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algn="l" rtl="0" latinLnBrk="1" hangingPunct="0"/>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charset="0"/>
                                    </a:rPr>
                                    <m:t>𝑦</m:t>
                                  </m:r>
                                </m:e>
                              </m:acc>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𝑛</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3078029" y="4165539"/>
                    <a:ext cx="463652" cy="246221"/>
                  </a:xfrm>
                  <a:prstGeom prst="rect">
                    <a:avLst/>
                  </a:prstGeom>
                  <a:blipFill rotWithShape="0">
                    <a:blip r:embed="rId10"/>
                    <a:stretch>
                      <a:fillRect l="-10526" t="-17073" r="-3947" b="-21951"/>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3082429" y="2604480"/>
                    <a:ext cx="461665"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algn="l" rtl="0" latinLnBrk="1" hangingPunct="0"/>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charset="0"/>
                                    </a:rPr>
                                    <m:t>𝑦</m:t>
                                  </m:r>
                                </m:e>
                              </m:acc>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3</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3082429" y="2604480"/>
                    <a:ext cx="461665" cy="246221"/>
                  </a:xfrm>
                  <a:prstGeom prst="rect">
                    <a:avLst/>
                  </a:prstGeom>
                  <a:blipFill rotWithShape="0">
                    <a:blip r:embed="rId11"/>
                    <a:stretch>
                      <a:fillRect l="-10526" t="-17500" r="-3947" b="-25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3079216" y="2102860"/>
                    <a:ext cx="461665"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algn="l" rtl="0" latinLnBrk="1" hangingPunct="0"/>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charset="0"/>
                                    </a:rPr>
                                    <m:t>𝑦</m:t>
                                  </m:r>
                                </m:e>
                              </m:acc>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2</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3079216" y="2102860"/>
                    <a:ext cx="461665" cy="246221"/>
                  </a:xfrm>
                  <a:prstGeom prst="rect">
                    <a:avLst/>
                  </a:prstGeom>
                  <a:blipFill rotWithShape="0">
                    <a:blip r:embed="rId12"/>
                    <a:stretch>
                      <a:fillRect l="-10526" t="-20000" r="-2632" b="-25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3075302" y="1601240"/>
                    <a:ext cx="456920"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acc>
                                <m:accPr>
                                  <m:chr m:val="̂"/>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acc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acc>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1</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3075302" y="1601240"/>
                    <a:ext cx="456920" cy="246221"/>
                  </a:xfrm>
                  <a:prstGeom prst="rect">
                    <a:avLst/>
                  </a:prstGeom>
                  <a:blipFill rotWithShape="0">
                    <a:blip r:embed="rId13"/>
                    <a:stretch>
                      <a:fillRect l="-10667" t="-17073" r="-5333" b="-21951"/>
                    </a:stretch>
                  </a:blipFill>
                  <a:ln w="12700" cap="flat">
                    <a:noFill/>
                    <a:miter lim="400000"/>
                  </a:ln>
                  <a:effectLst/>
                </p:spPr>
                <p:txBody>
                  <a:bodyPr/>
                  <a:lstStyle/>
                  <a:p>
                    <a:r>
                      <a:rPr lang="en-US">
                        <a:noFill/>
                      </a:rPr>
                      <a:t> </a:t>
                    </a:r>
                  </a:p>
                </p:txBody>
              </p:sp>
            </mc:Fallback>
          </mc:AlternateContent>
        </p:grpSp>
        <p:sp>
          <p:nvSpPr>
            <p:cNvPr id="52" name="Rectangle 51"/>
            <p:cNvSpPr/>
            <p:nvPr/>
          </p:nvSpPr>
          <p:spPr>
            <a:xfrm>
              <a:off x="4006511" y="1210204"/>
              <a:ext cx="885179" cy="276999"/>
            </a:xfrm>
            <a:prstGeom prst="rect">
              <a:avLst/>
            </a:prstGeom>
          </p:spPr>
          <p:txBody>
            <a:bodyPr wrap="none">
              <a:spAutoFit/>
            </a:bodyPr>
            <a:lstStyle/>
            <a:p>
              <a:r>
                <a:rPr lang="en-US" sz="1200" dirty="0">
                  <a:solidFill>
                    <a:srgbClr val="7030A0"/>
                  </a:solidFill>
                </a:rPr>
                <a:t>predictions</a:t>
              </a:r>
              <a:endParaRPr lang="en-US" sz="1200" dirty="0"/>
            </a:p>
          </p:txBody>
        </p:sp>
      </p:grpSp>
    </p:spTree>
    <p:extLst>
      <p:ext uri="{BB962C8B-B14F-4D97-AF65-F5344CB8AC3E}">
        <p14:creationId xmlns:p14="http://schemas.microsoft.com/office/powerpoint/2010/main" val="31631660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FFFFFF"/>
                </a:solidFill>
              </a:rPr>
              <a:t>64</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Supervised Learning – Linear </a:t>
            </a:r>
            <a:r>
              <a:rPr lang="en-US" sz="3200" dirty="0" err="1">
                <a:solidFill>
                  <a:srgbClr val="215380"/>
                </a:solidFill>
              </a:rPr>
              <a:t>Softmax</a:t>
            </a:r>
            <a:endParaRPr sz="3200" dirty="0">
              <a:solidFill>
                <a:srgbClr val="215380"/>
              </a:solidFill>
            </a:endParaRPr>
          </a:p>
        </p:txBody>
      </p:sp>
      <p:grpSp>
        <p:nvGrpSpPr>
          <p:cNvPr id="10" name="Group 9"/>
          <p:cNvGrpSpPr/>
          <p:nvPr/>
        </p:nvGrpSpPr>
        <p:grpSpPr>
          <a:xfrm>
            <a:off x="3075302" y="1571799"/>
            <a:ext cx="1322349" cy="307775"/>
            <a:chOff x="3075302" y="1571799"/>
            <a:chExt cx="1322349" cy="307775"/>
          </a:xfrm>
        </p:grpSpPr>
        <p:sp>
          <p:nvSpPr>
            <p:cNvPr id="12" name="TextBox 11"/>
            <p:cNvSpPr txBox="1"/>
            <p:nvPr/>
          </p:nvSpPr>
          <p:spPr>
            <a:xfrm>
              <a:off x="3601601" y="1571799"/>
              <a:ext cx="796050"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7030A0"/>
                  </a:solidFill>
                  <a:effectLst/>
                  <a:uFillTx/>
                  <a:latin typeface="Calibri"/>
                  <a:ea typeface="Calibri"/>
                  <a:cs typeface="Calibri"/>
                  <a:sym typeface="Calibri"/>
                </a:rPr>
                <a:t>[1</a:t>
              </a:r>
              <a:r>
                <a:rPr kumimoji="0" lang="en-US" sz="1400" b="0" i="0" u="none" strike="noStrike" cap="none" spc="0" normalizeH="0" dirty="0">
                  <a:ln>
                    <a:noFill/>
                  </a:ln>
                  <a:solidFill>
                    <a:srgbClr val="7030A0"/>
                  </a:solidFill>
                  <a:effectLst/>
                  <a:uFillTx/>
                  <a:latin typeface="Calibri"/>
                  <a:ea typeface="Calibri"/>
                  <a:cs typeface="Calibri"/>
                  <a:sym typeface="Calibri"/>
                </a:rPr>
                <a:t>    0    0]</a:t>
              </a:r>
              <a:endParaRPr kumimoji="0" lang="en-US" sz="1400" b="0" i="0" u="none" strike="noStrike" cap="none" spc="0" normalizeH="0" baseline="0" dirty="0">
                <a:ln>
                  <a:noFill/>
                </a:ln>
                <a:solidFill>
                  <a:srgbClr val="7030A0"/>
                </a:solidFill>
                <a:effectLst/>
                <a:uFillTx/>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36" name="TextBox 35"/>
                <p:cNvSpPr txBox="1"/>
                <p:nvPr/>
              </p:nvSpPr>
              <p:spPr>
                <a:xfrm>
                  <a:off x="3075302" y="1601240"/>
                  <a:ext cx="433132"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𝑖</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33132" cy="246221"/>
                </a:xfrm>
                <a:prstGeom prst="rect">
                  <a:avLst/>
                </a:prstGeom>
                <a:blipFill rotWithShape="0">
                  <a:blip r:embed="rId2"/>
                  <a:stretch>
                    <a:fillRect l="-11111" r="-4167" b="-25000"/>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614539" y="1606213"/>
                <a:ext cx="2085123"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𝑖</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sSub>
                        <m:sSubPr>
                          <m:ctrlPr>
                            <a:rPr kumimoji="0" lang="en-US" sz="1600" b="0" i="1" u="none" strike="noStrike" cap="none" spc="0" normalizeH="0" baseline="0" smtClean="0">
                              <a:ln>
                                <a:noFill/>
                              </a:ln>
                              <a:solidFill>
                                <a:srgbClr val="00206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𝑖</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1</m:t>
                          </m:r>
                        </m:sub>
                      </m:s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206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  </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𝑖</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2</m:t>
                          </m:r>
                        </m:sub>
                      </m:s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206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𝑖</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3</m:t>
                          </m:r>
                        </m:sub>
                      </m:s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206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  </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𝑖</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4</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614539" y="1606213"/>
                <a:ext cx="2085123" cy="246221"/>
              </a:xfrm>
              <a:prstGeom prst="rect">
                <a:avLst/>
              </a:prstGeom>
              <a:blipFill rotWithShape="0">
                <a:blip r:embed="rId3"/>
                <a:stretch>
                  <a:fillRect l="-292" t="-136585" r="-2339" b="-17073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5173517" y="1601240"/>
                <a:ext cx="1738874"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acc>
                            <m:accPr>
                              <m:chr m:val="̂"/>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acc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acc>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𝑖</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7030A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7030A0"/>
                              </a:solidFill>
                              <a:effectLst/>
                              <a:uFillTx/>
                              <a:latin typeface="Cambria Math" charset="0"/>
                              <a:ea typeface="Calibri"/>
                              <a:cs typeface="Calibri"/>
                              <a:sym typeface="Calibri"/>
                            </a:rPr>
                            <m:t>𝑓</m:t>
                          </m:r>
                        </m:e>
                        <m:sub>
                          <m:r>
                            <a:rPr kumimoji="0" lang="en-US" sz="1600" b="0" i="1" u="none" strike="noStrike" cap="none" spc="0" normalizeH="0" baseline="0" smtClean="0">
                              <a:ln>
                                <a:noFill/>
                              </a:ln>
                              <a:solidFill>
                                <a:srgbClr val="7030A0"/>
                              </a:solidFill>
                              <a:effectLst/>
                              <a:uFillTx/>
                              <a:latin typeface="Cambria Math" charset="0"/>
                              <a:ea typeface="Calibri"/>
                              <a:cs typeface="Calibri"/>
                              <a:sym typeface="Calibri"/>
                            </a:rPr>
                            <m:t>𝑐</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FF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FF0000"/>
                              </a:solidFill>
                              <a:effectLst/>
                              <a:uFillTx/>
                              <a:latin typeface="Cambria Math" charset="0"/>
                              <a:ea typeface="Calibri"/>
                              <a:cs typeface="Calibri"/>
                              <a:sym typeface="Calibri"/>
                            </a:rPr>
                            <m:t>𝑓</m:t>
                          </m:r>
                        </m:e>
                        <m:sub>
                          <m:r>
                            <a:rPr kumimoji="0" lang="en-US" sz="1600" b="0" i="1" u="none" strike="noStrike" cap="none" spc="0" normalizeH="0" baseline="0" smtClean="0">
                              <a:ln>
                                <a:noFill/>
                              </a:ln>
                              <a:solidFill>
                                <a:srgbClr val="FF0000"/>
                              </a:solidFill>
                              <a:effectLst/>
                              <a:uFillTx/>
                              <a:latin typeface="Cambria Math" charset="0"/>
                              <a:ea typeface="Calibri"/>
                              <a:cs typeface="Calibri"/>
                              <a:sym typeface="Calibri"/>
                            </a:rPr>
                            <m:t>𝑑</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70C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𝑓</m:t>
                          </m:r>
                        </m:e>
                        <m: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𝑏</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5173517" y="1601240"/>
                <a:ext cx="1738874" cy="246221"/>
              </a:xfrm>
              <a:prstGeom prst="rect">
                <a:avLst/>
              </a:prstGeom>
              <a:blipFill>
                <a:blip r:embed="rId4"/>
                <a:stretch>
                  <a:fillRect l="-2174" t="-15000" r="-4348" b="-35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825901" y="2455274"/>
                <a:ext cx="5143500"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𝑓</m:t>
                          </m:r>
                        </m:e>
                        <m:sub>
                          <m:r>
                            <a:rPr lang="en-US" i="1">
                              <a:solidFill>
                                <a:srgbClr val="7030A0"/>
                              </a:solidFill>
                              <a:latin typeface="Cambria Math" charset="0"/>
                            </a:rPr>
                            <m:t>𝑐</m:t>
                          </m:r>
                        </m:sub>
                      </m:sSub>
                      <m:r>
                        <a:rPr lang="en-US" b="0" i="1" smtClean="0">
                          <a:solidFill>
                            <a:srgbClr val="7030A0"/>
                          </a:solidFill>
                          <a:latin typeface="Cambria Math"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charset="0"/>
                            </a:rPr>
                            <m:t>𝑤</m:t>
                          </m:r>
                        </m:e>
                        <m:sub>
                          <m:r>
                            <a:rPr lang="en-US" b="0" i="1" smtClean="0">
                              <a:solidFill>
                                <a:srgbClr val="7030A0"/>
                              </a:solidFill>
                              <a:latin typeface="Cambria Math" charset="0"/>
                            </a:rPr>
                            <m:t>𝑐</m:t>
                          </m:r>
                          <m:r>
                            <a:rPr lang="en-US" b="0" i="1" smtClean="0">
                              <a:solidFill>
                                <a:srgbClr val="7030A0"/>
                              </a:solidFill>
                              <a:latin typeface="Cambria Math" charset="0"/>
                            </a:rPr>
                            <m:t>1</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1</m:t>
                          </m:r>
                        </m:sub>
                      </m:sSub>
                      <m:r>
                        <a:rPr lang="en-US" b="0" i="1" smtClean="0">
                          <a:solidFill>
                            <a:srgbClr val="7030A0"/>
                          </a:solidFill>
                          <a:latin typeface="Cambria Math"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charset="0"/>
                            </a:rPr>
                            <m:t>𝑤</m:t>
                          </m:r>
                        </m:e>
                        <m:sub>
                          <m:r>
                            <a:rPr lang="en-US" b="0" i="1" smtClean="0">
                              <a:solidFill>
                                <a:srgbClr val="7030A0"/>
                              </a:solidFill>
                              <a:latin typeface="Cambria Math" charset="0"/>
                            </a:rPr>
                            <m:t>𝑐</m:t>
                          </m:r>
                          <m:r>
                            <a:rPr lang="en-US" b="0" i="1" smtClean="0">
                              <a:solidFill>
                                <a:srgbClr val="7030A0"/>
                              </a:solidFill>
                              <a:latin typeface="Cambria Math" charset="0"/>
                            </a:rPr>
                            <m:t>2</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2</m:t>
                          </m:r>
                        </m:sub>
                      </m:sSub>
                      <m:r>
                        <a:rPr lang="en-US" b="0" i="1" smtClean="0">
                          <a:solidFill>
                            <a:srgbClr val="7030A0"/>
                          </a:solidFill>
                          <a:latin typeface="Cambria Math"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charset="0"/>
                            </a:rPr>
                            <m:t>𝑤</m:t>
                          </m:r>
                        </m:e>
                        <m:sub>
                          <m:r>
                            <a:rPr lang="en-US" b="0" i="1" smtClean="0">
                              <a:solidFill>
                                <a:srgbClr val="7030A0"/>
                              </a:solidFill>
                              <a:latin typeface="Cambria Math" charset="0"/>
                            </a:rPr>
                            <m:t>𝑐</m:t>
                          </m:r>
                          <m:r>
                            <a:rPr lang="en-US" b="0" i="1" smtClean="0">
                              <a:solidFill>
                                <a:srgbClr val="7030A0"/>
                              </a:solidFill>
                              <a:latin typeface="Cambria Math" charset="0"/>
                            </a:rPr>
                            <m:t>3</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3</m:t>
                          </m:r>
                        </m:sub>
                      </m:sSub>
                      <m:r>
                        <a:rPr lang="en-US" b="0" i="1" smtClean="0">
                          <a:solidFill>
                            <a:srgbClr val="7030A0"/>
                          </a:solidFill>
                          <a:latin typeface="Cambria Math"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charset="0"/>
                            </a:rPr>
                            <m:t>𝑤</m:t>
                          </m:r>
                        </m:e>
                        <m:sub>
                          <m:r>
                            <a:rPr lang="en-US" b="0" i="1" smtClean="0">
                              <a:solidFill>
                                <a:srgbClr val="7030A0"/>
                              </a:solidFill>
                              <a:latin typeface="Cambria Math" charset="0"/>
                            </a:rPr>
                            <m:t>𝑐</m:t>
                          </m:r>
                          <m:r>
                            <a:rPr lang="en-US" b="0" i="1" smtClean="0">
                              <a:solidFill>
                                <a:srgbClr val="7030A0"/>
                              </a:solidFill>
                              <a:latin typeface="Cambria Math" charset="0"/>
                            </a:rPr>
                            <m:t>4</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4</m:t>
                          </m:r>
                        </m:sub>
                      </m:sSub>
                      <m:r>
                        <a:rPr lang="en-US" b="0" i="1" smtClean="0">
                          <a:solidFill>
                            <a:srgbClr val="7030A0"/>
                          </a:solidFill>
                          <a:latin typeface="Cambria Math"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charset="0"/>
                            </a:rPr>
                            <m:t>𝑏</m:t>
                          </m:r>
                        </m:e>
                        <m:sub>
                          <m:r>
                            <a:rPr lang="en-US" b="0" i="1" smtClean="0">
                              <a:solidFill>
                                <a:srgbClr val="7030A0"/>
                              </a:solidFill>
                              <a:latin typeface="Cambria Math" charset="0"/>
                            </a:rPr>
                            <m:t>𝑐</m:t>
                          </m:r>
                        </m:sub>
                      </m:sSub>
                    </m:oMath>
                  </m:oMathPara>
                </a14:m>
                <a:endParaRPr lang="en-US" dirty="0"/>
              </a:p>
            </p:txBody>
          </p:sp>
        </mc:Choice>
        <mc:Fallback xmlns="">
          <p:sp>
            <p:nvSpPr>
              <p:cNvPr id="2" name="Rectangle 1"/>
              <p:cNvSpPr>
                <a:spLocks noRot="1" noChangeAspect="1" noMove="1" noResize="1" noEditPoints="1" noAdjustHandles="1" noChangeArrowheads="1" noChangeShapeType="1" noTextEdit="1"/>
              </p:cNvSpPr>
              <p:nvPr/>
            </p:nvSpPr>
            <p:spPr>
              <a:xfrm>
                <a:off x="1825901" y="2455274"/>
                <a:ext cx="5143500" cy="369332"/>
              </a:xfrm>
              <a:prstGeom prst="rect">
                <a:avLst/>
              </a:prstGeom>
              <a:blipFill>
                <a:blip r:embed="rId5"/>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p:cNvSpPr/>
              <p:nvPr/>
            </p:nvSpPr>
            <p:spPr>
              <a:xfrm>
                <a:off x="1971410" y="2823383"/>
                <a:ext cx="487017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𝑓</m:t>
                          </m:r>
                        </m:e>
                        <m:sub>
                          <m:r>
                            <a:rPr lang="en-US" b="0" i="1" smtClean="0">
                              <a:solidFill>
                                <a:srgbClr val="FF0000"/>
                              </a:solidFill>
                              <a:latin typeface="Cambria Math" charset="0"/>
                            </a:rPr>
                            <m:t>𝑑</m:t>
                          </m:r>
                        </m:sub>
                      </m:sSub>
                      <m:r>
                        <a:rPr lang="en-US" b="0" i="1" smtClean="0">
                          <a:solidFill>
                            <a:srgbClr val="FF0000"/>
                          </a:solidFill>
                          <a:latin typeface="Cambria Math"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charset="0"/>
                            </a:rPr>
                            <m:t>𝑤</m:t>
                          </m:r>
                        </m:e>
                        <m:sub>
                          <m:r>
                            <a:rPr lang="en-US" b="0" i="1" smtClean="0">
                              <a:solidFill>
                                <a:srgbClr val="FF0000"/>
                              </a:solidFill>
                              <a:latin typeface="Cambria Math" charset="0"/>
                            </a:rPr>
                            <m:t>𝑑</m:t>
                          </m:r>
                          <m:r>
                            <a:rPr lang="en-US" b="0" i="1" smtClean="0">
                              <a:solidFill>
                                <a:srgbClr val="FF0000"/>
                              </a:solidFill>
                              <a:latin typeface="Cambria Math" charset="0"/>
                            </a:rPr>
                            <m:t>1</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1</m:t>
                          </m:r>
                        </m:sub>
                      </m:sSub>
                      <m:r>
                        <a:rPr lang="en-US" b="0" i="1" smtClean="0">
                          <a:solidFill>
                            <a:srgbClr val="FF0000"/>
                          </a:solidFill>
                          <a:latin typeface="Cambria Math"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charset="0"/>
                            </a:rPr>
                            <m:t>𝑤</m:t>
                          </m:r>
                        </m:e>
                        <m:sub>
                          <m:r>
                            <a:rPr lang="en-US" b="0" i="1" smtClean="0">
                              <a:solidFill>
                                <a:srgbClr val="FF0000"/>
                              </a:solidFill>
                              <a:latin typeface="Cambria Math" charset="0"/>
                            </a:rPr>
                            <m:t>𝑑</m:t>
                          </m:r>
                          <m:r>
                            <a:rPr lang="en-US" b="0" i="1" smtClean="0">
                              <a:solidFill>
                                <a:srgbClr val="FF0000"/>
                              </a:solidFill>
                              <a:latin typeface="Cambria Math" charset="0"/>
                            </a:rPr>
                            <m:t>2</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2</m:t>
                          </m:r>
                        </m:sub>
                      </m:sSub>
                      <m:r>
                        <a:rPr lang="en-US" b="0" i="1" smtClean="0">
                          <a:solidFill>
                            <a:srgbClr val="FF0000"/>
                          </a:solidFill>
                          <a:latin typeface="Cambria Math"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charset="0"/>
                            </a:rPr>
                            <m:t>𝑤</m:t>
                          </m:r>
                        </m:e>
                        <m:sub>
                          <m:r>
                            <a:rPr lang="en-US" b="0" i="1" smtClean="0">
                              <a:solidFill>
                                <a:srgbClr val="FF0000"/>
                              </a:solidFill>
                              <a:latin typeface="Cambria Math" charset="0"/>
                            </a:rPr>
                            <m:t>𝑑</m:t>
                          </m:r>
                          <m:r>
                            <a:rPr lang="en-US" b="0" i="1" smtClean="0">
                              <a:solidFill>
                                <a:srgbClr val="FF0000"/>
                              </a:solidFill>
                              <a:latin typeface="Cambria Math" charset="0"/>
                            </a:rPr>
                            <m:t>3</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3</m:t>
                          </m:r>
                        </m:sub>
                      </m:sSub>
                      <m:r>
                        <a:rPr lang="en-US" b="0" i="1" smtClean="0">
                          <a:solidFill>
                            <a:srgbClr val="FF0000"/>
                          </a:solidFill>
                          <a:latin typeface="Cambria Math"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charset="0"/>
                            </a:rPr>
                            <m:t>𝑤</m:t>
                          </m:r>
                        </m:e>
                        <m:sub>
                          <m:r>
                            <a:rPr lang="en-US" b="0" i="1" smtClean="0">
                              <a:solidFill>
                                <a:srgbClr val="FF0000"/>
                              </a:solidFill>
                              <a:latin typeface="Cambria Math" charset="0"/>
                            </a:rPr>
                            <m:t>𝑑</m:t>
                          </m:r>
                          <m:r>
                            <a:rPr lang="en-US" b="0" i="1" smtClean="0">
                              <a:solidFill>
                                <a:srgbClr val="FF0000"/>
                              </a:solidFill>
                              <a:latin typeface="Cambria Math" charset="0"/>
                            </a:rPr>
                            <m:t>4</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4</m:t>
                          </m:r>
                        </m:sub>
                      </m:sSub>
                      <m:r>
                        <a:rPr lang="en-US" b="0" i="1" smtClean="0">
                          <a:solidFill>
                            <a:srgbClr val="7030A0"/>
                          </a:solidFill>
                          <a:latin typeface="Cambria Math"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charset="0"/>
                            </a:rPr>
                            <m:t>𝑏</m:t>
                          </m:r>
                        </m:e>
                        <m:sub>
                          <m:r>
                            <a:rPr lang="en-US" b="0" i="1" smtClean="0">
                              <a:solidFill>
                                <a:srgbClr val="FF0000"/>
                              </a:solidFill>
                              <a:latin typeface="Cambria Math" charset="0"/>
                            </a:rPr>
                            <m:t>𝑑</m:t>
                          </m:r>
                        </m:sub>
                      </m:sSub>
                    </m:oMath>
                  </m:oMathPara>
                </a14:m>
                <a:endParaRPr lang="en-US" dirty="0"/>
              </a:p>
            </p:txBody>
          </p:sp>
        </mc:Choice>
        <mc:Fallback xmlns="">
          <p:sp>
            <p:nvSpPr>
              <p:cNvPr id="41" name="Rectangle 40"/>
              <p:cNvSpPr>
                <a:spLocks noRot="1" noChangeAspect="1" noMove="1" noResize="1" noEditPoints="1" noAdjustHandles="1" noChangeArrowheads="1" noChangeShapeType="1" noTextEdit="1"/>
              </p:cNvSpPr>
              <p:nvPr/>
            </p:nvSpPr>
            <p:spPr>
              <a:xfrm>
                <a:off x="1971410" y="2823383"/>
                <a:ext cx="4870179" cy="369332"/>
              </a:xfrm>
              <a:prstGeom prst="rect">
                <a:avLst/>
              </a:prstGeom>
              <a:blipFill>
                <a:blip r:embed="rId6"/>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1971410" y="3206438"/>
                <a:ext cx="485248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𝑓</m:t>
                          </m:r>
                        </m:e>
                        <m:sub>
                          <m:r>
                            <a:rPr lang="en-US" b="0" i="1" smtClean="0">
                              <a:solidFill>
                                <a:srgbClr val="0070C0"/>
                              </a:solidFill>
                              <a:latin typeface="Cambria Math" charset="0"/>
                            </a:rPr>
                            <m:t>𝑏</m:t>
                          </m:r>
                        </m:sub>
                      </m:sSub>
                      <m:r>
                        <a:rPr lang="en-US" b="0" i="1" smtClean="0">
                          <a:solidFill>
                            <a:srgbClr val="0070C0"/>
                          </a:solidFill>
                          <a:latin typeface="Cambria Math"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charset="0"/>
                            </a:rPr>
                            <m:t>𝑤</m:t>
                          </m:r>
                        </m:e>
                        <m:sub>
                          <m:r>
                            <a:rPr lang="en-US" b="0" i="1" smtClean="0">
                              <a:solidFill>
                                <a:srgbClr val="0070C0"/>
                              </a:solidFill>
                              <a:latin typeface="Cambria Math" charset="0"/>
                            </a:rPr>
                            <m:t>𝑏</m:t>
                          </m:r>
                          <m:r>
                            <a:rPr lang="en-US" b="0" i="1" smtClean="0">
                              <a:solidFill>
                                <a:srgbClr val="0070C0"/>
                              </a:solidFill>
                              <a:latin typeface="Cambria Math" charset="0"/>
                            </a:rPr>
                            <m:t>1</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1</m:t>
                          </m:r>
                        </m:sub>
                      </m:sSub>
                      <m:r>
                        <a:rPr lang="en-US" b="0" i="1" smtClean="0">
                          <a:solidFill>
                            <a:srgbClr val="0070C0"/>
                          </a:solidFill>
                          <a:latin typeface="Cambria Math"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charset="0"/>
                            </a:rPr>
                            <m:t>𝑤</m:t>
                          </m:r>
                        </m:e>
                        <m:sub>
                          <m:r>
                            <a:rPr lang="en-US" b="0" i="1" smtClean="0">
                              <a:solidFill>
                                <a:srgbClr val="0070C0"/>
                              </a:solidFill>
                              <a:latin typeface="Cambria Math" charset="0"/>
                            </a:rPr>
                            <m:t>𝑏</m:t>
                          </m:r>
                          <m:r>
                            <a:rPr lang="en-US" b="0" i="1" smtClean="0">
                              <a:solidFill>
                                <a:srgbClr val="0070C0"/>
                              </a:solidFill>
                              <a:latin typeface="Cambria Math" charset="0"/>
                            </a:rPr>
                            <m:t>2</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2</m:t>
                          </m:r>
                        </m:sub>
                      </m:sSub>
                      <m:r>
                        <a:rPr lang="en-US" b="0" i="1" smtClean="0">
                          <a:solidFill>
                            <a:srgbClr val="0070C0"/>
                          </a:solidFill>
                          <a:latin typeface="Cambria Math"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charset="0"/>
                            </a:rPr>
                            <m:t>𝑤</m:t>
                          </m:r>
                        </m:e>
                        <m:sub>
                          <m:r>
                            <a:rPr lang="en-US" b="0" i="1" smtClean="0">
                              <a:solidFill>
                                <a:srgbClr val="0070C0"/>
                              </a:solidFill>
                              <a:latin typeface="Cambria Math" charset="0"/>
                            </a:rPr>
                            <m:t>𝑏</m:t>
                          </m:r>
                          <m:r>
                            <a:rPr lang="en-US" b="0" i="1" smtClean="0">
                              <a:solidFill>
                                <a:srgbClr val="0070C0"/>
                              </a:solidFill>
                              <a:latin typeface="Cambria Math" charset="0"/>
                            </a:rPr>
                            <m:t>3</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3</m:t>
                          </m:r>
                        </m:sub>
                      </m:sSub>
                      <m:r>
                        <a:rPr lang="en-US" b="0" i="1" smtClean="0">
                          <a:solidFill>
                            <a:srgbClr val="0070C0"/>
                          </a:solidFill>
                          <a:latin typeface="Cambria Math"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charset="0"/>
                            </a:rPr>
                            <m:t>𝑤</m:t>
                          </m:r>
                        </m:e>
                        <m:sub>
                          <m:r>
                            <a:rPr lang="en-US" b="0" i="1" smtClean="0">
                              <a:solidFill>
                                <a:srgbClr val="0070C0"/>
                              </a:solidFill>
                              <a:latin typeface="Cambria Math" charset="0"/>
                            </a:rPr>
                            <m:t>𝑏</m:t>
                          </m:r>
                          <m:r>
                            <a:rPr lang="en-US" b="0" i="1" smtClean="0">
                              <a:solidFill>
                                <a:srgbClr val="0070C0"/>
                              </a:solidFill>
                              <a:latin typeface="Cambria Math" charset="0"/>
                            </a:rPr>
                            <m:t>4</m:t>
                          </m:r>
                        </m:sub>
                      </m:sSub>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charset="0"/>
                            </a:rPr>
                            <m:t>𝑥</m:t>
                          </m:r>
                        </m:e>
                        <m:sub>
                          <m:r>
                            <a:rPr lang="en-US" b="0" i="1" smtClean="0">
                              <a:solidFill>
                                <a:srgbClr val="002060"/>
                              </a:solidFill>
                              <a:latin typeface="Cambria Math" charset="0"/>
                            </a:rPr>
                            <m:t>𝑖</m:t>
                          </m:r>
                          <m:r>
                            <a:rPr lang="en-US" b="0" i="1" smtClean="0">
                              <a:solidFill>
                                <a:srgbClr val="002060"/>
                              </a:solidFill>
                              <a:latin typeface="Cambria Math" charset="0"/>
                            </a:rPr>
                            <m:t>4</m:t>
                          </m:r>
                        </m:sub>
                      </m:sSub>
                      <m:r>
                        <a:rPr lang="en-US" b="0" i="1" smtClean="0">
                          <a:solidFill>
                            <a:srgbClr val="0070C0"/>
                          </a:solidFill>
                          <a:latin typeface="Cambria Math"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charset="0"/>
                            </a:rPr>
                            <m:t>𝑏</m:t>
                          </m:r>
                        </m:e>
                        <m:sub>
                          <m:r>
                            <a:rPr lang="en-US" b="0" i="1" smtClean="0">
                              <a:solidFill>
                                <a:srgbClr val="0070C0"/>
                              </a:solidFill>
                              <a:latin typeface="Cambria Math" charset="0"/>
                            </a:rPr>
                            <m:t>𝑏</m:t>
                          </m:r>
                        </m:sub>
                      </m:sSub>
                    </m:oMath>
                  </m:oMathPara>
                </a14:m>
                <a:endParaRPr lang="en-US" dirty="0"/>
              </a:p>
            </p:txBody>
          </p:sp>
        </mc:Choice>
        <mc:Fallback xmlns="">
          <p:sp>
            <p:nvSpPr>
              <p:cNvPr id="42" name="Rectangle 41"/>
              <p:cNvSpPr>
                <a:spLocks noRot="1" noChangeAspect="1" noMove="1" noResize="1" noEditPoints="1" noAdjustHandles="1" noChangeArrowheads="1" noChangeShapeType="1" noTextEdit="1"/>
              </p:cNvSpPr>
              <p:nvPr/>
            </p:nvSpPr>
            <p:spPr>
              <a:xfrm>
                <a:off x="1971410" y="3206438"/>
                <a:ext cx="4852482" cy="369332"/>
              </a:xfrm>
              <a:prstGeom prst="rect">
                <a:avLst/>
              </a:prstGeom>
              <a:blipFill>
                <a:blip r:embed="rId7"/>
                <a:stretch>
                  <a:fillRect b="-10000"/>
                </a:stretch>
              </a:blipFill>
            </p:spPr>
            <p:txBody>
              <a:bodyPr/>
              <a:lstStyle/>
              <a:p>
                <a:r>
                  <a:rPr lang="en-US">
                    <a:noFill/>
                  </a:rPr>
                  <a:t> </a:t>
                </a:r>
              </a:p>
            </p:txBody>
          </p:sp>
        </mc:Fallback>
      </mc:AlternateContent>
    </p:spTree>
    <p:extLst>
      <p:ext uri="{BB962C8B-B14F-4D97-AF65-F5344CB8AC3E}">
        <p14:creationId xmlns:p14="http://schemas.microsoft.com/office/powerpoint/2010/main" val="3135619964"/>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FFFFFF"/>
                </a:solidFill>
              </a:rPr>
              <a:t>65</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How do we find a good w and b?</a:t>
            </a:r>
            <a:endParaRPr sz="3200" dirty="0">
              <a:solidFill>
                <a:srgbClr val="215380"/>
              </a:solidFill>
            </a:endParaRPr>
          </a:p>
        </p:txBody>
      </p:sp>
      <p:grpSp>
        <p:nvGrpSpPr>
          <p:cNvPr id="10" name="Group 9"/>
          <p:cNvGrpSpPr/>
          <p:nvPr/>
        </p:nvGrpSpPr>
        <p:grpSpPr>
          <a:xfrm>
            <a:off x="3075302" y="1571799"/>
            <a:ext cx="1322349" cy="307775"/>
            <a:chOff x="3075302" y="1571799"/>
            <a:chExt cx="1322349" cy="307775"/>
          </a:xfrm>
        </p:grpSpPr>
        <p:sp>
          <p:nvSpPr>
            <p:cNvPr id="12" name="TextBox 11"/>
            <p:cNvSpPr txBox="1"/>
            <p:nvPr/>
          </p:nvSpPr>
          <p:spPr>
            <a:xfrm>
              <a:off x="3601601" y="1571799"/>
              <a:ext cx="796050"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7030A0"/>
                  </a:solidFill>
                  <a:effectLst/>
                  <a:uFillTx/>
                  <a:latin typeface="Calibri"/>
                  <a:ea typeface="Calibri"/>
                  <a:cs typeface="Calibri"/>
                  <a:sym typeface="Calibri"/>
                </a:rPr>
                <a:t>[1</a:t>
              </a:r>
              <a:r>
                <a:rPr kumimoji="0" lang="en-US" sz="1400" b="0" i="0" u="none" strike="noStrike" cap="none" spc="0" normalizeH="0" dirty="0">
                  <a:ln>
                    <a:noFill/>
                  </a:ln>
                  <a:solidFill>
                    <a:srgbClr val="7030A0"/>
                  </a:solidFill>
                  <a:effectLst/>
                  <a:uFillTx/>
                  <a:latin typeface="Calibri"/>
                  <a:ea typeface="Calibri"/>
                  <a:cs typeface="Calibri"/>
                  <a:sym typeface="Calibri"/>
                </a:rPr>
                <a:t>    0    0]</a:t>
              </a:r>
              <a:endParaRPr kumimoji="0" lang="en-US" sz="1400" b="0" i="0" u="none" strike="noStrike" cap="none" spc="0" normalizeH="0" baseline="0" dirty="0">
                <a:ln>
                  <a:noFill/>
                </a:ln>
                <a:solidFill>
                  <a:srgbClr val="7030A0"/>
                </a:solidFill>
                <a:effectLst/>
                <a:uFillTx/>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36" name="TextBox 35"/>
                <p:cNvSpPr txBox="1"/>
                <p:nvPr/>
              </p:nvSpPr>
              <p:spPr>
                <a:xfrm>
                  <a:off x="3075302" y="1601240"/>
                  <a:ext cx="433132"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𝑖</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33132" cy="246221"/>
                </a:xfrm>
                <a:prstGeom prst="rect">
                  <a:avLst/>
                </a:prstGeom>
                <a:blipFill rotWithShape="0">
                  <a:blip r:embed="rId2"/>
                  <a:stretch>
                    <a:fillRect l="-11111" r="-4167" b="-25000"/>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614539" y="1606213"/>
                <a:ext cx="2085123"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𝑖</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sSub>
                        <m:sSubPr>
                          <m:ctrlPr>
                            <a:rPr kumimoji="0" lang="en-US" sz="1600" b="0" i="1" u="none" strike="noStrike" cap="none" spc="0" normalizeH="0" baseline="0" smtClean="0">
                              <a:ln>
                                <a:noFill/>
                              </a:ln>
                              <a:solidFill>
                                <a:srgbClr val="00206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𝑖</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1</m:t>
                          </m:r>
                        </m:sub>
                      </m:s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206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  </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𝑖</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2</m:t>
                          </m:r>
                        </m:sub>
                      </m:s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206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𝑖</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3</m:t>
                          </m:r>
                        </m:sub>
                      </m:s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206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  </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𝑥</m:t>
                          </m:r>
                        </m:e>
                        <m:sub>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𝑖</m:t>
                          </m:r>
                          <m:r>
                            <a:rPr kumimoji="0" lang="en-US" sz="1600" b="0" i="1" u="none" strike="noStrike" cap="none" spc="0" normalizeH="0" baseline="0" smtClean="0">
                              <a:ln>
                                <a:noFill/>
                              </a:ln>
                              <a:solidFill>
                                <a:srgbClr val="002060"/>
                              </a:solidFill>
                              <a:effectLst/>
                              <a:uFillTx/>
                              <a:latin typeface="Cambria Math" charset="0"/>
                              <a:ea typeface="Calibri"/>
                              <a:cs typeface="Calibri"/>
                              <a:sym typeface="Calibri"/>
                            </a:rPr>
                            <m:t>4</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614539" y="1606213"/>
                <a:ext cx="2085123" cy="246221"/>
              </a:xfrm>
              <a:prstGeom prst="rect">
                <a:avLst/>
              </a:prstGeom>
              <a:blipFill rotWithShape="0">
                <a:blip r:embed="rId3"/>
                <a:stretch>
                  <a:fillRect l="-292" t="-136585" r="-2339" b="-17073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5173517" y="1601240"/>
                <a:ext cx="3308278"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sSubPr>
                        <m:e>
                          <m:acc>
                            <m:accPr>
                              <m:chr m:val="̂"/>
                              <m:ctrlPr>
                                <a:rPr kumimoji="0" lang="en-US" sz="16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ctrlPr>
                            </m:accPr>
                            <m:e>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𝑦</m:t>
                              </m:r>
                            </m:e>
                          </m:acc>
                        </m:e>
                        <m: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𝑖</m:t>
                          </m:r>
                        </m:sub>
                      </m:sSub>
                      <m:r>
                        <a:rPr kumimoji="0" lang="en-US" sz="1600" b="0" i="1" u="none" strike="noStrike" cap="none" spc="0" normalizeH="0" baseline="0" smtClean="0">
                          <a:ln>
                            <a:noFill/>
                          </a:ln>
                          <a:solidFill>
                            <a:srgbClr val="00000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7030A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7030A0"/>
                              </a:solidFill>
                              <a:effectLst/>
                              <a:uFillTx/>
                              <a:latin typeface="Cambria Math" charset="0"/>
                              <a:ea typeface="Calibri"/>
                              <a:cs typeface="Calibri"/>
                              <a:sym typeface="Calibri"/>
                            </a:rPr>
                            <m:t>𝑓</m:t>
                          </m:r>
                        </m:e>
                        <m:sub>
                          <m:r>
                            <a:rPr kumimoji="0" lang="en-US" sz="1600" b="0" i="1" u="none" strike="noStrike" cap="none" spc="0" normalizeH="0" baseline="0" smtClean="0">
                              <a:ln>
                                <a:noFill/>
                              </a:ln>
                              <a:solidFill>
                                <a:srgbClr val="7030A0"/>
                              </a:solidFill>
                              <a:effectLst/>
                              <a:uFillTx/>
                              <a:latin typeface="Cambria Math" charset="0"/>
                              <a:ea typeface="Calibri"/>
                              <a:cs typeface="Calibri"/>
                              <a:sym typeface="Calibri"/>
                            </a:rPr>
                            <m:t>𝑐</m:t>
                          </m:r>
                        </m:sub>
                      </m:sSub>
                      <m:r>
                        <a:rPr kumimoji="0" lang="en-US" sz="1600" b="0" i="1" u="none" strike="noStrike" cap="none" spc="0" normalizeH="0" baseline="0" smtClean="0">
                          <a:ln>
                            <a:noFill/>
                          </a:ln>
                          <a:solidFill>
                            <a:srgbClr val="7030A0"/>
                          </a:solidFill>
                          <a:effectLst/>
                          <a:uFillTx/>
                          <a:latin typeface="Cambria Math" charset="0"/>
                          <a:ea typeface="Calibri"/>
                          <a:cs typeface="Calibri"/>
                          <a:sym typeface="Calibri"/>
                        </a:rPr>
                        <m:t>(</m:t>
                      </m:r>
                      <m:r>
                        <a:rPr kumimoji="0" lang="en-US" sz="1600" b="0" i="1" u="none" strike="noStrike" cap="none" spc="0" normalizeH="0" baseline="0" smtClean="0">
                          <a:ln>
                            <a:noFill/>
                          </a:ln>
                          <a:solidFill>
                            <a:srgbClr val="7030A0"/>
                          </a:solidFill>
                          <a:effectLst/>
                          <a:uFillTx/>
                          <a:latin typeface="Cambria Math" charset="0"/>
                          <a:ea typeface="Calibri"/>
                          <a:cs typeface="Calibri"/>
                          <a:sym typeface="Calibri"/>
                        </a:rPr>
                        <m:t>𝑤</m:t>
                      </m:r>
                      <m:r>
                        <a:rPr kumimoji="0" lang="en-US" sz="1600" b="0" i="1" u="none" strike="noStrike" cap="none" spc="0" normalizeH="0" baseline="0" smtClean="0">
                          <a:ln>
                            <a:noFill/>
                          </a:ln>
                          <a:solidFill>
                            <a:srgbClr val="7030A0"/>
                          </a:solidFill>
                          <a:effectLst/>
                          <a:uFillTx/>
                          <a:latin typeface="Cambria Math" charset="0"/>
                          <a:ea typeface="Calibri"/>
                          <a:cs typeface="Calibri"/>
                          <a:sym typeface="Calibri"/>
                        </a:rPr>
                        <m:t>,</m:t>
                      </m:r>
                      <m:r>
                        <a:rPr kumimoji="0" lang="en-US" sz="1600" b="0" i="1" u="none" strike="noStrike" cap="none" spc="0" normalizeH="0" baseline="0" smtClean="0">
                          <a:ln>
                            <a:noFill/>
                          </a:ln>
                          <a:solidFill>
                            <a:srgbClr val="7030A0"/>
                          </a:solidFill>
                          <a:effectLst/>
                          <a:uFillTx/>
                          <a:latin typeface="Cambria Math" charset="0"/>
                          <a:ea typeface="Calibri"/>
                          <a:cs typeface="Calibri"/>
                          <a:sym typeface="Calibri"/>
                        </a:rPr>
                        <m:t>𝑏</m:t>
                      </m:r>
                      <m:r>
                        <a:rPr kumimoji="0" lang="en-US" sz="1600" b="0" i="1" u="none" strike="noStrike" cap="none" spc="0" normalizeH="0" baseline="0" smtClean="0">
                          <a:ln>
                            <a:noFill/>
                          </a:ln>
                          <a:solidFill>
                            <a:srgbClr val="7030A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FF000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FF0000"/>
                              </a:solidFill>
                              <a:effectLst/>
                              <a:uFillTx/>
                              <a:latin typeface="Cambria Math" charset="0"/>
                              <a:ea typeface="Calibri"/>
                              <a:cs typeface="Calibri"/>
                              <a:sym typeface="Calibri"/>
                            </a:rPr>
                            <m:t>𝑓</m:t>
                          </m:r>
                        </m:e>
                        <m:sub>
                          <m:r>
                            <a:rPr kumimoji="0" lang="en-US" sz="1600" b="0" i="1" u="none" strike="noStrike" cap="none" spc="0" normalizeH="0" baseline="0" smtClean="0">
                              <a:ln>
                                <a:noFill/>
                              </a:ln>
                              <a:solidFill>
                                <a:srgbClr val="FF0000"/>
                              </a:solidFill>
                              <a:effectLst/>
                              <a:uFillTx/>
                              <a:latin typeface="Cambria Math" charset="0"/>
                              <a:ea typeface="Calibri"/>
                              <a:cs typeface="Calibri"/>
                              <a:sym typeface="Calibri"/>
                            </a:rPr>
                            <m:t>𝑑</m:t>
                          </m:r>
                        </m:sub>
                      </m:sSub>
                      <m:r>
                        <a:rPr kumimoji="0" lang="en-US" sz="1600" b="0" i="1" u="none" strike="noStrike" cap="none" spc="0" normalizeH="0" baseline="0" smtClean="0">
                          <a:ln>
                            <a:noFill/>
                          </a:ln>
                          <a:solidFill>
                            <a:srgbClr val="FF0000"/>
                          </a:solidFill>
                          <a:effectLst/>
                          <a:uFillTx/>
                          <a:latin typeface="Cambria Math" charset="0"/>
                          <a:ea typeface="Calibri"/>
                          <a:cs typeface="Calibri"/>
                          <a:sym typeface="Calibri"/>
                        </a:rPr>
                        <m:t>(</m:t>
                      </m:r>
                      <m:r>
                        <a:rPr kumimoji="0" lang="en-US" sz="1600" b="0" i="1" u="none" strike="noStrike" cap="none" spc="0" normalizeH="0" baseline="0" smtClean="0">
                          <a:ln>
                            <a:noFill/>
                          </a:ln>
                          <a:solidFill>
                            <a:srgbClr val="FF0000"/>
                          </a:solidFill>
                          <a:effectLst/>
                          <a:uFillTx/>
                          <a:latin typeface="Cambria Math" charset="0"/>
                          <a:ea typeface="Calibri"/>
                          <a:cs typeface="Calibri"/>
                          <a:sym typeface="Calibri"/>
                        </a:rPr>
                        <m:t>𝑤</m:t>
                      </m:r>
                      <m:r>
                        <a:rPr kumimoji="0" lang="en-US" sz="1600" b="0" i="1" u="none" strike="noStrike" cap="none" spc="0" normalizeH="0" baseline="0" smtClean="0">
                          <a:ln>
                            <a:noFill/>
                          </a:ln>
                          <a:solidFill>
                            <a:srgbClr val="FF0000"/>
                          </a:solidFill>
                          <a:effectLst/>
                          <a:uFillTx/>
                          <a:latin typeface="Cambria Math" charset="0"/>
                          <a:ea typeface="Calibri"/>
                          <a:cs typeface="Calibri"/>
                          <a:sym typeface="Calibri"/>
                        </a:rPr>
                        <m:t>,</m:t>
                      </m:r>
                      <m:r>
                        <a:rPr kumimoji="0" lang="en-US" sz="1600" b="0" i="1" u="none" strike="noStrike" cap="none" spc="0" normalizeH="0" baseline="0" smtClean="0">
                          <a:ln>
                            <a:noFill/>
                          </a:ln>
                          <a:solidFill>
                            <a:srgbClr val="FF0000"/>
                          </a:solidFill>
                          <a:effectLst/>
                          <a:uFillTx/>
                          <a:latin typeface="Cambria Math" charset="0"/>
                          <a:ea typeface="Calibri"/>
                          <a:cs typeface="Calibri"/>
                          <a:sym typeface="Calibri"/>
                        </a:rPr>
                        <m:t>𝑏</m:t>
                      </m:r>
                      <m:r>
                        <a:rPr kumimoji="0" lang="en-US" sz="1600" b="0" i="1" u="none" strike="noStrike" cap="none" spc="0" normalizeH="0" baseline="0" smtClean="0">
                          <a:ln>
                            <a:noFill/>
                          </a:ln>
                          <a:solidFill>
                            <a:srgbClr val="FF0000"/>
                          </a:solidFill>
                          <a:effectLst/>
                          <a:uFillTx/>
                          <a:latin typeface="Cambria Math" charset="0"/>
                          <a:ea typeface="Calibri"/>
                          <a:cs typeface="Calibri"/>
                          <a:sym typeface="Calibri"/>
                        </a:rPr>
                        <m:t>)     </m:t>
                      </m:r>
                      <m:sSub>
                        <m:sSubPr>
                          <m:ctrlPr>
                            <a:rPr kumimoji="0" lang="en-US" sz="1600" b="0" i="1" u="none" strike="noStrike" cap="none" spc="0" normalizeH="0" baseline="0" smtClean="0">
                              <a:ln>
                                <a:noFill/>
                              </a:ln>
                              <a:solidFill>
                                <a:srgbClr val="0070C0"/>
                              </a:solidFill>
                              <a:effectLst/>
                              <a:uFillTx/>
                              <a:latin typeface="Cambria Math" panose="02040503050406030204" pitchFamily="18" charset="0"/>
                              <a:ea typeface="Calibri"/>
                              <a:cs typeface="Calibri"/>
                              <a:sym typeface="Calibri"/>
                            </a:rPr>
                          </m:ctrlPr>
                        </m:sSubPr>
                        <m:e>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𝑓</m:t>
                          </m:r>
                        </m:e>
                        <m: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𝑏</m:t>
                          </m:r>
                        </m:sub>
                      </m:sSub>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m:t>
                      </m:r>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𝑤</m:t>
                      </m:r>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m:t>
                      </m:r>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𝑏</m:t>
                      </m:r>
                      <m:r>
                        <a:rPr kumimoji="0" lang="en-US" sz="1600" b="0" i="1" u="none" strike="noStrike" cap="none" spc="0" normalizeH="0" baseline="0" smtClean="0">
                          <a:ln>
                            <a:noFill/>
                          </a:ln>
                          <a:solidFill>
                            <a:srgbClr val="0070C0"/>
                          </a:solidFill>
                          <a:effectLst/>
                          <a:uFillTx/>
                          <a:latin typeface="Cambria Math" charset="0"/>
                          <a:ea typeface="Calibri"/>
                          <a:cs typeface="Calibri"/>
                          <a:sym typeface="Calibri"/>
                        </a:rPr>
                        <m:t>)]</m:t>
                      </m:r>
                    </m:oMath>
                  </m:oMathPara>
                </a14:m>
                <a:endParaRPr kumimoji="0" lang="en-US" sz="1600" b="0" i="0" u="none" strike="noStrike" cap="none" spc="0" normalizeH="0" baseline="0" dirty="0">
                  <a:ln>
                    <a:noFill/>
                  </a:ln>
                  <a:solidFill>
                    <a:srgbClr val="000000"/>
                  </a:solidFill>
                  <a:effectLst/>
                  <a:uFillTx/>
                  <a:ea typeface="Calibri"/>
                  <a:cs typeface="Calibri"/>
                  <a:sym typeface="Calibri"/>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5173517" y="1601240"/>
                <a:ext cx="3308278" cy="246221"/>
              </a:xfrm>
              <a:prstGeom prst="rect">
                <a:avLst/>
              </a:prstGeom>
              <a:blipFill rotWithShape="0">
                <a:blip r:embed="rId4"/>
                <a:stretch>
                  <a:fillRect l="-1107" t="-142500" r="-2030" b="-175000"/>
                </a:stretch>
              </a:blipFill>
              <a:ln w="12700" cap="flat">
                <a:noFill/>
                <a:miter lim="400000"/>
              </a:ln>
              <a:effectLst/>
            </p:spPr>
            <p:txBody>
              <a:bodyPr/>
              <a:lstStyle/>
              <a:p>
                <a:r>
                  <a:rPr lang="en-US">
                    <a:noFill/>
                  </a:rPr>
                  <a:t> </a:t>
                </a:r>
              </a:p>
            </p:txBody>
          </p:sp>
        </mc:Fallback>
      </mc:AlternateContent>
      <p:sp>
        <p:nvSpPr>
          <p:cNvPr id="3" name="TextBox 2"/>
          <p:cNvSpPr txBox="1"/>
          <p:nvPr/>
        </p:nvSpPr>
        <p:spPr>
          <a:xfrm>
            <a:off x="1993337" y="2477945"/>
            <a:ext cx="516904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We need to find w, and b that minimize the following:</a:t>
            </a:r>
          </a:p>
        </p:txBody>
      </p:sp>
      <mc:AlternateContent xmlns:mc="http://schemas.openxmlformats.org/markup-compatibility/2006" xmlns:a14="http://schemas.microsoft.com/office/drawing/2010/main">
        <mc:Choice Requires="a14">
          <p:sp>
            <p:nvSpPr>
              <p:cNvPr id="5" name="Rectangle 4"/>
              <p:cNvSpPr/>
              <p:nvPr/>
            </p:nvSpPr>
            <p:spPr>
              <a:xfrm>
                <a:off x="2295251" y="3108396"/>
                <a:ext cx="4708212" cy="8798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𝐿</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charset="0"/>
                            </a:rPr>
                            <m:t>𝑤</m:t>
                          </m:r>
                          <m:r>
                            <a:rPr lang="en-US" b="0" i="1" smtClean="0">
                              <a:solidFill>
                                <a:schemeClr val="tx1"/>
                              </a:solidFill>
                              <a:latin typeface="Cambria Math" charset="0"/>
                            </a:rPr>
                            <m:t>,</m:t>
                          </m:r>
                          <m:r>
                            <a:rPr lang="en-US" b="0" i="1" smtClean="0">
                              <a:solidFill>
                                <a:schemeClr val="tx1"/>
                              </a:solidFill>
                              <a:latin typeface="Cambria Math" charset="0"/>
                            </a:rPr>
                            <m:t>𝑏</m:t>
                          </m:r>
                        </m:e>
                      </m:d>
                      <m:r>
                        <a:rPr lang="en-US" b="0" i="1" smtClean="0">
                          <a:solidFill>
                            <a:schemeClr val="tx1"/>
                          </a:solidFill>
                          <a:latin typeface="Cambria Math" charset="0"/>
                        </a:rPr>
                        <m:t>=</m:t>
                      </m:r>
                      <m:nary>
                        <m:naryPr>
                          <m:chr m:val="∑"/>
                          <m:ctrlPr>
                            <a:rPr lang="en-US" b="0" i="1" smtClean="0">
                              <a:solidFill>
                                <a:schemeClr val="tx1"/>
                              </a:solidFill>
                              <a:latin typeface="Cambria Math" panose="02040503050406030204" pitchFamily="18" charset="0"/>
                            </a:rPr>
                          </m:ctrlPr>
                        </m:naryPr>
                        <m:sub>
                          <m:r>
                            <m:rPr>
                              <m:brk m:alnAt="23"/>
                            </m:rPr>
                            <a:rPr lang="en-US" b="0" i="1" smtClean="0">
                              <a:solidFill>
                                <a:schemeClr val="tx1"/>
                              </a:solidFill>
                              <a:latin typeface="Cambria Math" charset="0"/>
                            </a:rPr>
                            <m:t>𝑖</m:t>
                          </m:r>
                          <m:r>
                            <a:rPr lang="en-US" b="0" i="1" smtClean="0">
                              <a:solidFill>
                                <a:schemeClr val="tx1"/>
                              </a:solidFill>
                              <a:latin typeface="Cambria Math" charset="0"/>
                            </a:rPr>
                            <m:t>=1</m:t>
                          </m:r>
                        </m:sub>
                        <m:sup>
                          <m:r>
                            <a:rPr lang="en-US" b="0" i="1" smtClean="0">
                              <a:solidFill>
                                <a:schemeClr val="tx1"/>
                              </a:solidFill>
                              <a:latin typeface="Cambria Math" charset="0"/>
                            </a:rPr>
                            <m:t>𝑛</m:t>
                          </m:r>
                        </m:sup>
                        <m:e>
                          <m:nary>
                            <m:naryPr>
                              <m:chr m:val="∑"/>
                              <m:supHide m:val="on"/>
                              <m:ctrlPr>
                                <a:rPr lang="en-US" i="1">
                                  <a:solidFill>
                                    <a:schemeClr val="tx1"/>
                                  </a:solidFill>
                                  <a:latin typeface="Cambria Math" panose="02040503050406030204" pitchFamily="18" charset="0"/>
                                </a:rPr>
                              </m:ctrlPr>
                            </m:naryPr>
                            <m:sub>
                              <m:r>
                                <a:rPr lang="en-US" b="0" i="1" smtClean="0">
                                  <a:solidFill>
                                    <a:schemeClr val="tx1"/>
                                  </a:solidFill>
                                  <a:latin typeface="Cambria Math" charset="0"/>
                                </a:rPr>
                                <m:t>𝑗</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𝑙𝑎𝑏𝑒𝑙</m:t>
                              </m:r>
                            </m:sub>
                            <m:sup/>
                            <m:e>
                              <m:r>
                                <m:rPr>
                                  <m:sty m:val="p"/>
                                </m:rPr>
                                <a:rPr lang="en-US" b="0" i="0" smtClean="0">
                                  <a:solidFill>
                                    <a:schemeClr val="tx1"/>
                                  </a:solidFill>
                                  <a:latin typeface="Cambria Math" panose="02040503050406030204" pitchFamily="18" charset="0"/>
                                </a:rPr>
                                <m:t>max</m:t>
                              </m:r>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0, </m:t>
                                  </m:r>
                                  <m:acc>
                                    <m:accPr>
                                      <m:chr m:val="̂"/>
                                      <m:ctrlPr>
                                        <a:rPr lang="en-US" b="0" i="1" smtClean="0">
                                          <a:solidFill>
                                            <a:schemeClr val="tx1"/>
                                          </a:solidFill>
                                          <a:latin typeface="Cambria Math" panose="02040503050406030204" pitchFamily="18" charset="0"/>
                                        </a:rPr>
                                      </m:ctrlPr>
                                    </m:accPr>
                                    <m:e>
                                      <m:r>
                                        <a:rPr lang="en-US" b="0" i="1" smtClean="0">
                                          <a:solidFill>
                                            <a:schemeClr val="tx1"/>
                                          </a:solidFill>
                                          <a:latin typeface="Cambria Math" panose="02040503050406030204" pitchFamily="18" charset="0"/>
                                        </a:rPr>
                                        <m:t>𝑦</m:t>
                                      </m:r>
                                    </m:e>
                                  </m:acc>
                                </m:e>
                                <m:sub>
                                  <m:r>
                                    <a:rPr lang="en-US" b="0" i="1" smtClean="0">
                                      <a:solidFill>
                                        <a:schemeClr val="tx1"/>
                                      </a:solidFill>
                                      <a:latin typeface="Cambria Math" panose="02040503050406030204" pitchFamily="18" charset="0"/>
                                    </a:rPr>
                                    <m:t>𝑖𝑗</m:t>
                                  </m:r>
                                </m:sub>
                              </m:sSub>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acc>
                                    <m:accPr>
                                      <m:chr m:val="̂"/>
                                      <m:ctrlPr>
                                        <a:rPr lang="en-US" b="0" i="1" smtClean="0">
                                          <a:solidFill>
                                            <a:schemeClr val="tx1"/>
                                          </a:solidFill>
                                          <a:latin typeface="Cambria Math" panose="02040503050406030204" pitchFamily="18" charset="0"/>
                                        </a:rPr>
                                      </m:ctrlPr>
                                    </m:accPr>
                                    <m:e>
                                      <m:r>
                                        <a:rPr lang="en-US" b="0" i="1" smtClean="0">
                                          <a:solidFill>
                                            <a:schemeClr val="tx1"/>
                                          </a:solidFill>
                                          <a:latin typeface="Cambria Math" panose="02040503050406030204" pitchFamily="18" charset="0"/>
                                        </a:rPr>
                                        <m:t>𝑦</m:t>
                                      </m:r>
                                    </m:e>
                                  </m:acc>
                                </m:e>
                                <m:sub>
                                  <m:r>
                                    <a:rPr lang="en-US" b="0" i="1" smtClean="0">
                                      <a:solidFill>
                                        <a:schemeClr val="tx1"/>
                                      </a:solidFill>
                                      <a:latin typeface="Cambria Math" panose="02040503050406030204" pitchFamily="18" charset="0"/>
                                    </a:rPr>
                                    <m:t>𝑖</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𝑙𝑎𝑏𝑒𝑙</m:t>
                                  </m:r>
                                </m:sub>
                              </m:sSub>
                              <m:r>
                                <a:rPr lang="en-US" b="0" i="1" smtClean="0">
                                  <a:solidFill>
                                    <a:schemeClr val="tx1"/>
                                  </a:solidFill>
                                  <a:latin typeface="Cambria Math" panose="02040503050406030204" pitchFamily="18" charset="0"/>
                                </a:rPr>
                                <m:t>+</m:t>
                              </m:r>
                              <m:r>
                                <m:rPr>
                                  <m:sty m:val="p"/>
                                </m:rPr>
                                <a:rPr lang="en-US" b="0" i="0" smtClean="0">
                                  <a:solidFill>
                                    <a:schemeClr val="tx1"/>
                                  </a:solidFill>
                                  <a:latin typeface="Cambria Math" panose="02040503050406030204" pitchFamily="18" charset="0"/>
                                </a:rPr>
                                <m:t>Δ</m:t>
                              </m:r>
                              <m:r>
                                <a:rPr lang="en-US" b="0" i="1" smtClean="0">
                                  <a:solidFill>
                                    <a:schemeClr val="tx1"/>
                                  </a:solidFill>
                                  <a:latin typeface="Cambria Math" panose="02040503050406030204" pitchFamily="18" charset="0"/>
                                </a:rPr>
                                <m:t>)</m:t>
                              </m:r>
                            </m:e>
                          </m:nary>
                        </m:e>
                      </m:nary>
                    </m:oMath>
                  </m:oMathPara>
                </a14:m>
                <a:endParaRPr lang="en-US" dirty="0">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2295251" y="3108396"/>
                <a:ext cx="4708212" cy="879856"/>
              </a:xfrm>
              <a:prstGeom prst="rect">
                <a:avLst/>
              </a:prstGeom>
              <a:blipFill>
                <a:blip r:embed="rId5"/>
                <a:stretch>
                  <a:fillRect t="-95714" b="-144286"/>
                </a:stretch>
              </a:blipFill>
            </p:spPr>
            <p:txBody>
              <a:bodyPr/>
              <a:lstStyle/>
              <a:p>
                <a:r>
                  <a:rPr lang="en-US">
                    <a:noFill/>
                  </a:rPr>
                  <a:t> </a:t>
                </a:r>
              </a:p>
            </p:txBody>
          </p:sp>
        </mc:Fallback>
      </mc:AlternateContent>
      <p:sp>
        <p:nvSpPr>
          <p:cNvPr id="6" name="Rectangle 5"/>
          <p:cNvSpPr/>
          <p:nvPr/>
        </p:nvSpPr>
        <p:spPr>
          <a:xfrm>
            <a:off x="3746992" y="4296437"/>
            <a:ext cx="723275" cy="369332"/>
          </a:xfrm>
          <a:prstGeom prst="rect">
            <a:avLst/>
          </a:prstGeom>
        </p:spPr>
        <p:txBody>
          <a:bodyPr wrap="none">
            <a:spAutoFit/>
          </a:bodyPr>
          <a:lstStyle/>
          <a:p>
            <a:r>
              <a:rPr lang="en-US" dirty="0">
                <a:solidFill>
                  <a:srgbClr val="000000"/>
                </a:solidFill>
              </a:rPr>
              <a:t>Why?</a:t>
            </a:r>
            <a:endParaRPr lang="en-US" dirty="0"/>
          </a:p>
        </p:txBody>
      </p:sp>
    </p:spTree>
    <p:extLst>
      <p:ext uri="{BB962C8B-B14F-4D97-AF65-F5344CB8AC3E}">
        <p14:creationId xmlns:p14="http://schemas.microsoft.com/office/powerpoint/2010/main" val="507089393"/>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noAutofit/>
          </a:bodyPr>
          <a:lstStyle>
            <a:lvl1pPr algn="ctr" defTabSz="457200">
              <a:defRPr sz="3200" b="0">
                <a:solidFill>
                  <a:srgbClr val="205382"/>
                </a:solidFill>
                <a:latin typeface="+mj-lt"/>
                <a:ea typeface="+mn-ea"/>
                <a:cs typeface="+mn-cs"/>
                <a:sym typeface="Helvetica"/>
              </a:defRPr>
            </a:lvl1pPr>
            <a:lvl2pPr algn="ctr" defTabSz="457200">
              <a:defRPr sz="3300" b="1">
                <a:solidFill>
                  <a:srgbClr val="205382"/>
                </a:solidFill>
                <a:latin typeface="+mn-lt"/>
                <a:ea typeface="+mn-ea"/>
                <a:cs typeface="+mn-cs"/>
                <a:sym typeface="Helvetica"/>
              </a:defRPr>
            </a:lvl2pPr>
            <a:lvl3pPr algn="ctr" defTabSz="457200">
              <a:defRPr sz="3300" b="1">
                <a:solidFill>
                  <a:srgbClr val="205382"/>
                </a:solidFill>
                <a:latin typeface="+mn-lt"/>
                <a:ea typeface="+mn-ea"/>
                <a:cs typeface="+mn-cs"/>
                <a:sym typeface="Helvetica"/>
              </a:defRPr>
            </a:lvl3pPr>
            <a:lvl4pPr algn="ctr" defTabSz="457200">
              <a:defRPr sz="3300" b="1">
                <a:solidFill>
                  <a:srgbClr val="205382"/>
                </a:solidFill>
                <a:latin typeface="+mn-lt"/>
                <a:ea typeface="+mn-ea"/>
                <a:cs typeface="+mn-cs"/>
                <a:sym typeface="Helvetica"/>
              </a:defRPr>
            </a:lvl4pPr>
            <a:lvl5pPr algn="ctr" defTabSz="457200">
              <a:defRPr sz="3300" b="1">
                <a:solidFill>
                  <a:srgbClr val="205382"/>
                </a:solidFill>
                <a:latin typeface="+mn-lt"/>
                <a:ea typeface="+mn-ea"/>
                <a:cs typeface="+mn-cs"/>
                <a:sym typeface="Helvetica"/>
              </a:defRPr>
            </a:lvl5pPr>
            <a:lvl6pPr algn="ctr" defTabSz="457200">
              <a:defRPr sz="3300" b="1">
                <a:solidFill>
                  <a:srgbClr val="205382"/>
                </a:solidFill>
                <a:latin typeface="+mn-lt"/>
                <a:ea typeface="+mn-ea"/>
                <a:cs typeface="+mn-cs"/>
                <a:sym typeface="Helvetica"/>
              </a:defRPr>
            </a:lvl6pPr>
            <a:lvl7pPr algn="ctr" defTabSz="457200">
              <a:defRPr sz="3300" b="1">
                <a:solidFill>
                  <a:srgbClr val="205382"/>
                </a:solidFill>
                <a:latin typeface="+mn-lt"/>
                <a:ea typeface="+mn-ea"/>
                <a:cs typeface="+mn-cs"/>
                <a:sym typeface="Helvetica"/>
              </a:defRPr>
            </a:lvl7pPr>
            <a:lvl8pPr algn="ctr" defTabSz="457200">
              <a:defRPr sz="3300" b="1">
                <a:solidFill>
                  <a:srgbClr val="205382"/>
                </a:solidFill>
                <a:latin typeface="+mn-lt"/>
                <a:ea typeface="+mn-ea"/>
                <a:cs typeface="+mn-cs"/>
                <a:sym typeface="Helvetica"/>
              </a:defRPr>
            </a:lvl8pPr>
            <a:lvl9pPr algn="ctr" defTabSz="457200">
              <a:defRPr sz="3300" b="1">
                <a:solidFill>
                  <a:srgbClr val="205382"/>
                </a:solidFill>
                <a:latin typeface="+mn-lt"/>
                <a:ea typeface="+mn-ea"/>
                <a:cs typeface="+mn-cs"/>
                <a:sym typeface="Helvetica"/>
              </a:defRPr>
            </a:lvl9pPr>
          </a:lstStyle>
          <a:p>
            <a:r>
              <a:rPr lang="en-US" dirty="0"/>
              <a:t>Regression vs Classification</a:t>
            </a:r>
          </a:p>
        </p:txBody>
      </p:sp>
      <p:sp>
        <p:nvSpPr>
          <p:cNvPr id="5" name="Content Placeholder 2"/>
          <p:cNvSpPr txBox="1">
            <a:spLocks/>
          </p:cNvSpPr>
          <p:nvPr/>
        </p:nvSpPr>
        <p:spPr>
          <a:xfrm>
            <a:off x="457200" y="1088842"/>
            <a:ext cx="3749040" cy="3080287"/>
          </a:xfrm>
          <a:prstGeom prst="rect">
            <a:avLst/>
          </a:prstGeom>
        </p:spPr>
        <p:txBody>
          <a:bodyPr/>
          <a:lstStyle>
            <a:lvl1pPr algn="l" defTabSz="457200">
              <a:lnSpc>
                <a:spcPts val="3000"/>
              </a:lnSpc>
              <a:defRPr sz="2100" b="0">
                <a:solidFill>
                  <a:schemeClr val="tx1"/>
                </a:solidFill>
                <a:latin typeface="+mn-lt"/>
                <a:ea typeface="+mn-ea"/>
                <a:cs typeface="+mn-cs"/>
                <a:sym typeface="Helvetica"/>
              </a:defRPr>
            </a:lvl1pPr>
            <a:lvl2pPr indent="457200" algn="l" defTabSz="457200">
              <a:lnSpc>
                <a:spcPts val="3000"/>
              </a:lnSpc>
              <a:defRPr sz="1500" b="0">
                <a:solidFill>
                  <a:schemeClr val="tx1"/>
                </a:solidFill>
                <a:latin typeface="+mn-lt"/>
                <a:ea typeface="+mn-ea"/>
                <a:cs typeface="+mn-cs"/>
                <a:sym typeface="Helvetica"/>
              </a:defRPr>
            </a:lvl2pPr>
            <a:lvl3pPr indent="914400" algn="l" defTabSz="457200">
              <a:lnSpc>
                <a:spcPts val="3000"/>
              </a:lnSpc>
              <a:defRPr sz="1350" b="0">
                <a:solidFill>
                  <a:schemeClr val="tx1"/>
                </a:solidFill>
                <a:latin typeface="+mj-lt"/>
                <a:ea typeface="+mn-ea"/>
                <a:cs typeface="+mn-cs"/>
                <a:sym typeface="Helvetica"/>
              </a:defRPr>
            </a:lvl3pPr>
            <a:lvl4pPr indent="1371600" algn="l" defTabSz="457200">
              <a:lnSpc>
                <a:spcPts val="3000"/>
              </a:lnSpc>
              <a:defRPr sz="1100" b="0">
                <a:solidFill>
                  <a:schemeClr val="tx1"/>
                </a:solidFill>
                <a:latin typeface="+mj-lt"/>
                <a:ea typeface="+mn-ea"/>
                <a:cs typeface="+mn-cs"/>
                <a:sym typeface="Helvetica"/>
              </a:defRPr>
            </a:lvl4pPr>
            <a:lvl5pPr indent="1828800" algn="l" defTabSz="457200">
              <a:lnSpc>
                <a:spcPts val="3000"/>
              </a:lnSpc>
              <a:defRPr sz="1100" b="0">
                <a:solidFill>
                  <a:schemeClr val="tx1"/>
                </a:solidFill>
                <a:latin typeface="+mj-lt"/>
                <a:ea typeface="+mn-ea"/>
                <a:cs typeface="+mn-cs"/>
                <a:sym typeface="Helvetica"/>
              </a:defRPr>
            </a:lvl5pPr>
            <a:lvl6pPr indent="2286000" algn="ctr" defTabSz="457200">
              <a:lnSpc>
                <a:spcPts val="3000"/>
              </a:lnSpc>
              <a:defRPr sz="2900" b="1">
                <a:solidFill>
                  <a:srgbClr val="D88C2A"/>
                </a:solidFill>
                <a:latin typeface="+mn-lt"/>
                <a:ea typeface="+mn-ea"/>
                <a:cs typeface="+mn-cs"/>
                <a:sym typeface="Helvetica"/>
              </a:defRPr>
            </a:lvl6pPr>
            <a:lvl7pPr indent="2743200" algn="ctr" defTabSz="457200">
              <a:lnSpc>
                <a:spcPts val="3000"/>
              </a:lnSpc>
              <a:defRPr sz="2900" b="1">
                <a:solidFill>
                  <a:srgbClr val="D88C2A"/>
                </a:solidFill>
                <a:latin typeface="+mn-lt"/>
                <a:ea typeface="+mn-ea"/>
                <a:cs typeface="+mn-cs"/>
                <a:sym typeface="Helvetica"/>
              </a:defRPr>
            </a:lvl7pPr>
            <a:lvl8pPr indent="3200400" algn="ctr" defTabSz="457200">
              <a:lnSpc>
                <a:spcPts val="3000"/>
              </a:lnSpc>
              <a:defRPr sz="2900" b="1">
                <a:solidFill>
                  <a:srgbClr val="D88C2A"/>
                </a:solidFill>
                <a:latin typeface="+mn-lt"/>
                <a:ea typeface="+mn-ea"/>
                <a:cs typeface="+mn-cs"/>
                <a:sym typeface="Helvetica"/>
              </a:defRPr>
            </a:lvl8pPr>
            <a:lvl9pPr indent="3657600" algn="ctr" defTabSz="457200">
              <a:lnSpc>
                <a:spcPts val="3000"/>
              </a:lnSpc>
              <a:defRPr sz="2900" b="1">
                <a:solidFill>
                  <a:srgbClr val="D88C2A"/>
                </a:solidFill>
                <a:latin typeface="+mn-lt"/>
                <a:ea typeface="+mn-ea"/>
                <a:cs typeface="+mn-cs"/>
                <a:sym typeface="Helvetica"/>
              </a:defRPr>
            </a:lvl9pPr>
          </a:lstStyle>
          <a:p>
            <a:r>
              <a:rPr lang="en-US" dirty="0"/>
              <a:t>Regression</a:t>
            </a:r>
          </a:p>
          <a:p>
            <a:pPr marL="342900" indent="-342900">
              <a:buFont typeface="Arial" panose="020B0604020202020204" pitchFamily="34" charset="0"/>
              <a:buChar char="•"/>
            </a:pPr>
            <a:r>
              <a:rPr lang="en-US" dirty="0"/>
              <a:t>Labels are continuous variables – e.g. distance.</a:t>
            </a:r>
          </a:p>
          <a:p>
            <a:pPr marL="342900" indent="-342900">
              <a:buFont typeface="Arial" panose="020B0604020202020204" pitchFamily="34" charset="0"/>
              <a:buChar char="•"/>
            </a:pPr>
            <a:r>
              <a:rPr lang="en-US" dirty="0"/>
              <a:t>Losses: Distance-based losses, e.g. sum of distances to true values.</a:t>
            </a:r>
          </a:p>
          <a:p>
            <a:pPr marL="342900" indent="-342900">
              <a:buFont typeface="Arial" panose="020B0604020202020204" pitchFamily="34" charset="0"/>
              <a:buChar char="•"/>
            </a:pPr>
            <a:r>
              <a:rPr lang="en-US" dirty="0"/>
              <a:t>Evaluation: Mean distances, correlation coefficients, etc.</a:t>
            </a:r>
          </a:p>
          <a:p>
            <a:r>
              <a:rPr lang="en-US" dirty="0"/>
              <a:t> </a:t>
            </a:r>
          </a:p>
        </p:txBody>
      </p:sp>
      <p:sp>
        <p:nvSpPr>
          <p:cNvPr id="6" name="Content Placeholder 2">
            <a:extLst>
              <a:ext uri="{FF2B5EF4-FFF2-40B4-BE49-F238E27FC236}">
                <a16:creationId xmlns:a16="http://schemas.microsoft.com/office/drawing/2014/main" id="{B597FCDF-20CE-9543-B567-576DA41FF29C}"/>
              </a:ext>
            </a:extLst>
          </p:cNvPr>
          <p:cNvSpPr txBox="1">
            <a:spLocks/>
          </p:cNvSpPr>
          <p:nvPr/>
        </p:nvSpPr>
        <p:spPr>
          <a:xfrm>
            <a:off x="4868091" y="1088842"/>
            <a:ext cx="4084319" cy="3639912"/>
          </a:xfrm>
          <a:prstGeom prst="rect">
            <a:avLst/>
          </a:prstGeom>
        </p:spPr>
        <p:txBody>
          <a:bodyPr/>
          <a:lstStyle>
            <a:lvl1pPr algn="l" defTabSz="457200">
              <a:lnSpc>
                <a:spcPts val="3000"/>
              </a:lnSpc>
              <a:defRPr sz="2100" b="0">
                <a:solidFill>
                  <a:schemeClr val="tx1"/>
                </a:solidFill>
                <a:latin typeface="+mn-lt"/>
                <a:ea typeface="+mn-ea"/>
                <a:cs typeface="+mn-cs"/>
                <a:sym typeface="Helvetica"/>
              </a:defRPr>
            </a:lvl1pPr>
            <a:lvl2pPr indent="457200" algn="l" defTabSz="457200">
              <a:lnSpc>
                <a:spcPts val="3000"/>
              </a:lnSpc>
              <a:defRPr sz="1500" b="0">
                <a:solidFill>
                  <a:schemeClr val="tx1"/>
                </a:solidFill>
                <a:latin typeface="+mn-lt"/>
                <a:ea typeface="+mn-ea"/>
                <a:cs typeface="+mn-cs"/>
                <a:sym typeface="Helvetica"/>
              </a:defRPr>
            </a:lvl2pPr>
            <a:lvl3pPr indent="914400" algn="l" defTabSz="457200">
              <a:lnSpc>
                <a:spcPts val="3000"/>
              </a:lnSpc>
              <a:defRPr sz="1350" b="0">
                <a:solidFill>
                  <a:schemeClr val="tx1"/>
                </a:solidFill>
                <a:latin typeface="+mj-lt"/>
                <a:ea typeface="+mn-ea"/>
                <a:cs typeface="+mn-cs"/>
                <a:sym typeface="Helvetica"/>
              </a:defRPr>
            </a:lvl3pPr>
            <a:lvl4pPr indent="1371600" algn="l" defTabSz="457200">
              <a:lnSpc>
                <a:spcPts val="3000"/>
              </a:lnSpc>
              <a:defRPr sz="1100" b="0">
                <a:solidFill>
                  <a:schemeClr val="tx1"/>
                </a:solidFill>
                <a:latin typeface="+mj-lt"/>
                <a:ea typeface="+mn-ea"/>
                <a:cs typeface="+mn-cs"/>
                <a:sym typeface="Helvetica"/>
              </a:defRPr>
            </a:lvl4pPr>
            <a:lvl5pPr indent="1828800" algn="l" defTabSz="457200">
              <a:lnSpc>
                <a:spcPts val="3000"/>
              </a:lnSpc>
              <a:defRPr sz="1100" b="0">
                <a:solidFill>
                  <a:schemeClr val="tx1"/>
                </a:solidFill>
                <a:latin typeface="+mj-lt"/>
                <a:ea typeface="+mn-ea"/>
                <a:cs typeface="+mn-cs"/>
                <a:sym typeface="Helvetica"/>
              </a:defRPr>
            </a:lvl5pPr>
            <a:lvl6pPr indent="2286000" algn="ctr" defTabSz="457200">
              <a:lnSpc>
                <a:spcPts val="3000"/>
              </a:lnSpc>
              <a:defRPr sz="2900" b="1">
                <a:solidFill>
                  <a:srgbClr val="D88C2A"/>
                </a:solidFill>
                <a:latin typeface="+mn-lt"/>
                <a:ea typeface="+mn-ea"/>
                <a:cs typeface="+mn-cs"/>
                <a:sym typeface="Helvetica"/>
              </a:defRPr>
            </a:lvl6pPr>
            <a:lvl7pPr indent="2743200" algn="ctr" defTabSz="457200">
              <a:lnSpc>
                <a:spcPts val="3000"/>
              </a:lnSpc>
              <a:defRPr sz="2900" b="1">
                <a:solidFill>
                  <a:srgbClr val="D88C2A"/>
                </a:solidFill>
                <a:latin typeface="+mn-lt"/>
                <a:ea typeface="+mn-ea"/>
                <a:cs typeface="+mn-cs"/>
                <a:sym typeface="Helvetica"/>
              </a:defRPr>
            </a:lvl7pPr>
            <a:lvl8pPr indent="3200400" algn="ctr" defTabSz="457200">
              <a:lnSpc>
                <a:spcPts val="3000"/>
              </a:lnSpc>
              <a:defRPr sz="2900" b="1">
                <a:solidFill>
                  <a:srgbClr val="D88C2A"/>
                </a:solidFill>
                <a:latin typeface="+mn-lt"/>
                <a:ea typeface="+mn-ea"/>
                <a:cs typeface="+mn-cs"/>
                <a:sym typeface="Helvetica"/>
              </a:defRPr>
            </a:lvl8pPr>
            <a:lvl9pPr indent="3657600" algn="ctr" defTabSz="457200">
              <a:lnSpc>
                <a:spcPts val="3000"/>
              </a:lnSpc>
              <a:defRPr sz="2900" b="1">
                <a:solidFill>
                  <a:srgbClr val="D88C2A"/>
                </a:solidFill>
                <a:latin typeface="+mn-lt"/>
                <a:ea typeface="+mn-ea"/>
                <a:cs typeface="+mn-cs"/>
                <a:sym typeface="Helvetica"/>
              </a:defRPr>
            </a:lvl9pPr>
          </a:lstStyle>
          <a:p>
            <a:r>
              <a:rPr lang="en-US" dirty="0"/>
              <a:t>Classification</a:t>
            </a:r>
          </a:p>
          <a:p>
            <a:pPr marL="342900" indent="-342900">
              <a:buFont typeface="Arial" panose="020B0604020202020204" pitchFamily="34" charset="0"/>
              <a:buChar char="•"/>
            </a:pPr>
            <a:r>
              <a:rPr lang="en-US" dirty="0"/>
              <a:t>Labels are discrete variables (1 out of K categories)</a:t>
            </a:r>
          </a:p>
          <a:p>
            <a:pPr marL="342900" indent="-342900">
              <a:buFont typeface="Arial" panose="020B0604020202020204" pitchFamily="34" charset="0"/>
              <a:buChar char="•"/>
            </a:pPr>
            <a:r>
              <a:rPr lang="en-US" dirty="0"/>
              <a:t>Losses: Cross-entropy loss, margin losses, logistic regression (binary cross entropy)</a:t>
            </a:r>
          </a:p>
          <a:p>
            <a:pPr marL="342900" indent="-342900">
              <a:buFont typeface="Arial" panose="020B0604020202020204" pitchFamily="34" charset="0"/>
              <a:buChar char="•"/>
            </a:pPr>
            <a:r>
              <a:rPr lang="en-US" dirty="0"/>
              <a:t>Evaluation: Classification accuracy, etc.</a:t>
            </a:r>
          </a:p>
          <a:p>
            <a:r>
              <a:rPr lang="en-US" dirty="0"/>
              <a:t> </a:t>
            </a:r>
          </a:p>
        </p:txBody>
      </p:sp>
    </p:spTree>
    <p:extLst>
      <p:ext uri="{BB962C8B-B14F-4D97-AF65-F5344CB8AC3E}">
        <p14:creationId xmlns:p14="http://schemas.microsoft.com/office/powerpoint/2010/main" val="526074161"/>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noAutofit/>
          </a:bodyPr>
          <a:lstStyle>
            <a:lvl1pPr algn="ctr" defTabSz="457200">
              <a:defRPr sz="3200" b="0">
                <a:solidFill>
                  <a:srgbClr val="205382"/>
                </a:solidFill>
                <a:latin typeface="+mj-lt"/>
                <a:ea typeface="+mn-ea"/>
                <a:cs typeface="+mn-cs"/>
                <a:sym typeface="Helvetica"/>
              </a:defRPr>
            </a:lvl1pPr>
            <a:lvl2pPr algn="ctr" defTabSz="457200">
              <a:defRPr sz="3300" b="1">
                <a:solidFill>
                  <a:srgbClr val="205382"/>
                </a:solidFill>
                <a:latin typeface="+mn-lt"/>
                <a:ea typeface="+mn-ea"/>
                <a:cs typeface="+mn-cs"/>
                <a:sym typeface="Helvetica"/>
              </a:defRPr>
            </a:lvl2pPr>
            <a:lvl3pPr algn="ctr" defTabSz="457200">
              <a:defRPr sz="3300" b="1">
                <a:solidFill>
                  <a:srgbClr val="205382"/>
                </a:solidFill>
                <a:latin typeface="+mn-lt"/>
                <a:ea typeface="+mn-ea"/>
                <a:cs typeface="+mn-cs"/>
                <a:sym typeface="Helvetica"/>
              </a:defRPr>
            </a:lvl3pPr>
            <a:lvl4pPr algn="ctr" defTabSz="457200">
              <a:defRPr sz="3300" b="1">
                <a:solidFill>
                  <a:srgbClr val="205382"/>
                </a:solidFill>
                <a:latin typeface="+mn-lt"/>
                <a:ea typeface="+mn-ea"/>
                <a:cs typeface="+mn-cs"/>
                <a:sym typeface="Helvetica"/>
              </a:defRPr>
            </a:lvl4pPr>
            <a:lvl5pPr algn="ctr" defTabSz="457200">
              <a:defRPr sz="3300" b="1">
                <a:solidFill>
                  <a:srgbClr val="205382"/>
                </a:solidFill>
                <a:latin typeface="+mn-lt"/>
                <a:ea typeface="+mn-ea"/>
                <a:cs typeface="+mn-cs"/>
                <a:sym typeface="Helvetica"/>
              </a:defRPr>
            </a:lvl5pPr>
            <a:lvl6pPr algn="ctr" defTabSz="457200">
              <a:defRPr sz="3300" b="1">
                <a:solidFill>
                  <a:srgbClr val="205382"/>
                </a:solidFill>
                <a:latin typeface="+mn-lt"/>
                <a:ea typeface="+mn-ea"/>
                <a:cs typeface="+mn-cs"/>
                <a:sym typeface="Helvetica"/>
              </a:defRPr>
            </a:lvl6pPr>
            <a:lvl7pPr algn="ctr" defTabSz="457200">
              <a:defRPr sz="3300" b="1">
                <a:solidFill>
                  <a:srgbClr val="205382"/>
                </a:solidFill>
                <a:latin typeface="+mn-lt"/>
                <a:ea typeface="+mn-ea"/>
                <a:cs typeface="+mn-cs"/>
                <a:sym typeface="Helvetica"/>
              </a:defRPr>
            </a:lvl7pPr>
            <a:lvl8pPr algn="ctr" defTabSz="457200">
              <a:defRPr sz="3300" b="1">
                <a:solidFill>
                  <a:srgbClr val="205382"/>
                </a:solidFill>
                <a:latin typeface="+mn-lt"/>
                <a:ea typeface="+mn-ea"/>
                <a:cs typeface="+mn-cs"/>
                <a:sym typeface="Helvetica"/>
              </a:defRPr>
            </a:lvl8pPr>
            <a:lvl9pPr algn="ctr" defTabSz="457200">
              <a:defRPr sz="3300" b="1">
                <a:solidFill>
                  <a:srgbClr val="205382"/>
                </a:solidFill>
                <a:latin typeface="+mn-lt"/>
                <a:ea typeface="+mn-ea"/>
                <a:cs typeface="+mn-cs"/>
                <a:sym typeface="Helvetica"/>
              </a:defRPr>
            </a:lvl9pPr>
          </a:lstStyle>
          <a:p>
            <a:r>
              <a:rPr lang="en-US" dirty="0"/>
              <a:t>Linear Regression – 1 output, 1 input</a:t>
            </a:r>
          </a:p>
        </p:txBody>
      </p:sp>
      <p:cxnSp>
        <p:nvCxnSpPr>
          <p:cNvPr id="3" name="Straight Arrow Connector 2">
            <a:extLst>
              <a:ext uri="{FF2B5EF4-FFF2-40B4-BE49-F238E27FC236}">
                <a16:creationId xmlns:a16="http://schemas.microsoft.com/office/drawing/2014/main" id="{261AFB7F-6D14-3741-94CD-2EFCADA42FA3}"/>
              </a:ext>
            </a:extLst>
          </p:cNvPr>
          <p:cNvCxnSpPr>
            <a:cxnSpLocks/>
          </p:cNvCxnSpPr>
          <p:nvPr/>
        </p:nvCxnSpPr>
        <p:spPr>
          <a:xfrm flipV="1">
            <a:off x="2717074" y="1417638"/>
            <a:ext cx="0" cy="2727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269E7B8-4987-F24F-BBC8-59DD636F35FD}"/>
              </a:ext>
            </a:extLst>
          </p:cNvPr>
          <p:cNvCxnSpPr>
            <a:cxnSpLocks/>
          </p:cNvCxnSpPr>
          <p:nvPr/>
        </p:nvCxnSpPr>
        <p:spPr>
          <a:xfrm>
            <a:off x="2717074" y="4145280"/>
            <a:ext cx="4140926" cy="4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5CA08CC8-0785-7D4E-9C15-90A07488EC69}"/>
              </a:ext>
            </a:extLst>
          </p:cNvPr>
          <p:cNvSpPr/>
          <p:nvPr/>
        </p:nvSpPr>
        <p:spPr>
          <a:xfrm>
            <a:off x="3263536" y="3283131"/>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208583F-4AE7-A749-B3D2-57A89002C4C1}"/>
              </a:ext>
            </a:extLst>
          </p:cNvPr>
          <p:cNvSpPr/>
          <p:nvPr/>
        </p:nvSpPr>
        <p:spPr>
          <a:xfrm>
            <a:off x="3897085" y="3108960"/>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836099C-E931-524F-9EA7-4BA388A9F01C}"/>
              </a:ext>
            </a:extLst>
          </p:cNvPr>
          <p:cNvSpPr/>
          <p:nvPr/>
        </p:nvSpPr>
        <p:spPr>
          <a:xfrm>
            <a:off x="4206239" y="2642121"/>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D6E0A76-59E1-4649-A3D0-CC01A2255560}"/>
              </a:ext>
            </a:extLst>
          </p:cNvPr>
          <p:cNvSpPr/>
          <p:nvPr/>
        </p:nvSpPr>
        <p:spPr>
          <a:xfrm>
            <a:off x="4787537" y="2572451"/>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A8FFF8F-009E-8042-85EE-E6E87C0E35C1}"/>
              </a:ext>
            </a:extLst>
          </p:cNvPr>
          <p:cNvSpPr/>
          <p:nvPr/>
        </p:nvSpPr>
        <p:spPr>
          <a:xfrm>
            <a:off x="4990010" y="2211047"/>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7041108-0345-4D4E-AB21-F9AF30FB2B4E}"/>
              </a:ext>
            </a:extLst>
          </p:cNvPr>
          <p:cNvSpPr/>
          <p:nvPr/>
        </p:nvSpPr>
        <p:spPr>
          <a:xfrm>
            <a:off x="3124199" y="3725409"/>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8D126A0-3D45-824C-86E9-EC55A20CB09C}"/>
              </a:ext>
            </a:extLst>
          </p:cNvPr>
          <p:cNvSpPr/>
          <p:nvPr/>
        </p:nvSpPr>
        <p:spPr>
          <a:xfrm>
            <a:off x="5573485" y="2123961"/>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D675479-D795-A141-8611-7DE296B70BAB}"/>
              </a:ext>
            </a:extLst>
          </p:cNvPr>
          <p:cNvSpPr/>
          <p:nvPr/>
        </p:nvSpPr>
        <p:spPr>
          <a:xfrm>
            <a:off x="5434148" y="1623218"/>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03A72A7-7BD7-FD41-9C85-282DA62E9FA0}"/>
                  </a:ext>
                </a:extLst>
              </p:cNvPr>
              <p:cNvSpPr txBox="1"/>
              <p:nvPr/>
            </p:nvSpPr>
            <p:spPr>
              <a:xfrm>
                <a:off x="2530356" y="1104930"/>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18" name="TextBox 17">
                <a:extLst>
                  <a:ext uri="{FF2B5EF4-FFF2-40B4-BE49-F238E27FC236}">
                    <a16:creationId xmlns:a16="http://schemas.microsoft.com/office/drawing/2014/main" id="{F03A72A7-7BD7-FD41-9C85-282DA62E9FA0}"/>
                  </a:ext>
                </a:extLst>
              </p:cNvPr>
              <p:cNvSpPr txBox="1">
                <a:spLocks noRot="1" noChangeAspect="1" noMove="1" noResize="1" noEditPoints="1" noAdjustHandles="1" noChangeArrowheads="1" noChangeShapeType="1" noTextEdit="1"/>
              </p:cNvSpPr>
              <p:nvPr/>
            </p:nvSpPr>
            <p:spPr>
              <a:xfrm>
                <a:off x="2530356" y="1104930"/>
                <a:ext cx="186718" cy="276999"/>
              </a:xfrm>
              <a:prstGeom prst="rect">
                <a:avLst/>
              </a:prstGeom>
              <a:blipFill>
                <a:blip r:embed="rId2"/>
                <a:stretch>
                  <a:fillRect l="-25000" r="-25000" b="-217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2AEDF24-CD7A-E74C-ADB8-53AA26ACF211}"/>
                  </a:ext>
                </a:extLst>
              </p:cNvPr>
              <p:cNvSpPr txBox="1"/>
              <p:nvPr/>
            </p:nvSpPr>
            <p:spPr>
              <a:xfrm>
                <a:off x="6984790" y="3939570"/>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9" name="TextBox 18">
                <a:extLst>
                  <a:ext uri="{FF2B5EF4-FFF2-40B4-BE49-F238E27FC236}">
                    <a16:creationId xmlns:a16="http://schemas.microsoft.com/office/drawing/2014/main" id="{A2AEDF24-CD7A-E74C-ADB8-53AA26ACF211}"/>
                  </a:ext>
                </a:extLst>
              </p:cNvPr>
              <p:cNvSpPr txBox="1">
                <a:spLocks noRot="1" noChangeAspect="1" noMove="1" noResize="1" noEditPoints="1" noAdjustHandles="1" noChangeArrowheads="1" noChangeShapeType="1" noTextEdit="1"/>
              </p:cNvSpPr>
              <p:nvPr/>
            </p:nvSpPr>
            <p:spPr>
              <a:xfrm>
                <a:off x="6984790" y="3939570"/>
                <a:ext cx="186718" cy="276999"/>
              </a:xfrm>
              <a:prstGeom prst="rect">
                <a:avLst/>
              </a:prstGeom>
              <a:blipFill>
                <a:blip r:embed="rId3"/>
                <a:stretch>
                  <a:fillRect l="-12500" r="-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1CA38D3-3346-1F4E-9402-325FEDAA1C4D}"/>
                  </a:ext>
                </a:extLst>
              </p:cNvPr>
              <p:cNvSpPr txBox="1"/>
              <p:nvPr/>
            </p:nvSpPr>
            <p:spPr>
              <a:xfrm>
                <a:off x="3365177" y="3799432"/>
                <a:ext cx="60157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oMath>
                  </m:oMathPara>
                </a14:m>
                <a:endParaRPr lang="en-US" sz="1400" dirty="0"/>
              </a:p>
            </p:txBody>
          </p:sp>
        </mc:Choice>
        <mc:Fallback xmlns="">
          <p:sp>
            <p:nvSpPr>
              <p:cNvPr id="20" name="TextBox 19">
                <a:extLst>
                  <a:ext uri="{FF2B5EF4-FFF2-40B4-BE49-F238E27FC236}">
                    <a16:creationId xmlns:a16="http://schemas.microsoft.com/office/drawing/2014/main" id="{41CA38D3-3346-1F4E-9402-325FEDAA1C4D}"/>
                  </a:ext>
                </a:extLst>
              </p:cNvPr>
              <p:cNvSpPr txBox="1">
                <a:spLocks noRot="1" noChangeAspect="1" noMove="1" noResize="1" noEditPoints="1" noAdjustHandles="1" noChangeArrowheads="1" noChangeShapeType="1" noTextEdit="1"/>
              </p:cNvSpPr>
              <p:nvPr/>
            </p:nvSpPr>
            <p:spPr>
              <a:xfrm>
                <a:off x="3365177" y="3799432"/>
                <a:ext cx="601575" cy="215444"/>
              </a:xfrm>
              <a:prstGeom prst="rect">
                <a:avLst/>
              </a:prstGeom>
              <a:blipFill>
                <a:blip r:embed="rId4"/>
                <a:stretch>
                  <a:fillRect l="-8333" r="-10417"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7988F54-7D5E-8C4E-BB09-79C1F0D1879B}"/>
                  </a:ext>
                </a:extLst>
              </p:cNvPr>
              <p:cNvSpPr txBox="1"/>
              <p:nvPr/>
            </p:nvSpPr>
            <p:spPr>
              <a:xfrm>
                <a:off x="2962748" y="2949063"/>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oMath>
                  </m:oMathPara>
                </a14:m>
                <a:endParaRPr lang="en-US" sz="1400" dirty="0"/>
              </a:p>
            </p:txBody>
          </p:sp>
        </mc:Choice>
        <mc:Fallback xmlns="">
          <p:sp>
            <p:nvSpPr>
              <p:cNvPr id="21" name="TextBox 20">
                <a:extLst>
                  <a:ext uri="{FF2B5EF4-FFF2-40B4-BE49-F238E27FC236}">
                    <a16:creationId xmlns:a16="http://schemas.microsoft.com/office/drawing/2014/main" id="{F7988F54-7D5E-8C4E-BB09-79C1F0D1879B}"/>
                  </a:ext>
                </a:extLst>
              </p:cNvPr>
              <p:cNvSpPr txBox="1">
                <a:spLocks noRot="1" noChangeAspect="1" noMove="1" noResize="1" noEditPoints="1" noAdjustHandles="1" noChangeArrowheads="1" noChangeShapeType="1" noTextEdit="1"/>
              </p:cNvSpPr>
              <p:nvPr/>
            </p:nvSpPr>
            <p:spPr>
              <a:xfrm>
                <a:off x="2962748" y="2949063"/>
                <a:ext cx="609911" cy="215444"/>
              </a:xfrm>
              <a:prstGeom prst="rect">
                <a:avLst/>
              </a:prstGeom>
              <a:blipFill>
                <a:blip r:embed="rId5"/>
                <a:stretch>
                  <a:fillRect l="-8163" r="-10204"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AB1020C-7E72-3649-B82D-4FEFEC780152}"/>
                  </a:ext>
                </a:extLst>
              </p:cNvPr>
              <p:cNvSpPr txBox="1"/>
              <p:nvPr/>
            </p:nvSpPr>
            <p:spPr>
              <a:xfrm>
                <a:off x="4060060" y="3181924"/>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3</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3</m:t>
                          </m:r>
                        </m:sub>
                      </m:sSub>
                      <m:r>
                        <a:rPr lang="en-US" sz="1400" b="0" i="1" smtClean="0">
                          <a:latin typeface="Cambria Math" panose="02040503050406030204" pitchFamily="18" charset="0"/>
                        </a:rPr>
                        <m:t>)</m:t>
                      </m:r>
                    </m:oMath>
                  </m:oMathPara>
                </a14:m>
                <a:endParaRPr lang="en-US" sz="1400" dirty="0"/>
              </a:p>
            </p:txBody>
          </p:sp>
        </mc:Choice>
        <mc:Fallback xmlns="">
          <p:sp>
            <p:nvSpPr>
              <p:cNvPr id="22" name="TextBox 21">
                <a:extLst>
                  <a:ext uri="{FF2B5EF4-FFF2-40B4-BE49-F238E27FC236}">
                    <a16:creationId xmlns:a16="http://schemas.microsoft.com/office/drawing/2014/main" id="{CAB1020C-7E72-3649-B82D-4FEFEC780152}"/>
                  </a:ext>
                </a:extLst>
              </p:cNvPr>
              <p:cNvSpPr txBox="1">
                <a:spLocks noRot="1" noChangeAspect="1" noMove="1" noResize="1" noEditPoints="1" noAdjustHandles="1" noChangeArrowheads="1" noChangeShapeType="1" noTextEdit="1"/>
              </p:cNvSpPr>
              <p:nvPr/>
            </p:nvSpPr>
            <p:spPr>
              <a:xfrm>
                <a:off x="4060060" y="3181924"/>
                <a:ext cx="609911" cy="215444"/>
              </a:xfrm>
              <a:prstGeom prst="rect">
                <a:avLst/>
              </a:prstGeom>
              <a:blipFill>
                <a:blip r:embed="rId6"/>
                <a:stretch>
                  <a:fillRect l="-10204" r="-8163"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CAE4F85-63F5-654D-A54A-FA98EB86B831}"/>
                  </a:ext>
                </a:extLst>
              </p:cNvPr>
              <p:cNvSpPr txBox="1"/>
              <p:nvPr/>
            </p:nvSpPr>
            <p:spPr>
              <a:xfrm>
                <a:off x="3753050" y="2298928"/>
                <a:ext cx="60157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4</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4</m:t>
                          </m:r>
                        </m:sub>
                      </m:sSub>
                      <m:r>
                        <a:rPr lang="en-US" sz="1400" b="0" i="1" smtClean="0">
                          <a:latin typeface="Cambria Math" panose="02040503050406030204" pitchFamily="18" charset="0"/>
                        </a:rPr>
                        <m:t>)</m:t>
                      </m:r>
                    </m:oMath>
                  </m:oMathPara>
                </a14:m>
                <a:endParaRPr lang="en-US" sz="1400" dirty="0"/>
              </a:p>
            </p:txBody>
          </p:sp>
        </mc:Choice>
        <mc:Fallback xmlns="">
          <p:sp>
            <p:nvSpPr>
              <p:cNvPr id="23" name="TextBox 22">
                <a:extLst>
                  <a:ext uri="{FF2B5EF4-FFF2-40B4-BE49-F238E27FC236}">
                    <a16:creationId xmlns:a16="http://schemas.microsoft.com/office/drawing/2014/main" id="{ECAE4F85-63F5-654D-A54A-FA98EB86B831}"/>
                  </a:ext>
                </a:extLst>
              </p:cNvPr>
              <p:cNvSpPr txBox="1">
                <a:spLocks noRot="1" noChangeAspect="1" noMove="1" noResize="1" noEditPoints="1" noAdjustHandles="1" noChangeArrowheads="1" noChangeShapeType="1" noTextEdit="1"/>
              </p:cNvSpPr>
              <p:nvPr/>
            </p:nvSpPr>
            <p:spPr>
              <a:xfrm>
                <a:off x="3753050" y="2298928"/>
                <a:ext cx="601575" cy="215444"/>
              </a:xfrm>
              <a:prstGeom prst="rect">
                <a:avLst/>
              </a:prstGeom>
              <a:blipFill>
                <a:blip r:embed="rId7"/>
                <a:stretch>
                  <a:fillRect l="-10417" r="-10417"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7DBE9C3-26CA-E941-A5AF-237802E61A11}"/>
                  </a:ext>
                </a:extLst>
              </p:cNvPr>
              <p:cNvSpPr txBox="1"/>
              <p:nvPr/>
            </p:nvSpPr>
            <p:spPr>
              <a:xfrm>
                <a:off x="5037221" y="2595824"/>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5</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5</m:t>
                          </m:r>
                        </m:sub>
                      </m:sSub>
                      <m:r>
                        <a:rPr lang="en-US" sz="1400" b="0" i="1" smtClean="0">
                          <a:latin typeface="Cambria Math" panose="02040503050406030204" pitchFamily="18" charset="0"/>
                        </a:rPr>
                        <m:t>)</m:t>
                      </m:r>
                    </m:oMath>
                  </m:oMathPara>
                </a14:m>
                <a:endParaRPr lang="en-US" sz="1400" dirty="0"/>
              </a:p>
            </p:txBody>
          </p:sp>
        </mc:Choice>
        <mc:Fallback xmlns="">
          <p:sp>
            <p:nvSpPr>
              <p:cNvPr id="24" name="TextBox 23">
                <a:extLst>
                  <a:ext uri="{FF2B5EF4-FFF2-40B4-BE49-F238E27FC236}">
                    <a16:creationId xmlns:a16="http://schemas.microsoft.com/office/drawing/2014/main" id="{67DBE9C3-26CA-E941-A5AF-237802E61A11}"/>
                  </a:ext>
                </a:extLst>
              </p:cNvPr>
              <p:cNvSpPr txBox="1">
                <a:spLocks noRot="1" noChangeAspect="1" noMove="1" noResize="1" noEditPoints="1" noAdjustHandles="1" noChangeArrowheads="1" noChangeShapeType="1" noTextEdit="1"/>
              </p:cNvSpPr>
              <p:nvPr/>
            </p:nvSpPr>
            <p:spPr>
              <a:xfrm>
                <a:off x="5037221" y="2595824"/>
                <a:ext cx="609911" cy="215444"/>
              </a:xfrm>
              <a:prstGeom prst="rect">
                <a:avLst/>
              </a:prstGeom>
              <a:blipFill>
                <a:blip r:embed="rId8"/>
                <a:stretch>
                  <a:fillRect l="-10204" r="-8163" b="-3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0284B89-9286-814B-BD18-AB06622CBEED}"/>
                  </a:ext>
                </a:extLst>
              </p:cNvPr>
              <p:cNvSpPr txBox="1"/>
              <p:nvPr/>
            </p:nvSpPr>
            <p:spPr>
              <a:xfrm>
                <a:off x="4580624" y="1859320"/>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6</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6</m:t>
                          </m:r>
                        </m:sub>
                      </m:sSub>
                      <m:r>
                        <a:rPr lang="en-US" sz="1400" b="0" i="1" smtClean="0">
                          <a:latin typeface="Cambria Math" panose="02040503050406030204" pitchFamily="18" charset="0"/>
                        </a:rPr>
                        <m:t>)</m:t>
                      </m:r>
                    </m:oMath>
                  </m:oMathPara>
                </a14:m>
                <a:endParaRPr lang="en-US" sz="1400" dirty="0"/>
              </a:p>
            </p:txBody>
          </p:sp>
        </mc:Choice>
        <mc:Fallback xmlns="">
          <p:sp>
            <p:nvSpPr>
              <p:cNvPr id="25" name="TextBox 24">
                <a:extLst>
                  <a:ext uri="{FF2B5EF4-FFF2-40B4-BE49-F238E27FC236}">
                    <a16:creationId xmlns:a16="http://schemas.microsoft.com/office/drawing/2014/main" id="{A0284B89-9286-814B-BD18-AB06622CBEED}"/>
                  </a:ext>
                </a:extLst>
              </p:cNvPr>
              <p:cNvSpPr txBox="1">
                <a:spLocks noRot="1" noChangeAspect="1" noMove="1" noResize="1" noEditPoints="1" noAdjustHandles="1" noChangeArrowheads="1" noChangeShapeType="1" noTextEdit="1"/>
              </p:cNvSpPr>
              <p:nvPr/>
            </p:nvSpPr>
            <p:spPr>
              <a:xfrm>
                <a:off x="4580624" y="1859320"/>
                <a:ext cx="609911" cy="215444"/>
              </a:xfrm>
              <a:prstGeom prst="rect">
                <a:avLst/>
              </a:prstGeom>
              <a:blipFill>
                <a:blip r:embed="rId9"/>
                <a:stretch>
                  <a:fillRect l="-10204" r="-8163"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52EBE7C-CB5D-CA40-B7C9-FE22E1059343}"/>
                  </a:ext>
                </a:extLst>
              </p:cNvPr>
              <p:cNvSpPr txBox="1"/>
              <p:nvPr/>
            </p:nvSpPr>
            <p:spPr>
              <a:xfrm>
                <a:off x="5734593" y="1908517"/>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7</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7</m:t>
                          </m:r>
                        </m:sub>
                      </m:sSub>
                      <m:r>
                        <a:rPr lang="en-US" sz="1400" b="0" i="1" smtClean="0">
                          <a:latin typeface="Cambria Math" panose="02040503050406030204" pitchFamily="18" charset="0"/>
                        </a:rPr>
                        <m:t>)</m:t>
                      </m:r>
                    </m:oMath>
                  </m:oMathPara>
                </a14:m>
                <a:endParaRPr lang="en-US" sz="1400" dirty="0"/>
              </a:p>
            </p:txBody>
          </p:sp>
        </mc:Choice>
        <mc:Fallback xmlns="">
          <p:sp>
            <p:nvSpPr>
              <p:cNvPr id="26" name="TextBox 25">
                <a:extLst>
                  <a:ext uri="{FF2B5EF4-FFF2-40B4-BE49-F238E27FC236}">
                    <a16:creationId xmlns:a16="http://schemas.microsoft.com/office/drawing/2014/main" id="{B52EBE7C-CB5D-CA40-B7C9-FE22E1059343}"/>
                  </a:ext>
                </a:extLst>
              </p:cNvPr>
              <p:cNvSpPr txBox="1">
                <a:spLocks noRot="1" noChangeAspect="1" noMove="1" noResize="1" noEditPoints="1" noAdjustHandles="1" noChangeArrowheads="1" noChangeShapeType="1" noTextEdit="1"/>
              </p:cNvSpPr>
              <p:nvPr/>
            </p:nvSpPr>
            <p:spPr>
              <a:xfrm>
                <a:off x="5734593" y="1908517"/>
                <a:ext cx="609911" cy="215444"/>
              </a:xfrm>
              <a:prstGeom prst="rect">
                <a:avLst/>
              </a:prstGeom>
              <a:blipFill>
                <a:blip r:embed="rId10"/>
                <a:stretch>
                  <a:fillRect l="-10204" r="-8163"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7035822-5285-1447-B928-C4D6BE0A05CB}"/>
                  </a:ext>
                </a:extLst>
              </p:cNvPr>
              <p:cNvSpPr txBox="1"/>
              <p:nvPr/>
            </p:nvSpPr>
            <p:spPr>
              <a:xfrm>
                <a:off x="5412034" y="1319117"/>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8</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8</m:t>
                          </m:r>
                        </m:sub>
                      </m:sSub>
                      <m:r>
                        <a:rPr lang="en-US" sz="1400" b="0" i="1" smtClean="0">
                          <a:latin typeface="Cambria Math" panose="02040503050406030204" pitchFamily="18" charset="0"/>
                        </a:rPr>
                        <m:t>)</m:t>
                      </m:r>
                    </m:oMath>
                  </m:oMathPara>
                </a14:m>
                <a:endParaRPr lang="en-US" sz="1400" dirty="0"/>
              </a:p>
            </p:txBody>
          </p:sp>
        </mc:Choice>
        <mc:Fallback xmlns="">
          <p:sp>
            <p:nvSpPr>
              <p:cNvPr id="27" name="TextBox 26">
                <a:extLst>
                  <a:ext uri="{FF2B5EF4-FFF2-40B4-BE49-F238E27FC236}">
                    <a16:creationId xmlns:a16="http://schemas.microsoft.com/office/drawing/2014/main" id="{D7035822-5285-1447-B928-C4D6BE0A05CB}"/>
                  </a:ext>
                </a:extLst>
              </p:cNvPr>
              <p:cNvSpPr txBox="1">
                <a:spLocks noRot="1" noChangeAspect="1" noMove="1" noResize="1" noEditPoints="1" noAdjustHandles="1" noChangeArrowheads="1" noChangeShapeType="1" noTextEdit="1"/>
              </p:cNvSpPr>
              <p:nvPr/>
            </p:nvSpPr>
            <p:spPr>
              <a:xfrm>
                <a:off x="5412034" y="1319117"/>
                <a:ext cx="609911" cy="215444"/>
              </a:xfrm>
              <a:prstGeom prst="rect">
                <a:avLst/>
              </a:prstGeom>
              <a:blipFill>
                <a:blip r:embed="rId11"/>
                <a:stretch>
                  <a:fillRect l="-10204" r="-10204" b="-27778"/>
                </a:stretch>
              </a:blipFill>
            </p:spPr>
            <p:txBody>
              <a:bodyPr/>
              <a:lstStyle/>
              <a:p>
                <a:r>
                  <a:rPr lang="en-US">
                    <a:noFill/>
                  </a:rPr>
                  <a:t> </a:t>
                </a:r>
              </a:p>
            </p:txBody>
          </p:sp>
        </mc:Fallback>
      </mc:AlternateContent>
    </p:spTree>
    <p:extLst>
      <p:ext uri="{BB962C8B-B14F-4D97-AF65-F5344CB8AC3E}">
        <p14:creationId xmlns:p14="http://schemas.microsoft.com/office/powerpoint/2010/main" val="1301400817"/>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noAutofit/>
          </a:bodyPr>
          <a:lstStyle>
            <a:lvl1pPr algn="ctr" defTabSz="457200">
              <a:defRPr sz="3200" b="0">
                <a:solidFill>
                  <a:srgbClr val="205382"/>
                </a:solidFill>
                <a:latin typeface="+mj-lt"/>
                <a:ea typeface="+mn-ea"/>
                <a:cs typeface="+mn-cs"/>
                <a:sym typeface="Helvetica"/>
              </a:defRPr>
            </a:lvl1pPr>
            <a:lvl2pPr algn="ctr" defTabSz="457200">
              <a:defRPr sz="3300" b="1">
                <a:solidFill>
                  <a:srgbClr val="205382"/>
                </a:solidFill>
                <a:latin typeface="+mn-lt"/>
                <a:ea typeface="+mn-ea"/>
                <a:cs typeface="+mn-cs"/>
                <a:sym typeface="Helvetica"/>
              </a:defRPr>
            </a:lvl2pPr>
            <a:lvl3pPr algn="ctr" defTabSz="457200">
              <a:defRPr sz="3300" b="1">
                <a:solidFill>
                  <a:srgbClr val="205382"/>
                </a:solidFill>
                <a:latin typeface="+mn-lt"/>
                <a:ea typeface="+mn-ea"/>
                <a:cs typeface="+mn-cs"/>
                <a:sym typeface="Helvetica"/>
              </a:defRPr>
            </a:lvl3pPr>
            <a:lvl4pPr algn="ctr" defTabSz="457200">
              <a:defRPr sz="3300" b="1">
                <a:solidFill>
                  <a:srgbClr val="205382"/>
                </a:solidFill>
                <a:latin typeface="+mn-lt"/>
                <a:ea typeface="+mn-ea"/>
                <a:cs typeface="+mn-cs"/>
                <a:sym typeface="Helvetica"/>
              </a:defRPr>
            </a:lvl4pPr>
            <a:lvl5pPr algn="ctr" defTabSz="457200">
              <a:defRPr sz="3300" b="1">
                <a:solidFill>
                  <a:srgbClr val="205382"/>
                </a:solidFill>
                <a:latin typeface="+mn-lt"/>
                <a:ea typeface="+mn-ea"/>
                <a:cs typeface="+mn-cs"/>
                <a:sym typeface="Helvetica"/>
              </a:defRPr>
            </a:lvl5pPr>
            <a:lvl6pPr algn="ctr" defTabSz="457200">
              <a:defRPr sz="3300" b="1">
                <a:solidFill>
                  <a:srgbClr val="205382"/>
                </a:solidFill>
                <a:latin typeface="+mn-lt"/>
                <a:ea typeface="+mn-ea"/>
                <a:cs typeface="+mn-cs"/>
                <a:sym typeface="Helvetica"/>
              </a:defRPr>
            </a:lvl6pPr>
            <a:lvl7pPr algn="ctr" defTabSz="457200">
              <a:defRPr sz="3300" b="1">
                <a:solidFill>
                  <a:srgbClr val="205382"/>
                </a:solidFill>
                <a:latin typeface="+mn-lt"/>
                <a:ea typeface="+mn-ea"/>
                <a:cs typeface="+mn-cs"/>
                <a:sym typeface="Helvetica"/>
              </a:defRPr>
            </a:lvl7pPr>
            <a:lvl8pPr algn="ctr" defTabSz="457200">
              <a:defRPr sz="3300" b="1">
                <a:solidFill>
                  <a:srgbClr val="205382"/>
                </a:solidFill>
                <a:latin typeface="+mn-lt"/>
                <a:ea typeface="+mn-ea"/>
                <a:cs typeface="+mn-cs"/>
                <a:sym typeface="Helvetica"/>
              </a:defRPr>
            </a:lvl8pPr>
            <a:lvl9pPr algn="ctr" defTabSz="457200">
              <a:defRPr sz="3300" b="1">
                <a:solidFill>
                  <a:srgbClr val="205382"/>
                </a:solidFill>
                <a:latin typeface="+mn-lt"/>
                <a:ea typeface="+mn-ea"/>
                <a:cs typeface="+mn-cs"/>
                <a:sym typeface="Helvetica"/>
              </a:defRPr>
            </a:lvl9pPr>
          </a:lstStyle>
          <a:p>
            <a:r>
              <a:rPr lang="en-US" dirty="0"/>
              <a:t>Linear Regression – 1 output, 1 input</a:t>
            </a:r>
          </a:p>
        </p:txBody>
      </p:sp>
      <p:cxnSp>
        <p:nvCxnSpPr>
          <p:cNvPr id="3" name="Straight Arrow Connector 2">
            <a:extLst>
              <a:ext uri="{FF2B5EF4-FFF2-40B4-BE49-F238E27FC236}">
                <a16:creationId xmlns:a16="http://schemas.microsoft.com/office/drawing/2014/main" id="{261AFB7F-6D14-3741-94CD-2EFCADA42FA3}"/>
              </a:ext>
            </a:extLst>
          </p:cNvPr>
          <p:cNvCxnSpPr>
            <a:cxnSpLocks/>
          </p:cNvCxnSpPr>
          <p:nvPr/>
        </p:nvCxnSpPr>
        <p:spPr>
          <a:xfrm flipV="1">
            <a:off x="2717074" y="1417638"/>
            <a:ext cx="0" cy="2727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269E7B8-4987-F24F-BBC8-59DD636F35FD}"/>
              </a:ext>
            </a:extLst>
          </p:cNvPr>
          <p:cNvCxnSpPr>
            <a:cxnSpLocks/>
          </p:cNvCxnSpPr>
          <p:nvPr/>
        </p:nvCxnSpPr>
        <p:spPr>
          <a:xfrm>
            <a:off x="2717074" y="4145280"/>
            <a:ext cx="4140926" cy="4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5CA08CC8-0785-7D4E-9C15-90A07488EC69}"/>
              </a:ext>
            </a:extLst>
          </p:cNvPr>
          <p:cNvSpPr/>
          <p:nvPr/>
        </p:nvSpPr>
        <p:spPr>
          <a:xfrm>
            <a:off x="3263536" y="3283131"/>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208583F-4AE7-A749-B3D2-57A89002C4C1}"/>
              </a:ext>
            </a:extLst>
          </p:cNvPr>
          <p:cNvSpPr/>
          <p:nvPr/>
        </p:nvSpPr>
        <p:spPr>
          <a:xfrm>
            <a:off x="3897085" y="3108960"/>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836099C-E931-524F-9EA7-4BA388A9F01C}"/>
              </a:ext>
            </a:extLst>
          </p:cNvPr>
          <p:cNvSpPr/>
          <p:nvPr/>
        </p:nvSpPr>
        <p:spPr>
          <a:xfrm>
            <a:off x="4206239" y="2642121"/>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D6E0A76-59E1-4649-A3D0-CC01A2255560}"/>
              </a:ext>
            </a:extLst>
          </p:cNvPr>
          <p:cNvSpPr/>
          <p:nvPr/>
        </p:nvSpPr>
        <p:spPr>
          <a:xfrm>
            <a:off x="4787537" y="2572451"/>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A8FFF8F-009E-8042-85EE-E6E87C0E35C1}"/>
              </a:ext>
            </a:extLst>
          </p:cNvPr>
          <p:cNvSpPr/>
          <p:nvPr/>
        </p:nvSpPr>
        <p:spPr>
          <a:xfrm>
            <a:off x="4990010" y="2211047"/>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7041108-0345-4D4E-AB21-F9AF30FB2B4E}"/>
              </a:ext>
            </a:extLst>
          </p:cNvPr>
          <p:cNvSpPr/>
          <p:nvPr/>
        </p:nvSpPr>
        <p:spPr>
          <a:xfrm>
            <a:off x="3124199" y="3725409"/>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8D126A0-3D45-824C-86E9-EC55A20CB09C}"/>
              </a:ext>
            </a:extLst>
          </p:cNvPr>
          <p:cNvSpPr/>
          <p:nvPr/>
        </p:nvSpPr>
        <p:spPr>
          <a:xfrm>
            <a:off x="5573485" y="2123961"/>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D675479-D795-A141-8611-7DE296B70BAB}"/>
              </a:ext>
            </a:extLst>
          </p:cNvPr>
          <p:cNvSpPr/>
          <p:nvPr/>
        </p:nvSpPr>
        <p:spPr>
          <a:xfrm>
            <a:off x="5434148" y="1623218"/>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03A72A7-7BD7-FD41-9C85-282DA62E9FA0}"/>
                  </a:ext>
                </a:extLst>
              </p:cNvPr>
              <p:cNvSpPr txBox="1"/>
              <p:nvPr/>
            </p:nvSpPr>
            <p:spPr>
              <a:xfrm>
                <a:off x="2530356" y="1104930"/>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18" name="TextBox 17">
                <a:extLst>
                  <a:ext uri="{FF2B5EF4-FFF2-40B4-BE49-F238E27FC236}">
                    <a16:creationId xmlns:a16="http://schemas.microsoft.com/office/drawing/2014/main" id="{F03A72A7-7BD7-FD41-9C85-282DA62E9FA0}"/>
                  </a:ext>
                </a:extLst>
              </p:cNvPr>
              <p:cNvSpPr txBox="1">
                <a:spLocks noRot="1" noChangeAspect="1" noMove="1" noResize="1" noEditPoints="1" noAdjustHandles="1" noChangeArrowheads="1" noChangeShapeType="1" noTextEdit="1"/>
              </p:cNvSpPr>
              <p:nvPr/>
            </p:nvSpPr>
            <p:spPr>
              <a:xfrm>
                <a:off x="2530356" y="1104930"/>
                <a:ext cx="186718" cy="276999"/>
              </a:xfrm>
              <a:prstGeom prst="rect">
                <a:avLst/>
              </a:prstGeom>
              <a:blipFill>
                <a:blip r:embed="rId2"/>
                <a:stretch>
                  <a:fillRect l="-25000" r="-25000" b="-217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2AEDF24-CD7A-E74C-ADB8-53AA26ACF211}"/>
                  </a:ext>
                </a:extLst>
              </p:cNvPr>
              <p:cNvSpPr txBox="1"/>
              <p:nvPr/>
            </p:nvSpPr>
            <p:spPr>
              <a:xfrm>
                <a:off x="6984790" y="3939570"/>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9" name="TextBox 18">
                <a:extLst>
                  <a:ext uri="{FF2B5EF4-FFF2-40B4-BE49-F238E27FC236}">
                    <a16:creationId xmlns:a16="http://schemas.microsoft.com/office/drawing/2014/main" id="{A2AEDF24-CD7A-E74C-ADB8-53AA26ACF211}"/>
                  </a:ext>
                </a:extLst>
              </p:cNvPr>
              <p:cNvSpPr txBox="1">
                <a:spLocks noRot="1" noChangeAspect="1" noMove="1" noResize="1" noEditPoints="1" noAdjustHandles="1" noChangeArrowheads="1" noChangeShapeType="1" noTextEdit="1"/>
              </p:cNvSpPr>
              <p:nvPr/>
            </p:nvSpPr>
            <p:spPr>
              <a:xfrm>
                <a:off x="6984790" y="3939570"/>
                <a:ext cx="186718" cy="276999"/>
              </a:xfrm>
              <a:prstGeom prst="rect">
                <a:avLst/>
              </a:prstGeom>
              <a:blipFill>
                <a:blip r:embed="rId3"/>
                <a:stretch>
                  <a:fillRect l="-12500" r="-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1CA38D3-3346-1F4E-9402-325FEDAA1C4D}"/>
                  </a:ext>
                </a:extLst>
              </p:cNvPr>
              <p:cNvSpPr txBox="1"/>
              <p:nvPr/>
            </p:nvSpPr>
            <p:spPr>
              <a:xfrm>
                <a:off x="3365177" y="3799432"/>
                <a:ext cx="60157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oMath>
                  </m:oMathPara>
                </a14:m>
                <a:endParaRPr lang="en-US" sz="1400" dirty="0"/>
              </a:p>
            </p:txBody>
          </p:sp>
        </mc:Choice>
        <mc:Fallback xmlns="">
          <p:sp>
            <p:nvSpPr>
              <p:cNvPr id="20" name="TextBox 19">
                <a:extLst>
                  <a:ext uri="{FF2B5EF4-FFF2-40B4-BE49-F238E27FC236}">
                    <a16:creationId xmlns:a16="http://schemas.microsoft.com/office/drawing/2014/main" id="{41CA38D3-3346-1F4E-9402-325FEDAA1C4D}"/>
                  </a:ext>
                </a:extLst>
              </p:cNvPr>
              <p:cNvSpPr txBox="1">
                <a:spLocks noRot="1" noChangeAspect="1" noMove="1" noResize="1" noEditPoints="1" noAdjustHandles="1" noChangeArrowheads="1" noChangeShapeType="1" noTextEdit="1"/>
              </p:cNvSpPr>
              <p:nvPr/>
            </p:nvSpPr>
            <p:spPr>
              <a:xfrm>
                <a:off x="3365177" y="3799432"/>
                <a:ext cx="601575" cy="215444"/>
              </a:xfrm>
              <a:prstGeom prst="rect">
                <a:avLst/>
              </a:prstGeom>
              <a:blipFill>
                <a:blip r:embed="rId4"/>
                <a:stretch>
                  <a:fillRect l="-8333" r="-10417"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7988F54-7D5E-8C4E-BB09-79C1F0D1879B}"/>
                  </a:ext>
                </a:extLst>
              </p:cNvPr>
              <p:cNvSpPr txBox="1"/>
              <p:nvPr/>
            </p:nvSpPr>
            <p:spPr>
              <a:xfrm>
                <a:off x="2962748" y="2949063"/>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oMath>
                  </m:oMathPara>
                </a14:m>
                <a:endParaRPr lang="en-US" sz="1400" dirty="0"/>
              </a:p>
            </p:txBody>
          </p:sp>
        </mc:Choice>
        <mc:Fallback xmlns="">
          <p:sp>
            <p:nvSpPr>
              <p:cNvPr id="21" name="TextBox 20">
                <a:extLst>
                  <a:ext uri="{FF2B5EF4-FFF2-40B4-BE49-F238E27FC236}">
                    <a16:creationId xmlns:a16="http://schemas.microsoft.com/office/drawing/2014/main" id="{F7988F54-7D5E-8C4E-BB09-79C1F0D1879B}"/>
                  </a:ext>
                </a:extLst>
              </p:cNvPr>
              <p:cNvSpPr txBox="1">
                <a:spLocks noRot="1" noChangeAspect="1" noMove="1" noResize="1" noEditPoints="1" noAdjustHandles="1" noChangeArrowheads="1" noChangeShapeType="1" noTextEdit="1"/>
              </p:cNvSpPr>
              <p:nvPr/>
            </p:nvSpPr>
            <p:spPr>
              <a:xfrm>
                <a:off x="2962748" y="2949063"/>
                <a:ext cx="609911" cy="215444"/>
              </a:xfrm>
              <a:prstGeom prst="rect">
                <a:avLst/>
              </a:prstGeom>
              <a:blipFill>
                <a:blip r:embed="rId5"/>
                <a:stretch>
                  <a:fillRect l="-8163" r="-10204"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AB1020C-7E72-3649-B82D-4FEFEC780152}"/>
                  </a:ext>
                </a:extLst>
              </p:cNvPr>
              <p:cNvSpPr txBox="1"/>
              <p:nvPr/>
            </p:nvSpPr>
            <p:spPr>
              <a:xfrm>
                <a:off x="4060060" y="3181924"/>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3</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3</m:t>
                          </m:r>
                        </m:sub>
                      </m:sSub>
                      <m:r>
                        <a:rPr lang="en-US" sz="1400" b="0" i="1" smtClean="0">
                          <a:latin typeface="Cambria Math" panose="02040503050406030204" pitchFamily="18" charset="0"/>
                        </a:rPr>
                        <m:t>)</m:t>
                      </m:r>
                    </m:oMath>
                  </m:oMathPara>
                </a14:m>
                <a:endParaRPr lang="en-US" sz="1400" dirty="0"/>
              </a:p>
            </p:txBody>
          </p:sp>
        </mc:Choice>
        <mc:Fallback xmlns="">
          <p:sp>
            <p:nvSpPr>
              <p:cNvPr id="22" name="TextBox 21">
                <a:extLst>
                  <a:ext uri="{FF2B5EF4-FFF2-40B4-BE49-F238E27FC236}">
                    <a16:creationId xmlns:a16="http://schemas.microsoft.com/office/drawing/2014/main" id="{CAB1020C-7E72-3649-B82D-4FEFEC780152}"/>
                  </a:ext>
                </a:extLst>
              </p:cNvPr>
              <p:cNvSpPr txBox="1">
                <a:spLocks noRot="1" noChangeAspect="1" noMove="1" noResize="1" noEditPoints="1" noAdjustHandles="1" noChangeArrowheads="1" noChangeShapeType="1" noTextEdit="1"/>
              </p:cNvSpPr>
              <p:nvPr/>
            </p:nvSpPr>
            <p:spPr>
              <a:xfrm>
                <a:off x="4060060" y="3181924"/>
                <a:ext cx="609911" cy="215444"/>
              </a:xfrm>
              <a:prstGeom prst="rect">
                <a:avLst/>
              </a:prstGeom>
              <a:blipFill>
                <a:blip r:embed="rId6"/>
                <a:stretch>
                  <a:fillRect l="-10204" r="-8163"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CAE4F85-63F5-654D-A54A-FA98EB86B831}"/>
                  </a:ext>
                </a:extLst>
              </p:cNvPr>
              <p:cNvSpPr txBox="1"/>
              <p:nvPr/>
            </p:nvSpPr>
            <p:spPr>
              <a:xfrm>
                <a:off x="3753050" y="2298928"/>
                <a:ext cx="60157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4</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4</m:t>
                          </m:r>
                        </m:sub>
                      </m:sSub>
                      <m:r>
                        <a:rPr lang="en-US" sz="1400" b="0" i="1" smtClean="0">
                          <a:latin typeface="Cambria Math" panose="02040503050406030204" pitchFamily="18" charset="0"/>
                        </a:rPr>
                        <m:t>)</m:t>
                      </m:r>
                    </m:oMath>
                  </m:oMathPara>
                </a14:m>
                <a:endParaRPr lang="en-US" sz="1400" dirty="0"/>
              </a:p>
            </p:txBody>
          </p:sp>
        </mc:Choice>
        <mc:Fallback xmlns="">
          <p:sp>
            <p:nvSpPr>
              <p:cNvPr id="23" name="TextBox 22">
                <a:extLst>
                  <a:ext uri="{FF2B5EF4-FFF2-40B4-BE49-F238E27FC236}">
                    <a16:creationId xmlns:a16="http://schemas.microsoft.com/office/drawing/2014/main" id="{ECAE4F85-63F5-654D-A54A-FA98EB86B831}"/>
                  </a:ext>
                </a:extLst>
              </p:cNvPr>
              <p:cNvSpPr txBox="1">
                <a:spLocks noRot="1" noChangeAspect="1" noMove="1" noResize="1" noEditPoints="1" noAdjustHandles="1" noChangeArrowheads="1" noChangeShapeType="1" noTextEdit="1"/>
              </p:cNvSpPr>
              <p:nvPr/>
            </p:nvSpPr>
            <p:spPr>
              <a:xfrm>
                <a:off x="3753050" y="2298928"/>
                <a:ext cx="601575" cy="215444"/>
              </a:xfrm>
              <a:prstGeom prst="rect">
                <a:avLst/>
              </a:prstGeom>
              <a:blipFill>
                <a:blip r:embed="rId7"/>
                <a:stretch>
                  <a:fillRect l="-10417" r="-10417"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7DBE9C3-26CA-E941-A5AF-237802E61A11}"/>
                  </a:ext>
                </a:extLst>
              </p:cNvPr>
              <p:cNvSpPr txBox="1"/>
              <p:nvPr/>
            </p:nvSpPr>
            <p:spPr>
              <a:xfrm>
                <a:off x="5037221" y="2595824"/>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5</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5</m:t>
                          </m:r>
                        </m:sub>
                      </m:sSub>
                      <m:r>
                        <a:rPr lang="en-US" sz="1400" b="0" i="1" smtClean="0">
                          <a:latin typeface="Cambria Math" panose="02040503050406030204" pitchFamily="18" charset="0"/>
                        </a:rPr>
                        <m:t>)</m:t>
                      </m:r>
                    </m:oMath>
                  </m:oMathPara>
                </a14:m>
                <a:endParaRPr lang="en-US" sz="1400" dirty="0"/>
              </a:p>
            </p:txBody>
          </p:sp>
        </mc:Choice>
        <mc:Fallback xmlns="">
          <p:sp>
            <p:nvSpPr>
              <p:cNvPr id="24" name="TextBox 23">
                <a:extLst>
                  <a:ext uri="{FF2B5EF4-FFF2-40B4-BE49-F238E27FC236}">
                    <a16:creationId xmlns:a16="http://schemas.microsoft.com/office/drawing/2014/main" id="{67DBE9C3-26CA-E941-A5AF-237802E61A11}"/>
                  </a:ext>
                </a:extLst>
              </p:cNvPr>
              <p:cNvSpPr txBox="1">
                <a:spLocks noRot="1" noChangeAspect="1" noMove="1" noResize="1" noEditPoints="1" noAdjustHandles="1" noChangeArrowheads="1" noChangeShapeType="1" noTextEdit="1"/>
              </p:cNvSpPr>
              <p:nvPr/>
            </p:nvSpPr>
            <p:spPr>
              <a:xfrm>
                <a:off x="5037221" y="2595824"/>
                <a:ext cx="609911" cy="215444"/>
              </a:xfrm>
              <a:prstGeom prst="rect">
                <a:avLst/>
              </a:prstGeom>
              <a:blipFill>
                <a:blip r:embed="rId8"/>
                <a:stretch>
                  <a:fillRect l="-10204" r="-8163" b="-3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0284B89-9286-814B-BD18-AB06622CBEED}"/>
                  </a:ext>
                </a:extLst>
              </p:cNvPr>
              <p:cNvSpPr txBox="1"/>
              <p:nvPr/>
            </p:nvSpPr>
            <p:spPr>
              <a:xfrm>
                <a:off x="4580624" y="1859320"/>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6</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6</m:t>
                          </m:r>
                        </m:sub>
                      </m:sSub>
                      <m:r>
                        <a:rPr lang="en-US" sz="1400" b="0" i="1" smtClean="0">
                          <a:latin typeface="Cambria Math" panose="02040503050406030204" pitchFamily="18" charset="0"/>
                        </a:rPr>
                        <m:t>)</m:t>
                      </m:r>
                    </m:oMath>
                  </m:oMathPara>
                </a14:m>
                <a:endParaRPr lang="en-US" sz="1400" dirty="0"/>
              </a:p>
            </p:txBody>
          </p:sp>
        </mc:Choice>
        <mc:Fallback xmlns="">
          <p:sp>
            <p:nvSpPr>
              <p:cNvPr id="25" name="TextBox 24">
                <a:extLst>
                  <a:ext uri="{FF2B5EF4-FFF2-40B4-BE49-F238E27FC236}">
                    <a16:creationId xmlns:a16="http://schemas.microsoft.com/office/drawing/2014/main" id="{A0284B89-9286-814B-BD18-AB06622CBEED}"/>
                  </a:ext>
                </a:extLst>
              </p:cNvPr>
              <p:cNvSpPr txBox="1">
                <a:spLocks noRot="1" noChangeAspect="1" noMove="1" noResize="1" noEditPoints="1" noAdjustHandles="1" noChangeArrowheads="1" noChangeShapeType="1" noTextEdit="1"/>
              </p:cNvSpPr>
              <p:nvPr/>
            </p:nvSpPr>
            <p:spPr>
              <a:xfrm>
                <a:off x="4580624" y="1859320"/>
                <a:ext cx="609911" cy="215444"/>
              </a:xfrm>
              <a:prstGeom prst="rect">
                <a:avLst/>
              </a:prstGeom>
              <a:blipFill>
                <a:blip r:embed="rId9"/>
                <a:stretch>
                  <a:fillRect l="-10204" r="-8163"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52EBE7C-CB5D-CA40-B7C9-FE22E1059343}"/>
                  </a:ext>
                </a:extLst>
              </p:cNvPr>
              <p:cNvSpPr txBox="1"/>
              <p:nvPr/>
            </p:nvSpPr>
            <p:spPr>
              <a:xfrm>
                <a:off x="5734593" y="1908517"/>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7</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7</m:t>
                          </m:r>
                        </m:sub>
                      </m:sSub>
                      <m:r>
                        <a:rPr lang="en-US" sz="1400" b="0" i="1" smtClean="0">
                          <a:latin typeface="Cambria Math" panose="02040503050406030204" pitchFamily="18" charset="0"/>
                        </a:rPr>
                        <m:t>)</m:t>
                      </m:r>
                    </m:oMath>
                  </m:oMathPara>
                </a14:m>
                <a:endParaRPr lang="en-US" sz="1400" dirty="0"/>
              </a:p>
            </p:txBody>
          </p:sp>
        </mc:Choice>
        <mc:Fallback xmlns="">
          <p:sp>
            <p:nvSpPr>
              <p:cNvPr id="26" name="TextBox 25">
                <a:extLst>
                  <a:ext uri="{FF2B5EF4-FFF2-40B4-BE49-F238E27FC236}">
                    <a16:creationId xmlns:a16="http://schemas.microsoft.com/office/drawing/2014/main" id="{B52EBE7C-CB5D-CA40-B7C9-FE22E1059343}"/>
                  </a:ext>
                </a:extLst>
              </p:cNvPr>
              <p:cNvSpPr txBox="1">
                <a:spLocks noRot="1" noChangeAspect="1" noMove="1" noResize="1" noEditPoints="1" noAdjustHandles="1" noChangeArrowheads="1" noChangeShapeType="1" noTextEdit="1"/>
              </p:cNvSpPr>
              <p:nvPr/>
            </p:nvSpPr>
            <p:spPr>
              <a:xfrm>
                <a:off x="5734593" y="1908517"/>
                <a:ext cx="609911" cy="215444"/>
              </a:xfrm>
              <a:prstGeom prst="rect">
                <a:avLst/>
              </a:prstGeom>
              <a:blipFill>
                <a:blip r:embed="rId10"/>
                <a:stretch>
                  <a:fillRect l="-10204" r="-8163"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7035822-5285-1447-B928-C4D6BE0A05CB}"/>
                  </a:ext>
                </a:extLst>
              </p:cNvPr>
              <p:cNvSpPr txBox="1"/>
              <p:nvPr/>
            </p:nvSpPr>
            <p:spPr>
              <a:xfrm>
                <a:off x="5412034" y="1319117"/>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8</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8</m:t>
                          </m:r>
                        </m:sub>
                      </m:sSub>
                      <m:r>
                        <a:rPr lang="en-US" sz="1400" b="0" i="1" smtClean="0">
                          <a:latin typeface="Cambria Math" panose="02040503050406030204" pitchFamily="18" charset="0"/>
                        </a:rPr>
                        <m:t>)</m:t>
                      </m:r>
                    </m:oMath>
                  </m:oMathPara>
                </a14:m>
                <a:endParaRPr lang="en-US" sz="1400" dirty="0"/>
              </a:p>
            </p:txBody>
          </p:sp>
        </mc:Choice>
        <mc:Fallback xmlns="">
          <p:sp>
            <p:nvSpPr>
              <p:cNvPr id="27" name="TextBox 26">
                <a:extLst>
                  <a:ext uri="{FF2B5EF4-FFF2-40B4-BE49-F238E27FC236}">
                    <a16:creationId xmlns:a16="http://schemas.microsoft.com/office/drawing/2014/main" id="{D7035822-5285-1447-B928-C4D6BE0A05CB}"/>
                  </a:ext>
                </a:extLst>
              </p:cNvPr>
              <p:cNvSpPr txBox="1">
                <a:spLocks noRot="1" noChangeAspect="1" noMove="1" noResize="1" noEditPoints="1" noAdjustHandles="1" noChangeArrowheads="1" noChangeShapeType="1" noTextEdit="1"/>
              </p:cNvSpPr>
              <p:nvPr/>
            </p:nvSpPr>
            <p:spPr>
              <a:xfrm>
                <a:off x="5412034" y="1319117"/>
                <a:ext cx="609911" cy="215444"/>
              </a:xfrm>
              <a:prstGeom prst="rect">
                <a:avLst/>
              </a:prstGeom>
              <a:blipFill>
                <a:blip r:embed="rId11"/>
                <a:stretch>
                  <a:fillRect l="-10204" r="-10204" b="-27778"/>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F502154D-BC2B-6742-A7DD-632BE21D2B8C}"/>
              </a:ext>
            </a:extLst>
          </p:cNvPr>
          <p:cNvSpPr txBox="1"/>
          <p:nvPr/>
        </p:nvSpPr>
        <p:spPr>
          <a:xfrm>
            <a:off x="2252886" y="4566011"/>
            <a:ext cx="909223" cy="369332"/>
          </a:xfrm>
          <a:prstGeom prst="rect">
            <a:avLst/>
          </a:prstGeom>
          <a:noFill/>
        </p:spPr>
        <p:txBody>
          <a:bodyPr wrap="none" rtlCol="0">
            <a:spAutoFit/>
          </a:bodyPr>
          <a:lstStyle/>
          <a:p>
            <a:r>
              <a:rPr lang="en-US" dirty="0"/>
              <a:t>Model: </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24FE324-9DE9-1A42-9A3C-70243A2CD08D}"/>
                  </a:ext>
                </a:extLst>
              </p:cNvPr>
              <p:cNvSpPr txBox="1"/>
              <p:nvPr/>
            </p:nvSpPr>
            <p:spPr>
              <a:xfrm>
                <a:off x="3263536" y="4602631"/>
                <a:ext cx="11942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r>
                        <a:rPr lang="en-US" b="0" i="1" smtClean="0">
                          <a:latin typeface="Cambria Math" panose="02040503050406030204" pitchFamily="18" charset="0"/>
                        </a:rPr>
                        <m:t>=</m:t>
                      </m:r>
                      <m:r>
                        <a:rPr lang="en-US" b="0" i="1" smtClean="0">
                          <a:latin typeface="Cambria Math" panose="02040503050406030204" pitchFamily="18" charset="0"/>
                        </a:rPr>
                        <m:t>𝑤𝑥</m:t>
                      </m:r>
                      <m:r>
                        <a:rPr lang="en-US" b="0" i="1" smtClean="0">
                          <a:latin typeface="Cambria Math" panose="02040503050406030204" pitchFamily="18" charset="0"/>
                        </a:rPr>
                        <m:t>+</m:t>
                      </m:r>
                      <m:r>
                        <a:rPr lang="en-US" b="0" i="1" smtClean="0">
                          <a:latin typeface="Cambria Math" panose="02040503050406030204" pitchFamily="18" charset="0"/>
                        </a:rPr>
                        <m:t>𝑏</m:t>
                      </m:r>
                    </m:oMath>
                  </m:oMathPara>
                </a14:m>
                <a:endParaRPr lang="en-US" dirty="0"/>
              </a:p>
            </p:txBody>
          </p:sp>
        </mc:Choice>
        <mc:Fallback xmlns="">
          <p:sp>
            <p:nvSpPr>
              <p:cNvPr id="30" name="TextBox 29">
                <a:extLst>
                  <a:ext uri="{FF2B5EF4-FFF2-40B4-BE49-F238E27FC236}">
                    <a16:creationId xmlns:a16="http://schemas.microsoft.com/office/drawing/2014/main" id="{A24FE324-9DE9-1A42-9A3C-70243A2CD08D}"/>
                  </a:ext>
                </a:extLst>
              </p:cNvPr>
              <p:cNvSpPr txBox="1">
                <a:spLocks noRot="1" noChangeAspect="1" noMove="1" noResize="1" noEditPoints="1" noAdjustHandles="1" noChangeArrowheads="1" noChangeShapeType="1" noTextEdit="1"/>
              </p:cNvSpPr>
              <p:nvPr/>
            </p:nvSpPr>
            <p:spPr>
              <a:xfrm>
                <a:off x="3263536" y="4602631"/>
                <a:ext cx="1194238" cy="276999"/>
              </a:xfrm>
              <a:prstGeom prst="rect">
                <a:avLst/>
              </a:prstGeom>
              <a:blipFill>
                <a:blip r:embed="rId12"/>
                <a:stretch>
                  <a:fillRect l="-4211" t="-8696" r="-3158" b="-26087"/>
                </a:stretch>
              </a:blipFill>
            </p:spPr>
            <p:txBody>
              <a:bodyPr/>
              <a:lstStyle/>
              <a:p>
                <a:r>
                  <a:rPr lang="en-US">
                    <a:noFill/>
                  </a:rPr>
                  <a:t> </a:t>
                </a:r>
              </a:p>
            </p:txBody>
          </p:sp>
        </mc:Fallback>
      </mc:AlternateContent>
    </p:spTree>
    <p:extLst>
      <p:ext uri="{BB962C8B-B14F-4D97-AF65-F5344CB8AC3E}">
        <p14:creationId xmlns:p14="http://schemas.microsoft.com/office/powerpoint/2010/main" val="885653818"/>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noAutofit/>
          </a:bodyPr>
          <a:lstStyle>
            <a:lvl1pPr algn="ctr" defTabSz="457200">
              <a:defRPr sz="3200" b="0">
                <a:solidFill>
                  <a:srgbClr val="205382"/>
                </a:solidFill>
                <a:latin typeface="+mj-lt"/>
                <a:ea typeface="+mn-ea"/>
                <a:cs typeface="+mn-cs"/>
                <a:sym typeface="Helvetica"/>
              </a:defRPr>
            </a:lvl1pPr>
            <a:lvl2pPr algn="ctr" defTabSz="457200">
              <a:defRPr sz="3300" b="1">
                <a:solidFill>
                  <a:srgbClr val="205382"/>
                </a:solidFill>
                <a:latin typeface="+mn-lt"/>
                <a:ea typeface="+mn-ea"/>
                <a:cs typeface="+mn-cs"/>
                <a:sym typeface="Helvetica"/>
              </a:defRPr>
            </a:lvl2pPr>
            <a:lvl3pPr algn="ctr" defTabSz="457200">
              <a:defRPr sz="3300" b="1">
                <a:solidFill>
                  <a:srgbClr val="205382"/>
                </a:solidFill>
                <a:latin typeface="+mn-lt"/>
                <a:ea typeface="+mn-ea"/>
                <a:cs typeface="+mn-cs"/>
                <a:sym typeface="Helvetica"/>
              </a:defRPr>
            </a:lvl3pPr>
            <a:lvl4pPr algn="ctr" defTabSz="457200">
              <a:defRPr sz="3300" b="1">
                <a:solidFill>
                  <a:srgbClr val="205382"/>
                </a:solidFill>
                <a:latin typeface="+mn-lt"/>
                <a:ea typeface="+mn-ea"/>
                <a:cs typeface="+mn-cs"/>
                <a:sym typeface="Helvetica"/>
              </a:defRPr>
            </a:lvl4pPr>
            <a:lvl5pPr algn="ctr" defTabSz="457200">
              <a:defRPr sz="3300" b="1">
                <a:solidFill>
                  <a:srgbClr val="205382"/>
                </a:solidFill>
                <a:latin typeface="+mn-lt"/>
                <a:ea typeface="+mn-ea"/>
                <a:cs typeface="+mn-cs"/>
                <a:sym typeface="Helvetica"/>
              </a:defRPr>
            </a:lvl5pPr>
            <a:lvl6pPr algn="ctr" defTabSz="457200">
              <a:defRPr sz="3300" b="1">
                <a:solidFill>
                  <a:srgbClr val="205382"/>
                </a:solidFill>
                <a:latin typeface="+mn-lt"/>
                <a:ea typeface="+mn-ea"/>
                <a:cs typeface="+mn-cs"/>
                <a:sym typeface="Helvetica"/>
              </a:defRPr>
            </a:lvl6pPr>
            <a:lvl7pPr algn="ctr" defTabSz="457200">
              <a:defRPr sz="3300" b="1">
                <a:solidFill>
                  <a:srgbClr val="205382"/>
                </a:solidFill>
                <a:latin typeface="+mn-lt"/>
                <a:ea typeface="+mn-ea"/>
                <a:cs typeface="+mn-cs"/>
                <a:sym typeface="Helvetica"/>
              </a:defRPr>
            </a:lvl7pPr>
            <a:lvl8pPr algn="ctr" defTabSz="457200">
              <a:defRPr sz="3300" b="1">
                <a:solidFill>
                  <a:srgbClr val="205382"/>
                </a:solidFill>
                <a:latin typeface="+mn-lt"/>
                <a:ea typeface="+mn-ea"/>
                <a:cs typeface="+mn-cs"/>
                <a:sym typeface="Helvetica"/>
              </a:defRPr>
            </a:lvl8pPr>
            <a:lvl9pPr algn="ctr" defTabSz="457200">
              <a:defRPr sz="3300" b="1">
                <a:solidFill>
                  <a:srgbClr val="205382"/>
                </a:solidFill>
                <a:latin typeface="+mn-lt"/>
                <a:ea typeface="+mn-ea"/>
                <a:cs typeface="+mn-cs"/>
                <a:sym typeface="Helvetica"/>
              </a:defRPr>
            </a:lvl9pPr>
          </a:lstStyle>
          <a:p>
            <a:r>
              <a:rPr lang="en-US" dirty="0"/>
              <a:t>Linear Regression – 1 output, 1 input</a:t>
            </a:r>
          </a:p>
        </p:txBody>
      </p:sp>
      <p:cxnSp>
        <p:nvCxnSpPr>
          <p:cNvPr id="3" name="Straight Arrow Connector 2">
            <a:extLst>
              <a:ext uri="{FF2B5EF4-FFF2-40B4-BE49-F238E27FC236}">
                <a16:creationId xmlns:a16="http://schemas.microsoft.com/office/drawing/2014/main" id="{261AFB7F-6D14-3741-94CD-2EFCADA42FA3}"/>
              </a:ext>
            </a:extLst>
          </p:cNvPr>
          <p:cNvCxnSpPr>
            <a:cxnSpLocks/>
          </p:cNvCxnSpPr>
          <p:nvPr/>
        </p:nvCxnSpPr>
        <p:spPr>
          <a:xfrm flipV="1">
            <a:off x="2717074" y="1417638"/>
            <a:ext cx="0" cy="2727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269E7B8-4987-F24F-BBC8-59DD636F35FD}"/>
              </a:ext>
            </a:extLst>
          </p:cNvPr>
          <p:cNvCxnSpPr>
            <a:cxnSpLocks/>
          </p:cNvCxnSpPr>
          <p:nvPr/>
        </p:nvCxnSpPr>
        <p:spPr>
          <a:xfrm>
            <a:off x="2717074" y="4145280"/>
            <a:ext cx="4140926" cy="4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5CA08CC8-0785-7D4E-9C15-90A07488EC69}"/>
              </a:ext>
            </a:extLst>
          </p:cNvPr>
          <p:cNvSpPr/>
          <p:nvPr/>
        </p:nvSpPr>
        <p:spPr>
          <a:xfrm>
            <a:off x="3263536" y="3283131"/>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208583F-4AE7-A749-B3D2-57A89002C4C1}"/>
              </a:ext>
            </a:extLst>
          </p:cNvPr>
          <p:cNvSpPr/>
          <p:nvPr/>
        </p:nvSpPr>
        <p:spPr>
          <a:xfrm>
            <a:off x="3897085" y="3108960"/>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836099C-E931-524F-9EA7-4BA388A9F01C}"/>
              </a:ext>
            </a:extLst>
          </p:cNvPr>
          <p:cNvSpPr/>
          <p:nvPr/>
        </p:nvSpPr>
        <p:spPr>
          <a:xfrm>
            <a:off x="4206239" y="2642121"/>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D6E0A76-59E1-4649-A3D0-CC01A2255560}"/>
              </a:ext>
            </a:extLst>
          </p:cNvPr>
          <p:cNvSpPr/>
          <p:nvPr/>
        </p:nvSpPr>
        <p:spPr>
          <a:xfrm>
            <a:off x="4787537" y="2572451"/>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A8FFF8F-009E-8042-85EE-E6E87C0E35C1}"/>
              </a:ext>
            </a:extLst>
          </p:cNvPr>
          <p:cNvSpPr/>
          <p:nvPr/>
        </p:nvSpPr>
        <p:spPr>
          <a:xfrm>
            <a:off x="4990010" y="2211047"/>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7041108-0345-4D4E-AB21-F9AF30FB2B4E}"/>
              </a:ext>
            </a:extLst>
          </p:cNvPr>
          <p:cNvSpPr/>
          <p:nvPr/>
        </p:nvSpPr>
        <p:spPr>
          <a:xfrm>
            <a:off x="3124199" y="3725409"/>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8D126A0-3D45-824C-86E9-EC55A20CB09C}"/>
              </a:ext>
            </a:extLst>
          </p:cNvPr>
          <p:cNvSpPr/>
          <p:nvPr/>
        </p:nvSpPr>
        <p:spPr>
          <a:xfrm>
            <a:off x="5573485" y="2123961"/>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D675479-D795-A141-8611-7DE296B70BAB}"/>
              </a:ext>
            </a:extLst>
          </p:cNvPr>
          <p:cNvSpPr/>
          <p:nvPr/>
        </p:nvSpPr>
        <p:spPr>
          <a:xfrm>
            <a:off x="5434148" y="1623218"/>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03A72A7-7BD7-FD41-9C85-282DA62E9FA0}"/>
                  </a:ext>
                </a:extLst>
              </p:cNvPr>
              <p:cNvSpPr txBox="1"/>
              <p:nvPr/>
            </p:nvSpPr>
            <p:spPr>
              <a:xfrm>
                <a:off x="2530356" y="1104930"/>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18" name="TextBox 17">
                <a:extLst>
                  <a:ext uri="{FF2B5EF4-FFF2-40B4-BE49-F238E27FC236}">
                    <a16:creationId xmlns:a16="http://schemas.microsoft.com/office/drawing/2014/main" id="{F03A72A7-7BD7-FD41-9C85-282DA62E9FA0}"/>
                  </a:ext>
                </a:extLst>
              </p:cNvPr>
              <p:cNvSpPr txBox="1">
                <a:spLocks noRot="1" noChangeAspect="1" noMove="1" noResize="1" noEditPoints="1" noAdjustHandles="1" noChangeArrowheads="1" noChangeShapeType="1" noTextEdit="1"/>
              </p:cNvSpPr>
              <p:nvPr/>
            </p:nvSpPr>
            <p:spPr>
              <a:xfrm>
                <a:off x="2530356" y="1104930"/>
                <a:ext cx="186718" cy="276999"/>
              </a:xfrm>
              <a:prstGeom prst="rect">
                <a:avLst/>
              </a:prstGeom>
              <a:blipFill>
                <a:blip r:embed="rId2"/>
                <a:stretch>
                  <a:fillRect l="-25000" r="-25000" b="-217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2AEDF24-CD7A-E74C-ADB8-53AA26ACF211}"/>
                  </a:ext>
                </a:extLst>
              </p:cNvPr>
              <p:cNvSpPr txBox="1"/>
              <p:nvPr/>
            </p:nvSpPr>
            <p:spPr>
              <a:xfrm>
                <a:off x="6984790" y="3939570"/>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9" name="TextBox 18">
                <a:extLst>
                  <a:ext uri="{FF2B5EF4-FFF2-40B4-BE49-F238E27FC236}">
                    <a16:creationId xmlns:a16="http://schemas.microsoft.com/office/drawing/2014/main" id="{A2AEDF24-CD7A-E74C-ADB8-53AA26ACF211}"/>
                  </a:ext>
                </a:extLst>
              </p:cNvPr>
              <p:cNvSpPr txBox="1">
                <a:spLocks noRot="1" noChangeAspect="1" noMove="1" noResize="1" noEditPoints="1" noAdjustHandles="1" noChangeArrowheads="1" noChangeShapeType="1" noTextEdit="1"/>
              </p:cNvSpPr>
              <p:nvPr/>
            </p:nvSpPr>
            <p:spPr>
              <a:xfrm>
                <a:off x="6984790" y="3939570"/>
                <a:ext cx="186718" cy="276999"/>
              </a:xfrm>
              <a:prstGeom prst="rect">
                <a:avLst/>
              </a:prstGeom>
              <a:blipFill>
                <a:blip r:embed="rId3"/>
                <a:stretch>
                  <a:fillRect l="-12500" r="-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1CA38D3-3346-1F4E-9402-325FEDAA1C4D}"/>
                  </a:ext>
                </a:extLst>
              </p:cNvPr>
              <p:cNvSpPr txBox="1"/>
              <p:nvPr/>
            </p:nvSpPr>
            <p:spPr>
              <a:xfrm>
                <a:off x="3365177" y="3799432"/>
                <a:ext cx="60157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oMath>
                  </m:oMathPara>
                </a14:m>
                <a:endParaRPr lang="en-US" sz="1400" dirty="0"/>
              </a:p>
            </p:txBody>
          </p:sp>
        </mc:Choice>
        <mc:Fallback xmlns="">
          <p:sp>
            <p:nvSpPr>
              <p:cNvPr id="20" name="TextBox 19">
                <a:extLst>
                  <a:ext uri="{FF2B5EF4-FFF2-40B4-BE49-F238E27FC236}">
                    <a16:creationId xmlns:a16="http://schemas.microsoft.com/office/drawing/2014/main" id="{41CA38D3-3346-1F4E-9402-325FEDAA1C4D}"/>
                  </a:ext>
                </a:extLst>
              </p:cNvPr>
              <p:cNvSpPr txBox="1">
                <a:spLocks noRot="1" noChangeAspect="1" noMove="1" noResize="1" noEditPoints="1" noAdjustHandles="1" noChangeArrowheads="1" noChangeShapeType="1" noTextEdit="1"/>
              </p:cNvSpPr>
              <p:nvPr/>
            </p:nvSpPr>
            <p:spPr>
              <a:xfrm>
                <a:off x="3365177" y="3799432"/>
                <a:ext cx="601575" cy="215444"/>
              </a:xfrm>
              <a:prstGeom prst="rect">
                <a:avLst/>
              </a:prstGeom>
              <a:blipFill>
                <a:blip r:embed="rId4"/>
                <a:stretch>
                  <a:fillRect l="-8333" r="-10417"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7988F54-7D5E-8C4E-BB09-79C1F0D1879B}"/>
                  </a:ext>
                </a:extLst>
              </p:cNvPr>
              <p:cNvSpPr txBox="1"/>
              <p:nvPr/>
            </p:nvSpPr>
            <p:spPr>
              <a:xfrm>
                <a:off x="2962748" y="2949063"/>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oMath>
                  </m:oMathPara>
                </a14:m>
                <a:endParaRPr lang="en-US" sz="1400" dirty="0"/>
              </a:p>
            </p:txBody>
          </p:sp>
        </mc:Choice>
        <mc:Fallback xmlns="">
          <p:sp>
            <p:nvSpPr>
              <p:cNvPr id="21" name="TextBox 20">
                <a:extLst>
                  <a:ext uri="{FF2B5EF4-FFF2-40B4-BE49-F238E27FC236}">
                    <a16:creationId xmlns:a16="http://schemas.microsoft.com/office/drawing/2014/main" id="{F7988F54-7D5E-8C4E-BB09-79C1F0D1879B}"/>
                  </a:ext>
                </a:extLst>
              </p:cNvPr>
              <p:cNvSpPr txBox="1">
                <a:spLocks noRot="1" noChangeAspect="1" noMove="1" noResize="1" noEditPoints="1" noAdjustHandles="1" noChangeArrowheads="1" noChangeShapeType="1" noTextEdit="1"/>
              </p:cNvSpPr>
              <p:nvPr/>
            </p:nvSpPr>
            <p:spPr>
              <a:xfrm>
                <a:off x="2962748" y="2949063"/>
                <a:ext cx="609911" cy="215444"/>
              </a:xfrm>
              <a:prstGeom prst="rect">
                <a:avLst/>
              </a:prstGeom>
              <a:blipFill>
                <a:blip r:embed="rId5"/>
                <a:stretch>
                  <a:fillRect l="-8163" r="-10204"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AB1020C-7E72-3649-B82D-4FEFEC780152}"/>
                  </a:ext>
                </a:extLst>
              </p:cNvPr>
              <p:cNvSpPr txBox="1"/>
              <p:nvPr/>
            </p:nvSpPr>
            <p:spPr>
              <a:xfrm>
                <a:off x="4060060" y="3181924"/>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3</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3</m:t>
                          </m:r>
                        </m:sub>
                      </m:sSub>
                      <m:r>
                        <a:rPr lang="en-US" sz="1400" b="0" i="1" smtClean="0">
                          <a:latin typeface="Cambria Math" panose="02040503050406030204" pitchFamily="18" charset="0"/>
                        </a:rPr>
                        <m:t>)</m:t>
                      </m:r>
                    </m:oMath>
                  </m:oMathPara>
                </a14:m>
                <a:endParaRPr lang="en-US" sz="1400" dirty="0"/>
              </a:p>
            </p:txBody>
          </p:sp>
        </mc:Choice>
        <mc:Fallback xmlns="">
          <p:sp>
            <p:nvSpPr>
              <p:cNvPr id="22" name="TextBox 21">
                <a:extLst>
                  <a:ext uri="{FF2B5EF4-FFF2-40B4-BE49-F238E27FC236}">
                    <a16:creationId xmlns:a16="http://schemas.microsoft.com/office/drawing/2014/main" id="{CAB1020C-7E72-3649-B82D-4FEFEC780152}"/>
                  </a:ext>
                </a:extLst>
              </p:cNvPr>
              <p:cNvSpPr txBox="1">
                <a:spLocks noRot="1" noChangeAspect="1" noMove="1" noResize="1" noEditPoints="1" noAdjustHandles="1" noChangeArrowheads="1" noChangeShapeType="1" noTextEdit="1"/>
              </p:cNvSpPr>
              <p:nvPr/>
            </p:nvSpPr>
            <p:spPr>
              <a:xfrm>
                <a:off x="4060060" y="3181924"/>
                <a:ext cx="609911" cy="215444"/>
              </a:xfrm>
              <a:prstGeom prst="rect">
                <a:avLst/>
              </a:prstGeom>
              <a:blipFill>
                <a:blip r:embed="rId6"/>
                <a:stretch>
                  <a:fillRect l="-10204" r="-8163"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CAE4F85-63F5-654D-A54A-FA98EB86B831}"/>
                  </a:ext>
                </a:extLst>
              </p:cNvPr>
              <p:cNvSpPr txBox="1"/>
              <p:nvPr/>
            </p:nvSpPr>
            <p:spPr>
              <a:xfrm>
                <a:off x="3753050" y="2298928"/>
                <a:ext cx="60157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4</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4</m:t>
                          </m:r>
                        </m:sub>
                      </m:sSub>
                      <m:r>
                        <a:rPr lang="en-US" sz="1400" b="0" i="1" smtClean="0">
                          <a:latin typeface="Cambria Math" panose="02040503050406030204" pitchFamily="18" charset="0"/>
                        </a:rPr>
                        <m:t>)</m:t>
                      </m:r>
                    </m:oMath>
                  </m:oMathPara>
                </a14:m>
                <a:endParaRPr lang="en-US" sz="1400" dirty="0"/>
              </a:p>
            </p:txBody>
          </p:sp>
        </mc:Choice>
        <mc:Fallback xmlns="">
          <p:sp>
            <p:nvSpPr>
              <p:cNvPr id="23" name="TextBox 22">
                <a:extLst>
                  <a:ext uri="{FF2B5EF4-FFF2-40B4-BE49-F238E27FC236}">
                    <a16:creationId xmlns:a16="http://schemas.microsoft.com/office/drawing/2014/main" id="{ECAE4F85-63F5-654D-A54A-FA98EB86B831}"/>
                  </a:ext>
                </a:extLst>
              </p:cNvPr>
              <p:cNvSpPr txBox="1">
                <a:spLocks noRot="1" noChangeAspect="1" noMove="1" noResize="1" noEditPoints="1" noAdjustHandles="1" noChangeArrowheads="1" noChangeShapeType="1" noTextEdit="1"/>
              </p:cNvSpPr>
              <p:nvPr/>
            </p:nvSpPr>
            <p:spPr>
              <a:xfrm>
                <a:off x="3753050" y="2298928"/>
                <a:ext cx="601575" cy="215444"/>
              </a:xfrm>
              <a:prstGeom prst="rect">
                <a:avLst/>
              </a:prstGeom>
              <a:blipFill>
                <a:blip r:embed="rId7"/>
                <a:stretch>
                  <a:fillRect l="-10417" r="-10417"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7DBE9C3-26CA-E941-A5AF-237802E61A11}"/>
                  </a:ext>
                </a:extLst>
              </p:cNvPr>
              <p:cNvSpPr txBox="1"/>
              <p:nvPr/>
            </p:nvSpPr>
            <p:spPr>
              <a:xfrm>
                <a:off x="5037221" y="2595824"/>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5</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5</m:t>
                          </m:r>
                        </m:sub>
                      </m:sSub>
                      <m:r>
                        <a:rPr lang="en-US" sz="1400" b="0" i="1" smtClean="0">
                          <a:latin typeface="Cambria Math" panose="02040503050406030204" pitchFamily="18" charset="0"/>
                        </a:rPr>
                        <m:t>)</m:t>
                      </m:r>
                    </m:oMath>
                  </m:oMathPara>
                </a14:m>
                <a:endParaRPr lang="en-US" sz="1400" dirty="0"/>
              </a:p>
            </p:txBody>
          </p:sp>
        </mc:Choice>
        <mc:Fallback xmlns="">
          <p:sp>
            <p:nvSpPr>
              <p:cNvPr id="24" name="TextBox 23">
                <a:extLst>
                  <a:ext uri="{FF2B5EF4-FFF2-40B4-BE49-F238E27FC236}">
                    <a16:creationId xmlns:a16="http://schemas.microsoft.com/office/drawing/2014/main" id="{67DBE9C3-26CA-E941-A5AF-237802E61A11}"/>
                  </a:ext>
                </a:extLst>
              </p:cNvPr>
              <p:cNvSpPr txBox="1">
                <a:spLocks noRot="1" noChangeAspect="1" noMove="1" noResize="1" noEditPoints="1" noAdjustHandles="1" noChangeArrowheads="1" noChangeShapeType="1" noTextEdit="1"/>
              </p:cNvSpPr>
              <p:nvPr/>
            </p:nvSpPr>
            <p:spPr>
              <a:xfrm>
                <a:off x="5037221" y="2595824"/>
                <a:ext cx="609911" cy="215444"/>
              </a:xfrm>
              <a:prstGeom prst="rect">
                <a:avLst/>
              </a:prstGeom>
              <a:blipFill>
                <a:blip r:embed="rId8"/>
                <a:stretch>
                  <a:fillRect l="-10204" r="-8163" b="-3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0284B89-9286-814B-BD18-AB06622CBEED}"/>
                  </a:ext>
                </a:extLst>
              </p:cNvPr>
              <p:cNvSpPr txBox="1"/>
              <p:nvPr/>
            </p:nvSpPr>
            <p:spPr>
              <a:xfrm>
                <a:off x="4580624" y="1859320"/>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6</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6</m:t>
                          </m:r>
                        </m:sub>
                      </m:sSub>
                      <m:r>
                        <a:rPr lang="en-US" sz="1400" b="0" i="1" smtClean="0">
                          <a:latin typeface="Cambria Math" panose="02040503050406030204" pitchFamily="18" charset="0"/>
                        </a:rPr>
                        <m:t>)</m:t>
                      </m:r>
                    </m:oMath>
                  </m:oMathPara>
                </a14:m>
                <a:endParaRPr lang="en-US" sz="1400" dirty="0"/>
              </a:p>
            </p:txBody>
          </p:sp>
        </mc:Choice>
        <mc:Fallback xmlns="">
          <p:sp>
            <p:nvSpPr>
              <p:cNvPr id="25" name="TextBox 24">
                <a:extLst>
                  <a:ext uri="{FF2B5EF4-FFF2-40B4-BE49-F238E27FC236}">
                    <a16:creationId xmlns:a16="http://schemas.microsoft.com/office/drawing/2014/main" id="{A0284B89-9286-814B-BD18-AB06622CBEED}"/>
                  </a:ext>
                </a:extLst>
              </p:cNvPr>
              <p:cNvSpPr txBox="1">
                <a:spLocks noRot="1" noChangeAspect="1" noMove="1" noResize="1" noEditPoints="1" noAdjustHandles="1" noChangeArrowheads="1" noChangeShapeType="1" noTextEdit="1"/>
              </p:cNvSpPr>
              <p:nvPr/>
            </p:nvSpPr>
            <p:spPr>
              <a:xfrm>
                <a:off x="4580624" y="1859320"/>
                <a:ext cx="609911" cy="215444"/>
              </a:xfrm>
              <a:prstGeom prst="rect">
                <a:avLst/>
              </a:prstGeom>
              <a:blipFill>
                <a:blip r:embed="rId9"/>
                <a:stretch>
                  <a:fillRect l="-10204" r="-8163"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52EBE7C-CB5D-CA40-B7C9-FE22E1059343}"/>
                  </a:ext>
                </a:extLst>
              </p:cNvPr>
              <p:cNvSpPr txBox="1"/>
              <p:nvPr/>
            </p:nvSpPr>
            <p:spPr>
              <a:xfrm>
                <a:off x="5734593" y="1908517"/>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7</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7</m:t>
                          </m:r>
                        </m:sub>
                      </m:sSub>
                      <m:r>
                        <a:rPr lang="en-US" sz="1400" b="0" i="1" smtClean="0">
                          <a:latin typeface="Cambria Math" panose="02040503050406030204" pitchFamily="18" charset="0"/>
                        </a:rPr>
                        <m:t>)</m:t>
                      </m:r>
                    </m:oMath>
                  </m:oMathPara>
                </a14:m>
                <a:endParaRPr lang="en-US" sz="1400" dirty="0"/>
              </a:p>
            </p:txBody>
          </p:sp>
        </mc:Choice>
        <mc:Fallback xmlns="">
          <p:sp>
            <p:nvSpPr>
              <p:cNvPr id="26" name="TextBox 25">
                <a:extLst>
                  <a:ext uri="{FF2B5EF4-FFF2-40B4-BE49-F238E27FC236}">
                    <a16:creationId xmlns:a16="http://schemas.microsoft.com/office/drawing/2014/main" id="{B52EBE7C-CB5D-CA40-B7C9-FE22E1059343}"/>
                  </a:ext>
                </a:extLst>
              </p:cNvPr>
              <p:cNvSpPr txBox="1">
                <a:spLocks noRot="1" noChangeAspect="1" noMove="1" noResize="1" noEditPoints="1" noAdjustHandles="1" noChangeArrowheads="1" noChangeShapeType="1" noTextEdit="1"/>
              </p:cNvSpPr>
              <p:nvPr/>
            </p:nvSpPr>
            <p:spPr>
              <a:xfrm>
                <a:off x="5734593" y="1908517"/>
                <a:ext cx="609911" cy="215444"/>
              </a:xfrm>
              <a:prstGeom prst="rect">
                <a:avLst/>
              </a:prstGeom>
              <a:blipFill>
                <a:blip r:embed="rId10"/>
                <a:stretch>
                  <a:fillRect l="-10204" r="-8163"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7035822-5285-1447-B928-C4D6BE0A05CB}"/>
                  </a:ext>
                </a:extLst>
              </p:cNvPr>
              <p:cNvSpPr txBox="1"/>
              <p:nvPr/>
            </p:nvSpPr>
            <p:spPr>
              <a:xfrm>
                <a:off x="5412034" y="1319117"/>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8</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8</m:t>
                          </m:r>
                        </m:sub>
                      </m:sSub>
                      <m:r>
                        <a:rPr lang="en-US" sz="1400" b="0" i="1" smtClean="0">
                          <a:latin typeface="Cambria Math" panose="02040503050406030204" pitchFamily="18" charset="0"/>
                        </a:rPr>
                        <m:t>)</m:t>
                      </m:r>
                    </m:oMath>
                  </m:oMathPara>
                </a14:m>
                <a:endParaRPr lang="en-US" sz="1400" dirty="0"/>
              </a:p>
            </p:txBody>
          </p:sp>
        </mc:Choice>
        <mc:Fallback xmlns="">
          <p:sp>
            <p:nvSpPr>
              <p:cNvPr id="27" name="TextBox 26">
                <a:extLst>
                  <a:ext uri="{FF2B5EF4-FFF2-40B4-BE49-F238E27FC236}">
                    <a16:creationId xmlns:a16="http://schemas.microsoft.com/office/drawing/2014/main" id="{D7035822-5285-1447-B928-C4D6BE0A05CB}"/>
                  </a:ext>
                </a:extLst>
              </p:cNvPr>
              <p:cNvSpPr txBox="1">
                <a:spLocks noRot="1" noChangeAspect="1" noMove="1" noResize="1" noEditPoints="1" noAdjustHandles="1" noChangeArrowheads="1" noChangeShapeType="1" noTextEdit="1"/>
              </p:cNvSpPr>
              <p:nvPr/>
            </p:nvSpPr>
            <p:spPr>
              <a:xfrm>
                <a:off x="5412034" y="1319117"/>
                <a:ext cx="609911" cy="215444"/>
              </a:xfrm>
              <a:prstGeom prst="rect">
                <a:avLst/>
              </a:prstGeom>
              <a:blipFill>
                <a:blip r:embed="rId11"/>
                <a:stretch>
                  <a:fillRect l="-10204" r="-10204" b="-27778"/>
                </a:stretch>
              </a:blipFill>
            </p:spPr>
            <p:txBody>
              <a:bodyPr/>
              <a:lstStyle/>
              <a:p>
                <a:r>
                  <a:rPr lang="en-US">
                    <a:noFill/>
                  </a:rPr>
                  <a:t> </a:t>
                </a:r>
              </a:p>
            </p:txBody>
          </p:sp>
        </mc:Fallback>
      </mc:AlternateContent>
      <p:cxnSp>
        <p:nvCxnSpPr>
          <p:cNvPr id="6" name="Straight Connector 5">
            <a:extLst>
              <a:ext uri="{FF2B5EF4-FFF2-40B4-BE49-F238E27FC236}">
                <a16:creationId xmlns:a16="http://schemas.microsoft.com/office/drawing/2014/main" id="{192AF777-86AA-F242-94A4-91B2479B211F}"/>
              </a:ext>
            </a:extLst>
          </p:cNvPr>
          <p:cNvCxnSpPr>
            <a:cxnSpLocks/>
          </p:cNvCxnSpPr>
          <p:nvPr/>
        </p:nvCxnSpPr>
        <p:spPr>
          <a:xfrm flipV="1">
            <a:off x="2107474" y="1104930"/>
            <a:ext cx="4493623" cy="3292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59C2FCF-B4D9-3D49-AEB5-2D561BE5A13A}"/>
              </a:ext>
            </a:extLst>
          </p:cNvPr>
          <p:cNvSpPr txBox="1"/>
          <p:nvPr/>
        </p:nvSpPr>
        <p:spPr>
          <a:xfrm>
            <a:off x="2252886" y="4566011"/>
            <a:ext cx="909223" cy="369332"/>
          </a:xfrm>
          <a:prstGeom prst="rect">
            <a:avLst/>
          </a:prstGeom>
          <a:noFill/>
        </p:spPr>
        <p:txBody>
          <a:bodyPr wrap="none" rtlCol="0">
            <a:spAutoFit/>
          </a:bodyPr>
          <a:lstStyle/>
          <a:p>
            <a:r>
              <a:rPr lang="en-US" dirty="0"/>
              <a:t>Model: </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D08E968-8CF5-6442-977A-9ED0144EEF96}"/>
                  </a:ext>
                </a:extLst>
              </p:cNvPr>
              <p:cNvSpPr txBox="1"/>
              <p:nvPr/>
            </p:nvSpPr>
            <p:spPr>
              <a:xfrm>
                <a:off x="3263536" y="4602631"/>
                <a:ext cx="11942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r>
                        <a:rPr lang="en-US" b="0" i="1" smtClean="0">
                          <a:latin typeface="Cambria Math" panose="02040503050406030204" pitchFamily="18" charset="0"/>
                        </a:rPr>
                        <m:t>=</m:t>
                      </m:r>
                      <m:r>
                        <a:rPr lang="en-US" b="0" i="1" smtClean="0">
                          <a:latin typeface="Cambria Math" panose="02040503050406030204" pitchFamily="18" charset="0"/>
                        </a:rPr>
                        <m:t>𝑤𝑥</m:t>
                      </m:r>
                      <m:r>
                        <a:rPr lang="en-US" b="0" i="1" smtClean="0">
                          <a:latin typeface="Cambria Math" panose="02040503050406030204" pitchFamily="18" charset="0"/>
                        </a:rPr>
                        <m:t>+</m:t>
                      </m:r>
                      <m:r>
                        <a:rPr lang="en-US" b="0" i="1" smtClean="0">
                          <a:latin typeface="Cambria Math" panose="02040503050406030204" pitchFamily="18" charset="0"/>
                        </a:rPr>
                        <m:t>𝑏</m:t>
                      </m:r>
                    </m:oMath>
                  </m:oMathPara>
                </a14:m>
                <a:endParaRPr lang="en-US" dirty="0"/>
              </a:p>
            </p:txBody>
          </p:sp>
        </mc:Choice>
        <mc:Fallback xmlns="">
          <p:sp>
            <p:nvSpPr>
              <p:cNvPr id="30" name="TextBox 29">
                <a:extLst>
                  <a:ext uri="{FF2B5EF4-FFF2-40B4-BE49-F238E27FC236}">
                    <a16:creationId xmlns:a16="http://schemas.microsoft.com/office/drawing/2014/main" id="{5D08E968-8CF5-6442-977A-9ED0144EEF96}"/>
                  </a:ext>
                </a:extLst>
              </p:cNvPr>
              <p:cNvSpPr txBox="1">
                <a:spLocks noRot="1" noChangeAspect="1" noMove="1" noResize="1" noEditPoints="1" noAdjustHandles="1" noChangeArrowheads="1" noChangeShapeType="1" noTextEdit="1"/>
              </p:cNvSpPr>
              <p:nvPr/>
            </p:nvSpPr>
            <p:spPr>
              <a:xfrm>
                <a:off x="3263536" y="4602631"/>
                <a:ext cx="1194238" cy="276999"/>
              </a:xfrm>
              <a:prstGeom prst="rect">
                <a:avLst/>
              </a:prstGeom>
              <a:blipFill>
                <a:blip r:embed="rId12"/>
                <a:stretch>
                  <a:fillRect l="-4211" t="-8696" r="-3158" b="-26087"/>
                </a:stretch>
              </a:blipFill>
            </p:spPr>
            <p:txBody>
              <a:bodyPr/>
              <a:lstStyle/>
              <a:p>
                <a:r>
                  <a:rPr lang="en-US">
                    <a:noFill/>
                  </a:rPr>
                  <a:t> </a:t>
                </a:r>
              </a:p>
            </p:txBody>
          </p:sp>
        </mc:Fallback>
      </mc:AlternateContent>
    </p:spTree>
    <p:extLst>
      <p:ext uri="{BB962C8B-B14F-4D97-AF65-F5344CB8AC3E}">
        <p14:creationId xmlns:p14="http://schemas.microsoft.com/office/powerpoint/2010/main" val="383325565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895" y="-96490"/>
            <a:ext cx="7886700" cy="994172"/>
          </a:xfrm>
        </p:spPr>
        <p:txBody>
          <a:bodyPr>
            <a:normAutofit fontScale="90000"/>
          </a:bodyPr>
          <a:lstStyle/>
          <a:p>
            <a:r>
              <a:rPr lang="en-US" dirty="0"/>
              <a:t>Supervised Learning vs Unsupervised Learning</a:t>
            </a:r>
          </a:p>
        </p:txBody>
      </p:sp>
      <p:cxnSp>
        <p:nvCxnSpPr>
          <p:cNvPr id="7" name="Straight Connector 6"/>
          <p:cNvCxnSpPr/>
          <p:nvPr/>
        </p:nvCxnSpPr>
        <p:spPr>
          <a:xfrm>
            <a:off x="4629150" y="933708"/>
            <a:ext cx="0" cy="3726628"/>
          </a:xfrm>
          <a:prstGeom prst="line">
            <a:avLst/>
          </a:prstGeom>
          <a:noFill/>
          <a:ln w="25400" cap="flat">
            <a:solidFill>
              <a:srgbClr val="404040"/>
            </a:solidFill>
            <a:prstDash val="solid"/>
            <a:bevel/>
          </a:ln>
          <a:effectLst/>
        </p:spPr>
        <p:style>
          <a:lnRef idx="0">
            <a:scrgbClr r="0" g="0" b="0"/>
          </a:lnRef>
          <a:fillRef idx="0">
            <a:scrgbClr r="0" g="0" b="0"/>
          </a:fillRef>
          <a:effectRef idx="0">
            <a:scrgbClr r="0" g="0" b="0"/>
          </a:effectRef>
          <a:fontRef idx="none"/>
        </p:style>
      </p:cxnSp>
      <p:grpSp>
        <p:nvGrpSpPr>
          <p:cNvPr id="66" name="Group 65"/>
          <p:cNvGrpSpPr/>
          <p:nvPr/>
        </p:nvGrpSpPr>
        <p:grpSpPr>
          <a:xfrm>
            <a:off x="277507" y="1236890"/>
            <a:ext cx="2501666" cy="3863977"/>
            <a:chOff x="370009" y="1649186"/>
            <a:chExt cx="3335555" cy="5151969"/>
          </a:xfrm>
        </p:grpSpPr>
        <p:pic>
          <p:nvPicPr>
            <p:cNvPr id="4" name="Picture 3"/>
            <p:cNvPicPr>
              <a:picLocks noChangeAspect="1"/>
            </p:cNvPicPr>
            <p:nvPr/>
          </p:nvPicPr>
          <p:blipFill rotWithShape="1">
            <a:blip r:embed="rId3"/>
            <a:srcRect l="66061" t="50119"/>
            <a:stretch/>
          </p:blipFill>
          <p:spPr>
            <a:xfrm>
              <a:off x="370009" y="3444864"/>
              <a:ext cx="925494" cy="930179"/>
            </a:xfrm>
            <a:prstGeom prst="rect">
              <a:avLst/>
            </a:prstGeom>
          </p:spPr>
        </p:pic>
        <p:pic>
          <p:nvPicPr>
            <p:cNvPr id="5" name="Picture 4"/>
            <p:cNvPicPr>
              <a:picLocks noChangeAspect="1"/>
            </p:cNvPicPr>
            <p:nvPr/>
          </p:nvPicPr>
          <p:blipFill rotWithShape="1">
            <a:blip r:embed="rId3"/>
            <a:srcRect r="67363" b="48929"/>
            <a:stretch/>
          </p:blipFill>
          <p:spPr>
            <a:xfrm>
              <a:off x="419595" y="1649186"/>
              <a:ext cx="964557" cy="1032175"/>
            </a:xfrm>
            <a:prstGeom prst="rect">
              <a:avLst/>
            </a:prstGeom>
          </p:spPr>
        </p:pic>
        <p:pic>
          <p:nvPicPr>
            <p:cNvPr id="6" name="Picture 5"/>
            <p:cNvPicPr>
              <a:picLocks noChangeAspect="1"/>
            </p:cNvPicPr>
            <p:nvPr/>
          </p:nvPicPr>
          <p:blipFill rotWithShape="1">
            <a:blip r:embed="rId3"/>
            <a:srcRect l="33154" t="1561" r="34073" b="50515"/>
            <a:stretch/>
          </p:blipFill>
          <p:spPr>
            <a:xfrm>
              <a:off x="1494115" y="3152094"/>
              <a:ext cx="966197" cy="966197"/>
            </a:xfrm>
            <a:prstGeom prst="rect">
              <a:avLst/>
            </a:prstGeom>
          </p:spPr>
        </p:pic>
        <p:pic>
          <p:nvPicPr>
            <p:cNvPr id="8" name="Picture 7"/>
            <p:cNvPicPr>
              <a:picLocks noChangeAspect="1"/>
            </p:cNvPicPr>
            <p:nvPr/>
          </p:nvPicPr>
          <p:blipFill rotWithShape="1">
            <a:blip r:embed="rId4"/>
            <a:srcRect l="60395" t="-1053" r="20432" b="53376"/>
            <a:stretch/>
          </p:blipFill>
          <p:spPr>
            <a:xfrm>
              <a:off x="2725555" y="5365516"/>
              <a:ext cx="980009" cy="990011"/>
            </a:xfrm>
            <a:prstGeom prst="rect">
              <a:avLst/>
            </a:prstGeom>
          </p:spPr>
        </p:pic>
        <p:pic>
          <p:nvPicPr>
            <p:cNvPr id="9" name="Picture 8"/>
            <p:cNvPicPr>
              <a:picLocks noChangeAspect="1"/>
            </p:cNvPicPr>
            <p:nvPr/>
          </p:nvPicPr>
          <p:blipFill rotWithShape="1">
            <a:blip r:embed="rId4"/>
            <a:srcRect t="49474" r="81353"/>
            <a:stretch/>
          </p:blipFill>
          <p:spPr>
            <a:xfrm>
              <a:off x="1784241" y="2119218"/>
              <a:ext cx="853083" cy="939053"/>
            </a:xfrm>
            <a:prstGeom prst="rect">
              <a:avLst/>
            </a:prstGeom>
          </p:spPr>
        </p:pic>
        <p:pic>
          <p:nvPicPr>
            <p:cNvPr id="10" name="Picture 9"/>
            <p:cNvPicPr>
              <a:picLocks noChangeAspect="1"/>
            </p:cNvPicPr>
            <p:nvPr/>
          </p:nvPicPr>
          <p:blipFill rotWithShape="1">
            <a:blip r:embed="rId4"/>
            <a:srcRect l="79868" t="49150"/>
            <a:stretch/>
          </p:blipFill>
          <p:spPr>
            <a:xfrm>
              <a:off x="378057" y="4510189"/>
              <a:ext cx="917446" cy="941432"/>
            </a:xfrm>
            <a:prstGeom prst="rect">
              <a:avLst/>
            </a:prstGeom>
          </p:spPr>
        </p:pic>
        <p:pic>
          <p:nvPicPr>
            <p:cNvPr id="11" name="Picture 10"/>
            <p:cNvPicPr>
              <a:picLocks noChangeAspect="1"/>
            </p:cNvPicPr>
            <p:nvPr/>
          </p:nvPicPr>
          <p:blipFill rotWithShape="1">
            <a:blip r:embed="rId5"/>
            <a:srcRect l="50297" t="50927" r="33001" b="1980"/>
            <a:stretch/>
          </p:blipFill>
          <p:spPr>
            <a:xfrm>
              <a:off x="2753549" y="2911646"/>
              <a:ext cx="934300" cy="879701"/>
            </a:xfrm>
            <a:prstGeom prst="rect">
              <a:avLst/>
            </a:prstGeom>
          </p:spPr>
        </p:pic>
        <p:pic>
          <p:nvPicPr>
            <p:cNvPr id="12" name="Picture 11"/>
            <p:cNvPicPr>
              <a:picLocks noChangeAspect="1"/>
            </p:cNvPicPr>
            <p:nvPr/>
          </p:nvPicPr>
          <p:blipFill rotWithShape="1">
            <a:blip r:embed="rId5"/>
            <a:srcRect r="83750" b="51852"/>
            <a:stretch/>
          </p:blipFill>
          <p:spPr>
            <a:xfrm>
              <a:off x="1531091" y="4593195"/>
              <a:ext cx="917861" cy="908123"/>
            </a:xfrm>
            <a:prstGeom prst="rect">
              <a:avLst/>
            </a:prstGeom>
          </p:spPr>
        </p:pic>
        <p:pic>
          <p:nvPicPr>
            <p:cNvPr id="13" name="Picture 12"/>
            <p:cNvPicPr>
              <a:picLocks noChangeAspect="1"/>
            </p:cNvPicPr>
            <p:nvPr/>
          </p:nvPicPr>
          <p:blipFill rotWithShape="1">
            <a:blip r:embed="rId5"/>
            <a:srcRect l="33132" t="50636" r="50680" b="-1"/>
            <a:stretch/>
          </p:blipFill>
          <p:spPr>
            <a:xfrm>
              <a:off x="881059" y="5781600"/>
              <a:ext cx="1001293" cy="1019555"/>
            </a:xfrm>
            <a:prstGeom prst="rect">
              <a:avLst/>
            </a:prstGeom>
          </p:spPr>
        </p:pic>
      </p:grpSp>
      <p:grpSp>
        <p:nvGrpSpPr>
          <p:cNvPr id="67" name="Group 66"/>
          <p:cNvGrpSpPr/>
          <p:nvPr/>
        </p:nvGrpSpPr>
        <p:grpSpPr>
          <a:xfrm>
            <a:off x="3516280" y="1315732"/>
            <a:ext cx="743372" cy="3566674"/>
            <a:chOff x="4688371" y="1754309"/>
            <a:chExt cx="991162" cy="4755565"/>
          </a:xfrm>
        </p:grpSpPr>
        <p:sp>
          <p:nvSpPr>
            <p:cNvPr id="14" name="TextBox 13"/>
            <p:cNvSpPr txBox="1"/>
            <p:nvPr/>
          </p:nvSpPr>
          <p:spPr>
            <a:xfrm>
              <a:off x="5211972" y="1754309"/>
              <a:ext cx="467561"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rtl="0" latinLnBrk="1" hangingPunct="0"/>
              <a:r>
                <a:rPr lang="en-US" kern="1200" dirty="0">
                  <a:solidFill>
                    <a:srgbClr val="7030A0"/>
                  </a:solidFill>
                </a:rPr>
                <a:t>cat</a:t>
              </a:r>
            </a:p>
          </p:txBody>
        </p:sp>
        <p:sp>
          <p:nvSpPr>
            <p:cNvPr id="15" name="TextBox 14"/>
            <p:cNvSpPr txBox="1"/>
            <p:nvPr/>
          </p:nvSpPr>
          <p:spPr>
            <a:xfrm>
              <a:off x="5048676" y="4770599"/>
              <a:ext cx="467561"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rtl="0" latinLnBrk="1" hangingPunct="0"/>
              <a:r>
                <a:rPr lang="en-US" kern="1200">
                  <a:solidFill>
                    <a:srgbClr val="7030A0"/>
                  </a:solidFill>
                </a:rPr>
                <a:t>cat</a:t>
              </a:r>
            </a:p>
          </p:txBody>
        </p:sp>
        <p:sp>
          <p:nvSpPr>
            <p:cNvPr id="16" name="TextBox 15"/>
            <p:cNvSpPr txBox="1"/>
            <p:nvPr/>
          </p:nvSpPr>
          <p:spPr>
            <a:xfrm>
              <a:off x="5048676" y="5435959"/>
              <a:ext cx="467561"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rtl="0" latinLnBrk="1" hangingPunct="0"/>
              <a:r>
                <a:rPr lang="en-US" kern="1200" dirty="0">
                  <a:solidFill>
                    <a:srgbClr val="7030A0"/>
                  </a:solidFill>
                </a:rPr>
                <a:t>cat</a:t>
              </a:r>
            </a:p>
          </p:txBody>
        </p:sp>
        <p:sp>
          <p:nvSpPr>
            <p:cNvPr id="17" name="TextBox 16"/>
            <p:cNvSpPr txBox="1"/>
            <p:nvPr/>
          </p:nvSpPr>
          <p:spPr>
            <a:xfrm>
              <a:off x="4928018" y="2219416"/>
              <a:ext cx="562544"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rtl="0" latinLnBrk="1" hangingPunct="0"/>
              <a:r>
                <a:rPr lang="en-US" kern="1200">
                  <a:solidFill>
                    <a:srgbClr val="C00000"/>
                  </a:solidFill>
                </a:rPr>
                <a:t>dog</a:t>
              </a:r>
            </a:p>
          </p:txBody>
        </p:sp>
        <p:sp>
          <p:nvSpPr>
            <p:cNvPr id="18" name="TextBox 17"/>
            <p:cNvSpPr txBox="1"/>
            <p:nvPr/>
          </p:nvSpPr>
          <p:spPr>
            <a:xfrm>
              <a:off x="4688371" y="3338810"/>
              <a:ext cx="562544"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rtl="0" latinLnBrk="1" hangingPunct="0"/>
              <a:r>
                <a:rPr lang="en-US" kern="1200">
                  <a:solidFill>
                    <a:srgbClr val="C00000"/>
                  </a:solidFill>
                </a:rPr>
                <a:t>dog</a:t>
              </a:r>
            </a:p>
          </p:txBody>
        </p:sp>
        <p:sp>
          <p:nvSpPr>
            <p:cNvPr id="19" name="TextBox 18"/>
            <p:cNvSpPr txBox="1"/>
            <p:nvPr/>
          </p:nvSpPr>
          <p:spPr>
            <a:xfrm>
              <a:off x="4835798" y="4388029"/>
              <a:ext cx="562544"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rtl="0" latinLnBrk="1" hangingPunct="0"/>
              <a:r>
                <a:rPr lang="en-US" kern="1200">
                  <a:solidFill>
                    <a:srgbClr val="C00000"/>
                  </a:solidFill>
                </a:rPr>
                <a:t>dog</a:t>
              </a:r>
            </a:p>
          </p:txBody>
        </p:sp>
        <p:sp>
          <p:nvSpPr>
            <p:cNvPr id="20" name="TextBox 19"/>
            <p:cNvSpPr txBox="1"/>
            <p:nvPr/>
          </p:nvSpPr>
          <p:spPr>
            <a:xfrm>
              <a:off x="4835798" y="2818748"/>
              <a:ext cx="663000"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rtl="0" latinLnBrk="1" hangingPunct="0"/>
              <a:r>
                <a:rPr lang="en-US" kern="1200" dirty="0">
                  <a:solidFill>
                    <a:srgbClr val="0070C0"/>
                  </a:solidFill>
                </a:rPr>
                <a:t>bear</a:t>
              </a:r>
            </a:p>
          </p:txBody>
        </p:sp>
        <p:sp>
          <p:nvSpPr>
            <p:cNvPr id="21" name="TextBox 20"/>
            <p:cNvSpPr txBox="1"/>
            <p:nvPr/>
          </p:nvSpPr>
          <p:spPr>
            <a:xfrm>
              <a:off x="4835798" y="3748961"/>
              <a:ext cx="663000"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rtl="0" latinLnBrk="1" hangingPunct="0"/>
              <a:r>
                <a:rPr lang="en-US" kern="1200">
                  <a:solidFill>
                    <a:srgbClr val="0070C0"/>
                  </a:solidFill>
                </a:rPr>
                <a:t>bear</a:t>
              </a:r>
            </a:p>
          </p:txBody>
        </p:sp>
        <p:sp>
          <p:nvSpPr>
            <p:cNvPr id="22" name="TextBox 21"/>
            <p:cNvSpPr txBox="1"/>
            <p:nvPr/>
          </p:nvSpPr>
          <p:spPr>
            <a:xfrm>
              <a:off x="4898180" y="6048211"/>
              <a:ext cx="663000"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rtl="0" latinLnBrk="1" hangingPunct="0"/>
              <a:r>
                <a:rPr lang="en-US" kern="1200">
                  <a:solidFill>
                    <a:srgbClr val="0070C0"/>
                  </a:solidFill>
                </a:rPr>
                <a:t>bear</a:t>
              </a:r>
            </a:p>
          </p:txBody>
        </p:sp>
      </p:grpSp>
      <mc:AlternateContent xmlns:mc="http://schemas.openxmlformats.org/markup-compatibility/2006" xmlns:a14="http://schemas.microsoft.com/office/drawing/2010/main">
        <mc:Choice Requires="a14">
          <p:sp>
            <p:nvSpPr>
              <p:cNvPr id="23" name="TextBox 22"/>
              <p:cNvSpPr txBox="1"/>
              <p:nvPr/>
            </p:nvSpPr>
            <p:spPr>
              <a:xfrm>
                <a:off x="1699056" y="766502"/>
                <a:ext cx="1065548" cy="369332"/>
              </a:xfrm>
              <a:prstGeom prst="rect">
                <a:avLst/>
              </a:prstGeom>
              <a:noFill/>
            </p:spPr>
            <p:txBody>
              <a:bodyPr wrap="none" lIns="0" tIns="0" rIns="0" bIns="0" rtlCol="0">
                <a:spAutoFit/>
              </a:bodyPr>
              <a:lstStyle/>
              <a:p>
                <a:pPr algn="l" rtl="0"/>
                <a14:m>
                  <m:oMathPara xmlns:m="http://schemas.openxmlformats.org/officeDocument/2006/math">
                    <m:oMathParaPr>
                      <m:jc m:val="centerGroup"/>
                    </m:oMathParaPr>
                    <m:oMath xmlns:m="http://schemas.openxmlformats.org/officeDocument/2006/math">
                      <m:r>
                        <a:rPr lang="en-US" sz="2400" i="1" kern="1200">
                          <a:solidFill>
                            <a:prstClr val="black"/>
                          </a:solidFill>
                          <a:latin typeface="Cambria Math" charset="0"/>
                          <a:ea typeface=""/>
                          <a:cs typeface="Helvetica Neue Light"/>
                        </a:rPr>
                        <m:t>𝑥</m:t>
                      </m:r>
                      <m:r>
                        <a:rPr lang="en-US" sz="2400" i="1" kern="1200">
                          <a:solidFill>
                            <a:prstClr val="black"/>
                          </a:solidFill>
                          <a:latin typeface="Cambria Math" charset="0"/>
                          <a:ea typeface=""/>
                          <a:cs typeface="Helvetica Neue Light"/>
                        </a:rPr>
                        <m:t> →  </m:t>
                      </m:r>
                      <m:r>
                        <a:rPr lang="en-US" sz="2400" i="1" kern="1200">
                          <a:solidFill>
                            <a:prstClr val="black"/>
                          </a:solidFill>
                          <a:latin typeface="Cambria Math" charset="0"/>
                          <a:ea typeface=""/>
                          <a:cs typeface="Helvetica Neue Light"/>
                        </a:rPr>
                        <m:t>𝑦</m:t>
                      </m:r>
                    </m:oMath>
                  </m:oMathPara>
                </a14:m>
                <a:endParaRPr lang="en-US" sz="2400" kern="1200" dirty="0">
                  <a:solidFill>
                    <a:prstClr val="black"/>
                  </a:solidFill>
                  <a:latin typeface="Helvetica Neue Light"/>
                  <a:ea typeface=""/>
                  <a:cs typeface="Helvetica Neue Light"/>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699056" y="766502"/>
                <a:ext cx="1065548" cy="369332"/>
              </a:xfrm>
              <a:prstGeom prst="rect">
                <a:avLst/>
              </a:prstGeom>
              <a:blipFill rotWithShape="0">
                <a:blip r:embed="rId6"/>
                <a:stretch>
                  <a:fillRect l="-2857" t="-140000" r="-4571" b="-18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6611214" y="766502"/>
                <a:ext cx="426399" cy="461665"/>
              </a:xfrm>
              <a:prstGeom prst="rect">
                <a:avLst/>
              </a:prstGeom>
            </p:spPr>
            <p:txBody>
              <a:bodyPr wrap="none">
                <a:spAutoFit/>
              </a:bodyPr>
              <a:lstStyle/>
              <a:p>
                <a:pPr algn="l" rtl="0"/>
                <a14:m>
                  <m:oMathPara xmlns:m="http://schemas.openxmlformats.org/officeDocument/2006/math">
                    <m:oMathParaPr>
                      <m:jc m:val="centerGroup"/>
                    </m:oMathParaPr>
                    <m:oMath xmlns:m="http://schemas.openxmlformats.org/officeDocument/2006/math">
                      <m:r>
                        <a:rPr lang="en-US" sz="2400" i="1" kern="1200">
                          <a:solidFill>
                            <a:prstClr val="black"/>
                          </a:solidFill>
                          <a:latin typeface="Cambria Math" charset="0"/>
                          <a:ea typeface=""/>
                          <a:cs typeface="Helvetica Neue Light"/>
                        </a:rPr>
                        <m:t>𝑥</m:t>
                      </m:r>
                    </m:oMath>
                  </m:oMathPara>
                </a14:m>
                <a:endParaRPr lang="en-US" kern="1200" dirty="0">
                  <a:solidFill>
                    <a:prstClr val="black"/>
                  </a:solidFill>
                  <a:ea typeface=""/>
                  <a:cs typeface=""/>
                </a:endParaRPr>
              </a:p>
            </p:txBody>
          </p:sp>
        </mc:Choice>
        <mc:Fallback xmlns="">
          <p:sp>
            <p:nvSpPr>
              <p:cNvPr id="25" name="Rectangle 24"/>
              <p:cNvSpPr>
                <a:spLocks noRot="1" noChangeAspect="1" noMove="1" noResize="1" noEditPoints="1" noAdjustHandles="1" noChangeArrowheads="1" noChangeShapeType="1" noTextEdit="1"/>
              </p:cNvSpPr>
              <p:nvPr/>
            </p:nvSpPr>
            <p:spPr>
              <a:xfrm>
                <a:off x="6611214" y="766502"/>
                <a:ext cx="426399" cy="461665"/>
              </a:xfrm>
              <a:prstGeom prst="rect">
                <a:avLst/>
              </a:prstGeom>
              <a:blipFill rotWithShape="0">
                <a:blip r:embed="rId7"/>
                <a:stretch>
                  <a:fillRect/>
                </a:stretch>
              </a:blipFill>
            </p:spPr>
            <p:txBody>
              <a:bodyPr/>
              <a:lstStyle/>
              <a:p>
                <a:r>
                  <a:rPr lang="en-US">
                    <a:noFill/>
                  </a:rPr>
                  <a:t> </a:t>
                </a:r>
              </a:p>
            </p:txBody>
          </p:sp>
        </mc:Fallback>
      </mc:AlternateContent>
      <p:grpSp>
        <p:nvGrpSpPr>
          <p:cNvPr id="68" name="Group 67"/>
          <p:cNvGrpSpPr/>
          <p:nvPr/>
        </p:nvGrpSpPr>
        <p:grpSpPr>
          <a:xfrm>
            <a:off x="971627" y="1454231"/>
            <a:ext cx="2850347" cy="3255052"/>
            <a:chOff x="1295502" y="1938974"/>
            <a:chExt cx="3800462" cy="4340070"/>
          </a:xfrm>
        </p:grpSpPr>
        <p:cxnSp>
          <p:nvCxnSpPr>
            <p:cNvPr id="27" name="Straight Arrow Connector 26"/>
            <p:cNvCxnSpPr/>
            <p:nvPr/>
          </p:nvCxnSpPr>
          <p:spPr>
            <a:xfrm>
              <a:off x="1531091" y="1938974"/>
              <a:ext cx="3564873" cy="0"/>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endCxn id="17" idx="1"/>
            </p:cNvCxnSpPr>
            <p:nvPr/>
          </p:nvCxnSpPr>
          <p:spPr>
            <a:xfrm flipV="1">
              <a:off x="2819400" y="2450247"/>
              <a:ext cx="2108618" cy="64352"/>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endCxn id="20" idx="1"/>
            </p:cNvCxnSpPr>
            <p:nvPr/>
          </p:nvCxnSpPr>
          <p:spPr>
            <a:xfrm flipV="1">
              <a:off x="3810000" y="3049579"/>
              <a:ext cx="1025798" cy="289231"/>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endCxn id="15" idx="1"/>
            </p:cNvCxnSpPr>
            <p:nvPr/>
          </p:nvCxnSpPr>
          <p:spPr>
            <a:xfrm>
              <a:off x="2514600" y="3962399"/>
              <a:ext cx="2534077" cy="1039032"/>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endCxn id="16" idx="1"/>
            </p:cNvCxnSpPr>
            <p:nvPr/>
          </p:nvCxnSpPr>
          <p:spPr>
            <a:xfrm>
              <a:off x="1295503" y="4267200"/>
              <a:ext cx="3753174" cy="1399592"/>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10" idx="3"/>
              <a:endCxn id="18" idx="1"/>
            </p:cNvCxnSpPr>
            <p:nvPr/>
          </p:nvCxnSpPr>
          <p:spPr>
            <a:xfrm flipV="1">
              <a:off x="1295502" y="3569642"/>
              <a:ext cx="3392870" cy="1411263"/>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8" idx="3"/>
              <a:endCxn id="19" idx="1"/>
            </p:cNvCxnSpPr>
            <p:nvPr/>
          </p:nvCxnSpPr>
          <p:spPr>
            <a:xfrm flipV="1">
              <a:off x="3705563" y="4618861"/>
              <a:ext cx="1130236" cy="1241661"/>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endCxn id="21" idx="1"/>
            </p:cNvCxnSpPr>
            <p:nvPr/>
          </p:nvCxnSpPr>
          <p:spPr>
            <a:xfrm flipV="1">
              <a:off x="2514600" y="3979793"/>
              <a:ext cx="2321198" cy="1001113"/>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endCxn id="22" idx="1"/>
            </p:cNvCxnSpPr>
            <p:nvPr/>
          </p:nvCxnSpPr>
          <p:spPr>
            <a:xfrm>
              <a:off x="2057401" y="6213780"/>
              <a:ext cx="2840781" cy="65264"/>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grpSp>
      <p:pic>
        <p:nvPicPr>
          <p:cNvPr id="56" name="Picture 55"/>
          <p:cNvPicPr>
            <a:picLocks noChangeAspect="1"/>
          </p:cNvPicPr>
          <p:nvPr/>
        </p:nvPicPr>
        <p:blipFill rotWithShape="1">
          <a:blip r:embed="rId3"/>
          <a:srcRect l="66061" t="50119"/>
          <a:stretch/>
        </p:blipFill>
        <p:spPr>
          <a:xfrm>
            <a:off x="4950648" y="2364071"/>
            <a:ext cx="694121" cy="697634"/>
          </a:xfrm>
          <a:prstGeom prst="rect">
            <a:avLst/>
          </a:prstGeom>
        </p:spPr>
      </p:pic>
      <p:pic>
        <p:nvPicPr>
          <p:cNvPr id="57" name="Picture 56"/>
          <p:cNvPicPr>
            <a:picLocks noChangeAspect="1"/>
          </p:cNvPicPr>
          <p:nvPr/>
        </p:nvPicPr>
        <p:blipFill rotWithShape="1">
          <a:blip r:embed="rId3"/>
          <a:srcRect r="67363" b="48929"/>
          <a:stretch/>
        </p:blipFill>
        <p:spPr>
          <a:xfrm>
            <a:off x="5018605" y="1498885"/>
            <a:ext cx="723418" cy="774131"/>
          </a:xfrm>
          <a:prstGeom prst="rect">
            <a:avLst/>
          </a:prstGeom>
        </p:spPr>
      </p:pic>
      <p:pic>
        <p:nvPicPr>
          <p:cNvPr id="58" name="Picture 57"/>
          <p:cNvPicPr>
            <a:picLocks noChangeAspect="1"/>
          </p:cNvPicPr>
          <p:nvPr/>
        </p:nvPicPr>
        <p:blipFill rotWithShape="1">
          <a:blip r:embed="rId3"/>
          <a:srcRect l="33154" t="1561" r="34073" b="50515"/>
          <a:stretch/>
        </p:blipFill>
        <p:spPr>
          <a:xfrm>
            <a:off x="5815144" y="2056458"/>
            <a:ext cx="724648" cy="724648"/>
          </a:xfrm>
          <a:prstGeom prst="rect">
            <a:avLst/>
          </a:prstGeom>
        </p:spPr>
      </p:pic>
      <p:pic>
        <p:nvPicPr>
          <p:cNvPr id="59" name="Picture 58"/>
          <p:cNvPicPr>
            <a:picLocks noChangeAspect="1"/>
          </p:cNvPicPr>
          <p:nvPr/>
        </p:nvPicPr>
        <p:blipFill rotWithShape="1">
          <a:blip r:embed="rId4"/>
          <a:srcRect l="60395" t="-1053" r="20432" b="53376"/>
          <a:stretch/>
        </p:blipFill>
        <p:spPr>
          <a:xfrm>
            <a:off x="7403520" y="2319197"/>
            <a:ext cx="735007" cy="742508"/>
          </a:xfrm>
          <a:prstGeom prst="rect">
            <a:avLst/>
          </a:prstGeom>
        </p:spPr>
      </p:pic>
      <p:pic>
        <p:nvPicPr>
          <p:cNvPr id="60" name="Picture 59"/>
          <p:cNvPicPr>
            <a:picLocks noChangeAspect="1"/>
          </p:cNvPicPr>
          <p:nvPr/>
        </p:nvPicPr>
        <p:blipFill rotWithShape="1">
          <a:blip r:embed="rId4"/>
          <a:srcRect t="49474" r="81353"/>
          <a:stretch/>
        </p:blipFill>
        <p:spPr>
          <a:xfrm>
            <a:off x="7361188" y="1500468"/>
            <a:ext cx="639812" cy="704290"/>
          </a:xfrm>
          <a:prstGeom prst="rect">
            <a:avLst/>
          </a:prstGeom>
        </p:spPr>
      </p:pic>
      <p:pic>
        <p:nvPicPr>
          <p:cNvPr id="61" name="Picture 60"/>
          <p:cNvPicPr>
            <a:picLocks noChangeAspect="1"/>
          </p:cNvPicPr>
          <p:nvPr/>
        </p:nvPicPr>
        <p:blipFill rotWithShape="1">
          <a:blip r:embed="rId4"/>
          <a:srcRect l="79868" t="49150"/>
          <a:stretch/>
        </p:blipFill>
        <p:spPr>
          <a:xfrm>
            <a:off x="8134312" y="1764973"/>
            <a:ext cx="688085" cy="706074"/>
          </a:xfrm>
          <a:prstGeom prst="rect">
            <a:avLst/>
          </a:prstGeom>
        </p:spPr>
      </p:pic>
      <p:pic>
        <p:nvPicPr>
          <p:cNvPr id="62" name="Picture 61"/>
          <p:cNvPicPr>
            <a:picLocks noChangeAspect="1"/>
          </p:cNvPicPr>
          <p:nvPr/>
        </p:nvPicPr>
        <p:blipFill rotWithShape="1">
          <a:blip r:embed="rId5"/>
          <a:srcRect l="50297" t="50927" r="33001" b="1980"/>
          <a:stretch/>
        </p:blipFill>
        <p:spPr>
          <a:xfrm>
            <a:off x="5563499" y="3986097"/>
            <a:ext cx="700725" cy="659776"/>
          </a:xfrm>
          <a:prstGeom prst="rect">
            <a:avLst/>
          </a:prstGeom>
        </p:spPr>
      </p:pic>
      <p:pic>
        <p:nvPicPr>
          <p:cNvPr id="63" name="Picture 62"/>
          <p:cNvPicPr>
            <a:picLocks noChangeAspect="1"/>
          </p:cNvPicPr>
          <p:nvPr/>
        </p:nvPicPr>
        <p:blipFill rotWithShape="1">
          <a:blip r:embed="rId5"/>
          <a:srcRect r="83750" b="51852"/>
          <a:stretch/>
        </p:blipFill>
        <p:spPr>
          <a:xfrm>
            <a:off x="6295137" y="3444897"/>
            <a:ext cx="688396" cy="681092"/>
          </a:xfrm>
          <a:prstGeom prst="rect">
            <a:avLst/>
          </a:prstGeom>
        </p:spPr>
      </p:pic>
      <p:pic>
        <p:nvPicPr>
          <p:cNvPr id="64" name="Picture 63"/>
          <p:cNvPicPr>
            <a:picLocks noChangeAspect="1"/>
          </p:cNvPicPr>
          <p:nvPr/>
        </p:nvPicPr>
        <p:blipFill rotWithShape="1">
          <a:blip r:embed="rId5"/>
          <a:srcRect l="33132" t="50636" r="50680" b="-1"/>
          <a:stretch/>
        </p:blipFill>
        <p:spPr>
          <a:xfrm>
            <a:off x="6621147" y="4199370"/>
            <a:ext cx="750970" cy="764666"/>
          </a:xfrm>
          <a:prstGeom prst="rect">
            <a:avLst/>
          </a:prstGeom>
        </p:spPr>
      </p:pic>
      <p:cxnSp>
        <p:nvCxnSpPr>
          <p:cNvPr id="24" name="Straight Connector 23"/>
          <p:cNvCxnSpPr/>
          <p:nvPr/>
        </p:nvCxnSpPr>
        <p:spPr>
          <a:xfrm>
            <a:off x="6686550" y="1454231"/>
            <a:ext cx="296982" cy="1478234"/>
          </a:xfrm>
          <a:prstGeom prst="line">
            <a:avLst/>
          </a:prstGeom>
          <a:ln w="22225"/>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5255792" y="2913935"/>
            <a:ext cx="1736488" cy="682322"/>
          </a:xfrm>
          <a:prstGeom prst="line">
            <a:avLst/>
          </a:prstGeom>
          <a:ln w="22225"/>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H="1" flipV="1">
            <a:off x="6983532" y="2932465"/>
            <a:ext cx="1236655" cy="1053632"/>
          </a:xfrm>
          <a:prstGeom prst="line">
            <a:avLst/>
          </a:prstGeom>
          <a:ln w="22225"/>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52753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noAutofit/>
          </a:bodyPr>
          <a:lstStyle>
            <a:lvl1pPr algn="ctr" defTabSz="457200">
              <a:defRPr sz="3200" b="0">
                <a:solidFill>
                  <a:srgbClr val="205382"/>
                </a:solidFill>
                <a:latin typeface="+mj-lt"/>
                <a:ea typeface="+mn-ea"/>
                <a:cs typeface="+mn-cs"/>
                <a:sym typeface="Helvetica"/>
              </a:defRPr>
            </a:lvl1pPr>
            <a:lvl2pPr algn="ctr" defTabSz="457200">
              <a:defRPr sz="3300" b="1">
                <a:solidFill>
                  <a:srgbClr val="205382"/>
                </a:solidFill>
                <a:latin typeface="+mn-lt"/>
                <a:ea typeface="+mn-ea"/>
                <a:cs typeface="+mn-cs"/>
                <a:sym typeface="Helvetica"/>
              </a:defRPr>
            </a:lvl2pPr>
            <a:lvl3pPr algn="ctr" defTabSz="457200">
              <a:defRPr sz="3300" b="1">
                <a:solidFill>
                  <a:srgbClr val="205382"/>
                </a:solidFill>
                <a:latin typeface="+mn-lt"/>
                <a:ea typeface="+mn-ea"/>
                <a:cs typeface="+mn-cs"/>
                <a:sym typeface="Helvetica"/>
              </a:defRPr>
            </a:lvl3pPr>
            <a:lvl4pPr algn="ctr" defTabSz="457200">
              <a:defRPr sz="3300" b="1">
                <a:solidFill>
                  <a:srgbClr val="205382"/>
                </a:solidFill>
                <a:latin typeface="+mn-lt"/>
                <a:ea typeface="+mn-ea"/>
                <a:cs typeface="+mn-cs"/>
                <a:sym typeface="Helvetica"/>
              </a:defRPr>
            </a:lvl4pPr>
            <a:lvl5pPr algn="ctr" defTabSz="457200">
              <a:defRPr sz="3300" b="1">
                <a:solidFill>
                  <a:srgbClr val="205382"/>
                </a:solidFill>
                <a:latin typeface="+mn-lt"/>
                <a:ea typeface="+mn-ea"/>
                <a:cs typeface="+mn-cs"/>
                <a:sym typeface="Helvetica"/>
              </a:defRPr>
            </a:lvl5pPr>
            <a:lvl6pPr algn="ctr" defTabSz="457200">
              <a:defRPr sz="3300" b="1">
                <a:solidFill>
                  <a:srgbClr val="205382"/>
                </a:solidFill>
                <a:latin typeface="+mn-lt"/>
                <a:ea typeface="+mn-ea"/>
                <a:cs typeface="+mn-cs"/>
                <a:sym typeface="Helvetica"/>
              </a:defRPr>
            </a:lvl6pPr>
            <a:lvl7pPr algn="ctr" defTabSz="457200">
              <a:defRPr sz="3300" b="1">
                <a:solidFill>
                  <a:srgbClr val="205382"/>
                </a:solidFill>
                <a:latin typeface="+mn-lt"/>
                <a:ea typeface="+mn-ea"/>
                <a:cs typeface="+mn-cs"/>
                <a:sym typeface="Helvetica"/>
              </a:defRPr>
            </a:lvl7pPr>
            <a:lvl8pPr algn="ctr" defTabSz="457200">
              <a:defRPr sz="3300" b="1">
                <a:solidFill>
                  <a:srgbClr val="205382"/>
                </a:solidFill>
                <a:latin typeface="+mn-lt"/>
                <a:ea typeface="+mn-ea"/>
                <a:cs typeface="+mn-cs"/>
                <a:sym typeface="Helvetica"/>
              </a:defRPr>
            </a:lvl8pPr>
            <a:lvl9pPr algn="ctr" defTabSz="457200">
              <a:defRPr sz="3300" b="1">
                <a:solidFill>
                  <a:srgbClr val="205382"/>
                </a:solidFill>
                <a:latin typeface="+mn-lt"/>
                <a:ea typeface="+mn-ea"/>
                <a:cs typeface="+mn-cs"/>
                <a:sym typeface="Helvetica"/>
              </a:defRPr>
            </a:lvl9pPr>
          </a:lstStyle>
          <a:p>
            <a:r>
              <a:rPr lang="en-US" dirty="0"/>
              <a:t>Linear Regression – 1 output, 1 input</a:t>
            </a:r>
          </a:p>
        </p:txBody>
      </p:sp>
      <p:cxnSp>
        <p:nvCxnSpPr>
          <p:cNvPr id="3" name="Straight Arrow Connector 2">
            <a:extLst>
              <a:ext uri="{FF2B5EF4-FFF2-40B4-BE49-F238E27FC236}">
                <a16:creationId xmlns:a16="http://schemas.microsoft.com/office/drawing/2014/main" id="{261AFB7F-6D14-3741-94CD-2EFCADA42FA3}"/>
              </a:ext>
            </a:extLst>
          </p:cNvPr>
          <p:cNvCxnSpPr>
            <a:cxnSpLocks/>
          </p:cNvCxnSpPr>
          <p:nvPr/>
        </p:nvCxnSpPr>
        <p:spPr>
          <a:xfrm flipV="1">
            <a:off x="2717074" y="1417638"/>
            <a:ext cx="0" cy="2727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269E7B8-4987-F24F-BBC8-59DD636F35FD}"/>
              </a:ext>
            </a:extLst>
          </p:cNvPr>
          <p:cNvCxnSpPr>
            <a:cxnSpLocks/>
          </p:cNvCxnSpPr>
          <p:nvPr/>
        </p:nvCxnSpPr>
        <p:spPr>
          <a:xfrm>
            <a:off x="2717074" y="4145280"/>
            <a:ext cx="4140926" cy="4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5CA08CC8-0785-7D4E-9C15-90A07488EC69}"/>
              </a:ext>
            </a:extLst>
          </p:cNvPr>
          <p:cNvSpPr/>
          <p:nvPr/>
        </p:nvSpPr>
        <p:spPr>
          <a:xfrm>
            <a:off x="3263536" y="3283131"/>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208583F-4AE7-A749-B3D2-57A89002C4C1}"/>
              </a:ext>
            </a:extLst>
          </p:cNvPr>
          <p:cNvSpPr/>
          <p:nvPr/>
        </p:nvSpPr>
        <p:spPr>
          <a:xfrm>
            <a:off x="3897085" y="3108960"/>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836099C-E931-524F-9EA7-4BA388A9F01C}"/>
              </a:ext>
            </a:extLst>
          </p:cNvPr>
          <p:cNvSpPr/>
          <p:nvPr/>
        </p:nvSpPr>
        <p:spPr>
          <a:xfrm>
            <a:off x="4206239" y="2642121"/>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D6E0A76-59E1-4649-A3D0-CC01A2255560}"/>
              </a:ext>
            </a:extLst>
          </p:cNvPr>
          <p:cNvSpPr/>
          <p:nvPr/>
        </p:nvSpPr>
        <p:spPr>
          <a:xfrm>
            <a:off x="4787537" y="2572451"/>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A8FFF8F-009E-8042-85EE-E6E87C0E35C1}"/>
              </a:ext>
            </a:extLst>
          </p:cNvPr>
          <p:cNvSpPr/>
          <p:nvPr/>
        </p:nvSpPr>
        <p:spPr>
          <a:xfrm>
            <a:off x="4990010" y="2211047"/>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7041108-0345-4D4E-AB21-F9AF30FB2B4E}"/>
              </a:ext>
            </a:extLst>
          </p:cNvPr>
          <p:cNvSpPr/>
          <p:nvPr/>
        </p:nvSpPr>
        <p:spPr>
          <a:xfrm>
            <a:off x="3124199" y="3725409"/>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8D126A0-3D45-824C-86E9-EC55A20CB09C}"/>
              </a:ext>
            </a:extLst>
          </p:cNvPr>
          <p:cNvSpPr/>
          <p:nvPr/>
        </p:nvSpPr>
        <p:spPr>
          <a:xfrm>
            <a:off x="5573485" y="2123961"/>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D675479-D795-A141-8611-7DE296B70BAB}"/>
              </a:ext>
            </a:extLst>
          </p:cNvPr>
          <p:cNvSpPr/>
          <p:nvPr/>
        </p:nvSpPr>
        <p:spPr>
          <a:xfrm>
            <a:off x="5434148" y="1623218"/>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03A72A7-7BD7-FD41-9C85-282DA62E9FA0}"/>
                  </a:ext>
                </a:extLst>
              </p:cNvPr>
              <p:cNvSpPr txBox="1"/>
              <p:nvPr/>
            </p:nvSpPr>
            <p:spPr>
              <a:xfrm>
                <a:off x="2530356" y="1104930"/>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18" name="TextBox 17">
                <a:extLst>
                  <a:ext uri="{FF2B5EF4-FFF2-40B4-BE49-F238E27FC236}">
                    <a16:creationId xmlns:a16="http://schemas.microsoft.com/office/drawing/2014/main" id="{F03A72A7-7BD7-FD41-9C85-282DA62E9FA0}"/>
                  </a:ext>
                </a:extLst>
              </p:cNvPr>
              <p:cNvSpPr txBox="1">
                <a:spLocks noRot="1" noChangeAspect="1" noMove="1" noResize="1" noEditPoints="1" noAdjustHandles="1" noChangeArrowheads="1" noChangeShapeType="1" noTextEdit="1"/>
              </p:cNvSpPr>
              <p:nvPr/>
            </p:nvSpPr>
            <p:spPr>
              <a:xfrm>
                <a:off x="2530356" y="1104930"/>
                <a:ext cx="186718" cy="276999"/>
              </a:xfrm>
              <a:prstGeom prst="rect">
                <a:avLst/>
              </a:prstGeom>
              <a:blipFill>
                <a:blip r:embed="rId2"/>
                <a:stretch>
                  <a:fillRect l="-25000" r="-25000" b="-217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2AEDF24-CD7A-E74C-ADB8-53AA26ACF211}"/>
                  </a:ext>
                </a:extLst>
              </p:cNvPr>
              <p:cNvSpPr txBox="1"/>
              <p:nvPr/>
            </p:nvSpPr>
            <p:spPr>
              <a:xfrm>
                <a:off x="6984790" y="3939570"/>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9" name="TextBox 18">
                <a:extLst>
                  <a:ext uri="{FF2B5EF4-FFF2-40B4-BE49-F238E27FC236}">
                    <a16:creationId xmlns:a16="http://schemas.microsoft.com/office/drawing/2014/main" id="{A2AEDF24-CD7A-E74C-ADB8-53AA26ACF211}"/>
                  </a:ext>
                </a:extLst>
              </p:cNvPr>
              <p:cNvSpPr txBox="1">
                <a:spLocks noRot="1" noChangeAspect="1" noMove="1" noResize="1" noEditPoints="1" noAdjustHandles="1" noChangeArrowheads="1" noChangeShapeType="1" noTextEdit="1"/>
              </p:cNvSpPr>
              <p:nvPr/>
            </p:nvSpPr>
            <p:spPr>
              <a:xfrm>
                <a:off x="6984790" y="3939570"/>
                <a:ext cx="186718" cy="276999"/>
              </a:xfrm>
              <a:prstGeom prst="rect">
                <a:avLst/>
              </a:prstGeom>
              <a:blipFill>
                <a:blip r:embed="rId3"/>
                <a:stretch>
                  <a:fillRect l="-12500" r="-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1CA38D3-3346-1F4E-9402-325FEDAA1C4D}"/>
                  </a:ext>
                </a:extLst>
              </p:cNvPr>
              <p:cNvSpPr txBox="1"/>
              <p:nvPr/>
            </p:nvSpPr>
            <p:spPr>
              <a:xfrm>
                <a:off x="3365177" y="3799432"/>
                <a:ext cx="60157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oMath>
                  </m:oMathPara>
                </a14:m>
                <a:endParaRPr lang="en-US" sz="1400" dirty="0"/>
              </a:p>
            </p:txBody>
          </p:sp>
        </mc:Choice>
        <mc:Fallback xmlns="">
          <p:sp>
            <p:nvSpPr>
              <p:cNvPr id="20" name="TextBox 19">
                <a:extLst>
                  <a:ext uri="{FF2B5EF4-FFF2-40B4-BE49-F238E27FC236}">
                    <a16:creationId xmlns:a16="http://schemas.microsoft.com/office/drawing/2014/main" id="{41CA38D3-3346-1F4E-9402-325FEDAA1C4D}"/>
                  </a:ext>
                </a:extLst>
              </p:cNvPr>
              <p:cNvSpPr txBox="1">
                <a:spLocks noRot="1" noChangeAspect="1" noMove="1" noResize="1" noEditPoints="1" noAdjustHandles="1" noChangeArrowheads="1" noChangeShapeType="1" noTextEdit="1"/>
              </p:cNvSpPr>
              <p:nvPr/>
            </p:nvSpPr>
            <p:spPr>
              <a:xfrm>
                <a:off x="3365177" y="3799432"/>
                <a:ext cx="601575" cy="215444"/>
              </a:xfrm>
              <a:prstGeom prst="rect">
                <a:avLst/>
              </a:prstGeom>
              <a:blipFill>
                <a:blip r:embed="rId4"/>
                <a:stretch>
                  <a:fillRect l="-8333" r="-10417"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7988F54-7D5E-8C4E-BB09-79C1F0D1879B}"/>
                  </a:ext>
                </a:extLst>
              </p:cNvPr>
              <p:cNvSpPr txBox="1"/>
              <p:nvPr/>
            </p:nvSpPr>
            <p:spPr>
              <a:xfrm>
                <a:off x="2962748" y="2949063"/>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oMath>
                  </m:oMathPara>
                </a14:m>
                <a:endParaRPr lang="en-US" sz="1400" dirty="0"/>
              </a:p>
            </p:txBody>
          </p:sp>
        </mc:Choice>
        <mc:Fallback xmlns="">
          <p:sp>
            <p:nvSpPr>
              <p:cNvPr id="21" name="TextBox 20">
                <a:extLst>
                  <a:ext uri="{FF2B5EF4-FFF2-40B4-BE49-F238E27FC236}">
                    <a16:creationId xmlns:a16="http://schemas.microsoft.com/office/drawing/2014/main" id="{F7988F54-7D5E-8C4E-BB09-79C1F0D1879B}"/>
                  </a:ext>
                </a:extLst>
              </p:cNvPr>
              <p:cNvSpPr txBox="1">
                <a:spLocks noRot="1" noChangeAspect="1" noMove="1" noResize="1" noEditPoints="1" noAdjustHandles="1" noChangeArrowheads="1" noChangeShapeType="1" noTextEdit="1"/>
              </p:cNvSpPr>
              <p:nvPr/>
            </p:nvSpPr>
            <p:spPr>
              <a:xfrm>
                <a:off x="2962748" y="2949063"/>
                <a:ext cx="609911" cy="215444"/>
              </a:xfrm>
              <a:prstGeom prst="rect">
                <a:avLst/>
              </a:prstGeom>
              <a:blipFill>
                <a:blip r:embed="rId5"/>
                <a:stretch>
                  <a:fillRect l="-8163" r="-10204"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AB1020C-7E72-3649-B82D-4FEFEC780152}"/>
                  </a:ext>
                </a:extLst>
              </p:cNvPr>
              <p:cNvSpPr txBox="1"/>
              <p:nvPr/>
            </p:nvSpPr>
            <p:spPr>
              <a:xfrm>
                <a:off x="4060060" y="3181924"/>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3</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3</m:t>
                          </m:r>
                        </m:sub>
                      </m:sSub>
                      <m:r>
                        <a:rPr lang="en-US" sz="1400" b="0" i="1" smtClean="0">
                          <a:latin typeface="Cambria Math" panose="02040503050406030204" pitchFamily="18" charset="0"/>
                        </a:rPr>
                        <m:t>)</m:t>
                      </m:r>
                    </m:oMath>
                  </m:oMathPara>
                </a14:m>
                <a:endParaRPr lang="en-US" sz="1400" dirty="0"/>
              </a:p>
            </p:txBody>
          </p:sp>
        </mc:Choice>
        <mc:Fallback xmlns="">
          <p:sp>
            <p:nvSpPr>
              <p:cNvPr id="22" name="TextBox 21">
                <a:extLst>
                  <a:ext uri="{FF2B5EF4-FFF2-40B4-BE49-F238E27FC236}">
                    <a16:creationId xmlns:a16="http://schemas.microsoft.com/office/drawing/2014/main" id="{CAB1020C-7E72-3649-B82D-4FEFEC780152}"/>
                  </a:ext>
                </a:extLst>
              </p:cNvPr>
              <p:cNvSpPr txBox="1">
                <a:spLocks noRot="1" noChangeAspect="1" noMove="1" noResize="1" noEditPoints="1" noAdjustHandles="1" noChangeArrowheads="1" noChangeShapeType="1" noTextEdit="1"/>
              </p:cNvSpPr>
              <p:nvPr/>
            </p:nvSpPr>
            <p:spPr>
              <a:xfrm>
                <a:off x="4060060" y="3181924"/>
                <a:ext cx="609911" cy="215444"/>
              </a:xfrm>
              <a:prstGeom prst="rect">
                <a:avLst/>
              </a:prstGeom>
              <a:blipFill>
                <a:blip r:embed="rId6"/>
                <a:stretch>
                  <a:fillRect l="-10204" r="-8163"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CAE4F85-63F5-654D-A54A-FA98EB86B831}"/>
                  </a:ext>
                </a:extLst>
              </p:cNvPr>
              <p:cNvSpPr txBox="1"/>
              <p:nvPr/>
            </p:nvSpPr>
            <p:spPr>
              <a:xfrm>
                <a:off x="3753050" y="2298928"/>
                <a:ext cx="60157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4</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4</m:t>
                          </m:r>
                        </m:sub>
                      </m:sSub>
                      <m:r>
                        <a:rPr lang="en-US" sz="1400" b="0" i="1" smtClean="0">
                          <a:latin typeface="Cambria Math" panose="02040503050406030204" pitchFamily="18" charset="0"/>
                        </a:rPr>
                        <m:t>)</m:t>
                      </m:r>
                    </m:oMath>
                  </m:oMathPara>
                </a14:m>
                <a:endParaRPr lang="en-US" sz="1400" dirty="0"/>
              </a:p>
            </p:txBody>
          </p:sp>
        </mc:Choice>
        <mc:Fallback xmlns="">
          <p:sp>
            <p:nvSpPr>
              <p:cNvPr id="23" name="TextBox 22">
                <a:extLst>
                  <a:ext uri="{FF2B5EF4-FFF2-40B4-BE49-F238E27FC236}">
                    <a16:creationId xmlns:a16="http://schemas.microsoft.com/office/drawing/2014/main" id="{ECAE4F85-63F5-654D-A54A-FA98EB86B831}"/>
                  </a:ext>
                </a:extLst>
              </p:cNvPr>
              <p:cNvSpPr txBox="1">
                <a:spLocks noRot="1" noChangeAspect="1" noMove="1" noResize="1" noEditPoints="1" noAdjustHandles="1" noChangeArrowheads="1" noChangeShapeType="1" noTextEdit="1"/>
              </p:cNvSpPr>
              <p:nvPr/>
            </p:nvSpPr>
            <p:spPr>
              <a:xfrm>
                <a:off x="3753050" y="2298928"/>
                <a:ext cx="601575" cy="215444"/>
              </a:xfrm>
              <a:prstGeom prst="rect">
                <a:avLst/>
              </a:prstGeom>
              <a:blipFill>
                <a:blip r:embed="rId7"/>
                <a:stretch>
                  <a:fillRect l="-10417" r="-10417"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7DBE9C3-26CA-E941-A5AF-237802E61A11}"/>
                  </a:ext>
                </a:extLst>
              </p:cNvPr>
              <p:cNvSpPr txBox="1"/>
              <p:nvPr/>
            </p:nvSpPr>
            <p:spPr>
              <a:xfrm>
                <a:off x="5037221" y="2595824"/>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5</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5</m:t>
                          </m:r>
                        </m:sub>
                      </m:sSub>
                      <m:r>
                        <a:rPr lang="en-US" sz="1400" b="0" i="1" smtClean="0">
                          <a:latin typeface="Cambria Math" panose="02040503050406030204" pitchFamily="18" charset="0"/>
                        </a:rPr>
                        <m:t>)</m:t>
                      </m:r>
                    </m:oMath>
                  </m:oMathPara>
                </a14:m>
                <a:endParaRPr lang="en-US" sz="1400" dirty="0"/>
              </a:p>
            </p:txBody>
          </p:sp>
        </mc:Choice>
        <mc:Fallback xmlns="">
          <p:sp>
            <p:nvSpPr>
              <p:cNvPr id="24" name="TextBox 23">
                <a:extLst>
                  <a:ext uri="{FF2B5EF4-FFF2-40B4-BE49-F238E27FC236}">
                    <a16:creationId xmlns:a16="http://schemas.microsoft.com/office/drawing/2014/main" id="{67DBE9C3-26CA-E941-A5AF-237802E61A11}"/>
                  </a:ext>
                </a:extLst>
              </p:cNvPr>
              <p:cNvSpPr txBox="1">
                <a:spLocks noRot="1" noChangeAspect="1" noMove="1" noResize="1" noEditPoints="1" noAdjustHandles="1" noChangeArrowheads="1" noChangeShapeType="1" noTextEdit="1"/>
              </p:cNvSpPr>
              <p:nvPr/>
            </p:nvSpPr>
            <p:spPr>
              <a:xfrm>
                <a:off x="5037221" y="2595824"/>
                <a:ext cx="609911" cy="215444"/>
              </a:xfrm>
              <a:prstGeom prst="rect">
                <a:avLst/>
              </a:prstGeom>
              <a:blipFill>
                <a:blip r:embed="rId8"/>
                <a:stretch>
                  <a:fillRect l="-10204" r="-8163" b="-3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0284B89-9286-814B-BD18-AB06622CBEED}"/>
                  </a:ext>
                </a:extLst>
              </p:cNvPr>
              <p:cNvSpPr txBox="1"/>
              <p:nvPr/>
            </p:nvSpPr>
            <p:spPr>
              <a:xfrm>
                <a:off x="4580624" y="1859320"/>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6</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6</m:t>
                          </m:r>
                        </m:sub>
                      </m:sSub>
                      <m:r>
                        <a:rPr lang="en-US" sz="1400" b="0" i="1" smtClean="0">
                          <a:latin typeface="Cambria Math" panose="02040503050406030204" pitchFamily="18" charset="0"/>
                        </a:rPr>
                        <m:t>)</m:t>
                      </m:r>
                    </m:oMath>
                  </m:oMathPara>
                </a14:m>
                <a:endParaRPr lang="en-US" sz="1400" dirty="0"/>
              </a:p>
            </p:txBody>
          </p:sp>
        </mc:Choice>
        <mc:Fallback xmlns="">
          <p:sp>
            <p:nvSpPr>
              <p:cNvPr id="25" name="TextBox 24">
                <a:extLst>
                  <a:ext uri="{FF2B5EF4-FFF2-40B4-BE49-F238E27FC236}">
                    <a16:creationId xmlns:a16="http://schemas.microsoft.com/office/drawing/2014/main" id="{A0284B89-9286-814B-BD18-AB06622CBEED}"/>
                  </a:ext>
                </a:extLst>
              </p:cNvPr>
              <p:cNvSpPr txBox="1">
                <a:spLocks noRot="1" noChangeAspect="1" noMove="1" noResize="1" noEditPoints="1" noAdjustHandles="1" noChangeArrowheads="1" noChangeShapeType="1" noTextEdit="1"/>
              </p:cNvSpPr>
              <p:nvPr/>
            </p:nvSpPr>
            <p:spPr>
              <a:xfrm>
                <a:off x="4580624" y="1859320"/>
                <a:ext cx="609911" cy="215444"/>
              </a:xfrm>
              <a:prstGeom prst="rect">
                <a:avLst/>
              </a:prstGeom>
              <a:blipFill>
                <a:blip r:embed="rId9"/>
                <a:stretch>
                  <a:fillRect l="-10204" r="-8163"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52EBE7C-CB5D-CA40-B7C9-FE22E1059343}"/>
                  </a:ext>
                </a:extLst>
              </p:cNvPr>
              <p:cNvSpPr txBox="1"/>
              <p:nvPr/>
            </p:nvSpPr>
            <p:spPr>
              <a:xfrm>
                <a:off x="5734593" y="1908517"/>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7</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7</m:t>
                          </m:r>
                        </m:sub>
                      </m:sSub>
                      <m:r>
                        <a:rPr lang="en-US" sz="1400" b="0" i="1" smtClean="0">
                          <a:latin typeface="Cambria Math" panose="02040503050406030204" pitchFamily="18" charset="0"/>
                        </a:rPr>
                        <m:t>)</m:t>
                      </m:r>
                    </m:oMath>
                  </m:oMathPara>
                </a14:m>
                <a:endParaRPr lang="en-US" sz="1400" dirty="0"/>
              </a:p>
            </p:txBody>
          </p:sp>
        </mc:Choice>
        <mc:Fallback xmlns="">
          <p:sp>
            <p:nvSpPr>
              <p:cNvPr id="26" name="TextBox 25">
                <a:extLst>
                  <a:ext uri="{FF2B5EF4-FFF2-40B4-BE49-F238E27FC236}">
                    <a16:creationId xmlns:a16="http://schemas.microsoft.com/office/drawing/2014/main" id="{B52EBE7C-CB5D-CA40-B7C9-FE22E1059343}"/>
                  </a:ext>
                </a:extLst>
              </p:cNvPr>
              <p:cNvSpPr txBox="1">
                <a:spLocks noRot="1" noChangeAspect="1" noMove="1" noResize="1" noEditPoints="1" noAdjustHandles="1" noChangeArrowheads="1" noChangeShapeType="1" noTextEdit="1"/>
              </p:cNvSpPr>
              <p:nvPr/>
            </p:nvSpPr>
            <p:spPr>
              <a:xfrm>
                <a:off x="5734593" y="1908517"/>
                <a:ext cx="609911" cy="215444"/>
              </a:xfrm>
              <a:prstGeom prst="rect">
                <a:avLst/>
              </a:prstGeom>
              <a:blipFill>
                <a:blip r:embed="rId10"/>
                <a:stretch>
                  <a:fillRect l="-10204" r="-8163"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7035822-5285-1447-B928-C4D6BE0A05CB}"/>
                  </a:ext>
                </a:extLst>
              </p:cNvPr>
              <p:cNvSpPr txBox="1"/>
              <p:nvPr/>
            </p:nvSpPr>
            <p:spPr>
              <a:xfrm>
                <a:off x="5412034" y="1319117"/>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8</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8</m:t>
                          </m:r>
                        </m:sub>
                      </m:sSub>
                      <m:r>
                        <a:rPr lang="en-US" sz="1400" b="0" i="1" smtClean="0">
                          <a:latin typeface="Cambria Math" panose="02040503050406030204" pitchFamily="18" charset="0"/>
                        </a:rPr>
                        <m:t>)</m:t>
                      </m:r>
                    </m:oMath>
                  </m:oMathPara>
                </a14:m>
                <a:endParaRPr lang="en-US" sz="1400" dirty="0"/>
              </a:p>
            </p:txBody>
          </p:sp>
        </mc:Choice>
        <mc:Fallback xmlns="">
          <p:sp>
            <p:nvSpPr>
              <p:cNvPr id="27" name="TextBox 26">
                <a:extLst>
                  <a:ext uri="{FF2B5EF4-FFF2-40B4-BE49-F238E27FC236}">
                    <a16:creationId xmlns:a16="http://schemas.microsoft.com/office/drawing/2014/main" id="{D7035822-5285-1447-B928-C4D6BE0A05CB}"/>
                  </a:ext>
                </a:extLst>
              </p:cNvPr>
              <p:cNvSpPr txBox="1">
                <a:spLocks noRot="1" noChangeAspect="1" noMove="1" noResize="1" noEditPoints="1" noAdjustHandles="1" noChangeArrowheads="1" noChangeShapeType="1" noTextEdit="1"/>
              </p:cNvSpPr>
              <p:nvPr/>
            </p:nvSpPr>
            <p:spPr>
              <a:xfrm>
                <a:off x="5412034" y="1319117"/>
                <a:ext cx="609911" cy="215444"/>
              </a:xfrm>
              <a:prstGeom prst="rect">
                <a:avLst/>
              </a:prstGeom>
              <a:blipFill>
                <a:blip r:embed="rId11"/>
                <a:stretch>
                  <a:fillRect l="-10204" r="-10204" b="-27778"/>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7A847430-6F88-3B41-B4F3-585D8EEE04E3}"/>
              </a:ext>
            </a:extLst>
          </p:cNvPr>
          <p:cNvSpPr txBox="1"/>
          <p:nvPr/>
        </p:nvSpPr>
        <p:spPr>
          <a:xfrm>
            <a:off x="2252886" y="4566011"/>
            <a:ext cx="909223" cy="369332"/>
          </a:xfrm>
          <a:prstGeom prst="rect">
            <a:avLst/>
          </a:prstGeom>
          <a:noFill/>
        </p:spPr>
        <p:txBody>
          <a:bodyPr wrap="none" rtlCol="0">
            <a:spAutoFit/>
          </a:bodyPr>
          <a:lstStyle/>
          <a:p>
            <a:r>
              <a:rPr lang="en-US" dirty="0"/>
              <a:t>Model: </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505B66D-F620-5745-8595-10E114E376C9}"/>
                  </a:ext>
                </a:extLst>
              </p:cNvPr>
              <p:cNvSpPr txBox="1"/>
              <p:nvPr/>
            </p:nvSpPr>
            <p:spPr>
              <a:xfrm>
                <a:off x="3263536" y="4602631"/>
                <a:ext cx="11942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r>
                        <a:rPr lang="en-US" b="0" i="1" smtClean="0">
                          <a:latin typeface="Cambria Math" panose="02040503050406030204" pitchFamily="18" charset="0"/>
                        </a:rPr>
                        <m:t>=</m:t>
                      </m:r>
                      <m:r>
                        <a:rPr lang="en-US" b="0" i="1" smtClean="0">
                          <a:latin typeface="Cambria Math" panose="02040503050406030204" pitchFamily="18" charset="0"/>
                        </a:rPr>
                        <m:t>𝑤𝑥</m:t>
                      </m:r>
                      <m:r>
                        <a:rPr lang="en-US" b="0" i="1" smtClean="0">
                          <a:latin typeface="Cambria Math" panose="02040503050406030204" pitchFamily="18" charset="0"/>
                        </a:rPr>
                        <m:t>+</m:t>
                      </m:r>
                      <m:r>
                        <a:rPr lang="en-US" b="0" i="1" smtClean="0">
                          <a:latin typeface="Cambria Math" panose="02040503050406030204" pitchFamily="18" charset="0"/>
                        </a:rPr>
                        <m:t>𝑏</m:t>
                      </m:r>
                    </m:oMath>
                  </m:oMathPara>
                </a14:m>
                <a:endParaRPr lang="en-US" dirty="0"/>
              </a:p>
            </p:txBody>
          </p:sp>
        </mc:Choice>
        <mc:Fallback xmlns="">
          <p:sp>
            <p:nvSpPr>
              <p:cNvPr id="2" name="TextBox 1">
                <a:extLst>
                  <a:ext uri="{FF2B5EF4-FFF2-40B4-BE49-F238E27FC236}">
                    <a16:creationId xmlns:a16="http://schemas.microsoft.com/office/drawing/2014/main" id="{F505B66D-F620-5745-8595-10E114E376C9}"/>
                  </a:ext>
                </a:extLst>
              </p:cNvPr>
              <p:cNvSpPr txBox="1">
                <a:spLocks noRot="1" noChangeAspect="1" noMove="1" noResize="1" noEditPoints="1" noAdjustHandles="1" noChangeArrowheads="1" noChangeShapeType="1" noTextEdit="1"/>
              </p:cNvSpPr>
              <p:nvPr/>
            </p:nvSpPr>
            <p:spPr>
              <a:xfrm>
                <a:off x="3263536" y="4602631"/>
                <a:ext cx="1194238" cy="276999"/>
              </a:xfrm>
              <a:prstGeom prst="rect">
                <a:avLst/>
              </a:prstGeom>
              <a:blipFill>
                <a:blip r:embed="rId12"/>
                <a:stretch>
                  <a:fillRect l="-4211" t="-8696" r="-3158" b="-26087"/>
                </a:stretch>
              </a:blipFill>
            </p:spPr>
            <p:txBody>
              <a:bodyPr/>
              <a:lstStyle/>
              <a:p>
                <a:r>
                  <a:rPr lang="en-US">
                    <a:noFill/>
                  </a:rPr>
                  <a:t> </a:t>
                </a:r>
              </a:p>
            </p:txBody>
          </p:sp>
        </mc:Fallback>
      </mc:AlternateContent>
      <p:cxnSp>
        <p:nvCxnSpPr>
          <p:cNvPr id="6" name="Straight Connector 5">
            <a:extLst>
              <a:ext uri="{FF2B5EF4-FFF2-40B4-BE49-F238E27FC236}">
                <a16:creationId xmlns:a16="http://schemas.microsoft.com/office/drawing/2014/main" id="{192AF777-86AA-F242-94A4-91B2479B211F}"/>
              </a:ext>
            </a:extLst>
          </p:cNvPr>
          <p:cNvCxnSpPr>
            <a:cxnSpLocks/>
          </p:cNvCxnSpPr>
          <p:nvPr/>
        </p:nvCxnSpPr>
        <p:spPr>
          <a:xfrm flipV="1">
            <a:off x="2107474" y="1104930"/>
            <a:ext cx="4493623" cy="3292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7281921-32F8-5148-892E-00E3C47B1639}"/>
              </a:ext>
            </a:extLst>
          </p:cNvPr>
          <p:cNvSpPr txBox="1"/>
          <p:nvPr/>
        </p:nvSpPr>
        <p:spPr>
          <a:xfrm>
            <a:off x="5645274" y="4550014"/>
            <a:ext cx="699230" cy="369332"/>
          </a:xfrm>
          <a:prstGeom prst="rect">
            <a:avLst/>
          </a:prstGeom>
          <a:noFill/>
        </p:spPr>
        <p:txBody>
          <a:bodyPr wrap="none" rtlCol="0">
            <a:spAutoFit/>
          </a:bodyPr>
          <a:lstStyle/>
          <a:p>
            <a:r>
              <a:rPr lang="en-US" dirty="0"/>
              <a:t>Loss: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287C6C11-A6CF-7B4E-90E3-DBD4C7B97C95}"/>
                  </a:ext>
                </a:extLst>
              </p:cNvPr>
              <p:cNvSpPr txBox="1"/>
              <p:nvPr/>
            </p:nvSpPr>
            <p:spPr>
              <a:xfrm>
                <a:off x="6343851" y="4284089"/>
                <a:ext cx="2342949" cy="7885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𝐿</m:t>
                      </m:r>
                      <m:d>
                        <m:dPr>
                          <m:ctrlPr>
                            <a:rPr lang="en-US" b="0" i="1" smtClean="0">
                              <a:latin typeface="Cambria Math" panose="02040503050406030204" pitchFamily="18" charset="0"/>
                            </a:rPr>
                          </m:ctrlPr>
                        </m:dPr>
                        <m:e>
                          <m:r>
                            <a:rPr lang="en-US" b="0" i="1" smtClean="0">
                              <a:latin typeface="Cambria Math" panose="02040503050406030204" pitchFamily="18" charset="0"/>
                            </a:rPr>
                            <m:t>𝑤</m:t>
                          </m:r>
                          <m:r>
                            <a:rPr lang="en-US" b="0" i="1" smtClean="0">
                              <a:latin typeface="Cambria Math" panose="02040503050406030204" pitchFamily="18" charset="0"/>
                            </a:rPr>
                            <m:t>,</m:t>
                          </m:r>
                          <m:r>
                            <a:rPr lang="en-US" b="0" i="1" smtClean="0">
                              <a:latin typeface="Cambria Math" panose="02040503050406030204" pitchFamily="18" charset="0"/>
                            </a:rPr>
                            <m:t>𝑏</m:t>
                          </m:r>
                        </m:e>
                      </m:d>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𝑖</m:t>
                          </m:r>
                          <m:r>
                            <a:rPr lang="en-US" b="0" i="1" smtClean="0">
                              <a:latin typeface="Cambria Math" panose="02040503050406030204" pitchFamily="18" charset="0"/>
                            </a:rPr>
                            <m:t>=8</m:t>
                          </m:r>
                        </m:sup>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e>
                              </m:d>
                            </m:e>
                            <m:sup>
                              <m:r>
                                <a:rPr lang="en-US" b="0" i="1" smtClean="0">
                                  <a:latin typeface="Cambria Math" panose="02040503050406030204" pitchFamily="18" charset="0"/>
                                </a:rPr>
                                <m:t>2</m:t>
                              </m:r>
                            </m:sup>
                          </m:sSup>
                        </m:e>
                      </m:nary>
                    </m:oMath>
                  </m:oMathPara>
                </a14:m>
                <a:endParaRPr lang="en-US" dirty="0"/>
              </a:p>
            </p:txBody>
          </p:sp>
        </mc:Choice>
        <mc:Fallback xmlns="">
          <p:sp>
            <p:nvSpPr>
              <p:cNvPr id="29" name="TextBox 28">
                <a:extLst>
                  <a:ext uri="{FF2B5EF4-FFF2-40B4-BE49-F238E27FC236}">
                    <a16:creationId xmlns:a16="http://schemas.microsoft.com/office/drawing/2014/main" id="{287C6C11-A6CF-7B4E-90E3-DBD4C7B97C95}"/>
                  </a:ext>
                </a:extLst>
              </p:cNvPr>
              <p:cNvSpPr txBox="1">
                <a:spLocks noRot="1" noChangeAspect="1" noMove="1" noResize="1" noEditPoints="1" noAdjustHandles="1" noChangeArrowheads="1" noChangeShapeType="1" noTextEdit="1"/>
              </p:cNvSpPr>
              <p:nvPr/>
            </p:nvSpPr>
            <p:spPr>
              <a:xfrm>
                <a:off x="6343851" y="4284089"/>
                <a:ext cx="2342949" cy="788549"/>
              </a:xfrm>
              <a:prstGeom prst="rect">
                <a:avLst/>
              </a:prstGeom>
              <a:blipFill>
                <a:blip r:embed="rId13"/>
                <a:stretch>
                  <a:fillRect l="-1622" t="-107937" b="-169841"/>
                </a:stretch>
              </a:blipFill>
            </p:spPr>
            <p:txBody>
              <a:bodyPr/>
              <a:lstStyle/>
              <a:p>
                <a:r>
                  <a:rPr lang="en-US">
                    <a:noFill/>
                  </a:rPr>
                  <a:t> </a:t>
                </a:r>
              </a:p>
            </p:txBody>
          </p:sp>
        </mc:Fallback>
      </mc:AlternateContent>
    </p:spTree>
    <p:extLst>
      <p:ext uri="{BB962C8B-B14F-4D97-AF65-F5344CB8AC3E}">
        <p14:creationId xmlns:p14="http://schemas.microsoft.com/office/powerpoint/2010/main" val="1517581432"/>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noAutofit/>
          </a:bodyPr>
          <a:lstStyle>
            <a:lvl1pPr algn="ctr" defTabSz="457200">
              <a:defRPr sz="3200" b="0">
                <a:solidFill>
                  <a:srgbClr val="205382"/>
                </a:solidFill>
                <a:latin typeface="+mj-lt"/>
                <a:ea typeface="+mn-ea"/>
                <a:cs typeface="+mn-cs"/>
                <a:sym typeface="Helvetica"/>
              </a:defRPr>
            </a:lvl1pPr>
            <a:lvl2pPr algn="ctr" defTabSz="457200">
              <a:defRPr sz="3300" b="1">
                <a:solidFill>
                  <a:srgbClr val="205382"/>
                </a:solidFill>
                <a:latin typeface="+mn-lt"/>
                <a:ea typeface="+mn-ea"/>
                <a:cs typeface="+mn-cs"/>
                <a:sym typeface="Helvetica"/>
              </a:defRPr>
            </a:lvl2pPr>
            <a:lvl3pPr algn="ctr" defTabSz="457200">
              <a:defRPr sz="3300" b="1">
                <a:solidFill>
                  <a:srgbClr val="205382"/>
                </a:solidFill>
                <a:latin typeface="+mn-lt"/>
                <a:ea typeface="+mn-ea"/>
                <a:cs typeface="+mn-cs"/>
                <a:sym typeface="Helvetica"/>
              </a:defRPr>
            </a:lvl3pPr>
            <a:lvl4pPr algn="ctr" defTabSz="457200">
              <a:defRPr sz="3300" b="1">
                <a:solidFill>
                  <a:srgbClr val="205382"/>
                </a:solidFill>
                <a:latin typeface="+mn-lt"/>
                <a:ea typeface="+mn-ea"/>
                <a:cs typeface="+mn-cs"/>
                <a:sym typeface="Helvetica"/>
              </a:defRPr>
            </a:lvl4pPr>
            <a:lvl5pPr algn="ctr" defTabSz="457200">
              <a:defRPr sz="3300" b="1">
                <a:solidFill>
                  <a:srgbClr val="205382"/>
                </a:solidFill>
                <a:latin typeface="+mn-lt"/>
                <a:ea typeface="+mn-ea"/>
                <a:cs typeface="+mn-cs"/>
                <a:sym typeface="Helvetica"/>
              </a:defRPr>
            </a:lvl5pPr>
            <a:lvl6pPr algn="ctr" defTabSz="457200">
              <a:defRPr sz="3300" b="1">
                <a:solidFill>
                  <a:srgbClr val="205382"/>
                </a:solidFill>
                <a:latin typeface="+mn-lt"/>
                <a:ea typeface="+mn-ea"/>
                <a:cs typeface="+mn-cs"/>
                <a:sym typeface="Helvetica"/>
              </a:defRPr>
            </a:lvl6pPr>
            <a:lvl7pPr algn="ctr" defTabSz="457200">
              <a:defRPr sz="3300" b="1">
                <a:solidFill>
                  <a:srgbClr val="205382"/>
                </a:solidFill>
                <a:latin typeface="+mn-lt"/>
                <a:ea typeface="+mn-ea"/>
                <a:cs typeface="+mn-cs"/>
                <a:sym typeface="Helvetica"/>
              </a:defRPr>
            </a:lvl7pPr>
            <a:lvl8pPr algn="ctr" defTabSz="457200">
              <a:defRPr sz="3300" b="1">
                <a:solidFill>
                  <a:srgbClr val="205382"/>
                </a:solidFill>
                <a:latin typeface="+mn-lt"/>
                <a:ea typeface="+mn-ea"/>
                <a:cs typeface="+mn-cs"/>
                <a:sym typeface="Helvetica"/>
              </a:defRPr>
            </a:lvl8pPr>
            <a:lvl9pPr algn="ctr" defTabSz="457200">
              <a:defRPr sz="3300" b="1">
                <a:solidFill>
                  <a:srgbClr val="205382"/>
                </a:solidFill>
                <a:latin typeface="+mn-lt"/>
                <a:ea typeface="+mn-ea"/>
                <a:cs typeface="+mn-cs"/>
                <a:sym typeface="Helvetica"/>
              </a:defRPr>
            </a:lvl9pPr>
          </a:lstStyle>
          <a:p>
            <a:r>
              <a:rPr lang="en-US" dirty="0"/>
              <a:t>Quadratic Regression </a:t>
            </a:r>
          </a:p>
        </p:txBody>
      </p:sp>
      <p:cxnSp>
        <p:nvCxnSpPr>
          <p:cNvPr id="3" name="Straight Arrow Connector 2">
            <a:extLst>
              <a:ext uri="{FF2B5EF4-FFF2-40B4-BE49-F238E27FC236}">
                <a16:creationId xmlns:a16="http://schemas.microsoft.com/office/drawing/2014/main" id="{261AFB7F-6D14-3741-94CD-2EFCADA42FA3}"/>
              </a:ext>
            </a:extLst>
          </p:cNvPr>
          <p:cNvCxnSpPr>
            <a:cxnSpLocks/>
          </p:cNvCxnSpPr>
          <p:nvPr/>
        </p:nvCxnSpPr>
        <p:spPr>
          <a:xfrm flipV="1">
            <a:off x="2717074" y="1417638"/>
            <a:ext cx="0" cy="2727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269E7B8-4987-F24F-BBC8-59DD636F35FD}"/>
              </a:ext>
            </a:extLst>
          </p:cNvPr>
          <p:cNvCxnSpPr>
            <a:cxnSpLocks/>
          </p:cNvCxnSpPr>
          <p:nvPr/>
        </p:nvCxnSpPr>
        <p:spPr>
          <a:xfrm>
            <a:off x="2717074" y="4145280"/>
            <a:ext cx="4140926" cy="4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5CA08CC8-0785-7D4E-9C15-90A07488EC69}"/>
              </a:ext>
            </a:extLst>
          </p:cNvPr>
          <p:cNvSpPr/>
          <p:nvPr/>
        </p:nvSpPr>
        <p:spPr>
          <a:xfrm>
            <a:off x="3263536" y="3283131"/>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208583F-4AE7-A749-B3D2-57A89002C4C1}"/>
              </a:ext>
            </a:extLst>
          </p:cNvPr>
          <p:cNvSpPr/>
          <p:nvPr/>
        </p:nvSpPr>
        <p:spPr>
          <a:xfrm>
            <a:off x="3897085" y="3108960"/>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836099C-E931-524F-9EA7-4BA388A9F01C}"/>
              </a:ext>
            </a:extLst>
          </p:cNvPr>
          <p:cNvSpPr/>
          <p:nvPr/>
        </p:nvSpPr>
        <p:spPr>
          <a:xfrm>
            <a:off x="4206239" y="2642121"/>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D6E0A76-59E1-4649-A3D0-CC01A2255560}"/>
              </a:ext>
            </a:extLst>
          </p:cNvPr>
          <p:cNvSpPr/>
          <p:nvPr/>
        </p:nvSpPr>
        <p:spPr>
          <a:xfrm>
            <a:off x="4787537" y="2572451"/>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A8FFF8F-009E-8042-85EE-E6E87C0E35C1}"/>
              </a:ext>
            </a:extLst>
          </p:cNvPr>
          <p:cNvSpPr/>
          <p:nvPr/>
        </p:nvSpPr>
        <p:spPr>
          <a:xfrm>
            <a:off x="4990010" y="2211047"/>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7041108-0345-4D4E-AB21-F9AF30FB2B4E}"/>
              </a:ext>
            </a:extLst>
          </p:cNvPr>
          <p:cNvSpPr/>
          <p:nvPr/>
        </p:nvSpPr>
        <p:spPr>
          <a:xfrm>
            <a:off x="3124199" y="3725409"/>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8D126A0-3D45-824C-86E9-EC55A20CB09C}"/>
              </a:ext>
            </a:extLst>
          </p:cNvPr>
          <p:cNvSpPr/>
          <p:nvPr/>
        </p:nvSpPr>
        <p:spPr>
          <a:xfrm>
            <a:off x="5573485" y="2123961"/>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D675479-D795-A141-8611-7DE296B70BAB}"/>
              </a:ext>
            </a:extLst>
          </p:cNvPr>
          <p:cNvSpPr/>
          <p:nvPr/>
        </p:nvSpPr>
        <p:spPr>
          <a:xfrm>
            <a:off x="5434148" y="1623218"/>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03A72A7-7BD7-FD41-9C85-282DA62E9FA0}"/>
                  </a:ext>
                </a:extLst>
              </p:cNvPr>
              <p:cNvSpPr txBox="1"/>
              <p:nvPr/>
            </p:nvSpPr>
            <p:spPr>
              <a:xfrm>
                <a:off x="2530356" y="1104930"/>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18" name="TextBox 17">
                <a:extLst>
                  <a:ext uri="{FF2B5EF4-FFF2-40B4-BE49-F238E27FC236}">
                    <a16:creationId xmlns:a16="http://schemas.microsoft.com/office/drawing/2014/main" id="{F03A72A7-7BD7-FD41-9C85-282DA62E9FA0}"/>
                  </a:ext>
                </a:extLst>
              </p:cNvPr>
              <p:cNvSpPr txBox="1">
                <a:spLocks noRot="1" noChangeAspect="1" noMove="1" noResize="1" noEditPoints="1" noAdjustHandles="1" noChangeArrowheads="1" noChangeShapeType="1" noTextEdit="1"/>
              </p:cNvSpPr>
              <p:nvPr/>
            </p:nvSpPr>
            <p:spPr>
              <a:xfrm>
                <a:off x="2530356" y="1104930"/>
                <a:ext cx="186718" cy="276999"/>
              </a:xfrm>
              <a:prstGeom prst="rect">
                <a:avLst/>
              </a:prstGeom>
              <a:blipFill>
                <a:blip r:embed="rId2"/>
                <a:stretch>
                  <a:fillRect l="-25000" r="-25000" b="-217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2AEDF24-CD7A-E74C-ADB8-53AA26ACF211}"/>
                  </a:ext>
                </a:extLst>
              </p:cNvPr>
              <p:cNvSpPr txBox="1"/>
              <p:nvPr/>
            </p:nvSpPr>
            <p:spPr>
              <a:xfrm>
                <a:off x="6984790" y="3939570"/>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9" name="TextBox 18">
                <a:extLst>
                  <a:ext uri="{FF2B5EF4-FFF2-40B4-BE49-F238E27FC236}">
                    <a16:creationId xmlns:a16="http://schemas.microsoft.com/office/drawing/2014/main" id="{A2AEDF24-CD7A-E74C-ADB8-53AA26ACF211}"/>
                  </a:ext>
                </a:extLst>
              </p:cNvPr>
              <p:cNvSpPr txBox="1">
                <a:spLocks noRot="1" noChangeAspect="1" noMove="1" noResize="1" noEditPoints="1" noAdjustHandles="1" noChangeArrowheads="1" noChangeShapeType="1" noTextEdit="1"/>
              </p:cNvSpPr>
              <p:nvPr/>
            </p:nvSpPr>
            <p:spPr>
              <a:xfrm>
                <a:off x="6984790" y="3939570"/>
                <a:ext cx="186718" cy="276999"/>
              </a:xfrm>
              <a:prstGeom prst="rect">
                <a:avLst/>
              </a:prstGeom>
              <a:blipFill>
                <a:blip r:embed="rId3"/>
                <a:stretch>
                  <a:fillRect l="-12500" r="-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1CA38D3-3346-1F4E-9402-325FEDAA1C4D}"/>
                  </a:ext>
                </a:extLst>
              </p:cNvPr>
              <p:cNvSpPr txBox="1"/>
              <p:nvPr/>
            </p:nvSpPr>
            <p:spPr>
              <a:xfrm>
                <a:off x="3365177" y="3799432"/>
                <a:ext cx="60157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oMath>
                  </m:oMathPara>
                </a14:m>
                <a:endParaRPr lang="en-US" sz="1400" dirty="0"/>
              </a:p>
            </p:txBody>
          </p:sp>
        </mc:Choice>
        <mc:Fallback xmlns="">
          <p:sp>
            <p:nvSpPr>
              <p:cNvPr id="20" name="TextBox 19">
                <a:extLst>
                  <a:ext uri="{FF2B5EF4-FFF2-40B4-BE49-F238E27FC236}">
                    <a16:creationId xmlns:a16="http://schemas.microsoft.com/office/drawing/2014/main" id="{41CA38D3-3346-1F4E-9402-325FEDAA1C4D}"/>
                  </a:ext>
                </a:extLst>
              </p:cNvPr>
              <p:cNvSpPr txBox="1">
                <a:spLocks noRot="1" noChangeAspect="1" noMove="1" noResize="1" noEditPoints="1" noAdjustHandles="1" noChangeArrowheads="1" noChangeShapeType="1" noTextEdit="1"/>
              </p:cNvSpPr>
              <p:nvPr/>
            </p:nvSpPr>
            <p:spPr>
              <a:xfrm>
                <a:off x="3365177" y="3799432"/>
                <a:ext cx="601575" cy="215444"/>
              </a:xfrm>
              <a:prstGeom prst="rect">
                <a:avLst/>
              </a:prstGeom>
              <a:blipFill>
                <a:blip r:embed="rId4"/>
                <a:stretch>
                  <a:fillRect l="-8333" r="-10417"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7988F54-7D5E-8C4E-BB09-79C1F0D1879B}"/>
                  </a:ext>
                </a:extLst>
              </p:cNvPr>
              <p:cNvSpPr txBox="1"/>
              <p:nvPr/>
            </p:nvSpPr>
            <p:spPr>
              <a:xfrm>
                <a:off x="2962748" y="2949063"/>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oMath>
                  </m:oMathPara>
                </a14:m>
                <a:endParaRPr lang="en-US" sz="1400" dirty="0"/>
              </a:p>
            </p:txBody>
          </p:sp>
        </mc:Choice>
        <mc:Fallback xmlns="">
          <p:sp>
            <p:nvSpPr>
              <p:cNvPr id="21" name="TextBox 20">
                <a:extLst>
                  <a:ext uri="{FF2B5EF4-FFF2-40B4-BE49-F238E27FC236}">
                    <a16:creationId xmlns:a16="http://schemas.microsoft.com/office/drawing/2014/main" id="{F7988F54-7D5E-8C4E-BB09-79C1F0D1879B}"/>
                  </a:ext>
                </a:extLst>
              </p:cNvPr>
              <p:cNvSpPr txBox="1">
                <a:spLocks noRot="1" noChangeAspect="1" noMove="1" noResize="1" noEditPoints="1" noAdjustHandles="1" noChangeArrowheads="1" noChangeShapeType="1" noTextEdit="1"/>
              </p:cNvSpPr>
              <p:nvPr/>
            </p:nvSpPr>
            <p:spPr>
              <a:xfrm>
                <a:off x="2962748" y="2949063"/>
                <a:ext cx="609911" cy="215444"/>
              </a:xfrm>
              <a:prstGeom prst="rect">
                <a:avLst/>
              </a:prstGeom>
              <a:blipFill>
                <a:blip r:embed="rId5"/>
                <a:stretch>
                  <a:fillRect l="-8163" r="-10204"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AB1020C-7E72-3649-B82D-4FEFEC780152}"/>
                  </a:ext>
                </a:extLst>
              </p:cNvPr>
              <p:cNvSpPr txBox="1"/>
              <p:nvPr/>
            </p:nvSpPr>
            <p:spPr>
              <a:xfrm>
                <a:off x="4060060" y="3181924"/>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3</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3</m:t>
                          </m:r>
                        </m:sub>
                      </m:sSub>
                      <m:r>
                        <a:rPr lang="en-US" sz="1400" b="0" i="1" smtClean="0">
                          <a:latin typeface="Cambria Math" panose="02040503050406030204" pitchFamily="18" charset="0"/>
                        </a:rPr>
                        <m:t>)</m:t>
                      </m:r>
                    </m:oMath>
                  </m:oMathPara>
                </a14:m>
                <a:endParaRPr lang="en-US" sz="1400" dirty="0"/>
              </a:p>
            </p:txBody>
          </p:sp>
        </mc:Choice>
        <mc:Fallback xmlns="">
          <p:sp>
            <p:nvSpPr>
              <p:cNvPr id="22" name="TextBox 21">
                <a:extLst>
                  <a:ext uri="{FF2B5EF4-FFF2-40B4-BE49-F238E27FC236}">
                    <a16:creationId xmlns:a16="http://schemas.microsoft.com/office/drawing/2014/main" id="{CAB1020C-7E72-3649-B82D-4FEFEC780152}"/>
                  </a:ext>
                </a:extLst>
              </p:cNvPr>
              <p:cNvSpPr txBox="1">
                <a:spLocks noRot="1" noChangeAspect="1" noMove="1" noResize="1" noEditPoints="1" noAdjustHandles="1" noChangeArrowheads="1" noChangeShapeType="1" noTextEdit="1"/>
              </p:cNvSpPr>
              <p:nvPr/>
            </p:nvSpPr>
            <p:spPr>
              <a:xfrm>
                <a:off x="4060060" y="3181924"/>
                <a:ext cx="609911" cy="215444"/>
              </a:xfrm>
              <a:prstGeom prst="rect">
                <a:avLst/>
              </a:prstGeom>
              <a:blipFill>
                <a:blip r:embed="rId6"/>
                <a:stretch>
                  <a:fillRect l="-10204" r="-8163"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CAE4F85-63F5-654D-A54A-FA98EB86B831}"/>
                  </a:ext>
                </a:extLst>
              </p:cNvPr>
              <p:cNvSpPr txBox="1"/>
              <p:nvPr/>
            </p:nvSpPr>
            <p:spPr>
              <a:xfrm>
                <a:off x="3753050" y="2298928"/>
                <a:ext cx="60157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4</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4</m:t>
                          </m:r>
                        </m:sub>
                      </m:sSub>
                      <m:r>
                        <a:rPr lang="en-US" sz="1400" b="0" i="1" smtClean="0">
                          <a:latin typeface="Cambria Math" panose="02040503050406030204" pitchFamily="18" charset="0"/>
                        </a:rPr>
                        <m:t>)</m:t>
                      </m:r>
                    </m:oMath>
                  </m:oMathPara>
                </a14:m>
                <a:endParaRPr lang="en-US" sz="1400" dirty="0"/>
              </a:p>
            </p:txBody>
          </p:sp>
        </mc:Choice>
        <mc:Fallback xmlns="">
          <p:sp>
            <p:nvSpPr>
              <p:cNvPr id="23" name="TextBox 22">
                <a:extLst>
                  <a:ext uri="{FF2B5EF4-FFF2-40B4-BE49-F238E27FC236}">
                    <a16:creationId xmlns:a16="http://schemas.microsoft.com/office/drawing/2014/main" id="{ECAE4F85-63F5-654D-A54A-FA98EB86B831}"/>
                  </a:ext>
                </a:extLst>
              </p:cNvPr>
              <p:cNvSpPr txBox="1">
                <a:spLocks noRot="1" noChangeAspect="1" noMove="1" noResize="1" noEditPoints="1" noAdjustHandles="1" noChangeArrowheads="1" noChangeShapeType="1" noTextEdit="1"/>
              </p:cNvSpPr>
              <p:nvPr/>
            </p:nvSpPr>
            <p:spPr>
              <a:xfrm>
                <a:off x="3753050" y="2298928"/>
                <a:ext cx="601575" cy="215444"/>
              </a:xfrm>
              <a:prstGeom prst="rect">
                <a:avLst/>
              </a:prstGeom>
              <a:blipFill>
                <a:blip r:embed="rId7"/>
                <a:stretch>
                  <a:fillRect l="-10417" r="-10417"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7DBE9C3-26CA-E941-A5AF-237802E61A11}"/>
                  </a:ext>
                </a:extLst>
              </p:cNvPr>
              <p:cNvSpPr txBox="1"/>
              <p:nvPr/>
            </p:nvSpPr>
            <p:spPr>
              <a:xfrm>
                <a:off x="5037221" y="2595824"/>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5</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5</m:t>
                          </m:r>
                        </m:sub>
                      </m:sSub>
                      <m:r>
                        <a:rPr lang="en-US" sz="1400" b="0" i="1" smtClean="0">
                          <a:latin typeface="Cambria Math" panose="02040503050406030204" pitchFamily="18" charset="0"/>
                        </a:rPr>
                        <m:t>)</m:t>
                      </m:r>
                    </m:oMath>
                  </m:oMathPara>
                </a14:m>
                <a:endParaRPr lang="en-US" sz="1400" dirty="0"/>
              </a:p>
            </p:txBody>
          </p:sp>
        </mc:Choice>
        <mc:Fallback xmlns="">
          <p:sp>
            <p:nvSpPr>
              <p:cNvPr id="24" name="TextBox 23">
                <a:extLst>
                  <a:ext uri="{FF2B5EF4-FFF2-40B4-BE49-F238E27FC236}">
                    <a16:creationId xmlns:a16="http://schemas.microsoft.com/office/drawing/2014/main" id="{67DBE9C3-26CA-E941-A5AF-237802E61A11}"/>
                  </a:ext>
                </a:extLst>
              </p:cNvPr>
              <p:cNvSpPr txBox="1">
                <a:spLocks noRot="1" noChangeAspect="1" noMove="1" noResize="1" noEditPoints="1" noAdjustHandles="1" noChangeArrowheads="1" noChangeShapeType="1" noTextEdit="1"/>
              </p:cNvSpPr>
              <p:nvPr/>
            </p:nvSpPr>
            <p:spPr>
              <a:xfrm>
                <a:off x="5037221" y="2595824"/>
                <a:ext cx="609911" cy="215444"/>
              </a:xfrm>
              <a:prstGeom prst="rect">
                <a:avLst/>
              </a:prstGeom>
              <a:blipFill>
                <a:blip r:embed="rId8"/>
                <a:stretch>
                  <a:fillRect l="-10204" r="-8163" b="-3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0284B89-9286-814B-BD18-AB06622CBEED}"/>
                  </a:ext>
                </a:extLst>
              </p:cNvPr>
              <p:cNvSpPr txBox="1"/>
              <p:nvPr/>
            </p:nvSpPr>
            <p:spPr>
              <a:xfrm>
                <a:off x="4580624" y="1859320"/>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6</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6</m:t>
                          </m:r>
                        </m:sub>
                      </m:sSub>
                      <m:r>
                        <a:rPr lang="en-US" sz="1400" b="0" i="1" smtClean="0">
                          <a:latin typeface="Cambria Math" panose="02040503050406030204" pitchFamily="18" charset="0"/>
                        </a:rPr>
                        <m:t>)</m:t>
                      </m:r>
                    </m:oMath>
                  </m:oMathPara>
                </a14:m>
                <a:endParaRPr lang="en-US" sz="1400" dirty="0"/>
              </a:p>
            </p:txBody>
          </p:sp>
        </mc:Choice>
        <mc:Fallback xmlns="">
          <p:sp>
            <p:nvSpPr>
              <p:cNvPr id="25" name="TextBox 24">
                <a:extLst>
                  <a:ext uri="{FF2B5EF4-FFF2-40B4-BE49-F238E27FC236}">
                    <a16:creationId xmlns:a16="http://schemas.microsoft.com/office/drawing/2014/main" id="{A0284B89-9286-814B-BD18-AB06622CBEED}"/>
                  </a:ext>
                </a:extLst>
              </p:cNvPr>
              <p:cNvSpPr txBox="1">
                <a:spLocks noRot="1" noChangeAspect="1" noMove="1" noResize="1" noEditPoints="1" noAdjustHandles="1" noChangeArrowheads="1" noChangeShapeType="1" noTextEdit="1"/>
              </p:cNvSpPr>
              <p:nvPr/>
            </p:nvSpPr>
            <p:spPr>
              <a:xfrm>
                <a:off x="4580624" y="1859320"/>
                <a:ext cx="609911" cy="215444"/>
              </a:xfrm>
              <a:prstGeom prst="rect">
                <a:avLst/>
              </a:prstGeom>
              <a:blipFill>
                <a:blip r:embed="rId9"/>
                <a:stretch>
                  <a:fillRect l="-10204" r="-8163"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52EBE7C-CB5D-CA40-B7C9-FE22E1059343}"/>
                  </a:ext>
                </a:extLst>
              </p:cNvPr>
              <p:cNvSpPr txBox="1"/>
              <p:nvPr/>
            </p:nvSpPr>
            <p:spPr>
              <a:xfrm>
                <a:off x="5734593" y="1908517"/>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7</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7</m:t>
                          </m:r>
                        </m:sub>
                      </m:sSub>
                      <m:r>
                        <a:rPr lang="en-US" sz="1400" b="0" i="1" smtClean="0">
                          <a:latin typeface="Cambria Math" panose="02040503050406030204" pitchFamily="18" charset="0"/>
                        </a:rPr>
                        <m:t>)</m:t>
                      </m:r>
                    </m:oMath>
                  </m:oMathPara>
                </a14:m>
                <a:endParaRPr lang="en-US" sz="1400" dirty="0"/>
              </a:p>
            </p:txBody>
          </p:sp>
        </mc:Choice>
        <mc:Fallback xmlns="">
          <p:sp>
            <p:nvSpPr>
              <p:cNvPr id="26" name="TextBox 25">
                <a:extLst>
                  <a:ext uri="{FF2B5EF4-FFF2-40B4-BE49-F238E27FC236}">
                    <a16:creationId xmlns:a16="http://schemas.microsoft.com/office/drawing/2014/main" id="{B52EBE7C-CB5D-CA40-B7C9-FE22E1059343}"/>
                  </a:ext>
                </a:extLst>
              </p:cNvPr>
              <p:cNvSpPr txBox="1">
                <a:spLocks noRot="1" noChangeAspect="1" noMove="1" noResize="1" noEditPoints="1" noAdjustHandles="1" noChangeArrowheads="1" noChangeShapeType="1" noTextEdit="1"/>
              </p:cNvSpPr>
              <p:nvPr/>
            </p:nvSpPr>
            <p:spPr>
              <a:xfrm>
                <a:off x="5734593" y="1908517"/>
                <a:ext cx="609911" cy="215444"/>
              </a:xfrm>
              <a:prstGeom prst="rect">
                <a:avLst/>
              </a:prstGeom>
              <a:blipFill>
                <a:blip r:embed="rId10"/>
                <a:stretch>
                  <a:fillRect l="-10204" r="-8163"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7035822-5285-1447-B928-C4D6BE0A05CB}"/>
                  </a:ext>
                </a:extLst>
              </p:cNvPr>
              <p:cNvSpPr txBox="1"/>
              <p:nvPr/>
            </p:nvSpPr>
            <p:spPr>
              <a:xfrm>
                <a:off x="5412034" y="1319117"/>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8</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8</m:t>
                          </m:r>
                        </m:sub>
                      </m:sSub>
                      <m:r>
                        <a:rPr lang="en-US" sz="1400" b="0" i="1" smtClean="0">
                          <a:latin typeface="Cambria Math" panose="02040503050406030204" pitchFamily="18" charset="0"/>
                        </a:rPr>
                        <m:t>)</m:t>
                      </m:r>
                    </m:oMath>
                  </m:oMathPara>
                </a14:m>
                <a:endParaRPr lang="en-US" sz="1400" dirty="0"/>
              </a:p>
            </p:txBody>
          </p:sp>
        </mc:Choice>
        <mc:Fallback xmlns="">
          <p:sp>
            <p:nvSpPr>
              <p:cNvPr id="27" name="TextBox 26">
                <a:extLst>
                  <a:ext uri="{FF2B5EF4-FFF2-40B4-BE49-F238E27FC236}">
                    <a16:creationId xmlns:a16="http://schemas.microsoft.com/office/drawing/2014/main" id="{D7035822-5285-1447-B928-C4D6BE0A05CB}"/>
                  </a:ext>
                </a:extLst>
              </p:cNvPr>
              <p:cNvSpPr txBox="1">
                <a:spLocks noRot="1" noChangeAspect="1" noMove="1" noResize="1" noEditPoints="1" noAdjustHandles="1" noChangeArrowheads="1" noChangeShapeType="1" noTextEdit="1"/>
              </p:cNvSpPr>
              <p:nvPr/>
            </p:nvSpPr>
            <p:spPr>
              <a:xfrm>
                <a:off x="5412034" y="1319117"/>
                <a:ext cx="609911" cy="215444"/>
              </a:xfrm>
              <a:prstGeom prst="rect">
                <a:avLst/>
              </a:prstGeom>
              <a:blipFill>
                <a:blip r:embed="rId11"/>
                <a:stretch>
                  <a:fillRect l="-10204" r="-10204" b="-27778"/>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7A847430-6F88-3B41-B4F3-585D8EEE04E3}"/>
              </a:ext>
            </a:extLst>
          </p:cNvPr>
          <p:cNvSpPr txBox="1"/>
          <p:nvPr/>
        </p:nvSpPr>
        <p:spPr>
          <a:xfrm>
            <a:off x="2252886" y="4566011"/>
            <a:ext cx="909223" cy="369332"/>
          </a:xfrm>
          <a:prstGeom prst="rect">
            <a:avLst/>
          </a:prstGeom>
          <a:noFill/>
        </p:spPr>
        <p:txBody>
          <a:bodyPr wrap="none" rtlCol="0">
            <a:spAutoFit/>
          </a:bodyPr>
          <a:lstStyle/>
          <a:p>
            <a:r>
              <a:rPr lang="en-US" dirty="0"/>
              <a:t>Model: </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505B66D-F620-5745-8595-10E114E376C9}"/>
                  </a:ext>
                </a:extLst>
              </p:cNvPr>
              <p:cNvSpPr txBox="1"/>
              <p:nvPr/>
            </p:nvSpPr>
            <p:spPr>
              <a:xfrm>
                <a:off x="3162109" y="4606164"/>
                <a:ext cx="20772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𝑏</m:t>
                      </m:r>
                    </m:oMath>
                  </m:oMathPara>
                </a14:m>
                <a:endParaRPr lang="en-US" dirty="0"/>
              </a:p>
            </p:txBody>
          </p:sp>
        </mc:Choice>
        <mc:Fallback xmlns="">
          <p:sp>
            <p:nvSpPr>
              <p:cNvPr id="2" name="TextBox 1">
                <a:extLst>
                  <a:ext uri="{FF2B5EF4-FFF2-40B4-BE49-F238E27FC236}">
                    <a16:creationId xmlns:a16="http://schemas.microsoft.com/office/drawing/2014/main" id="{F505B66D-F620-5745-8595-10E114E376C9}"/>
                  </a:ext>
                </a:extLst>
              </p:cNvPr>
              <p:cNvSpPr txBox="1">
                <a:spLocks noRot="1" noChangeAspect="1" noMove="1" noResize="1" noEditPoints="1" noAdjustHandles="1" noChangeArrowheads="1" noChangeShapeType="1" noTextEdit="1"/>
              </p:cNvSpPr>
              <p:nvPr/>
            </p:nvSpPr>
            <p:spPr>
              <a:xfrm>
                <a:off x="3162109" y="4606164"/>
                <a:ext cx="2077235" cy="276999"/>
              </a:xfrm>
              <a:prstGeom prst="rect">
                <a:avLst/>
              </a:prstGeom>
              <a:blipFill>
                <a:blip r:embed="rId12"/>
                <a:stretch>
                  <a:fillRect l="-1818" t="-13043" r="-1818" b="-21739"/>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68ED1B69-967B-5A4C-AADC-5F59B846999C}"/>
              </a:ext>
            </a:extLst>
          </p:cNvPr>
          <p:cNvSpPr txBox="1"/>
          <p:nvPr/>
        </p:nvSpPr>
        <p:spPr>
          <a:xfrm>
            <a:off x="5645274" y="4550014"/>
            <a:ext cx="699230" cy="369332"/>
          </a:xfrm>
          <a:prstGeom prst="rect">
            <a:avLst/>
          </a:prstGeom>
          <a:noFill/>
        </p:spPr>
        <p:txBody>
          <a:bodyPr wrap="none" rtlCol="0">
            <a:spAutoFit/>
          </a:bodyPr>
          <a:lstStyle/>
          <a:p>
            <a:r>
              <a:rPr lang="en-US" dirty="0"/>
              <a:t>Loss: </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30093B1-E3EB-F543-A621-3D6187F87F9D}"/>
                  </a:ext>
                </a:extLst>
              </p:cNvPr>
              <p:cNvSpPr txBox="1"/>
              <p:nvPr/>
            </p:nvSpPr>
            <p:spPr>
              <a:xfrm>
                <a:off x="6343851" y="4284089"/>
                <a:ext cx="2342949" cy="7885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𝐿</m:t>
                      </m:r>
                      <m:d>
                        <m:dPr>
                          <m:ctrlPr>
                            <a:rPr lang="en-US" b="0" i="1" smtClean="0">
                              <a:latin typeface="Cambria Math" panose="02040503050406030204" pitchFamily="18" charset="0"/>
                            </a:rPr>
                          </m:ctrlPr>
                        </m:dPr>
                        <m:e>
                          <m:r>
                            <a:rPr lang="en-US" b="0" i="1" smtClean="0">
                              <a:latin typeface="Cambria Math" panose="02040503050406030204" pitchFamily="18" charset="0"/>
                            </a:rPr>
                            <m:t>𝑤</m:t>
                          </m:r>
                          <m:r>
                            <a:rPr lang="en-US" b="0" i="1" smtClean="0">
                              <a:latin typeface="Cambria Math" panose="02040503050406030204" pitchFamily="18" charset="0"/>
                            </a:rPr>
                            <m:t>,</m:t>
                          </m:r>
                          <m:r>
                            <a:rPr lang="en-US" b="0" i="1" smtClean="0">
                              <a:latin typeface="Cambria Math" panose="02040503050406030204" pitchFamily="18" charset="0"/>
                            </a:rPr>
                            <m:t>𝑏</m:t>
                          </m:r>
                        </m:e>
                      </m:d>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𝑖</m:t>
                          </m:r>
                          <m:r>
                            <a:rPr lang="en-US" b="0" i="1" smtClean="0">
                              <a:latin typeface="Cambria Math" panose="02040503050406030204" pitchFamily="18" charset="0"/>
                            </a:rPr>
                            <m:t>=8</m:t>
                          </m:r>
                        </m:sup>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e>
                              </m:d>
                            </m:e>
                            <m:sup>
                              <m:r>
                                <a:rPr lang="en-US" b="0" i="1" smtClean="0">
                                  <a:latin typeface="Cambria Math" panose="02040503050406030204" pitchFamily="18" charset="0"/>
                                </a:rPr>
                                <m:t>2</m:t>
                              </m:r>
                            </m:sup>
                          </m:sSup>
                        </m:e>
                      </m:nary>
                    </m:oMath>
                  </m:oMathPara>
                </a14:m>
                <a:endParaRPr lang="en-US" dirty="0"/>
              </a:p>
            </p:txBody>
          </p:sp>
        </mc:Choice>
        <mc:Fallback xmlns="">
          <p:sp>
            <p:nvSpPr>
              <p:cNvPr id="30" name="TextBox 29">
                <a:extLst>
                  <a:ext uri="{FF2B5EF4-FFF2-40B4-BE49-F238E27FC236}">
                    <a16:creationId xmlns:a16="http://schemas.microsoft.com/office/drawing/2014/main" id="{430093B1-E3EB-F543-A621-3D6187F87F9D}"/>
                  </a:ext>
                </a:extLst>
              </p:cNvPr>
              <p:cNvSpPr txBox="1">
                <a:spLocks noRot="1" noChangeAspect="1" noMove="1" noResize="1" noEditPoints="1" noAdjustHandles="1" noChangeArrowheads="1" noChangeShapeType="1" noTextEdit="1"/>
              </p:cNvSpPr>
              <p:nvPr/>
            </p:nvSpPr>
            <p:spPr>
              <a:xfrm>
                <a:off x="6343851" y="4284089"/>
                <a:ext cx="2342949" cy="788549"/>
              </a:xfrm>
              <a:prstGeom prst="rect">
                <a:avLst/>
              </a:prstGeom>
              <a:blipFill>
                <a:blip r:embed="rId13"/>
                <a:stretch>
                  <a:fillRect l="-1622" t="-107937" b="-169841"/>
                </a:stretch>
              </a:blipFill>
            </p:spPr>
            <p:txBody>
              <a:bodyPr/>
              <a:lstStyle/>
              <a:p>
                <a:r>
                  <a:rPr lang="en-US">
                    <a:noFill/>
                  </a:rPr>
                  <a:t> </a:t>
                </a:r>
              </a:p>
            </p:txBody>
          </p:sp>
        </mc:Fallback>
      </mc:AlternateContent>
    </p:spTree>
    <p:extLst>
      <p:ext uri="{BB962C8B-B14F-4D97-AF65-F5344CB8AC3E}">
        <p14:creationId xmlns:p14="http://schemas.microsoft.com/office/powerpoint/2010/main" val="1944298025"/>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noAutofit/>
          </a:bodyPr>
          <a:lstStyle>
            <a:lvl1pPr algn="ctr" defTabSz="457200">
              <a:defRPr sz="3200" b="0">
                <a:solidFill>
                  <a:srgbClr val="205382"/>
                </a:solidFill>
                <a:latin typeface="+mj-lt"/>
                <a:ea typeface="+mn-ea"/>
                <a:cs typeface="+mn-cs"/>
                <a:sym typeface="Helvetica"/>
              </a:defRPr>
            </a:lvl1pPr>
            <a:lvl2pPr algn="ctr" defTabSz="457200">
              <a:defRPr sz="3300" b="1">
                <a:solidFill>
                  <a:srgbClr val="205382"/>
                </a:solidFill>
                <a:latin typeface="+mn-lt"/>
                <a:ea typeface="+mn-ea"/>
                <a:cs typeface="+mn-cs"/>
                <a:sym typeface="Helvetica"/>
              </a:defRPr>
            </a:lvl2pPr>
            <a:lvl3pPr algn="ctr" defTabSz="457200">
              <a:defRPr sz="3300" b="1">
                <a:solidFill>
                  <a:srgbClr val="205382"/>
                </a:solidFill>
                <a:latin typeface="+mn-lt"/>
                <a:ea typeface="+mn-ea"/>
                <a:cs typeface="+mn-cs"/>
                <a:sym typeface="Helvetica"/>
              </a:defRPr>
            </a:lvl3pPr>
            <a:lvl4pPr algn="ctr" defTabSz="457200">
              <a:defRPr sz="3300" b="1">
                <a:solidFill>
                  <a:srgbClr val="205382"/>
                </a:solidFill>
                <a:latin typeface="+mn-lt"/>
                <a:ea typeface="+mn-ea"/>
                <a:cs typeface="+mn-cs"/>
                <a:sym typeface="Helvetica"/>
              </a:defRPr>
            </a:lvl4pPr>
            <a:lvl5pPr algn="ctr" defTabSz="457200">
              <a:defRPr sz="3300" b="1">
                <a:solidFill>
                  <a:srgbClr val="205382"/>
                </a:solidFill>
                <a:latin typeface="+mn-lt"/>
                <a:ea typeface="+mn-ea"/>
                <a:cs typeface="+mn-cs"/>
                <a:sym typeface="Helvetica"/>
              </a:defRPr>
            </a:lvl5pPr>
            <a:lvl6pPr algn="ctr" defTabSz="457200">
              <a:defRPr sz="3300" b="1">
                <a:solidFill>
                  <a:srgbClr val="205382"/>
                </a:solidFill>
                <a:latin typeface="+mn-lt"/>
                <a:ea typeface="+mn-ea"/>
                <a:cs typeface="+mn-cs"/>
                <a:sym typeface="Helvetica"/>
              </a:defRPr>
            </a:lvl6pPr>
            <a:lvl7pPr algn="ctr" defTabSz="457200">
              <a:defRPr sz="3300" b="1">
                <a:solidFill>
                  <a:srgbClr val="205382"/>
                </a:solidFill>
                <a:latin typeface="+mn-lt"/>
                <a:ea typeface="+mn-ea"/>
                <a:cs typeface="+mn-cs"/>
                <a:sym typeface="Helvetica"/>
              </a:defRPr>
            </a:lvl7pPr>
            <a:lvl8pPr algn="ctr" defTabSz="457200">
              <a:defRPr sz="3300" b="1">
                <a:solidFill>
                  <a:srgbClr val="205382"/>
                </a:solidFill>
                <a:latin typeface="+mn-lt"/>
                <a:ea typeface="+mn-ea"/>
                <a:cs typeface="+mn-cs"/>
                <a:sym typeface="Helvetica"/>
              </a:defRPr>
            </a:lvl8pPr>
            <a:lvl9pPr algn="ctr" defTabSz="457200">
              <a:defRPr sz="3300" b="1">
                <a:solidFill>
                  <a:srgbClr val="205382"/>
                </a:solidFill>
                <a:latin typeface="+mn-lt"/>
                <a:ea typeface="+mn-ea"/>
                <a:cs typeface="+mn-cs"/>
                <a:sym typeface="Helvetica"/>
              </a:defRPr>
            </a:lvl9pPr>
          </a:lstStyle>
          <a:p>
            <a:r>
              <a:rPr lang="en-US" dirty="0"/>
              <a:t>n-polynomial Regression </a:t>
            </a:r>
          </a:p>
        </p:txBody>
      </p:sp>
      <p:cxnSp>
        <p:nvCxnSpPr>
          <p:cNvPr id="3" name="Straight Arrow Connector 2">
            <a:extLst>
              <a:ext uri="{FF2B5EF4-FFF2-40B4-BE49-F238E27FC236}">
                <a16:creationId xmlns:a16="http://schemas.microsoft.com/office/drawing/2014/main" id="{261AFB7F-6D14-3741-94CD-2EFCADA42FA3}"/>
              </a:ext>
            </a:extLst>
          </p:cNvPr>
          <p:cNvCxnSpPr>
            <a:cxnSpLocks/>
          </p:cNvCxnSpPr>
          <p:nvPr/>
        </p:nvCxnSpPr>
        <p:spPr>
          <a:xfrm flipV="1">
            <a:off x="2717074" y="1417638"/>
            <a:ext cx="0" cy="2727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269E7B8-4987-F24F-BBC8-59DD636F35FD}"/>
              </a:ext>
            </a:extLst>
          </p:cNvPr>
          <p:cNvCxnSpPr>
            <a:cxnSpLocks/>
          </p:cNvCxnSpPr>
          <p:nvPr/>
        </p:nvCxnSpPr>
        <p:spPr>
          <a:xfrm>
            <a:off x="2717074" y="4145280"/>
            <a:ext cx="4140926" cy="4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5CA08CC8-0785-7D4E-9C15-90A07488EC69}"/>
              </a:ext>
            </a:extLst>
          </p:cNvPr>
          <p:cNvSpPr/>
          <p:nvPr/>
        </p:nvSpPr>
        <p:spPr>
          <a:xfrm>
            <a:off x="3263536" y="3283131"/>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208583F-4AE7-A749-B3D2-57A89002C4C1}"/>
              </a:ext>
            </a:extLst>
          </p:cNvPr>
          <p:cNvSpPr/>
          <p:nvPr/>
        </p:nvSpPr>
        <p:spPr>
          <a:xfrm>
            <a:off x="3897085" y="3108960"/>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836099C-E931-524F-9EA7-4BA388A9F01C}"/>
              </a:ext>
            </a:extLst>
          </p:cNvPr>
          <p:cNvSpPr/>
          <p:nvPr/>
        </p:nvSpPr>
        <p:spPr>
          <a:xfrm>
            <a:off x="4206239" y="2642121"/>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D6E0A76-59E1-4649-A3D0-CC01A2255560}"/>
              </a:ext>
            </a:extLst>
          </p:cNvPr>
          <p:cNvSpPr/>
          <p:nvPr/>
        </p:nvSpPr>
        <p:spPr>
          <a:xfrm>
            <a:off x="4787537" y="2572451"/>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A8FFF8F-009E-8042-85EE-E6E87C0E35C1}"/>
              </a:ext>
            </a:extLst>
          </p:cNvPr>
          <p:cNvSpPr/>
          <p:nvPr/>
        </p:nvSpPr>
        <p:spPr>
          <a:xfrm>
            <a:off x="4990010" y="2211047"/>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7041108-0345-4D4E-AB21-F9AF30FB2B4E}"/>
              </a:ext>
            </a:extLst>
          </p:cNvPr>
          <p:cNvSpPr/>
          <p:nvPr/>
        </p:nvSpPr>
        <p:spPr>
          <a:xfrm>
            <a:off x="3124199" y="3725409"/>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8D126A0-3D45-824C-86E9-EC55A20CB09C}"/>
              </a:ext>
            </a:extLst>
          </p:cNvPr>
          <p:cNvSpPr/>
          <p:nvPr/>
        </p:nvSpPr>
        <p:spPr>
          <a:xfrm>
            <a:off x="5573485" y="2123961"/>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D675479-D795-A141-8611-7DE296B70BAB}"/>
              </a:ext>
            </a:extLst>
          </p:cNvPr>
          <p:cNvSpPr/>
          <p:nvPr/>
        </p:nvSpPr>
        <p:spPr>
          <a:xfrm>
            <a:off x="5434148" y="1623218"/>
            <a:ext cx="139337" cy="139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03A72A7-7BD7-FD41-9C85-282DA62E9FA0}"/>
                  </a:ext>
                </a:extLst>
              </p:cNvPr>
              <p:cNvSpPr txBox="1"/>
              <p:nvPr/>
            </p:nvSpPr>
            <p:spPr>
              <a:xfrm>
                <a:off x="2530356" y="1104930"/>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18" name="TextBox 17">
                <a:extLst>
                  <a:ext uri="{FF2B5EF4-FFF2-40B4-BE49-F238E27FC236}">
                    <a16:creationId xmlns:a16="http://schemas.microsoft.com/office/drawing/2014/main" id="{F03A72A7-7BD7-FD41-9C85-282DA62E9FA0}"/>
                  </a:ext>
                </a:extLst>
              </p:cNvPr>
              <p:cNvSpPr txBox="1">
                <a:spLocks noRot="1" noChangeAspect="1" noMove="1" noResize="1" noEditPoints="1" noAdjustHandles="1" noChangeArrowheads="1" noChangeShapeType="1" noTextEdit="1"/>
              </p:cNvSpPr>
              <p:nvPr/>
            </p:nvSpPr>
            <p:spPr>
              <a:xfrm>
                <a:off x="2530356" y="1104930"/>
                <a:ext cx="186718" cy="276999"/>
              </a:xfrm>
              <a:prstGeom prst="rect">
                <a:avLst/>
              </a:prstGeom>
              <a:blipFill>
                <a:blip r:embed="rId2"/>
                <a:stretch>
                  <a:fillRect l="-25000" r="-25000" b="-217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2AEDF24-CD7A-E74C-ADB8-53AA26ACF211}"/>
                  </a:ext>
                </a:extLst>
              </p:cNvPr>
              <p:cNvSpPr txBox="1"/>
              <p:nvPr/>
            </p:nvSpPr>
            <p:spPr>
              <a:xfrm>
                <a:off x="6984790" y="3939570"/>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9" name="TextBox 18">
                <a:extLst>
                  <a:ext uri="{FF2B5EF4-FFF2-40B4-BE49-F238E27FC236}">
                    <a16:creationId xmlns:a16="http://schemas.microsoft.com/office/drawing/2014/main" id="{A2AEDF24-CD7A-E74C-ADB8-53AA26ACF211}"/>
                  </a:ext>
                </a:extLst>
              </p:cNvPr>
              <p:cNvSpPr txBox="1">
                <a:spLocks noRot="1" noChangeAspect="1" noMove="1" noResize="1" noEditPoints="1" noAdjustHandles="1" noChangeArrowheads="1" noChangeShapeType="1" noTextEdit="1"/>
              </p:cNvSpPr>
              <p:nvPr/>
            </p:nvSpPr>
            <p:spPr>
              <a:xfrm>
                <a:off x="6984790" y="3939570"/>
                <a:ext cx="186718" cy="276999"/>
              </a:xfrm>
              <a:prstGeom prst="rect">
                <a:avLst/>
              </a:prstGeom>
              <a:blipFill>
                <a:blip r:embed="rId3"/>
                <a:stretch>
                  <a:fillRect l="-12500" r="-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1CA38D3-3346-1F4E-9402-325FEDAA1C4D}"/>
                  </a:ext>
                </a:extLst>
              </p:cNvPr>
              <p:cNvSpPr txBox="1"/>
              <p:nvPr/>
            </p:nvSpPr>
            <p:spPr>
              <a:xfrm>
                <a:off x="3365177" y="3799432"/>
                <a:ext cx="60157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oMath>
                  </m:oMathPara>
                </a14:m>
                <a:endParaRPr lang="en-US" sz="1400" dirty="0"/>
              </a:p>
            </p:txBody>
          </p:sp>
        </mc:Choice>
        <mc:Fallback xmlns="">
          <p:sp>
            <p:nvSpPr>
              <p:cNvPr id="20" name="TextBox 19">
                <a:extLst>
                  <a:ext uri="{FF2B5EF4-FFF2-40B4-BE49-F238E27FC236}">
                    <a16:creationId xmlns:a16="http://schemas.microsoft.com/office/drawing/2014/main" id="{41CA38D3-3346-1F4E-9402-325FEDAA1C4D}"/>
                  </a:ext>
                </a:extLst>
              </p:cNvPr>
              <p:cNvSpPr txBox="1">
                <a:spLocks noRot="1" noChangeAspect="1" noMove="1" noResize="1" noEditPoints="1" noAdjustHandles="1" noChangeArrowheads="1" noChangeShapeType="1" noTextEdit="1"/>
              </p:cNvSpPr>
              <p:nvPr/>
            </p:nvSpPr>
            <p:spPr>
              <a:xfrm>
                <a:off x="3365177" y="3799432"/>
                <a:ext cx="601575" cy="215444"/>
              </a:xfrm>
              <a:prstGeom prst="rect">
                <a:avLst/>
              </a:prstGeom>
              <a:blipFill>
                <a:blip r:embed="rId4"/>
                <a:stretch>
                  <a:fillRect l="-8333" r="-10417"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7988F54-7D5E-8C4E-BB09-79C1F0D1879B}"/>
                  </a:ext>
                </a:extLst>
              </p:cNvPr>
              <p:cNvSpPr txBox="1"/>
              <p:nvPr/>
            </p:nvSpPr>
            <p:spPr>
              <a:xfrm>
                <a:off x="2962748" y="2949063"/>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oMath>
                  </m:oMathPara>
                </a14:m>
                <a:endParaRPr lang="en-US" sz="1400" dirty="0"/>
              </a:p>
            </p:txBody>
          </p:sp>
        </mc:Choice>
        <mc:Fallback xmlns="">
          <p:sp>
            <p:nvSpPr>
              <p:cNvPr id="21" name="TextBox 20">
                <a:extLst>
                  <a:ext uri="{FF2B5EF4-FFF2-40B4-BE49-F238E27FC236}">
                    <a16:creationId xmlns:a16="http://schemas.microsoft.com/office/drawing/2014/main" id="{F7988F54-7D5E-8C4E-BB09-79C1F0D1879B}"/>
                  </a:ext>
                </a:extLst>
              </p:cNvPr>
              <p:cNvSpPr txBox="1">
                <a:spLocks noRot="1" noChangeAspect="1" noMove="1" noResize="1" noEditPoints="1" noAdjustHandles="1" noChangeArrowheads="1" noChangeShapeType="1" noTextEdit="1"/>
              </p:cNvSpPr>
              <p:nvPr/>
            </p:nvSpPr>
            <p:spPr>
              <a:xfrm>
                <a:off x="2962748" y="2949063"/>
                <a:ext cx="609911" cy="215444"/>
              </a:xfrm>
              <a:prstGeom prst="rect">
                <a:avLst/>
              </a:prstGeom>
              <a:blipFill>
                <a:blip r:embed="rId5"/>
                <a:stretch>
                  <a:fillRect l="-8163" r="-10204"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AB1020C-7E72-3649-B82D-4FEFEC780152}"/>
                  </a:ext>
                </a:extLst>
              </p:cNvPr>
              <p:cNvSpPr txBox="1"/>
              <p:nvPr/>
            </p:nvSpPr>
            <p:spPr>
              <a:xfrm>
                <a:off x="4060060" y="3181924"/>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3</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3</m:t>
                          </m:r>
                        </m:sub>
                      </m:sSub>
                      <m:r>
                        <a:rPr lang="en-US" sz="1400" b="0" i="1" smtClean="0">
                          <a:latin typeface="Cambria Math" panose="02040503050406030204" pitchFamily="18" charset="0"/>
                        </a:rPr>
                        <m:t>)</m:t>
                      </m:r>
                    </m:oMath>
                  </m:oMathPara>
                </a14:m>
                <a:endParaRPr lang="en-US" sz="1400" dirty="0"/>
              </a:p>
            </p:txBody>
          </p:sp>
        </mc:Choice>
        <mc:Fallback xmlns="">
          <p:sp>
            <p:nvSpPr>
              <p:cNvPr id="22" name="TextBox 21">
                <a:extLst>
                  <a:ext uri="{FF2B5EF4-FFF2-40B4-BE49-F238E27FC236}">
                    <a16:creationId xmlns:a16="http://schemas.microsoft.com/office/drawing/2014/main" id="{CAB1020C-7E72-3649-B82D-4FEFEC780152}"/>
                  </a:ext>
                </a:extLst>
              </p:cNvPr>
              <p:cNvSpPr txBox="1">
                <a:spLocks noRot="1" noChangeAspect="1" noMove="1" noResize="1" noEditPoints="1" noAdjustHandles="1" noChangeArrowheads="1" noChangeShapeType="1" noTextEdit="1"/>
              </p:cNvSpPr>
              <p:nvPr/>
            </p:nvSpPr>
            <p:spPr>
              <a:xfrm>
                <a:off x="4060060" y="3181924"/>
                <a:ext cx="609911" cy="215444"/>
              </a:xfrm>
              <a:prstGeom prst="rect">
                <a:avLst/>
              </a:prstGeom>
              <a:blipFill>
                <a:blip r:embed="rId6"/>
                <a:stretch>
                  <a:fillRect l="-10204" r="-8163"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CAE4F85-63F5-654D-A54A-FA98EB86B831}"/>
                  </a:ext>
                </a:extLst>
              </p:cNvPr>
              <p:cNvSpPr txBox="1"/>
              <p:nvPr/>
            </p:nvSpPr>
            <p:spPr>
              <a:xfrm>
                <a:off x="3753050" y="2298928"/>
                <a:ext cx="60157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4</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4</m:t>
                          </m:r>
                        </m:sub>
                      </m:sSub>
                      <m:r>
                        <a:rPr lang="en-US" sz="1400" b="0" i="1" smtClean="0">
                          <a:latin typeface="Cambria Math" panose="02040503050406030204" pitchFamily="18" charset="0"/>
                        </a:rPr>
                        <m:t>)</m:t>
                      </m:r>
                    </m:oMath>
                  </m:oMathPara>
                </a14:m>
                <a:endParaRPr lang="en-US" sz="1400" dirty="0"/>
              </a:p>
            </p:txBody>
          </p:sp>
        </mc:Choice>
        <mc:Fallback xmlns="">
          <p:sp>
            <p:nvSpPr>
              <p:cNvPr id="23" name="TextBox 22">
                <a:extLst>
                  <a:ext uri="{FF2B5EF4-FFF2-40B4-BE49-F238E27FC236}">
                    <a16:creationId xmlns:a16="http://schemas.microsoft.com/office/drawing/2014/main" id="{ECAE4F85-63F5-654D-A54A-FA98EB86B831}"/>
                  </a:ext>
                </a:extLst>
              </p:cNvPr>
              <p:cNvSpPr txBox="1">
                <a:spLocks noRot="1" noChangeAspect="1" noMove="1" noResize="1" noEditPoints="1" noAdjustHandles="1" noChangeArrowheads="1" noChangeShapeType="1" noTextEdit="1"/>
              </p:cNvSpPr>
              <p:nvPr/>
            </p:nvSpPr>
            <p:spPr>
              <a:xfrm>
                <a:off x="3753050" y="2298928"/>
                <a:ext cx="601575" cy="215444"/>
              </a:xfrm>
              <a:prstGeom prst="rect">
                <a:avLst/>
              </a:prstGeom>
              <a:blipFill>
                <a:blip r:embed="rId7"/>
                <a:stretch>
                  <a:fillRect l="-10417" r="-10417"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7DBE9C3-26CA-E941-A5AF-237802E61A11}"/>
                  </a:ext>
                </a:extLst>
              </p:cNvPr>
              <p:cNvSpPr txBox="1"/>
              <p:nvPr/>
            </p:nvSpPr>
            <p:spPr>
              <a:xfrm>
                <a:off x="5037221" y="2595824"/>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5</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5</m:t>
                          </m:r>
                        </m:sub>
                      </m:sSub>
                      <m:r>
                        <a:rPr lang="en-US" sz="1400" b="0" i="1" smtClean="0">
                          <a:latin typeface="Cambria Math" panose="02040503050406030204" pitchFamily="18" charset="0"/>
                        </a:rPr>
                        <m:t>)</m:t>
                      </m:r>
                    </m:oMath>
                  </m:oMathPara>
                </a14:m>
                <a:endParaRPr lang="en-US" sz="1400" dirty="0"/>
              </a:p>
            </p:txBody>
          </p:sp>
        </mc:Choice>
        <mc:Fallback xmlns="">
          <p:sp>
            <p:nvSpPr>
              <p:cNvPr id="24" name="TextBox 23">
                <a:extLst>
                  <a:ext uri="{FF2B5EF4-FFF2-40B4-BE49-F238E27FC236}">
                    <a16:creationId xmlns:a16="http://schemas.microsoft.com/office/drawing/2014/main" id="{67DBE9C3-26CA-E941-A5AF-237802E61A11}"/>
                  </a:ext>
                </a:extLst>
              </p:cNvPr>
              <p:cNvSpPr txBox="1">
                <a:spLocks noRot="1" noChangeAspect="1" noMove="1" noResize="1" noEditPoints="1" noAdjustHandles="1" noChangeArrowheads="1" noChangeShapeType="1" noTextEdit="1"/>
              </p:cNvSpPr>
              <p:nvPr/>
            </p:nvSpPr>
            <p:spPr>
              <a:xfrm>
                <a:off x="5037221" y="2595824"/>
                <a:ext cx="609911" cy="215444"/>
              </a:xfrm>
              <a:prstGeom prst="rect">
                <a:avLst/>
              </a:prstGeom>
              <a:blipFill>
                <a:blip r:embed="rId8"/>
                <a:stretch>
                  <a:fillRect l="-10204" r="-8163" b="-3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0284B89-9286-814B-BD18-AB06622CBEED}"/>
                  </a:ext>
                </a:extLst>
              </p:cNvPr>
              <p:cNvSpPr txBox="1"/>
              <p:nvPr/>
            </p:nvSpPr>
            <p:spPr>
              <a:xfrm>
                <a:off x="4580624" y="1859320"/>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6</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6</m:t>
                          </m:r>
                        </m:sub>
                      </m:sSub>
                      <m:r>
                        <a:rPr lang="en-US" sz="1400" b="0" i="1" smtClean="0">
                          <a:latin typeface="Cambria Math" panose="02040503050406030204" pitchFamily="18" charset="0"/>
                        </a:rPr>
                        <m:t>)</m:t>
                      </m:r>
                    </m:oMath>
                  </m:oMathPara>
                </a14:m>
                <a:endParaRPr lang="en-US" sz="1400" dirty="0"/>
              </a:p>
            </p:txBody>
          </p:sp>
        </mc:Choice>
        <mc:Fallback xmlns="">
          <p:sp>
            <p:nvSpPr>
              <p:cNvPr id="25" name="TextBox 24">
                <a:extLst>
                  <a:ext uri="{FF2B5EF4-FFF2-40B4-BE49-F238E27FC236}">
                    <a16:creationId xmlns:a16="http://schemas.microsoft.com/office/drawing/2014/main" id="{A0284B89-9286-814B-BD18-AB06622CBEED}"/>
                  </a:ext>
                </a:extLst>
              </p:cNvPr>
              <p:cNvSpPr txBox="1">
                <a:spLocks noRot="1" noChangeAspect="1" noMove="1" noResize="1" noEditPoints="1" noAdjustHandles="1" noChangeArrowheads="1" noChangeShapeType="1" noTextEdit="1"/>
              </p:cNvSpPr>
              <p:nvPr/>
            </p:nvSpPr>
            <p:spPr>
              <a:xfrm>
                <a:off x="4580624" y="1859320"/>
                <a:ext cx="609911" cy="215444"/>
              </a:xfrm>
              <a:prstGeom prst="rect">
                <a:avLst/>
              </a:prstGeom>
              <a:blipFill>
                <a:blip r:embed="rId9"/>
                <a:stretch>
                  <a:fillRect l="-10204" r="-8163"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52EBE7C-CB5D-CA40-B7C9-FE22E1059343}"/>
                  </a:ext>
                </a:extLst>
              </p:cNvPr>
              <p:cNvSpPr txBox="1"/>
              <p:nvPr/>
            </p:nvSpPr>
            <p:spPr>
              <a:xfrm>
                <a:off x="5734593" y="1908517"/>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7</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7</m:t>
                          </m:r>
                        </m:sub>
                      </m:sSub>
                      <m:r>
                        <a:rPr lang="en-US" sz="1400" b="0" i="1" smtClean="0">
                          <a:latin typeface="Cambria Math" panose="02040503050406030204" pitchFamily="18" charset="0"/>
                        </a:rPr>
                        <m:t>)</m:t>
                      </m:r>
                    </m:oMath>
                  </m:oMathPara>
                </a14:m>
                <a:endParaRPr lang="en-US" sz="1400" dirty="0"/>
              </a:p>
            </p:txBody>
          </p:sp>
        </mc:Choice>
        <mc:Fallback xmlns="">
          <p:sp>
            <p:nvSpPr>
              <p:cNvPr id="26" name="TextBox 25">
                <a:extLst>
                  <a:ext uri="{FF2B5EF4-FFF2-40B4-BE49-F238E27FC236}">
                    <a16:creationId xmlns:a16="http://schemas.microsoft.com/office/drawing/2014/main" id="{B52EBE7C-CB5D-CA40-B7C9-FE22E1059343}"/>
                  </a:ext>
                </a:extLst>
              </p:cNvPr>
              <p:cNvSpPr txBox="1">
                <a:spLocks noRot="1" noChangeAspect="1" noMove="1" noResize="1" noEditPoints="1" noAdjustHandles="1" noChangeArrowheads="1" noChangeShapeType="1" noTextEdit="1"/>
              </p:cNvSpPr>
              <p:nvPr/>
            </p:nvSpPr>
            <p:spPr>
              <a:xfrm>
                <a:off x="5734593" y="1908517"/>
                <a:ext cx="609911" cy="215444"/>
              </a:xfrm>
              <a:prstGeom prst="rect">
                <a:avLst/>
              </a:prstGeom>
              <a:blipFill>
                <a:blip r:embed="rId10"/>
                <a:stretch>
                  <a:fillRect l="-10204" r="-8163"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7035822-5285-1447-B928-C4D6BE0A05CB}"/>
                  </a:ext>
                </a:extLst>
              </p:cNvPr>
              <p:cNvSpPr txBox="1"/>
              <p:nvPr/>
            </p:nvSpPr>
            <p:spPr>
              <a:xfrm>
                <a:off x="5412034" y="1319117"/>
                <a:ext cx="6099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8</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8</m:t>
                          </m:r>
                        </m:sub>
                      </m:sSub>
                      <m:r>
                        <a:rPr lang="en-US" sz="1400" b="0" i="1" smtClean="0">
                          <a:latin typeface="Cambria Math" panose="02040503050406030204" pitchFamily="18" charset="0"/>
                        </a:rPr>
                        <m:t>)</m:t>
                      </m:r>
                    </m:oMath>
                  </m:oMathPara>
                </a14:m>
                <a:endParaRPr lang="en-US" sz="1400" dirty="0"/>
              </a:p>
            </p:txBody>
          </p:sp>
        </mc:Choice>
        <mc:Fallback xmlns="">
          <p:sp>
            <p:nvSpPr>
              <p:cNvPr id="27" name="TextBox 26">
                <a:extLst>
                  <a:ext uri="{FF2B5EF4-FFF2-40B4-BE49-F238E27FC236}">
                    <a16:creationId xmlns:a16="http://schemas.microsoft.com/office/drawing/2014/main" id="{D7035822-5285-1447-B928-C4D6BE0A05CB}"/>
                  </a:ext>
                </a:extLst>
              </p:cNvPr>
              <p:cNvSpPr txBox="1">
                <a:spLocks noRot="1" noChangeAspect="1" noMove="1" noResize="1" noEditPoints="1" noAdjustHandles="1" noChangeArrowheads="1" noChangeShapeType="1" noTextEdit="1"/>
              </p:cNvSpPr>
              <p:nvPr/>
            </p:nvSpPr>
            <p:spPr>
              <a:xfrm>
                <a:off x="5412034" y="1319117"/>
                <a:ext cx="609911" cy="215444"/>
              </a:xfrm>
              <a:prstGeom prst="rect">
                <a:avLst/>
              </a:prstGeom>
              <a:blipFill>
                <a:blip r:embed="rId11"/>
                <a:stretch>
                  <a:fillRect l="-10204" r="-10204" b="-27778"/>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7A847430-6F88-3B41-B4F3-585D8EEE04E3}"/>
              </a:ext>
            </a:extLst>
          </p:cNvPr>
          <p:cNvSpPr txBox="1"/>
          <p:nvPr/>
        </p:nvSpPr>
        <p:spPr>
          <a:xfrm>
            <a:off x="1219781" y="4533357"/>
            <a:ext cx="909223" cy="369332"/>
          </a:xfrm>
          <a:prstGeom prst="rect">
            <a:avLst/>
          </a:prstGeom>
          <a:noFill/>
        </p:spPr>
        <p:txBody>
          <a:bodyPr wrap="none" rtlCol="0">
            <a:spAutoFit/>
          </a:bodyPr>
          <a:lstStyle/>
          <a:p>
            <a:r>
              <a:rPr lang="en-US" dirty="0"/>
              <a:t>Model: </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505B66D-F620-5745-8595-10E114E376C9}"/>
                  </a:ext>
                </a:extLst>
              </p:cNvPr>
              <p:cNvSpPr txBox="1"/>
              <p:nvPr/>
            </p:nvSpPr>
            <p:spPr>
              <a:xfrm>
                <a:off x="2129004" y="4573510"/>
                <a:ext cx="256384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𝑛</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𝑛</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𝑏</m:t>
                      </m:r>
                    </m:oMath>
                  </m:oMathPara>
                </a14:m>
                <a:endParaRPr lang="en-US" dirty="0"/>
              </a:p>
            </p:txBody>
          </p:sp>
        </mc:Choice>
        <mc:Fallback xmlns="">
          <p:sp>
            <p:nvSpPr>
              <p:cNvPr id="2" name="TextBox 1">
                <a:extLst>
                  <a:ext uri="{FF2B5EF4-FFF2-40B4-BE49-F238E27FC236}">
                    <a16:creationId xmlns:a16="http://schemas.microsoft.com/office/drawing/2014/main" id="{F505B66D-F620-5745-8595-10E114E376C9}"/>
                  </a:ext>
                </a:extLst>
              </p:cNvPr>
              <p:cNvSpPr txBox="1">
                <a:spLocks noRot="1" noChangeAspect="1" noMove="1" noResize="1" noEditPoints="1" noAdjustHandles="1" noChangeArrowheads="1" noChangeShapeType="1" noTextEdit="1"/>
              </p:cNvSpPr>
              <p:nvPr/>
            </p:nvSpPr>
            <p:spPr>
              <a:xfrm>
                <a:off x="2129004" y="4573510"/>
                <a:ext cx="2563843" cy="276999"/>
              </a:xfrm>
              <a:prstGeom prst="rect">
                <a:avLst/>
              </a:prstGeom>
              <a:blipFill>
                <a:blip r:embed="rId12"/>
                <a:stretch>
                  <a:fillRect l="-1980" t="-18182" r="-990" b="-22727"/>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68ED1B69-967B-5A4C-AADC-5F59B846999C}"/>
              </a:ext>
            </a:extLst>
          </p:cNvPr>
          <p:cNvSpPr txBox="1"/>
          <p:nvPr/>
        </p:nvSpPr>
        <p:spPr>
          <a:xfrm>
            <a:off x="5645274" y="4550014"/>
            <a:ext cx="699230" cy="369332"/>
          </a:xfrm>
          <a:prstGeom prst="rect">
            <a:avLst/>
          </a:prstGeom>
          <a:noFill/>
        </p:spPr>
        <p:txBody>
          <a:bodyPr wrap="none" rtlCol="0">
            <a:spAutoFit/>
          </a:bodyPr>
          <a:lstStyle/>
          <a:p>
            <a:r>
              <a:rPr lang="en-US" dirty="0"/>
              <a:t>Loss: </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30093B1-E3EB-F543-A621-3D6187F87F9D}"/>
                  </a:ext>
                </a:extLst>
              </p:cNvPr>
              <p:cNvSpPr txBox="1"/>
              <p:nvPr/>
            </p:nvSpPr>
            <p:spPr>
              <a:xfrm>
                <a:off x="6343851" y="4284089"/>
                <a:ext cx="2342949" cy="7885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𝐿</m:t>
                      </m:r>
                      <m:d>
                        <m:dPr>
                          <m:ctrlPr>
                            <a:rPr lang="en-US" b="0" i="1" smtClean="0">
                              <a:latin typeface="Cambria Math" panose="02040503050406030204" pitchFamily="18" charset="0"/>
                            </a:rPr>
                          </m:ctrlPr>
                        </m:dPr>
                        <m:e>
                          <m:r>
                            <a:rPr lang="en-US" b="0" i="1" smtClean="0">
                              <a:latin typeface="Cambria Math" panose="02040503050406030204" pitchFamily="18" charset="0"/>
                            </a:rPr>
                            <m:t>𝑤</m:t>
                          </m:r>
                          <m:r>
                            <a:rPr lang="en-US" b="0" i="1" smtClean="0">
                              <a:latin typeface="Cambria Math" panose="02040503050406030204" pitchFamily="18" charset="0"/>
                            </a:rPr>
                            <m:t>,</m:t>
                          </m:r>
                          <m:r>
                            <a:rPr lang="en-US" b="0" i="1" smtClean="0">
                              <a:latin typeface="Cambria Math" panose="02040503050406030204" pitchFamily="18" charset="0"/>
                            </a:rPr>
                            <m:t>𝑏</m:t>
                          </m:r>
                        </m:e>
                      </m:d>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𝑖</m:t>
                          </m:r>
                          <m:r>
                            <a:rPr lang="en-US" b="0" i="1" smtClean="0">
                              <a:latin typeface="Cambria Math" panose="02040503050406030204" pitchFamily="18" charset="0"/>
                            </a:rPr>
                            <m:t>=8</m:t>
                          </m:r>
                        </m:sup>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e>
                              </m:d>
                            </m:e>
                            <m:sup>
                              <m:r>
                                <a:rPr lang="en-US" b="0" i="1" smtClean="0">
                                  <a:latin typeface="Cambria Math" panose="02040503050406030204" pitchFamily="18" charset="0"/>
                                </a:rPr>
                                <m:t>2</m:t>
                              </m:r>
                            </m:sup>
                          </m:sSup>
                        </m:e>
                      </m:nary>
                    </m:oMath>
                  </m:oMathPara>
                </a14:m>
                <a:endParaRPr lang="en-US" dirty="0"/>
              </a:p>
            </p:txBody>
          </p:sp>
        </mc:Choice>
        <mc:Fallback xmlns="">
          <p:sp>
            <p:nvSpPr>
              <p:cNvPr id="30" name="TextBox 29">
                <a:extLst>
                  <a:ext uri="{FF2B5EF4-FFF2-40B4-BE49-F238E27FC236}">
                    <a16:creationId xmlns:a16="http://schemas.microsoft.com/office/drawing/2014/main" id="{430093B1-E3EB-F543-A621-3D6187F87F9D}"/>
                  </a:ext>
                </a:extLst>
              </p:cNvPr>
              <p:cNvSpPr txBox="1">
                <a:spLocks noRot="1" noChangeAspect="1" noMove="1" noResize="1" noEditPoints="1" noAdjustHandles="1" noChangeArrowheads="1" noChangeShapeType="1" noTextEdit="1"/>
              </p:cNvSpPr>
              <p:nvPr/>
            </p:nvSpPr>
            <p:spPr>
              <a:xfrm>
                <a:off x="6343851" y="4284089"/>
                <a:ext cx="2342949" cy="788549"/>
              </a:xfrm>
              <a:prstGeom prst="rect">
                <a:avLst/>
              </a:prstGeom>
              <a:blipFill>
                <a:blip r:embed="rId13"/>
                <a:stretch>
                  <a:fillRect l="-1622" t="-107937" b="-169841"/>
                </a:stretch>
              </a:blipFill>
            </p:spPr>
            <p:txBody>
              <a:bodyPr/>
              <a:lstStyle/>
              <a:p>
                <a:r>
                  <a:rPr lang="en-US">
                    <a:noFill/>
                  </a:rPr>
                  <a:t> </a:t>
                </a:r>
              </a:p>
            </p:txBody>
          </p:sp>
        </mc:Fallback>
      </mc:AlternateContent>
    </p:spTree>
    <p:extLst>
      <p:ext uri="{BB962C8B-B14F-4D97-AF65-F5344CB8AC3E}">
        <p14:creationId xmlns:p14="http://schemas.microsoft.com/office/powerpoint/2010/main" val="165352881"/>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7A287-048D-3443-A74A-A150740081B3}"/>
              </a:ext>
            </a:extLst>
          </p:cNvPr>
          <p:cNvSpPr>
            <a:spLocks noGrp="1"/>
          </p:cNvSpPr>
          <p:nvPr>
            <p:ph type="title"/>
          </p:nvPr>
        </p:nvSpPr>
        <p:spPr>
          <a:xfrm>
            <a:off x="636399" y="25988"/>
            <a:ext cx="7886700" cy="994172"/>
          </a:xfrm>
        </p:spPr>
        <p:txBody>
          <a:bodyPr/>
          <a:lstStyle/>
          <a:p>
            <a:r>
              <a:rPr lang="en-US" dirty="0">
                <a:solidFill>
                  <a:schemeClr val="accent1"/>
                </a:solidFill>
              </a:rPr>
              <a:t>Overfitting </a:t>
            </a:r>
          </a:p>
        </p:txBody>
      </p:sp>
      <p:sp>
        <p:nvSpPr>
          <p:cNvPr id="4" name="TextBox 3">
            <a:extLst>
              <a:ext uri="{FF2B5EF4-FFF2-40B4-BE49-F238E27FC236}">
                <a16:creationId xmlns:a16="http://schemas.microsoft.com/office/drawing/2014/main" id="{08143DF0-1634-6348-94F0-77071880617A}"/>
              </a:ext>
            </a:extLst>
          </p:cNvPr>
          <p:cNvSpPr txBox="1"/>
          <p:nvPr/>
        </p:nvSpPr>
        <p:spPr>
          <a:xfrm>
            <a:off x="7163003" y="5809330"/>
            <a:ext cx="3961994" cy="523220"/>
          </a:xfrm>
          <a:prstGeom prst="rect">
            <a:avLst/>
          </a:prstGeom>
          <a:noFill/>
        </p:spPr>
        <p:txBody>
          <a:bodyPr wrap="square" rtlCol="0">
            <a:spAutoFit/>
          </a:bodyPr>
          <a:lstStyle/>
          <a:p>
            <a:r>
              <a:rPr lang="en-US" sz="1400" dirty="0">
                <a:latin typeface="Helvetica Neue Light"/>
                <a:cs typeface="Helvetica Neue Light"/>
              </a:rPr>
              <a:t>Credit: C. Bishop. Pattern Recognition and Mach. Learning.</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7193F4CF-1B8A-1549-83F7-717654DCD155}"/>
                  </a:ext>
                </a:extLst>
              </p:cNvPr>
              <p:cNvSpPr/>
              <p:nvPr/>
            </p:nvSpPr>
            <p:spPr>
              <a:xfrm>
                <a:off x="531054" y="3431569"/>
                <a:ext cx="1968797" cy="400110"/>
              </a:xfrm>
              <a:prstGeom prst="rect">
                <a:avLst/>
              </a:prstGeom>
            </p:spPr>
            <p:txBody>
              <a:bodyPr wrap="square">
                <a:spAutoFit/>
              </a:bodyPr>
              <a:lstStyle/>
              <a:p>
                <a14:m>
                  <m:oMath xmlns:m="http://schemas.openxmlformats.org/officeDocument/2006/math">
                    <m:r>
                      <a:rPr lang="en-US" sz="2000" i="1" smtClean="0">
                        <a:latin typeface="Cambria Math" charset="0"/>
                        <a:cs typeface="Helvetica Neue Light"/>
                      </a:rPr>
                      <m:t>𝐿𝑜𝑠𝑠</m:t>
                    </m:r>
                    <m:d>
                      <m:dPr>
                        <m:ctrlPr>
                          <a:rPr lang="en-US" sz="2000" i="1">
                            <a:latin typeface="Cambria Math" panose="02040503050406030204" pitchFamily="18" charset="0"/>
                            <a:cs typeface="Helvetica Neue Light"/>
                          </a:rPr>
                        </m:ctrlPr>
                      </m:dPr>
                      <m:e>
                        <m:r>
                          <a:rPr lang="en-US" sz="2000" b="0" i="1" smtClean="0">
                            <a:latin typeface="Cambria Math" panose="02040503050406030204" pitchFamily="18" charset="0"/>
                            <a:cs typeface="Helvetica Neue Light"/>
                          </a:rPr>
                          <m:t>𝑤</m:t>
                        </m:r>
                      </m:e>
                    </m:d>
                  </m:oMath>
                </a14:m>
                <a:r>
                  <a:rPr lang="en-US" sz="2000" dirty="0"/>
                  <a:t> is high</a:t>
                </a:r>
              </a:p>
            </p:txBody>
          </p:sp>
        </mc:Choice>
        <mc:Fallback xmlns="">
          <p:sp>
            <p:nvSpPr>
              <p:cNvPr id="5" name="Rectangle 4">
                <a:extLst>
                  <a:ext uri="{FF2B5EF4-FFF2-40B4-BE49-F238E27FC236}">
                    <a16:creationId xmlns:a16="http://schemas.microsoft.com/office/drawing/2014/main" id="{7193F4CF-1B8A-1549-83F7-717654DCD155}"/>
                  </a:ext>
                </a:extLst>
              </p:cNvPr>
              <p:cNvSpPr>
                <a:spLocks noRot="1" noChangeAspect="1" noMove="1" noResize="1" noEditPoints="1" noAdjustHandles="1" noChangeArrowheads="1" noChangeShapeType="1" noTextEdit="1"/>
              </p:cNvSpPr>
              <p:nvPr/>
            </p:nvSpPr>
            <p:spPr>
              <a:xfrm>
                <a:off x="531054" y="3431569"/>
                <a:ext cx="1968797" cy="400110"/>
              </a:xfrm>
              <a:prstGeom prst="rect">
                <a:avLst/>
              </a:prstGeom>
              <a:blipFill>
                <a:blip r:embed="rId2"/>
                <a:stretch>
                  <a:fillRect t="-6061"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E4618ED-96A6-FD46-9FF7-15FF496DF127}"/>
                  </a:ext>
                </a:extLst>
              </p:cNvPr>
              <p:cNvSpPr/>
              <p:nvPr/>
            </p:nvSpPr>
            <p:spPr>
              <a:xfrm>
                <a:off x="3817684" y="3431569"/>
                <a:ext cx="2155413" cy="400110"/>
              </a:xfrm>
              <a:prstGeom prst="rect">
                <a:avLst/>
              </a:prstGeom>
            </p:spPr>
            <p:txBody>
              <a:bodyPr wrap="square">
                <a:spAutoFit/>
              </a:bodyPr>
              <a:lstStyle/>
              <a:p>
                <a14:m>
                  <m:oMath xmlns:m="http://schemas.openxmlformats.org/officeDocument/2006/math">
                    <m:r>
                      <a:rPr lang="en-US" sz="2000" i="1" smtClean="0">
                        <a:latin typeface="Cambria Math" charset="0"/>
                        <a:cs typeface="Helvetica Neue Light"/>
                      </a:rPr>
                      <m:t>𝐿𝑜𝑠𝑠</m:t>
                    </m:r>
                    <m:d>
                      <m:dPr>
                        <m:ctrlPr>
                          <a:rPr lang="en-US" sz="2000" i="1">
                            <a:latin typeface="Cambria Math" panose="02040503050406030204" pitchFamily="18" charset="0"/>
                            <a:cs typeface="Helvetica Neue Light"/>
                          </a:rPr>
                        </m:ctrlPr>
                      </m:dPr>
                      <m:e>
                        <m:r>
                          <a:rPr lang="en-US" sz="2000" b="0" i="1" smtClean="0">
                            <a:latin typeface="Cambria Math" panose="02040503050406030204" pitchFamily="18" charset="0"/>
                            <a:cs typeface="Helvetica Neue Light"/>
                          </a:rPr>
                          <m:t>𝑤</m:t>
                        </m:r>
                      </m:e>
                    </m:d>
                  </m:oMath>
                </a14:m>
                <a:r>
                  <a:rPr lang="en-US" sz="2000" dirty="0"/>
                  <a:t> is low</a:t>
                </a:r>
              </a:p>
            </p:txBody>
          </p:sp>
        </mc:Choice>
        <mc:Fallback xmlns="">
          <p:sp>
            <p:nvSpPr>
              <p:cNvPr id="6" name="Rectangle 5">
                <a:extLst>
                  <a:ext uri="{FF2B5EF4-FFF2-40B4-BE49-F238E27FC236}">
                    <a16:creationId xmlns:a16="http://schemas.microsoft.com/office/drawing/2014/main" id="{1E4618ED-96A6-FD46-9FF7-15FF496DF127}"/>
                  </a:ext>
                </a:extLst>
              </p:cNvPr>
              <p:cNvSpPr>
                <a:spLocks noRot="1" noChangeAspect="1" noMove="1" noResize="1" noEditPoints="1" noAdjustHandles="1" noChangeArrowheads="1" noChangeShapeType="1" noTextEdit="1"/>
              </p:cNvSpPr>
              <p:nvPr/>
            </p:nvSpPr>
            <p:spPr>
              <a:xfrm>
                <a:off x="3817684" y="3431569"/>
                <a:ext cx="2155413" cy="400110"/>
              </a:xfrm>
              <a:prstGeom prst="rect">
                <a:avLst/>
              </a:prstGeom>
              <a:blipFill>
                <a:blip r:embed="rId3"/>
                <a:stretch>
                  <a:fillRect t="-6061"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B6A3865D-E654-F34B-8F03-4308DDBD1539}"/>
                  </a:ext>
                </a:extLst>
              </p:cNvPr>
              <p:cNvSpPr/>
              <p:nvPr/>
            </p:nvSpPr>
            <p:spPr>
              <a:xfrm>
                <a:off x="6610046" y="3431569"/>
                <a:ext cx="1980388" cy="400110"/>
              </a:xfrm>
              <a:prstGeom prst="rect">
                <a:avLst/>
              </a:prstGeom>
            </p:spPr>
            <p:txBody>
              <a:bodyPr wrap="square">
                <a:spAutoFit/>
              </a:bodyPr>
              <a:lstStyle/>
              <a:p>
                <a14:m>
                  <m:oMath xmlns:m="http://schemas.openxmlformats.org/officeDocument/2006/math">
                    <m:r>
                      <a:rPr lang="en-US" sz="2000" i="1" smtClean="0">
                        <a:latin typeface="Cambria Math" charset="0"/>
                        <a:cs typeface="Helvetica Neue Light"/>
                      </a:rPr>
                      <m:t>𝐿𝑜𝑠𝑠</m:t>
                    </m:r>
                    <m:d>
                      <m:dPr>
                        <m:ctrlPr>
                          <a:rPr lang="en-US" sz="2000" i="1">
                            <a:latin typeface="Cambria Math" panose="02040503050406030204" pitchFamily="18" charset="0"/>
                            <a:cs typeface="Helvetica Neue Light"/>
                          </a:rPr>
                        </m:ctrlPr>
                      </m:dPr>
                      <m:e>
                        <m:r>
                          <a:rPr lang="en-US" sz="2000" b="0" i="1" smtClean="0">
                            <a:latin typeface="Cambria Math" panose="02040503050406030204" pitchFamily="18" charset="0"/>
                            <a:cs typeface="Helvetica Neue Light"/>
                          </a:rPr>
                          <m:t>𝑤</m:t>
                        </m:r>
                      </m:e>
                    </m:d>
                  </m:oMath>
                </a14:m>
                <a:r>
                  <a:rPr lang="en-US" sz="2000" dirty="0"/>
                  <a:t> is zero!</a:t>
                </a:r>
              </a:p>
            </p:txBody>
          </p:sp>
        </mc:Choice>
        <mc:Fallback xmlns="">
          <p:sp>
            <p:nvSpPr>
              <p:cNvPr id="7" name="Rectangle 6">
                <a:extLst>
                  <a:ext uri="{FF2B5EF4-FFF2-40B4-BE49-F238E27FC236}">
                    <a16:creationId xmlns:a16="http://schemas.microsoft.com/office/drawing/2014/main" id="{B6A3865D-E654-F34B-8F03-4308DDBD1539}"/>
                  </a:ext>
                </a:extLst>
              </p:cNvPr>
              <p:cNvSpPr>
                <a:spLocks noRot="1" noChangeAspect="1" noMove="1" noResize="1" noEditPoints="1" noAdjustHandles="1" noChangeArrowheads="1" noChangeShapeType="1" noTextEdit="1"/>
              </p:cNvSpPr>
              <p:nvPr/>
            </p:nvSpPr>
            <p:spPr>
              <a:xfrm>
                <a:off x="6610046" y="3431569"/>
                <a:ext cx="1980388" cy="400110"/>
              </a:xfrm>
              <a:prstGeom prst="rect">
                <a:avLst/>
              </a:prstGeom>
              <a:blipFill>
                <a:blip r:embed="rId4"/>
                <a:stretch>
                  <a:fillRect t="-6061" b="-24242"/>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310D4D77-001B-5046-B86F-92A42D7755B0}"/>
              </a:ext>
            </a:extLst>
          </p:cNvPr>
          <p:cNvGrpSpPr/>
          <p:nvPr/>
        </p:nvGrpSpPr>
        <p:grpSpPr>
          <a:xfrm>
            <a:off x="721071" y="3933030"/>
            <a:ext cx="7357997" cy="418422"/>
            <a:chOff x="-200889" y="4410674"/>
            <a:chExt cx="8866126" cy="504183"/>
          </a:xfrm>
        </p:grpSpPr>
        <p:sp>
          <p:nvSpPr>
            <p:cNvPr id="9" name="TextBox 8">
              <a:extLst>
                <a:ext uri="{FF2B5EF4-FFF2-40B4-BE49-F238E27FC236}">
                  <a16:creationId xmlns:a16="http://schemas.microsoft.com/office/drawing/2014/main" id="{862A0954-1237-3343-92F9-65A6E2AA4336}"/>
                </a:ext>
              </a:extLst>
            </p:cNvPr>
            <p:cNvSpPr txBox="1"/>
            <p:nvPr/>
          </p:nvSpPr>
          <p:spPr>
            <a:xfrm>
              <a:off x="7098354" y="4410674"/>
              <a:ext cx="1566883" cy="482118"/>
            </a:xfrm>
            <a:prstGeom prst="rect">
              <a:avLst/>
            </a:prstGeom>
            <a:noFill/>
          </p:spPr>
          <p:txBody>
            <a:bodyPr wrap="none" rtlCol="0">
              <a:spAutoFit/>
            </a:bodyPr>
            <a:lstStyle/>
            <a:p>
              <a:r>
                <a:rPr lang="en-US" sz="2000" dirty="0">
                  <a:latin typeface="Helvetica Neue Light"/>
                  <a:cs typeface="Helvetica Neue Light"/>
                </a:rPr>
                <a:t>Overfitting</a:t>
              </a:r>
              <a:endParaRPr lang="en-US" sz="2800" dirty="0">
                <a:latin typeface="Helvetica Neue Light"/>
                <a:cs typeface="Helvetica Neue Light"/>
              </a:endParaRPr>
            </a:p>
          </p:txBody>
        </p:sp>
        <p:sp>
          <p:nvSpPr>
            <p:cNvPr id="10" name="TextBox 9">
              <a:extLst>
                <a:ext uri="{FF2B5EF4-FFF2-40B4-BE49-F238E27FC236}">
                  <a16:creationId xmlns:a16="http://schemas.microsoft.com/office/drawing/2014/main" id="{3A75CFCA-64F8-3549-8A91-2196833631D0}"/>
                </a:ext>
              </a:extLst>
            </p:cNvPr>
            <p:cNvSpPr txBox="1"/>
            <p:nvPr/>
          </p:nvSpPr>
          <p:spPr>
            <a:xfrm>
              <a:off x="-200889" y="4432739"/>
              <a:ext cx="1750382" cy="482118"/>
            </a:xfrm>
            <a:prstGeom prst="rect">
              <a:avLst/>
            </a:prstGeom>
            <a:noFill/>
          </p:spPr>
          <p:txBody>
            <a:bodyPr wrap="none" rtlCol="0">
              <a:spAutoFit/>
            </a:bodyPr>
            <a:lstStyle/>
            <a:p>
              <a:r>
                <a:rPr lang="en-US" sz="2000" dirty="0" err="1">
                  <a:latin typeface="Helvetica Neue Light"/>
                  <a:cs typeface="Helvetica Neue Light"/>
                </a:rPr>
                <a:t>Underfitting</a:t>
              </a:r>
              <a:endParaRPr lang="en-US" sz="2000" dirty="0">
                <a:latin typeface="Helvetica Neue Light"/>
                <a:cs typeface="Helvetica Neue Light"/>
              </a:endParaRPr>
            </a:p>
          </p:txBody>
        </p:sp>
      </p:grpSp>
      <p:grpSp>
        <p:nvGrpSpPr>
          <p:cNvPr id="11" name="Group 10">
            <a:extLst>
              <a:ext uri="{FF2B5EF4-FFF2-40B4-BE49-F238E27FC236}">
                <a16:creationId xmlns:a16="http://schemas.microsoft.com/office/drawing/2014/main" id="{AC89054B-4C77-9148-81C9-6805B8B66D62}"/>
              </a:ext>
            </a:extLst>
          </p:cNvPr>
          <p:cNvGrpSpPr/>
          <p:nvPr/>
        </p:nvGrpSpPr>
        <p:grpSpPr>
          <a:xfrm>
            <a:off x="826870" y="4329954"/>
            <a:ext cx="7435446" cy="400111"/>
            <a:chOff x="-166278" y="4900782"/>
            <a:chExt cx="8959445" cy="482118"/>
          </a:xfrm>
        </p:grpSpPr>
        <p:sp>
          <p:nvSpPr>
            <p:cNvPr id="12" name="TextBox 11">
              <a:extLst>
                <a:ext uri="{FF2B5EF4-FFF2-40B4-BE49-F238E27FC236}">
                  <a16:creationId xmlns:a16="http://schemas.microsoft.com/office/drawing/2014/main" id="{F8A58A7F-B1B7-D744-9295-32C7D744091A}"/>
                </a:ext>
              </a:extLst>
            </p:cNvPr>
            <p:cNvSpPr txBox="1"/>
            <p:nvPr/>
          </p:nvSpPr>
          <p:spPr>
            <a:xfrm>
              <a:off x="-166278" y="4900782"/>
              <a:ext cx="1495415" cy="482118"/>
            </a:xfrm>
            <a:prstGeom prst="rect">
              <a:avLst/>
            </a:prstGeom>
            <a:noFill/>
          </p:spPr>
          <p:txBody>
            <a:bodyPr wrap="none" rtlCol="0">
              <a:spAutoFit/>
            </a:bodyPr>
            <a:lstStyle/>
            <a:p>
              <a:r>
                <a:rPr lang="en-US" sz="2000" dirty="0">
                  <a:latin typeface="Helvetica Neue Light"/>
                  <a:cs typeface="Helvetica Neue Light"/>
                </a:rPr>
                <a:t>High Bias</a:t>
              </a:r>
            </a:p>
          </p:txBody>
        </p:sp>
        <p:sp>
          <p:nvSpPr>
            <p:cNvPr id="13" name="TextBox 12">
              <a:extLst>
                <a:ext uri="{FF2B5EF4-FFF2-40B4-BE49-F238E27FC236}">
                  <a16:creationId xmlns:a16="http://schemas.microsoft.com/office/drawing/2014/main" id="{D27DB0BB-1007-794F-BA45-2B628D1D0E31}"/>
                </a:ext>
              </a:extLst>
            </p:cNvPr>
            <p:cNvSpPr txBox="1"/>
            <p:nvPr/>
          </p:nvSpPr>
          <p:spPr>
            <a:xfrm>
              <a:off x="6726010" y="4900783"/>
              <a:ext cx="2067157" cy="482117"/>
            </a:xfrm>
            <a:prstGeom prst="rect">
              <a:avLst/>
            </a:prstGeom>
            <a:noFill/>
          </p:spPr>
          <p:txBody>
            <a:bodyPr wrap="none" rtlCol="0">
              <a:spAutoFit/>
            </a:bodyPr>
            <a:lstStyle/>
            <a:p>
              <a:r>
                <a:rPr lang="en-US" sz="2000" dirty="0">
                  <a:latin typeface="Helvetica Neue Light"/>
                  <a:cs typeface="Helvetica Neue Light"/>
                </a:rPr>
                <a:t>High Variance</a:t>
              </a:r>
            </a:p>
          </p:txBody>
        </p:sp>
      </p:grpSp>
      <p:grpSp>
        <p:nvGrpSpPr>
          <p:cNvPr id="14" name="Group 13">
            <a:extLst>
              <a:ext uri="{FF2B5EF4-FFF2-40B4-BE49-F238E27FC236}">
                <a16:creationId xmlns:a16="http://schemas.microsoft.com/office/drawing/2014/main" id="{C026F0AD-A9FA-5846-A2D8-781C092AB63F}"/>
              </a:ext>
            </a:extLst>
          </p:cNvPr>
          <p:cNvGrpSpPr/>
          <p:nvPr/>
        </p:nvGrpSpPr>
        <p:grpSpPr>
          <a:xfrm>
            <a:off x="192348" y="878504"/>
            <a:ext cx="2943103" cy="2529348"/>
            <a:chOff x="304800" y="1182265"/>
            <a:chExt cx="3766903" cy="3237335"/>
          </a:xfrm>
        </p:grpSpPr>
        <p:pic>
          <p:nvPicPr>
            <p:cNvPr id="15" name="Picture 14">
              <a:extLst>
                <a:ext uri="{FF2B5EF4-FFF2-40B4-BE49-F238E27FC236}">
                  <a16:creationId xmlns:a16="http://schemas.microsoft.com/office/drawing/2014/main" id="{F0413EAD-C035-D441-96F4-F907DCC55EFB}"/>
                </a:ext>
              </a:extLst>
            </p:cNvPr>
            <p:cNvPicPr>
              <a:picLocks noChangeAspect="1"/>
            </p:cNvPicPr>
            <p:nvPr/>
          </p:nvPicPr>
          <p:blipFill>
            <a:blip r:embed="rId5"/>
            <a:stretch>
              <a:fillRect/>
            </a:stretch>
          </p:blipFill>
          <p:spPr>
            <a:xfrm>
              <a:off x="304800" y="1600200"/>
              <a:ext cx="3766903" cy="2819400"/>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0202D97-F039-DF49-ACD5-4C60804F24C5}"/>
                    </a:ext>
                  </a:extLst>
                </p:cNvPr>
                <p:cNvSpPr txBox="1"/>
                <p:nvPr/>
              </p:nvSpPr>
              <p:spPr>
                <a:xfrm>
                  <a:off x="1527889" y="1182265"/>
                  <a:ext cx="1122743" cy="369332"/>
                </a:xfrm>
                <a:prstGeom prst="rect">
                  <a:avLst/>
                </a:prstGeom>
                <a:noFill/>
              </p:spPr>
              <p:txBody>
                <a:bodyPr wrap="none" rtlCol="0">
                  <a:spAutoFit/>
                </a:bodyPr>
                <a:lstStyle/>
                <a:p>
                  <a14:m>
                    <m:oMath xmlns:m="http://schemas.openxmlformats.org/officeDocument/2006/math">
                      <m:r>
                        <a:rPr lang="en-US" b="0" i="1" smtClean="0">
                          <a:solidFill>
                            <a:srgbClr val="FF0000"/>
                          </a:solidFill>
                          <a:latin typeface="Cambria Math" charset="0"/>
                          <a:cs typeface="Helvetica Neue Light"/>
                        </a:rPr>
                        <m:t>𝑓</m:t>
                      </m:r>
                    </m:oMath>
                  </a14:m>
                  <a:r>
                    <a:rPr lang="en-US" dirty="0">
                      <a:solidFill>
                        <a:srgbClr val="FF0000"/>
                      </a:solidFill>
                      <a:latin typeface="Helvetica Neue Light"/>
                      <a:cs typeface="Helvetica Neue Light"/>
                    </a:rPr>
                    <a:t> is linear</a:t>
                  </a:r>
                </a:p>
              </p:txBody>
            </p:sp>
          </mc:Choice>
          <mc:Fallback xmlns="">
            <p:sp>
              <p:nvSpPr>
                <p:cNvPr id="19" name="TextBox 18"/>
                <p:cNvSpPr txBox="1">
                  <a:spLocks noRot="1" noChangeAspect="1" noMove="1" noResize="1" noEditPoints="1" noAdjustHandles="1" noChangeArrowheads="1" noChangeShapeType="1" noTextEdit="1"/>
                </p:cNvSpPr>
                <p:nvPr/>
              </p:nvSpPr>
              <p:spPr>
                <a:xfrm>
                  <a:off x="1527889" y="1182265"/>
                  <a:ext cx="1122743" cy="369332"/>
                </a:xfrm>
                <a:prstGeom prst="rect">
                  <a:avLst/>
                </a:prstGeom>
                <a:blipFill rotWithShape="0">
                  <a:blip r:embed="rId7"/>
                  <a:stretch>
                    <a:fillRect l="-1630" t="-9836" r="-4348" b="-24590"/>
                  </a:stretch>
                </a:blipFill>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C4E535F9-EC82-624A-9EBB-6E34C42CA513}"/>
              </a:ext>
            </a:extLst>
          </p:cNvPr>
          <p:cNvGrpSpPr/>
          <p:nvPr/>
        </p:nvGrpSpPr>
        <p:grpSpPr>
          <a:xfrm>
            <a:off x="3301888" y="878504"/>
            <a:ext cx="2837645" cy="2436012"/>
            <a:chOff x="4253142" y="1202204"/>
            <a:chExt cx="3747858" cy="3217396"/>
          </a:xfrm>
        </p:grpSpPr>
        <p:pic>
          <p:nvPicPr>
            <p:cNvPr id="18" name="Picture 17">
              <a:extLst>
                <a:ext uri="{FF2B5EF4-FFF2-40B4-BE49-F238E27FC236}">
                  <a16:creationId xmlns:a16="http://schemas.microsoft.com/office/drawing/2014/main" id="{7B34A471-CC5A-A54C-84C1-92C538022332}"/>
                </a:ext>
              </a:extLst>
            </p:cNvPr>
            <p:cNvPicPr>
              <a:picLocks noChangeAspect="1"/>
            </p:cNvPicPr>
            <p:nvPr/>
          </p:nvPicPr>
          <p:blipFill>
            <a:blip r:embed="rId8"/>
            <a:stretch>
              <a:fillRect/>
            </a:stretch>
          </p:blipFill>
          <p:spPr>
            <a:xfrm>
              <a:off x="4253142" y="1705902"/>
              <a:ext cx="3747858" cy="2713698"/>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B8A0413-8308-C54E-8539-2EFAC12DCF0C}"/>
                    </a:ext>
                  </a:extLst>
                </p:cNvPr>
                <p:cNvSpPr txBox="1"/>
                <p:nvPr/>
              </p:nvSpPr>
              <p:spPr>
                <a:xfrm>
                  <a:off x="5565699" y="1202204"/>
                  <a:ext cx="1140377" cy="369332"/>
                </a:xfrm>
                <a:prstGeom prst="rect">
                  <a:avLst/>
                </a:prstGeom>
                <a:noFill/>
              </p:spPr>
              <p:txBody>
                <a:bodyPr wrap="none" rtlCol="0">
                  <a:spAutoFit/>
                </a:bodyPr>
                <a:lstStyle/>
                <a:p>
                  <a14:m>
                    <m:oMath xmlns:m="http://schemas.openxmlformats.org/officeDocument/2006/math">
                      <m:r>
                        <a:rPr lang="en-US" b="0" i="1" smtClean="0">
                          <a:solidFill>
                            <a:srgbClr val="FF0000"/>
                          </a:solidFill>
                          <a:latin typeface="Cambria Math" charset="0"/>
                          <a:cs typeface="Helvetica Neue Light"/>
                        </a:rPr>
                        <m:t>𝑓</m:t>
                      </m:r>
                    </m:oMath>
                  </a14:m>
                  <a:r>
                    <a:rPr lang="en-US" dirty="0">
                      <a:solidFill>
                        <a:srgbClr val="FF0000"/>
                      </a:solidFill>
                      <a:latin typeface="Helvetica Neue Light"/>
                      <a:cs typeface="Helvetica Neue Light"/>
                    </a:rPr>
                    <a:t> is cubic</a:t>
                  </a:r>
                </a:p>
              </p:txBody>
            </p:sp>
          </mc:Choice>
          <mc:Fallback xmlns="">
            <p:sp>
              <p:nvSpPr>
                <p:cNvPr id="20" name="TextBox 19"/>
                <p:cNvSpPr txBox="1">
                  <a:spLocks noRot="1" noChangeAspect="1" noMove="1" noResize="1" noEditPoints="1" noAdjustHandles="1" noChangeArrowheads="1" noChangeShapeType="1" noTextEdit="1"/>
                </p:cNvSpPr>
                <p:nvPr/>
              </p:nvSpPr>
              <p:spPr>
                <a:xfrm>
                  <a:off x="5565699" y="1202204"/>
                  <a:ext cx="1140377" cy="369332"/>
                </a:xfrm>
                <a:prstGeom prst="rect">
                  <a:avLst/>
                </a:prstGeom>
                <a:blipFill rotWithShape="0">
                  <a:blip r:embed="rId9"/>
                  <a:stretch>
                    <a:fillRect l="-1604" t="-8197" r="-4813" b="-24590"/>
                  </a:stretch>
                </a:blipFill>
              </p:spPr>
              <p:txBody>
                <a:bodyPr/>
                <a:lstStyle/>
                <a:p>
                  <a:r>
                    <a:rPr lang="en-US">
                      <a:noFill/>
                    </a:rPr>
                    <a:t> </a:t>
                  </a:r>
                </a:p>
              </p:txBody>
            </p:sp>
          </mc:Fallback>
        </mc:AlternateContent>
      </p:grpSp>
      <p:grpSp>
        <p:nvGrpSpPr>
          <p:cNvPr id="20" name="Group 19">
            <a:extLst>
              <a:ext uri="{FF2B5EF4-FFF2-40B4-BE49-F238E27FC236}">
                <a16:creationId xmlns:a16="http://schemas.microsoft.com/office/drawing/2014/main" id="{CA7F8BB7-E0C4-C94A-A994-32A53C5BE24F}"/>
              </a:ext>
            </a:extLst>
          </p:cNvPr>
          <p:cNvGrpSpPr/>
          <p:nvPr/>
        </p:nvGrpSpPr>
        <p:grpSpPr>
          <a:xfrm>
            <a:off x="6231193" y="712380"/>
            <a:ext cx="2705344" cy="2586824"/>
            <a:chOff x="8278294" y="901269"/>
            <a:chExt cx="3685106" cy="3523663"/>
          </a:xfrm>
        </p:grpSpPr>
        <p:pic>
          <p:nvPicPr>
            <p:cNvPr id="21" name="Picture 20">
              <a:extLst>
                <a:ext uri="{FF2B5EF4-FFF2-40B4-BE49-F238E27FC236}">
                  <a16:creationId xmlns:a16="http://schemas.microsoft.com/office/drawing/2014/main" id="{E678A798-4FE8-CB47-B338-9DFAC60BC691}"/>
                </a:ext>
              </a:extLst>
            </p:cNvPr>
            <p:cNvPicPr>
              <a:picLocks noChangeAspect="1"/>
            </p:cNvPicPr>
            <p:nvPr/>
          </p:nvPicPr>
          <p:blipFill>
            <a:blip r:embed="rId10"/>
            <a:stretch>
              <a:fillRect/>
            </a:stretch>
          </p:blipFill>
          <p:spPr>
            <a:xfrm>
              <a:off x="8278294" y="1705901"/>
              <a:ext cx="3685106" cy="2719031"/>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994E762-F145-FD4D-BBF2-469D73FEAF3C}"/>
                    </a:ext>
                  </a:extLst>
                </p:cNvPr>
                <p:cNvSpPr txBox="1"/>
                <p:nvPr/>
              </p:nvSpPr>
              <p:spPr>
                <a:xfrm>
                  <a:off x="8669916" y="901269"/>
                  <a:ext cx="2946474" cy="880405"/>
                </a:xfrm>
                <a:prstGeom prst="rect">
                  <a:avLst/>
                </a:prstGeom>
                <a:noFill/>
              </p:spPr>
              <p:txBody>
                <a:bodyPr wrap="none" rtlCol="0">
                  <a:spAutoFit/>
                </a:bodyPr>
                <a:lstStyle/>
                <a:p>
                  <a:pPr algn="ctr"/>
                  <a14:m>
                    <m:oMath xmlns:m="http://schemas.openxmlformats.org/officeDocument/2006/math">
                      <m:r>
                        <a:rPr lang="en-US" b="0" i="1" smtClean="0">
                          <a:solidFill>
                            <a:srgbClr val="FF0000"/>
                          </a:solidFill>
                          <a:latin typeface="Cambria Math" charset="0"/>
                          <a:cs typeface="Helvetica Neue Light"/>
                        </a:rPr>
                        <m:t>𝑓</m:t>
                      </m:r>
                    </m:oMath>
                  </a14:m>
                  <a:r>
                    <a:rPr lang="en-US" dirty="0">
                      <a:solidFill>
                        <a:srgbClr val="FF0000"/>
                      </a:solidFill>
                      <a:latin typeface="Helvetica Neue Light"/>
                      <a:cs typeface="Helvetica Neue Light"/>
                    </a:rPr>
                    <a:t> is a polynomial of </a:t>
                  </a:r>
                  <a:br>
                    <a:rPr lang="en-US" dirty="0">
                      <a:solidFill>
                        <a:srgbClr val="FF0000"/>
                      </a:solidFill>
                      <a:latin typeface="Helvetica Neue Light"/>
                      <a:cs typeface="Helvetica Neue Light"/>
                    </a:rPr>
                  </a:br>
                  <a:r>
                    <a:rPr lang="en-US" dirty="0">
                      <a:solidFill>
                        <a:srgbClr val="FF0000"/>
                      </a:solidFill>
                      <a:latin typeface="Helvetica Neue Light"/>
                      <a:cs typeface="Helvetica Neue Light"/>
                    </a:rPr>
                    <a:t>degree 9</a:t>
                  </a:r>
                </a:p>
              </p:txBody>
            </p:sp>
          </mc:Choice>
          <mc:Fallback xmlns="">
            <p:sp>
              <p:nvSpPr>
                <p:cNvPr id="22" name="TextBox 21">
                  <a:extLst>
                    <a:ext uri="{FF2B5EF4-FFF2-40B4-BE49-F238E27FC236}">
                      <a16:creationId xmlns:a16="http://schemas.microsoft.com/office/drawing/2014/main" id="{7994E762-F145-FD4D-BBF2-469D73FEAF3C}"/>
                    </a:ext>
                  </a:extLst>
                </p:cNvPr>
                <p:cNvSpPr txBox="1">
                  <a:spLocks noRot="1" noChangeAspect="1" noMove="1" noResize="1" noEditPoints="1" noAdjustHandles="1" noChangeArrowheads="1" noChangeShapeType="1" noTextEdit="1"/>
                </p:cNvSpPr>
                <p:nvPr/>
              </p:nvSpPr>
              <p:spPr>
                <a:xfrm>
                  <a:off x="8669916" y="901269"/>
                  <a:ext cx="2946474" cy="880405"/>
                </a:xfrm>
                <a:prstGeom prst="rect">
                  <a:avLst/>
                </a:prstGeom>
                <a:blipFill>
                  <a:blip r:embed="rId11"/>
                  <a:stretch>
                    <a:fillRect t="-1923" r="-1163" b="-13462"/>
                  </a:stretch>
                </a:blipFill>
              </p:spPr>
              <p:txBody>
                <a:bodyPr/>
                <a:lstStyle/>
                <a:p>
                  <a:r>
                    <a:rPr lang="en-US">
                      <a:noFill/>
                    </a:rPr>
                    <a:t> </a:t>
                  </a:r>
                </a:p>
              </p:txBody>
            </p:sp>
          </mc:Fallback>
        </mc:AlternateContent>
      </p:grpSp>
      <p:sp>
        <p:nvSpPr>
          <p:cNvPr id="3" name="TextBox 2">
            <a:extLst>
              <a:ext uri="{FF2B5EF4-FFF2-40B4-BE49-F238E27FC236}">
                <a16:creationId xmlns:a16="http://schemas.microsoft.com/office/drawing/2014/main" id="{1AE5E9C2-A527-834B-A24A-F00D1CC6ABF4}"/>
              </a:ext>
            </a:extLst>
          </p:cNvPr>
          <p:cNvSpPr txBox="1"/>
          <p:nvPr/>
        </p:nvSpPr>
        <p:spPr>
          <a:xfrm>
            <a:off x="4778807" y="4882711"/>
            <a:ext cx="4392549" cy="276999"/>
          </a:xfrm>
          <a:prstGeom prst="rect">
            <a:avLst/>
          </a:prstGeom>
          <a:noFill/>
        </p:spPr>
        <p:txBody>
          <a:bodyPr wrap="none" rtlCol="0">
            <a:spAutoFit/>
          </a:bodyPr>
          <a:lstStyle/>
          <a:p>
            <a:r>
              <a:rPr lang="en-US" sz="1200" dirty="0"/>
              <a:t>Christopher M. Bishop – Pattern Recognition and Machine Learning</a:t>
            </a:r>
          </a:p>
        </p:txBody>
      </p:sp>
    </p:spTree>
    <p:extLst>
      <p:ext uri="{BB962C8B-B14F-4D97-AF65-F5344CB8AC3E}">
        <p14:creationId xmlns:p14="http://schemas.microsoft.com/office/powerpoint/2010/main" val="99760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7A287-048D-3443-A74A-A150740081B3}"/>
              </a:ext>
            </a:extLst>
          </p:cNvPr>
          <p:cNvSpPr>
            <a:spLocks noGrp="1"/>
          </p:cNvSpPr>
          <p:nvPr>
            <p:ph type="title"/>
          </p:nvPr>
        </p:nvSpPr>
        <p:spPr>
          <a:xfrm>
            <a:off x="636399" y="25988"/>
            <a:ext cx="7886700" cy="994172"/>
          </a:xfrm>
        </p:spPr>
        <p:txBody>
          <a:bodyPr/>
          <a:lstStyle/>
          <a:p>
            <a:r>
              <a:rPr lang="en-US" dirty="0">
                <a:solidFill>
                  <a:schemeClr val="accent1"/>
                </a:solidFill>
              </a:rPr>
              <a:t>Regularization</a:t>
            </a:r>
          </a:p>
        </p:txBody>
      </p:sp>
      <p:sp>
        <p:nvSpPr>
          <p:cNvPr id="4" name="TextBox 3">
            <a:extLst>
              <a:ext uri="{FF2B5EF4-FFF2-40B4-BE49-F238E27FC236}">
                <a16:creationId xmlns:a16="http://schemas.microsoft.com/office/drawing/2014/main" id="{08143DF0-1634-6348-94F0-77071880617A}"/>
              </a:ext>
            </a:extLst>
          </p:cNvPr>
          <p:cNvSpPr txBox="1"/>
          <p:nvPr/>
        </p:nvSpPr>
        <p:spPr>
          <a:xfrm>
            <a:off x="7163003" y="5809330"/>
            <a:ext cx="3961994" cy="523220"/>
          </a:xfrm>
          <a:prstGeom prst="rect">
            <a:avLst/>
          </a:prstGeom>
          <a:noFill/>
        </p:spPr>
        <p:txBody>
          <a:bodyPr wrap="square" rtlCol="0">
            <a:spAutoFit/>
          </a:bodyPr>
          <a:lstStyle/>
          <a:p>
            <a:r>
              <a:rPr lang="en-US" sz="1400" dirty="0">
                <a:latin typeface="Helvetica Neue Light"/>
                <a:cs typeface="Helvetica Neue Light"/>
              </a:rPr>
              <a:t>Credit: C. Bishop. Pattern Recognition and Mach. Learning.</a:t>
            </a:r>
          </a:p>
        </p:txBody>
      </p:sp>
      <p:sp>
        <p:nvSpPr>
          <p:cNvPr id="23" name="Content Placeholder 2">
            <a:extLst>
              <a:ext uri="{FF2B5EF4-FFF2-40B4-BE49-F238E27FC236}">
                <a16:creationId xmlns:a16="http://schemas.microsoft.com/office/drawing/2014/main" id="{A7F81568-226A-D147-8727-8C6DA28C91DF}"/>
              </a:ext>
            </a:extLst>
          </p:cNvPr>
          <p:cNvSpPr txBox="1">
            <a:spLocks/>
          </p:cNvSpPr>
          <p:nvPr/>
        </p:nvSpPr>
        <p:spPr>
          <a:xfrm>
            <a:off x="492034" y="827313"/>
            <a:ext cx="7772400" cy="1436915"/>
          </a:xfrm>
          <a:prstGeom prst="rect">
            <a:avLst/>
          </a:prstGeom>
        </p:spPr>
        <p:txBody>
          <a:bodyPr/>
          <a:lstStyle>
            <a:lvl1pPr algn="l" defTabSz="457200">
              <a:lnSpc>
                <a:spcPts val="3000"/>
              </a:lnSpc>
              <a:defRPr sz="2100" b="0">
                <a:solidFill>
                  <a:schemeClr val="tx1"/>
                </a:solidFill>
                <a:latin typeface="+mn-lt"/>
                <a:ea typeface="+mn-ea"/>
                <a:cs typeface="+mn-cs"/>
                <a:sym typeface="Helvetica"/>
              </a:defRPr>
            </a:lvl1pPr>
            <a:lvl2pPr indent="457200" algn="l" defTabSz="457200">
              <a:lnSpc>
                <a:spcPts val="3000"/>
              </a:lnSpc>
              <a:defRPr sz="1500" b="0">
                <a:solidFill>
                  <a:schemeClr val="tx1"/>
                </a:solidFill>
                <a:latin typeface="+mn-lt"/>
                <a:ea typeface="+mn-ea"/>
                <a:cs typeface="+mn-cs"/>
                <a:sym typeface="Helvetica"/>
              </a:defRPr>
            </a:lvl2pPr>
            <a:lvl3pPr indent="914400" algn="l" defTabSz="457200">
              <a:lnSpc>
                <a:spcPts val="3000"/>
              </a:lnSpc>
              <a:defRPr sz="1350" b="0">
                <a:solidFill>
                  <a:schemeClr val="tx1"/>
                </a:solidFill>
                <a:latin typeface="+mj-lt"/>
                <a:ea typeface="+mn-ea"/>
                <a:cs typeface="+mn-cs"/>
                <a:sym typeface="Helvetica"/>
              </a:defRPr>
            </a:lvl3pPr>
            <a:lvl4pPr indent="1371600" algn="l" defTabSz="457200">
              <a:lnSpc>
                <a:spcPts val="3000"/>
              </a:lnSpc>
              <a:defRPr sz="1100" b="0">
                <a:solidFill>
                  <a:schemeClr val="tx1"/>
                </a:solidFill>
                <a:latin typeface="+mj-lt"/>
                <a:ea typeface="+mn-ea"/>
                <a:cs typeface="+mn-cs"/>
                <a:sym typeface="Helvetica"/>
              </a:defRPr>
            </a:lvl4pPr>
            <a:lvl5pPr indent="1828800" algn="l" defTabSz="457200">
              <a:lnSpc>
                <a:spcPts val="3000"/>
              </a:lnSpc>
              <a:defRPr sz="1100" b="0">
                <a:solidFill>
                  <a:schemeClr val="tx1"/>
                </a:solidFill>
                <a:latin typeface="+mj-lt"/>
                <a:ea typeface="+mn-ea"/>
                <a:cs typeface="+mn-cs"/>
                <a:sym typeface="Helvetica"/>
              </a:defRPr>
            </a:lvl5pPr>
            <a:lvl6pPr indent="2286000" algn="ctr" defTabSz="457200">
              <a:lnSpc>
                <a:spcPts val="3000"/>
              </a:lnSpc>
              <a:defRPr sz="2900" b="1">
                <a:solidFill>
                  <a:srgbClr val="D88C2A"/>
                </a:solidFill>
                <a:latin typeface="+mn-lt"/>
                <a:ea typeface="+mn-ea"/>
                <a:cs typeface="+mn-cs"/>
                <a:sym typeface="Helvetica"/>
              </a:defRPr>
            </a:lvl6pPr>
            <a:lvl7pPr indent="2743200" algn="ctr" defTabSz="457200">
              <a:lnSpc>
                <a:spcPts val="3000"/>
              </a:lnSpc>
              <a:defRPr sz="2900" b="1">
                <a:solidFill>
                  <a:srgbClr val="D88C2A"/>
                </a:solidFill>
                <a:latin typeface="+mn-lt"/>
                <a:ea typeface="+mn-ea"/>
                <a:cs typeface="+mn-cs"/>
                <a:sym typeface="Helvetica"/>
              </a:defRPr>
            </a:lvl7pPr>
            <a:lvl8pPr indent="3200400" algn="ctr" defTabSz="457200">
              <a:lnSpc>
                <a:spcPts val="3000"/>
              </a:lnSpc>
              <a:defRPr sz="2900" b="1">
                <a:solidFill>
                  <a:srgbClr val="D88C2A"/>
                </a:solidFill>
                <a:latin typeface="+mn-lt"/>
                <a:ea typeface="+mn-ea"/>
                <a:cs typeface="+mn-cs"/>
                <a:sym typeface="Helvetica"/>
              </a:defRPr>
            </a:lvl8pPr>
            <a:lvl9pPr indent="3657600" algn="ctr" defTabSz="457200">
              <a:lnSpc>
                <a:spcPts val="3000"/>
              </a:lnSpc>
              <a:defRPr sz="2900" b="1">
                <a:solidFill>
                  <a:srgbClr val="D88C2A"/>
                </a:solidFill>
                <a:latin typeface="+mn-lt"/>
                <a:ea typeface="+mn-ea"/>
                <a:cs typeface="+mn-cs"/>
                <a:sym typeface="Helvetica"/>
              </a:defRPr>
            </a:lvl9pPr>
          </a:lstStyle>
          <a:p>
            <a:endParaRPr lang="en-US" dirty="0"/>
          </a:p>
          <a:p>
            <a:pPr marL="342900" indent="-342900">
              <a:buFont typeface="Arial" panose="020B0604020202020204" pitchFamily="34" charset="0"/>
              <a:buChar char="•"/>
            </a:pPr>
            <a:r>
              <a:rPr lang="en-US" dirty="0"/>
              <a:t>Large weights lead to large variance. i.e. model fits to the training data too strongly.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Solution: Minimize the loss but also try to keep the weight values small by doing the following: </a:t>
            </a:r>
          </a:p>
        </p:txBody>
      </p:sp>
      <p:sp>
        <p:nvSpPr>
          <p:cNvPr id="24" name="TextBox 23">
            <a:extLst>
              <a:ext uri="{FF2B5EF4-FFF2-40B4-BE49-F238E27FC236}">
                <a16:creationId xmlns:a16="http://schemas.microsoft.com/office/drawing/2014/main" id="{58A70BDD-4FC3-1C42-9D0F-85BACFC5EBAE}"/>
              </a:ext>
            </a:extLst>
          </p:cNvPr>
          <p:cNvSpPr txBox="1"/>
          <p:nvPr/>
        </p:nvSpPr>
        <p:spPr>
          <a:xfrm>
            <a:off x="1001486" y="3667447"/>
            <a:ext cx="1093569" cy="369332"/>
          </a:xfrm>
          <a:prstGeom prst="rect">
            <a:avLst/>
          </a:prstGeom>
          <a:noFill/>
        </p:spPr>
        <p:txBody>
          <a:bodyPr wrap="none" rtlCol="0">
            <a:spAutoFit/>
          </a:bodyPr>
          <a:lstStyle/>
          <a:p>
            <a:r>
              <a:rPr lang="en-US" dirty="0"/>
              <a:t>minimize </a:t>
            </a:r>
          </a:p>
        </p:txBody>
      </p: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370E59FA-A1D4-8249-93A6-DC2F6F6CC033}"/>
                  </a:ext>
                </a:extLst>
              </p:cNvPr>
              <p:cNvSpPr/>
              <p:nvPr/>
            </p:nvSpPr>
            <p:spPr>
              <a:xfrm>
                <a:off x="2246544" y="3469829"/>
                <a:ext cx="2062488" cy="7645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𝐿</m:t>
                      </m:r>
                      <m:d>
                        <m:dPr>
                          <m:ctrlPr>
                            <a:rPr lang="en-US" i="1">
                              <a:latin typeface="Cambria Math" panose="02040503050406030204" pitchFamily="18" charset="0"/>
                            </a:rPr>
                          </m:ctrlPr>
                        </m:dPr>
                        <m:e>
                          <m:r>
                            <a:rPr lang="en-US" i="1">
                              <a:latin typeface="Cambria Math" panose="02040503050406030204" pitchFamily="18" charset="0"/>
                            </a:rPr>
                            <m:t>𝑤</m:t>
                          </m:r>
                          <m:r>
                            <a:rPr lang="en-US" i="1">
                              <a:latin typeface="Cambria Math" panose="02040503050406030204" pitchFamily="18" charset="0"/>
                            </a:rPr>
                            <m:t>,</m:t>
                          </m:r>
                          <m:r>
                            <a:rPr lang="en-US" i="1">
                              <a:latin typeface="Cambria Math" panose="02040503050406030204" pitchFamily="18" charset="0"/>
                            </a:rPr>
                            <m:t>𝑏</m:t>
                          </m:r>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sub>
                              </m:sSub>
                              <m:r>
                                <a:rPr lang="en-US" b="0" i="1" smtClean="0">
                                  <a:latin typeface="Cambria Math" panose="02040503050406030204" pitchFamily="18" charset="0"/>
                                </a:rPr>
                                <m:t>|</m:t>
                              </m:r>
                            </m:e>
                            <m:sup>
                              <m:r>
                                <a:rPr lang="en-US" b="0" i="1" smtClean="0">
                                  <a:latin typeface="Cambria Math" panose="02040503050406030204" pitchFamily="18" charset="0"/>
                                </a:rPr>
                                <m:t>2</m:t>
                              </m:r>
                            </m:sup>
                          </m:sSup>
                        </m:e>
                      </m:nary>
                    </m:oMath>
                  </m:oMathPara>
                </a14:m>
                <a:endParaRPr lang="en-US" dirty="0"/>
              </a:p>
            </p:txBody>
          </p:sp>
        </mc:Choice>
        <mc:Fallback xmlns="">
          <p:sp>
            <p:nvSpPr>
              <p:cNvPr id="25" name="Rectangle 24">
                <a:extLst>
                  <a:ext uri="{FF2B5EF4-FFF2-40B4-BE49-F238E27FC236}">
                    <a16:creationId xmlns:a16="http://schemas.microsoft.com/office/drawing/2014/main" id="{370E59FA-A1D4-8249-93A6-DC2F6F6CC033}"/>
                  </a:ext>
                </a:extLst>
              </p:cNvPr>
              <p:cNvSpPr>
                <a:spLocks noRot="1" noChangeAspect="1" noMove="1" noResize="1" noEditPoints="1" noAdjustHandles="1" noChangeArrowheads="1" noChangeShapeType="1" noTextEdit="1"/>
              </p:cNvSpPr>
              <p:nvPr/>
            </p:nvSpPr>
            <p:spPr>
              <a:xfrm>
                <a:off x="2246544" y="3469829"/>
                <a:ext cx="2062488" cy="764568"/>
              </a:xfrm>
              <a:prstGeom prst="rect">
                <a:avLst/>
              </a:prstGeom>
              <a:blipFill>
                <a:blip r:embed="rId2"/>
                <a:stretch>
                  <a:fillRect t="-121311" b="-170492"/>
                </a:stretch>
              </a:blipFill>
            </p:spPr>
            <p:txBody>
              <a:bodyPr/>
              <a:lstStyle/>
              <a:p>
                <a:r>
                  <a:rPr lang="en-US">
                    <a:noFill/>
                  </a:rPr>
                  <a:t> </a:t>
                </a:r>
              </a:p>
            </p:txBody>
          </p:sp>
        </mc:Fallback>
      </mc:AlternateContent>
    </p:spTree>
    <p:extLst>
      <p:ext uri="{BB962C8B-B14F-4D97-AF65-F5344CB8AC3E}">
        <p14:creationId xmlns:p14="http://schemas.microsoft.com/office/powerpoint/2010/main" val="12002297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7A287-048D-3443-A74A-A150740081B3}"/>
              </a:ext>
            </a:extLst>
          </p:cNvPr>
          <p:cNvSpPr>
            <a:spLocks noGrp="1"/>
          </p:cNvSpPr>
          <p:nvPr>
            <p:ph type="title"/>
          </p:nvPr>
        </p:nvSpPr>
        <p:spPr>
          <a:xfrm>
            <a:off x="636399" y="25988"/>
            <a:ext cx="7886700" cy="994172"/>
          </a:xfrm>
        </p:spPr>
        <p:txBody>
          <a:bodyPr/>
          <a:lstStyle/>
          <a:p>
            <a:r>
              <a:rPr lang="en-US" dirty="0">
                <a:solidFill>
                  <a:schemeClr val="accent1"/>
                </a:solidFill>
              </a:rPr>
              <a:t>Regularization</a:t>
            </a:r>
          </a:p>
        </p:txBody>
      </p:sp>
      <p:sp>
        <p:nvSpPr>
          <p:cNvPr id="4" name="TextBox 3">
            <a:extLst>
              <a:ext uri="{FF2B5EF4-FFF2-40B4-BE49-F238E27FC236}">
                <a16:creationId xmlns:a16="http://schemas.microsoft.com/office/drawing/2014/main" id="{08143DF0-1634-6348-94F0-77071880617A}"/>
              </a:ext>
            </a:extLst>
          </p:cNvPr>
          <p:cNvSpPr txBox="1"/>
          <p:nvPr/>
        </p:nvSpPr>
        <p:spPr>
          <a:xfrm>
            <a:off x="7163003" y="5809330"/>
            <a:ext cx="3961994" cy="523220"/>
          </a:xfrm>
          <a:prstGeom prst="rect">
            <a:avLst/>
          </a:prstGeom>
          <a:noFill/>
        </p:spPr>
        <p:txBody>
          <a:bodyPr wrap="square" rtlCol="0">
            <a:spAutoFit/>
          </a:bodyPr>
          <a:lstStyle/>
          <a:p>
            <a:r>
              <a:rPr lang="en-US" sz="1400" dirty="0">
                <a:latin typeface="Helvetica Neue Light"/>
                <a:cs typeface="Helvetica Neue Light"/>
              </a:rPr>
              <a:t>Credit: C. Bishop. Pattern Recognition and Mach. Learning.</a:t>
            </a:r>
          </a:p>
        </p:txBody>
      </p:sp>
      <p:sp>
        <p:nvSpPr>
          <p:cNvPr id="23" name="Content Placeholder 2">
            <a:extLst>
              <a:ext uri="{FF2B5EF4-FFF2-40B4-BE49-F238E27FC236}">
                <a16:creationId xmlns:a16="http://schemas.microsoft.com/office/drawing/2014/main" id="{A7F81568-226A-D147-8727-8C6DA28C91DF}"/>
              </a:ext>
            </a:extLst>
          </p:cNvPr>
          <p:cNvSpPr txBox="1">
            <a:spLocks/>
          </p:cNvSpPr>
          <p:nvPr/>
        </p:nvSpPr>
        <p:spPr>
          <a:xfrm>
            <a:off x="492034" y="827313"/>
            <a:ext cx="7772400" cy="1436915"/>
          </a:xfrm>
          <a:prstGeom prst="rect">
            <a:avLst/>
          </a:prstGeom>
        </p:spPr>
        <p:txBody>
          <a:bodyPr/>
          <a:lstStyle>
            <a:lvl1pPr algn="l" defTabSz="457200">
              <a:lnSpc>
                <a:spcPts val="3000"/>
              </a:lnSpc>
              <a:defRPr sz="2100" b="0">
                <a:solidFill>
                  <a:schemeClr val="tx1"/>
                </a:solidFill>
                <a:latin typeface="+mn-lt"/>
                <a:ea typeface="+mn-ea"/>
                <a:cs typeface="+mn-cs"/>
                <a:sym typeface="Helvetica"/>
              </a:defRPr>
            </a:lvl1pPr>
            <a:lvl2pPr indent="457200" algn="l" defTabSz="457200">
              <a:lnSpc>
                <a:spcPts val="3000"/>
              </a:lnSpc>
              <a:defRPr sz="1500" b="0">
                <a:solidFill>
                  <a:schemeClr val="tx1"/>
                </a:solidFill>
                <a:latin typeface="+mn-lt"/>
                <a:ea typeface="+mn-ea"/>
                <a:cs typeface="+mn-cs"/>
                <a:sym typeface="Helvetica"/>
              </a:defRPr>
            </a:lvl2pPr>
            <a:lvl3pPr indent="914400" algn="l" defTabSz="457200">
              <a:lnSpc>
                <a:spcPts val="3000"/>
              </a:lnSpc>
              <a:defRPr sz="1350" b="0">
                <a:solidFill>
                  <a:schemeClr val="tx1"/>
                </a:solidFill>
                <a:latin typeface="+mj-lt"/>
                <a:ea typeface="+mn-ea"/>
                <a:cs typeface="+mn-cs"/>
                <a:sym typeface="Helvetica"/>
              </a:defRPr>
            </a:lvl3pPr>
            <a:lvl4pPr indent="1371600" algn="l" defTabSz="457200">
              <a:lnSpc>
                <a:spcPts val="3000"/>
              </a:lnSpc>
              <a:defRPr sz="1100" b="0">
                <a:solidFill>
                  <a:schemeClr val="tx1"/>
                </a:solidFill>
                <a:latin typeface="+mj-lt"/>
                <a:ea typeface="+mn-ea"/>
                <a:cs typeface="+mn-cs"/>
                <a:sym typeface="Helvetica"/>
              </a:defRPr>
            </a:lvl4pPr>
            <a:lvl5pPr indent="1828800" algn="l" defTabSz="457200">
              <a:lnSpc>
                <a:spcPts val="3000"/>
              </a:lnSpc>
              <a:defRPr sz="1100" b="0">
                <a:solidFill>
                  <a:schemeClr val="tx1"/>
                </a:solidFill>
                <a:latin typeface="+mj-lt"/>
                <a:ea typeface="+mn-ea"/>
                <a:cs typeface="+mn-cs"/>
                <a:sym typeface="Helvetica"/>
              </a:defRPr>
            </a:lvl5pPr>
            <a:lvl6pPr indent="2286000" algn="ctr" defTabSz="457200">
              <a:lnSpc>
                <a:spcPts val="3000"/>
              </a:lnSpc>
              <a:defRPr sz="2900" b="1">
                <a:solidFill>
                  <a:srgbClr val="D88C2A"/>
                </a:solidFill>
                <a:latin typeface="+mn-lt"/>
                <a:ea typeface="+mn-ea"/>
                <a:cs typeface="+mn-cs"/>
                <a:sym typeface="Helvetica"/>
              </a:defRPr>
            </a:lvl6pPr>
            <a:lvl7pPr indent="2743200" algn="ctr" defTabSz="457200">
              <a:lnSpc>
                <a:spcPts val="3000"/>
              </a:lnSpc>
              <a:defRPr sz="2900" b="1">
                <a:solidFill>
                  <a:srgbClr val="D88C2A"/>
                </a:solidFill>
                <a:latin typeface="+mn-lt"/>
                <a:ea typeface="+mn-ea"/>
                <a:cs typeface="+mn-cs"/>
                <a:sym typeface="Helvetica"/>
              </a:defRPr>
            </a:lvl7pPr>
            <a:lvl8pPr indent="3200400" algn="ctr" defTabSz="457200">
              <a:lnSpc>
                <a:spcPts val="3000"/>
              </a:lnSpc>
              <a:defRPr sz="2900" b="1">
                <a:solidFill>
                  <a:srgbClr val="D88C2A"/>
                </a:solidFill>
                <a:latin typeface="+mn-lt"/>
                <a:ea typeface="+mn-ea"/>
                <a:cs typeface="+mn-cs"/>
                <a:sym typeface="Helvetica"/>
              </a:defRPr>
            </a:lvl8pPr>
            <a:lvl9pPr indent="3657600" algn="ctr" defTabSz="457200">
              <a:lnSpc>
                <a:spcPts val="3000"/>
              </a:lnSpc>
              <a:defRPr sz="2900" b="1">
                <a:solidFill>
                  <a:srgbClr val="D88C2A"/>
                </a:solidFill>
                <a:latin typeface="+mn-lt"/>
                <a:ea typeface="+mn-ea"/>
                <a:cs typeface="+mn-cs"/>
                <a:sym typeface="Helvetica"/>
              </a:defRPr>
            </a:lvl9pPr>
          </a:lstStyle>
          <a:p>
            <a:endParaRPr lang="en-US" dirty="0"/>
          </a:p>
          <a:p>
            <a:pPr marL="342900" indent="-342900">
              <a:buFont typeface="Arial" panose="020B0604020202020204" pitchFamily="34" charset="0"/>
              <a:buChar char="•"/>
            </a:pPr>
            <a:r>
              <a:rPr lang="en-US" dirty="0"/>
              <a:t>Large weights lead to large variance. i.e. model fits to the training data too strongly.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Solution: Minimize the loss but also try to keep the weight values small by doing the following: </a:t>
            </a:r>
          </a:p>
        </p:txBody>
      </p:sp>
      <p:sp>
        <p:nvSpPr>
          <p:cNvPr id="24" name="TextBox 23">
            <a:extLst>
              <a:ext uri="{FF2B5EF4-FFF2-40B4-BE49-F238E27FC236}">
                <a16:creationId xmlns:a16="http://schemas.microsoft.com/office/drawing/2014/main" id="{58A70BDD-4FC3-1C42-9D0F-85BACFC5EBAE}"/>
              </a:ext>
            </a:extLst>
          </p:cNvPr>
          <p:cNvSpPr txBox="1"/>
          <p:nvPr/>
        </p:nvSpPr>
        <p:spPr>
          <a:xfrm>
            <a:off x="1001486" y="3667447"/>
            <a:ext cx="1093569" cy="369332"/>
          </a:xfrm>
          <a:prstGeom prst="rect">
            <a:avLst/>
          </a:prstGeom>
          <a:noFill/>
        </p:spPr>
        <p:txBody>
          <a:bodyPr wrap="none" rtlCol="0">
            <a:spAutoFit/>
          </a:bodyPr>
          <a:lstStyle/>
          <a:p>
            <a:r>
              <a:rPr lang="en-US" dirty="0"/>
              <a:t>minimize </a:t>
            </a:r>
          </a:p>
        </p:txBody>
      </p: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370E59FA-A1D4-8249-93A6-DC2F6F6CC033}"/>
                  </a:ext>
                </a:extLst>
              </p:cNvPr>
              <p:cNvSpPr/>
              <p:nvPr/>
            </p:nvSpPr>
            <p:spPr>
              <a:xfrm>
                <a:off x="2246544" y="3469829"/>
                <a:ext cx="2245808" cy="7645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𝐿</m:t>
                      </m:r>
                      <m:d>
                        <m:dPr>
                          <m:ctrlPr>
                            <a:rPr lang="en-US" i="1">
                              <a:latin typeface="Cambria Math" panose="02040503050406030204" pitchFamily="18" charset="0"/>
                            </a:rPr>
                          </m:ctrlPr>
                        </m:dPr>
                        <m:e>
                          <m:r>
                            <a:rPr lang="en-US" i="1">
                              <a:latin typeface="Cambria Math" panose="02040503050406030204" pitchFamily="18" charset="0"/>
                            </a:rPr>
                            <m:t>𝑤</m:t>
                          </m:r>
                          <m:r>
                            <a:rPr lang="en-US" i="1">
                              <a:latin typeface="Cambria Math" panose="02040503050406030204" pitchFamily="18" charset="0"/>
                            </a:rPr>
                            <m:t>,</m:t>
                          </m:r>
                          <m:r>
                            <a:rPr lang="en-US" i="1">
                              <a:latin typeface="Cambria Math" panose="02040503050406030204" pitchFamily="18" charset="0"/>
                            </a:rPr>
                            <m:t>𝑏</m:t>
                          </m:r>
                        </m:e>
                      </m:d>
                      <m:r>
                        <a:rPr lang="en-US" b="0" i="1" smtClean="0">
                          <a:latin typeface="Cambria Math" panose="02040503050406030204" pitchFamily="18" charset="0"/>
                        </a:rPr>
                        <m:t>+</m:t>
                      </m:r>
                      <m:r>
                        <a:rPr lang="en-US" b="0" i="1" smtClean="0">
                          <a:latin typeface="Cambria Math" panose="02040503050406030204" pitchFamily="18" charset="0"/>
                        </a:rPr>
                        <m:t>𝛼</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sub>
                              </m:sSub>
                              <m:r>
                                <a:rPr lang="en-US" b="0" i="1" smtClean="0">
                                  <a:latin typeface="Cambria Math" panose="02040503050406030204" pitchFamily="18" charset="0"/>
                                </a:rPr>
                                <m:t>|</m:t>
                              </m:r>
                            </m:e>
                            <m:sup>
                              <m:r>
                                <a:rPr lang="en-US" b="0" i="1" smtClean="0">
                                  <a:latin typeface="Cambria Math" panose="02040503050406030204" pitchFamily="18" charset="0"/>
                                </a:rPr>
                                <m:t>2</m:t>
                              </m:r>
                            </m:sup>
                          </m:sSup>
                        </m:e>
                      </m:nary>
                    </m:oMath>
                  </m:oMathPara>
                </a14:m>
                <a:endParaRPr lang="en-US" dirty="0"/>
              </a:p>
            </p:txBody>
          </p:sp>
        </mc:Choice>
        <mc:Fallback xmlns="">
          <p:sp>
            <p:nvSpPr>
              <p:cNvPr id="25" name="Rectangle 24">
                <a:extLst>
                  <a:ext uri="{FF2B5EF4-FFF2-40B4-BE49-F238E27FC236}">
                    <a16:creationId xmlns:a16="http://schemas.microsoft.com/office/drawing/2014/main" id="{370E59FA-A1D4-8249-93A6-DC2F6F6CC033}"/>
                  </a:ext>
                </a:extLst>
              </p:cNvPr>
              <p:cNvSpPr>
                <a:spLocks noRot="1" noChangeAspect="1" noMove="1" noResize="1" noEditPoints="1" noAdjustHandles="1" noChangeArrowheads="1" noChangeShapeType="1" noTextEdit="1"/>
              </p:cNvSpPr>
              <p:nvPr/>
            </p:nvSpPr>
            <p:spPr>
              <a:xfrm>
                <a:off x="2246544" y="3469829"/>
                <a:ext cx="2245808" cy="764568"/>
              </a:xfrm>
              <a:prstGeom prst="rect">
                <a:avLst/>
              </a:prstGeom>
              <a:blipFill>
                <a:blip r:embed="rId2"/>
                <a:stretch>
                  <a:fillRect t="-121311" b="-170492"/>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2775315B-3529-4A44-9A02-1AC80754B860}"/>
              </a:ext>
            </a:extLst>
          </p:cNvPr>
          <p:cNvSpPr/>
          <p:nvPr/>
        </p:nvSpPr>
        <p:spPr>
          <a:xfrm>
            <a:off x="3309256" y="3469829"/>
            <a:ext cx="1183095" cy="7645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61A0A8-A701-F64B-9331-D58BFA5986D9}"/>
              </a:ext>
            </a:extLst>
          </p:cNvPr>
          <p:cNvSpPr txBox="1"/>
          <p:nvPr/>
        </p:nvSpPr>
        <p:spPr>
          <a:xfrm>
            <a:off x="5016137" y="3667447"/>
            <a:ext cx="1925527" cy="646331"/>
          </a:xfrm>
          <a:prstGeom prst="rect">
            <a:avLst/>
          </a:prstGeom>
          <a:noFill/>
        </p:spPr>
        <p:txBody>
          <a:bodyPr wrap="none" rtlCol="0">
            <a:spAutoFit/>
          </a:bodyPr>
          <a:lstStyle/>
          <a:p>
            <a:r>
              <a:rPr lang="en-US" dirty="0" err="1"/>
              <a:t>Regularizer</a:t>
            </a:r>
            <a:r>
              <a:rPr lang="en-US" dirty="0"/>
              <a:t> term </a:t>
            </a:r>
          </a:p>
          <a:p>
            <a:r>
              <a:rPr lang="en-US" dirty="0"/>
              <a:t>e.g. L2- </a:t>
            </a:r>
            <a:r>
              <a:rPr lang="en-US" dirty="0" err="1"/>
              <a:t>regularizer</a:t>
            </a:r>
            <a:endParaRPr lang="en-US" dirty="0"/>
          </a:p>
        </p:txBody>
      </p:sp>
    </p:spTree>
    <p:extLst>
      <p:ext uri="{BB962C8B-B14F-4D97-AF65-F5344CB8AC3E}">
        <p14:creationId xmlns:p14="http://schemas.microsoft.com/office/powerpoint/2010/main" val="25612357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FFFFFF"/>
                </a:solidFill>
              </a:rPr>
              <a:t>76</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2800" dirty="0">
                <a:solidFill>
                  <a:srgbClr val="215380"/>
                </a:solidFill>
              </a:rPr>
              <a:t>SGD with Regularization (L-2)</a:t>
            </a:r>
            <a:endParaRPr sz="2800" dirty="0">
              <a:solidFill>
                <a:srgbClr val="215380"/>
              </a:solidFill>
            </a:endParaRPr>
          </a:p>
        </p:txBody>
      </p:sp>
      <mc:AlternateContent xmlns:mc="http://schemas.openxmlformats.org/markup-compatibility/2006" xmlns:a14="http://schemas.microsoft.com/office/drawing/2010/main">
        <mc:Choice Requires="a14">
          <p:sp>
            <p:nvSpPr>
              <p:cNvPr id="13" name="Rectangle 12"/>
              <p:cNvSpPr/>
              <p:nvPr/>
            </p:nvSpPr>
            <p:spPr>
              <a:xfrm>
                <a:off x="5323124" y="1185014"/>
                <a:ext cx="3046988" cy="375103"/>
              </a:xfrm>
              <a:prstGeom prst="rect">
                <a:avLst/>
              </a:prstGeom>
            </p:spPr>
            <p:txBody>
              <a:bodyPr wrap="none">
                <a:spAutoFit/>
              </a:bodyPr>
              <a:lstStyle/>
              <a:p>
                <a14:m>
                  <m:oMath xmlns:m="http://schemas.openxmlformats.org/officeDocument/2006/math">
                    <m:r>
                      <a:rPr lang="en-US" b="0" i="1" smtClean="0">
                        <a:solidFill>
                          <a:schemeClr val="tx1"/>
                        </a:solidFill>
                        <a:latin typeface="Cambria Math" charset="0"/>
                      </a:rPr>
                      <m:t>𝑙</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charset="0"/>
                          </a:rPr>
                          <m:t>𝑤</m:t>
                        </m:r>
                        <m:r>
                          <a:rPr lang="en-US" b="0" i="1" smtClean="0">
                            <a:solidFill>
                              <a:schemeClr val="tx1"/>
                            </a:solidFill>
                            <a:latin typeface="Cambria Math" charset="0"/>
                          </a:rPr>
                          <m:t>,</m:t>
                        </m:r>
                        <m:r>
                          <a:rPr lang="en-US" b="0" i="1" smtClean="0">
                            <a:solidFill>
                              <a:schemeClr val="tx1"/>
                            </a:solidFill>
                            <a:latin typeface="Cambria Math" charset="0"/>
                          </a:rPr>
                          <m:t>𝑏</m:t>
                        </m:r>
                      </m:e>
                    </m:d>
                    <m:r>
                      <a:rPr lang="en-US" b="0" i="1" smtClean="0">
                        <a:solidFill>
                          <a:schemeClr val="tx1"/>
                        </a:solidFill>
                        <a:latin typeface="Cambria Math" charset="0"/>
                      </a:rPr>
                      <m:t>=</m:t>
                    </m:r>
                    <m:r>
                      <a:rPr lang="en-US" b="0" i="1" smtClean="0">
                        <a:solidFill>
                          <a:schemeClr val="tx1"/>
                        </a:solidFill>
                        <a:latin typeface="Cambria Math" panose="02040503050406030204" pitchFamily="18" charset="0"/>
                      </a:rPr>
                      <m:t>𝑙</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𝑤</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d>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𝛼</m:t>
                    </m:r>
                  </m:oMath>
                </a14:m>
                <a:r>
                  <a:rPr lang="en-US" dirty="0"/>
                  <a:t> </a:t>
                </a:r>
                <a14:m>
                  <m:oMath xmlns:m="http://schemas.openxmlformats.org/officeDocument/2006/math">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sub>
                      <m:sup/>
                      <m:e>
                        <m:sSup>
                          <m:sSupPr>
                            <m:ctrlPr>
                              <a:rPr lang="en-US" i="1">
                                <a:latin typeface="Cambria Math" panose="02040503050406030204" pitchFamily="18" charset="0"/>
                              </a:rPr>
                            </m:ctrlPr>
                          </m:sSupP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𝑖</m:t>
                                </m:r>
                              </m:sub>
                            </m:sSub>
                            <m:r>
                              <a:rPr lang="en-US" i="1">
                                <a:latin typeface="Cambria Math" panose="02040503050406030204" pitchFamily="18" charset="0"/>
                              </a:rPr>
                              <m:t>|</m:t>
                            </m:r>
                          </m:e>
                          <m:sup>
                            <m:r>
                              <a:rPr lang="en-US" i="1">
                                <a:latin typeface="Cambria Math" panose="02040503050406030204" pitchFamily="18" charset="0"/>
                              </a:rPr>
                              <m:t>2</m:t>
                            </m:r>
                          </m:sup>
                        </m:sSup>
                      </m:e>
                    </m:nary>
                  </m:oMath>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5323124" y="1185014"/>
                <a:ext cx="3046988" cy="375103"/>
              </a:xfrm>
              <a:prstGeom prst="rect">
                <a:avLst/>
              </a:prstGeom>
              <a:blipFill>
                <a:blip r:embed="rId2"/>
                <a:stretch>
                  <a:fillRect t="-103226" b="-158065"/>
                </a:stretch>
              </a:blipFill>
            </p:spPr>
            <p:txBody>
              <a:bodyPr/>
              <a:lstStyle/>
              <a:p>
                <a:r>
                  <a:rPr lang="en-US">
                    <a:noFill/>
                  </a:rPr>
                  <a:t> </a:t>
                </a:r>
              </a:p>
            </p:txBody>
          </p:sp>
        </mc:Fallback>
      </mc:AlternateContent>
      <p:grpSp>
        <p:nvGrpSpPr>
          <p:cNvPr id="18" name="Group 17"/>
          <p:cNvGrpSpPr/>
          <p:nvPr/>
        </p:nvGrpSpPr>
        <p:grpSpPr>
          <a:xfrm>
            <a:off x="917930" y="1118989"/>
            <a:ext cx="6810195" cy="3734687"/>
            <a:chOff x="917930" y="1118989"/>
            <a:chExt cx="6810195" cy="3734687"/>
          </a:xfrm>
        </p:grpSpPr>
        <mc:AlternateContent xmlns:mc="http://schemas.openxmlformats.org/markup-compatibility/2006" xmlns:a14="http://schemas.microsoft.com/office/drawing/2010/main">
          <mc:Choice Requires="a14">
            <p:sp>
              <p:nvSpPr>
                <p:cNvPr id="4" name="TextBox 3"/>
                <p:cNvSpPr txBox="1"/>
                <p:nvPr/>
              </p:nvSpPr>
              <p:spPr>
                <a:xfrm>
                  <a:off x="917931" y="1118989"/>
                  <a:ext cx="911275" cy="2769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sz="1800" b="0" i="1" u="none" strike="noStrike" cap="none" spc="0" normalizeH="0" baseline="0" smtClean="0">
                            <a:ln>
                              <a:noFill/>
                            </a:ln>
                            <a:solidFill>
                              <a:srgbClr val="000000"/>
                            </a:solidFill>
                            <a:effectLst/>
                            <a:uFillTx/>
                            <a:latin typeface="Cambria Math" charset="0"/>
                            <a:ea typeface="Calibri"/>
                            <a:cs typeface="Calibri"/>
                            <a:sym typeface="Calibri"/>
                          </a:rPr>
                          <m:t>𝜆</m:t>
                        </m:r>
                        <m:r>
                          <a:rPr kumimoji="0" lang="en-US" sz="1800" b="0" i="1" u="none" strike="noStrike" cap="none" spc="0" normalizeH="0" baseline="0" smtClean="0">
                            <a:ln>
                              <a:noFill/>
                            </a:ln>
                            <a:solidFill>
                              <a:srgbClr val="000000"/>
                            </a:solidFill>
                            <a:effectLst/>
                            <a:uFillTx/>
                            <a:latin typeface="Cambria Math" charset="0"/>
                            <a:ea typeface="Calibri"/>
                            <a:cs typeface="Calibri"/>
                            <a:sym typeface="Calibri"/>
                          </a:rPr>
                          <m:t>=0.01</m:t>
                        </m:r>
                      </m:oMath>
                    </m:oMathPara>
                  </a14:m>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17931" y="1118989"/>
                  <a:ext cx="911275" cy="276999"/>
                </a:xfrm>
                <a:prstGeom prst="rect">
                  <a:avLst/>
                </a:prstGeom>
                <a:blipFill rotWithShape="0">
                  <a:blip r:embed="rId3"/>
                  <a:stretch>
                    <a:fillRect l="-6040" r="-6040" b="-8889"/>
                  </a:stretch>
                </a:blipFill>
                <a:ln w="12700" cap="flat">
                  <a:noFill/>
                  <a:miter lim="400000"/>
                </a:ln>
                <a:effectLst/>
              </p:spPr>
              <p:txBody>
                <a:bodyPr/>
                <a:lstStyle/>
                <a:p>
                  <a:r>
                    <a:rPr lang="en-US">
                      <a:noFill/>
                    </a:rPr>
                    <a:t> </a:t>
                  </a:r>
                </a:p>
              </p:txBody>
            </p:sp>
          </mc:Fallback>
        </mc:AlternateContent>
        <p:sp>
          <p:nvSpPr>
            <p:cNvPr id="7" name="TextBox 6"/>
            <p:cNvSpPr txBox="1"/>
            <p:nvPr/>
          </p:nvSpPr>
          <p:spPr>
            <a:xfrm>
              <a:off x="917931" y="1994463"/>
              <a:ext cx="2500041"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70C0"/>
                  </a:solidFill>
                  <a:effectLst/>
                  <a:uFillTx/>
                  <a:latin typeface="Calibri"/>
                  <a:ea typeface="Calibri"/>
                  <a:cs typeface="Calibri"/>
                  <a:sym typeface="Calibri"/>
                </a:rPr>
                <a:t>for </a:t>
              </a:r>
              <a:r>
                <a:rPr lang="en-US" dirty="0">
                  <a:solidFill>
                    <a:srgbClr val="000000"/>
                  </a:solidFill>
                </a:rPr>
                <a:t>e = 0, </a:t>
              </a:r>
              <a:r>
                <a:rPr lang="en-US" dirty="0" err="1">
                  <a:solidFill>
                    <a:srgbClr val="000000"/>
                  </a:solidFill>
                </a:rPr>
                <a:t>num_epochs</a:t>
              </a:r>
              <a:r>
                <a:rPr lang="en-US" dirty="0">
                  <a:solidFill>
                    <a:srgbClr val="000000"/>
                  </a:solidFill>
                </a:rPr>
                <a:t> </a:t>
              </a:r>
              <a:r>
                <a:rPr lang="en-US" b="1" dirty="0">
                  <a:solidFill>
                    <a:srgbClr val="0070C0"/>
                  </a:solidFill>
                </a:rPr>
                <a:t>do</a:t>
              </a:r>
              <a:endParaRPr kumimoji="0" lang="en-US" sz="1800" b="1" i="0" u="none" strike="noStrike" cap="none" spc="0" normalizeH="0" baseline="0" dirty="0">
                <a:ln>
                  <a:noFill/>
                </a:ln>
                <a:solidFill>
                  <a:srgbClr val="0070C0"/>
                </a:solidFill>
                <a:effectLst/>
                <a:uFillTx/>
                <a:sym typeface="Calibri"/>
              </a:endParaRPr>
            </a:p>
          </p:txBody>
        </p:sp>
        <p:sp>
          <p:nvSpPr>
            <p:cNvPr id="8" name="Rectangle 7"/>
            <p:cNvSpPr/>
            <p:nvPr/>
          </p:nvSpPr>
          <p:spPr>
            <a:xfrm>
              <a:off x="917930" y="4484344"/>
              <a:ext cx="546945" cy="369332"/>
            </a:xfrm>
            <a:prstGeom prst="rect">
              <a:avLst/>
            </a:prstGeom>
          </p:spPr>
          <p:txBody>
            <a:bodyPr wrap="none">
              <a:spAutoFit/>
            </a:bodyPr>
            <a:lstStyle/>
            <a:p>
              <a:r>
                <a:rPr lang="en-US" b="1" dirty="0">
                  <a:solidFill>
                    <a:srgbClr val="0070C0"/>
                  </a:solidFill>
                </a:rPr>
                <a:t>end</a:t>
              </a:r>
              <a:endParaRPr lang="en-US" dirty="0"/>
            </a:p>
          </p:txBody>
        </p:sp>
        <p:sp>
          <p:nvSpPr>
            <p:cNvPr id="9" name="TextBox 8"/>
            <p:cNvSpPr txBox="1"/>
            <p:nvPr/>
          </p:nvSpPr>
          <p:spPr>
            <a:xfrm>
              <a:off x="917931" y="1539618"/>
              <a:ext cx="262828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Initialize w and </a:t>
              </a:r>
              <a:r>
                <a:rPr kumimoji="0" lang="en-US" sz="1800" b="0" i="0" u="none" strike="noStrike" cap="none" spc="0" normalizeH="0" baseline="0">
                  <a:ln>
                    <a:noFill/>
                  </a:ln>
                  <a:solidFill>
                    <a:srgbClr val="000000"/>
                  </a:solidFill>
                  <a:effectLst/>
                  <a:uFillTx/>
                  <a:latin typeface="Calibri"/>
                  <a:ea typeface="Calibri"/>
                  <a:cs typeface="Calibri"/>
                  <a:sym typeface="Calibri"/>
                </a:rPr>
                <a:t>b randomly</a:t>
              </a:r>
            </a:p>
          </p:txBody>
        </p:sp>
        <mc:AlternateContent xmlns:mc="http://schemas.openxmlformats.org/markup-compatibility/2006" xmlns:a14="http://schemas.microsoft.com/office/drawing/2010/main">
          <mc:Choice Requires="a14">
            <p:sp>
              <p:nvSpPr>
                <p:cNvPr id="14" name="Rectangle 13"/>
                <p:cNvSpPr/>
                <p:nvPr/>
              </p:nvSpPr>
              <p:spPr>
                <a:xfrm>
                  <a:off x="2448888" y="2677908"/>
                  <a:ext cx="145924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𝑑𝑙</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b="0" i="1" smtClean="0">
                            <a:solidFill>
                              <a:schemeClr val="tx1"/>
                            </a:solidFill>
                            <a:latin typeface="Cambria Math" charset="0"/>
                          </a:rPr>
                          <m:t>𝑑𝑤</m:t>
                        </m:r>
                      </m:oMath>
                    </m:oMathPara>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2448888" y="2677908"/>
                  <a:ext cx="1459246" cy="369332"/>
                </a:xfrm>
                <a:prstGeom prst="rect">
                  <a:avLst/>
                </a:prstGeom>
                <a:blipFill rotWithShape="0">
                  <a:blip r:embed="rId4"/>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569136" y="2674524"/>
                  <a:ext cx="141269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𝑑𝑙</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b="0" i="1" smtClean="0">
                            <a:solidFill>
                              <a:schemeClr val="tx1"/>
                            </a:solidFill>
                            <a:latin typeface="Cambria Math" charset="0"/>
                          </a:rPr>
                          <m:t>𝑑𝑏</m:t>
                        </m:r>
                      </m:oMath>
                    </m:oMathPara>
                  </a14:m>
                  <a:endParaRPr lang="en-US" dirty="0"/>
                </a:p>
              </p:txBody>
            </p:sp>
          </mc:Choice>
          <mc:Fallback xmlns="">
            <p:sp>
              <p:nvSpPr>
                <p:cNvPr id="20" name="Rectangle 19"/>
                <p:cNvSpPr>
                  <a:spLocks noRot="1" noChangeAspect="1" noMove="1" noResize="1" noEditPoints="1" noAdjustHandles="1" noChangeArrowheads="1" noChangeShapeType="1" noTextEdit="1"/>
                </p:cNvSpPr>
                <p:nvPr/>
              </p:nvSpPr>
              <p:spPr>
                <a:xfrm>
                  <a:off x="4569136" y="2674524"/>
                  <a:ext cx="1412694" cy="369332"/>
                </a:xfrm>
                <a:prstGeom prst="rect">
                  <a:avLst/>
                </a:prstGeom>
                <a:blipFill rotWithShape="0">
                  <a:blip r:embed="rId5"/>
                  <a:stretch>
                    <a:fillRect b="-13333"/>
                  </a:stretch>
                </a:blipFill>
              </p:spPr>
              <p:txBody>
                <a:bodyPr/>
                <a:lstStyle/>
                <a:p>
                  <a:r>
                    <a:rPr lang="en-US">
                      <a:noFill/>
                    </a:rPr>
                    <a:t> </a:t>
                  </a:r>
                </a:p>
              </p:txBody>
            </p:sp>
          </mc:Fallback>
        </mc:AlternateContent>
        <p:sp>
          <p:nvSpPr>
            <p:cNvPr id="15" name="TextBox 14"/>
            <p:cNvSpPr txBox="1"/>
            <p:nvPr/>
          </p:nvSpPr>
          <p:spPr>
            <a:xfrm>
              <a:off x="1243757" y="2674524"/>
              <a:ext cx="1073369"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Compute: </a:t>
              </a:r>
            </a:p>
          </p:txBody>
        </p:sp>
        <p:sp>
          <p:nvSpPr>
            <p:cNvPr id="22" name="TextBox 21"/>
            <p:cNvSpPr txBox="1"/>
            <p:nvPr/>
          </p:nvSpPr>
          <p:spPr>
            <a:xfrm>
              <a:off x="3990535" y="2674524"/>
              <a:ext cx="446595"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Calibri"/>
                  <a:ea typeface="Calibri"/>
                  <a:cs typeface="Calibri"/>
                  <a:sym typeface="Calibri"/>
                </a:rPr>
                <a:t>and</a:t>
              </a:r>
            </a:p>
          </p:txBody>
        </p:sp>
        <p:sp>
          <p:nvSpPr>
            <p:cNvPr id="16" name="Rectangle 15"/>
            <p:cNvSpPr/>
            <p:nvPr/>
          </p:nvSpPr>
          <p:spPr>
            <a:xfrm>
              <a:off x="1197589" y="3013351"/>
              <a:ext cx="1159292" cy="369332"/>
            </a:xfrm>
            <a:prstGeom prst="rect">
              <a:avLst/>
            </a:prstGeom>
          </p:spPr>
          <p:txBody>
            <a:bodyPr wrap="none">
              <a:spAutoFit/>
            </a:bodyPr>
            <a:lstStyle/>
            <a:p>
              <a:r>
                <a:rPr lang="en-US" dirty="0">
                  <a:solidFill>
                    <a:srgbClr val="000000"/>
                  </a:solidFill>
                </a:rPr>
                <a:t>Update w:</a:t>
              </a:r>
              <a:endParaRPr lang="en-US" dirty="0"/>
            </a:p>
          </p:txBody>
        </p:sp>
        <p:sp>
          <p:nvSpPr>
            <p:cNvPr id="24" name="Rectangle 23"/>
            <p:cNvSpPr/>
            <p:nvPr/>
          </p:nvSpPr>
          <p:spPr>
            <a:xfrm>
              <a:off x="1191403" y="3459798"/>
              <a:ext cx="1159292" cy="369332"/>
            </a:xfrm>
            <a:prstGeom prst="rect">
              <a:avLst/>
            </a:prstGeom>
          </p:spPr>
          <p:txBody>
            <a:bodyPr wrap="none">
              <a:spAutoFit/>
            </a:bodyPr>
            <a:lstStyle/>
            <a:p>
              <a:r>
                <a:rPr lang="en-US" dirty="0">
                  <a:solidFill>
                    <a:srgbClr val="000000"/>
                  </a:solidFill>
                </a:rPr>
                <a:t>Update b:</a:t>
              </a:r>
              <a:endParaRPr lang="en-US" dirty="0"/>
            </a:p>
          </p:txBody>
        </p:sp>
        <mc:AlternateContent xmlns:mc="http://schemas.openxmlformats.org/markup-compatibility/2006" xmlns:a14="http://schemas.microsoft.com/office/drawing/2010/main">
          <mc:Choice Requires="a14">
            <p:sp>
              <p:nvSpPr>
                <p:cNvPr id="25" name="Rectangle 24"/>
                <p:cNvSpPr/>
                <p:nvPr/>
              </p:nvSpPr>
              <p:spPr>
                <a:xfrm>
                  <a:off x="2426869" y="3016205"/>
                  <a:ext cx="33268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𝑤</m:t>
                        </m:r>
                        <m:r>
                          <a:rPr lang="en-US" b="0" i="1" smtClean="0">
                            <a:solidFill>
                              <a:schemeClr val="tx1"/>
                            </a:solidFill>
                            <a:latin typeface="Cambria Math" charset="0"/>
                          </a:rPr>
                          <m:t>=</m:t>
                        </m:r>
                        <m:r>
                          <a:rPr lang="en-US" b="0" i="1" smtClean="0">
                            <a:solidFill>
                              <a:schemeClr val="tx1"/>
                            </a:solidFill>
                            <a:latin typeface="Cambria Math" charset="0"/>
                          </a:rPr>
                          <m:t>𝑤</m:t>
                        </m:r>
                        <m:r>
                          <a:rPr lang="en-US" b="0" i="1" smtClean="0">
                            <a:solidFill>
                              <a:schemeClr val="tx1"/>
                            </a:solidFill>
                            <a:latin typeface="Cambria Math" charset="0"/>
                          </a:rPr>
                          <m:t> −</m:t>
                        </m:r>
                        <m:r>
                          <a:rPr lang="en-US" b="0" i="1" smtClean="0">
                            <a:solidFill>
                              <a:schemeClr val="tx1"/>
                            </a:solidFill>
                            <a:latin typeface="Cambria Math" charset="0"/>
                          </a:rPr>
                          <m:t>𝜆</m:t>
                        </m:r>
                        <m:r>
                          <a:rPr lang="en-US" b="0" i="1" smtClean="0">
                            <a:solidFill>
                              <a:schemeClr val="tx1"/>
                            </a:solidFill>
                            <a:latin typeface="Cambria Math" charset="0"/>
                          </a:rPr>
                          <m:t> </m:t>
                        </m:r>
                        <m:r>
                          <a:rPr lang="en-US" b="0" i="1" smtClean="0">
                            <a:solidFill>
                              <a:schemeClr val="tx1"/>
                            </a:solidFill>
                            <a:latin typeface="Cambria Math" charset="0"/>
                          </a:rPr>
                          <m:t>𝑑𝑙</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b="0" i="1" smtClean="0">
                            <a:solidFill>
                              <a:schemeClr val="tx1"/>
                            </a:solidFill>
                            <a:latin typeface="Cambria Math" charset="0"/>
                          </a:rPr>
                          <m:t>𝑑𝑤</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𝜆𝛼</m:t>
                        </m:r>
                        <m:r>
                          <a:rPr lang="en-US" i="1">
                            <a:solidFill>
                              <a:schemeClr val="tx1"/>
                            </a:solidFill>
                            <a:latin typeface="Cambria Math" panose="02040503050406030204" pitchFamily="18" charset="0"/>
                          </a:rPr>
                          <m:t>𝑤</m:t>
                        </m:r>
                      </m:oMath>
                    </m:oMathPara>
                  </a14:m>
                  <a:endParaRPr lang="en-US" dirty="0"/>
                </a:p>
              </p:txBody>
            </p:sp>
          </mc:Choice>
          <mc:Fallback xmlns="">
            <p:sp>
              <p:nvSpPr>
                <p:cNvPr id="25" name="Rectangle 24"/>
                <p:cNvSpPr>
                  <a:spLocks noRot="1" noChangeAspect="1" noMove="1" noResize="1" noEditPoints="1" noAdjustHandles="1" noChangeArrowheads="1" noChangeShapeType="1" noTextEdit="1"/>
                </p:cNvSpPr>
                <p:nvPr/>
              </p:nvSpPr>
              <p:spPr>
                <a:xfrm>
                  <a:off x="2426869" y="3016205"/>
                  <a:ext cx="3326873" cy="369332"/>
                </a:xfrm>
                <a:prstGeom prst="rect">
                  <a:avLst/>
                </a:prstGeom>
                <a:blipFill>
                  <a:blip r:embed="rId6"/>
                  <a:stretch>
                    <a:fillRect b="-129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2448888" y="3452875"/>
                  <a:ext cx="318721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𝑏</m:t>
                        </m:r>
                        <m:r>
                          <a:rPr lang="en-US" b="0" i="1" smtClean="0">
                            <a:solidFill>
                              <a:schemeClr val="tx1"/>
                            </a:solidFill>
                            <a:latin typeface="Cambria Math" charset="0"/>
                          </a:rPr>
                          <m:t>=</m:t>
                        </m:r>
                        <m:r>
                          <a:rPr lang="en-US" b="0" i="1" smtClean="0">
                            <a:solidFill>
                              <a:schemeClr val="tx1"/>
                            </a:solidFill>
                            <a:latin typeface="Cambria Math" charset="0"/>
                          </a:rPr>
                          <m:t>𝑏</m:t>
                        </m:r>
                        <m:r>
                          <a:rPr lang="en-US" b="0" i="1" smtClean="0">
                            <a:solidFill>
                              <a:schemeClr val="tx1"/>
                            </a:solidFill>
                            <a:latin typeface="Cambria Math" charset="0"/>
                          </a:rPr>
                          <m:t> −</m:t>
                        </m:r>
                        <m:r>
                          <a:rPr lang="en-US" b="0" i="1" smtClean="0">
                            <a:solidFill>
                              <a:schemeClr val="tx1"/>
                            </a:solidFill>
                            <a:latin typeface="Cambria Math" charset="0"/>
                          </a:rPr>
                          <m:t>𝜆</m:t>
                        </m:r>
                        <m:r>
                          <a:rPr lang="en-US" b="0" i="1" smtClean="0">
                            <a:solidFill>
                              <a:schemeClr val="tx1"/>
                            </a:solidFill>
                            <a:latin typeface="Cambria Math" charset="0"/>
                          </a:rPr>
                          <m:t> </m:t>
                        </m:r>
                        <m:r>
                          <a:rPr lang="en-US" b="0" i="1" smtClean="0">
                            <a:solidFill>
                              <a:schemeClr val="tx1"/>
                            </a:solidFill>
                            <a:latin typeface="Cambria Math" charset="0"/>
                          </a:rPr>
                          <m:t>𝑑𝑙</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b="0" i="1" smtClean="0">
                            <a:solidFill>
                              <a:schemeClr val="tx1"/>
                            </a:solidFill>
                            <a:latin typeface="Cambria Math" charset="0"/>
                          </a:rPr>
                          <m:t>𝑑𝑏</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𝜆𝛼</m:t>
                        </m:r>
                        <m:r>
                          <a:rPr lang="en-US" i="1">
                            <a:solidFill>
                              <a:schemeClr val="tx1"/>
                            </a:solidFill>
                            <a:latin typeface="Cambria Math" panose="02040503050406030204" pitchFamily="18" charset="0"/>
                          </a:rPr>
                          <m:t>𝑤</m:t>
                        </m:r>
                      </m:oMath>
                    </m:oMathPara>
                  </a14:m>
                  <a:endParaRPr lang="en-US" dirty="0"/>
                </a:p>
              </p:txBody>
            </p:sp>
          </mc:Choice>
          <mc:Fallback xmlns="">
            <p:sp>
              <p:nvSpPr>
                <p:cNvPr id="26" name="Rectangle 25"/>
                <p:cNvSpPr>
                  <a:spLocks noRot="1" noChangeAspect="1" noMove="1" noResize="1" noEditPoints="1" noAdjustHandles="1" noChangeArrowheads="1" noChangeShapeType="1" noTextEdit="1"/>
                </p:cNvSpPr>
                <p:nvPr/>
              </p:nvSpPr>
              <p:spPr>
                <a:xfrm>
                  <a:off x="2448888" y="3452875"/>
                  <a:ext cx="3187219" cy="369332"/>
                </a:xfrm>
                <a:prstGeom prst="rect">
                  <a:avLst/>
                </a:prstGeom>
                <a:blipFill>
                  <a:blip r:embed="rId7"/>
                  <a:stretch>
                    <a:fillRect b="-13333"/>
                  </a:stretch>
                </a:blipFill>
              </p:spPr>
              <p:txBody>
                <a:bodyPr/>
                <a:lstStyle/>
                <a:p>
                  <a:r>
                    <a:rPr lang="en-US">
                      <a:noFill/>
                    </a:rPr>
                    <a:t> </a:t>
                  </a:r>
                </a:p>
              </p:txBody>
            </p:sp>
          </mc:Fallback>
        </mc:AlternateContent>
        <p:sp>
          <p:nvSpPr>
            <p:cNvPr id="29" name="Rectangle 28"/>
            <p:cNvSpPr/>
            <p:nvPr/>
          </p:nvSpPr>
          <p:spPr>
            <a:xfrm>
              <a:off x="1243757" y="3878293"/>
              <a:ext cx="750526" cy="369332"/>
            </a:xfrm>
            <a:prstGeom prst="rect">
              <a:avLst/>
            </a:prstGeom>
          </p:spPr>
          <p:txBody>
            <a:bodyPr wrap="none">
              <a:spAutoFit/>
            </a:bodyPr>
            <a:lstStyle/>
            <a:p>
              <a:r>
                <a:rPr lang="en-US" dirty="0">
                  <a:solidFill>
                    <a:srgbClr val="000000"/>
                  </a:solidFill>
                </a:rPr>
                <a:t>Print: </a:t>
              </a:r>
              <a:endParaRPr lang="en-US" dirty="0"/>
            </a:p>
          </p:txBody>
        </p:sp>
        <mc:AlternateContent xmlns:mc="http://schemas.openxmlformats.org/markup-compatibility/2006" xmlns:a14="http://schemas.microsoft.com/office/drawing/2010/main">
          <mc:Choice Requires="a14">
            <p:sp>
              <p:nvSpPr>
                <p:cNvPr id="17" name="Rectangle 16"/>
                <p:cNvSpPr/>
                <p:nvPr/>
              </p:nvSpPr>
              <p:spPr>
                <a:xfrm>
                  <a:off x="1874988" y="3877982"/>
                  <a:ext cx="9026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𝑙</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oMath>
                    </m:oMathPara>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1874988" y="3877982"/>
                  <a:ext cx="902683" cy="369332"/>
                </a:xfrm>
                <a:prstGeom prst="rect">
                  <a:avLst/>
                </a:prstGeom>
                <a:blipFill rotWithShape="0">
                  <a:blip r:embed="rId8"/>
                  <a:stretch>
                    <a:fillRect b="-13115"/>
                  </a:stretch>
                </a:blipFill>
              </p:spPr>
              <p:txBody>
                <a:bodyPr/>
                <a:lstStyle/>
                <a:p>
                  <a:r>
                    <a:rPr lang="en-US">
                      <a:noFill/>
                    </a:rPr>
                    <a:t> </a:t>
                  </a:r>
                </a:p>
              </p:txBody>
            </p:sp>
          </mc:Fallback>
        </mc:AlternateContent>
        <p:sp>
          <p:nvSpPr>
            <p:cNvPr id="31" name="Rectangle 30"/>
            <p:cNvSpPr/>
            <p:nvPr/>
          </p:nvSpPr>
          <p:spPr>
            <a:xfrm>
              <a:off x="2865897" y="3855069"/>
              <a:ext cx="4862228" cy="369332"/>
            </a:xfrm>
            <a:prstGeom prst="rect">
              <a:avLst/>
            </a:prstGeom>
          </p:spPr>
          <p:txBody>
            <a:bodyPr wrap="none">
              <a:spAutoFit/>
            </a:bodyPr>
            <a:lstStyle/>
            <a:p>
              <a:r>
                <a:rPr lang="en-US" dirty="0">
                  <a:solidFill>
                    <a:srgbClr val="00B050"/>
                  </a:solidFill>
                </a:rPr>
                <a:t>// Useful to see if this is becoming smaller or not. </a:t>
              </a:r>
            </a:p>
          </p:txBody>
        </p:sp>
      </p:grpSp>
      <p:sp>
        <p:nvSpPr>
          <p:cNvPr id="30" name="Rectangle 29"/>
          <p:cNvSpPr/>
          <p:nvPr/>
        </p:nvSpPr>
        <p:spPr>
          <a:xfrm>
            <a:off x="914560" y="4195734"/>
            <a:ext cx="546945" cy="369332"/>
          </a:xfrm>
          <a:prstGeom prst="rect">
            <a:avLst/>
          </a:prstGeom>
        </p:spPr>
        <p:txBody>
          <a:bodyPr wrap="none">
            <a:spAutoFit/>
          </a:bodyPr>
          <a:lstStyle/>
          <a:p>
            <a:r>
              <a:rPr lang="en-US" b="1" dirty="0">
                <a:solidFill>
                  <a:srgbClr val="0070C0"/>
                </a:solidFill>
              </a:rPr>
              <a:t>end</a:t>
            </a:r>
            <a:endParaRPr lang="en-US" dirty="0"/>
          </a:p>
        </p:txBody>
      </p:sp>
      <p:sp>
        <p:nvSpPr>
          <p:cNvPr id="32" name="TextBox 31"/>
          <p:cNvSpPr txBox="1"/>
          <p:nvPr/>
        </p:nvSpPr>
        <p:spPr>
          <a:xfrm>
            <a:off x="917930" y="2319420"/>
            <a:ext cx="257217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70C0"/>
                </a:solidFill>
                <a:effectLst/>
                <a:uFillTx/>
                <a:latin typeface="Calibri"/>
                <a:ea typeface="Calibri"/>
                <a:cs typeface="Calibri"/>
                <a:sym typeface="Calibri"/>
              </a:rPr>
              <a:t>for </a:t>
            </a:r>
            <a:r>
              <a:rPr lang="en-US" dirty="0">
                <a:solidFill>
                  <a:srgbClr val="000000"/>
                </a:solidFill>
              </a:rPr>
              <a:t>b = 0, </a:t>
            </a:r>
            <a:r>
              <a:rPr lang="en-US" dirty="0" err="1">
                <a:solidFill>
                  <a:srgbClr val="000000"/>
                </a:solidFill>
              </a:rPr>
              <a:t>num_batches</a:t>
            </a:r>
            <a:r>
              <a:rPr lang="en-US" dirty="0">
                <a:solidFill>
                  <a:srgbClr val="000000"/>
                </a:solidFill>
              </a:rPr>
              <a:t> </a:t>
            </a:r>
            <a:r>
              <a:rPr lang="en-US" b="1" dirty="0">
                <a:solidFill>
                  <a:srgbClr val="0070C0"/>
                </a:solidFill>
              </a:rPr>
              <a:t>do</a:t>
            </a:r>
            <a:endParaRPr kumimoji="0" lang="en-US" sz="1800" b="1" i="0" u="none" strike="noStrike" cap="none" spc="0" normalizeH="0" baseline="0" dirty="0">
              <a:ln>
                <a:noFill/>
              </a:ln>
              <a:solidFill>
                <a:srgbClr val="0070C0"/>
              </a:solidFill>
              <a:effectLst/>
              <a:uFillTx/>
              <a:sym typeface="Calibri"/>
            </a:endParaRPr>
          </a:p>
        </p:txBody>
      </p:sp>
      <p:sp>
        <p:nvSpPr>
          <p:cNvPr id="23" name="Rectangle 22">
            <a:extLst>
              <a:ext uri="{FF2B5EF4-FFF2-40B4-BE49-F238E27FC236}">
                <a16:creationId xmlns:a16="http://schemas.microsoft.com/office/drawing/2014/main" id="{0BE5F414-DC79-2640-B54D-A3EC7CEE2474}"/>
              </a:ext>
            </a:extLst>
          </p:cNvPr>
          <p:cNvSpPr/>
          <p:nvPr/>
        </p:nvSpPr>
        <p:spPr>
          <a:xfrm>
            <a:off x="4830335" y="3498622"/>
            <a:ext cx="743151" cy="3126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B54A549-3B56-E944-A49C-C06407088869}"/>
              </a:ext>
            </a:extLst>
          </p:cNvPr>
          <p:cNvSpPr/>
          <p:nvPr/>
        </p:nvSpPr>
        <p:spPr>
          <a:xfrm>
            <a:off x="4946353" y="3084422"/>
            <a:ext cx="689754" cy="3126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3760685"/>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FFFFFF"/>
                </a:solidFill>
              </a:rPr>
              <a:t>77</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2800" dirty="0">
                <a:solidFill>
                  <a:srgbClr val="215380"/>
                </a:solidFill>
              </a:rPr>
              <a:t>Revisiting Another Problem with SGD</a:t>
            </a:r>
            <a:endParaRPr sz="2800" dirty="0">
              <a:solidFill>
                <a:srgbClr val="215380"/>
              </a:solidFill>
            </a:endParaRPr>
          </a:p>
        </p:txBody>
      </p:sp>
      <mc:AlternateContent xmlns:mc="http://schemas.openxmlformats.org/markup-compatibility/2006" xmlns:a14="http://schemas.microsoft.com/office/drawing/2010/main">
        <mc:Choice Requires="a14">
          <p:sp>
            <p:nvSpPr>
              <p:cNvPr id="13" name="Rectangle 12"/>
              <p:cNvSpPr/>
              <p:nvPr/>
            </p:nvSpPr>
            <p:spPr>
              <a:xfrm>
                <a:off x="5323124" y="1185014"/>
                <a:ext cx="3046988" cy="375103"/>
              </a:xfrm>
              <a:prstGeom prst="rect">
                <a:avLst/>
              </a:prstGeom>
            </p:spPr>
            <p:txBody>
              <a:bodyPr wrap="none">
                <a:spAutoFit/>
              </a:bodyPr>
              <a:lstStyle/>
              <a:p>
                <a14:m>
                  <m:oMath xmlns:m="http://schemas.openxmlformats.org/officeDocument/2006/math">
                    <m:r>
                      <a:rPr lang="en-US" b="0" i="1" smtClean="0">
                        <a:solidFill>
                          <a:schemeClr val="tx1"/>
                        </a:solidFill>
                        <a:latin typeface="Cambria Math" charset="0"/>
                      </a:rPr>
                      <m:t>𝑙</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charset="0"/>
                          </a:rPr>
                          <m:t>𝑤</m:t>
                        </m:r>
                        <m:r>
                          <a:rPr lang="en-US" b="0" i="1" smtClean="0">
                            <a:solidFill>
                              <a:schemeClr val="tx1"/>
                            </a:solidFill>
                            <a:latin typeface="Cambria Math" charset="0"/>
                          </a:rPr>
                          <m:t>,</m:t>
                        </m:r>
                        <m:r>
                          <a:rPr lang="en-US" b="0" i="1" smtClean="0">
                            <a:solidFill>
                              <a:schemeClr val="tx1"/>
                            </a:solidFill>
                            <a:latin typeface="Cambria Math" charset="0"/>
                          </a:rPr>
                          <m:t>𝑏</m:t>
                        </m:r>
                      </m:e>
                    </m:d>
                    <m:r>
                      <a:rPr lang="en-US" b="0" i="1" smtClean="0">
                        <a:solidFill>
                          <a:schemeClr val="tx1"/>
                        </a:solidFill>
                        <a:latin typeface="Cambria Math" charset="0"/>
                      </a:rPr>
                      <m:t>=</m:t>
                    </m:r>
                    <m:r>
                      <a:rPr lang="en-US" b="0" i="1" smtClean="0">
                        <a:solidFill>
                          <a:schemeClr val="tx1"/>
                        </a:solidFill>
                        <a:latin typeface="Cambria Math" panose="02040503050406030204" pitchFamily="18" charset="0"/>
                      </a:rPr>
                      <m:t>𝑙</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𝑤</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d>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𝛼</m:t>
                    </m:r>
                  </m:oMath>
                </a14:m>
                <a:r>
                  <a:rPr lang="en-US" dirty="0"/>
                  <a:t> </a:t>
                </a:r>
                <a14:m>
                  <m:oMath xmlns:m="http://schemas.openxmlformats.org/officeDocument/2006/math">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sub>
                      <m:sup/>
                      <m:e>
                        <m:sSup>
                          <m:sSupPr>
                            <m:ctrlPr>
                              <a:rPr lang="en-US" i="1">
                                <a:latin typeface="Cambria Math" panose="02040503050406030204" pitchFamily="18" charset="0"/>
                              </a:rPr>
                            </m:ctrlPr>
                          </m:sSupP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𝑖</m:t>
                                </m:r>
                              </m:sub>
                            </m:sSub>
                            <m:r>
                              <a:rPr lang="en-US" i="1">
                                <a:latin typeface="Cambria Math" panose="02040503050406030204" pitchFamily="18" charset="0"/>
                              </a:rPr>
                              <m:t>|</m:t>
                            </m:r>
                          </m:e>
                          <m:sup>
                            <m:r>
                              <a:rPr lang="en-US" i="1">
                                <a:latin typeface="Cambria Math" panose="02040503050406030204" pitchFamily="18" charset="0"/>
                              </a:rPr>
                              <m:t>2</m:t>
                            </m:r>
                          </m:sup>
                        </m:sSup>
                      </m:e>
                    </m:nary>
                  </m:oMath>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5323124" y="1185014"/>
                <a:ext cx="3046988" cy="375103"/>
              </a:xfrm>
              <a:prstGeom prst="rect">
                <a:avLst/>
              </a:prstGeom>
              <a:blipFill>
                <a:blip r:embed="rId2"/>
                <a:stretch>
                  <a:fillRect t="-103226" b="-158065"/>
                </a:stretch>
              </a:blipFill>
            </p:spPr>
            <p:txBody>
              <a:bodyPr/>
              <a:lstStyle/>
              <a:p>
                <a:r>
                  <a:rPr lang="en-US">
                    <a:noFill/>
                  </a:rPr>
                  <a:t> </a:t>
                </a:r>
              </a:p>
            </p:txBody>
          </p:sp>
        </mc:Fallback>
      </mc:AlternateContent>
      <p:grpSp>
        <p:nvGrpSpPr>
          <p:cNvPr id="18" name="Group 17"/>
          <p:cNvGrpSpPr/>
          <p:nvPr/>
        </p:nvGrpSpPr>
        <p:grpSpPr>
          <a:xfrm>
            <a:off x="917930" y="1118989"/>
            <a:ext cx="6810195" cy="3734687"/>
            <a:chOff x="917930" y="1118989"/>
            <a:chExt cx="6810195" cy="3734687"/>
          </a:xfrm>
        </p:grpSpPr>
        <mc:AlternateContent xmlns:mc="http://schemas.openxmlformats.org/markup-compatibility/2006" xmlns:a14="http://schemas.microsoft.com/office/drawing/2010/main">
          <mc:Choice Requires="a14">
            <p:sp>
              <p:nvSpPr>
                <p:cNvPr id="4" name="TextBox 3"/>
                <p:cNvSpPr txBox="1"/>
                <p:nvPr/>
              </p:nvSpPr>
              <p:spPr>
                <a:xfrm>
                  <a:off x="917931" y="1118989"/>
                  <a:ext cx="911275" cy="2769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sz="1800" b="0" i="1" u="none" strike="noStrike" cap="none" spc="0" normalizeH="0" baseline="0" smtClean="0">
                            <a:ln>
                              <a:noFill/>
                            </a:ln>
                            <a:solidFill>
                              <a:srgbClr val="000000"/>
                            </a:solidFill>
                            <a:effectLst/>
                            <a:uFillTx/>
                            <a:latin typeface="Cambria Math" charset="0"/>
                            <a:ea typeface="Calibri"/>
                            <a:cs typeface="Calibri"/>
                            <a:sym typeface="Calibri"/>
                          </a:rPr>
                          <m:t>𝜆</m:t>
                        </m:r>
                        <m:r>
                          <a:rPr kumimoji="0" lang="en-US" sz="1800" b="0" i="1" u="none" strike="noStrike" cap="none" spc="0" normalizeH="0" baseline="0" smtClean="0">
                            <a:ln>
                              <a:noFill/>
                            </a:ln>
                            <a:solidFill>
                              <a:srgbClr val="000000"/>
                            </a:solidFill>
                            <a:effectLst/>
                            <a:uFillTx/>
                            <a:latin typeface="Cambria Math" charset="0"/>
                            <a:ea typeface="Calibri"/>
                            <a:cs typeface="Calibri"/>
                            <a:sym typeface="Calibri"/>
                          </a:rPr>
                          <m:t>=0.01</m:t>
                        </m:r>
                      </m:oMath>
                    </m:oMathPara>
                  </a14:m>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17931" y="1118989"/>
                  <a:ext cx="911275" cy="276999"/>
                </a:xfrm>
                <a:prstGeom prst="rect">
                  <a:avLst/>
                </a:prstGeom>
                <a:blipFill rotWithShape="0">
                  <a:blip r:embed="rId3"/>
                  <a:stretch>
                    <a:fillRect l="-6040" r="-6040" b="-8889"/>
                  </a:stretch>
                </a:blipFill>
                <a:ln w="12700" cap="flat">
                  <a:noFill/>
                  <a:miter lim="400000"/>
                </a:ln>
                <a:effectLst/>
              </p:spPr>
              <p:txBody>
                <a:bodyPr/>
                <a:lstStyle/>
                <a:p>
                  <a:r>
                    <a:rPr lang="en-US">
                      <a:noFill/>
                    </a:rPr>
                    <a:t> </a:t>
                  </a:r>
                </a:p>
              </p:txBody>
            </p:sp>
          </mc:Fallback>
        </mc:AlternateContent>
        <p:sp>
          <p:nvSpPr>
            <p:cNvPr id="7" name="TextBox 6"/>
            <p:cNvSpPr txBox="1"/>
            <p:nvPr/>
          </p:nvSpPr>
          <p:spPr>
            <a:xfrm>
              <a:off x="917931" y="1994463"/>
              <a:ext cx="2500041"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70C0"/>
                  </a:solidFill>
                  <a:effectLst/>
                  <a:uFillTx/>
                  <a:latin typeface="Calibri"/>
                  <a:ea typeface="Calibri"/>
                  <a:cs typeface="Calibri"/>
                  <a:sym typeface="Calibri"/>
                </a:rPr>
                <a:t>for </a:t>
              </a:r>
              <a:r>
                <a:rPr lang="en-US" dirty="0">
                  <a:solidFill>
                    <a:srgbClr val="000000"/>
                  </a:solidFill>
                </a:rPr>
                <a:t>e = 0, </a:t>
              </a:r>
              <a:r>
                <a:rPr lang="en-US" dirty="0" err="1">
                  <a:solidFill>
                    <a:srgbClr val="000000"/>
                  </a:solidFill>
                </a:rPr>
                <a:t>num_epochs</a:t>
              </a:r>
              <a:r>
                <a:rPr lang="en-US" dirty="0">
                  <a:solidFill>
                    <a:srgbClr val="000000"/>
                  </a:solidFill>
                </a:rPr>
                <a:t> </a:t>
              </a:r>
              <a:r>
                <a:rPr lang="en-US" b="1" dirty="0">
                  <a:solidFill>
                    <a:srgbClr val="0070C0"/>
                  </a:solidFill>
                </a:rPr>
                <a:t>do</a:t>
              </a:r>
              <a:endParaRPr kumimoji="0" lang="en-US" sz="1800" b="1" i="0" u="none" strike="noStrike" cap="none" spc="0" normalizeH="0" baseline="0" dirty="0">
                <a:ln>
                  <a:noFill/>
                </a:ln>
                <a:solidFill>
                  <a:srgbClr val="0070C0"/>
                </a:solidFill>
                <a:effectLst/>
                <a:uFillTx/>
                <a:sym typeface="Calibri"/>
              </a:endParaRPr>
            </a:p>
          </p:txBody>
        </p:sp>
        <p:sp>
          <p:nvSpPr>
            <p:cNvPr id="8" name="Rectangle 7"/>
            <p:cNvSpPr/>
            <p:nvPr/>
          </p:nvSpPr>
          <p:spPr>
            <a:xfrm>
              <a:off x="917930" y="4484344"/>
              <a:ext cx="546945" cy="369332"/>
            </a:xfrm>
            <a:prstGeom prst="rect">
              <a:avLst/>
            </a:prstGeom>
          </p:spPr>
          <p:txBody>
            <a:bodyPr wrap="none">
              <a:spAutoFit/>
            </a:bodyPr>
            <a:lstStyle/>
            <a:p>
              <a:r>
                <a:rPr lang="en-US" b="1" dirty="0">
                  <a:solidFill>
                    <a:srgbClr val="0070C0"/>
                  </a:solidFill>
                </a:rPr>
                <a:t>end</a:t>
              </a:r>
              <a:endParaRPr lang="en-US" dirty="0"/>
            </a:p>
          </p:txBody>
        </p:sp>
        <p:sp>
          <p:nvSpPr>
            <p:cNvPr id="9" name="TextBox 8"/>
            <p:cNvSpPr txBox="1"/>
            <p:nvPr/>
          </p:nvSpPr>
          <p:spPr>
            <a:xfrm>
              <a:off x="917931" y="1539618"/>
              <a:ext cx="262828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Initialize w and </a:t>
              </a:r>
              <a:r>
                <a:rPr kumimoji="0" lang="en-US" sz="1800" b="0" i="0" u="none" strike="noStrike" cap="none" spc="0" normalizeH="0" baseline="0">
                  <a:ln>
                    <a:noFill/>
                  </a:ln>
                  <a:solidFill>
                    <a:srgbClr val="000000"/>
                  </a:solidFill>
                  <a:effectLst/>
                  <a:uFillTx/>
                  <a:latin typeface="Calibri"/>
                  <a:ea typeface="Calibri"/>
                  <a:cs typeface="Calibri"/>
                  <a:sym typeface="Calibri"/>
                </a:rPr>
                <a:t>b randomly</a:t>
              </a:r>
            </a:p>
          </p:txBody>
        </p:sp>
        <mc:AlternateContent xmlns:mc="http://schemas.openxmlformats.org/markup-compatibility/2006" xmlns:a14="http://schemas.microsoft.com/office/drawing/2010/main">
          <mc:Choice Requires="a14">
            <p:sp>
              <p:nvSpPr>
                <p:cNvPr id="14" name="Rectangle 13"/>
                <p:cNvSpPr/>
                <p:nvPr/>
              </p:nvSpPr>
              <p:spPr>
                <a:xfrm>
                  <a:off x="2448888" y="2677908"/>
                  <a:ext cx="145924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𝑑𝑙</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b="0" i="1" smtClean="0">
                            <a:solidFill>
                              <a:schemeClr val="tx1"/>
                            </a:solidFill>
                            <a:latin typeface="Cambria Math" charset="0"/>
                          </a:rPr>
                          <m:t>𝑑𝑤</m:t>
                        </m:r>
                      </m:oMath>
                    </m:oMathPara>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2448888" y="2677908"/>
                  <a:ext cx="1459246" cy="369332"/>
                </a:xfrm>
                <a:prstGeom prst="rect">
                  <a:avLst/>
                </a:prstGeom>
                <a:blipFill rotWithShape="0">
                  <a:blip r:embed="rId4"/>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569136" y="2674524"/>
                  <a:ext cx="141269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𝑑𝑙</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b="0" i="1" smtClean="0">
                            <a:solidFill>
                              <a:schemeClr val="tx1"/>
                            </a:solidFill>
                            <a:latin typeface="Cambria Math" charset="0"/>
                          </a:rPr>
                          <m:t>𝑑𝑏</m:t>
                        </m:r>
                      </m:oMath>
                    </m:oMathPara>
                  </a14:m>
                  <a:endParaRPr lang="en-US" dirty="0"/>
                </a:p>
              </p:txBody>
            </p:sp>
          </mc:Choice>
          <mc:Fallback xmlns="">
            <p:sp>
              <p:nvSpPr>
                <p:cNvPr id="20" name="Rectangle 19"/>
                <p:cNvSpPr>
                  <a:spLocks noRot="1" noChangeAspect="1" noMove="1" noResize="1" noEditPoints="1" noAdjustHandles="1" noChangeArrowheads="1" noChangeShapeType="1" noTextEdit="1"/>
                </p:cNvSpPr>
                <p:nvPr/>
              </p:nvSpPr>
              <p:spPr>
                <a:xfrm>
                  <a:off x="4569136" y="2674524"/>
                  <a:ext cx="1412694" cy="369332"/>
                </a:xfrm>
                <a:prstGeom prst="rect">
                  <a:avLst/>
                </a:prstGeom>
                <a:blipFill rotWithShape="0">
                  <a:blip r:embed="rId5"/>
                  <a:stretch>
                    <a:fillRect b="-13333"/>
                  </a:stretch>
                </a:blipFill>
              </p:spPr>
              <p:txBody>
                <a:bodyPr/>
                <a:lstStyle/>
                <a:p>
                  <a:r>
                    <a:rPr lang="en-US">
                      <a:noFill/>
                    </a:rPr>
                    <a:t> </a:t>
                  </a:r>
                </a:p>
              </p:txBody>
            </p:sp>
          </mc:Fallback>
        </mc:AlternateContent>
        <p:sp>
          <p:nvSpPr>
            <p:cNvPr id="15" name="TextBox 14"/>
            <p:cNvSpPr txBox="1"/>
            <p:nvPr/>
          </p:nvSpPr>
          <p:spPr>
            <a:xfrm>
              <a:off x="1243757" y="2674524"/>
              <a:ext cx="1073369"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Compute: </a:t>
              </a:r>
            </a:p>
          </p:txBody>
        </p:sp>
        <p:sp>
          <p:nvSpPr>
            <p:cNvPr id="22" name="TextBox 21"/>
            <p:cNvSpPr txBox="1"/>
            <p:nvPr/>
          </p:nvSpPr>
          <p:spPr>
            <a:xfrm>
              <a:off x="3990535" y="2674524"/>
              <a:ext cx="446595"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Calibri"/>
                  <a:ea typeface="Calibri"/>
                  <a:cs typeface="Calibri"/>
                  <a:sym typeface="Calibri"/>
                </a:rPr>
                <a:t>and</a:t>
              </a:r>
            </a:p>
          </p:txBody>
        </p:sp>
        <p:sp>
          <p:nvSpPr>
            <p:cNvPr id="16" name="Rectangle 15"/>
            <p:cNvSpPr/>
            <p:nvPr/>
          </p:nvSpPr>
          <p:spPr>
            <a:xfrm>
              <a:off x="1197589" y="3013351"/>
              <a:ext cx="1159292" cy="369332"/>
            </a:xfrm>
            <a:prstGeom prst="rect">
              <a:avLst/>
            </a:prstGeom>
          </p:spPr>
          <p:txBody>
            <a:bodyPr wrap="none">
              <a:spAutoFit/>
            </a:bodyPr>
            <a:lstStyle/>
            <a:p>
              <a:r>
                <a:rPr lang="en-US" dirty="0">
                  <a:solidFill>
                    <a:srgbClr val="000000"/>
                  </a:solidFill>
                </a:rPr>
                <a:t>Update w:</a:t>
              </a:r>
              <a:endParaRPr lang="en-US" dirty="0"/>
            </a:p>
          </p:txBody>
        </p:sp>
        <p:sp>
          <p:nvSpPr>
            <p:cNvPr id="24" name="Rectangle 23"/>
            <p:cNvSpPr/>
            <p:nvPr/>
          </p:nvSpPr>
          <p:spPr>
            <a:xfrm>
              <a:off x="1191403" y="3459798"/>
              <a:ext cx="1159292" cy="369332"/>
            </a:xfrm>
            <a:prstGeom prst="rect">
              <a:avLst/>
            </a:prstGeom>
          </p:spPr>
          <p:txBody>
            <a:bodyPr wrap="none">
              <a:spAutoFit/>
            </a:bodyPr>
            <a:lstStyle/>
            <a:p>
              <a:r>
                <a:rPr lang="en-US" dirty="0">
                  <a:solidFill>
                    <a:srgbClr val="000000"/>
                  </a:solidFill>
                </a:rPr>
                <a:t>Update b:</a:t>
              </a:r>
              <a:endParaRPr lang="en-US" dirty="0"/>
            </a:p>
          </p:txBody>
        </p:sp>
        <mc:AlternateContent xmlns:mc="http://schemas.openxmlformats.org/markup-compatibility/2006" xmlns:a14="http://schemas.microsoft.com/office/drawing/2010/main">
          <mc:Choice Requires="a14">
            <p:sp>
              <p:nvSpPr>
                <p:cNvPr id="25" name="Rectangle 24"/>
                <p:cNvSpPr/>
                <p:nvPr/>
              </p:nvSpPr>
              <p:spPr>
                <a:xfrm>
                  <a:off x="2426869" y="3016205"/>
                  <a:ext cx="33268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𝑤</m:t>
                        </m:r>
                        <m:r>
                          <a:rPr lang="en-US" b="0" i="1" smtClean="0">
                            <a:solidFill>
                              <a:schemeClr val="tx1"/>
                            </a:solidFill>
                            <a:latin typeface="Cambria Math" charset="0"/>
                          </a:rPr>
                          <m:t>=</m:t>
                        </m:r>
                        <m:r>
                          <a:rPr lang="en-US" b="0" i="1" smtClean="0">
                            <a:solidFill>
                              <a:schemeClr val="tx1"/>
                            </a:solidFill>
                            <a:latin typeface="Cambria Math" charset="0"/>
                          </a:rPr>
                          <m:t>𝑤</m:t>
                        </m:r>
                        <m:r>
                          <a:rPr lang="en-US" b="0" i="1" smtClean="0">
                            <a:solidFill>
                              <a:schemeClr val="tx1"/>
                            </a:solidFill>
                            <a:latin typeface="Cambria Math" charset="0"/>
                          </a:rPr>
                          <m:t> −</m:t>
                        </m:r>
                        <m:r>
                          <a:rPr lang="en-US" b="0" i="1" smtClean="0">
                            <a:solidFill>
                              <a:schemeClr val="tx1"/>
                            </a:solidFill>
                            <a:latin typeface="Cambria Math" charset="0"/>
                          </a:rPr>
                          <m:t>𝜆</m:t>
                        </m:r>
                        <m:r>
                          <a:rPr lang="en-US" b="0" i="1" smtClean="0">
                            <a:solidFill>
                              <a:schemeClr val="tx1"/>
                            </a:solidFill>
                            <a:latin typeface="Cambria Math" charset="0"/>
                          </a:rPr>
                          <m:t> </m:t>
                        </m:r>
                        <m:r>
                          <a:rPr lang="en-US" b="0" i="1" smtClean="0">
                            <a:solidFill>
                              <a:schemeClr val="tx1"/>
                            </a:solidFill>
                            <a:latin typeface="Cambria Math" charset="0"/>
                          </a:rPr>
                          <m:t>𝑑𝑙</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b="0" i="1" smtClean="0">
                            <a:solidFill>
                              <a:schemeClr val="tx1"/>
                            </a:solidFill>
                            <a:latin typeface="Cambria Math" charset="0"/>
                          </a:rPr>
                          <m:t>𝑑𝑤</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𝜆𝛼</m:t>
                        </m:r>
                        <m:r>
                          <a:rPr lang="en-US" i="1">
                            <a:solidFill>
                              <a:schemeClr val="tx1"/>
                            </a:solidFill>
                            <a:latin typeface="Cambria Math" panose="02040503050406030204" pitchFamily="18" charset="0"/>
                          </a:rPr>
                          <m:t>𝑤</m:t>
                        </m:r>
                      </m:oMath>
                    </m:oMathPara>
                  </a14:m>
                  <a:endParaRPr lang="en-US" dirty="0"/>
                </a:p>
              </p:txBody>
            </p:sp>
          </mc:Choice>
          <mc:Fallback xmlns="">
            <p:sp>
              <p:nvSpPr>
                <p:cNvPr id="25" name="Rectangle 24"/>
                <p:cNvSpPr>
                  <a:spLocks noRot="1" noChangeAspect="1" noMove="1" noResize="1" noEditPoints="1" noAdjustHandles="1" noChangeArrowheads="1" noChangeShapeType="1" noTextEdit="1"/>
                </p:cNvSpPr>
                <p:nvPr/>
              </p:nvSpPr>
              <p:spPr>
                <a:xfrm>
                  <a:off x="2426869" y="3016205"/>
                  <a:ext cx="3326873" cy="369332"/>
                </a:xfrm>
                <a:prstGeom prst="rect">
                  <a:avLst/>
                </a:prstGeom>
                <a:blipFill>
                  <a:blip r:embed="rId6"/>
                  <a:stretch>
                    <a:fillRect b="-129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2448888" y="3452875"/>
                  <a:ext cx="318721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𝑏</m:t>
                        </m:r>
                        <m:r>
                          <a:rPr lang="en-US" b="0" i="1" smtClean="0">
                            <a:solidFill>
                              <a:schemeClr val="tx1"/>
                            </a:solidFill>
                            <a:latin typeface="Cambria Math" charset="0"/>
                          </a:rPr>
                          <m:t>=</m:t>
                        </m:r>
                        <m:r>
                          <a:rPr lang="en-US" b="0" i="1" smtClean="0">
                            <a:solidFill>
                              <a:schemeClr val="tx1"/>
                            </a:solidFill>
                            <a:latin typeface="Cambria Math" charset="0"/>
                          </a:rPr>
                          <m:t>𝑏</m:t>
                        </m:r>
                        <m:r>
                          <a:rPr lang="en-US" b="0" i="1" smtClean="0">
                            <a:solidFill>
                              <a:schemeClr val="tx1"/>
                            </a:solidFill>
                            <a:latin typeface="Cambria Math" charset="0"/>
                          </a:rPr>
                          <m:t> −</m:t>
                        </m:r>
                        <m:r>
                          <a:rPr lang="en-US" b="0" i="1" smtClean="0">
                            <a:solidFill>
                              <a:schemeClr val="tx1"/>
                            </a:solidFill>
                            <a:latin typeface="Cambria Math" charset="0"/>
                          </a:rPr>
                          <m:t>𝜆</m:t>
                        </m:r>
                        <m:r>
                          <a:rPr lang="en-US" b="0" i="1" smtClean="0">
                            <a:solidFill>
                              <a:schemeClr val="tx1"/>
                            </a:solidFill>
                            <a:latin typeface="Cambria Math" charset="0"/>
                          </a:rPr>
                          <m:t> </m:t>
                        </m:r>
                        <m:r>
                          <a:rPr lang="en-US" b="0" i="1" smtClean="0">
                            <a:solidFill>
                              <a:schemeClr val="tx1"/>
                            </a:solidFill>
                            <a:latin typeface="Cambria Math" charset="0"/>
                          </a:rPr>
                          <m:t>𝑑𝑙</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b="0" i="1" smtClean="0">
                            <a:solidFill>
                              <a:schemeClr val="tx1"/>
                            </a:solidFill>
                            <a:latin typeface="Cambria Math" charset="0"/>
                          </a:rPr>
                          <m:t>𝑑𝑏</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𝜆𝛼</m:t>
                        </m:r>
                        <m:r>
                          <a:rPr lang="en-US" i="1">
                            <a:solidFill>
                              <a:schemeClr val="tx1"/>
                            </a:solidFill>
                            <a:latin typeface="Cambria Math" panose="02040503050406030204" pitchFamily="18" charset="0"/>
                          </a:rPr>
                          <m:t>𝑤</m:t>
                        </m:r>
                      </m:oMath>
                    </m:oMathPara>
                  </a14:m>
                  <a:endParaRPr lang="en-US" dirty="0"/>
                </a:p>
              </p:txBody>
            </p:sp>
          </mc:Choice>
          <mc:Fallback xmlns="">
            <p:sp>
              <p:nvSpPr>
                <p:cNvPr id="26" name="Rectangle 25"/>
                <p:cNvSpPr>
                  <a:spLocks noRot="1" noChangeAspect="1" noMove="1" noResize="1" noEditPoints="1" noAdjustHandles="1" noChangeArrowheads="1" noChangeShapeType="1" noTextEdit="1"/>
                </p:cNvSpPr>
                <p:nvPr/>
              </p:nvSpPr>
              <p:spPr>
                <a:xfrm>
                  <a:off x="2448888" y="3452875"/>
                  <a:ext cx="3187219" cy="369332"/>
                </a:xfrm>
                <a:prstGeom prst="rect">
                  <a:avLst/>
                </a:prstGeom>
                <a:blipFill>
                  <a:blip r:embed="rId7"/>
                  <a:stretch>
                    <a:fillRect b="-13333"/>
                  </a:stretch>
                </a:blipFill>
              </p:spPr>
              <p:txBody>
                <a:bodyPr/>
                <a:lstStyle/>
                <a:p>
                  <a:r>
                    <a:rPr lang="en-US">
                      <a:noFill/>
                    </a:rPr>
                    <a:t> </a:t>
                  </a:r>
                </a:p>
              </p:txBody>
            </p:sp>
          </mc:Fallback>
        </mc:AlternateContent>
        <p:sp>
          <p:nvSpPr>
            <p:cNvPr id="29" name="Rectangle 28"/>
            <p:cNvSpPr/>
            <p:nvPr/>
          </p:nvSpPr>
          <p:spPr>
            <a:xfrm>
              <a:off x="1243757" y="3878293"/>
              <a:ext cx="750526" cy="369332"/>
            </a:xfrm>
            <a:prstGeom prst="rect">
              <a:avLst/>
            </a:prstGeom>
          </p:spPr>
          <p:txBody>
            <a:bodyPr wrap="none">
              <a:spAutoFit/>
            </a:bodyPr>
            <a:lstStyle/>
            <a:p>
              <a:r>
                <a:rPr lang="en-US" dirty="0">
                  <a:solidFill>
                    <a:srgbClr val="000000"/>
                  </a:solidFill>
                </a:rPr>
                <a:t>Print: </a:t>
              </a:r>
              <a:endParaRPr lang="en-US" dirty="0"/>
            </a:p>
          </p:txBody>
        </p:sp>
        <mc:AlternateContent xmlns:mc="http://schemas.openxmlformats.org/markup-compatibility/2006" xmlns:a14="http://schemas.microsoft.com/office/drawing/2010/main">
          <mc:Choice Requires="a14">
            <p:sp>
              <p:nvSpPr>
                <p:cNvPr id="17" name="Rectangle 16"/>
                <p:cNvSpPr/>
                <p:nvPr/>
              </p:nvSpPr>
              <p:spPr>
                <a:xfrm>
                  <a:off x="1874988" y="3877982"/>
                  <a:ext cx="9026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𝑙</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oMath>
                    </m:oMathPara>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1874988" y="3877982"/>
                  <a:ext cx="902683" cy="369332"/>
                </a:xfrm>
                <a:prstGeom prst="rect">
                  <a:avLst/>
                </a:prstGeom>
                <a:blipFill rotWithShape="0">
                  <a:blip r:embed="rId8"/>
                  <a:stretch>
                    <a:fillRect b="-13115"/>
                  </a:stretch>
                </a:blipFill>
              </p:spPr>
              <p:txBody>
                <a:bodyPr/>
                <a:lstStyle/>
                <a:p>
                  <a:r>
                    <a:rPr lang="en-US">
                      <a:noFill/>
                    </a:rPr>
                    <a:t> </a:t>
                  </a:r>
                </a:p>
              </p:txBody>
            </p:sp>
          </mc:Fallback>
        </mc:AlternateContent>
        <p:sp>
          <p:nvSpPr>
            <p:cNvPr id="31" name="Rectangle 30"/>
            <p:cNvSpPr/>
            <p:nvPr/>
          </p:nvSpPr>
          <p:spPr>
            <a:xfrm>
              <a:off x="2865897" y="3855069"/>
              <a:ext cx="4862228" cy="369332"/>
            </a:xfrm>
            <a:prstGeom prst="rect">
              <a:avLst/>
            </a:prstGeom>
          </p:spPr>
          <p:txBody>
            <a:bodyPr wrap="none">
              <a:spAutoFit/>
            </a:bodyPr>
            <a:lstStyle/>
            <a:p>
              <a:r>
                <a:rPr lang="en-US" dirty="0">
                  <a:solidFill>
                    <a:srgbClr val="00B050"/>
                  </a:solidFill>
                </a:rPr>
                <a:t>// Useful to see if this is becoming smaller or not. </a:t>
              </a:r>
            </a:p>
          </p:txBody>
        </p:sp>
      </p:grpSp>
      <p:sp>
        <p:nvSpPr>
          <p:cNvPr id="30" name="Rectangle 29"/>
          <p:cNvSpPr/>
          <p:nvPr/>
        </p:nvSpPr>
        <p:spPr>
          <a:xfrm>
            <a:off x="914560" y="4195734"/>
            <a:ext cx="546945" cy="369332"/>
          </a:xfrm>
          <a:prstGeom prst="rect">
            <a:avLst/>
          </a:prstGeom>
        </p:spPr>
        <p:txBody>
          <a:bodyPr wrap="none">
            <a:spAutoFit/>
          </a:bodyPr>
          <a:lstStyle/>
          <a:p>
            <a:r>
              <a:rPr lang="en-US" b="1" dirty="0">
                <a:solidFill>
                  <a:srgbClr val="0070C0"/>
                </a:solidFill>
              </a:rPr>
              <a:t>end</a:t>
            </a:r>
            <a:endParaRPr lang="en-US" dirty="0"/>
          </a:p>
        </p:txBody>
      </p:sp>
      <p:sp>
        <p:nvSpPr>
          <p:cNvPr id="32" name="TextBox 31"/>
          <p:cNvSpPr txBox="1"/>
          <p:nvPr/>
        </p:nvSpPr>
        <p:spPr>
          <a:xfrm>
            <a:off x="917930" y="2319420"/>
            <a:ext cx="257217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70C0"/>
                </a:solidFill>
                <a:effectLst/>
                <a:uFillTx/>
                <a:latin typeface="Calibri"/>
                <a:ea typeface="Calibri"/>
                <a:cs typeface="Calibri"/>
                <a:sym typeface="Calibri"/>
              </a:rPr>
              <a:t>for </a:t>
            </a:r>
            <a:r>
              <a:rPr lang="en-US" dirty="0">
                <a:solidFill>
                  <a:srgbClr val="000000"/>
                </a:solidFill>
              </a:rPr>
              <a:t>b = 0, </a:t>
            </a:r>
            <a:r>
              <a:rPr lang="en-US" dirty="0" err="1">
                <a:solidFill>
                  <a:srgbClr val="000000"/>
                </a:solidFill>
              </a:rPr>
              <a:t>num_batches</a:t>
            </a:r>
            <a:r>
              <a:rPr lang="en-US" dirty="0">
                <a:solidFill>
                  <a:srgbClr val="000000"/>
                </a:solidFill>
              </a:rPr>
              <a:t> </a:t>
            </a:r>
            <a:r>
              <a:rPr lang="en-US" b="1" dirty="0">
                <a:solidFill>
                  <a:srgbClr val="0070C0"/>
                </a:solidFill>
              </a:rPr>
              <a:t>do</a:t>
            </a:r>
            <a:endParaRPr kumimoji="0" lang="en-US" sz="1800" b="1" i="0" u="none" strike="noStrike" cap="none" spc="0" normalizeH="0" baseline="0" dirty="0">
              <a:ln>
                <a:noFill/>
              </a:ln>
              <a:solidFill>
                <a:srgbClr val="0070C0"/>
              </a:solidFill>
              <a:effectLst/>
              <a:uFillTx/>
              <a:sym typeface="Calibri"/>
            </a:endParaRPr>
          </a:p>
        </p:txBody>
      </p:sp>
      <p:sp>
        <p:nvSpPr>
          <p:cNvPr id="23" name="Rectangle 22">
            <a:extLst>
              <a:ext uri="{FF2B5EF4-FFF2-40B4-BE49-F238E27FC236}">
                <a16:creationId xmlns:a16="http://schemas.microsoft.com/office/drawing/2014/main" id="{0BE5F414-DC79-2640-B54D-A3EC7CEE2474}"/>
              </a:ext>
            </a:extLst>
          </p:cNvPr>
          <p:cNvSpPr/>
          <p:nvPr/>
        </p:nvSpPr>
        <p:spPr>
          <a:xfrm>
            <a:off x="4579973" y="2698449"/>
            <a:ext cx="1401857" cy="3126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B54A549-3B56-E944-A49C-C06407088869}"/>
              </a:ext>
            </a:extLst>
          </p:cNvPr>
          <p:cNvSpPr/>
          <p:nvPr/>
        </p:nvSpPr>
        <p:spPr>
          <a:xfrm>
            <a:off x="2490417" y="2714369"/>
            <a:ext cx="1368112" cy="3126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7BEF54B-5DDB-4A47-B04C-B7A35224490B}"/>
                  </a:ext>
                </a:extLst>
              </p:cNvPr>
              <p:cNvSpPr txBox="1"/>
              <p:nvPr/>
            </p:nvSpPr>
            <p:spPr>
              <a:xfrm>
                <a:off x="6590304" y="2189392"/>
                <a:ext cx="2340391" cy="1200329"/>
              </a:xfrm>
              <a:prstGeom prst="rect">
                <a:avLst/>
              </a:prstGeom>
              <a:noFill/>
            </p:spPr>
            <p:txBody>
              <a:bodyPr wrap="square" rtlCol="0">
                <a:spAutoFit/>
              </a:bodyPr>
              <a:lstStyle/>
              <a:p>
                <a:r>
                  <a:rPr lang="en-US" dirty="0">
                    <a:solidFill>
                      <a:schemeClr val="accent1"/>
                    </a:solidFill>
                  </a:rPr>
                  <a:t>These are only approximations to the true gradient with respect to </a:t>
                </a:r>
                <a14:m>
                  <m:oMath xmlns:m="http://schemas.openxmlformats.org/officeDocument/2006/math">
                    <m:r>
                      <a:rPr lang="en-US" b="0" i="1" smtClean="0">
                        <a:solidFill>
                          <a:schemeClr val="accent1"/>
                        </a:solidFill>
                        <a:latin typeface="Cambria Math" panose="02040503050406030204" pitchFamily="18" charset="0"/>
                      </a:rPr>
                      <m:t>𝐿</m:t>
                    </m:r>
                    <m:r>
                      <a:rPr lang="en-US" b="0" i="1" smtClean="0">
                        <a:solidFill>
                          <a:schemeClr val="accent1"/>
                        </a:solidFill>
                        <a:latin typeface="Cambria Math" panose="02040503050406030204" pitchFamily="18" charset="0"/>
                      </a:rPr>
                      <m:t>(</m:t>
                    </m:r>
                    <m:r>
                      <a:rPr lang="en-US" b="0" i="1" smtClean="0">
                        <a:solidFill>
                          <a:schemeClr val="accent1"/>
                        </a:solidFill>
                        <a:latin typeface="Cambria Math" panose="02040503050406030204" pitchFamily="18" charset="0"/>
                      </a:rPr>
                      <m:t>𝑤</m:t>
                    </m:r>
                    <m:r>
                      <a:rPr lang="en-US" b="0" i="1" smtClean="0">
                        <a:solidFill>
                          <a:schemeClr val="accent1"/>
                        </a:solidFill>
                        <a:latin typeface="Cambria Math" panose="02040503050406030204" pitchFamily="18" charset="0"/>
                      </a:rPr>
                      <m:t>,</m:t>
                    </m:r>
                    <m:r>
                      <a:rPr lang="en-US" b="0" i="1" smtClean="0">
                        <a:solidFill>
                          <a:schemeClr val="accent1"/>
                        </a:solidFill>
                        <a:latin typeface="Cambria Math" panose="02040503050406030204" pitchFamily="18" charset="0"/>
                      </a:rPr>
                      <m:t>𝑏</m:t>
                    </m:r>
                    <m:r>
                      <a:rPr lang="en-US" b="0" i="1" smtClean="0">
                        <a:solidFill>
                          <a:schemeClr val="accent1"/>
                        </a:solidFill>
                        <a:latin typeface="Cambria Math" panose="02040503050406030204" pitchFamily="18" charset="0"/>
                      </a:rPr>
                      <m:t>)</m:t>
                    </m:r>
                  </m:oMath>
                </a14:m>
                <a:endParaRPr lang="en-US" dirty="0">
                  <a:solidFill>
                    <a:schemeClr val="accent1"/>
                  </a:solidFill>
                </a:endParaRPr>
              </a:p>
            </p:txBody>
          </p:sp>
        </mc:Choice>
        <mc:Fallback xmlns="">
          <p:sp>
            <p:nvSpPr>
              <p:cNvPr id="2" name="TextBox 1">
                <a:extLst>
                  <a:ext uri="{FF2B5EF4-FFF2-40B4-BE49-F238E27FC236}">
                    <a16:creationId xmlns:a16="http://schemas.microsoft.com/office/drawing/2014/main" id="{C7BEF54B-5DDB-4A47-B04C-B7A35224490B}"/>
                  </a:ext>
                </a:extLst>
              </p:cNvPr>
              <p:cNvSpPr txBox="1">
                <a:spLocks noRot="1" noChangeAspect="1" noMove="1" noResize="1" noEditPoints="1" noAdjustHandles="1" noChangeArrowheads="1" noChangeShapeType="1" noTextEdit="1"/>
              </p:cNvSpPr>
              <p:nvPr/>
            </p:nvSpPr>
            <p:spPr>
              <a:xfrm>
                <a:off x="6590304" y="2189392"/>
                <a:ext cx="2340391" cy="1200329"/>
              </a:xfrm>
              <a:prstGeom prst="rect">
                <a:avLst/>
              </a:prstGeom>
              <a:blipFill>
                <a:blip r:embed="rId9"/>
                <a:stretch>
                  <a:fillRect l="-1622" t="-1042" r="-541" b="-7292"/>
                </a:stretch>
              </a:blipFill>
            </p:spPr>
            <p:txBody>
              <a:bodyPr/>
              <a:lstStyle/>
              <a:p>
                <a:r>
                  <a:rPr lang="en-US">
                    <a:noFill/>
                  </a:rPr>
                  <a:t> </a:t>
                </a:r>
              </a:p>
            </p:txBody>
          </p:sp>
        </mc:Fallback>
      </mc:AlternateContent>
    </p:spTree>
    <p:extLst>
      <p:ext uri="{BB962C8B-B14F-4D97-AF65-F5344CB8AC3E}">
        <p14:creationId xmlns:p14="http://schemas.microsoft.com/office/powerpoint/2010/main" val="1269574918"/>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FFFFFF"/>
                </a:solidFill>
              </a:rPr>
              <a:t>78</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2800" dirty="0">
                <a:solidFill>
                  <a:srgbClr val="215380"/>
                </a:solidFill>
              </a:rPr>
              <a:t>Revisiting Another Problem with SGD</a:t>
            </a:r>
            <a:endParaRPr sz="2800" dirty="0">
              <a:solidFill>
                <a:srgbClr val="215380"/>
              </a:solidFill>
            </a:endParaRPr>
          </a:p>
        </p:txBody>
      </p:sp>
      <mc:AlternateContent xmlns:mc="http://schemas.openxmlformats.org/markup-compatibility/2006" xmlns:a14="http://schemas.microsoft.com/office/drawing/2010/main">
        <mc:Choice Requires="a14">
          <p:sp>
            <p:nvSpPr>
              <p:cNvPr id="13" name="Rectangle 12"/>
              <p:cNvSpPr/>
              <p:nvPr/>
            </p:nvSpPr>
            <p:spPr>
              <a:xfrm>
                <a:off x="5323124" y="1185014"/>
                <a:ext cx="3046988" cy="375103"/>
              </a:xfrm>
              <a:prstGeom prst="rect">
                <a:avLst/>
              </a:prstGeom>
            </p:spPr>
            <p:txBody>
              <a:bodyPr wrap="none">
                <a:spAutoFit/>
              </a:bodyPr>
              <a:lstStyle/>
              <a:p>
                <a14:m>
                  <m:oMath xmlns:m="http://schemas.openxmlformats.org/officeDocument/2006/math">
                    <m:r>
                      <a:rPr lang="en-US" b="0" i="1" smtClean="0">
                        <a:solidFill>
                          <a:schemeClr val="tx1"/>
                        </a:solidFill>
                        <a:latin typeface="Cambria Math" charset="0"/>
                      </a:rPr>
                      <m:t>𝑙</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charset="0"/>
                          </a:rPr>
                          <m:t>𝑤</m:t>
                        </m:r>
                        <m:r>
                          <a:rPr lang="en-US" b="0" i="1" smtClean="0">
                            <a:solidFill>
                              <a:schemeClr val="tx1"/>
                            </a:solidFill>
                            <a:latin typeface="Cambria Math" charset="0"/>
                          </a:rPr>
                          <m:t>,</m:t>
                        </m:r>
                        <m:r>
                          <a:rPr lang="en-US" b="0" i="1" smtClean="0">
                            <a:solidFill>
                              <a:schemeClr val="tx1"/>
                            </a:solidFill>
                            <a:latin typeface="Cambria Math" charset="0"/>
                          </a:rPr>
                          <m:t>𝑏</m:t>
                        </m:r>
                      </m:e>
                    </m:d>
                    <m:r>
                      <a:rPr lang="en-US" b="0" i="1" smtClean="0">
                        <a:solidFill>
                          <a:schemeClr val="tx1"/>
                        </a:solidFill>
                        <a:latin typeface="Cambria Math" charset="0"/>
                      </a:rPr>
                      <m:t>=</m:t>
                    </m:r>
                    <m:r>
                      <a:rPr lang="en-US" b="0" i="1" smtClean="0">
                        <a:solidFill>
                          <a:schemeClr val="tx1"/>
                        </a:solidFill>
                        <a:latin typeface="Cambria Math" panose="02040503050406030204" pitchFamily="18" charset="0"/>
                      </a:rPr>
                      <m:t>𝑙</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𝑤</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d>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𝛼</m:t>
                    </m:r>
                  </m:oMath>
                </a14:m>
                <a:r>
                  <a:rPr lang="en-US" dirty="0"/>
                  <a:t> </a:t>
                </a:r>
                <a14:m>
                  <m:oMath xmlns:m="http://schemas.openxmlformats.org/officeDocument/2006/math">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sub>
                      <m:sup/>
                      <m:e>
                        <m:sSup>
                          <m:sSupPr>
                            <m:ctrlPr>
                              <a:rPr lang="en-US" i="1">
                                <a:latin typeface="Cambria Math" panose="02040503050406030204" pitchFamily="18" charset="0"/>
                              </a:rPr>
                            </m:ctrlPr>
                          </m:sSupP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𝑖</m:t>
                                </m:r>
                              </m:sub>
                            </m:sSub>
                            <m:r>
                              <a:rPr lang="en-US" i="1">
                                <a:latin typeface="Cambria Math" panose="02040503050406030204" pitchFamily="18" charset="0"/>
                              </a:rPr>
                              <m:t>|</m:t>
                            </m:r>
                          </m:e>
                          <m:sup>
                            <m:r>
                              <a:rPr lang="en-US" i="1">
                                <a:latin typeface="Cambria Math" panose="02040503050406030204" pitchFamily="18" charset="0"/>
                              </a:rPr>
                              <m:t>2</m:t>
                            </m:r>
                          </m:sup>
                        </m:sSup>
                      </m:e>
                    </m:nary>
                  </m:oMath>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5323124" y="1185014"/>
                <a:ext cx="3046988" cy="375103"/>
              </a:xfrm>
              <a:prstGeom prst="rect">
                <a:avLst/>
              </a:prstGeom>
              <a:blipFill>
                <a:blip r:embed="rId2"/>
                <a:stretch>
                  <a:fillRect t="-103226" b="-158065"/>
                </a:stretch>
              </a:blipFill>
            </p:spPr>
            <p:txBody>
              <a:bodyPr/>
              <a:lstStyle/>
              <a:p>
                <a:r>
                  <a:rPr lang="en-US">
                    <a:noFill/>
                  </a:rPr>
                  <a:t> </a:t>
                </a:r>
              </a:p>
            </p:txBody>
          </p:sp>
        </mc:Fallback>
      </mc:AlternateContent>
      <p:grpSp>
        <p:nvGrpSpPr>
          <p:cNvPr id="18" name="Group 17"/>
          <p:cNvGrpSpPr/>
          <p:nvPr/>
        </p:nvGrpSpPr>
        <p:grpSpPr>
          <a:xfrm>
            <a:off x="917930" y="1118989"/>
            <a:ext cx="6810195" cy="3734687"/>
            <a:chOff x="917930" y="1118989"/>
            <a:chExt cx="6810195" cy="3734687"/>
          </a:xfrm>
        </p:grpSpPr>
        <mc:AlternateContent xmlns:mc="http://schemas.openxmlformats.org/markup-compatibility/2006" xmlns:a14="http://schemas.microsoft.com/office/drawing/2010/main">
          <mc:Choice Requires="a14">
            <p:sp>
              <p:nvSpPr>
                <p:cNvPr id="4" name="TextBox 3"/>
                <p:cNvSpPr txBox="1"/>
                <p:nvPr/>
              </p:nvSpPr>
              <p:spPr>
                <a:xfrm>
                  <a:off x="917931" y="1118989"/>
                  <a:ext cx="911275" cy="2769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sz="1800" b="0" i="1" u="none" strike="noStrike" cap="none" spc="0" normalizeH="0" baseline="0" smtClean="0">
                            <a:ln>
                              <a:noFill/>
                            </a:ln>
                            <a:solidFill>
                              <a:srgbClr val="000000"/>
                            </a:solidFill>
                            <a:effectLst/>
                            <a:uFillTx/>
                            <a:latin typeface="Cambria Math" charset="0"/>
                            <a:ea typeface="Calibri"/>
                            <a:cs typeface="Calibri"/>
                            <a:sym typeface="Calibri"/>
                          </a:rPr>
                          <m:t>𝜆</m:t>
                        </m:r>
                        <m:r>
                          <a:rPr kumimoji="0" lang="en-US" sz="1800" b="0" i="1" u="none" strike="noStrike" cap="none" spc="0" normalizeH="0" baseline="0" smtClean="0">
                            <a:ln>
                              <a:noFill/>
                            </a:ln>
                            <a:solidFill>
                              <a:srgbClr val="000000"/>
                            </a:solidFill>
                            <a:effectLst/>
                            <a:uFillTx/>
                            <a:latin typeface="Cambria Math" charset="0"/>
                            <a:ea typeface="Calibri"/>
                            <a:cs typeface="Calibri"/>
                            <a:sym typeface="Calibri"/>
                          </a:rPr>
                          <m:t>=0.01</m:t>
                        </m:r>
                      </m:oMath>
                    </m:oMathPara>
                  </a14:m>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17931" y="1118989"/>
                  <a:ext cx="911275" cy="276999"/>
                </a:xfrm>
                <a:prstGeom prst="rect">
                  <a:avLst/>
                </a:prstGeom>
                <a:blipFill rotWithShape="0">
                  <a:blip r:embed="rId3"/>
                  <a:stretch>
                    <a:fillRect l="-6040" r="-6040" b="-8889"/>
                  </a:stretch>
                </a:blipFill>
                <a:ln w="12700" cap="flat">
                  <a:noFill/>
                  <a:miter lim="400000"/>
                </a:ln>
                <a:effectLst/>
              </p:spPr>
              <p:txBody>
                <a:bodyPr/>
                <a:lstStyle/>
                <a:p>
                  <a:r>
                    <a:rPr lang="en-US">
                      <a:noFill/>
                    </a:rPr>
                    <a:t> </a:t>
                  </a:r>
                </a:p>
              </p:txBody>
            </p:sp>
          </mc:Fallback>
        </mc:AlternateContent>
        <p:sp>
          <p:nvSpPr>
            <p:cNvPr id="7" name="TextBox 6"/>
            <p:cNvSpPr txBox="1"/>
            <p:nvPr/>
          </p:nvSpPr>
          <p:spPr>
            <a:xfrm>
              <a:off x="917931" y="1994463"/>
              <a:ext cx="2500041"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70C0"/>
                  </a:solidFill>
                  <a:effectLst/>
                  <a:uFillTx/>
                  <a:latin typeface="Calibri"/>
                  <a:ea typeface="Calibri"/>
                  <a:cs typeface="Calibri"/>
                  <a:sym typeface="Calibri"/>
                </a:rPr>
                <a:t>for </a:t>
              </a:r>
              <a:r>
                <a:rPr lang="en-US" dirty="0">
                  <a:solidFill>
                    <a:srgbClr val="000000"/>
                  </a:solidFill>
                </a:rPr>
                <a:t>e = 0, </a:t>
              </a:r>
              <a:r>
                <a:rPr lang="en-US" dirty="0" err="1">
                  <a:solidFill>
                    <a:srgbClr val="000000"/>
                  </a:solidFill>
                </a:rPr>
                <a:t>num_epochs</a:t>
              </a:r>
              <a:r>
                <a:rPr lang="en-US" dirty="0">
                  <a:solidFill>
                    <a:srgbClr val="000000"/>
                  </a:solidFill>
                </a:rPr>
                <a:t> </a:t>
              </a:r>
              <a:r>
                <a:rPr lang="en-US" b="1" dirty="0">
                  <a:solidFill>
                    <a:srgbClr val="0070C0"/>
                  </a:solidFill>
                </a:rPr>
                <a:t>do</a:t>
              </a:r>
              <a:endParaRPr kumimoji="0" lang="en-US" sz="1800" b="1" i="0" u="none" strike="noStrike" cap="none" spc="0" normalizeH="0" baseline="0" dirty="0">
                <a:ln>
                  <a:noFill/>
                </a:ln>
                <a:solidFill>
                  <a:srgbClr val="0070C0"/>
                </a:solidFill>
                <a:effectLst/>
                <a:uFillTx/>
                <a:sym typeface="Calibri"/>
              </a:endParaRPr>
            </a:p>
          </p:txBody>
        </p:sp>
        <p:sp>
          <p:nvSpPr>
            <p:cNvPr id="8" name="Rectangle 7"/>
            <p:cNvSpPr/>
            <p:nvPr/>
          </p:nvSpPr>
          <p:spPr>
            <a:xfrm>
              <a:off x="917930" y="4484344"/>
              <a:ext cx="546945" cy="369332"/>
            </a:xfrm>
            <a:prstGeom prst="rect">
              <a:avLst/>
            </a:prstGeom>
          </p:spPr>
          <p:txBody>
            <a:bodyPr wrap="none">
              <a:spAutoFit/>
            </a:bodyPr>
            <a:lstStyle/>
            <a:p>
              <a:r>
                <a:rPr lang="en-US" b="1" dirty="0">
                  <a:solidFill>
                    <a:srgbClr val="0070C0"/>
                  </a:solidFill>
                </a:rPr>
                <a:t>end</a:t>
              </a:r>
              <a:endParaRPr lang="en-US" dirty="0"/>
            </a:p>
          </p:txBody>
        </p:sp>
        <p:sp>
          <p:nvSpPr>
            <p:cNvPr id="9" name="TextBox 8"/>
            <p:cNvSpPr txBox="1"/>
            <p:nvPr/>
          </p:nvSpPr>
          <p:spPr>
            <a:xfrm>
              <a:off x="917931" y="1539618"/>
              <a:ext cx="262828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Initialize w and </a:t>
              </a:r>
              <a:r>
                <a:rPr kumimoji="0" lang="en-US" sz="1800" b="0" i="0" u="none" strike="noStrike" cap="none" spc="0" normalizeH="0" baseline="0">
                  <a:ln>
                    <a:noFill/>
                  </a:ln>
                  <a:solidFill>
                    <a:srgbClr val="000000"/>
                  </a:solidFill>
                  <a:effectLst/>
                  <a:uFillTx/>
                  <a:latin typeface="Calibri"/>
                  <a:ea typeface="Calibri"/>
                  <a:cs typeface="Calibri"/>
                  <a:sym typeface="Calibri"/>
                </a:rPr>
                <a:t>b randomly</a:t>
              </a:r>
            </a:p>
          </p:txBody>
        </p:sp>
        <mc:AlternateContent xmlns:mc="http://schemas.openxmlformats.org/markup-compatibility/2006" xmlns:a14="http://schemas.microsoft.com/office/drawing/2010/main">
          <mc:Choice Requires="a14">
            <p:sp>
              <p:nvSpPr>
                <p:cNvPr id="14" name="Rectangle 13"/>
                <p:cNvSpPr/>
                <p:nvPr/>
              </p:nvSpPr>
              <p:spPr>
                <a:xfrm>
                  <a:off x="2448888" y="2677908"/>
                  <a:ext cx="145924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𝑑𝑙</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b="0" i="1" smtClean="0">
                            <a:solidFill>
                              <a:schemeClr val="tx1"/>
                            </a:solidFill>
                            <a:latin typeface="Cambria Math" charset="0"/>
                          </a:rPr>
                          <m:t>𝑑𝑤</m:t>
                        </m:r>
                      </m:oMath>
                    </m:oMathPara>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2448888" y="2677908"/>
                  <a:ext cx="1459246" cy="369332"/>
                </a:xfrm>
                <a:prstGeom prst="rect">
                  <a:avLst/>
                </a:prstGeom>
                <a:blipFill rotWithShape="0">
                  <a:blip r:embed="rId4"/>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569136" y="2674524"/>
                  <a:ext cx="141269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𝑑𝑙</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b="0" i="1" smtClean="0">
                            <a:solidFill>
                              <a:schemeClr val="tx1"/>
                            </a:solidFill>
                            <a:latin typeface="Cambria Math" charset="0"/>
                          </a:rPr>
                          <m:t>𝑑𝑏</m:t>
                        </m:r>
                      </m:oMath>
                    </m:oMathPara>
                  </a14:m>
                  <a:endParaRPr lang="en-US" dirty="0"/>
                </a:p>
              </p:txBody>
            </p:sp>
          </mc:Choice>
          <mc:Fallback xmlns="">
            <p:sp>
              <p:nvSpPr>
                <p:cNvPr id="20" name="Rectangle 19"/>
                <p:cNvSpPr>
                  <a:spLocks noRot="1" noChangeAspect="1" noMove="1" noResize="1" noEditPoints="1" noAdjustHandles="1" noChangeArrowheads="1" noChangeShapeType="1" noTextEdit="1"/>
                </p:cNvSpPr>
                <p:nvPr/>
              </p:nvSpPr>
              <p:spPr>
                <a:xfrm>
                  <a:off x="4569136" y="2674524"/>
                  <a:ext cx="1412694" cy="369332"/>
                </a:xfrm>
                <a:prstGeom prst="rect">
                  <a:avLst/>
                </a:prstGeom>
                <a:blipFill rotWithShape="0">
                  <a:blip r:embed="rId5"/>
                  <a:stretch>
                    <a:fillRect b="-13333"/>
                  </a:stretch>
                </a:blipFill>
              </p:spPr>
              <p:txBody>
                <a:bodyPr/>
                <a:lstStyle/>
                <a:p>
                  <a:r>
                    <a:rPr lang="en-US">
                      <a:noFill/>
                    </a:rPr>
                    <a:t> </a:t>
                  </a:r>
                </a:p>
              </p:txBody>
            </p:sp>
          </mc:Fallback>
        </mc:AlternateContent>
        <p:sp>
          <p:nvSpPr>
            <p:cNvPr id="15" name="TextBox 14"/>
            <p:cNvSpPr txBox="1"/>
            <p:nvPr/>
          </p:nvSpPr>
          <p:spPr>
            <a:xfrm>
              <a:off x="1243757" y="2674524"/>
              <a:ext cx="1073369"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Compute: </a:t>
              </a:r>
            </a:p>
          </p:txBody>
        </p:sp>
        <p:sp>
          <p:nvSpPr>
            <p:cNvPr id="22" name="TextBox 21"/>
            <p:cNvSpPr txBox="1"/>
            <p:nvPr/>
          </p:nvSpPr>
          <p:spPr>
            <a:xfrm>
              <a:off x="3990535" y="2674524"/>
              <a:ext cx="446595"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Calibri"/>
                  <a:ea typeface="Calibri"/>
                  <a:cs typeface="Calibri"/>
                  <a:sym typeface="Calibri"/>
                </a:rPr>
                <a:t>and</a:t>
              </a:r>
            </a:p>
          </p:txBody>
        </p:sp>
        <p:sp>
          <p:nvSpPr>
            <p:cNvPr id="16" name="Rectangle 15"/>
            <p:cNvSpPr/>
            <p:nvPr/>
          </p:nvSpPr>
          <p:spPr>
            <a:xfrm>
              <a:off x="1197589" y="3013351"/>
              <a:ext cx="1159292" cy="369332"/>
            </a:xfrm>
            <a:prstGeom prst="rect">
              <a:avLst/>
            </a:prstGeom>
          </p:spPr>
          <p:txBody>
            <a:bodyPr wrap="none">
              <a:spAutoFit/>
            </a:bodyPr>
            <a:lstStyle/>
            <a:p>
              <a:r>
                <a:rPr lang="en-US" dirty="0">
                  <a:solidFill>
                    <a:srgbClr val="000000"/>
                  </a:solidFill>
                </a:rPr>
                <a:t>Update w:</a:t>
              </a:r>
              <a:endParaRPr lang="en-US" dirty="0"/>
            </a:p>
          </p:txBody>
        </p:sp>
        <p:sp>
          <p:nvSpPr>
            <p:cNvPr id="24" name="Rectangle 23"/>
            <p:cNvSpPr/>
            <p:nvPr/>
          </p:nvSpPr>
          <p:spPr>
            <a:xfrm>
              <a:off x="1191403" y="3459798"/>
              <a:ext cx="1159292" cy="369332"/>
            </a:xfrm>
            <a:prstGeom prst="rect">
              <a:avLst/>
            </a:prstGeom>
          </p:spPr>
          <p:txBody>
            <a:bodyPr wrap="none">
              <a:spAutoFit/>
            </a:bodyPr>
            <a:lstStyle/>
            <a:p>
              <a:r>
                <a:rPr lang="en-US" dirty="0">
                  <a:solidFill>
                    <a:srgbClr val="000000"/>
                  </a:solidFill>
                </a:rPr>
                <a:t>Update b:</a:t>
              </a:r>
              <a:endParaRPr lang="en-US" dirty="0"/>
            </a:p>
          </p:txBody>
        </p:sp>
        <mc:AlternateContent xmlns:mc="http://schemas.openxmlformats.org/markup-compatibility/2006" xmlns:a14="http://schemas.microsoft.com/office/drawing/2010/main">
          <mc:Choice Requires="a14">
            <p:sp>
              <p:nvSpPr>
                <p:cNvPr id="25" name="Rectangle 24"/>
                <p:cNvSpPr/>
                <p:nvPr/>
              </p:nvSpPr>
              <p:spPr>
                <a:xfrm>
                  <a:off x="2426869" y="3016205"/>
                  <a:ext cx="33268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𝑤</m:t>
                        </m:r>
                        <m:r>
                          <a:rPr lang="en-US" b="0" i="1" smtClean="0">
                            <a:solidFill>
                              <a:schemeClr val="tx1"/>
                            </a:solidFill>
                            <a:latin typeface="Cambria Math" charset="0"/>
                          </a:rPr>
                          <m:t>=</m:t>
                        </m:r>
                        <m:r>
                          <a:rPr lang="en-US" b="0" i="1" smtClean="0">
                            <a:solidFill>
                              <a:schemeClr val="tx1"/>
                            </a:solidFill>
                            <a:latin typeface="Cambria Math" charset="0"/>
                          </a:rPr>
                          <m:t>𝑤</m:t>
                        </m:r>
                        <m:r>
                          <a:rPr lang="en-US" b="0" i="1" smtClean="0">
                            <a:solidFill>
                              <a:schemeClr val="tx1"/>
                            </a:solidFill>
                            <a:latin typeface="Cambria Math" charset="0"/>
                          </a:rPr>
                          <m:t> −</m:t>
                        </m:r>
                        <m:r>
                          <a:rPr lang="en-US" b="0" i="1" smtClean="0">
                            <a:solidFill>
                              <a:schemeClr val="tx1"/>
                            </a:solidFill>
                            <a:latin typeface="Cambria Math" charset="0"/>
                          </a:rPr>
                          <m:t>𝜆</m:t>
                        </m:r>
                        <m:r>
                          <a:rPr lang="en-US" b="0" i="1" smtClean="0">
                            <a:solidFill>
                              <a:schemeClr val="tx1"/>
                            </a:solidFill>
                            <a:latin typeface="Cambria Math" charset="0"/>
                          </a:rPr>
                          <m:t> </m:t>
                        </m:r>
                        <m:r>
                          <a:rPr lang="en-US" b="0" i="1" smtClean="0">
                            <a:solidFill>
                              <a:schemeClr val="tx1"/>
                            </a:solidFill>
                            <a:latin typeface="Cambria Math" charset="0"/>
                          </a:rPr>
                          <m:t>𝑑𝑙</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b="0" i="1" smtClean="0">
                            <a:solidFill>
                              <a:schemeClr val="tx1"/>
                            </a:solidFill>
                            <a:latin typeface="Cambria Math" charset="0"/>
                          </a:rPr>
                          <m:t>𝑑𝑤</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𝜆𝛼</m:t>
                        </m:r>
                        <m:r>
                          <a:rPr lang="en-US" i="1">
                            <a:solidFill>
                              <a:schemeClr val="tx1"/>
                            </a:solidFill>
                            <a:latin typeface="Cambria Math" panose="02040503050406030204" pitchFamily="18" charset="0"/>
                          </a:rPr>
                          <m:t>𝑤</m:t>
                        </m:r>
                      </m:oMath>
                    </m:oMathPara>
                  </a14:m>
                  <a:endParaRPr lang="en-US" dirty="0"/>
                </a:p>
              </p:txBody>
            </p:sp>
          </mc:Choice>
          <mc:Fallback xmlns="">
            <p:sp>
              <p:nvSpPr>
                <p:cNvPr id="25" name="Rectangle 24"/>
                <p:cNvSpPr>
                  <a:spLocks noRot="1" noChangeAspect="1" noMove="1" noResize="1" noEditPoints="1" noAdjustHandles="1" noChangeArrowheads="1" noChangeShapeType="1" noTextEdit="1"/>
                </p:cNvSpPr>
                <p:nvPr/>
              </p:nvSpPr>
              <p:spPr>
                <a:xfrm>
                  <a:off x="2426869" y="3016205"/>
                  <a:ext cx="3326873" cy="369332"/>
                </a:xfrm>
                <a:prstGeom prst="rect">
                  <a:avLst/>
                </a:prstGeom>
                <a:blipFill>
                  <a:blip r:embed="rId6"/>
                  <a:stretch>
                    <a:fillRect b="-129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2448888" y="3452875"/>
                  <a:ext cx="318721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𝑏</m:t>
                        </m:r>
                        <m:r>
                          <a:rPr lang="en-US" b="0" i="1" smtClean="0">
                            <a:solidFill>
                              <a:schemeClr val="tx1"/>
                            </a:solidFill>
                            <a:latin typeface="Cambria Math" charset="0"/>
                          </a:rPr>
                          <m:t>=</m:t>
                        </m:r>
                        <m:r>
                          <a:rPr lang="en-US" b="0" i="1" smtClean="0">
                            <a:solidFill>
                              <a:schemeClr val="tx1"/>
                            </a:solidFill>
                            <a:latin typeface="Cambria Math" charset="0"/>
                          </a:rPr>
                          <m:t>𝑏</m:t>
                        </m:r>
                        <m:r>
                          <a:rPr lang="en-US" b="0" i="1" smtClean="0">
                            <a:solidFill>
                              <a:schemeClr val="tx1"/>
                            </a:solidFill>
                            <a:latin typeface="Cambria Math" charset="0"/>
                          </a:rPr>
                          <m:t> −</m:t>
                        </m:r>
                        <m:r>
                          <a:rPr lang="en-US" b="0" i="1" smtClean="0">
                            <a:solidFill>
                              <a:schemeClr val="tx1"/>
                            </a:solidFill>
                            <a:latin typeface="Cambria Math" charset="0"/>
                          </a:rPr>
                          <m:t>𝜆</m:t>
                        </m:r>
                        <m:r>
                          <a:rPr lang="en-US" b="0" i="1" smtClean="0">
                            <a:solidFill>
                              <a:schemeClr val="tx1"/>
                            </a:solidFill>
                            <a:latin typeface="Cambria Math" charset="0"/>
                          </a:rPr>
                          <m:t> </m:t>
                        </m:r>
                        <m:r>
                          <a:rPr lang="en-US" b="0" i="1" smtClean="0">
                            <a:solidFill>
                              <a:schemeClr val="tx1"/>
                            </a:solidFill>
                            <a:latin typeface="Cambria Math" charset="0"/>
                          </a:rPr>
                          <m:t>𝑑𝑙</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b="0" i="1" smtClean="0">
                            <a:solidFill>
                              <a:schemeClr val="tx1"/>
                            </a:solidFill>
                            <a:latin typeface="Cambria Math" charset="0"/>
                          </a:rPr>
                          <m:t>𝑑𝑏</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𝜆𝛼</m:t>
                        </m:r>
                        <m:r>
                          <a:rPr lang="en-US" i="1">
                            <a:solidFill>
                              <a:schemeClr val="tx1"/>
                            </a:solidFill>
                            <a:latin typeface="Cambria Math" panose="02040503050406030204" pitchFamily="18" charset="0"/>
                          </a:rPr>
                          <m:t>𝑤</m:t>
                        </m:r>
                      </m:oMath>
                    </m:oMathPara>
                  </a14:m>
                  <a:endParaRPr lang="en-US" dirty="0"/>
                </a:p>
              </p:txBody>
            </p:sp>
          </mc:Choice>
          <mc:Fallback xmlns="">
            <p:sp>
              <p:nvSpPr>
                <p:cNvPr id="26" name="Rectangle 25"/>
                <p:cNvSpPr>
                  <a:spLocks noRot="1" noChangeAspect="1" noMove="1" noResize="1" noEditPoints="1" noAdjustHandles="1" noChangeArrowheads="1" noChangeShapeType="1" noTextEdit="1"/>
                </p:cNvSpPr>
                <p:nvPr/>
              </p:nvSpPr>
              <p:spPr>
                <a:xfrm>
                  <a:off x="2448888" y="3452875"/>
                  <a:ext cx="3187219" cy="369332"/>
                </a:xfrm>
                <a:prstGeom prst="rect">
                  <a:avLst/>
                </a:prstGeom>
                <a:blipFill>
                  <a:blip r:embed="rId7"/>
                  <a:stretch>
                    <a:fillRect b="-13333"/>
                  </a:stretch>
                </a:blipFill>
              </p:spPr>
              <p:txBody>
                <a:bodyPr/>
                <a:lstStyle/>
                <a:p>
                  <a:r>
                    <a:rPr lang="en-US">
                      <a:noFill/>
                    </a:rPr>
                    <a:t> </a:t>
                  </a:r>
                </a:p>
              </p:txBody>
            </p:sp>
          </mc:Fallback>
        </mc:AlternateContent>
        <p:sp>
          <p:nvSpPr>
            <p:cNvPr id="29" name="Rectangle 28"/>
            <p:cNvSpPr/>
            <p:nvPr/>
          </p:nvSpPr>
          <p:spPr>
            <a:xfrm>
              <a:off x="1243757" y="3878293"/>
              <a:ext cx="750526" cy="369332"/>
            </a:xfrm>
            <a:prstGeom prst="rect">
              <a:avLst/>
            </a:prstGeom>
          </p:spPr>
          <p:txBody>
            <a:bodyPr wrap="none">
              <a:spAutoFit/>
            </a:bodyPr>
            <a:lstStyle/>
            <a:p>
              <a:r>
                <a:rPr lang="en-US" dirty="0">
                  <a:solidFill>
                    <a:srgbClr val="000000"/>
                  </a:solidFill>
                </a:rPr>
                <a:t>Print: </a:t>
              </a:r>
              <a:endParaRPr lang="en-US" dirty="0"/>
            </a:p>
          </p:txBody>
        </p:sp>
        <mc:AlternateContent xmlns:mc="http://schemas.openxmlformats.org/markup-compatibility/2006" xmlns:a14="http://schemas.microsoft.com/office/drawing/2010/main">
          <mc:Choice Requires="a14">
            <p:sp>
              <p:nvSpPr>
                <p:cNvPr id="17" name="Rectangle 16"/>
                <p:cNvSpPr/>
                <p:nvPr/>
              </p:nvSpPr>
              <p:spPr>
                <a:xfrm>
                  <a:off x="1874988" y="3877982"/>
                  <a:ext cx="9026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𝑙</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oMath>
                    </m:oMathPara>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1874988" y="3877982"/>
                  <a:ext cx="902683" cy="369332"/>
                </a:xfrm>
                <a:prstGeom prst="rect">
                  <a:avLst/>
                </a:prstGeom>
                <a:blipFill rotWithShape="0">
                  <a:blip r:embed="rId8"/>
                  <a:stretch>
                    <a:fillRect b="-13115"/>
                  </a:stretch>
                </a:blipFill>
              </p:spPr>
              <p:txBody>
                <a:bodyPr/>
                <a:lstStyle/>
                <a:p>
                  <a:r>
                    <a:rPr lang="en-US">
                      <a:noFill/>
                    </a:rPr>
                    <a:t> </a:t>
                  </a:r>
                </a:p>
              </p:txBody>
            </p:sp>
          </mc:Fallback>
        </mc:AlternateContent>
        <p:sp>
          <p:nvSpPr>
            <p:cNvPr id="31" name="Rectangle 30"/>
            <p:cNvSpPr/>
            <p:nvPr/>
          </p:nvSpPr>
          <p:spPr>
            <a:xfrm>
              <a:off x="2865897" y="3855069"/>
              <a:ext cx="4862228" cy="369332"/>
            </a:xfrm>
            <a:prstGeom prst="rect">
              <a:avLst/>
            </a:prstGeom>
          </p:spPr>
          <p:txBody>
            <a:bodyPr wrap="none">
              <a:spAutoFit/>
            </a:bodyPr>
            <a:lstStyle/>
            <a:p>
              <a:r>
                <a:rPr lang="en-US" dirty="0">
                  <a:solidFill>
                    <a:srgbClr val="00B050"/>
                  </a:solidFill>
                </a:rPr>
                <a:t>// Useful to see if this is becoming smaller or not. </a:t>
              </a:r>
            </a:p>
          </p:txBody>
        </p:sp>
      </p:grpSp>
      <p:sp>
        <p:nvSpPr>
          <p:cNvPr id="30" name="Rectangle 29"/>
          <p:cNvSpPr/>
          <p:nvPr/>
        </p:nvSpPr>
        <p:spPr>
          <a:xfrm>
            <a:off x="914560" y="4195734"/>
            <a:ext cx="546945" cy="369332"/>
          </a:xfrm>
          <a:prstGeom prst="rect">
            <a:avLst/>
          </a:prstGeom>
        </p:spPr>
        <p:txBody>
          <a:bodyPr wrap="none">
            <a:spAutoFit/>
          </a:bodyPr>
          <a:lstStyle/>
          <a:p>
            <a:r>
              <a:rPr lang="en-US" b="1" dirty="0">
                <a:solidFill>
                  <a:srgbClr val="0070C0"/>
                </a:solidFill>
              </a:rPr>
              <a:t>end</a:t>
            </a:r>
            <a:endParaRPr lang="en-US" dirty="0"/>
          </a:p>
        </p:txBody>
      </p:sp>
      <p:sp>
        <p:nvSpPr>
          <p:cNvPr id="32" name="TextBox 31"/>
          <p:cNvSpPr txBox="1"/>
          <p:nvPr/>
        </p:nvSpPr>
        <p:spPr>
          <a:xfrm>
            <a:off x="917930" y="2319420"/>
            <a:ext cx="257217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70C0"/>
                </a:solidFill>
                <a:effectLst/>
                <a:uFillTx/>
                <a:latin typeface="Calibri"/>
                <a:ea typeface="Calibri"/>
                <a:cs typeface="Calibri"/>
                <a:sym typeface="Calibri"/>
              </a:rPr>
              <a:t>for </a:t>
            </a:r>
            <a:r>
              <a:rPr lang="en-US" dirty="0">
                <a:solidFill>
                  <a:srgbClr val="000000"/>
                </a:solidFill>
              </a:rPr>
              <a:t>b = 0, </a:t>
            </a:r>
            <a:r>
              <a:rPr lang="en-US" dirty="0" err="1">
                <a:solidFill>
                  <a:srgbClr val="000000"/>
                </a:solidFill>
              </a:rPr>
              <a:t>num_batches</a:t>
            </a:r>
            <a:r>
              <a:rPr lang="en-US" dirty="0">
                <a:solidFill>
                  <a:srgbClr val="000000"/>
                </a:solidFill>
              </a:rPr>
              <a:t> </a:t>
            </a:r>
            <a:r>
              <a:rPr lang="en-US" b="1" dirty="0">
                <a:solidFill>
                  <a:srgbClr val="0070C0"/>
                </a:solidFill>
              </a:rPr>
              <a:t>do</a:t>
            </a:r>
            <a:endParaRPr kumimoji="0" lang="en-US" sz="1800" b="1" i="0" u="none" strike="noStrike" cap="none" spc="0" normalizeH="0" baseline="0" dirty="0">
              <a:ln>
                <a:noFill/>
              </a:ln>
              <a:solidFill>
                <a:srgbClr val="0070C0"/>
              </a:solidFill>
              <a:effectLst/>
              <a:uFillTx/>
              <a:sym typeface="Calibri"/>
            </a:endParaRPr>
          </a:p>
        </p:txBody>
      </p:sp>
      <p:sp>
        <p:nvSpPr>
          <p:cNvPr id="23" name="Rectangle 22">
            <a:extLst>
              <a:ext uri="{FF2B5EF4-FFF2-40B4-BE49-F238E27FC236}">
                <a16:creationId xmlns:a16="http://schemas.microsoft.com/office/drawing/2014/main" id="{0BE5F414-DC79-2640-B54D-A3EC7CEE2474}"/>
              </a:ext>
            </a:extLst>
          </p:cNvPr>
          <p:cNvSpPr/>
          <p:nvPr/>
        </p:nvSpPr>
        <p:spPr>
          <a:xfrm>
            <a:off x="4579973" y="2698449"/>
            <a:ext cx="1401857" cy="3126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B54A549-3B56-E944-A49C-C06407088869}"/>
              </a:ext>
            </a:extLst>
          </p:cNvPr>
          <p:cNvSpPr/>
          <p:nvPr/>
        </p:nvSpPr>
        <p:spPr>
          <a:xfrm>
            <a:off x="2490417" y="2714369"/>
            <a:ext cx="1368112" cy="3126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7BEF54B-5DDB-4A47-B04C-B7A35224490B}"/>
              </a:ext>
            </a:extLst>
          </p:cNvPr>
          <p:cNvSpPr txBox="1"/>
          <p:nvPr/>
        </p:nvSpPr>
        <p:spPr>
          <a:xfrm>
            <a:off x="6590304" y="2189392"/>
            <a:ext cx="2340391" cy="1477328"/>
          </a:xfrm>
          <a:prstGeom prst="rect">
            <a:avLst/>
          </a:prstGeom>
          <a:noFill/>
        </p:spPr>
        <p:txBody>
          <a:bodyPr wrap="square" rtlCol="0">
            <a:spAutoFit/>
          </a:bodyPr>
          <a:lstStyle/>
          <a:p>
            <a:r>
              <a:rPr lang="en-US" dirty="0">
                <a:solidFill>
                  <a:schemeClr val="accent1"/>
                </a:solidFill>
              </a:rPr>
              <a:t>This could lead to “un-learning” what has been learned in some previous steps of training.</a:t>
            </a:r>
          </a:p>
        </p:txBody>
      </p:sp>
    </p:spTree>
    <p:extLst>
      <p:ext uri="{BB962C8B-B14F-4D97-AF65-F5344CB8AC3E}">
        <p14:creationId xmlns:p14="http://schemas.microsoft.com/office/powerpoint/2010/main" val="235980218"/>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FFFFFF"/>
                </a:solidFill>
              </a:rPr>
              <a:t>79</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2800" dirty="0">
                <a:solidFill>
                  <a:srgbClr val="215380"/>
                </a:solidFill>
              </a:rPr>
              <a:t>Solution: Momentum Updates</a:t>
            </a:r>
            <a:endParaRPr sz="2800" dirty="0">
              <a:solidFill>
                <a:srgbClr val="215380"/>
              </a:solidFill>
            </a:endParaRPr>
          </a:p>
        </p:txBody>
      </p:sp>
      <mc:AlternateContent xmlns:mc="http://schemas.openxmlformats.org/markup-compatibility/2006" xmlns:a14="http://schemas.microsoft.com/office/drawing/2010/main">
        <mc:Choice Requires="a14">
          <p:sp>
            <p:nvSpPr>
              <p:cNvPr id="13" name="Rectangle 12"/>
              <p:cNvSpPr/>
              <p:nvPr/>
            </p:nvSpPr>
            <p:spPr>
              <a:xfrm>
                <a:off x="5323124" y="1185014"/>
                <a:ext cx="3046988" cy="375103"/>
              </a:xfrm>
              <a:prstGeom prst="rect">
                <a:avLst/>
              </a:prstGeom>
            </p:spPr>
            <p:txBody>
              <a:bodyPr wrap="none">
                <a:spAutoFit/>
              </a:bodyPr>
              <a:lstStyle/>
              <a:p>
                <a14:m>
                  <m:oMath xmlns:m="http://schemas.openxmlformats.org/officeDocument/2006/math">
                    <m:r>
                      <a:rPr lang="en-US" b="0" i="1" smtClean="0">
                        <a:solidFill>
                          <a:schemeClr val="tx1"/>
                        </a:solidFill>
                        <a:latin typeface="Cambria Math" charset="0"/>
                      </a:rPr>
                      <m:t>𝑙</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charset="0"/>
                          </a:rPr>
                          <m:t>𝑤</m:t>
                        </m:r>
                        <m:r>
                          <a:rPr lang="en-US" b="0" i="1" smtClean="0">
                            <a:solidFill>
                              <a:schemeClr val="tx1"/>
                            </a:solidFill>
                            <a:latin typeface="Cambria Math" charset="0"/>
                          </a:rPr>
                          <m:t>,</m:t>
                        </m:r>
                        <m:r>
                          <a:rPr lang="en-US" b="0" i="1" smtClean="0">
                            <a:solidFill>
                              <a:schemeClr val="tx1"/>
                            </a:solidFill>
                            <a:latin typeface="Cambria Math" charset="0"/>
                          </a:rPr>
                          <m:t>𝑏</m:t>
                        </m:r>
                      </m:e>
                    </m:d>
                    <m:r>
                      <a:rPr lang="en-US" b="0" i="1" smtClean="0">
                        <a:solidFill>
                          <a:schemeClr val="tx1"/>
                        </a:solidFill>
                        <a:latin typeface="Cambria Math" charset="0"/>
                      </a:rPr>
                      <m:t>=</m:t>
                    </m:r>
                    <m:r>
                      <a:rPr lang="en-US" b="0" i="1" smtClean="0">
                        <a:solidFill>
                          <a:schemeClr val="tx1"/>
                        </a:solidFill>
                        <a:latin typeface="Cambria Math" panose="02040503050406030204" pitchFamily="18" charset="0"/>
                      </a:rPr>
                      <m:t>𝑙</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𝑤</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d>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𝛼</m:t>
                    </m:r>
                  </m:oMath>
                </a14:m>
                <a:r>
                  <a:rPr lang="en-US" dirty="0"/>
                  <a:t> </a:t>
                </a:r>
                <a14:m>
                  <m:oMath xmlns:m="http://schemas.openxmlformats.org/officeDocument/2006/math">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sub>
                      <m:sup/>
                      <m:e>
                        <m:sSup>
                          <m:sSupPr>
                            <m:ctrlPr>
                              <a:rPr lang="en-US" i="1">
                                <a:latin typeface="Cambria Math" panose="02040503050406030204" pitchFamily="18" charset="0"/>
                              </a:rPr>
                            </m:ctrlPr>
                          </m:sSupP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𝑖</m:t>
                                </m:r>
                              </m:sub>
                            </m:sSub>
                            <m:r>
                              <a:rPr lang="en-US" i="1">
                                <a:latin typeface="Cambria Math" panose="02040503050406030204" pitchFamily="18" charset="0"/>
                              </a:rPr>
                              <m:t>|</m:t>
                            </m:r>
                          </m:e>
                          <m:sup>
                            <m:r>
                              <a:rPr lang="en-US" i="1">
                                <a:latin typeface="Cambria Math" panose="02040503050406030204" pitchFamily="18" charset="0"/>
                              </a:rPr>
                              <m:t>2</m:t>
                            </m:r>
                          </m:sup>
                        </m:sSup>
                      </m:e>
                    </m:nary>
                  </m:oMath>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5323124" y="1185014"/>
                <a:ext cx="3046988" cy="375103"/>
              </a:xfrm>
              <a:prstGeom prst="rect">
                <a:avLst/>
              </a:prstGeom>
              <a:blipFill>
                <a:blip r:embed="rId2"/>
                <a:stretch>
                  <a:fillRect t="-103226" b="-158065"/>
                </a:stretch>
              </a:blipFill>
            </p:spPr>
            <p:txBody>
              <a:bodyPr/>
              <a:lstStyle/>
              <a:p>
                <a:r>
                  <a:rPr lang="en-US">
                    <a:noFill/>
                  </a:rPr>
                  <a:t> </a:t>
                </a:r>
              </a:p>
            </p:txBody>
          </p:sp>
        </mc:Fallback>
      </mc:AlternateContent>
      <p:grpSp>
        <p:nvGrpSpPr>
          <p:cNvPr id="18" name="Group 17"/>
          <p:cNvGrpSpPr/>
          <p:nvPr/>
        </p:nvGrpSpPr>
        <p:grpSpPr>
          <a:xfrm>
            <a:off x="917930" y="1118989"/>
            <a:ext cx="6810195" cy="3734687"/>
            <a:chOff x="917930" y="1118989"/>
            <a:chExt cx="6810195" cy="3734687"/>
          </a:xfrm>
        </p:grpSpPr>
        <mc:AlternateContent xmlns:mc="http://schemas.openxmlformats.org/markup-compatibility/2006" xmlns:a14="http://schemas.microsoft.com/office/drawing/2010/main">
          <mc:Choice Requires="a14">
            <p:sp>
              <p:nvSpPr>
                <p:cNvPr id="4" name="TextBox 3"/>
                <p:cNvSpPr txBox="1"/>
                <p:nvPr/>
              </p:nvSpPr>
              <p:spPr>
                <a:xfrm>
                  <a:off x="917931" y="1118989"/>
                  <a:ext cx="911275" cy="2769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sz="1800" b="0" i="1" u="none" strike="noStrike" cap="none" spc="0" normalizeH="0" baseline="0" smtClean="0">
                            <a:ln>
                              <a:noFill/>
                            </a:ln>
                            <a:solidFill>
                              <a:srgbClr val="000000"/>
                            </a:solidFill>
                            <a:effectLst/>
                            <a:uFillTx/>
                            <a:latin typeface="Cambria Math" charset="0"/>
                            <a:ea typeface="Calibri"/>
                            <a:cs typeface="Calibri"/>
                            <a:sym typeface="Calibri"/>
                          </a:rPr>
                          <m:t>𝜆</m:t>
                        </m:r>
                        <m:r>
                          <a:rPr kumimoji="0" lang="en-US" sz="1800" b="0" i="1" u="none" strike="noStrike" cap="none" spc="0" normalizeH="0" baseline="0" smtClean="0">
                            <a:ln>
                              <a:noFill/>
                            </a:ln>
                            <a:solidFill>
                              <a:srgbClr val="000000"/>
                            </a:solidFill>
                            <a:effectLst/>
                            <a:uFillTx/>
                            <a:latin typeface="Cambria Math" charset="0"/>
                            <a:ea typeface="Calibri"/>
                            <a:cs typeface="Calibri"/>
                            <a:sym typeface="Calibri"/>
                          </a:rPr>
                          <m:t>=0.01</m:t>
                        </m:r>
                      </m:oMath>
                    </m:oMathPara>
                  </a14:m>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17931" y="1118989"/>
                  <a:ext cx="911275" cy="276999"/>
                </a:xfrm>
                <a:prstGeom prst="rect">
                  <a:avLst/>
                </a:prstGeom>
                <a:blipFill rotWithShape="0">
                  <a:blip r:embed="rId3"/>
                  <a:stretch>
                    <a:fillRect l="-6040" r="-6040" b="-8889"/>
                  </a:stretch>
                </a:blipFill>
                <a:ln w="12700" cap="flat">
                  <a:noFill/>
                  <a:miter lim="400000"/>
                </a:ln>
                <a:effectLst/>
              </p:spPr>
              <p:txBody>
                <a:bodyPr/>
                <a:lstStyle/>
                <a:p>
                  <a:r>
                    <a:rPr lang="en-US">
                      <a:noFill/>
                    </a:rPr>
                    <a:t> </a:t>
                  </a:r>
                </a:p>
              </p:txBody>
            </p:sp>
          </mc:Fallback>
        </mc:AlternateContent>
        <p:sp>
          <p:nvSpPr>
            <p:cNvPr id="7" name="TextBox 6"/>
            <p:cNvSpPr txBox="1"/>
            <p:nvPr/>
          </p:nvSpPr>
          <p:spPr>
            <a:xfrm>
              <a:off x="917931" y="1994463"/>
              <a:ext cx="2500041"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70C0"/>
                  </a:solidFill>
                  <a:effectLst/>
                  <a:uFillTx/>
                  <a:latin typeface="Calibri"/>
                  <a:ea typeface="Calibri"/>
                  <a:cs typeface="Calibri"/>
                  <a:sym typeface="Calibri"/>
                </a:rPr>
                <a:t>for </a:t>
              </a:r>
              <a:r>
                <a:rPr lang="en-US" dirty="0">
                  <a:solidFill>
                    <a:srgbClr val="000000"/>
                  </a:solidFill>
                </a:rPr>
                <a:t>e = 0, </a:t>
              </a:r>
              <a:r>
                <a:rPr lang="en-US" dirty="0" err="1">
                  <a:solidFill>
                    <a:srgbClr val="000000"/>
                  </a:solidFill>
                </a:rPr>
                <a:t>num_epochs</a:t>
              </a:r>
              <a:r>
                <a:rPr lang="en-US" dirty="0">
                  <a:solidFill>
                    <a:srgbClr val="000000"/>
                  </a:solidFill>
                </a:rPr>
                <a:t> </a:t>
              </a:r>
              <a:r>
                <a:rPr lang="en-US" b="1" dirty="0">
                  <a:solidFill>
                    <a:srgbClr val="0070C0"/>
                  </a:solidFill>
                </a:rPr>
                <a:t>do</a:t>
              </a:r>
              <a:endParaRPr kumimoji="0" lang="en-US" sz="1800" b="1" i="0" u="none" strike="noStrike" cap="none" spc="0" normalizeH="0" baseline="0" dirty="0">
                <a:ln>
                  <a:noFill/>
                </a:ln>
                <a:solidFill>
                  <a:srgbClr val="0070C0"/>
                </a:solidFill>
                <a:effectLst/>
                <a:uFillTx/>
                <a:sym typeface="Calibri"/>
              </a:endParaRPr>
            </a:p>
          </p:txBody>
        </p:sp>
        <p:sp>
          <p:nvSpPr>
            <p:cNvPr id="8" name="Rectangle 7"/>
            <p:cNvSpPr/>
            <p:nvPr/>
          </p:nvSpPr>
          <p:spPr>
            <a:xfrm>
              <a:off x="917930" y="4484344"/>
              <a:ext cx="546945" cy="369332"/>
            </a:xfrm>
            <a:prstGeom prst="rect">
              <a:avLst/>
            </a:prstGeom>
          </p:spPr>
          <p:txBody>
            <a:bodyPr wrap="none">
              <a:spAutoFit/>
            </a:bodyPr>
            <a:lstStyle/>
            <a:p>
              <a:r>
                <a:rPr lang="en-US" b="1" dirty="0">
                  <a:solidFill>
                    <a:srgbClr val="0070C0"/>
                  </a:solidFill>
                </a:rPr>
                <a:t>end</a:t>
              </a:r>
              <a:endParaRPr lang="en-US" dirty="0"/>
            </a:p>
          </p:txBody>
        </p:sp>
        <p:sp>
          <p:nvSpPr>
            <p:cNvPr id="9" name="TextBox 8"/>
            <p:cNvSpPr txBox="1"/>
            <p:nvPr/>
          </p:nvSpPr>
          <p:spPr>
            <a:xfrm>
              <a:off x="917931" y="1539618"/>
              <a:ext cx="262828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Initialize w and </a:t>
              </a:r>
              <a:r>
                <a:rPr kumimoji="0" lang="en-US" sz="1800" b="0" i="0" u="none" strike="noStrike" cap="none" spc="0" normalizeH="0" baseline="0">
                  <a:ln>
                    <a:noFill/>
                  </a:ln>
                  <a:solidFill>
                    <a:srgbClr val="000000"/>
                  </a:solidFill>
                  <a:effectLst/>
                  <a:uFillTx/>
                  <a:latin typeface="Calibri"/>
                  <a:ea typeface="Calibri"/>
                  <a:cs typeface="Calibri"/>
                  <a:sym typeface="Calibri"/>
                </a:rPr>
                <a:t>b randomly</a:t>
              </a:r>
            </a:p>
          </p:txBody>
        </p:sp>
        <mc:AlternateContent xmlns:mc="http://schemas.openxmlformats.org/markup-compatibility/2006" xmlns:a14="http://schemas.microsoft.com/office/drawing/2010/main">
          <mc:Choice Requires="a14">
            <p:sp>
              <p:nvSpPr>
                <p:cNvPr id="14" name="Rectangle 13"/>
                <p:cNvSpPr/>
                <p:nvPr/>
              </p:nvSpPr>
              <p:spPr>
                <a:xfrm>
                  <a:off x="2448888" y="2677908"/>
                  <a:ext cx="145924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𝑑𝑙</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b="0" i="1" smtClean="0">
                            <a:solidFill>
                              <a:schemeClr val="tx1"/>
                            </a:solidFill>
                            <a:latin typeface="Cambria Math" charset="0"/>
                          </a:rPr>
                          <m:t>𝑑𝑤</m:t>
                        </m:r>
                      </m:oMath>
                    </m:oMathPara>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2448888" y="2677908"/>
                  <a:ext cx="1459246" cy="369332"/>
                </a:xfrm>
                <a:prstGeom prst="rect">
                  <a:avLst/>
                </a:prstGeom>
                <a:blipFill rotWithShape="0">
                  <a:blip r:embed="rId4"/>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569136" y="2674524"/>
                  <a:ext cx="141269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𝑑𝑙</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b="0" i="1" smtClean="0">
                            <a:solidFill>
                              <a:schemeClr val="tx1"/>
                            </a:solidFill>
                            <a:latin typeface="Cambria Math" charset="0"/>
                          </a:rPr>
                          <m:t>𝑑𝑏</m:t>
                        </m:r>
                      </m:oMath>
                    </m:oMathPara>
                  </a14:m>
                  <a:endParaRPr lang="en-US" dirty="0"/>
                </a:p>
              </p:txBody>
            </p:sp>
          </mc:Choice>
          <mc:Fallback xmlns="">
            <p:sp>
              <p:nvSpPr>
                <p:cNvPr id="20" name="Rectangle 19"/>
                <p:cNvSpPr>
                  <a:spLocks noRot="1" noChangeAspect="1" noMove="1" noResize="1" noEditPoints="1" noAdjustHandles="1" noChangeArrowheads="1" noChangeShapeType="1" noTextEdit="1"/>
                </p:cNvSpPr>
                <p:nvPr/>
              </p:nvSpPr>
              <p:spPr>
                <a:xfrm>
                  <a:off x="4569136" y="2674524"/>
                  <a:ext cx="1412694" cy="369332"/>
                </a:xfrm>
                <a:prstGeom prst="rect">
                  <a:avLst/>
                </a:prstGeom>
                <a:blipFill rotWithShape="0">
                  <a:blip r:embed="rId5"/>
                  <a:stretch>
                    <a:fillRect b="-13333"/>
                  </a:stretch>
                </a:blipFill>
              </p:spPr>
              <p:txBody>
                <a:bodyPr/>
                <a:lstStyle/>
                <a:p>
                  <a:r>
                    <a:rPr lang="en-US">
                      <a:noFill/>
                    </a:rPr>
                    <a:t> </a:t>
                  </a:r>
                </a:p>
              </p:txBody>
            </p:sp>
          </mc:Fallback>
        </mc:AlternateContent>
        <p:sp>
          <p:nvSpPr>
            <p:cNvPr id="15" name="TextBox 14"/>
            <p:cNvSpPr txBox="1"/>
            <p:nvPr/>
          </p:nvSpPr>
          <p:spPr>
            <a:xfrm>
              <a:off x="1243757" y="2674524"/>
              <a:ext cx="1073369"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Compute: </a:t>
              </a:r>
            </a:p>
          </p:txBody>
        </p:sp>
        <p:sp>
          <p:nvSpPr>
            <p:cNvPr id="22" name="TextBox 21"/>
            <p:cNvSpPr txBox="1"/>
            <p:nvPr/>
          </p:nvSpPr>
          <p:spPr>
            <a:xfrm>
              <a:off x="3990535" y="2674524"/>
              <a:ext cx="446595"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Calibri"/>
                  <a:ea typeface="Calibri"/>
                  <a:cs typeface="Calibri"/>
                  <a:sym typeface="Calibri"/>
                </a:rPr>
                <a:t>and</a:t>
              </a:r>
            </a:p>
          </p:txBody>
        </p:sp>
        <p:sp>
          <p:nvSpPr>
            <p:cNvPr id="16" name="Rectangle 15"/>
            <p:cNvSpPr/>
            <p:nvPr/>
          </p:nvSpPr>
          <p:spPr>
            <a:xfrm>
              <a:off x="1197589" y="3013351"/>
              <a:ext cx="1159292" cy="369332"/>
            </a:xfrm>
            <a:prstGeom prst="rect">
              <a:avLst/>
            </a:prstGeom>
          </p:spPr>
          <p:txBody>
            <a:bodyPr wrap="none">
              <a:spAutoFit/>
            </a:bodyPr>
            <a:lstStyle/>
            <a:p>
              <a:r>
                <a:rPr lang="en-US" dirty="0">
                  <a:solidFill>
                    <a:srgbClr val="000000"/>
                  </a:solidFill>
                </a:rPr>
                <a:t>Update w:</a:t>
              </a:r>
              <a:endParaRPr lang="en-US" dirty="0"/>
            </a:p>
          </p:txBody>
        </p:sp>
        <p:sp>
          <p:nvSpPr>
            <p:cNvPr id="24" name="Rectangle 23"/>
            <p:cNvSpPr/>
            <p:nvPr/>
          </p:nvSpPr>
          <p:spPr>
            <a:xfrm>
              <a:off x="1191403" y="3459798"/>
              <a:ext cx="1159292" cy="369332"/>
            </a:xfrm>
            <a:prstGeom prst="rect">
              <a:avLst/>
            </a:prstGeom>
          </p:spPr>
          <p:txBody>
            <a:bodyPr wrap="none">
              <a:spAutoFit/>
            </a:bodyPr>
            <a:lstStyle/>
            <a:p>
              <a:r>
                <a:rPr lang="en-US" dirty="0">
                  <a:solidFill>
                    <a:srgbClr val="000000"/>
                  </a:solidFill>
                </a:rPr>
                <a:t>Update b:</a:t>
              </a:r>
              <a:endParaRPr lang="en-US" dirty="0"/>
            </a:p>
          </p:txBody>
        </p:sp>
        <mc:AlternateContent xmlns:mc="http://schemas.openxmlformats.org/markup-compatibility/2006" xmlns:a14="http://schemas.microsoft.com/office/drawing/2010/main">
          <mc:Choice Requires="a14">
            <p:sp>
              <p:nvSpPr>
                <p:cNvPr id="25" name="Rectangle 24"/>
                <p:cNvSpPr/>
                <p:nvPr/>
              </p:nvSpPr>
              <p:spPr>
                <a:xfrm>
                  <a:off x="2426869" y="3016205"/>
                  <a:ext cx="33268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𝑤</m:t>
                        </m:r>
                        <m:r>
                          <a:rPr lang="en-US" b="0" i="1" smtClean="0">
                            <a:solidFill>
                              <a:schemeClr val="tx1"/>
                            </a:solidFill>
                            <a:latin typeface="Cambria Math" charset="0"/>
                          </a:rPr>
                          <m:t>=</m:t>
                        </m:r>
                        <m:r>
                          <a:rPr lang="en-US" b="0" i="1" smtClean="0">
                            <a:solidFill>
                              <a:schemeClr val="tx1"/>
                            </a:solidFill>
                            <a:latin typeface="Cambria Math" charset="0"/>
                          </a:rPr>
                          <m:t>𝑤</m:t>
                        </m:r>
                        <m:r>
                          <a:rPr lang="en-US" b="0" i="1" smtClean="0">
                            <a:solidFill>
                              <a:schemeClr val="tx1"/>
                            </a:solidFill>
                            <a:latin typeface="Cambria Math" charset="0"/>
                          </a:rPr>
                          <m:t> −</m:t>
                        </m:r>
                        <m:r>
                          <a:rPr lang="en-US" b="0" i="1" smtClean="0">
                            <a:solidFill>
                              <a:schemeClr val="tx1"/>
                            </a:solidFill>
                            <a:latin typeface="Cambria Math" charset="0"/>
                          </a:rPr>
                          <m:t>𝜆</m:t>
                        </m:r>
                        <m:r>
                          <a:rPr lang="en-US" b="0" i="1" smtClean="0">
                            <a:solidFill>
                              <a:schemeClr val="tx1"/>
                            </a:solidFill>
                            <a:latin typeface="Cambria Math" charset="0"/>
                          </a:rPr>
                          <m:t> </m:t>
                        </m:r>
                        <m:r>
                          <a:rPr lang="en-US" b="0" i="1" smtClean="0">
                            <a:solidFill>
                              <a:schemeClr val="tx1"/>
                            </a:solidFill>
                            <a:latin typeface="Cambria Math" charset="0"/>
                          </a:rPr>
                          <m:t>𝑑𝑙</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b="0" i="1" smtClean="0">
                            <a:solidFill>
                              <a:schemeClr val="tx1"/>
                            </a:solidFill>
                            <a:latin typeface="Cambria Math" charset="0"/>
                          </a:rPr>
                          <m:t>𝑑𝑤</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𝜆𝛼</m:t>
                        </m:r>
                        <m:r>
                          <a:rPr lang="en-US" i="1">
                            <a:solidFill>
                              <a:schemeClr val="tx1"/>
                            </a:solidFill>
                            <a:latin typeface="Cambria Math" panose="02040503050406030204" pitchFamily="18" charset="0"/>
                          </a:rPr>
                          <m:t>𝑤</m:t>
                        </m:r>
                      </m:oMath>
                    </m:oMathPara>
                  </a14:m>
                  <a:endParaRPr lang="en-US" dirty="0"/>
                </a:p>
              </p:txBody>
            </p:sp>
          </mc:Choice>
          <mc:Fallback xmlns="">
            <p:sp>
              <p:nvSpPr>
                <p:cNvPr id="25" name="Rectangle 24"/>
                <p:cNvSpPr>
                  <a:spLocks noRot="1" noChangeAspect="1" noMove="1" noResize="1" noEditPoints="1" noAdjustHandles="1" noChangeArrowheads="1" noChangeShapeType="1" noTextEdit="1"/>
                </p:cNvSpPr>
                <p:nvPr/>
              </p:nvSpPr>
              <p:spPr>
                <a:xfrm>
                  <a:off x="2426869" y="3016205"/>
                  <a:ext cx="3326873" cy="369332"/>
                </a:xfrm>
                <a:prstGeom prst="rect">
                  <a:avLst/>
                </a:prstGeom>
                <a:blipFill>
                  <a:blip r:embed="rId6"/>
                  <a:stretch>
                    <a:fillRect b="-129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2448888" y="3452875"/>
                  <a:ext cx="318721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𝑏</m:t>
                        </m:r>
                        <m:r>
                          <a:rPr lang="en-US" b="0" i="1" smtClean="0">
                            <a:solidFill>
                              <a:schemeClr val="tx1"/>
                            </a:solidFill>
                            <a:latin typeface="Cambria Math" charset="0"/>
                          </a:rPr>
                          <m:t>=</m:t>
                        </m:r>
                        <m:r>
                          <a:rPr lang="en-US" b="0" i="1" smtClean="0">
                            <a:solidFill>
                              <a:schemeClr val="tx1"/>
                            </a:solidFill>
                            <a:latin typeface="Cambria Math" charset="0"/>
                          </a:rPr>
                          <m:t>𝑏</m:t>
                        </m:r>
                        <m:r>
                          <a:rPr lang="en-US" b="0" i="1" smtClean="0">
                            <a:solidFill>
                              <a:schemeClr val="tx1"/>
                            </a:solidFill>
                            <a:latin typeface="Cambria Math" charset="0"/>
                          </a:rPr>
                          <m:t> −</m:t>
                        </m:r>
                        <m:r>
                          <a:rPr lang="en-US" b="0" i="1" smtClean="0">
                            <a:solidFill>
                              <a:schemeClr val="tx1"/>
                            </a:solidFill>
                            <a:latin typeface="Cambria Math" charset="0"/>
                          </a:rPr>
                          <m:t>𝜆</m:t>
                        </m:r>
                        <m:r>
                          <a:rPr lang="en-US" b="0" i="1" smtClean="0">
                            <a:solidFill>
                              <a:schemeClr val="tx1"/>
                            </a:solidFill>
                            <a:latin typeface="Cambria Math" charset="0"/>
                          </a:rPr>
                          <m:t> </m:t>
                        </m:r>
                        <m:r>
                          <a:rPr lang="en-US" b="0" i="1" smtClean="0">
                            <a:solidFill>
                              <a:schemeClr val="tx1"/>
                            </a:solidFill>
                            <a:latin typeface="Cambria Math" charset="0"/>
                          </a:rPr>
                          <m:t>𝑑𝑙</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b="0" i="1" smtClean="0">
                            <a:solidFill>
                              <a:schemeClr val="tx1"/>
                            </a:solidFill>
                            <a:latin typeface="Cambria Math" charset="0"/>
                          </a:rPr>
                          <m:t>𝑑𝑏</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𝜆𝛼</m:t>
                        </m:r>
                        <m:r>
                          <a:rPr lang="en-US" i="1">
                            <a:solidFill>
                              <a:schemeClr val="tx1"/>
                            </a:solidFill>
                            <a:latin typeface="Cambria Math" panose="02040503050406030204" pitchFamily="18" charset="0"/>
                          </a:rPr>
                          <m:t>𝑤</m:t>
                        </m:r>
                      </m:oMath>
                    </m:oMathPara>
                  </a14:m>
                  <a:endParaRPr lang="en-US" dirty="0"/>
                </a:p>
              </p:txBody>
            </p:sp>
          </mc:Choice>
          <mc:Fallback xmlns="">
            <p:sp>
              <p:nvSpPr>
                <p:cNvPr id="26" name="Rectangle 25"/>
                <p:cNvSpPr>
                  <a:spLocks noRot="1" noChangeAspect="1" noMove="1" noResize="1" noEditPoints="1" noAdjustHandles="1" noChangeArrowheads="1" noChangeShapeType="1" noTextEdit="1"/>
                </p:cNvSpPr>
                <p:nvPr/>
              </p:nvSpPr>
              <p:spPr>
                <a:xfrm>
                  <a:off x="2448888" y="3452875"/>
                  <a:ext cx="3187219" cy="369332"/>
                </a:xfrm>
                <a:prstGeom prst="rect">
                  <a:avLst/>
                </a:prstGeom>
                <a:blipFill>
                  <a:blip r:embed="rId7"/>
                  <a:stretch>
                    <a:fillRect b="-13333"/>
                  </a:stretch>
                </a:blipFill>
              </p:spPr>
              <p:txBody>
                <a:bodyPr/>
                <a:lstStyle/>
                <a:p>
                  <a:r>
                    <a:rPr lang="en-US">
                      <a:noFill/>
                    </a:rPr>
                    <a:t> </a:t>
                  </a:r>
                </a:p>
              </p:txBody>
            </p:sp>
          </mc:Fallback>
        </mc:AlternateContent>
        <p:sp>
          <p:nvSpPr>
            <p:cNvPr id="29" name="Rectangle 28"/>
            <p:cNvSpPr/>
            <p:nvPr/>
          </p:nvSpPr>
          <p:spPr>
            <a:xfrm>
              <a:off x="1243757" y="3878293"/>
              <a:ext cx="750526" cy="369332"/>
            </a:xfrm>
            <a:prstGeom prst="rect">
              <a:avLst/>
            </a:prstGeom>
          </p:spPr>
          <p:txBody>
            <a:bodyPr wrap="none">
              <a:spAutoFit/>
            </a:bodyPr>
            <a:lstStyle/>
            <a:p>
              <a:r>
                <a:rPr lang="en-US" dirty="0">
                  <a:solidFill>
                    <a:srgbClr val="000000"/>
                  </a:solidFill>
                </a:rPr>
                <a:t>Print: </a:t>
              </a:r>
              <a:endParaRPr lang="en-US" dirty="0"/>
            </a:p>
          </p:txBody>
        </p:sp>
        <mc:AlternateContent xmlns:mc="http://schemas.openxmlformats.org/markup-compatibility/2006" xmlns:a14="http://schemas.microsoft.com/office/drawing/2010/main">
          <mc:Choice Requires="a14">
            <p:sp>
              <p:nvSpPr>
                <p:cNvPr id="17" name="Rectangle 16"/>
                <p:cNvSpPr/>
                <p:nvPr/>
              </p:nvSpPr>
              <p:spPr>
                <a:xfrm>
                  <a:off x="1874988" y="3877982"/>
                  <a:ext cx="9026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𝑙</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oMath>
                    </m:oMathPara>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1874988" y="3877982"/>
                  <a:ext cx="902683" cy="369332"/>
                </a:xfrm>
                <a:prstGeom prst="rect">
                  <a:avLst/>
                </a:prstGeom>
                <a:blipFill rotWithShape="0">
                  <a:blip r:embed="rId8"/>
                  <a:stretch>
                    <a:fillRect b="-13115"/>
                  </a:stretch>
                </a:blipFill>
              </p:spPr>
              <p:txBody>
                <a:bodyPr/>
                <a:lstStyle/>
                <a:p>
                  <a:r>
                    <a:rPr lang="en-US">
                      <a:noFill/>
                    </a:rPr>
                    <a:t> </a:t>
                  </a:r>
                </a:p>
              </p:txBody>
            </p:sp>
          </mc:Fallback>
        </mc:AlternateContent>
        <p:sp>
          <p:nvSpPr>
            <p:cNvPr id="31" name="Rectangle 30"/>
            <p:cNvSpPr/>
            <p:nvPr/>
          </p:nvSpPr>
          <p:spPr>
            <a:xfrm>
              <a:off x="2865897" y="3855069"/>
              <a:ext cx="4862228" cy="369332"/>
            </a:xfrm>
            <a:prstGeom prst="rect">
              <a:avLst/>
            </a:prstGeom>
          </p:spPr>
          <p:txBody>
            <a:bodyPr wrap="none">
              <a:spAutoFit/>
            </a:bodyPr>
            <a:lstStyle/>
            <a:p>
              <a:r>
                <a:rPr lang="en-US" dirty="0">
                  <a:solidFill>
                    <a:srgbClr val="00B050"/>
                  </a:solidFill>
                </a:rPr>
                <a:t>// Useful to see if this is becoming smaller or not. </a:t>
              </a:r>
            </a:p>
          </p:txBody>
        </p:sp>
      </p:grpSp>
      <p:sp>
        <p:nvSpPr>
          <p:cNvPr id="30" name="Rectangle 29"/>
          <p:cNvSpPr/>
          <p:nvPr/>
        </p:nvSpPr>
        <p:spPr>
          <a:xfrm>
            <a:off x="914560" y="4195734"/>
            <a:ext cx="546945" cy="369332"/>
          </a:xfrm>
          <a:prstGeom prst="rect">
            <a:avLst/>
          </a:prstGeom>
        </p:spPr>
        <p:txBody>
          <a:bodyPr wrap="none">
            <a:spAutoFit/>
          </a:bodyPr>
          <a:lstStyle/>
          <a:p>
            <a:r>
              <a:rPr lang="en-US" b="1" dirty="0">
                <a:solidFill>
                  <a:srgbClr val="0070C0"/>
                </a:solidFill>
              </a:rPr>
              <a:t>end</a:t>
            </a:r>
            <a:endParaRPr lang="en-US" dirty="0"/>
          </a:p>
        </p:txBody>
      </p:sp>
      <p:sp>
        <p:nvSpPr>
          <p:cNvPr id="32" name="TextBox 31"/>
          <p:cNvSpPr txBox="1"/>
          <p:nvPr/>
        </p:nvSpPr>
        <p:spPr>
          <a:xfrm>
            <a:off x="917930" y="2319420"/>
            <a:ext cx="257217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70C0"/>
                </a:solidFill>
                <a:effectLst/>
                <a:uFillTx/>
                <a:latin typeface="Calibri"/>
                <a:ea typeface="Calibri"/>
                <a:cs typeface="Calibri"/>
                <a:sym typeface="Calibri"/>
              </a:rPr>
              <a:t>for </a:t>
            </a:r>
            <a:r>
              <a:rPr lang="en-US" dirty="0">
                <a:solidFill>
                  <a:srgbClr val="000000"/>
                </a:solidFill>
              </a:rPr>
              <a:t>b = 0, </a:t>
            </a:r>
            <a:r>
              <a:rPr lang="en-US" dirty="0" err="1">
                <a:solidFill>
                  <a:srgbClr val="000000"/>
                </a:solidFill>
              </a:rPr>
              <a:t>num_batches</a:t>
            </a:r>
            <a:r>
              <a:rPr lang="en-US" dirty="0">
                <a:solidFill>
                  <a:srgbClr val="000000"/>
                </a:solidFill>
              </a:rPr>
              <a:t> </a:t>
            </a:r>
            <a:r>
              <a:rPr lang="en-US" b="1" dirty="0">
                <a:solidFill>
                  <a:srgbClr val="0070C0"/>
                </a:solidFill>
              </a:rPr>
              <a:t>do</a:t>
            </a:r>
            <a:endParaRPr kumimoji="0" lang="en-US" sz="1800" b="1" i="0" u="none" strike="noStrike" cap="none" spc="0" normalizeH="0" baseline="0" dirty="0">
              <a:ln>
                <a:noFill/>
              </a:ln>
              <a:solidFill>
                <a:srgbClr val="0070C0"/>
              </a:solidFill>
              <a:effectLst/>
              <a:uFillTx/>
              <a:sym typeface="Calibri"/>
            </a:endParaRPr>
          </a:p>
        </p:txBody>
      </p:sp>
      <p:sp>
        <p:nvSpPr>
          <p:cNvPr id="23" name="Rectangle 22">
            <a:extLst>
              <a:ext uri="{FF2B5EF4-FFF2-40B4-BE49-F238E27FC236}">
                <a16:creationId xmlns:a16="http://schemas.microsoft.com/office/drawing/2014/main" id="{0BE5F414-DC79-2640-B54D-A3EC7CEE2474}"/>
              </a:ext>
            </a:extLst>
          </p:cNvPr>
          <p:cNvSpPr/>
          <p:nvPr/>
        </p:nvSpPr>
        <p:spPr>
          <a:xfrm>
            <a:off x="4579973" y="2698449"/>
            <a:ext cx="1401857" cy="3126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B54A549-3B56-E944-A49C-C06407088869}"/>
              </a:ext>
            </a:extLst>
          </p:cNvPr>
          <p:cNvSpPr/>
          <p:nvPr/>
        </p:nvSpPr>
        <p:spPr>
          <a:xfrm>
            <a:off x="2490417" y="2714369"/>
            <a:ext cx="1368112" cy="3126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7BEF54B-5DDB-4A47-B04C-B7A35224490B}"/>
              </a:ext>
            </a:extLst>
          </p:cNvPr>
          <p:cNvSpPr txBox="1"/>
          <p:nvPr/>
        </p:nvSpPr>
        <p:spPr>
          <a:xfrm>
            <a:off x="6557929" y="2067881"/>
            <a:ext cx="2340391" cy="1754326"/>
          </a:xfrm>
          <a:prstGeom prst="rect">
            <a:avLst/>
          </a:prstGeom>
          <a:noFill/>
        </p:spPr>
        <p:txBody>
          <a:bodyPr wrap="square" rtlCol="0">
            <a:spAutoFit/>
          </a:bodyPr>
          <a:lstStyle/>
          <a:p>
            <a:r>
              <a:rPr lang="en-US" dirty="0">
                <a:solidFill>
                  <a:schemeClr val="accent1"/>
                </a:solidFill>
              </a:rPr>
              <a:t>Keep track of previous gradients in an accumulator variable! and use a weighted average with current gradient.</a:t>
            </a:r>
          </a:p>
        </p:txBody>
      </p:sp>
    </p:spTree>
    <p:extLst>
      <p:ext uri="{BB962C8B-B14F-4D97-AF65-F5344CB8AC3E}">
        <p14:creationId xmlns:p14="http://schemas.microsoft.com/office/powerpoint/2010/main" val="223986109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567" y="-38961"/>
            <a:ext cx="7886700" cy="994172"/>
          </a:xfrm>
        </p:spPr>
        <p:txBody>
          <a:bodyPr>
            <a:normAutofit fontScale="90000"/>
          </a:bodyPr>
          <a:lstStyle/>
          <a:p>
            <a:r>
              <a:rPr lang="en-US" dirty="0"/>
              <a:t>Supervised Learning vs Unsupervised Learning</a:t>
            </a:r>
          </a:p>
        </p:txBody>
      </p:sp>
      <p:cxnSp>
        <p:nvCxnSpPr>
          <p:cNvPr id="7" name="Straight Connector 6"/>
          <p:cNvCxnSpPr/>
          <p:nvPr/>
        </p:nvCxnSpPr>
        <p:spPr>
          <a:xfrm>
            <a:off x="4629150" y="933708"/>
            <a:ext cx="0" cy="3726628"/>
          </a:xfrm>
          <a:prstGeom prst="line">
            <a:avLst/>
          </a:prstGeom>
          <a:noFill/>
          <a:ln w="25400" cap="flat">
            <a:solidFill>
              <a:srgbClr val="404040"/>
            </a:solidFill>
            <a:prstDash val="solid"/>
            <a:bevel/>
          </a:ln>
          <a:effectLst/>
        </p:spPr>
        <p:style>
          <a:lnRef idx="0">
            <a:scrgbClr r="0" g="0" b="0"/>
          </a:lnRef>
          <a:fillRef idx="0">
            <a:scrgbClr r="0" g="0" b="0"/>
          </a:fillRef>
          <a:effectRef idx="0">
            <a:scrgbClr r="0" g="0" b="0"/>
          </a:effectRef>
          <a:fontRef idx="none"/>
        </p:style>
      </p:cxnSp>
      <p:grpSp>
        <p:nvGrpSpPr>
          <p:cNvPr id="66" name="Group 65"/>
          <p:cNvGrpSpPr/>
          <p:nvPr/>
        </p:nvGrpSpPr>
        <p:grpSpPr>
          <a:xfrm>
            <a:off x="277507" y="1236890"/>
            <a:ext cx="2501666" cy="3863977"/>
            <a:chOff x="370009" y="1649186"/>
            <a:chExt cx="3335555" cy="5151969"/>
          </a:xfrm>
        </p:grpSpPr>
        <p:pic>
          <p:nvPicPr>
            <p:cNvPr id="4" name="Picture 3"/>
            <p:cNvPicPr>
              <a:picLocks noChangeAspect="1"/>
            </p:cNvPicPr>
            <p:nvPr/>
          </p:nvPicPr>
          <p:blipFill rotWithShape="1">
            <a:blip r:embed="rId3"/>
            <a:srcRect l="66061" t="50119"/>
            <a:stretch/>
          </p:blipFill>
          <p:spPr>
            <a:xfrm>
              <a:off x="370009" y="3444864"/>
              <a:ext cx="925494" cy="930179"/>
            </a:xfrm>
            <a:prstGeom prst="rect">
              <a:avLst/>
            </a:prstGeom>
          </p:spPr>
        </p:pic>
        <p:pic>
          <p:nvPicPr>
            <p:cNvPr id="5" name="Picture 4"/>
            <p:cNvPicPr>
              <a:picLocks noChangeAspect="1"/>
            </p:cNvPicPr>
            <p:nvPr/>
          </p:nvPicPr>
          <p:blipFill rotWithShape="1">
            <a:blip r:embed="rId3"/>
            <a:srcRect r="67363" b="48929"/>
            <a:stretch/>
          </p:blipFill>
          <p:spPr>
            <a:xfrm>
              <a:off x="419595" y="1649186"/>
              <a:ext cx="964557" cy="1032175"/>
            </a:xfrm>
            <a:prstGeom prst="rect">
              <a:avLst/>
            </a:prstGeom>
          </p:spPr>
        </p:pic>
        <p:pic>
          <p:nvPicPr>
            <p:cNvPr id="6" name="Picture 5"/>
            <p:cNvPicPr>
              <a:picLocks noChangeAspect="1"/>
            </p:cNvPicPr>
            <p:nvPr/>
          </p:nvPicPr>
          <p:blipFill rotWithShape="1">
            <a:blip r:embed="rId3"/>
            <a:srcRect l="33154" t="1561" r="34073" b="50515"/>
            <a:stretch/>
          </p:blipFill>
          <p:spPr>
            <a:xfrm>
              <a:off x="1494115" y="3152094"/>
              <a:ext cx="966197" cy="966197"/>
            </a:xfrm>
            <a:prstGeom prst="rect">
              <a:avLst/>
            </a:prstGeom>
          </p:spPr>
        </p:pic>
        <p:pic>
          <p:nvPicPr>
            <p:cNvPr id="8" name="Picture 7"/>
            <p:cNvPicPr>
              <a:picLocks noChangeAspect="1"/>
            </p:cNvPicPr>
            <p:nvPr/>
          </p:nvPicPr>
          <p:blipFill rotWithShape="1">
            <a:blip r:embed="rId4"/>
            <a:srcRect l="60395" t="-1053" r="20432" b="53376"/>
            <a:stretch/>
          </p:blipFill>
          <p:spPr>
            <a:xfrm>
              <a:off x="2725555" y="5365516"/>
              <a:ext cx="980009" cy="990011"/>
            </a:xfrm>
            <a:prstGeom prst="rect">
              <a:avLst/>
            </a:prstGeom>
          </p:spPr>
        </p:pic>
        <p:pic>
          <p:nvPicPr>
            <p:cNvPr id="9" name="Picture 8"/>
            <p:cNvPicPr>
              <a:picLocks noChangeAspect="1"/>
            </p:cNvPicPr>
            <p:nvPr/>
          </p:nvPicPr>
          <p:blipFill rotWithShape="1">
            <a:blip r:embed="rId4"/>
            <a:srcRect t="49474" r="81353"/>
            <a:stretch/>
          </p:blipFill>
          <p:spPr>
            <a:xfrm>
              <a:off x="1784241" y="2119218"/>
              <a:ext cx="853083" cy="939053"/>
            </a:xfrm>
            <a:prstGeom prst="rect">
              <a:avLst/>
            </a:prstGeom>
          </p:spPr>
        </p:pic>
        <p:pic>
          <p:nvPicPr>
            <p:cNvPr id="10" name="Picture 9"/>
            <p:cNvPicPr>
              <a:picLocks noChangeAspect="1"/>
            </p:cNvPicPr>
            <p:nvPr/>
          </p:nvPicPr>
          <p:blipFill rotWithShape="1">
            <a:blip r:embed="rId4"/>
            <a:srcRect l="79868" t="49150"/>
            <a:stretch/>
          </p:blipFill>
          <p:spPr>
            <a:xfrm>
              <a:off x="378057" y="4510189"/>
              <a:ext cx="917446" cy="941432"/>
            </a:xfrm>
            <a:prstGeom prst="rect">
              <a:avLst/>
            </a:prstGeom>
          </p:spPr>
        </p:pic>
        <p:pic>
          <p:nvPicPr>
            <p:cNvPr id="11" name="Picture 10"/>
            <p:cNvPicPr>
              <a:picLocks noChangeAspect="1"/>
            </p:cNvPicPr>
            <p:nvPr/>
          </p:nvPicPr>
          <p:blipFill rotWithShape="1">
            <a:blip r:embed="rId5"/>
            <a:srcRect l="50297" t="50927" r="33001" b="1980"/>
            <a:stretch/>
          </p:blipFill>
          <p:spPr>
            <a:xfrm>
              <a:off x="2753549" y="2911646"/>
              <a:ext cx="934300" cy="879701"/>
            </a:xfrm>
            <a:prstGeom prst="rect">
              <a:avLst/>
            </a:prstGeom>
          </p:spPr>
        </p:pic>
        <p:pic>
          <p:nvPicPr>
            <p:cNvPr id="12" name="Picture 11"/>
            <p:cNvPicPr>
              <a:picLocks noChangeAspect="1"/>
            </p:cNvPicPr>
            <p:nvPr/>
          </p:nvPicPr>
          <p:blipFill rotWithShape="1">
            <a:blip r:embed="rId5"/>
            <a:srcRect r="83750" b="51852"/>
            <a:stretch/>
          </p:blipFill>
          <p:spPr>
            <a:xfrm>
              <a:off x="1531091" y="4593195"/>
              <a:ext cx="917861" cy="908123"/>
            </a:xfrm>
            <a:prstGeom prst="rect">
              <a:avLst/>
            </a:prstGeom>
          </p:spPr>
        </p:pic>
        <p:pic>
          <p:nvPicPr>
            <p:cNvPr id="13" name="Picture 12"/>
            <p:cNvPicPr>
              <a:picLocks noChangeAspect="1"/>
            </p:cNvPicPr>
            <p:nvPr/>
          </p:nvPicPr>
          <p:blipFill rotWithShape="1">
            <a:blip r:embed="rId5"/>
            <a:srcRect l="33132" t="50636" r="50680" b="-1"/>
            <a:stretch/>
          </p:blipFill>
          <p:spPr>
            <a:xfrm>
              <a:off x="881059" y="5781600"/>
              <a:ext cx="1001293" cy="1019555"/>
            </a:xfrm>
            <a:prstGeom prst="rect">
              <a:avLst/>
            </a:prstGeom>
          </p:spPr>
        </p:pic>
      </p:grpSp>
      <p:grpSp>
        <p:nvGrpSpPr>
          <p:cNvPr id="67" name="Group 66"/>
          <p:cNvGrpSpPr/>
          <p:nvPr/>
        </p:nvGrpSpPr>
        <p:grpSpPr>
          <a:xfrm>
            <a:off x="3516280" y="1315732"/>
            <a:ext cx="743372" cy="3566674"/>
            <a:chOff x="4688371" y="1754309"/>
            <a:chExt cx="991162" cy="4755565"/>
          </a:xfrm>
        </p:grpSpPr>
        <p:sp>
          <p:nvSpPr>
            <p:cNvPr id="14" name="TextBox 13"/>
            <p:cNvSpPr txBox="1"/>
            <p:nvPr/>
          </p:nvSpPr>
          <p:spPr>
            <a:xfrm>
              <a:off x="5211972" y="1754309"/>
              <a:ext cx="467561"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rtl="0" latinLnBrk="1" hangingPunct="0"/>
              <a:r>
                <a:rPr lang="en-US" kern="1200" dirty="0">
                  <a:solidFill>
                    <a:srgbClr val="7030A0"/>
                  </a:solidFill>
                </a:rPr>
                <a:t>cat</a:t>
              </a:r>
            </a:p>
          </p:txBody>
        </p:sp>
        <p:sp>
          <p:nvSpPr>
            <p:cNvPr id="15" name="TextBox 14"/>
            <p:cNvSpPr txBox="1"/>
            <p:nvPr/>
          </p:nvSpPr>
          <p:spPr>
            <a:xfrm>
              <a:off x="5048676" y="4770599"/>
              <a:ext cx="467561"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rtl="0" latinLnBrk="1" hangingPunct="0"/>
              <a:r>
                <a:rPr lang="en-US" kern="1200">
                  <a:solidFill>
                    <a:srgbClr val="7030A0"/>
                  </a:solidFill>
                </a:rPr>
                <a:t>cat</a:t>
              </a:r>
            </a:p>
          </p:txBody>
        </p:sp>
        <p:sp>
          <p:nvSpPr>
            <p:cNvPr id="16" name="TextBox 15"/>
            <p:cNvSpPr txBox="1"/>
            <p:nvPr/>
          </p:nvSpPr>
          <p:spPr>
            <a:xfrm>
              <a:off x="5048676" y="5435959"/>
              <a:ext cx="467561"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rtl="0" latinLnBrk="1" hangingPunct="0"/>
              <a:r>
                <a:rPr lang="en-US" kern="1200" dirty="0">
                  <a:solidFill>
                    <a:srgbClr val="7030A0"/>
                  </a:solidFill>
                </a:rPr>
                <a:t>cat</a:t>
              </a:r>
            </a:p>
          </p:txBody>
        </p:sp>
        <p:sp>
          <p:nvSpPr>
            <p:cNvPr id="17" name="TextBox 16"/>
            <p:cNvSpPr txBox="1"/>
            <p:nvPr/>
          </p:nvSpPr>
          <p:spPr>
            <a:xfrm>
              <a:off x="4928018" y="2219416"/>
              <a:ext cx="562544"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rtl="0" latinLnBrk="1" hangingPunct="0"/>
              <a:r>
                <a:rPr lang="en-US" kern="1200">
                  <a:solidFill>
                    <a:srgbClr val="C00000"/>
                  </a:solidFill>
                </a:rPr>
                <a:t>dog</a:t>
              </a:r>
            </a:p>
          </p:txBody>
        </p:sp>
        <p:sp>
          <p:nvSpPr>
            <p:cNvPr id="18" name="TextBox 17"/>
            <p:cNvSpPr txBox="1"/>
            <p:nvPr/>
          </p:nvSpPr>
          <p:spPr>
            <a:xfrm>
              <a:off x="4688371" y="3338810"/>
              <a:ext cx="562544"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rtl="0" latinLnBrk="1" hangingPunct="0"/>
              <a:r>
                <a:rPr lang="en-US" kern="1200">
                  <a:solidFill>
                    <a:srgbClr val="C00000"/>
                  </a:solidFill>
                </a:rPr>
                <a:t>dog</a:t>
              </a:r>
            </a:p>
          </p:txBody>
        </p:sp>
        <p:sp>
          <p:nvSpPr>
            <p:cNvPr id="19" name="TextBox 18"/>
            <p:cNvSpPr txBox="1"/>
            <p:nvPr/>
          </p:nvSpPr>
          <p:spPr>
            <a:xfrm>
              <a:off x="4835798" y="4388029"/>
              <a:ext cx="562544"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rtl="0" latinLnBrk="1" hangingPunct="0"/>
              <a:r>
                <a:rPr lang="en-US" kern="1200">
                  <a:solidFill>
                    <a:srgbClr val="C00000"/>
                  </a:solidFill>
                </a:rPr>
                <a:t>dog</a:t>
              </a:r>
            </a:p>
          </p:txBody>
        </p:sp>
        <p:sp>
          <p:nvSpPr>
            <p:cNvPr id="20" name="TextBox 19"/>
            <p:cNvSpPr txBox="1"/>
            <p:nvPr/>
          </p:nvSpPr>
          <p:spPr>
            <a:xfrm>
              <a:off x="4835798" y="2818748"/>
              <a:ext cx="663000"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rtl="0" latinLnBrk="1" hangingPunct="0"/>
              <a:r>
                <a:rPr lang="en-US" kern="1200" dirty="0">
                  <a:solidFill>
                    <a:srgbClr val="0070C0"/>
                  </a:solidFill>
                </a:rPr>
                <a:t>bear</a:t>
              </a:r>
            </a:p>
          </p:txBody>
        </p:sp>
        <p:sp>
          <p:nvSpPr>
            <p:cNvPr id="21" name="TextBox 20"/>
            <p:cNvSpPr txBox="1"/>
            <p:nvPr/>
          </p:nvSpPr>
          <p:spPr>
            <a:xfrm>
              <a:off x="4835798" y="3748961"/>
              <a:ext cx="663000"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rtl="0" latinLnBrk="1" hangingPunct="0"/>
              <a:r>
                <a:rPr lang="en-US" kern="1200">
                  <a:solidFill>
                    <a:srgbClr val="0070C0"/>
                  </a:solidFill>
                </a:rPr>
                <a:t>bear</a:t>
              </a:r>
            </a:p>
          </p:txBody>
        </p:sp>
        <p:sp>
          <p:nvSpPr>
            <p:cNvPr id="22" name="TextBox 21"/>
            <p:cNvSpPr txBox="1"/>
            <p:nvPr/>
          </p:nvSpPr>
          <p:spPr>
            <a:xfrm>
              <a:off x="4898180" y="6048211"/>
              <a:ext cx="663000"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rtl="0" latinLnBrk="1" hangingPunct="0"/>
              <a:r>
                <a:rPr lang="en-US" kern="1200">
                  <a:solidFill>
                    <a:srgbClr val="0070C0"/>
                  </a:solidFill>
                </a:rPr>
                <a:t>bear</a:t>
              </a:r>
            </a:p>
          </p:txBody>
        </p:sp>
      </p:grpSp>
      <mc:AlternateContent xmlns:mc="http://schemas.openxmlformats.org/markup-compatibility/2006" xmlns:a14="http://schemas.microsoft.com/office/drawing/2010/main">
        <mc:Choice Requires="a14">
          <p:sp>
            <p:nvSpPr>
              <p:cNvPr id="23" name="TextBox 22"/>
              <p:cNvSpPr txBox="1"/>
              <p:nvPr/>
            </p:nvSpPr>
            <p:spPr>
              <a:xfrm>
                <a:off x="1699056" y="766502"/>
                <a:ext cx="1065548" cy="369332"/>
              </a:xfrm>
              <a:prstGeom prst="rect">
                <a:avLst/>
              </a:prstGeom>
              <a:noFill/>
            </p:spPr>
            <p:txBody>
              <a:bodyPr wrap="none" lIns="0" tIns="0" rIns="0" bIns="0" rtlCol="0">
                <a:spAutoFit/>
              </a:bodyPr>
              <a:lstStyle/>
              <a:p>
                <a:pPr algn="l" rtl="0"/>
                <a14:m>
                  <m:oMathPara xmlns:m="http://schemas.openxmlformats.org/officeDocument/2006/math">
                    <m:oMathParaPr>
                      <m:jc m:val="centerGroup"/>
                    </m:oMathParaPr>
                    <m:oMath xmlns:m="http://schemas.openxmlformats.org/officeDocument/2006/math">
                      <m:r>
                        <a:rPr lang="en-US" sz="2400" i="1" kern="1200">
                          <a:solidFill>
                            <a:prstClr val="black"/>
                          </a:solidFill>
                          <a:latin typeface="Cambria Math" charset="0"/>
                          <a:ea typeface=""/>
                          <a:cs typeface="Helvetica Neue Light"/>
                        </a:rPr>
                        <m:t>𝑥</m:t>
                      </m:r>
                      <m:r>
                        <a:rPr lang="en-US" sz="2400" i="1" kern="1200">
                          <a:solidFill>
                            <a:prstClr val="black"/>
                          </a:solidFill>
                          <a:latin typeface="Cambria Math" charset="0"/>
                          <a:ea typeface=""/>
                          <a:cs typeface="Helvetica Neue Light"/>
                        </a:rPr>
                        <m:t> →  </m:t>
                      </m:r>
                      <m:r>
                        <a:rPr lang="en-US" sz="2400" i="1" kern="1200">
                          <a:solidFill>
                            <a:prstClr val="black"/>
                          </a:solidFill>
                          <a:latin typeface="Cambria Math" charset="0"/>
                          <a:ea typeface=""/>
                          <a:cs typeface="Helvetica Neue Light"/>
                        </a:rPr>
                        <m:t>𝑦</m:t>
                      </m:r>
                    </m:oMath>
                  </m:oMathPara>
                </a14:m>
                <a:endParaRPr lang="en-US" sz="2400" kern="1200" dirty="0">
                  <a:solidFill>
                    <a:prstClr val="black"/>
                  </a:solidFill>
                  <a:latin typeface="Helvetica Neue Light"/>
                  <a:ea typeface=""/>
                  <a:cs typeface="Helvetica Neue Light"/>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699056" y="766502"/>
                <a:ext cx="1065548" cy="369332"/>
              </a:xfrm>
              <a:prstGeom prst="rect">
                <a:avLst/>
              </a:prstGeom>
              <a:blipFill rotWithShape="0">
                <a:blip r:embed="rId6"/>
                <a:stretch>
                  <a:fillRect l="-2857" t="-140000" r="-4571" b="-18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6611214" y="766502"/>
                <a:ext cx="426399" cy="461665"/>
              </a:xfrm>
              <a:prstGeom prst="rect">
                <a:avLst/>
              </a:prstGeom>
            </p:spPr>
            <p:txBody>
              <a:bodyPr wrap="none">
                <a:spAutoFit/>
              </a:bodyPr>
              <a:lstStyle/>
              <a:p>
                <a:pPr algn="l" rtl="0"/>
                <a14:m>
                  <m:oMathPara xmlns:m="http://schemas.openxmlformats.org/officeDocument/2006/math">
                    <m:oMathParaPr>
                      <m:jc m:val="centerGroup"/>
                    </m:oMathParaPr>
                    <m:oMath xmlns:m="http://schemas.openxmlformats.org/officeDocument/2006/math">
                      <m:r>
                        <a:rPr lang="en-US" sz="2400" i="1" kern="1200">
                          <a:solidFill>
                            <a:prstClr val="black"/>
                          </a:solidFill>
                          <a:latin typeface="Cambria Math" charset="0"/>
                          <a:ea typeface=""/>
                          <a:cs typeface="Helvetica Neue Light"/>
                        </a:rPr>
                        <m:t>𝑥</m:t>
                      </m:r>
                    </m:oMath>
                  </m:oMathPara>
                </a14:m>
                <a:endParaRPr lang="en-US" kern="1200" dirty="0">
                  <a:solidFill>
                    <a:prstClr val="black"/>
                  </a:solidFill>
                  <a:ea typeface=""/>
                  <a:cs typeface=""/>
                </a:endParaRPr>
              </a:p>
            </p:txBody>
          </p:sp>
        </mc:Choice>
        <mc:Fallback xmlns="">
          <p:sp>
            <p:nvSpPr>
              <p:cNvPr id="25" name="Rectangle 24"/>
              <p:cNvSpPr>
                <a:spLocks noRot="1" noChangeAspect="1" noMove="1" noResize="1" noEditPoints="1" noAdjustHandles="1" noChangeArrowheads="1" noChangeShapeType="1" noTextEdit="1"/>
              </p:cNvSpPr>
              <p:nvPr/>
            </p:nvSpPr>
            <p:spPr>
              <a:xfrm>
                <a:off x="6611214" y="766502"/>
                <a:ext cx="426399" cy="461665"/>
              </a:xfrm>
              <a:prstGeom prst="rect">
                <a:avLst/>
              </a:prstGeom>
              <a:blipFill rotWithShape="0">
                <a:blip r:embed="rId7"/>
                <a:stretch>
                  <a:fillRect/>
                </a:stretch>
              </a:blipFill>
            </p:spPr>
            <p:txBody>
              <a:bodyPr/>
              <a:lstStyle/>
              <a:p>
                <a:r>
                  <a:rPr lang="en-US">
                    <a:noFill/>
                  </a:rPr>
                  <a:t> </a:t>
                </a:r>
              </a:p>
            </p:txBody>
          </p:sp>
        </mc:Fallback>
      </mc:AlternateContent>
      <p:grpSp>
        <p:nvGrpSpPr>
          <p:cNvPr id="68" name="Group 67"/>
          <p:cNvGrpSpPr/>
          <p:nvPr/>
        </p:nvGrpSpPr>
        <p:grpSpPr>
          <a:xfrm>
            <a:off x="971627" y="1454231"/>
            <a:ext cx="2850347" cy="3255052"/>
            <a:chOff x="1295502" y="1938974"/>
            <a:chExt cx="3800462" cy="4340070"/>
          </a:xfrm>
        </p:grpSpPr>
        <p:cxnSp>
          <p:nvCxnSpPr>
            <p:cNvPr id="27" name="Straight Arrow Connector 26"/>
            <p:cNvCxnSpPr/>
            <p:nvPr/>
          </p:nvCxnSpPr>
          <p:spPr>
            <a:xfrm>
              <a:off x="1531091" y="1938974"/>
              <a:ext cx="3564873" cy="0"/>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endCxn id="17" idx="1"/>
            </p:cNvCxnSpPr>
            <p:nvPr/>
          </p:nvCxnSpPr>
          <p:spPr>
            <a:xfrm flipV="1">
              <a:off x="2819400" y="2450247"/>
              <a:ext cx="2108618" cy="64352"/>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endCxn id="20" idx="1"/>
            </p:cNvCxnSpPr>
            <p:nvPr/>
          </p:nvCxnSpPr>
          <p:spPr>
            <a:xfrm flipV="1">
              <a:off x="3810000" y="3049579"/>
              <a:ext cx="1025798" cy="289231"/>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endCxn id="15" idx="1"/>
            </p:cNvCxnSpPr>
            <p:nvPr/>
          </p:nvCxnSpPr>
          <p:spPr>
            <a:xfrm>
              <a:off x="2514600" y="3962399"/>
              <a:ext cx="2534077" cy="1039032"/>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endCxn id="16" idx="1"/>
            </p:cNvCxnSpPr>
            <p:nvPr/>
          </p:nvCxnSpPr>
          <p:spPr>
            <a:xfrm>
              <a:off x="1295503" y="4267200"/>
              <a:ext cx="3753174" cy="1399592"/>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10" idx="3"/>
              <a:endCxn id="18" idx="1"/>
            </p:cNvCxnSpPr>
            <p:nvPr/>
          </p:nvCxnSpPr>
          <p:spPr>
            <a:xfrm flipV="1">
              <a:off x="1295502" y="3569642"/>
              <a:ext cx="3392870" cy="1411263"/>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8" idx="3"/>
              <a:endCxn id="19" idx="1"/>
            </p:cNvCxnSpPr>
            <p:nvPr/>
          </p:nvCxnSpPr>
          <p:spPr>
            <a:xfrm flipV="1">
              <a:off x="3705563" y="4618861"/>
              <a:ext cx="1130236" cy="1241661"/>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endCxn id="21" idx="1"/>
            </p:cNvCxnSpPr>
            <p:nvPr/>
          </p:nvCxnSpPr>
          <p:spPr>
            <a:xfrm flipV="1">
              <a:off x="2514600" y="3979793"/>
              <a:ext cx="2321198" cy="1001113"/>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endCxn id="22" idx="1"/>
            </p:cNvCxnSpPr>
            <p:nvPr/>
          </p:nvCxnSpPr>
          <p:spPr>
            <a:xfrm>
              <a:off x="2057401" y="6213780"/>
              <a:ext cx="2840781" cy="65264"/>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grpSp>
      <p:pic>
        <p:nvPicPr>
          <p:cNvPr id="56" name="Picture 55"/>
          <p:cNvPicPr>
            <a:picLocks noChangeAspect="1"/>
          </p:cNvPicPr>
          <p:nvPr/>
        </p:nvPicPr>
        <p:blipFill rotWithShape="1">
          <a:blip r:embed="rId3"/>
          <a:srcRect l="66061" t="50119"/>
          <a:stretch/>
        </p:blipFill>
        <p:spPr>
          <a:xfrm>
            <a:off x="6870824" y="3987383"/>
            <a:ext cx="694121" cy="697634"/>
          </a:xfrm>
          <a:prstGeom prst="rect">
            <a:avLst/>
          </a:prstGeom>
        </p:spPr>
      </p:pic>
      <p:pic>
        <p:nvPicPr>
          <p:cNvPr id="57" name="Picture 56"/>
          <p:cNvPicPr>
            <a:picLocks noChangeAspect="1"/>
          </p:cNvPicPr>
          <p:nvPr/>
        </p:nvPicPr>
        <p:blipFill rotWithShape="1">
          <a:blip r:embed="rId3"/>
          <a:srcRect r="67363" b="48929"/>
          <a:stretch/>
        </p:blipFill>
        <p:spPr>
          <a:xfrm>
            <a:off x="7721694" y="2718811"/>
            <a:ext cx="723418" cy="774131"/>
          </a:xfrm>
          <a:prstGeom prst="rect">
            <a:avLst/>
          </a:prstGeom>
        </p:spPr>
      </p:pic>
      <p:pic>
        <p:nvPicPr>
          <p:cNvPr id="58" name="Picture 57"/>
          <p:cNvPicPr>
            <a:picLocks noChangeAspect="1"/>
          </p:cNvPicPr>
          <p:nvPr/>
        </p:nvPicPr>
        <p:blipFill rotWithShape="1">
          <a:blip r:embed="rId3"/>
          <a:srcRect l="33154" t="1561" r="34073" b="50515"/>
          <a:stretch/>
        </p:blipFill>
        <p:spPr>
          <a:xfrm>
            <a:off x="5972011" y="2064714"/>
            <a:ext cx="724648" cy="724648"/>
          </a:xfrm>
          <a:prstGeom prst="rect">
            <a:avLst/>
          </a:prstGeom>
        </p:spPr>
      </p:pic>
      <p:pic>
        <p:nvPicPr>
          <p:cNvPr id="59" name="Picture 58"/>
          <p:cNvPicPr>
            <a:picLocks noChangeAspect="1"/>
          </p:cNvPicPr>
          <p:nvPr/>
        </p:nvPicPr>
        <p:blipFill rotWithShape="1">
          <a:blip r:embed="rId4"/>
          <a:srcRect l="60395" t="-1053" r="20432" b="53376"/>
          <a:stretch/>
        </p:blipFill>
        <p:spPr>
          <a:xfrm>
            <a:off x="5126772" y="1481359"/>
            <a:ext cx="735007" cy="742508"/>
          </a:xfrm>
          <a:prstGeom prst="rect">
            <a:avLst/>
          </a:prstGeom>
        </p:spPr>
      </p:pic>
      <p:pic>
        <p:nvPicPr>
          <p:cNvPr id="60" name="Picture 59"/>
          <p:cNvPicPr>
            <a:picLocks noChangeAspect="1"/>
          </p:cNvPicPr>
          <p:nvPr/>
        </p:nvPicPr>
        <p:blipFill rotWithShape="1">
          <a:blip r:embed="rId4"/>
          <a:srcRect t="49474" r="81353"/>
          <a:stretch/>
        </p:blipFill>
        <p:spPr>
          <a:xfrm>
            <a:off x="6972270" y="1757858"/>
            <a:ext cx="639812" cy="704290"/>
          </a:xfrm>
          <a:prstGeom prst="rect">
            <a:avLst/>
          </a:prstGeom>
        </p:spPr>
      </p:pic>
      <p:pic>
        <p:nvPicPr>
          <p:cNvPr id="61" name="Picture 60"/>
          <p:cNvPicPr>
            <a:picLocks noChangeAspect="1"/>
          </p:cNvPicPr>
          <p:nvPr/>
        </p:nvPicPr>
        <p:blipFill rotWithShape="1">
          <a:blip r:embed="rId4"/>
          <a:srcRect l="79868" t="49150"/>
          <a:stretch/>
        </p:blipFill>
        <p:spPr>
          <a:xfrm>
            <a:off x="7809643" y="1840310"/>
            <a:ext cx="688085" cy="706074"/>
          </a:xfrm>
          <a:prstGeom prst="rect">
            <a:avLst/>
          </a:prstGeom>
        </p:spPr>
      </p:pic>
      <p:pic>
        <p:nvPicPr>
          <p:cNvPr id="62" name="Picture 61"/>
          <p:cNvPicPr>
            <a:picLocks noChangeAspect="1"/>
          </p:cNvPicPr>
          <p:nvPr/>
        </p:nvPicPr>
        <p:blipFill rotWithShape="1">
          <a:blip r:embed="rId5"/>
          <a:srcRect l="50297" t="50927" r="33001" b="1980"/>
          <a:stretch/>
        </p:blipFill>
        <p:spPr>
          <a:xfrm>
            <a:off x="5103023" y="3105876"/>
            <a:ext cx="700725" cy="659776"/>
          </a:xfrm>
          <a:prstGeom prst="rect">
            <a:avLst/>
          </a:prstGeom>
        </p:spPr>
      </p:pic>
      <p:pic>
        <p:nvPicPr>
          <p:cNvPr id="63" name="Picture 62"/>
          <p:cNvPicPr>
            <a:picLocks noChangeAspect="1"/>
          </p:cNvPicPr>
          <p:nvPr/>
        </p:nvPicPr>
        <p:blipFill rotWithShape="1">
          <a:blip r:embed="rId5"/>
          <a:srcRect r="83750" b="51852"/>
          <a:stretch/>
        </p:blipFill>
        <p:spPr>
          <a:xfrm>
            <a:off x="5877237" y="3201134"/>
            <a:ext cx="688396" cy="681092"/>
          </a:xfrm>
          <a:prstGeom prst="rect">
            <a:avLst/>
          </a:prstGeom>
        </p:spPr>
      </p:pic>
      <p:pic>
        <p:nvPicPr>
          <p:cNvPr id="64" name="Picture 63"/>
          <p:cNvPicPr>
            <a:picLocks noChangeAspect="1"/>
          </p:cNvPicPr>
          <p:nvPr/>
        </p:nvPicPr>
        <p:blipFill rotWithShape="1">
          <a:blip r:embed="rId5"/>
          <a:srcRect l="33132" t="50636" r="50680" b="-1"/>
          <a:stretch/>
        </p:blipFill>
        <p:spPr>
          <a:xfrm>
            <a:off x="5235737" y="3995214"/>
            <a:ext cx="750970" cy="764666"/>
          </a:xfrm>
          <a:prstGeom prst="rect">
            <a:avLst/>
          </a:prstGeom>
        </p:spPr>
      </p:pic>
      <p:cxnSp>
        <p:nvCxnSpPr>
          <p:cNvPr id="24" name="Straight Connector 23"/>
          <p:cNvCxnSpPr/>
          <p:nvPr/>
        </p:nvCxnSpPr>
        <p:spPr>
          <a:xfrm>
            <a:off x="6686550" y="1454231"/>
            <a:ext cx="296982" cy="1478234"/>
          </a:xfrm>
          <a:prstGeom prst="line">
            <a:avLst/>
          </a:prstGeom>
          <a:ln w="22225"/>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938098" y="2736298"/>
            <a:ext cx="2054182" cy="177638"/>
          </a:xfrm>
          <a:prstGeom prst="line">
            <a:avLst/>
          </a:prstGeom>
          <a:ln w="22225"/>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6437664" y="2932465"/>
            <a:ext cx="545869" cy="1834181"/>
          </a:xfrm>
          <a:prstGeom prst="line">
            <a:avLst/>
          </a:prstGeom>
          <a:ln w="22225"/>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flipV="1">
            <a:off x="6992280" y="2913935"/>
            <a:ext cx="1631266" cy="1163036"/>
          </a:xfrm>
          <a:prstGeom prst="line">
            <a:avLst/>
          </a:prstGeom>
          <a:ln w="22225"/>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732698" y="2533839"/>
            <a:ext cx="2560316" cy="600164"/>
          </a:xfrm>
          <a:prstGeom prst="rect">
            <a:avLst/>
          </a:prstGeom>
          <a:solidFill>
            <a:schemeClr val="bg1"/>
          </a:solidFill>
          <a:ln w="31750">
            <a:solidFill>
              <a:schemeClr val="tx1"/>
            </a:solidFill>
          </a:ln>
          <a:effectLst>
            <a:outerShdw blurRad="50800" dist="76200" dir="5400000" algn="t" rotWithShape="0">
              <a:prstClr val="black">
                <a:alpha val="40000"/>
              </a:prstClr>
            </a:outerShdw>
          </a:effectLst>
        </p:spPr>
        <p:txBody>
          <a:bodyPr wrap="none" rtlCol="0">
            <a:spAutoFit/>
          </a:bodyPr>
          <a:lstStyle/>
          <a:p>
            <a:pPr algn="l" rtl="0"/>
            <a:r>
              <a:rPr lang="en-US" sz="3300" kern="1200">
                <a:solidFill>
                  <a:prstClr val="black"/>
                </a:solidFill>
                <a:latin typeface="Helvetica Neue Light"/>
                <a:ea typeface=""/>
                <a:cs typeface="Helvetica Neue Light"/>
              </a:rPr>
              <a:t>Classification</a:t>
            </a:r>
            <a:endParaRPr lang="en-US" sz="3300" kern="1200" dirty="0">
              <a:solidFill>
                <a:prstClr val="black"/>
              </a:solidFill>
              <a:latin typeface="Helvetica Neue Light"/>
              <a:ea typeface=""/>
              <a:cs typeface="Helvetica Neue Light"/>
            </a:endParaRPr>
          </a:p>
        </p:txBody>
      </p:sp>
      <p:sp>
        <p:nvSpPr>
          <p:cNvPr id="55" name="TextBox 54"/>
          <p:cNvSpPr txBox="1"/>
          <p:nvPr/>
        </p:nvSpPr>
        <p:spPr>
          <a:xfrm>
            <a:off x="5896803" y="2532044"/>
            <a:ext cx="2012089" cy="600164"/>
          </a:xfrm>
          <a:prstGeom prst="rect">
            <a:avLst/>
          </a:prstGeom>
          <a:solidFill>
            <a:schemeClr val="bg1"/>
          </a:solidFill>
          <a:ln w="31750">
            <a:solidFill>
              <a:schemeClr val="tx1"/>
            </a:solidFill>
          </a:ln>
          <a:effectLst>
            <a:outerShdw blurRad="50800" dist="76200" dir="5400000" algn="t" rotWithShape="0">
              <a:prstClr val="black">
                <a:alpha val="40000"/>
              </a:prstClr>
            </a:outerShdw>
          </a:effectLst>
        </p:spPr>
        <p:txBody>
          <a:bodyPr wrap="none" rtlCol="0">
            <a:spAutoFit/>
          </a:bodyPr>
          <a:lstStyle/>
          <a:p>
            <a:pPr algn="l" rtl="0"/>
            <a:r>
              <a:rPr lang="en-US" sz="3300" kern="1200">
                <a:solidFill>
                  <a:prstClr val="black"/>
                </a:solidFill>
                <a:latin typeface="Helvetica Neue Light"/>
                <a:ea typeface=""/>
                <a:cs typeface="Helvetica Neue Light"/>
              </a:rPr>
              <a:t>Clustering</a:t>
            </a:r>
            <a:endParaRPr lang="en-US" sz="3300" kern="1200" dirty="0">
              <a:solidFill>
                <a:prstClr val="black"/>
              </a:solidFill>
              <a:latin typeface="Helvetica Neue Light"/>
              <a:ea typeface=""/>
              <a:cs typeface="Helvetica Neue Light"/>
            </a:endParaRPr>
          </a:p>
        </p:txBody>
      </p:sp>
    </p:spTree>
    <p:extLst>
      <p:ext uri="{BB962C8B-B14F-4D97-AF65-F5344CB8AC3E}">
        <p14:creationId xmlns:p14="http://schemas.microsoft.com/office/powerpoint/2010/main" val="2538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6912391" y="4853676"/>
            <a:ext cx="2133601" cy="28194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FFFFFF"/>
                </a:solidFill>
              </a:rPr>
              <a:t>80</a:t>
            </a:fld>
            <a:endParaRPr sz="1300">
              <a:solidFill>
                <a:srgbClr val="FFFFFF"/>
              </a:solidFill>
            </a:endParaRPr>
          </a:p>
        </p:txBody>
      </p:sp>
      <p:sp>
        <p:nvSpPr>
          <p:cNvPr id="28" name="Shape 28"/>
          <p:cNvSpPr/>
          <p:nvPr/>
        </p:nvSpPr>
        <p:spPr>
          <a:xfrm>
            <a:off x="-50801" y="256674"/>
            <a:ext cx="9194801" cy="5842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2800" dirty="0">
                <a:solidFill>
                  <a:srgbClr val="215380"/>
                </a:solidFill>
              </a:rPr>
              <a:t>Solution: Momentum Updates</a:t>
            </a:r>
            <a:endParaRPr sz="2800" dirty="0">
              <a:solidFill>
                <a:srgbClr val="215380"/>
              </a:solidFill>
            </a:endParaRPr>
          </a:p>
        </p:txBody>
      </p:sp>
      <mc:AlternateContent xmlns:mc="http://schemas.openxmlformats.org/markup-compatibility/2006" xmlns:a14="http://schemas.microsoft.com/office/drawing/2010/main">
        <mc:Choice Requires="a14">
          <p:sp>
            <p:nvSpPr>
              <p:cNvPr id="13" name="Rectangle 12"/>
              <p:cNvSpPr/>
              <p:nvPr/>
            </p:nvSpPr>
            <p:spPr>
              <a:xfrm>
                <a:off x="5323124" y="1185014"/>
                <a:ext cx="3046988" cy="375103"/>
              </a:xfrm>
              <a:prstGeom prst="rect">
                <a:avLst/>
              </a:prstGeom>
            </p:spPr>
            <p:txBody>
              <a:bodyPr wrap="none">
                <a:spAutoFit/>
              </a:bodyPr>
              <a:lstStyle/>
              <a:p>
                <a14:m>
                  <m:oMath xmlns:m="http://schemas.openxmlformats.org/officeDocument/2006/math">
                    <m:r>
                      <a:rPr lang="en-US" b="0" i="1" smtClean="0">
                        <a:solidFill>
                          <a:schemeClr val="tx1"/>
                        </a:solidFill>
                        <a:latin typeface="Cambria Math" charset="0"/>
                      </a:rPr>
                      <m:t>𝑙</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charset="0"/>
                          </a:rPr>
                          <m:t>𝑤</m:t>
                        </m:r>
                        <m:r>
                          <a:rPr lang="en-US" b="0" i="1" smtClean="0">
                            <a:solidFill>
                              <a:schemeClr val="tx1"/>
                            </a:solidFill>
                            <a:latin typeface="Cambria Math" charset="0"/>
                          </a:rPr>
                          <m:t>,</m:t>
                        </m:r>
                        <m:r>
                          <a:rPr lang="en-US" b="0" i="1" smtClean="0">
                            <a:solidFill>
                              <a:schemeClr val="tx1"/>
                            </a:solidFill>
                            <a:latin typeface="Cambria Math" charset="0"/>
                          </a:rPr>
                          <m:t>𝑏</m:t>
                        </m:r>
                      </m:e>
                    </m:d>
                    <m:r>
                      <a:rPr lang="en-US" b="0" i="1" smtClean="0">
                        <a:solidFill>
                          <a:schemeClr val="tx1"/>
                        </a:solidFill>
                        <a:latin typeface="Cambria Math" charset="0"/>
                      </a:rPr>
                      <m:t>=</m:t>
                    </m:r>
                    <m:r>
                      <a:rPr lang="en-US" b="0" i="1" smtClean="0">
                        <a:solidFill>
                          <a:schemeClr val="tx1"/>
                        </a:solidFill>
                        <a:latin typeface="Cambria Math" panose="02040503050406030204" pitchFamily="18" charset="0"/>
                      </a:rPr>
                      <m:t>𝑙</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𝑤</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d>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𝛼</m:t>
                    </m:r>
                  </m:oMath>
                </a14:m>
                <a:r>
                  <a:rPr lang="en-US" dirty="0"/>
                  <a:t> </a:t>
                </a:r>
                <a14:m>
                  <m:oMath xmlns:m="http://schemas.openxmlformats.org/officeDocument/2006/math">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sub>
                      <m:sup/>
                      <m:e>
                        <m:sSup>
                          <m:sSupPr>
                            <m:ctrlPr>
                              <a:rPr lang="en-US" i="1">
                                <a:latin typeface="Cambria Math" panose="02040503050406030204" pitchFamily="18" charset="0"/>
                              </a:rPr>
                            </m:ctrlPr>
                          </m:sSupP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𝑖</m:t>
                                </m:r>
                              </m:sub>
                            </m:sSub>
                            <m:r>
                              <a:rPr lang="en-US" i="1">
                                <a:latin typeface="Cambria Math" panose="02040503050406030204" pitchFamily="18" charset="0"/>
                              </a:rPr>
                              <m:t>|</m:t>
                            </m:r>
                          </m:e>
                          <m:sup>
                            <m:r>
                              <a:rPr lang="en-US" i="1">
                                <a:latin typeface="Cambria Math" panose="02040503050406030204" pitchFamily="18" charset="0"/>
                              </a:rPr>
                              <m:t>2</m:t>
                            </m:r>
                          </m:sup>
                        </m:sSup>
                      </m:e>
                    </m:nary>
                  </m:oMath>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5323124" y="1185014"/>
                <a:ext cx="3046988" cy="375103"/>
              </a:xfrm>
              <a:prstGeom prst="rect">
                <a:avLst/>
              </a:prstGeom>
              <a:blipFill>
                <a:blip r:embed="rId2"/>
                <a:stretch>
                  <a:fillRect t="-103226" b="-158065"/>
                </a:stretch>
              </a:blipFill>
            </p:spPr>
            <p:txBody>
              <a:bodyPr/>
              <a:lstStyle/>
              <a:p>
                <a:r>
                  <a:rPr lang="en-US">
                    <a:noFill/>
                  </a:rPr>
                  <a:t> </a:t>
                </a:r>
              </a:p>
            </p:txBody>
          </p:sp>
        </mc:Fallback>
      </mc:AlternateContent>
      <p:grpSp>
        <p:nvGrpSpPr>
          <p:cNvPr id="18" name="Group 17"/>
          <p:cNvGrpSpPr/>
          <p:nvPr/>
        </p:nvGrpSpPr>
        <p:grpSpPr>
          <a:xfrm>
            <a:off x="889877" y="805231"/>
            <a:ext cx="6851617" cy="4233111"/>
            <a:chOff x="889877" y="805231"/>
            <a:chExt cx="6851617" cy="4233111"/>
          </a:xfrm>
        </p:grpSpPr>
        <mc:AlternateContent xmlns:mc="http://schemas.openxmlformats.org/markup-compatibility/2006" xmlns:a14="http://schemas.microsoft.com/office/drawing/2010/main">
          <mc:Choice Requires="a14">
            <p:sp>
              <p:nvSpPr>
                <p:cNvPr id="4" name="TextBox 3"/>
                <p:cNvSpPr txBox="1"/>
                <p:nvPr/>
              </p:nvSpPr>
              <p:spPr>
                <a:xfrm>
                  <a:off x="914560" y="805231"/>
                  <a:ext cx="911275" cy="2769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sz="1800" b="0" i="1" u="none" strike="noStrike" cap="none" spc="0" normalizeH="0" baseline="0" smtClean="0">
                            <a:ln>
                              <a:noFill/>
                            </a:ln>
                            <a:solidFill>
                              <a:srgbClr val="000000"/>
                            </a:solidFill>
                            <a:effectLst/>
                            <a:uFillTx/>
                            <a:latin typeface="Cambria Math" charset="0"/>
                            <a:ea typeface="Calibri"/>
                            <a:cs typeface="Calibri"/>
                            <a:sym typeface="Calibri"/>
                          </a:rPr>
                          <m:t>𝜆</m:t>
                        </m:r>
                        <m:r>
                          <a:rPr kumimoji="0" lang="en-US" sz="1800" b="0" i="1" u="none" strike="noStrike" cap="none" spc="0" normalizeH="0" baseline="0" smtClean="0">
                            <a:ln>
                              <a:noFill/>
                            </a:ln>
                            <a:solidFill>
                              <a:srgbClr val="000000"/>
                            </a:solidFill>
                            <a:effectLst/>
                            <a:uFillTx/>
                            <a:latin typeface="Cambria Math" charset="0"/>
                            <a:ea typeface="Calibri"/>
                            <a:cs typeface="Calibri"/>
                            <a:sym typeface="Calibri"/>
                          </a:rPr>
                          <m:t>=0.01</m:t>
                        </m:r>
                      </m:oMath>
                    </m:oMathPara>
                  </a14:m>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14560" y="805231"/>
                  <a:ext cx="911275" cy="276999"/>
                </a:xfrm>
                <a:prstGeom prst="rect">
                  <a:avLst/>
                </a:prstGeom>
                <a:blipFill>
                  <a:blip r:embed="rId3"/>
                  <a:stretch>
                    <a:fillRect l="-6944" r="-4167" b="-8696"/>
                  </a:stretch>
                </a:blipFill>
                <a:ln w="12700" cap="flat">
                  <a:noFill/>
                  <a:miter lim="400000"/>
                </a:ln>
                <a:effectLst/>
              </p:spPr>
              <p:txBody>
                <a:bodyPr/>
                <a:lstStyle/>
                <a:p>
                  <a:r>
                    <a:rPr lang="en-US">
                      <a:noFill/>
                    </a:rPr>
                    <a:t> </a:t>
                  </a:r>
                </a:p>
              </p:txBody>
            </p:sp>
          </mc:Fallback>
        </mc:AlternateContent>
        <p:sp>
          <p:nvSpPr>
            <p:cNvPr id="7" name="TextBox 6"/>
            <p:cNvSpPr txBox="1"/>
            <p:nvPr/>
          </p:nvSpPr>
          <p:spPr>
            <a:xfrm>
              <a:off x="914560" y="1831731"/>
              <a:ext cx="2500041"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70C0"/>
                  </a:solidFill>
                  <a:effectLst/>
                  <a:uFillTx/>
                  <a:latin typeface="Calibri"/>
                  <a:ea typeface="Calibri"/>
                  <a:cs typeface="Calibri"/>
                  <a:sym typeface="Calibri"/>
                </a:rPr>
                <a:t>for </a:t>
              </a:r>
              <a:r>
                <a:rPr lang="en-US" dirty="0">
                  <a:solidFill>
                    <a:srgbClr val="000000"/>
                  </a:solidFill>
                </a:rPr>
                <a:t>e = 0, </a:t>
              </a:r>
              <a:r>
                <a:rPr lang="en-US" dirty="0" err="1">
                  <a:solidFill>
                    <a:srgbClr val="000000"/>
                  </a:solidFill>
                </a:rPr>
                <a:t>num_epochs</a:t>
              </a:r>
              <a:r>
                <a:rPr lang="en-US" dirty="0">
                  <a:solidFill>
                    <a:srgbClr val="000000"/>
                  </a:solidFill>
                </a:rPr>
                <a:t> </a:t>
              </a:r>
              <a:r>
                <a:rPr lang="en-US" b="1" dirty="0">
                  <a:solidFill>
                    <a:srgbClr val="0070C0"/>
                  </a:solidFill>
                </a:rPr>
                <a:t>do</a:t>
              </a:r>
              <a:endParaRPr kumimoji="0" lang="en-US" sz="1800" b="1" i="0" u="none" strike="noStrike" cap="none" spc="0" normalizeH="0" baseline="0" dirty="0">
                <a:ln>
                  <a:noFill/>
                </a:ln>
                <a:solidFill>
                  <a:srgbClr val="0070C0"/>
                </a:solidFill>
                <a:effectLst/>
                <a:uFillTx/>
                <a:sym typeface="Calibri"/>
              </a:endParaRPr>
            </a:p>
          </p:txBody>
        </p:sp>
        <p:sp>
          <p:nvSpPr>
            <p:cNvPr id="8" name="Rectangle 7"/>
            <p:cNvSpPr/>
            <p:nvPr/>
          </p:nvSpPr>
          <p:spPr>
            <a:xfrm>
              <a:off x="914559" y="4669010"/>
              <a:ext cx="546945" cy="369332"/>
            </a:xfrm>
            <a:prstGeom prst="rect">
              <a:avLst/>
            </a:prstGeom>
          </p:spPr>
          <p:txBody>
            <a:bodyPr wrap="none">
              <a:spAutoFit/>
            </a:bodyPr>
            <a:lstStyle/>
            <a:p>
              <a:r>
                <a:rPr lang="en-US" b="1" dirty="0">
                  <a:solidFill>
                    <a:srgbClr val="0070C0"/>
                  </a:solidFill>
                </a:rPr>
                <a:t>end</a:t>
              </a:r>
              <a:endParaRPr lang="en-US" dirty="0"/>
            </a:p>
          </p:txBody>
        </p:sp>
        <p:sp>
          <p:nvSpPr>
            <p:cNvPr id="9" name="TextBox 8"/>
            <p:cNvSpPr txBox="1"/>
            <p:nvPr/>
          </p:nvSpPr>
          <p:spPr>
            <a:xfrm>
              <a:off x="889877" y="1142057"/>
              <a:ext cx="262828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Initialize w and b randomly</a:t>
              </a:r>
            </a:p>
          </p:txBody>
        </p:sp>
        <mc:AlternateContent xmlns:mc="http://schemas.openxmlformats.org/markup-compatibility/2006" xmlns:a14="http://schemas.microsoft.com/office/drawing/2010/main">
          <mc:Choice Requires="a14">
            <p:sp>
              <p:nvSpPr>
                <p:cNvPr id="14" name="Rectangle 13"/>
                <p:cNvSpPr/>
                <p:nvPr/>
              </p:nvSpPr>
              <p:spPr>
                <a:xfrm>
                  <a:off x="2448888" y="2454268"/>
                  <a:ext cx="145924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𝑑𝑙</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b="0" i="1" smtClean="0">
                            <a:solidFill>
                              <a:schemeClr val="tx1"/>
                            </a:solidFill>
                            <a:latin typeface="Cambria Math" charset="0"/>
                          </a:rPr>
                          <m:t>𝑑𝑤</m:t>
                        </m:r>
                      </m:oMath>
                    </m:oMathPara>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2448888" y="2454268"/>
                  <a:ext cx="1459246" cy="369332"/>
                </a:xfrm>
                <a:prstGeom prst="rect">
                  <a:avLst/>
                </a:prstGeom>
                <a:blipFill>
                  <a:blip r:embed="rId4"/>
                  <a:stretch>
                    <a:fillRect b="-13333"/>
                  </a:stretch>
                </a:blipFill>
              </p:spPr>
              <p:txBody>
                <a:bodyPr/>
                <a:lstStyle/>
                <a:p>
                  <a:r>
                    <a:rPr lang="en-US">
                      <a:noFill/>
                    </a:rPr>
                    <a:t> </a:t>
                  </a:r>
                </a:p>
              </p:txBody>
            </p:sp>
          </mc:Fallback>
        </mc:AlternateContent>
        <p:sp>
          <p:nvSpPr>
            <p:cNvPr id="15" name="TextBox 14"/>
            <p:cNvSpPr txBox="1"/>
            <p:nvPr/>
          </p:nvSpPr>
          <p:spPr>
            <a:xfrm>
              <a:off x="1243757" y="2450884"/>
              <a:ext cx="1073369"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Compute: </a:t>
              </a:r>
            </a:p>
          </p:txBody>
        </p:sp>
        <p:sp>
          <p:nvSpPr>
            <p:cNvPr id="16" name="Rectangle 15"/>
            <p:cNvSpPr/>
            <p:nvPr/>
          </p:nvSpPr>
          <p:spPr>
            <a:xfrm>
              <a:off x="1200795" y="3398770"/>
              <a:ext cx="1159292" cy="369332"/>
            </a:xfrm>
            <a:prstGeom prst="rect">
              <a:avLst/>
            </a:prstGeom>
          </p:spPr>
          <p:txBody>
            <a:bodyPr wrap="none">
              <a:spAutoFit/>
            </a:bodyPr>
            <a:lstStyle/>
            <a:p>
              <a:r>
                <a:rPr lang="en-US" dirty="0">
                  <a:solidFill>
                    <a:srgbClr val="000000"/>
                  </a:solidFill>
                </a:rPr>
                <a:t>Update w:</a:t>
              </a:r>
              <a:endParaRPr lang="en-US" dirty="0"/>
            </a:p>
          </p:txBody>
        </p:sp>
        <mc:AlternateContent xmlns:mc="http://schemas.openxmlformats.org/markup-compatibility/2006" xmlns:a14="http://schemas.microsoft.com/office/drawing/2010/main">
          <mc:Choice Requires="a14">
            <p:sp>
              <p:nvSpPr>
                <p:cNvPr id="25" name="Rectangle 24"/>
                <p:cNvSpPr/>
                <p:nvPr/>
              </p:nvSpPr>
              <p:spPr>
                <a:xfrm>
                  <a:off x="2448888" y="3417905"/>
                  <a:ext cx="152650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𝑤</m:t>
                        </m:r>
                        <m:r>
                          <a:rPr lang="en-US" b="0" i="1" smtClean="0">
                            <a:solidFill>
                              <a:schemeClr val="tx1"/>
                            </a:solidFill>
                            <a:latin typeface="Cambria Math" charset="0"/>
                          </a:rPr>
                          <m:t>=</m:t>
                        </m:r>
                        <m:r>
                          <a:rPr lang="en-US" b="0" i="1" smtClean="0">
                            <a:solidFill>
                              <a:schemeClr val="tx1"/>
                            </a:solidFill>
                            <a:latin typeface="Cambria Math" charset="0"/>
                          </a:rPr>
                          <m:t>𝑤</m:t>
                        </m:r>
                        <m:r>
                          <a:rPr lang="en-US" b="0" i="1" smtClean="0">
                            <a:solidFill>
                              <a:schemeClr val="tx1"/>
                            </a:solidFill>
                            <a:latin typeface="Cambria Math" charset="0"/>
                          </a:rPr>
                          <m:t> −</m:t>
                        </m:r>
                        <m:r>
                          <a:rPr lang="en-US" b="0" i="1" smtClean="0">
                            <a:solidFill>
                              <a:schemeClr val="tx1"/>
                            </a:solidFill>
                            <a:latin typeface="Cambria Math" charset="0"/>
                          </a:rPr>
                          <m:t>𝜆</m:t>
                        </m:r>
                        <m:r>
                          <a:rPr lang="en-US" b="0" i="1" smtClean="0">
                            <a:solidFill>
                              <a:schemeClr val="tx1"/>
                            </a:solidFill>
                            <a:latin typeface="Cambria Math" charset="0"/>
                          </a:rPr>
                          <m:t> </m:t>
                        </m:r>
                        <m:r>
                          <a:rPr lang="en-US" b="0" i="1" smtClean="0">
                            <a:solidFill>
                              <a:schemeClr val="tx1"/>
                            </a:solidFill>
                            <a:latin typeface="Cambria Math" panose="02040503050406030204" pitchFamily="18" charset="0"/>
                          </a:rPr>
                          <m:t>𝑣</m:t>
                        </m:r>
                      </m:oMath>
                    </m:oMathPara>
                  </a14:m>
                  <a:endParaRPr lang="en-US" dirty="0"/>
                </a:p>
              </p:txBody>
            </p:sp>
          </mc:Choice>
          <mc:Fallback xmlns="">
            <p:sp>
              <p:nvSpPr>
                <p:cNvPr id="25" name="Rectangle 24"/>
                <p:cNvSpPr>
                  <a:spLocks noRot="1" noChangeAspect="1" noMove="1" noResize="1" noEditPoints="1" noAdjustHandles="1" noChangeArrowheads="1" noChangeShapeType="1" noTextEdit="1"/>
                </p:cNvSpPr>
                <p:nvPr/>
              </p:nvSpPr>
              <p:spPr>
                <a:xfrm>
                  <a:off x="2448888" y="3417905"/>
                  <a:ext cx="1526507" cy="369332"/>
                </a:xfrm>
                <a:prstGeom prst="rect">
                  <a:avLst/>
                </a:prstGeom>
                <a:blipFill>
                  <a:blip r:embed="rId5"/>
                  <a:stretch>
                    <a:fillRect b="-13333"/>
                  </a:stretch>
                </a:blipFill>
              </p:spPr>
              <p:txBody>
                <a:bodyPr/>
                <a:lstStyle/>
                <a:p>
                  <a:r>
                    <a:rPr lang="en-US">
                      <a:noFill/>
                    </a:rPr>
                    <a:t> </a:t>
                  </a:r>
                </a:p>
              </p:txBody>
            </p:sp>
          </mc:Fallback>
        </mc:AlternateContent>
        <p:sp>
          <p:nvSpPr>
            <p:cNvPr id="29" name="Rectangle 28"/>
            <p:cNvSpPr/>
            <p:nvPr/>
          </p:nvSpPr>
          <p:spPr>
            <a:xfrm>
              <a:off x="1257126" y="4079087"/>
              <a:ext cx="750526" cy="369332"/>
            </a:xfrm>
            <a:prstGeom prst="rect">
              <a:avLst/>
            </a:prstGeom>
          </p:spPr>
          <p:txBody>
            <a:bodyPr wrap="none">
              <a:spAutoFit/>
            </a:bodyPr>
            <a:lstStyle/>
            <a:p>
              <a:r>
                <a:rPr lang="en-US" dirty="0">
                  <a:solidFill>
                    <a:srgbClr val="000000"/>
                  </a:solidFill>
                </a:rPr>
                <a:t>Print: </a:t>
              </a:r>
              <a:endParaRPr lang="en-US" dirty="0"/>
            </a:p>
          </p:txBody>
        </p:sp>
        <mc:AlternateContent xmlns:mc="http://schemas.openxmlformats.org/markup-compatibility/2006" xmlns:a14="http://schemas.microsoft.com/office/drawing/2010/main">
          <mc:Choice Requires="a14">
            <p:sp>
              <p:nvSpPr>
                <p:cNvPr id="17" name="Rectangle 16"/>
                <p:cNvSpPr/>
                <p:nvPr/>
              </p:nvSpPr>
              <p:spPr>
                <a:xfrm>
                  <a:off x="1888357" y="4078776"/>
                  <a:ext cx="9026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𝑙</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oMath>
                    </m:oMathPara>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1888357" y="4078776"/>
                  <a:ext cx="902683" cy="369332"/>
                </a:xfrm>
                <a:prstGeom prst="rect">
                  <a:avLst/>
                </a:prstGeom>
                <a:blipFill>
                  <a:blip r:embed="rId6"/>
                  <a:stretch>
                    <a:fillRect b="-13333"/>
                  </a:stretch>
                </a:blipFill>
              </p:spPr>
              <p:txBody>
                <a:bodyPr/>
                <a:lstStyle/>
                <a:p>
                  <a:r>
                    <a:rPr lang="en-US">
                      <a:noFill/>
                    </a:rPr>
                    <a:t> </a:t>
                  </a:r>
                </a:p>
              </p:txBody>
            </p:sp>
          </mc:Fallback>
        </mc:AlternateContent>
        <p:sp>
          <p:nvSpPr>
            <p:cNvPr id="31" name="Rectangle 30"/>
            <p:cNvSpPr/>
            <p:nvPr/>
          </p:nvSpPr>
          <p:spPr>
            <a:xfrm>
              <a:off x="2879266" y="4055863"/>
              <a:ext cx="4862228" cy="369332"/>
            </a:xfrm>
            <a:prstGeom prst="rect">
              <a:avLst/>
            </a:prstGeom>
          </p:spPr>
          <p:txBody>
            <a:bodyPr wrap="none">
              <a:spAutoFit/>
            </a:bodyPr>
            <a:lstStyle/>
            <a:p>
              <a:r>
                <a:rPr lang="en-US" dirty="0">
                  <a:solidFill>
                    <a:srgbClr val="00B050"/>
                  </a:solidFill>
                </a:rPr>
                <a:t>// Useful to see if this is becoming smaller or not. </a:t>
              </a:r>
            </a:p>
          </p:txBody>
        </p:sp>
      </p:grpSp>
      <p:sp>
        <p:nvSpPr>
          <p:cNvPr id="30" name="Rectangle 29"/>
          <p:cNvSpPr/>
          <p:nvPr/>
        </p:nvSpPr>
        <p:spPr>
          <a:xfrm>
            <a:off x="914558" y="4399689"/>
            <a:ext cx="546945" cy="369332"/>
          </a:xfrm>
          <a:prstGeom prst="rect">
            <a:avLst/>
          </a:prstGeom>
        </p:spPr>
        <p:txBody>
          <a:bodyPr wrap="none">
            <a:spAutoFit/>
          </a:bodyPr>
          <a:lstStyle/>
          <a:p>
            <a:r>
              <a:rPr lang="en-US" b="1" dirty="0">
                <a:solidFill>
                  <a:srgbClr val="0070C0"/>
                </a:solidFill>
              </a:rPr>
              <a:t>end</a:t>
            </a:r>
            <a:endParaRPr lang="en-US" dirty="0"/>
          </a:p>
        </p:txBody>
      </p:sp>
      <p:sp>
        <p:nvSpPr>
          <p:cNvPr id="32" name="TextBox 31"/>
          <p:cNvSpPr txBox="1"/>
          <p:nvPr/>
        </p:nvSpPr>
        <p:spPr>
          <a:xfrm>
            <a:off x="917929" y="2156740"/>
            <a:ext cx="257217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70C0"/>
                </a:solidFill>
                <a:effectLst/>
                <a:uFillTx/>
                <a:latin typeface="Calibri"/>
                <a:ea typeface="Calibri"/>
                <a:cs typeface="Calibri"/>
                <a:sym typeface="Calibri"/>
              </a:rPr>
              <a:t>for </a:t>
            </a:r>
            <a:r>
              <a:rPr lang="en-US" dirty="0">
                <a:solidFill>
                  <a:srgbClr val="000000"/>
                </a:solidFill>
              </a:rPr>
              <a:t>b = 0, </a:t>
            </a:r>
            <a:r>
              <a:rPr lang="en-US" dirty="0" err="1">
                <a:solidFill>
                  <a:srgbClr val="000000"/>
                </a:solidFill>
              </a:rPr>
              <a:t>num_batches</a:t>
            </a:r>
            <a:r>
              <a:rPr lang="en-US" dirty="0">
                <a:solidFill>
                  <a:srgbClr val="000000"/>
                </a:solidFill>
              </a:rPr>
              <a:t> </a:t>
            </a:r>
            <a:r>
              <a:rPr lang="en-US" b="1" dirty="0">
                <a:solidFill>
                  <a:srgbClr val="0070C0"/>
                </a:solidFill>
              </a:rPr>
              <a:t>do</a:t>
            </a:r>
            <a:endParaRPr kumimoji="0" lang="en-US" sz="1800" b="1" i="0" u="none" strike="noStrike" cap="none" spc="0" normalizeH="0" baseline="0" dirty="0">
              <a:ln>
                <a:noFill/>
              </a:ln>
              <a:solidFill>
                <a:srgbClr val="0070C0"/>
              </a:solidFill>
              <a:effectLst/>
              <a:uFillTx/>
              <a:sym typeface="Calibri"/>
            </a:endParaRPr>
          </a:p>
        </p:txBody>
      </p:sp>
      <p:sp>
        <p:nvSpPr>
          <p:cNvPr id="2" name="TextBox 1">
            <a:extLst>
              <a:ext uri="{FF2B5EF4-FFF2-40B4-BE49-F238E27FC236}">
                <a16:creationId xmlns:a16="http://schemas.microsoft.com/office/drawing/2014/main" id="{C7BEF54B-5DDB-4A47-B04C-B7A35224490B}"/>
              </a:ext>
            </a:extLst>
          </p:cNvPr>
          <p:cNvSpPr txBox="1"/>
          <p:nvPr/>
        </p:nvSpPr>
        <p:spPr>
          <a:xfrm>
            <a:off x="6557929" y="2067881"/>
            <a:ext cx="2340391" cy="1754326"/>
          </a:xfrm>
          <a:prstGeom prst="rect">
            <a:avLst/>
          </a:prstGeom>
          <a:noFill/>
        </p:spPr>
        <p:txBody>
          <a:bodyPr wrap="square" rtlCol="0">
            <a:spAutoFit/>
          </a:bodyPr>
          <a:lstStyle/>
          <a:p>
            <a:r>
              <a:rPr lang="en-US" dirty="0">
                <a:solidFill>
                  <a:schemeClr val="accent1"/>
                </a:solidFill>
              </a:rPr>
              <a:t>Keep track of previous gradients in an accumulator variable! and use a weighted average with current gradient.</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EA3680D-880A-CB43-A263-B2C4D9F4E777}"/>
                  </a:ext>
                </a:extLst>
              </p:cNvPr>
              <p:cNvSpPr txBox="1"/>
              <p:nvPr/>
            </p:nvSpPr>
            <p:spPr>
              <a:xfrm>
                <a:off x="2167951" y="811366"/>
                <a:ext cx="769570" cy="2769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sz="18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t>𝜏</m:t>
                      </m:r>
                      <m:r>
                        <a:rPr kumimoji="0" lang="en-US" sz="1800" b="0" i="1" u="none" strike="noStrike" cap="none" spc="0" normalizeH="0" baseline="0" smtClean="0">
                          <a:ln>
                            <a:noFill/>
                          </a:ln>
                          <a:solidFill>
                            <a:srgbClr val="000000"/>
                          </a:solidFill>
                          <a:effectLst/>
                          <a:uFillTx/>
                          <a:latin typeface="Cambria Math" charset="0"/>
                          <a:ea typeface="Calibri"/>
                          <a:cs typeface="Calibri"/>
                          <a:sym typeface="Calibri"/>
                        </a:rPr>
                        <m:t>=0.</m:t>
                      </m:r>
                      <m:r>
                        <a:rPr kumimoji="0" lang="en-US" sz="18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t>9</m:t>
                      </m:r>
                    </m:oMath>
                  </m:oMathPara>
                </a14:m>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mc:Choice>
        <mc:Fallback xmlns="">
          <p:sp>
            <p:nvSpPr>
              <p:cNvPr id="33" name="TextBox 32">
                <a:extLst>
                  <a:ext uri="{FF2B5EF4-FFF2-40B4-BE49-F238E27FC236}">
                    <a16:creationId xmlns:a16="http://schemas.microsoft.com/office/drawing/2014/main" id="{FEA3680D-880A-CB43-A263-B2C4D9F4E777}"/>
                  </a:ext>
                </a:extLst>
              </p:cNvPr>
              <p:cNvSpPr txBox="1">
                <a:spLocks noRot="1" noChangeAspect="1" noMove="1" noResize="1" noEditPoints="1" noAdjustHandles="1" noChangeArrowheads="1" noChangeShapeType="1" noTextEdit="1"/>
              </p:cNvSpPr>
              <p:nvPr/>
            </p:nvSpPr>
            <p:spPr>
              <a:xfrm>
                <a:off x="2167951" y="811366"/>
                <a:ext cx="769570" cy="276999"/>
              </a:xfrm>
              <a:prstGeom prst="rect">
                <a:avLst/>
              </a:prstGeom>
              <a:blipFill>
                <a:blip r:embed="rId7"/>
                <a:stretch>
                  <a:fillRect l="-3279" r="-6557" b="-4348"/>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C46439FB-532A-B248-8343-074EC477A3BF}"/>
                  </a:ext>
                </a:extLst>
              </p:cNvPr>
              <p:cNvSpPr txBox="1"/>
              <p:nvPr/>
            </p:nvSpPr>
            <p:spPr>
              <a:xfrm>
                <a:off x="914560" y="1498800"/>
                <a:ext cx="84606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u="none" strike="noStrike" cap="none" spc="0" normalizeH="0" baseline="0" dirty="0">
                    <a:ln>
                      <a:noFill/>
                    </a:ln>
                    <a:solidFill>
                      <a:srgbClr val="000000"/>
                    </a:solidFill>
                    <a:effectLst/>
                    <a:uFillTx/>
                    <a:ea typeface="Calibri"/>
                    <a:cs typeface="Calibri"/>
                    <a:sym typeface="Calibri"/>
                  </a:rPr>
                  <a:t>global </a:t>
                </a:r>
                <a14:m>
                  <m:oMath xmlns:m="http://schemas.openxmlformats.org/officeDocument/2006/math">
                    <m:r>
                      <a:rPr kumimoji="0" lang="en-US" sz="1800" b="0" i="1" u="none" strike="noStrike" cap="none" spc="0" normalizeH="0" baseline="0" smtClean="0">
                        <a:ln>
                          <a:noFill/>
                        </a:ln>
                        <a:solidFill>
                          <a:srgbClr val="000000"/>
                        </a:solidFill>
                        <a:effectLst/>
                        <a:uFillTx/>
                        <a:latin typeface="Cambria Math" panose="02040503050406030204" pitchFamily="18" charset="0"/>
                        <a:ea typeface="Calibri"/>
                        <a:cs typeface="Calibri"/>
                        <a:sym typeface="Calibri"/>
                      </a:rPr>
                      <m:t>𝑣</m:t>
                    </m:r>
                  </m:oMath>
                </a14:m>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mc:Choice>
        <mc:Fallback xmlns="">
          <p:sp>
            <p:nvSpPr>
              <p:cNvPr id="35" name="TextBox 34">
                <a:extLst>
                  <a:ext uri="{FF2B5EF4-FFF2-40B4-BE49-F238E27FC236}">
                    <a16:creationId xmlns:a16="http://schemas.microsoft.com/office/drawing/2014/main" id="{C46439FB-532A-B248-8343-074EC477A3BF}"/>
                  </a:ext>
                </a:extLst>
              </p:cNvPr>
              <p:cNvSpPr txBox="1">
                <a:spLocks noRot="1" noChangeAspect="1" noMove="1" noResize="1" noEditPoints="1" noAdjustHandles="1" noChangeArrowheads="1" noChangeShapeType="1" noTextEdit="1"/>
              </p:cNvSpPr>
              <p:nvPr/>
            </p:nvSpPr>
            <p:spPr>
              <a:xfrm>
                <a:off x="914560" y="1498800"/>
                <a:ext cx="846063" cy="369330"/>
              </a:xfrm>
              <a:prstGeom prst="rect">
                <a:avLst/>
              </a:prstGeom>
              <a:blipFill>
                <a:blip r:embed="rId8"/>
                <a:stretch>
                  <a:fillRect l="-11940" t="-6667" b="-26667"/>
                </a:stretch>
              </a:blipFill>
              <a:ln w="12700" cap="flat">
                <a:noFill/>
                <a:miter lim="400000"/>
              </a:ln>
              <a:effectLst/>
            </p:spPr>
            <p:txBody>
              <a:bodyPr/>
              <a:lstStyle/>
              <a:p>
                <a:r>
                  <a:rPr lang="en-US">
                    <a:noFill/>
                  </a:rPr>
                  <a:t> </a:t>
                </a:r>
              </a:p>
            </p:txBody>
          </p:sp>
        </mc:Fallback>
      </mc:AlternateContent>
      <p:sp>
        <p:nvSpPr>
          <p:cNvPr id="36" name="TextBox 35">
            <a:extLst>
              <a:ext uri="{FF2B5EF4-FFF2-40B4-BE49-F238E27FC236}">
                <a16:creationId xmlns:a16="http://schemas.microsoft.com/office/drawing/2014/main" id="{685F3067-B328-7544-89FE-60B2083E14EF}"/>
              </a:ext>
            </a:extLst>
          </p:cNvPr>
          <p:cNvSpPr txBox="1"/>
          <p:nvPr/>
        </p:nvSpPr>
        <p:spPr>
          <a:xfrm>
            <a:off x="1257126" y="2846414"/>
            <a:ext cx="1073369"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Compute: </a:t>
            </a:r>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DD8DED55-A8B8-CB48-B7C7-DB1D8FF02C8E}"/>
                  </a:ext>
                </a:extLst>
              </p:cNvPr>
              <p:cNvSpPr/>
              <p:nvPr/>
            </p:nvSpPr>
            <p:spPr>
              <a:xfrm>
                <a:off x="2367868" y="2879427"/>
                <a:ext cx="299588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𝑣</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𝜏</m:t>
                      </m:r>
                      <m:r>
                        <a:rPr lang="en-US" b="0" i="1" smtClean="0">
                          <a:solidFill>
                            <a:schemeClr val="tx1"/>
                          </a:solidFill>
                          <a:latin typeface="Cambria Math" panose="02040503050406030204" pitchFamily="18" charset="0"/>
                        </a:rPr>
                        <m:t>𝑣</m:t>
                      </m:r>
                      <m:r>
                        <a:rPr lang="en-US" b="0" i="1" smtClean="0">
                          <a:solidFill>
                            <a:schemeClr val="tx1"/>
                          </a:solidFill>
                          <a:latin typeface="Cambria Math" panose="02040503050406030204" pitchFamily="18" charset="0"/>
                        </a:rPr>
                        <m:t>+</m:t>
                      </m:r>
                      <m:r>
                        <a:rPr lang="en-US" i="1">
                          <a:solidFill>
                            <a:schemeClr val="tx1"/>
                          </a:solidFill>
                          <a:latin typeface="Cambria Math" charset="0"/>
                        </a:rPr>
                        <m:t>𝑑𝑙</m:t>
                      </m:r>
                      <m:r>
                        <a:rPr lang="en-US" i="1">
                          <a:solidFill>
                            <a:schemeClr val="tx1"/>
                          </a:solidFill>
                          <a:latin typeface="Cambria Math" charset="0"/>
                        </a:rPr>
                        <m:t>(</m:t>
                      </m:r>
                      <m:r>
                        <a:rPr lang="en-US" i="1">
                          <a:solidFill>
                            <a:schemeClr val="tx1"/>
                          </a:solidFill>
                          <a:latin typeface="Cambria Math" charset="0"/>
                        </a:rPr>
                        <m:t>𝑤</m:t>
                      </m:r>
                      <m:r>
                        <a:rPr lang="en-US" i="1">
                          <a:solidFill>
                            <a:schemeClr val="tx1"/>
                          </a:solidFill>
                          <a:latin typeface="Cambria Math" charset="0"/>
                        </a:rPr>
                        <m:t>,</m:t>
                      </m:r>
                      <m:r>
                        <a:rPr lang="en-US" i="1">
                          <a:solidFill>
                            <a:schemeClr val="tx1"/>
                          </a:solidFill>
                          <a:latin typeface="Cambria Math" charset="0"/>
                        </a:rPr>
                        <m:t>𝑏</m:t>
                      </m:r>
                      <m:r>
                        <a:rPr lang="en-US" i="1">
                          <a:solidFill>
                            <a:schemeClr val="tx1"/>
                          </a:solidFill>
                          <a:latin typeface="Cambria Math" charset="0"/>
                        </a:rPr>
                        <m:t>)/</m:t>
                      </m:r>
                      <m:r>
                        <a:rPr lang="en-US" i="1">
                          <a:solidFill>
                            <a:schemeClr val="tx1"/>
                          </a:solidFill>
                          <a:latin typeface="Cambria Math" charset="0"/>
                        </a:rPr>
                        <m:t>𝑑𝑤</m:t>
                      </m:r>
                      <m:r>
                        <a:rPr lang="en-US" b="0" i="1" smtClean="0">
                          <a:solidFill>
                            <a:schemeClr val="tx1"/>
                          </a:solidFill>
                          <a:latin typeface="Cambria Math" panose="02040503050406030204" pitchFamily="18" charset="0"/>
                        </a:rPr>
                        <m:t>+</m:t>
                      </m:r>
                      <m:r>
                        <a:rPr lang="en-US" i="1">
                          <a:solidFill>
                            <a:schemeClr val="tx1"/>
                          </a:solidFill>
                          <a:latin typeface="Cambria Math" panose="02040503050406030204" pitchFamily="18" charset="0"/>
                        </a:rPr>
                        <m:t>𝛼</m:t>
                      </m:r>
                      <m:r>
                        <a:rPr lang="en-US" i="1">
                          <a:solidFill>
                            <a:schemeClr val="tx1"/>
                          </a:solidFill>
                          <a:latin typeface="Cambria Math" panose="02040503050406030204" pitchFamily="18" charset="0"/>
                        </a:rPr>
                        <m:t>𝑤</m:t>
                      </m:r>
                    </m:oMath>
                  </m:oMathPara>
                </a14:m>
                <a:endParaRPr lang="en-US" dirty="0"/>
              </a:p>
            </p:txBody>
          </p:sp>
        </mc:Choice>
        <mc:Fallback xmlns="">
          <p:sp>
            <p:nvSpPr>
              <p:cNvPr id="37" name="Rectangle 36">
                <a:extLst>
                  <a:ext uri="{FF2B5EF4-FFF2-40B4-BE49-F238E27FC236}">
                    <a16:creationId xmlns:a16="http://schemas.microsoft.com/office/drawing/2014/main" id="{DD8DED55-A8B8-CB48-B7C7-DB1D8FF02C8E}"/>
                  </a:ext>
                </a:extLst>
              </p:cNvPr>
              <p:cNvSpPr>
                <a:spLocks noRot="1" noChangeAspect="1" noMove="1" noResize="1" noEditPoints="1" noAdjustHandles="1" noChangeArrowheads="1" noChangeShapeType="1" noTextEdit="1"/>
              </p:cNvSpPr>
              <p:nvPr/>
            </p:nvSpPr>
            <p:spPr>
              <a:xfrm>
                <a:off x="2367868" y="2879427"/>
                <a:ext cx="2995885" cy="369332"/>
              </a:xfrm>
              <a:prstGeom prst="rect">
                <a:avLst/>
              </a:prstGeom>
              <a:blipFill>
                <a:blip r:embed="rId9"/>
                <a:stretch>
                  <a:fillRect b="-13333"/>
                </a:stretch>
              </a:blipFill>
            </p:spPr>
            <p:txBody>
              <a:bodyPr/>
              <a:lstStyle/>
              <a:p>
                <a:r>
                  <a:rPr lang="en-US">
                    <a:noFill/>
                  </a:rPr>
                  <a:t> </a:t>
                </a:r>
              </a:p>
            </p:txBody>
          </p:sp>
        </mc:Fallback>
      </mc:AlternateContent>
      <p:sp>
        <p:nvSpPr>
          <p:cNvPr id="38" name="Rectangle 37">
            <a:extLst>
              <a:ext uri="{FF2B5EF4-FFF2-40B4-BE49-F238E27FC236}">
                <a16:creationId xmlns:a16="http://schemas.microsoft.com/office/drawing/2014/main" id="{7B923821-C48E-EB41-8989-C57D77190EC0}"/>
              </a:ext>
            </a:extLst>
          </p:cNvPr>
          <p:cNvSpPr/>
          <p:nvPr/>
        </p:nvSpPr>
        <p:spPr>
          <a:xfrm>
            <a:off x="1096385" y="2846901"/>
            <a:ext cx="4267368" cy="4018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381293"/>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7E8A72-FA23-614B-B0BC-989FA4B87111}"/>
              </a:ext>
            </a:extLst>
          </p:cNvPr>
          <p:cNvSpPr/>
          <p:nvPr/>
        </p:nvSpPr>
        <p:spPr>
          <a:xfrm>
            <a:off x="2515828" y="4175244"/>
            <a:ext cx="3685624" cy="369332"/>
          </a:xfrm>
          <a:prstGeom prst="rect">
            <a:avLst/>
          </a:prstGeom>
        </p:spPr>
        <p:txBody>
          <a:bodyPr wrap="none">
            <a:spAutoFit/>
          </a:bodyPr>
          <a:lstStyle/>
          <a:p>
            <a:r>
              <a:rPr lang="en-US" dirty="0">
                <a:hlinkClick r:id="rId2"/>
              </a:rPr>
              <a:t>https://</a:t>
            </a:r>
            <a:r>
              <a:rPr lang="en-US" dirty="0" err="1">
                <a:hlinkClick r:id="rId2"/>
              </a:rPr>
              <a:t>distill.pub</a:t>
            </a:r>
            <a:r>
              <a:rPr lang="en-US" dirty="0">
                <a:hlinkClick r:id="rId2"/>
              </a:rPr>
              <a:t>/2017/momentum/</a:t>
            </a:r>
            <a:endParaRPr lang="en-US" dirty="0"/>
          </a:p>
        </p:txBody>
      </p:sp>
      <p:sp>
        <p:nvSpPr>
          <p:cNvPr id="3" name="Shape 28">
            <a:extLst>
              <a:ext uri="{FF2B5EF4-FFF2-40B4-BE49-F238E27FC236}">
                <a16:creationId xmlns:a16="http://schemas.microsoft.com/office/drawing/2014/main" id="{B8412D12-0561-1A47-B1DB-6956E79238DE}"/>
              </a:ext>
            </a:extLst>
          </p:cNvPr>
          <p:cNvSpPr/>
          <p:nvPr/>
        </p:nvSpPr>
        <p:spPr>
          <a:xfrm>
            <a:off x="-50801" y="256674"/>
            <a:ext cx="9194801" cy="5842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2800" dirty="0">
                <a:solidFill>
                  <a:srgbClr val="215380"/>
                </a:solidFill>
              </a:rPr>
              <a:t>More on Momentum</a:t>
            </a:r>
            <a:endParaRPr sz="2800" dirty="0">
              <a:solidFill>
                <a:srgbClr val="215380"/>
              </a:solidFill>
            </a:endParaRPr>
          </a:p>
        </p:txBody>
      </p:sp>
      <p:pic>
        <p:nvPicPr>
          <p:cNvPr id="4" name="Picture 3">
            <a:extLst>
              <a:ext uri="{FF2B5EF4-FFF2-40B4-BE49-F238E27FC236}">
                <a16:creationId xmlns:a16="http://schemas.microsoft.com/office/drawing/2014/main" id="{A556DA8B-97EB-D748-9469-7FA6C9417C9F}"/>
              </a:ext>
            </a:extLst>
          </p:cNvPr>
          <p:cNvPicPr>
            <a:picLocks noChangeAspect="1"/>
          </p:cNvPicPr>
          <p:nvPr/>
        </p:nvPicPr>
        <p:blipFill>
          <a:blip r:embed="rId3"/>
          <a:stretch>
            <a:fillRect/>
          </a:stretch>
        </p:blipFill>
        <p:spPr>
          <a:xfrm>
            <a:off x="980439" y="840874"/>
            <a:ext cx="7132320" cy="3036808"/>
          </a:xfrm>
          <a:prstGeom prst="rect">
            <a:avLst/>
          </a:prstGeom>
        </p:spPr>
      </p:pic>
    </p:spTree>
    <p:extLst>
      <p:ext uri="{BB962C8B-B14F-4D97-AF65-F5344CB8AC3E}">
        <p14:creationId xmlns:p14="http://schemas.microsoft.com/office/powerpoint/2010/main" val="2399695610"/>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8"/>
          <p:cNvSpPr/>
          <p:nvPr/>
        </p:nvSpPr>
        <p:spPr>
          <a:xfrm>
            <a:off x="-50801" y="256674"/>
            <a:ext cx="9194801" cy="584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Image Features: </a:t>
            </a:r>
            <a:r>
              <a:rPr lang="en-US" sz="3200" dirty="0" err="1">
                <a:solidFill>
                  <a:srgbClr val="215380"/>
                </a:solidFill>
              </a:rPr>
              <a:t>HoG</a:t>
            </a:r>
            <a:endParaRPr sz="3200" dirty="0">
              <a:solidFill>
                <a:srgbClr val="215380"/>
              </a:solidFill>
            </a:endParaRPr>
          </a:p>
        </p:txBody>
      </p:sp>
      <p:pic>
        <p:nvPicPr>
          <p:cNvPr id="4" name="Picture 4" descr="avecolor.jpg"/>
          <p:cNvPicPr>
            <a:picLocks noChangeAspect="1"/>
          </p:cNvPicPr>
          <p:nvPr/>
        </p:nvPicPr>
        <p:blipFill>
          <a:blip r:embed="rId2"/>
          <a:srcRect/>
          <a:stretch>
            <a:fillRect/>
          </a:stretch>
        </p:blipFill>
        <p:spPr bwMode="auto">
          <a:xfrm>
            <a:off x="4567238" y="2566988"/>
            <a:ext cx="9525" cy="9525"/>
          </a:xfrm>
          <a:prstGeom prst="rect">
            <a:avLst/>
          </a:prstGeom>
          <a:noFill/>
          <a:ln w="9525">
            <a:noFill/>
            <a:miter lim="800000"/>
            <a:headEnd/>
            <a:tailEnd/>
          </a:ln>
        </p:spPr>
      </p:pic>
      <p:pic>
        <p:nvPicPr>
          <p:cNvPr id="5" name="Picture 5" descr="avecolor.jpg"/>
          <p:cNvPicPr>
            <a:picLocks noChangeAspect="1"/>
          </p:cNvPicPr>
          <p:nvPr/>
        </p:nvPicPr>
        <p:blipFill>
          <a:blip r:embed="rId2"/>
          <a:srcRect/>
          <a:stretch>
            <a:fillRect/>
          </a:stretch>
        </p:blipFill>
        <p:spPr bwMode="auto">
          <a:xfrm>
            <a:off x="4567238" y="2566988"/>
            <a:ext cx="9525" cy="9525"/>
          </a:xfrm>
          <a:prstGeom prst="rect">
            <a:avLst/>
          </a:prstGeom>
          <a:noFill/>
          <a:ln w="9525">
            <a:noFill/>
            <a:miter lim="800000"/>
            <a:headEnd/>
            <a:tailEnd/>
          </a:ln>
        </p:spPr>
      </p:pic>
      <p:sp>
        <p:nvSpPr>
          <p:cNvPr id="8" name="TextBox 7"/>
          <p:cNvSpPr txBox="1"/>
          <p:nvPr/>
        </p:nvSpPr>
        <p:spPr>
          <a:xfrm>
            <a:off x="6865750" y="4510723"/>
            <a:ext cx="2192265"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1400" dirty="0" err="1">
                <a:solidFill>
                  <a:srgbClr val="000000"/>
                </a:solidFill>
              </a:rPr>
              <a:t>Scikit</a:t>
            </a:r>
            <a:r>
              <a:rPr lang="en-US" sz="1400" dirty="0">
                <a:solidFill>
                  <a:srgbClr val="000000"/>
                </a:solidFill>
              </a:rPr>
              <a:t>-image implementation</a:t>
            </a:r>
            <a:endParaRPr kumimoji="0" lang="en-US" sz="1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9" name="TextBox 8"/>
          <p:cNvSpPr txBox="1"/>
          <p:nvPr/>
        </p:nvSpPr>
        <p:spPr>
          <a:xfrm>
            <a:off x="714932" y="4103809"/>
            <a:ext cx="786481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dirty="0">
                <a:solidFill>
                  <a:srgbClr val="000000"/>
                </a:solidFill>
              </a:rPr>
              <a:t>Paper by </a:t>
            </a:r>
            <a:r>
              <a:rPr lang="en-US" dirty="0" err="1">
                <a:solidFill>
                  <a:srgbClr val="000000"/>
                </a:solidFill>
              </a:rPr>
              <a:t>Navneet</a:t>
            </a:r>
            <a:r>
              <a:rPr lang="en-US" dirty="0">
                <a:solidFill>
                  <a:srgbClr val="000000"/>
                </a:solidFill>
              </a:rPr>
              <a:t> </a:t>
            </a:r>
            <a:r>
              <a:rPr lang="en-US" dirty="0" err="1">
                <a:solidFill>
                  <a:srgbClr val="000000"/>
                </a:solidFill>
              </a:rPr>
              <a:t>Dalal</a:t>
            </a:r>
            <a:r>
              <a:rPr lang="en-US" dirty="0">
                <a:solidFill>
                  <a:srgbClr val="000000"/>
                </a:solidFill>
              </a:rPr>
              <a:t> &amp; Bill </a:t>
            </a:r>
            <a:r>
              <a:rPr lang="en-US" dirty="0" err="1">
                <a:solidFill>
                  <a:srgbClr val="000000"/>
                </a:solidFill>
              </a:rPr>
              <a:t>Triggs</a:t>
            </a:r>
            <a:r>
              <a:rPr lang="en-US" dirty="0">
                <a:solidFill>
                  <a:srgbClr val="000000"/>
                </a:solidFill>
              </a:rPr>
              <a:t> presented at CVPR 2005 for detecting people. </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7" name="TextBox 6">
            <a:extLst>
              <a:ext uri="{FF2B5EF4-FFF2-40B4-BE49-F238E27FC236}">
                <a16:creationId xmlns:a16="http://schemas.microsoft.com/office/drawing/2014/main" id="{B5739431-5FEE-1549-88B2-9B35BC3B926E}"/>
              </a:ext>
            </a:extLst>
          </p:cNvPr>
          <p:cNvSpPr txBox="1"/>
          <p:nvPr/>
        </p:nvSpPr>
        <p:spPr>
          <a:xfrm>
            <a:off x="176350" y="4774168"/>
            <a:ext cx="6191118" cy="369332"/>
          </a:xfrm>
          <a:prstGeom prst="rect">
            <a:avLst/>
          </a:prstGeom>
          <a:noFill/>
        </p:spPr>
        <p:txBody>
          <a:bodyPr wrap="none" rtlCol="0">
            <a:spAutoFit/>
          </a:bodyPr>
          <a:lstStyle/>
          <a:p>
            <a:r>
              <a:rPr lang="en-US" dirty="0"/>
              <a:t>Images by Satya </a:t>
            </a:r>
            <a:r>
              <a:rPr lang="en-US" dirty="0" err="1"/>
              <a:t>Mallick</a:t>
            </a:r>
            <a:r>
              <a:rPr lang="en-US" dirty="0"/>
              <a:t> </a:t>
            </a:r>
            <a:r>
              <a:rPr lang="en-US" sz="1100" dirty="0"/>
              <a:t>https://</a:t>
            </a:r>
            <a:r>
              <a:rPr lang="en-US" sz="1100" dirty="0" err="1"/>
              <a:t>www.learnopencv.com</a:t>
            </a:r>
            <a:r>
              <a:rPr lang="en-US" sz="1100" dirty="0"/>
              <a:t>/histogram-of-oriented-gradients/</a:t>
            </a:r>
            <a:endParaRPr lang="en-US" dirty="0"/>
          </a:p>
        </p:txBody>
      </p:sp>
      <p:pic>
        <p:nvPicPr>
          <p:cNvPr id="3" name="Picture 2">
            <a:extLst>
              <a:ext uri="{FF2B5EF4-FFF2-40B4-BE49-F238E27FC236}">
                <a16:creationId xmlns:a16="http://schemas.microsoft.com/office/drawing/2014/main" id="{1F8A3882-948C-BA4B-B165-DB0CF13A7C90}"/>
              </a:ext>
            </a:extLst>
          </p:cNvPr>
          <p:cNvPicPr>
            <a:picLocks noChangeAspect="1"/>
          </p:cNvPicPr>
          <p:nvPr/>
        </p:nvPicPr>
        <p:blipFill>
          <a:blip r:embed="rId3"/>
          <a:stretch>
            <a:fillRect/>
          </a:stretch>
        </p:blipFill>
        <p:spPr>
          <a:xfrm>
            <a:off x="1466934" y="1996312"/>
            <a:ext cx="1543171" cy="952058"/>
          </a:xfrm>
          <a:prstGeom prst="rect">
            <a:avLst/>
          </a:prstGeom>
        </p:spPr>
      </p:pic>
      <p:pic>
        <p:nvPicPr>
          <p:cNvPr id="6" name="Picture 5">
            <a:extLst>
              <a:ext uri="{FF2B5EF4-FFF2-40B4-BE49-F238E27FC236}">
                <a16:creationId xmlns:a16="http://schemas.microsoft.com/office/drawing/2014/main" id="{5FA89BC6-446F-3D4A-A3CF-0D4E284CA01A}"/>
              </a:ext>
            </a:extLst>
          </p:cNvPr>
          <p:cNvPicPr>
            <a:picLocks noChangeAspect="1"/>
          </p:cNvPicPr>
          <p:nvPr/>
        </p:nvPicPr>
        <p:blipFill>
          <a:blip r:embed="rId4"/>
          <a:stretch>
            <a:fillRect/>
          </a:stretch>
        </p:blipFill>
        <p:spPr>
          <a:xfrm>
            <a:off x="4252686" y="1704959"/>
            <a:ext cx="3251200" cy="1625600"/>
          </a:xfrm>
          <a:prstGeom prst="rect">
            <a:avLst/>
          </a:prstGeom>
        </p:spPr>
      </p:pic>
      <p:pic>
        <p:nvPicPr>
          <p:cNvPr id="11" name="Picture 10">
            <a:extLst>
              <a:ext uri="{FF2B5EF4-FFF2-40B4-BE49-F238E27FC236}">
                <a16:creationId xmlns:a16="http://schemas.microsoft.com/office/drawing/2014/main" id="{F23FEDB9-6EEF-3D48-B1A4-041F34538641}"/>
              </a:ext>
            </a:extLst>
          </p:cNvPr>
          <p:cNvPicPr>
            <a:picLocks noChangeAspect="1"/>
          </p:cNvPicPr>
          <p:nvPr/>
        </p:nvPicPr>
        <p:blipFill rotWithShape="1">
          <a:blip r:embed="rId5"/>
          <a:srcRect l="75032" t="28393" r="16435" b="33893"/>
          <a:stretch/>
        </p:blipFill>
        <p:spPr>
          <a:xfrm>
            <a:off x="401162" y="1677874"/>
            <a:ext cx="751220" cy="1652685"/>
          </a:xfrm>
          <a:prstGeom prst="rect">
            <a:avLst/>
          </a:prstGeom>
        </p:spPr>
      </p:pic>
      <p:cxnSp>
        <p:nvCxnSpPr>
          <p:cNvPr id="13" name="Straight Arrow Connector 12">
            <a:extLst>
              <a:ext uri="{FF2B5EF4-FFF2-40B4-BE49-F238E27FC236}">
                <a16:creationId xmlns:a16="http://schemas.microsoft.com/office/drawing/2014/main" id="{2E815663-EB05-E242-B209-881FAB803F35}"/>
              </a:ext>
            </a:extLst>
          </p:cNvPr>
          <p:cNvCxnSpPr/>
          <p:nvPr/>
        </p:nvCxnSpPr>
        <p:spPr>
          <a:xfrm>
            <a:off x="3154680" y="2436223"/>
            <a:ext cx="5943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121B574-FAB9-004D-B899-CA3C0B55B7AF}"/>
              </a:ext>
            </a:extLst>
          </p:cNvPr>
          <p:cNvSpPr txBox="1"/>
          <p:nvPr/>
        </p:nvSpPr>
        <p:spPr>
          <a:xfrm>
            <a:off x="1172318" y="2333093"/>
            <a:ext cx="300082" cy="369332"/>
          </a:xfrm>
          <a:prstGeom prst="rect">
            <a:avLst/>
          </a:prstGeom>
          <a:noFill/>
        </p:spPr>
        <p:txBody>
          <a:bodyPr wrap="none" rtlCol="0">
            <a:spAutoFit/>
          </a:bodyPr>
          <a:lstStyle/>
          <a:p>
            <a:r>
              <a:rPr lang="en-US" dirty="0"/>
              <a:t>*</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CC5CC31-B760-334A-9940-787CEBA74350}"/>
                  </a:ext>
                </a:extLst>
              </p:cNvPr>
              <p:cNvSpPr txBox="1"/>
              <p:nvPr/>
            </p:nvSpPr>
            <p:spPr>
              <a:xfrm>
                <a:off x="4526856" y="1240895"/>
                <a:ext cx="24096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𝑥</m:t>
                          </m:r>
                        </m:sub>
                      </m:sSub>
                    </m:oMath>
                  </m:oMathPara>
                </a14:m>
                <a:endParaRPr lang="en-US" dirty="0"/>
              </a:p>
            </p:txBody>
          </p:sp>
        </mc:Choice>
        <mc:Fallback xmlns="">
          <p:sp>
            <p:nvSpPr>
              <p:cNvPr id="15" name="TextBox 14">
                <a:extLst>
                  <a:ext uri="{FF2B5EF4-FFF2-40B4-BE49-F238E27FC236}">
                    <a16:creationId xmlns:a16="http://schemas.microsoft.com/office/drawing/2014/main" id="{5CC5CC31-B760-334A-9940-787CEBA74350}"/>
                  </a:ext>
                </a:extLst>
              </p:cNvPr>
              <p:cNvSpPr txBox="1">
                <a:spLocks noRot="1" noChangeAspect="1" noMove="1" noResize="1" noEditPoints="1" noAdjustHandles="1" noChangeArrowheads="1" noChangeShapeType="1" noTextEdit="1"/>
              </p:cNvSpPr>
              <p:nvPr/>
            </p:nvSpPr>
            <p:spPr>
              <a:xfrm>
                <a:off x="4526856" y="1240895"/>
                <a:ext cx="240963" cy="276999"/>
              </a:xfrm>
              <a:prstGeom prst="rect">
                <a:avLst/>
              </a:prstGeom>
              <a:blipFill>
                <a:blip r:embed="rId6"/>
                <a:stretch>
                  <a:fillRect l="-15000"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77BF7A7-1358-F64A-96C1-CA391589553E}"/>
                  </a:ext>
                </a:extLst>
              </p:cNvPr>
              <p:cNvSpPr txBox="1"/>
              <p:nvPr/>
            </p:nvSpPr>
            <p:spPr>
              <a:xfrm>
                <a:off x="5757804" y="1240894"/>
                <a:ext cx="248593" cy="2989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𝑦</m:t>
                          </m:r>
                        </m:sub>
                      </m:sSub>
                    </m:oMath>
                  </m:oMathPara>
                </a14:m>
                <a:endParaRPr lang="en-US" dirty="0"/>
              </a:p>
            </p:txBody>
          </p:sp>
        </mc:Choice>
        <mc:Fallback xmlns="">
          <p:sp>
            <p:nvSpPr>
              <p:cNvPr id="16" name="TextBox 15">
                <a:extLst>
                  <a:ext uri="{FF2B5EF4-FFF2-40B4-BE49-F238E27FC236}">
                    <a16:creationId xmlns:a16="http://schemas.microsoft.com/office/drawing/2014/main" id="{A77BF7A7-1358-F64A-96C1-CA391589553E}"/>
                  </a:ext>
                </a:extLst>
              </p:cNvPr>
              <p:cNvSpPr txBox="1">
                <a:spLocks noRot="1" noChangeAspect="1" noMove="1" noResize="1" noEditPoints="1" noAdjustHandles="1" noChangeArrowheads="1" noChangeShapeType="1" noTextEdit="1"/>
              </p:cNvSpPr>
              <p:nvPr/>
            </p:nvSpPr>
            <p:spPr>
              <a:xfrm>
                <a:off x="5757804" y="1240894"/>
                <a:ext cx="248593" cy="298928"/>
              </a:xfrm>
              <a:prstGeom prst="rect">
                <a:avLst/>
              </a:prstGeom>
              <a:blipFill>
                <a:blip r:embed="rId7"/>
                <a:stretch>
                  <a:fillRect l="-14286" r="-4762" b="-208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21F1DE7-B932-1248-8854-EEF15656BAF8}"/>
                  </a:ext>
                </a:extLst>
              </p:cNvPr>
              <p:cNvSpPr txBox="1"/>
              <p:nvPr/>
            </p:nvSpPr>
            <p:spPr>
              <a:xfrm>
                <a:off x="6533161" y="1047747"/>
                <a:ext cx="1096258" cy="56368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i="1" smtClean="0">
                              <a:latin typeface="Cambria Math" panose="02040503050406030204" pitchFamily="18" charset="0"/>
                            </a:rPr>
                          </m:ctrlPr>
                        </m:radPr>
                        <m:deg/>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𝐼</m:t>
                              </m:r>
                            </m:e>
                            <m:sub>
                              <m:r>
                                <a:rPr lang="en-US" b="0" i="1" smtClean="0">
                                  <a:latin typeface="Cambria Math" panose="02040503050406030204" pitchFamily="18" charset="0"/>
                                </a:rPr>
                                <m:t>𝑥</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𝐼</m:t>
                              </m:r>
                            </m:e>
                            <m:sub>
                              <m:r>
                                <a:rPr lang="en-US" b="0" i="1" smtClean="0">
                                  <a:latin typeface="Cambria Math" panose="02040503050406030204" pitchFamily="18" charset="0"/>
                                </a:rPr>
                                <m:t>𝑦</m:t>
                              </m:r>
                            </m:sub>
                            <m:sup>
                              <m:r>
                                <a:rPr lang="en-US" b="0" i="1" smtClean="0">
                                  <a:latin typeface="Cambria Math" panose="02040503050406030204" pitchFamily="18" charset="0"/>
                                </a:rPr>
                                <m:t>2</m:t>
                              </m:r>
                            </m:sup>
                          </m:sSubSup>
                        </m:e>
                      </m:rad>
                    </m:oMath>
                  </m:oMathPara>
                </a14:m>
                <a:endParaRPr lang="en-US" dirty="0"/>
              </a:p>
            </p:txBody>
          </p:sp>
        </mc:Choice>
        <mc:Fallback xmlns="">
          <p:sp>
            <p:nvSpPr>
              <p:cNvPr id="17" name="TextBox 16">
                <a:extLst>
                  <a:ext uri="{FF2B5EF4-FFF2-40B4-BE49-F238E27FC236}">
                    <a16:creationId xmlns:a16="http://schemas.microsoft.com/office/drawing/2014/main" id="{F21F1DE7-B932-1248-8854-EEF15656BAF8}"/>
                  </a:ext>
                </a:extLst>
              </p:cNvPr>
              <p:cNvSpPr txBox="1">
                <a:spLocks noRot="1" noChangeAspect="1" noMove="1" noResize="1" noEditPoints="1" noAdjustHandles="1" noChangeArrowheads="1" noChangeShapeType="1" noTextEdit="1"/>
              </p:cNvSpPr>
              <p:nvPr/>
            </p:nvSpPr>
            <p:spPr>
              <a:xfrm>
                <a:off x="6533161" y="1047747"/>
                <a:ext cx="1096258" cy="563680"/>
              </a:xfrm>
              <a:prstGeom prst="rect">
                <a:avLst/>
              </a:prstGeom>
              <a:blipFill>
                <a:blip r:embed="rId8"/>
                <a:stretch>
                  <a:fillRect/>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7308E0B0-F713-7441-850F-B34EE166562A}"/>
              </a:ext>
            </a:extLst>
          </p:cNvPr>
          <p:cNvSpPr txBox="1"/>
          <p:nvPr/>
        </p:nvSpPr>
        <p:spPr>
          <a:xfrm>
            <a:off x="1555238" y="1056228"/>
            <a:ext cx="1981633" cy="369332"/>
          </a:xfrm>
          <a:prstGeom prst="rect">
            <a:avLst/>
          </a:prstGeom>
          <a:noFill/>
        </p:spPr>
        <p:txBody>
          <a:bodyPr wrap="none" rtlCol="0">
            <a:spAutoFit/>
          </a:bodyPr>
          <a:lstStyle/>
          <a:p>
            <a:r>
              <a:rPr lang="en-US" dirty="0"/>
              <a:t>Compute gradients</a:t>
            </a:r>
          </a:p>
        </p:txBody>
      </p:sp>
    </p:spTree>
    <p:extLst>
      <p:ext uri="{BB962C8B-B14F-4D97-AF65-F5344CB8AC3E}">
        <p14:creationId xmlns:p14="http://schemas.microsoft.com/office/powerpoint/2010/main" val="2550522474"/>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8"/>
          <p:cNvSpPr/>
          <p:nvPr/>
        </p:nvSpPr>
        <p:spPr>
          <a:xfrm>
            <a:off x="-50801" y="256674"/>
            <a:ext cx="9194801" cy="584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Image Features: </a:t>
            </a:r>
            <a:r>
              <a:rPr lang="en-US" sz="3200" dirty="0" err="1">
                <a:solidFill>
                  <a:srgbClr val="215380"/>
                </a:solidFill>
              </a:rPr>
              <a:t>HoG</a:t>
            </a:r>
            <a:endParaRPr sz="3200" dirty="0">
              <a:solidFill>
                <a:srgbClr val="215380"/>
              </a:solidFill>
            </a:endParaRPr>
          </a:p>
        </p:txBody>
      </p:sp>
      <p:pic>
        <p:nvPicPr>
          <p:cNvPr id="4" name="Picture 4" descr="avecolor.jpg"/>
          <p:cNvPicPr>
            <a:picLocks noChangeAspect="1"/>
          </p:cNvPicPr>
          <p:nvPr/>
        </p:nvPicPr>
        <p:blipFill>
          <a:blip r:embed="rId2"/>
          <a:srcRect/>
          <a:stretch>
            <a:fillRect/>
          </a:stretch>
        </p:blipFill>
        <p:spPr bwMode="auto">
          <a:xfrm>
            <a:off x="4567238" y="2566988"/>
            <a:ext cx="9525" cy="9525"/>
          </a:xfrm>
          <a:prstGeom prst="rect">
            <a:avLst/>
          </a:prstGeom>
          <a:noFill/>
          <a:ln w="9525">
            <a:noFill/>
            <a:miter lim="800000"/>
            <a:headEnd/>
            <a:tailEnd/>
          </a:ln>
        </p:spPr>
      </p:pic>
      <p:pic>
        <p:nvPicPr>
          <p:cNvPr id="5" name="Picture 5" descr="avecolor.jpg"/>
          <p:cNvPicPr>
            <a:picLocks noChangeAspect="1"/>
          </p:cNvPicPr>
          <p:nvPr/>
        </p:nvPicPr>
        <p:blipFill>
          <a:blip r:embed="rId2"/>
          <a:srcRect/>
          <a:stretch>
            <a:fillRect/>
          </a:stretch>
        </p:blipFill>
        <p:spPr bwMode="auto">
          <a:xfrm>
            <a:off x="4567238" y="2566988"/>
            <a:ext cx="9525" cy="9525"/>
          </a:xfrm>
          <a:prstGeom prst="rect">
            <a:avLst/>
          </a:prstGeom>
          <a:noFill/>
          <a:ln w="9525">
            <a:noFill/>
            <a:miter lim="800000"/>
            <a:headEnd/>
            <a:tailEnd/>
          </a:ln>
        </p:spPr>
      </p:pic>
      <p:sp>
        <p:nvSpPr>
          <p:cNvPr id="8" name="TextBox 7"/>
          <p:cNvSpPr txBox="1"/>
          <p:nvPr/>
        </p:nvSpPr>
        <p:spPr>
          <a:xfrm>
            <a:off x="6865750" y="4510723"/>
            <a:ext cx="2192265"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1400" dirty="0" err="1">
                <a:solidFill>
                  <a:srgbClr val="000000"/>
                </a:solidFill>
              </a:rPr>
              <a:t>Scikit</a:t>
            </a:r>
            <a:r>
              <a:rPr lang="en-US" sz="1400" dirty="0">
                <a:solidFill>
                  <a:srgbClr val="000000"/>
                </a:solidFill>
              </a:rPr>
              <a:t>-image implementation</a:t>
            </a:r>
            <a:endParaRPr kumimoji="0" lang="en-US" sz="1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9" name="TextBox 8"/>
          <p:cNvSpPr txBox="1"/>
          <p:nvPr/>
        </p:nvSpPr>
        <p:spPr>
          <a:xfrm>
            <a:off x="714932" y="4103809"/>
            <a:ext cx="786481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dirty="0">
                <a:solidFill>
                  <a:srgbClr val="000000"/>
                </a:solidFill>
              </a:rPr>
              <a:t>Paper by </a:t>
            </a:r>
            <a:r>
              <a:rPr lang="en-US" dirty="0" err="1">
                <a:solidFill>
                  <a:srgbClr val="000000"/>
                </a:solidFill>
              </a:rPr>
              <a:t>Navneet</a:t>
            </a:r>
            <a:r>
              <a:rPr lang="en-US" dirty="0">
                <a:solidFill>
                  <a:srgbClr val="000000"/>
                </a:solidFill>
              </a:rPr>
              <a:t> </a:t>
            </a:r>
            <a:r>
              <a:rPr lang="en-US" dirty="0" err="1">
                <a:solidFill>
                  <a:srgbClr val="000000"/>
                </a:solidFill>
              </a:rPr>
              <a:t>Dalal</a:t>
            </a:r>
            <a:r>
              <a:rPr lang="en-US" dirty="0">
                <a:solidFill>
                  <a:srgbClr val="000000"/>
                </a:solidFill>
              </a:rPr>
              <a:t> &amp; Bill </a:t>
            </a:r>
            <a:r>
              <a:rPr lang="en-US" dirty="0" err="1">
                <a:solidFill>
                  <a:srgbClr val="000000"/>
                </a:solidFill>
              </a:rPr>
              <a:t>Triggs</a:t>
            </a:r>
            <a:r>
              <a:rPr lang="en-US" dirty="0">
                <a:solidFill>
                  <a:srgbClr val="000000"/>
                </a:solidFill>
              </a:rPr>
              <a:t> presented at CVPR 2005 for detecting people. </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7" name="TextBox 6">
            <a:extLst>
              <a:ext uri="{FF2B5EF4-FFF2-40B4-BE49-F238E27FC236}">
                <a16:creationId xmlns:a16="http://schemas.microsoft.com/office/drawing/2014/main" id="{B5739431-5FEE-1549-88B2-9B35BC3B926E}"/>
              </a:ext>
            </a:extLst>
          </p:cNvPr>
          <p:cNvSpPr txBox="1"/>
          <p:nvPr/>
        </p:nvSpPr>
        <p:spPr>
          <a:xfrm>
            <a:off x="176350" y="4774168"/>
            <a:ext cx="6191118" cy="369332"/>
          </a:xfrm>
          <a:prstGeom prst="rect">
            <a:avLst/>
          </a:prstGeom>
          <a:noFill/>
        </p:spPr>
        <p:txBody>
          <a:bodyPr wrap="none" rtlCol="0">
            <a:spAutoFit/>
          </a:bodyPr>
          <a:lstStyle/>
          <a:p>
            <a:r>
              <a:rPr lang="en-US" dirty="0"/>
              <a:t>Images by Satya </a:t>
            </a:r>
            <a:r>
              <a:rPr lang="en-US" dirty="0" err="1"/>
              <a:t>Mallick</a:t>
            </a:r>
            <a:r>
              <a:rPr lang="en-US" dirty="0"/>
              <a:t> </a:t>
            </a:r>
            <a:r>
              <a:rPr lang="en-US" sz="1100" dirty="0"/>
              <a:t>https://</a:t>
            </a:r>
            <a:r>
              <a:rPr lang="en-US" sz="1100" dirty="0" err="1"/>
              <a:t>www.learnopencv.com</a:t>
            </a:r>
            <a:r>
              <a:rPr lang="en-US" sz="1100" dirty="0"/>
              <a:t>/histogram-of-oriented-gradients/</a:t>
            </a:r>
            <a:endParaRPr lang="en-US" dirty="0"/>
          </a:p>
        </p:txBody>
      </p:sp>
      <p:pic>
        <p:nvPicPr>
          <p:cNvPr id="10" name="Picture 9">
            <a:extLst>
              <a:ext uri="{FF2B5EF4-FFF2-40B4-BE49-F238E27FC236}">
                <a16:creationId xmlns:a16="http://schemas.microsoft.com/office/drawing/2014/main" id="{FD5498B6-7A6F-C644-BDE4-0587B94A1DA7}"/>
              </a:ext>
            </a:extLst>
          </p:cNvPr>
          <p:cNvPicPr>
            <a:picLocks noChangeAspect="1"/>
          </p:cNvPicPr>
          <p:nvPr/>
        </p:nvPicPr>
        <p:blipFill>
          <a:blip r:embed="rId3"/>
          <a:stretch>
            <a:fillRect/>
          </a:stretch>
        </p:blipFill>
        <p:spPr>
          <a:xfrm>
            <a:off x="1518920" y="1043591"/>
            <a:ext cx="5740400" cy="2857500"/>
          </a:xfrm>
          <a:prstGeom prst="rect">
            <a:avLst/>
          </a:prstGeom>
        </p:spPr>
      </p:pic>
    </p:spTree>
    <p:extLst>
      <p:ext uri="{BB962C8B-B14F-4D97-AF65-F5344CB8AC3E}">
        <p14:creationId xmlns:p14="http://schemas.microsoft.com/office/powerpoint/2010/main" val="4025855768"/>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8"/>
          <p:cNvSpPr/>
          <p:nvPr/>
        </p:nvSpPr>
        <p:spPr>
          <a:xfrm>
            <a:off x="-50801" y="256674"/>
            <a:ext cx="9194801" cy="584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Image Features: </a:t>
            </a:r>
            <a:r>
              <a:rPr lang="en-US" sz="3200" dirty="0" err="1">
                <a:solidFill>
                  <a:srgbClr val="215380"/>
                </a:solidFill>
              </a:rPr>
              <a:t>HoG</a:t>
            </a:r>
            <a:endParaRPr sz="3200" dirty="0">
              <a:solidFill>
                <a:srgbClr val="215380"/>
              </a:solidFill>
            </a:endParaRPr>
          </a:p>
        </p:txBody>
      </p:sp>
      <p:sp>
        <p:nvSpPr>
          <p:cNvPr id="8" name="TextBox 7"/>
          <p:cNvSpPr txBox="1"/>
          <p:nvPr/>
        </p:nvSpPr>
        <p:spPr>
          <a:xfrm>
            <a:off x="6865750" y="4510723"/>
            <a:ext cx="2192265"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1400" dirty="0" err="1">
                <a:solidFill>
                  <a:srgbClr val="000000"/>
                </a:solidFill>
              </a:rPr>
              <a:t>Scikit</a:t>
            </a:r>
            <a:r>
              <a:rPr lang="en-US" sz="1400" dirty="0">
                <a:solidFill>
                  <a:srgbClr val="000000"/>
                </a:solidFill>
              </a:rPr>
              <a:t>-image implementation</a:t>
            </a:r>
            <a:endParaRPr kumimoji="0" lang="en-US" sz="1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9" name="TextBox 8"/>
          <p:cNvSpPr txBox="1"/>
          <p:nvPr/>
        </p:nvSpPr>
        <p:spPr>
          <a:xfrm>
            <a:off x="714932" y="4103809"/>
            <a:ext cx="786481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dirty="0">
                <a:solidFill>
                  <a:srgbClr val="000000"/>
                </a:solidFill>
              </a:rPr>
              <a:t>Paper by </a:t>
            </a:r>
            <a:r>
              <a:rPr lang="en-US" dirty="0" err="1">
                <a:solidFill>
                  <a:srgbClr val="000000"/>
                </a:solidFill>
              </a:rPr>
              <a:t>Navneet</a:t>
            </a:r>
            <a:r>
              <a:rPr lang="en-US" dirty="0">
                <a:solidFill>
                  <a:srgbClr val="000000"/>
                </a:solidFill>
              </a:rPr>
              <a:t> </a:t>
            </a:r>
            <a:r>
              <a:rPr lang="en-US" dirty="0" err="1">
                <a:solidFill>
                  <a:srgbClr val="000000"/>
                </a:solidFill>
              </a:rPr>
              <a:t>Dalal</a:t>
            </a:r>
            <a:r>
              <a:rPr lang="en-US" dirty="0">
                <a:solidFill>
                  <a:srgbClr val="000000"/>
                </a:solidFill>
              </a:rPr>
              <a:t> &amp; Bill </a:t>
            </a:r>
            <a:r>
              <a:rPr lang="en-US" dirty="0" err="1">
                <a:solidFill>
                  <a:srgbClr val="000000"/>
                </a:solidFill>
              </a:rPr>
              <a:t>Triggs</a:t>
            </a:r>
            <a:r>
              <a:rPr lang="en-US" dirty="0">
                <a:solidFill>
                  <a:srgbClr val="000000"/>
                </a:solidFill>
              </a:rPr>
              <a:t> presented at CVPR 2005 for detecting people. </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7" name="TextBox 6">
            <a:extLst>
              <a:ext uri="{FF2B5EF4-FFF2-40B4-BE49-F238E27FC236}">
                <a16:creationId xmlns:a16="http://schemas.microsoft.com/office/drawing/2014/main" id="{B5739431-5FEE-1549-88B2-9B35BC3B926E}"/>
              </a:ext>
            </a:extLst>
          </p:cNvPr>
          <p:cNvSpPr txBox="1"/>
          <p:nvPr/>
        </p:nvSpPr>
        <p:spPr>
          <a:xfrm>
            <a:off x="176350" y="4774168"/>
            <a:ext cx="6191118" cy="369332"/>
          </a:xfrm>
          <a:prstGeom prst="rect">
            <a:avLst/>
          </a:prstGeom>
          <a:noFill/>
        </p:spPr>
        <p:txBody>
          <a:bodyPr wrap="none" rtlCol="0">
            <a:spAutoFit/>
          </a:bodyPr>
          <a:lstStyle/>
          <a:p>
            <a:r>
              <a:rPr lang="en-US" dirty="0"/>
              <a:t>Images by Satya </a:t>
            </a:r>
            <a:r>
              <a:rPr lang="en-US" dirty="0" err="1"/>
              <a:t>Mallick</a:t>
            </a:r>
            <a:r>
              <a:rPr lang="en-US" dirty="0"/>
              <a:t> </a:t>
            </a:r>
            <a:r>
              <a:rPr lang="en-US" sz="1100" dirty="0"/>
              <a:t>https://</a:t>
            </a:r>
            <a:r>
              <a:rPr lang="en-US" sz="1100" dirty="0" err="1"/>
              <a:t>www.learnopencv.com</a:t>
            </a:r>
            <a:r>
              <a:rPr lang="en-US" sz="1100" dirty="0"/>
              <a:t>/histogram-of-oriented-gradients/</a:t>
            </a:r>
            <a:endParaRPr lang="en-US" dirty="0"/>
          </a:p>
        </p:txBody>
      </p:sp>
      <p:pic>
        <p:nvPicPr>
          <p:cNvPr id="12" name="Picture 11">
            <a:extLst>
              <a:ext uri="{FF2B5EF4-FFF2-40B4-BE49-F238E27FC236}">
                <a16:creationId xmlns:a16="http://schemas.microsoft.com/office/drawing/2014/main" id="{EF1FE518-05BF-2B44-B702-63D6C8692F45}"/>
              </a:ext>
            </a:extLst>
          </p:cNvPr>
          <p:cNvPicPr>
            <a:picLocks noChangeAspect="1"/>
          </p:cNvPicPr>
          <p:nvPr/>
        </p:nvPicPr>
        <p:blipFill>
          <a:blip r:embed="rId2"/>
          <a:stretch>
            <a:fillRect/>
          </a:stretch>
        </p:blipFill>
        <p:spPr>
          <a:xfrm>
            <a:off x="2262547" y="869403"/>
            <a:ext cx="5699335" cy="3205876"/>
          </a:xfrm>
          <a:prstGeom prst="rect">
            <a:avLst/>
          </a:prstGeom>
        </p:spPr>
      </p:pic>
      <p:sp>
        <p:nvSpPr>
          <p:cNvPr id="18" name="TextBox 17">
            <a:extLst>
              <a:ext uri="{FF2B5EF4-FFF2-40B4-BE49-F238E27FC236}">
                <a16:creationId xmlns:a16="http://schemas.microsoft.com/office/drawing/2014/main" id="{CF5DA159-BF0A-2F46-9120-98B812B85E25}"/>
              </a:ext>
            </a:extLst>
          </p:cNvPr>
          <p:cNvSpPr txBox="1"/>
          <p:nvPr/>
        </p:nvSpPr>
        <p:spPr>
          <a:xfrm>
            <a:off x="244398" y="1767830"/>
            <a:ext cx="1630575" cy="954107"/>
          </a:xfrm>
          <a:prstGeom prst="rect">
            <a:avLst/>
          </a:prstGeom>
          <a:noFill/>
        </p:spPr>
        <p:txBody>
          <a:bodyPr wrap="none" rtlCol="0">
            <a:spAutoFit/>
          </a:bodyPr>
          <a:lstStyle/>
          <a:p>
            <a:r>
              <a:rPr lang="en-US" sz="1400" dirty="0"/>
              <a:t>We will aggregate</a:t>
            </a:r>
          </a:p>
          <a:p>
            <a:r>
              <a:rPr lang="en-US" sz="1400" dirty="0"/>
              <a:t>gradient magnitude</a:t>
            </a:r>
          </a:p>
          <a:p>
            <a:r>
              <a:rPr lang="en-US" sz="1400" dirty="0"/>
              <a:t>and directions</a:t>
            </a:r>
          </a:p>
          <a:p>
            <a:r>
              <a:rPr lang="en-US" sz="1400" dirty="0"/>
              <a:t>in 8x8 pixel regions</a:t>
            </a:r>
          </a:p>
        </p:txBody>
      </p:sp>
    </p:spTree>
    <p:extLst>
      <p:ext uri="{BB962C8B-B14F-4D97-AF65-F5344CB8AC3E}">
        <p14:creationId xmlns:p14="http://schemas.microsoft.com/office/powerpoint/2010/main" val="2267559168"/>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8"/>
          <p:cNvSpPr/>
          <p:nvPr/>
        </p:nvSpPr>
        <p:spPr>
          <a:xfrm>
            <a:off x="-50801" y="256674"/>
            <a:ext cx="9194801" cy="584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Image Features: </a:t>
            </a:r>
            <a:r>
              <a:rPr lang="en-US" sz="3200" dirty="0" err="1">
                <a:solidFill>
                  <a:srgbClr val="215380"/>
                </a:solidFill>
              </a:rPr>
              <a:t>HoG</a:t>
            </a:r>
            <a:endParaRPr sz="3200" dirty="0">
              <a:solidFill>
                <a:srgbClr val="215380"/>
              </a:solidFill>
            </a:endParaRPr>
          </a:p>
        </p:txBody>
      </p:sp>
      <p:sp>
        <p:nvSpPr>
          <p:cNvPr id="8" name="TextBox 7"/>
          <p:cNvSpPr txBox="1"/>
          <p:nvPr/>
        </p:nvSpPr>
        <p:spPr>
          <a:xfrm>
            <a:off x="6865750" y="4510723"/>
            <a:ext cx="2192265"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1400" dirty="0" err="1">
                <a:solidFill>
                  <a:srgbClr val="000000"/>
                </a:solidFill>
              </a:rPr>
              <a:t>Scikit</a:t>
            </a:r>
            <a:r>
              <a:rPr lang="en-US" sz="1400" dirty="0">
                <a:solidFill>
                  <a:srgbClr val="000000"/>
                </a:solidFill>
              </a:rPr>
              <a:t>-image implementation</a:t>
            </a:r>
            <a:endParaRPr kumimoji="0" lang="en-US" sz="1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9" name="TextBox 8"/>
          <p:cNvSpPr txBox="1"/>
          <p:nvPr/>
        </p:nvSpPr>
        <p:spPr>
          <a:xfrm>
            <a:off x="714932" y="4103809"/>
            <a:ext cx="786481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dirty="0">
                <a:solidFill>
                  <a:srgbClr val="000000"/>
                </a:solidFill>
              </a:rPr>
              <a:t>Paper by </a:t>
            </a:r>
            <a:r>
              <a:rPr lang="en-US" dirty="0" err="1">
                <a:solidFill>
                  <a:srgbClr val="000000"/>
                </a:solidFill>
              </a:rPr>
              <a:t>Navneet</a:t>
            </a:r>
            <a:r>
              <a:rPr lang="en-US" dirty="0">
                <a:solidFill>
                  <a:srgbClr val="000000"/>
                </a:solidFill>
              </a:rPr>
              <a:t> </a:t>
            </a:r>
            <a:r>
              <a:rPr lang="en-US" dirty="0" err="1">
                <a:solidFill>
                  <a:srgbClr val="000000"/>
                </a:solidFill>
              </a:rPr>
              <a:t>Dalal</a:t>
            </a:r>
            <a:r>
              <a:rPr lang="en-US" dirty="0">
                <a:solidFill>
                  <a:srgbClr val="000000"/>
                </a:solidFill>
              </a:rPr>
              <a:t> &amp; Bill </a:t>
            </a:r>
            <a:r>
              <a:rPr lang="en-US" dirty="0" err="1">
                <a:solidFill>
                  <a:srgbClr val="000000"/>
                </a:solidFill>
              </a:rPr>
              <a:t>Triggs</a:t>
            </a:r>
            <a:r>
              <a:rPr lang="en-US" dirty="0">
                <a:solidFill>
                  <a:srgbClr val="000000"/>
                </a:solidFill>
              </a:rPr>
              <a:t> presented at CVPR 2005 for detecting people. </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7" name="TextBox 6">
            <a:extLst>
              <a:ext uri="{FF2B5EF4-FFF2-40B4-BE49-F238E27FC236}">
                <a16:creationId xmlns:a16="http://schemas.microsoft.com/office/drawing/2014/main" id="{B5739431-5FEE-1549-88B2-9B35BC3B926E}"/>
              </a:ext>
            </a:extLst>
          </p:cNvPr>
          <p:cNvSpPr txBox="1"/>
          <p:nvPr/>
        </p:nvSpPr>
        <p:spPr>
          <a:xfrm>
            <a:off x="176350" y="4774168"/>
            <a:ext cx="6191118" cy="369332"/>
          </a:xfrm>
          <a:prstGeom prst="rect">
            <a:avLst/>
          </a:prstGeom>
          <a:noFill/>
        </p:spPr>
        <p:txBody>
          <a:bodyPr wrap="none" rtlCol="0">
            <a:spAutoFit/>
          </a:bodyPr>
          <a:lstStyle/>
          <a:p>
            <a:r>
              <a:rPr lang="en-US" dirty="0"/>
              <a:t>Images by Satya </a:t>
            </a:r>
            <a:r>
              <a:rPr lang="en-US" dirty="0" err="1"/>
              <a:t>Mallick</a:t>
            </a:r>
            <a:r>
              <a:rPr lang="en-US" dirty="0"/>
              <a:t> </a:t>
            </a:r>
            <a:r>
              <a:rPr lang="en-US" sz="1100" dirty="0"/>
              <a:t>https://</a:t>
            </a:r>
            <a:r>
              <a:rPr lang="en-US" sz="1100" dirty="0" err="1"/>
              <a:t>www.learnopencv.com</a:t>
            </a:r>
            <a:r>
              <a:rPr lang="en-US" sz="1100" dirty="0"/>
              <a:t>/histogram-of-oriented-gradients/</a:t>
            </a:r>
            <a:endParaRPr lang="en-US" dirty="0"/>
          </a:p>
        </p:txBody>
      </p:sp>
      <p:pic>
        <p:nvPicPr>
          <p:cNvPr id="3" name="Picture 2">
            <a:extLst>
              <a:ext uri="{FF2B5EF4-FFF2-40B4-BE49-F238E27FC236}">
                <a16:creationId xmlns:a16="http://schemas.microsoft.com/office/drawing/2014/main" id="{7809F254-38D6-F648-8045-E074D1AF0305}"/>
              </a:ext>
            </a:extLst>
          </p:cNvPr>
          <p:cNvPicPr>
            <a:picLocks noChangeAspect="1"/>
          </p:cNvPicPr>
          <p:nvPr/>
        </p:nvPicPr>
        <p:blipFill>
          <a:blip r:embed="rId2"/>
          <a:stretch>
            <a:fillRect/>
          </a:stretch>
        </p:blipFill>
        <p:spPr>
          <a:xfrm>
            <a:off x="2642326" y="1088041"/>
            <a:ext cx="3911600" cy="2768600"/>
          </a:xfrm>
          <a:prstGeom prst="rect">
            <a:avLst/>
          </a:prstGeom>
        </p:spPr>
      </p:pic>
      <p:sp>
        <p:nvSpPr>
          <p:cNvPr id="10" name="TextBox 9">
            <a:extLst>
              <a:ext uri="{FF2B5EF4-FFF2-40B4-BE49-F238E27FC236}">
                <a16:creationId xmlns:a16="http://schemas.microsoft.com/office/drawing/2014/main" id="{38B00D54-57EC-D04A-9C3E-803B5ABC6995}"/>
              </a:ext>
            </a:extLst>
          </p:cNvPr>
          <p:cNvSpPr txBox="1"/>
          <p:nvPr/>
        </p:nvSpPr>
        <p:spPr>
          <a:xfrm>
            <a:off x="394620" y="1875552"/>
            <a:ext cx="1924037" cy="738664"/>
          </a:xfrm>
          <a:prstGeom prst="rect">
            <a:avLst/>
          </a:prstGeom>
          <a:noFill/>
        </p:spPr>
        <p:txBody>
          <a:bodyPr wrap="square" rtlCol="0">
            <a:spAutoFit/>
          </a:bodyPr>
          <a:lstStyle/>
          <a:p>
            <a:r>
              <a:rPr lang="en-US" sz="1400" dirty="0"/>
              <a:t>Compute a histogram</a:t>
            </a:r>
          </a:p>
          <a:p>
            <a:r>
              <a:rPr lang="en-US" sz="1400" dirty="0"/>
              <a:t>with 9 bins for angles from 0 to 180</a:t>
            </a:r>
          </a:p>
        </p:txBody>
      </p:sp>
    </p:spTree>
    <p:extLst>
      <p:ext uri="{BB962C8B-B14F-4D97-AF65-F5344CB8AC3E}">
        <p14:creationId xmlns:p14="http://schemas.microsoft.com/office/powerpoint/2010/main" val="981370280"/>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8"/>
          <p:cNvSpPr/>
          <p:nvPr/>
        </p:nvSpPr>
        <p:spPr>
          <a:xfrm>
            <a:off x="-50801" y="256674"/>
            <a:ext cx="9194801" cy="584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Image Features: </a:t>
            </a:r>
            <a:r>
              <a:rPr lang="en-US" sz="3200" dirty="0" err="1">
                <a:solidFill>
                  <a:srgbClr val="215380"/>
                </a:solidFill>
              </a:rPr>
              <a:t>HoG</a:t>
            </a:r>
            <a:endParaRPr sz="3200" dirty="0">
              <a:solidFill>
                <a:srgbClr val="215380"/>
              </a:solidFill>
            </a:endParaRPr>
          </a:p>
        </p:txBody>
      </p:sp>
      <p:sp>
        <p:nvSpPr>
          <p:cNvPr id="8" name="TextBox 7"/>
          <p:cNvSpPr txBox="1"/>
          <p:nvPr/>
        </p:nvSpPr>
        <p:spPr>
          <a:xfrm>
            <a:off x="6865750" y="4510723"/>
            <a:ext cx="2192265"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1400" dirty="0" err="1">
                <a:solidFill>
                  <a:srgbClr val="000000"/>
                </a:solidFill>
              </a:rPr>
              <a:t>Scikit</a:t>
            </a:r>
            <a:r>
              <a:rPr lang="en-US" sz="1400" dirty="0">
                <a:solidFill>
                  <a:srgbClr val="000000"/>
                </a:solidFill>
              </a:rPr>
              <a:t>-image implementation</a:t>
            </a:r>
            <a:endParaRPr kumimoji="0" lang="en-US" sz="1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9" name="TextBox 8"/>
          <p:cNvSpPr txBox="1"/>
          <p:nvPr/>
        </p:nvSpPr>
        <p:spPr>
          <a:xfrm>
            <a:off x="714932" y="4103809"/>
            <a:ext cx="786481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dirty="0">
                <a:solidFill>
                  <a:srgbClr val="000000"/>
                </a:solidFill>
              </a:rPr>
              <a:t>Paper by </a:t>
            </a:r>
            <a:r>
              <a:rPr lang="en-US" dirty="0" err="1">
                <a:solidFill>
                  <a:srgbClr val="000000"/>
                </a:solidFill>
              </a:rPr>
              <a:t>Navneet</a:t>
            </a:r>
            <a:r>
              <a:rPr lang="en-US" dirty="0">
                <a:solidFill>
                  <a:srgbClr val="000000"/>
                </a:solidFill>
              </a:rPr>
              <a:t> </a:t>
            </a:r>
            <a:r>
              <a:rPr lang="en-US" dirty="0" err="1">
                <a:solidFill>
                  <a:srgbClr val="000000"/>
                </a:solidFill>
              </a:rPr>
              <a:t>Dalal</a:t>
            </a:r>
            <a:r>
              <a:rPr lang="en-US" dirty="0">
                <a:solidFill>
                  <a:srgbClr val="000000"/>
                </a:solidFill>
              </a:rPr>
              <a:t> &amp; Bill </a:t>
            </a:r>
            <a:r>
              <a:rPr lang="en-US" dirty="0" err="1">
                <a:solidFill>
                  <a:srgbClr val="000000"/>
                </a:solidFill>
              </a:rPr>
              <a:t>Triggs</a:t>
            </a:r>
            <a:r>
              <a:rPr lang="en-US" dirty="0">
                <a:solidFill>
                  <a:srgbClr val="000000"/>
                </a:solidFill>
              </a:rPr>
              <a:t> presented at CVPR 2005 for detecting people. </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7" name="TextBox 6">
            <a:extLst>
              <a:ext uri="{FF2B5EF4-FFF2-40B4-BE49-F238E27FC236}">
                <a16:creationId xmlns:a16="http://schemas.microsoft.com/office/drawing/2014/main" id="{B5739431-5FEE-1549-88B2-9B35BC3B926E}"/>
              </a:ext>
            </a:extLst>
          </p:cNvPr>
          <p:cNvSpPr txBox="1"/>
          <p:nvPr/>
        </p:nvSpPr>
        <p:spPr>
          <a:xfrm>
            <a:off x="176350" y="4774168"/>
            <a:ext cx="6191118" cy="369332"/>
          </a:xfrm>
          <a:prstGeom prst="rect">
            <a:avLst/>
          </a:prstGeom>
          <a:noFill/>
        </p:spPr>
        <p:txBody>
          <a:bodyPr wrap="none" rtlCol="0">
            <a:spAutoFit/>
          </a:bodyPr>
          <a:lstStyle/>
          <a:p>
            <a:r>
              <a:rPr lang="en-US" dirty="0"/>
              <a:t>Images by Satya </a:t>
            </a:r>
            <a:r>
              <a:rPr lang="en-US" dirty="0" err="1"/>
              <a:t>Mallick</a:t>
            </a:r>
            <a:r>
              <a:rPr lang="en-US" dirty="0"/>
              <a:t> </a:t>
            </a:r>
            <a:r>
              <a:rPr lang="en-US" sz="1100" dirty="0"/>
              <a:t>https://</a:t>
            </a:r>
            <a:r>
              <a:rPr lang="en-US" sz="1100" dirty="0" err="1"/>
              <a:t>www.learnopencv.com</a:t>
            </a:r>
            <a:r>
              <a:rPr lang="en-US" sz="1100" dirty="0"/>
              <a:t>/histogram-of-oriented-gradients/</a:t>
            </a:r>
            <a:endParaRPr lang="en-US" dirty="0"/>
          </a:p>
        </p:txBody>
      </p:sp>
      <p:pic>
        <p:nvPicPr>
          <p:cNvPr id="4" name="Picture 3">
            <a:extLst>
              <a:ext uri="{FF2B5EF4-FFF2-40B4-BE49-F238E27FC236}">
                <a16:creationId xmlns:a16="http://schemas.microsoft.com/office/drawing/2014/main" id="{3D0DD18F-50DB-F146-83A8-CBF99A44443A}"/>
              </a:ext>
            </a:extLst>
          </p:cNvPr>
          <p:cNvPicPr>
            <a:picLocks noChangeAspect="1"/>
          </p:cNvPicPr>
          <p:nvPr/>
        </p:nvPicPr>
        <p:blipFill>
          <a:blip r:embed="rId2"/>
          <a:stretch>
            <a:fillRect/>
          </a:stretch>
        </p:blipFill>
        <p:spPr>
          <a:xfrm>
            <a:off x="3915773" y="803695"/>
            <a:ext cx="1612900" cy="3149600"/>
          </a:xfrm>
          <a:prstGeom prst="rect">
            <a:avLst/>
          </a:prstGeom>
        </p:spPr>
      </p:pic>
      <p:sp>
        <p:nvSpPr>
          <p:cNvPr id="10" name="TextBox 9">
            <a:extLst>
              <a:ext uri="{FF2B5EF4-FFF2-40B4-BE49-F238E27FC236}">
                <a16:creationId xmlns:a16="http://schemas.microsoft.com/office/drawing/2014/main" id="{96FD585B-F0B2-F04F-B3EC-0D1AC35C7E90}"/>
              </a:ext>
            </a:extLst>
          </p:cNvPr>
          <p:cNvSpPr txBox="1"/>
          <p:nvPr/>
        </p:nvSpPr>
        <p:spPr>
          <a:xfrm>
            <a:off x="970468" y="1853413"/>
            <a:ext cx="1924037" cy="954107"/>
          </a:xfrm>
          <a:prstGeom prst="rect">
            <a:avLst/>
          </a:prstGeom>
          <a:noFill/>
        </p:spPr>
        <p:txBody>
          <a:bodyPr wrap="square" rtlCol="0">
            <a:spAutoFit/>
          </a:bodyPr>
          <a:lstStyle/>
          <a:p>
            <a:r>
              <a:rPr lang="en-US" sz="1400" dirty="0"/>
              <a:t>Normalize histograms with respect to histograms of adjacent neighbors.</a:t>
            </a:r>
          </a:p>
        </p:txBody>
      </p:sp>
    </p:spTree>
    <p:extLst>
      <p:ext uri="{BB962C8B-B14F-4D97-AF65-F5344CB8AC3E}">
        <p14:creationId xmlns:p14="http://schemas.microsoft.com/office/powerpoint/2010/main" val="665102990"/>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8"/>
          <p:cNvSpPr/>
          <p:nvPr/>
        </p:nvSpPr>
        <p:spPr>
          <a:xfrm>
            <a:off x="-50801" y="256674"/>
            <a:ext cx="9194801" cy="584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Image Features: </a:t>
            </a:r>
            <a:r>
              <a:rPr lang="en-US" sz="3200" dirty="0" err="1">
                <a:solidFill>
                  <a:srgbClr val="215380"/>
                </a:solidFill>
              </a:rPr>
              <a:t>HoG</a:t>
            </a:r>
            <a:endParaRPr sz="3200" dirty="0">
              <a:solidFill>
                <a:srgbClr val="215380"/>
              </a:solidFill>
            </a:endParaRPr>
          </a:p>
        </p:txBody>
      </p:sp>
      <p:sp>
        <p:nvSpPr>
          <p:cNvPr id="8" name="TextBox 7"/>
          <p:cNvSpPr txBox="1"/>
          <p:nvPr/>
        </p:nvSpPr>
        <p:spPr>
          <a:xfrm>
            <a:off x="6865750" y="4510723"/>
            <a:ext cx="2192265"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1400" dirty="0" err="1">
                <a:solidFill>
                  <a:srgbClr val="000000"/>
                </a:solidFill>
              </a:rPr>
              <a:t>Scikit</a:t>
            </a:r>
            <a:r>
              <a:rPr lang="en-US" sz="1400" dirty="0">
                <a:solidFill>
                  <a:srgbClr val="000000"/>
                </a:solidFill>
              </a:rPr>
              <a:t>-image implementation</a:t>
            </a:r>
            <a:endParaRPr kumimoji="0" lang="en-US" sz="1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9" name="TextBox 8"/>
          <p:cNvSpPr txBox="1"/>
          <p:nvPr/>
        </p:nvSpPr>
        <p:spPr>
          <a:xfrm>
            <a:off x="714932" y="4103809"/>
            <a:ext cx="786481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dirty="0">
                <a:solidFill>
                  <a:srgbClr val="000000"/>
                </a:solidFill>
              </a:rPr>
              <a:t>Paper by </a:t>
            </a:r>
            <a:r>
              <a:rPr lang="en-US" dirty="0" err="1">
                <a:solidFill>
                  <a:srgbClr val="000000"/>
                </a:solidFill>
              </a:rPr>
              <a:t>Navneet</a:t>
            </a:r>
            <a:r>
              <a:rPr lang="en-US" dirty="0">
                <a:solidFill>
                  <a:srgbClr val="000000"/>
                </a:solidFill>
              </a:rPr>
              <a:t> </a:t>
            </a:r>
            <a:r>
              <a:rPr lang="en-US" dirty="0" err="1">
                <a:solidFill>
                  <a:srgbClr val="000000"/>
                </a:solidFill>
              </a:rPr>
              <a:t>Dalal</a:t>
            </a:r>
            <a:r>
              <a:rPr lang="en-US" dirty="0">
                <a:solidFill>
                  <a:srgbClr val="000000"/>
                </a:solidFill>
              </a:rPr>
              <a:t> &amp; Bill </a:t>
            </a:r>
            <a:r>
              <a:rPr lang="en-US" dirty="0" err="1">
                <a:solidFill>
                  <a:srgbClr val="000000"/>
                </a:solidFill>
              </a:rPr>
              <a:t>Triggs</a:t>
            </a:r>
            <a:r>
              <a:rPr lang="en-US" dirty="0">
                <a:solidFill>
                  <a:srgbClr val="000000"/>
                </a:solidFill>
              </a:rPr>
              <a:t> presented at CVPR 2005 for detecting people. </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7" name="TextBox 6">
            <a:extLst>
              <a:ext uri="{FF2B5EF4-FFF2-40B4-BE49-F238E27FC236}">
                <a16:creationId xmlns:a16="http://schemas.microsoft.com/office/drawing/2014/main" id="{B5739431-5FEE-1549-88B2-9B35BC3B926E}"/>
              </a:ext>
            </a:extLst>
          </p:cNvPr>
          <p:cNvSpPr txBox="1"/>
          <p:nvPr/>
        </p:nvSpPr>
        <p:spPr>
          <a:xfrm>
            <a:off x="176350" y="4774168"/>
            <a:ext cx="6191118" cy="369332"/>
          </a:xfrm>
          <a:prstGeom prst="rect">
            <a:avLst/>
          </a:prstGeom>
          <a:noFill/>
        </p:spPr>
        <p:txBody>
          <a:bodyPr wrap="none" rtlCol="0">
            <a:spAutoFit/>
          </a:bodyPr>
          <a:lstStyle/>
          <a:p>
            <a:r>
              <a:rPr lang="en-US" dirty="0"/>
              <a:t>Images by Satya </a:t>
            </a:r>
            <a:r>
              <a:rPr lang="en-US" dirty="0" err="1"/>
              <a:t>Mallick</a:t>
            </a:r>
            <a:r>
              <a:rPr lang="en-US" dirty="0"/>
              <a:t> </a:t>
            </a:r>
            <a:r>
              <a:rPr lang="en-US" sz="1100" dirty="0"/>
              <a:t>https://</a:t>
            </a:r>
            <a:r>
              <a:rPr lang="en-US" sz="1100" dirty="0" err="1"/>
              <a:t>www.learnopencv.com</a:t>
            </a:r>
            <a:r>
              <a:rPr lang="en-US" sz="1100" dirty="0"/>
              <a:t>/histogram-of-oriented-gradients/</a:t>
            </a:r>
            <a:endParaRPr lang="en-US" dirty="0"/>
          </a:p>
        </p:txBody>
      </p:sp>
      <p:sp>
        <p:nvSpPr>
          <p:cNvPr id="10" name="TextBox 9">
            <a:extLst>
              <a:ext uri="{FF2B5EF4-FFF2-40B4-BE49-F238E27FC236}">
                <a16:creationId xmlns:a16="http://schemas.microsoft.com/office/drawing/2014/main" id="{96FD585B-F0B2-F04F-B3EC-0D1AC35C7E90}"/>
              </a:ext>
            </a:extLst>
          </p:cNvPr>
          <p:cNvSpPr txBox="1"/>
          <p:nvPr/>
        </p:nvSpPr>
        <p:spPr>
          <a:xfrm>
            <a:off x="1074970" y="1244638"/>
            <a:ext cx="1924037" cy="954107"/>
          </a:xfrm>
          <a:prstGeom prst="rect">
            <a:avLst/>
          </a:prstGeom>
          <a:noFill/>
        </p:spPr>
        <p:txBody>
          <a:bodyPr wrap="square" rtlCol="0">
            <a:spAutoFit/>
          </a:bodyPr>
          <a:lstStyle/>
          <a:p>
            <a:r>
              <a:rPr lang="en-US" sz="1400" dirty="0"/>
              <a:t>Image (or image region) represented by a vector containing all the histograms. </a:t>
            </a:r>
          </a:p>
        </p:txBody>
      </p:sp>
      <p:pic>
        <p:nvPicPr>
          <p:cNvPr id="3" name="Picture 2">
            <a:extLst>
              <a:ext uri="{FF2B5EF4-FFF2-40B4-BE49-F238E27FC236}">
                <a16:creationId xmlns:a16="http://schemas.microsoft.com/office/drawing/2014/main" id="{473FC2F1-57A1-014D-8085-75BCA07083E0}"/>
              </a:ext>
            </a:extLst>
          </p:cNvPr>
          <p:cNvPicPr>
            <a:picLocks noChangeAspect="1"/>
          </p:cNvPicPr>
          <p:nvPr/>
        </p:nvPicPr>
        <p:blipFill>
          <a:blip r:embed="rId2"/>
          <a:stretch>
            <a:fillRect/>
          </a:stretch>
        </p:blipFill>
        <p:spPr>
          <a:xfrm>
            <a:off x="3866333" y="840874"/>
            <a:ext cx="1562010" cy="3124019"/>
          </a:xfrm>
          <a:prstGeom prst="rect">
            <a:avLst/>
          </a:prstGeom>
        </p:spPr>
      </p:pic>
      <p:sp>
        <p:nvSpPr>
          <p:cNvPr id="11" name="TextBox 10">
            <a:extLst>
              <a:ext uri="{FF2B5EF4-FFF2-40B4-BE49-F238E27FC236}">
                <a16:creationId xmlns:a16="http://schemas.microsoft.com/office/drawing/2014/main" id="{132D9A82-1096-1144-BB75-2A7B79514234}"/>
              </a:ext>
            </a:extLst>
          </p:cNvPr>
          <p:cNvSpPr txBox="1"/>
          <p:nvPr/>
        </p:nvSpPr>
        <p:spPr>
          <a:xfrm>
            <a:off x="1074971" y="2845299"/>
            <a:ext cx="1924037" cy="523220"/>
          </a:xfrm>
          <a:prstGeom prst="rect">
            <a:avLst/>
          </a:prstGeom>
          <a:noFill/>
        </p:spPr>
        <p:txBody>
          <a:bodyPr wrap="square" rtlCol="0">
            <a:spAutoFit/>
          </a:bodyPr>
          <a:lstStyle/>
          <a:p>
            <a:r>
              <a:rPr lang="en-US" sz="1400" dirty="0"/>
              <a:t>In this case how long is that vector?</a:t>
            </a:r>
          </a:p>
        </p:txBody>
      </p:sp>
    </p:spTree>
    <p:extLst>
      <p:ext uri="{BB962C8B-B14F-4D97-AF65-F5344CB8AC3E}">
        <p14:creationId xmlns:p14="http://schemas.microsoft.com/office/powerpoint/2010/main" val="2034398277"/>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8"/>
          <p:cNvSpPr/>
          <p:nvPr/>
        </p:nvSpPr>
        <p:spPr>
          <a:xfrm>
            <a:off x="-50801" y="256674"/>
            <a:ext cx="9194801" cy="584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Image Features: </a:t>
            </a:r>
            <a:r>
              <a:rPr lang="en-US" sz="3200" dirty="0" err="1">
                <a:solidFill>
                  <a:srgbClr val="215380"/>
                </a:solidFill>
              </a:rPr>
              <a:t>HoG</a:t>
            </a:r>
            <a:endParaRPr sz="3200" dirty="0">
              <a:solidFill>
                <a:srgbClr val="215380"/>
              </a:solidFill>
            </a:endParaRPr>
          </a:p>
        </p:txBody>
      </p:sp>
      <p:pic>
        <p:nvPicPr>
          <p:cNvPr id="4" name="Picture 4" descr="avecolor.jpg"/>
          <p:cNvPicPr>
            <a:picLocks noChangeAspect="1"/>
          </p:cNvPicPr>
          <p:nvPr/>
        </p:nvPicPr>
        <p:blipFill>
          <a:blip r:embed="rId2"/>
          <a:srcRect/>
          <a:stretch>
            <a:fillRect/>
          </a:stretch>
        </p:blipFill>
        <p:spPr bwMode="auto">
          <a:xfrm>
            <a:off x="4567238" y="2566988"/>
            <a:ext cx="9525" cy="9525"/>
          </a:xfrm>
          <a:prstGeom prst="rect">
            <a:avLst/>
          </a:prstGeom>
          <a:noFill/>
          <a:ln w="9525">
            <a:noFill/>
            <a:miter lim="800000"/>
            <a:headEnd/>
            <a:tailEnd/>
          </a:ln>
        </p:spPr>
      </p:pic>
      <p:pic>
        <p:nvPicPr>
          <p:cNvPr id="5" name="Picture 5" descr="avecolor.jpg"/>
          <p:cNvPicPr>
            <a:picLocks noChangeAspect="1"/>
          </p:cNvPicPr>
          <p:nvPr/>
        </p:nvPicPr>
        <p:blipFill>
          <a:blip r:embed="rId2"/>
          <a:srcRect/>
          <a:stretch>
            <a:fillRect/>
          </a:stretch>
        </p:blipFill>
        <p:spPr bwMode="auto">
          <a:xfrm>
            <a:off x="4567238" y="2566988"/>
            <a:ext cx="9525" cy="9525"/>
          </a:xfrm>
          <a:prstGeom prst="rect">
            <a:avLst/>
          </a:prstGeom>
          <a:noFill/>
          <a:ln w="9525">
            <a:noFill/>
            <a:miter lim="800000"/>
            <a:headEnd/>
            <a:tailEnd/>
          </a:ln>
        </p:spPr>
      </p:pic>
      <p:sp>
        <p:nvSpPr>
          <p:cNvPr id="9" name="TextBox 8"/>
          <p:cNvSpPr txBox="1"/>
          <p:nvPr/>
        </p:nvSpPr>
        <p:spPr>
          <a:xfrm>
            <a:off x="614193" y="4284194"/>
            <a:ext cx="7864812"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400" dirty="0">
                <a:solidFill>
                  <a:srgbClr val="000000"/>
                </a:solidFill>
              </a:rPr>
              <a:t>Paper by </a:t>
            </a:r>
            <a:r>
              <a:rPr lang="en-US" sz="1400" dirty="0" err="1">
                <a:solidFill>
                  <a:srgbClr val="000000"/>
                </a:solidFill>
              </a:rPr>
              <a:t>Navneet</a:t>
            </a:r>
            <a:r>
              <a:rPr lang="en-US" sz="1400" dirty="0">
                <a:solidFill>
                  <a:srgbClr val="000000"/>
                </a:solidFill>
              </a:rPr>
              <a:t> </a:t>
            </a:r>
            <a:r>
              <a:rPr lang="en-US" sz="1400" dirty="0" err="1">
                <a:solidFill>
                  <a:srgbClr val="000000"/>
                </a:solidFill>
              </a:rPr>
              <a:t>Dalal</a:t>
            </a:r>
            <a:r>
              <a:rPr lang="en-US" sz="1400" dirty="0">
                <a:solidFill>
                  <a:srgbClr val="000000"/>
                </a:solidFill>
              </a:rPr>
              <a:t> &amp; Bill </a:t>
            </a:r>
            <a:r>
              <a:rPr lang="en-US" sz="1400" dirty="0" err="1">
                <a:solidFill>
                  <a:srgbClr val="000000"/>
                </a:solidFill>
              </a:rPr>
              <a:t>Triggs</a:t>
            </a:r>
            <a:r>
              <a:rPr lang="en-US" sz="1400" dirty="0">
                <a:solidFill>
                  <a:srgbClr val="000000"/>
                </a:solidFill>
              </a:rPr>
              <a:t> presented at CVPR 2005 for detecting people.</a:t>
            </a:r>
            <a:br>
              <a:rPr lang="en-US" sz="1400" dirty="0">
                <a:solidFill>
                  <a:srgbClr val="000000"/>
                </a:solidFill>
              </a:rPr>
            </a:br>
            <a:r>
              <a:rPr lang="en-US" sz="1400" dirty="0">
                <a:solidFill>
                  <a:srgbClr val="000000"/>
                </a:solidFill>
              </a:rPr>
              <a:t>Figure from </a:t>
            </a:r>
            <a:r>
              <a:rPr lang="en-US" sz="1400" dirty="0" err="1">
                <a:solidFill>
                  <a:srgbClr val="000000"/>
                </a:solidFill>
              </a:rPr>
              <a:t>Zhuolin</a:t>
            </a:r>
            <a:r>
              <a:rPr lang="en-US" sz="1400" dirty="0">
                <a:solidFill>
                  <a:srgbClr val="000000"/>
                </a:solidFill>
              </a:rPr>
              <a:t> Jiang,  </a:t>
            </a:r>
            <a:r>
              <a:rPr lang="en-US" sz="1400" dirty="0" err="1">
                <a:solidFill>
                  <a:srgbClr val="000000"/>
                </a:solidFill>
              </a:rPr>
              <a:t>Zhe</a:t>
            </a:r>
            <a:r>
              <a:rPr lang="en-US" sz="1400" dirty="0">
                <a:solidFill>
                  <a:srgbClr val="000000"/>
                </a:solidFill>
              </a:rPr>
              <a:t> Lin,  Larry S. Davis, ICCV 2009 for human action recognition.</a:t>
            </a:r>
          </a:p>
        </p:txBody>
      </p:sp>
      <p:pic>
        <p:nvPicPr>
          <p:cNvPr id="6" name="Picture 5"/>
          <p:cNvPicPr>
            <a:picLocks noChangeAspect="1"/>
          </p:cNvPicPr>
          <p:nvPr/>
        </p:nvPicPr>
        <p:blipFill rotWithShape="1">
          <a:blip r:embed="rId3"/>
          <a:srcRect l="52036" b="53898"/>
          <a:stretch/>
        </p:blipFill>
        <p:spPr>
          <a:xfrm>
            <a:off x="975598" y="774915"/>
            <a:ext cx="2819753" cy="3051462"/>
          </a:xfrm>
          <a:prstGeom prst="rect">
            <a:avLst/>
          </a:prstGeom>
        </p:spPr>
      </p:pic>
      <p:pic>
        <p:nvPicPr>
          <p:cNvPr id="10" name="Picture 9"/>
          <p:cNvPicPr>
            <a:picLocks noChangeAspect="1"/>
          </p:cNvPicPr>
          <p:nvPr/>
        </p:nvPicPr>
        <p:blipFill rotWithShape="1">
          <a:blip r:embed="rId3"/>
          <a:srcRect l="52036" t="51425" b="5486"/>
          <a:stretch/>
        </p:blipFill>
        <p:spPr>
          <a:xfrm>
            <a:off x="4821750" y="976393"/>
            <a:ext cx="2803416" cy="2835496"/>
          </a:xfrm>
          <a:prstGeom prst="rect">
            <a:avLst/>
          </a:prstGeom>
        </p:spPr>
      </p:pic>
      <p:cxnSp>
        <p:nvCxnSpPr>
          <p:cNvPr id="11" name="Straight Arrow Connector 10"/>
          <p:cNvCxnSpPr/>
          <p:nvPr/>
        </p:nvCxnSpPr>
        <p:spPr>
          <a:xfrm flipV="1">
            <a:off x="4027486" y="2458054"/>
            <a:ext cx="519113" cy="9525"/>
          </a:xfrm>
          <a:prstGeom prst="straightConnector1">
            <a:avLst/>
          </a:prstGeom>
          <a:ln w="47625"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3200400" y="1094911"/>
            <a:ext cx="2631779" cy="3100796"/>
            <a:chOff x="3200400" y="1094911"/>
            <a:chExt cx="2631779" cy="3100796"/>
          </a:xfrm>
        </p:grpSpPr>
        <p:sp>
          <p:nvSpPr>
            <p:cNvPr id="12" name="TextBox 11"/>
            <p:cNvSpPr txBox="1"/>
            <p:nvPr/>
          </p:nvSpPr>
          <p:spPr>
            <a:xfrm>
              <a:off x="3200400" y="3826377"/>
              <a:ext cx="214257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 </a:t>
              </a:r>
              <a:r>
                <a:rPr kumimoji="0" lang="en-US" sz="1800" b="0" i="0" u="none" strike="noStrike" cap="none" spc="0" normalizeH="0" baseline="0">
                  <a:ln>
                    <a:noFill/>
                  </a:ln>
                  <a:solidFill>
                    <a:srgbClr val="000000"/>
                  </a:solidFill>
                  <a:effectLst/>
                  <a:uFillTx/>
                  <a:latin typeface="Calibri"/>
                  <a:ea typeface="Calibri"/>
                  <a:cs typeface="Calibri"/>
                  <a:sym typeface="Calibri"/>
                </a:rPr>
                <a:t>Block Normalization</a:t>
              </a:r>
            </a:p>
          </p:txBody>
        </p:sp>
        <p:sp>
          <p:nvSpPr>
            <p:cNvPr id="13" name="Rectangle 12"/>
            <p:cNvSpPr/>
            <p:nvPr/>
          </p:nvSpPr>
          <p:spPr>
            <a:xfrm>
              <a:off x="4853764" y="1094911"/>
              <a:ext cx="978415" cy="978415"/>
            </a:xfrm>
            <a:prstGeom prst="rect">
              <a:avLst/>
            </a:prstGeom>
            <a:noFill/>
            <a:ln w="38100" cap="flat">
              <a:solidFill>
                <a:srgbClr val="FF000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grpSp>
    </p:spTree>
    <p:extLst>
      <p:ext uri="{BB962C8B-B14F-4D97-AF65-F5344CB8AC3E}">
        <p14:creationId xmlns:p14="http://schemas.microsoft.com/office/powerpoint/2010/main" val="11739024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E4CED7-B366-F341-A4A6-6D99AB26C540}"/>
              </a:ext>
            </a:extLst>
          </p:cNvPr>
          <p:cNvPicPr>
            <a:picLocks noChangeAspect="1"/>
          </p:cNvPicPr>
          <p:nvPr/>
        </p:nvPicPr>
        <p:blipFill rotWithShape="1">
          <a:blip r:embed="rId2"/>
          <a:srcRect t="-1" b="91"/>
          <a:stretch/>
        </p:blipFill>
        <p:spPr>
          <a:xfrm>
            <a:off x="3275644" y="232475"/>
            <a:ext cx="4616878" cy="4331776"/>
          </a:xfrm>
          <a:prstGeom prst="rect">
            <a:avLst/>
          </a:prstGeom>
        </p:spPr>
      </p:pic>
      <p:sp>
        <p:nvSpPr>
          <p:cNvPr id="5" name="TextBox 4">
            <a:extLst>
              <a:ext uri="{FF2B5EF4-FFF2-40B4-BE49-F238E27FC236}">
                <a16:creationId xmlns:a16="http://schemas.microsoft.com/office/drawing/2014/main" id="{7FD3AFD0-0FBA-294B-A992-4AC31F2BEEDA}"/>
              </a:ext>
            </a:extLst>
          </p:cNvPr>
          <p:cNvSpPr txBox="1"/>
          <p:nvPr/>
        </p:nvSpPr>
        <p:spPr>
          <a:xfrm>
            <a:off x="7881442" y="4870414"/>
            <a:ext cx="1039706" cy="2616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1100" dirty="0">
                <a:solidFill>
                  <a:srgbClr val="000000"/>
                </a:solidFill>
              </a:rPr>
              <a:t>s</a:t>
            </a:r>
            <a:r>
              <a:rPr kumimoji="0" lang="en-US" sz="1100" b="0" i="0" u="none" strike="noStrike" cap="none" spc="0" normalizeH="0" baseline="0" dirty="0">
                <a:ln>
                  <a:noFill/>
                </a:ln>
                <a:solidFill>
                  <a:srgbClr val="000000"/>
                </a:solidFill>
                <a:effectLst/>
                <a:uFillTx/>
                <a:latin typeface="Calibri"/>
                <a:ea typeface="Calibri"/>
                <a:cs typeface="Calibri"/>
                <a:sym typeface="Calibri"/>
              </a:rPr>
              <a:t>lide by </a:t>
            </a:r>
            <a:r>
              <a:rPr kumimoji="0" lang="en-US" sz="1100" b="0" i="0" u="none" strike="noStrike" cap="none" spc="0" normalizeH="0" baseline="0" dirty="0" err="1">
                <a:ln>
                  <a:noFill/>
                </a:ln>
                <a:solidFill>
                  <a:srgbClr val="000000"/>
                </a:solidFill>
                <a:effectLst/>
                <a:uFillTx/>
                <a:latin typeface="Calibri"/>
                <a:ea typeface="Calibri"/>
                <a:cs typeface="Calibri"/>
                <a:sym typeface="Calibri"/>
              </a:rPr>
              <a:t>Fei-fei</a:t>
            </a:r>
            <a:r>
              <a:rPr kumimoji="0" lang="en-US" sz="1100" b="0" i="0" u="none" strike="noStrike" cap="none" spc="0" normalizeH="0" baseline="0" dirty="0">
                <a:ln>
                  <a:noFill/>
                </a:ln>
                <a:solidFill>
                  <a:srgbClr val="000000"/>
                </a:solidFill>
                <a:effectLst/>
                <a:uFillTx/>
                <a:latin typeface="Calibri"/>
                <a:ea typeface="Calibri"/>
                <a:cs typeface="Calibri"/>
                <a:sym typeface="Calibri"/>
              </a:rPr>
              <a:t> Li</a:t>
            </a:r>
          </a:p>
        </p:txBody>
      </p:sp>
      <p:sp>
        <p:nvSpPr>
          <p:cNvPr id="2" name="TextBox 1">
            <a:extLst>
              <a:ext uri="{FF2B5EF4-FFF2-40B4-BE49-F238E27FC236}">
                <a16:creationId xmlns:a16="http://schemas.microsoft.com/office/drawing/2014/main" id="{2BCA4D85-8FE4-A54C-BDD7-BDB02EC18123}"/>
              </a:ext>
            </a:extLst>
          </p:cNvPr>
          <p:cNvSpPr txBox="1"/>
          <p:nvPr/>
        </p:nvSpPr>
        <p:spPr>
          <a:xfrm>
            <a:off x="224725" y="2013406"/>
            <a:ext cx="1797804" cy="923330"/>
          </a:xfrm>
          <a:prstGeom prst="rect">
            <a:avLst/>
          </a:prstGeom>
          <a:noFill/>
        </p:spPr>
        <p:txBody>
          <a:bodyPr wrap="square" rtlCol="0">
            <a:spAutoFit/>
          </a:bodyPr>
          <a:lstStyle/>
          <a:p>
            <a:r>
              <a:rPr lang="en-US" dirty="0"/>
              <a:t>Extract SIFT Feature Descriptors</a:t>
            </a:r>
          </a:p>
        </p:txBody>
      </p:sp>
      <p:cxnSp>
        <p:nvCxnSpPr>
          <p:cNvPr id="6" name="Straight Arrow Connector 5">
            <a:extLst>
              <a:ext uri="{FF2B5EF4-FFF2-40B4-BE49-F238E27FC236}">
                <a16:creationId xmlns:a16="http://schemas.microsoft.com/office/drawing/2014/main" id="{01547E2E-0464-6D4D-B31E-E8489251D5F4}"/>
              </a:ext>
            </a:extLst>
          </p:cNvPr>
          <p:cNvCxnSpPr/>
          <p:nvPr/>
        </p:nvCxnSpPr>
        <p:spPr>
          <a:xfrm>
            <a:off x="2022529" y="2400336"/>
            <a:ext cx="7704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AD5BF9F-11CD-B745-9793-EFD4A8378E6B}"/>
              </a:ext>
            </a:extLst>
          </p:cNvPr>
          <p:cNvSpPr txBox="1"/>
          <p:nvPr/>
        </p:nvSpPr>
        <p:spPr>
          <a:xfrm>
            <a:off x="293345" y="3805629"/>
            <a:ext cx="1891916" cy="923330"/>
          </a:xfrm>
          <a:prstGeom prst="rect">
            <a:avLst/>
          </a:prstGeom>
          <a:noFill/>
        </p:spPr>
        <p:txBody>
          <a:bodyPr wrap="square" rtlCol="0">
            <a:spAutoFit/>
          </a:bodyPr>
          <a:lstStyle/>
          <a:p>
            <a:r>
              <a:rPr lang="en-US" dirty="0"/>
              <a:t>Compute Histograms of Features</a:t>
            </a:r>
          </a:p>
        </p:txBody>
      </p:sp>
      <p:cxnSp>
        <p:nvCxnSpPr>
          <p:cNvPr id="10" name="Straight Arrow Connector 9">
            <a:extLst>
              <a:ext uri="{FF2B5EF4-FFF2-40B4-BE49-F238E27FC236}">
                <a16:creationId xmlns:a16="http://schemas.microsoft.com/office/drawing/2014/main" id="{F459BECE-F619-B84C-85B1-4F954B429A88}"/>
              </a:ext>
            </a:extLst>
          </p:cNvPr>
          <p:cNvCxnSpPr/>
          <p:nvPr/>
        </p:nvCxnSpPr>
        <p:spPr>
          <a:xfrm>
            <a:off x="2022529" y="4187807"/>
            <a:ext cx="7704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3254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789" y="-30796"/>
            <a:ext cx="7886700" cy="994172"/>
          </a:xfrm>
        </p:spPr>
        <p:txBody>
          <a:bodyPr/>
          <a:lstStyle/>
          <a:p>
            <a:r>
              <a:rPr lang="en-US" dirty="0"/>
              <a:t>Supervised Learning Examples</a:t>
            </a:r>
          </a:p>
        </p:txBody>
      </p:sp>
      <p:sp>
        <p:nvSpPr>
          <p:cNvPr id="5" name="TextBox 4"/>
          <p:cNvSpPr txBox="1"/>
          <p:nvPr/>
        </p:nvSpPr>
        <p:spPr>
          <a:xfrm>
            <a:off x="6062974" y="895681"/>
            <a:ext cx="396453" cy="3924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rtl="0" latinLnBrk="1" hangingPunct="0"/>
            <a:r>
              <a:rPr lang="en-US" sz="2100" kern="1200" dirty="0">
                <a:solidFill>
                  <a:srgbClr val="7030A0"/>
                </a:solidFill>
              </a:rPr>
              <a:t>cat</a:t>
            </a:r>
          </a:p>
        </p:txBody>
      </p:sp>
      <p:cxnSp>
        <p:nvCxnSpPr>
          <p:cNvPr id="6" name="Straight Arrow Connector 5"/>
          <p:cNvCxnSpPr/>
          <p:nvPr/>
        </p:nvCxnSpPr>
        <p:spPr>
          <a:xfrm>
            <a:off x="3028950" y="1092121"/>
            <a:ext cx="2616505" cy="0"/>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rotWithShape="1">
          <a:blip r:embed="rId2"/>
          <a:srcRect r="67363" b="48929"/>
          <a:stretch/>
        </p:blipFill>
        <p:spPr>
          <a:xfrm>
            <a:off x="1823326" y="705056"/>
            <a:ext cx="723418" cy="774131"/>
          </a:xfrm>
          <a:prstGeom prst="rect">
            <a:avLst/>
          </a:prstGeom>
        </p:spPr>
      </p:pic>
      <p:grpSp>
        <p:nvGrpSpPr>
          <p:cNvPr id="34" name="Group 33"/>
          <p:cNvGrpSpPr/>
          <p:nvPr/>
        </p:nvGrpSpPr>
        <p:grpSpPr>
          <a:xfrm>
            <a:off x="998426" y="3026931"/>
            <a:ext cx="7175151" cy="1984253"/>
            <a:chOff x="1331234" y="4035908"/>
            <a:chExt cx="9566868" cy="2645670"/>
          </a:xfrm>
        </p:grpSpPr>
        <p:pic>
          <p:nvPicPr>
            <p:cNvPr id="20" name="Picture 19"/>
            <p:cNvPicPr>
              <a:picLocks noChangeAspect="1"/>
            </p:cNvPicPr>
            <p:nvPr/>
          </p:nvPicPr>
          <p:blipFill rotWithShape="1">
            <a:blip r:embed="rId3"/>
            <a:srcRect l="55088"/>
            <a:stretch/>
          </p:blipFill>
          <p:spPr>
            <a:xfrm>
              <a:off x="7758936" y="4035908"/>
              <a:ext cx="3139166" cy="2570647"/>
            </a:xfrm>
            <a:prstGeom prst="rect">
              <a:avLst/>
            </a:prstGeom>
          </p:spPr>
        </p:pic>
        <p:pic>
          <p:nvPicPr>
            <p:cNvPr id="22" name="Picture 21"/>
            <p:cNvPicPr>
              <a:picLocks noChangeAspect="1"/>
            </p:cNvPicPr>
            <p:nvPr/>
          </p:nvPicPr>
          <p:blipFill rotWithShape="1">
            <a:blip r:embed="rId3"/>
            <a:srcRect r="61266"/>
            <a:stretch/>
          </p:blipFill>
          <p:spPr>
            <a:xfrm>
              <a:off x="1331234" y="4110931"/>
              <a:ext cx="2707366" cy="2570647"/>
            </a:xfrm>
            <a:prstGeom prst="rect">
              <a:avLst/>
            </a:prstGeom>
          </p:spPr>
        </p:pic>
        <p:cxnSp>
          <p:nvCxnSpPr>
            <p:cNvPr id="23" name="Straight Arrow Connector 22"/>
            <p:cNvCxnSpPr/>
            <p:nvPr/>
          </p:nvCxnSpPr>
          <p:spPr>
            <a:xfrm>
              <a:off x="4038600" y="5181600"/>
              <a:ext cx="3488673" cy="0"/>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792922" y="4741222"/>
              <a:ext cx="2640039" cy="492443"/>
            </a:xfrm>
            <a:prstGeom prst="rect">
              <a:avLst/>
            </a:prstGeom>
            <a:noFill/>
          </p:spPr>
          <p:txBody>
            <a:bodyPr wrap="none" rtlCol="0">
              <a:spAutoFit/>
            </a:bodyPr>
            <a:lstStyle/>
            <a:p>
              <a:pPr algn="l" rtl="0"/>
              <a:r>
                <a:rPr lang="en-US" kern="1200">
                  <a:solidFill>
                    <a:prstClr val="black"/>
                  </a:solidFill>
                  <a:latin typeface="Helvetica Neue Light"/>
                  <a:ea typeface=""/>
                  <a:cs typeface="Helvetica Neue Light"/>
                </a:rPr>
                <a:t>Language Parsing</a:t>
              </a:r>
              <a:endParaRPr lang="en-US" kern="1200" dirty="0">
                <a:solidFill>
                  <a:prstClr val="black"/>
                </a:solidFill>
                <a:latin typeface="Helvetica Neue Light"/>
                <a:ea typeface=""/>
                <a:cs typeface="Helvetica Neue Light"/>
              </a:endParaRPr>
            </a:p>
          </p:txBody>
        </p:sp>
      </p:grpSp>
      <p:grpSp>
        <p:nvGrpSpPr>
          <p:cNvPr id="35" name="Group 34"/>
          <p:cNvGrpSpPr/>
          <p:nvPr/>
        </p:nvGrpSpPr>
        <p:grpSpPr>
          <a:xfrm>
            <a:off x="620780" y="1661728"/>
            <a:ext cx="7338592" cy="973886"/>
            <a:chOff x="827706" y="2215636"/>
            <a:chExt cx="9784789" cy="1298515"/>
          </a:xfrm>
        </p:grpSpPr>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8000"/>
                      </a14:imgEffect>
                    </a14:imgLayer>
                  </a14:imgProps>
                </a:ext>
              </a:extLst>
            </a:blip>
            <a:srcRect l="8750" t="31070" r="76875" b="39183"/>
            <a:stretch/>
          </p:blipFill>
          <p:spPr>
            <a:xfrm>
              <a:off x="8044543" y="2215636"/>
              <a:ext cx="2567952" cy="1228151"/>
            </a:xfrm>
            <a:prstGeom prst="rect">
              <a:avLst/>
            </a:prstGeom>
          </p:spPr>
        </p:pic>
        <p:sp>
          <p:nvSpPr>
            <p:cNvPr id="13" name="Rectangle 12"/>
            <p:cNvSpPr/>
            <p:nvPr/>
          </p:nvSpPr>
          <p:spPr>
            <a:xfrm>
              <a:off x="9597564" y="2743200"/>
              <a:ext cx="308436" cy="294489"/>
            </a:xfrm>
            <a:prstGeom prst="rect">
              <a:avLst/>
            </a:prstGeom>
            <a:noFill/>
            <a:ln w="7302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en-US" kern="1200">
                <a:solidFill>
                  <a:prstClr val="white"/>
                </a:solidFill>
              </a:endParaRPr>
            </a:p>
          </p:txBody>
        </p:sp>
        <p:sp>
          <p:nvSpPr>
            <p:cNvPr id="14" name="Rectangle 13"/>
            <p:cNvSpPr/>
            <p:nvPr/>
          </p:nvSpPr>
          <p:spPr>
            <a:xfrm>
              <a:off x="10210800" y="2829711"/>
              <a:ext cx="308436" cy="294489"/>
            </a:xfrm>
            <a:prstGeom prst="rect">
              <a:avLst/>
            </a:prstGeom>
            <a:noFill/>
            <a:ln w="7302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en-US" kern="1200">
                <a:solidFill>
                  <a:prstClr val="white"/>
                </a:solidFill>
              </a:endParaRPr>
            </a:p>
          </p:txBody>
        </p:sp>
        <p:sp>
          <p:nvSpPr>
            <p:cNvPr id="15" name="Rectangle 14"/>
            <p:cNvSpPr/>
            <p:nvPr/>
          </p:nvSpPr>
          <p:spPr>
            <a:xfrm>
              <a:off x="9906000" y="2590800"/>
              <a:ext cx="308436" cy="294489"/>
            </a:xfrm>
            <a:prstGeom prst="rect">
              <a:avLst/>
            </a:prstGeom>
            <a:noFill/>
            <a:ln w="7302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en-US" kern="1200">
                <a:solidFill>
                  <a:prstClr val="white"/>
                </a:solidFill>
              </a:endParaRPr>
            </a:p>
          </p:txBody>
        </p:sp>
        <p:sp>
          <p:nvSpPr>
            <p:cNvPr id="16" name="Rectangle 15"/>
            <p:cNvSpPr/>
            <p:nvPr/>
          </p:nvSpPr>
          <p:spPr>
            <a:xfrm>
              <a:off x="9296400" y="2590800"/>
              <a:ext cx="308436" cy="294489"/>
            </a:xfrm>
            <a:prstGeom prst="rect">
              <a:avLst/>
            </a:prstGeom>
            <a:noFill/>
            <a:ln w="7302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en-US" kern="1200">
                <a:solidFill>
                  <a:prstClr val="white"/>
                </a:solidFill>
              </a:endParaRPr>
            </a:p>
          </p:txBody>
        </p:sp>
        <p:sp>
          <p:nvSpPr>
            <p:cNvPr id="17" name="Rectangle 16"/>
            <p:cNvSpPr/>
            <p:nvPr/>
          </p:nvSpPr>
          <p:spPr>
            <a:xfrm>
              <a:off x="8915400" y="2590800"/>
              <a:ext cx="308436" cy="294489"/>
            </a:xfrm>
            <a:prstGeom prst="rect">
              <a:avLst/>
            </a:prstGeom>
            <a:noFill/>
            <a:ln w="7302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en-US" kern="1200">
                <a:solidFill>
                  <a:prstClr val="white"/>
                </a:solidFill>
              </a:endParaRPr>
            </a:p>
          </p:txBody>
        </p:sp>
        <p:sp>
          <p:nvSpPr>
            <p:cNvPr id="18" name="Rectangle 17"/>
            <p:cNvSpPr/>
            <p:nvPr/>
          </p:nvSpPr>
          <p:spPr>
            <a:xfrm>
              <a:off x="8530764" y="2819400"/>
              <a:ext cx="308436" cy="294489"/>
            </a:xfrm>
            <a:prstGeom prst="rect">
              <a:avLst/>
            </a:prstGeom>
            <a:noFill/>
            <a:ln w="7302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en-US" kern="1200">
                <a:solidFill>
                  <a:prstClr val="white"/>
                </a:solidFill>
              </a:endParaRPr>
            </a:p>
          </p:txBody>
        </p:sp>
        <p:sp>
          <p:nvSpPr>
            <p:cNvPr id="19" name="Rectangle 18"/>
            <p:cNvSpPr/>
            <p:nvPr/>
          </p:nvSpPr>
          <p:spPr>
            <a:xfrm>
              <a:off x="8305800" y="2667000"/>
              <a:ext cx="308436" cy="294489"/>
            </a:xfrm>
            <a:prstGeom prst="rect">
              <a:avLst/>
            </a:prstGeom>
            <a:noFill/>
            <a:ln w="7302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en-US" kern="1200">
                <a:solidFill>
                  <a:prstClr val="white"/>
                </a:solidFill>
              </a:endParaRPr>
            </a:p>
          </p:txBody>
        </p:sp>
        <p:pic>
          <p:nvPicPr>
            <p:cNvPr id="9" name="Picture 8"/>
            <p:cNvPicPr>
              <a:picLocks noChangeAspect="1"/>
            </p:cNvPicPr>
            <p:nvPr/>
          </p:nvPicPr>
          <p:blipFill rotWithShape="1">
            <a:blip r:embed="rId4">
              <a:extLst>
                <a:ext uri="{BEBA8EAE-BF5A-486C-A8C5-ECC9F3942E4B}">
                  <a14:imgProps xmlns:a14="http://schemas.microsoft.com/office/drawing/2010/main">
                    <a14:imgLayer r:embed="rId6">
                      <a14:imgEffect>
                        <a14:brightnessContrast bright="28000"/>
                      </a14:imgEffect>
                    </a14:imgLayer>
                  </a14:imgProps>
                </a:ext>
              </a:extLst>
            </a:blip>
            <a:srcRect l="8750" t="31070" r="76875" b="39183"/>
            <a:stretch/>
          </p:blipFill>
          <p:spPr>
            <a:xfrm>
              <a:off x="827706" y="2286000"/>
              <a:ext cx="2567952" cy="1228151"/>
            </a:xfrm>
            <a:prstGeom prst="rect">
              <a:avLst/>
            </a:prstGeom>
          </p:spPr>
        </p:pic>
        <p:cxnSp>
          <p:nvCxnSpPr>
            <p:cNvPr id="10" name="Straight Arrow Connector 9"/>
            <p:cNvCxnSpPr/>
            <p:nvPr/>
          </p:nvCxnSpPr>
          <p:spPr>
            <a:xfrm>
              <a:off x="4038600" y="3048000"/>
              <a:ext cx="3488673" cy="0"/>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876801" y="2607623"/>
              <a:ext cx="2246769" cy="492443"/>
            </a:xfrm>
            <a:prstGeom prst="rect">
              <a:avLst/>
            </a:prstGeom>
            <a:noFill/>
          </p:spPr>
          <p:txBody>
            <a:bodyPr wrap="none" rtlCol="0">
              <a:spAutoFit/>
            </a:bodyPr>
            <a:lstStyle/>
            <a:p>
              <a:pPr algn="l" rtl="0"/>
              <a:r>
                <a:rPr lang="en-US" kern="1200" dirty="0">
                  <a:solidFill>
                    <a:prstClr val="black"/>
                  </a:solidFill>
                  <a:latin typeface="Helvetica Neue Light"/>
                  <a:ea typeface=""/>
                  <a:cs typeface="Helvetica Neue Light"/>
                </a:rPr>
                <a:t>Face Detection</a:t>
              </a:r>
            </a:p>
          </p:txBody>
        </p:sp>
      </p:grpSp>
      <p:sp>
        <p:nvSpPr>
          <p:cNvPr id="27" name="TextBox 26"/>
          <p:cNvSpPr txBox="1"/>
          <p:nvPr/>
        </p:nvSpPr>
        <p:spPr>
          <a:xfrm>
            <a:off x="3657600" y="790959"/>
            <a:ext cx="1481496" cy="369332"/>
          </a:xfrm>
          <a:prstGeom prst="rect">
            <a:avLst/>
          </a:prstGeom>
          <a:noFill/>
        </p:spPr>
        <p:txBody>
          <a:bodyPr wrap="none" rtlCol="0">
            <a:spAutoFit/>
          </a:bodyPr>
          <a:lstStyle/>
          <a:p>
            <a:pPr algn="l" rtl="0"/>
            <a:r>
              <a:rPr lang="en-US" kern="1200">
                <a:solidFill>
                  <a:prstClr val="black"/>
                </a:solidFill>
                <a:latin typeface="Helvetica Neue Light"/>
                <a:ea typeface=""/>
                <a:cs typeface="Helvetica Neue Light"/>
              </a:rPr>
              <a:t>Classification</a:t>
            </a:r>
            <a:endParaRPr lang="en-US" kern="1200" dirty="0">
              <a:solidFill>
                <a:prstClr val="black"/>
              </a:solidFill>
              <a:latin typeface="Helvetica Neue Light"/>
              <a:ea typeface=""/>
              <a:cs typeface="Helvetica Neue Light"/>
            </a:endParaRPr>
          </a:p>
        </p:txBody>
      </p:sp>
      <p:grpSp>
        <p:nvGrpSpPr>
          <p:cNvPr id="32" name="Group 31"/>
          <p:cNvGrpSpPr/>
          <p:nvPr/>
        </p:nvGrpSpPr>
        <p:grpSpPr>
          <a:xfrm>
            <a:off x="1829457" y="4428140"/>
            <a:ext cx="4515557" cy="603146"/>
            <a:chOff x="2439275" y="5904184"/>
            <a:chExt cx="6020743" cy="804194"/>
          </a:xfrm>
        </p:grpSpPr>
        <p:sp>
          <p:nvSpPr>
            <p:cNvPr id="28" name="TextBox 27"/>
            <p:cNvSpPr txBox="1"/>
            <p:nvPr/>
          </p:nvSpPr>
          <p:spPr>
            <a:xfrm>
              <a:off x="2439275" y="5908160"/>
              <a:ext cx="5378995" cy="800218"/>
            </a:xfrm>
            <a:prstGeom prst="rect">
              <a:avLst/>
            </a:prstGeom>
            <a:solidFill>
              <a:schemeClr val="bg1"/>
            </a:solidFill>
            <a:ln w="31750">
              <a:solidFill>
                <a:schemeClr val="tx1"/>
              </a:solidFill>
            </a:ln>
            <a:effectLst>
              <a:outerShdw blurRad="50800" dist="76200" dir="5400000" algn="t" rotWithShape="0">
                <a:prstClr val="black">
                  <a:alpha val="40000"/>
                </a:prstClr>
              </a:outerShdw>
            </a:effectLst>
          </p:spPr>
          <p:txBody>
            <a:bodyPr wrap="none" rtlCol="0">
              <a:spAutoFit/>
            </a:bodyPr>
            <a:lstStyle/>
            <a:p>
              <a:pPr algn="l" rtl="0"/>
              <a:r>
                <a:rPr lang="en-US" sz="3300" kern="1200" dirty="0">
                  <a:solidFill>
                    <a:prstClr val="black"/>
                  </a:solidFill>
                  <a:latin typeface="Helvetica Neue Light"/>
                  <a:ea typeface=""/>
                  <a:cs typeface="Helvetica Neue Light"/>
                </a:rPr>
                <a:t>Structured Prediction</a:t>
              </a:r>
            </a:p>
          </p:txBody>
        </p:sp>
        <p:cxnSp>
          <p:nvCxnSpPr>
            <p:cNvPr id="29" name="Straight Arrow Connector 28"/>
            <p:cNvCxnSpPr>
              <a:stCxn id="28" idx="3"/>
            </p:cNvCxnSpPr>
            <p:nvPr/>
          </p:nvCxnSpPr>
          <p:spPr>
            <a:xfrm flipV="1">
              <a:off x="7818270" y="5904184"/>
              <a:ext cx="641748" cy="404085"/>
            </a:xfrm>
            <a:prstGeom prst="straightConnector1">
              <a:avLst/>
            </a:prstGeom>
            <a:ln w="349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6901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6F79E-41E5-4645-A4AA-59639A9A941C}"/>
              </a:ext>
            </a:extLst>
          </p:cNvPr>
          <p:cNvSpPr>
            <a:spLocks noGrp="1"/>
          </p:cNvSpPr>
          <p:nvPr>
            <p:ph type="title"/>
          </p:nvPr>
        </p:nvSpPr>
        <p:spPr/>
        <p:txBody>
          <a:bodyPr/>
          <a:lstStyle/>
          <a:p>
            <a:r>
              <a:rPr lang="en-US" dirty="0">
                <a:solidFill>
                  <a:schemeClr val="accent1"/>
                </a:solidFill>
              </a:rPr>
              <a:t>Summary: Image Features</a:t>
            </a:r>
          </a:p>
        </p:txBody>
      </p:sp>
      <p:sp>
        <p:nvSpPr>
          <p:cNvPr id="3" name="Content Placeholder 2">
            <a:extLst>
              <a:ext uri="{FF2B5EF4-FFF2-40B4-BE49-F238E27FC236}">
                <a16:creationId xmlns:a16="http://schemas.microsoft.com/office/drawing/2014/main" id="{6DE1EF42-05E8-5B41-9705-2A0936FD82D8}"/>
              </a:ext>
            </a:extLst>
          </p:cNvPr>
          <p:cNvSpPr>
            <a:spLocks noGrp="1"/>
          </p:cNvSpPr>
          <p:nvPr>
            <p:ph idx="1"/>
          </p:nvPr>
        </p:nvSpPr>
        <p:spPr>
          <a:xfrm>
            <a:off x="737507" y="3415733"/>
            <a:ext cx="7886700" cy="1384867"/>
          </a:xfrm>
        </p:spPr>
        <p:txBody>
          <a:bodyPr/>
          <a:lstStyle/>
          <a:p>
            <a:r>
              <a:rPr lang="en-US" dirty="0"/>
              <a:t>Many other features proposed</a:t>
            </a:r>
          </a:p>
          <a:p>
            <a:pPr lvl="1"/>
            <a:r>
              <a:rPr lang="en-US" dirty="0"/>
              <a:t>LBP: Local Binary Patterns: Useful for recognizing faces.</a:t>
            </a:r>
          </a:p>
          <a:p>
            <a:pPr lvl="1"/>
            <a:r>
              <a:rPr lang="en-US" dirty="0"/>
              <a:t>Dense SIFT: SIFT features computed on a grid similar to the HOG features.</a:t>
            </a:r>
          </a:p>
          <a:p>
            <a:pPr lvl="1"/>
            <a:r>
              <a:rPr lang="en-US" dirty="0"/>
              <a:t>etc.</a:t>
            </a:r>
          </a:p>
        </p:txBody>
      </p:sp>
      <p:sp>
        <p:nvSpPr>
          <p:cNvPr id="4" name="Content Placeholder 2">
            <a:extLst>
              <a:ext uri="{FF2B5EF4-FFF2-40B4-BE49-F238E27FC236}">
                <a16:creationId xmlns:a16="http://schemas.microsoft.com/office/drawing/2014/main" id="{988B65F7-8902-294B-80C0-238AF1202A10}"/>
              </a:ext>
            </a:extLst>
          </p:cNvPr>
          <p:cNvSpPr txBox="1">
            <a:spLocks/>
          </p:cNvSpPr>
          <p:nvPr/>
        </p:nvSpPr>
        <p:spPr>
          <a:xfrm>
            <a:off x="737507" y="1268016"/>
            <a:ext cx="7886700" cy="138486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t>Largely replaced by Neural networks</a:t>
            </a:r>
          </a:p>
          <a:p>
            <a:r>
              <a:rPr lang="en-US" dirty="0"/>
              <a:t>Still useful to study for inspiration in designing neural networks that compute features.</a:t>
            </a:r>
          </a:p>
        </p:txBody>
      </p:sp>
    </p:spTree>
    <p:extLst>
      <p:ext uri="{BB962C8B-B14F-4D97-AF65-F5344CB8AC3E}">
        <p14:creationId xmlns:p14="http://schemas.microsoft.com/office/powerpoint/2010/main" val="29315055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p:nvPr/>
        </p:nvSpPr>
        <p:spPr>
          <a:xfrm>
            <a:off x="-25400" y="38100"/>
            <a:ext cx="9194801" cy="5842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200" dirty="0">
                <a:solidFill>
                  <a:srgbClr val="215380"/>
                </a:solidFill>
              </a:rPr>
              <a:t>Questions?</a:t>
            </a:r>
            <a:endParaRPr sz="3200" dirty="0">
              <a:solidFill>
                <a:srgbClr val="215380"/>
              </a:solidFill>
            </a:endParaRPr>
          </a:p>
        </p:txBody>
      </p:sp>
      <p:sp>
        <p:nvSpPr>
          <p:cNvPr id="98" name="Shape 98"/>
          <p:cNvSpPr>
            <a:spLocks noGrp="1"/>
          </p:cNvSpPr>
          <p:nvPr>
            <p:ph type="sldNum" sz="quarter" idx="4294967295"/>
          </p:nvPr>
        </p:nvSpPr>
        <p:spPr>
          <a:xfrm>
            <a:off x="7010400" y="4852988"/>
            <a:ext cx="2133600" cy="282575"/>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FFFFFF"/>
                </a:solidFill>
              </a:rPr>
              <a:t>91</a:t>
            </a:fld>
            <a:endParaRPr sz="1300">
              <a:solidFill>
                <a:srgbClr val="FFFFFF"/>
              </a:solidFill>
            </a:endParaRPr>
          </a:p>
        </p:txBody>
      </p:sp>
    </p:spTree>
    <p:extLst>
      <p:ext uri="{BB962C8B-B14F-4D97-AF65-F5344CB8AC3E}">
        <p14:creationId xmlns:p14="http://schemas.microsoft.com/office/powerpoint/2010/main" val="1934860174"/>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04040"/>
      </a:accent1>
      <a:accent2>
        <a:srgbClr val="808080"/>
      </a:accent2>
      <a:accent3>
        <a:srgbClr val="BFBFBF"/>
      </a:accent3>
      <a:accent4>
        <a:srgbClr val="8F8F8F"/>
      </a:accent4>
      <a:accent5>
        <a:srgbClr val="6E6E6E"/>
      </a:accent5>
      <a:accent6>
        <a:srgbClr val="4D4D4D"/>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04040"/>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0404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4461</TotalTime>
  <Words>4369</Words>
  <Application>Microsoft Macintosh PowerPoint</Application>
  <PresentationFormat>On-screen Show (16:9)</PresentationFormat>
  <Paragraphs>874</Paragraphs>
  <Slides>91</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91</vt:i4>
      </vt:variant>
    </vt:vector>
  </HeadingPairs>
  <TitlesOfParts>
    <vt:vector size="100" baseType="lpstr">
      <vt:lpstr>ＭＳ Ｐゴシック</vt:lpstr>
      <vt:lpstr>Arial</vt:lpstr>
      <vt:lpstr>Calibri</vt:lpstr>
      <vt:lpstr>Calibri Light</vt:lpstr>
      <vt:lpstr>Cambria Math</vt:lpstr>
      <vt:lpstr>Helvetica</vt:lpstr>
      <vt:lpstr>Helvetica Neue</vt:lpstr>
      <vt:lpstr>Helvetica Neue Light</vt:lpstr>
      <vt:lpstr>Office Theme</vt:lpstr>
      <vt:lpstr>PowerPoint Presentation</vt:lpstr>
      <vt:lpstr>PowerPoint Presentation</vt:lpstr>
      <vt:lpstr>PowerPoint Presentation</vt:lpstr>
      <vt:lpstr>Also…</vt:lpstr>
      <vt:lpstr>Machine Learning</vt:lpstr>
      <vt:lpstr>Supervised Learning vs Unsupervised Learning</vt:lpstr>
      <vt:lpstr>Supervised Learning vs Unsupervised Learning</vt:lpstr>
      <vt:lpstr>Supervised Learning vs Unsupervised Learning</vt:lpstr>
      <vt:lpstr>Supervised Learning Examples</vt:lpstr>
      <vt:lpstr>Supervised Learning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Computing Analytic Gradients</vt:lpstr>
      <vt:lpstr>Computing Analytic Gradients</vt:lpstr>
      <vt:lpstr>Computing Analytic Gradients</vt:lpstr>
      <vt:lpstr>Computing Analytic Gradients</vt:lpstr>
      <vt:lpstr>Computing Analytic Gradients</vt:lpstr>
      <vt:lpstr>Computing Analytic Gradients</vt:lpstr>
      <vt:lpstr>Computing Analytic Gradients</vt:lpstr>
      <vt:lpstr>Computing Analytic Gradients</vt:lpstr>
      <vt:lpstr>Computing Analytic Gradients</vt:lpstr>
      <vt:lpstr>Computing Analytic Gradients</vt:lpstr>
      <vt:lpstr>Computing Analytic Gradients</vt:lpstr>
      <vt:lpstr>Computing Analytic Gradients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Overfitting </vt:lpstr>
      <vt:lpstr>Regularization</vt:lpstr>
      <vt:lpstr>Regularization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Image Features</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Ordonez-Roman, Vicente (vo2m)</cp:lastModifiedBy>
  <cp:revision>141</cp:revision>
  <cp:lastPrinted>2020-01-22T18:09:25Z</cp:lastPrinted>
  <dcterms:modified xsi:type="dcterms:W3CDTF">2020-01-22T19:31:29Z</dcterms:modified>
</cp:coreProperties>
</file>