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7"/>
  </p:notesMasterIdLst>
  <p:sldIdLst>
    <p:sldId id="256" r:id="rId2"/>
    <p:sldId id="309" r:id="rId3"/>
    <p:sldId id="394" r:id="rId4"/>
    <p:sldId id="835" r:id="rId5"/>
    <p:sldId id="836" r:id="rId6"/>
    <p:sldId id="317" r:id="rId7"/>
    <p:sldId id="837" r:id="rId8"/>
    <p:sldId id="318" r:id="rId9"/>
    <p:sldId id="319" r:id="rId10"/>
    <p:sldId id="320" r:id="rId11"/>
    <p:sldId id="468" r:id="rId12"/>
    <p:sldId id="467" r:id="rId13"/>
    <p:sldId id="471" r:id="rId14"/>
    <p:sldId id="472" r:id="rId15"/>
    <p:sldId id="473" r:id="rId16"/>
    <p:sldId id="474" r:id="rId17"/>
    <p:sldId id="464" r:id="rId18"/>
    <p:sldId id="322" r:id="rId19"/>
    <p:sldId id="325" r:id="rId20"/>
    <p:sldId id="323" r:id="rId21"/>
    <p:sldId id="324" r:id="rId22"/>
    <p:sldId id="496" r:id="rId23"/>
    <p:sldId id="370" r:id="rId24"/>
    <p:sldId id="479" r:id="rId25"/>
    <p:sldId id="285" r:id="rId26"/>
  </p:sldIdLst>
  <p:sldSz cx="9144000" cy="5143500" type="screen16x9"/>
  <p:notesSz cx="6858000" cy="9144000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indent="2286000" defTabSz="457200">
      <a:defRPr>
        <a:latin typeface="Calibri"/>
        <a:ea typeface="Calibri"/>
        <a:cs typeface="Calibri"/>
        <a:sym typeface="Calibri"/>
      </a:defRPr>
    </a:lvl6pPr>
    <a:lvl7pPr indent="2743200" defTabSz="457200">
      <a:defRPr>
        <a:latin typeface="Calibri"/>
        <a:ea typeface="Calibri"/>
        <a:cs typeface="Calibri"/>
        <a:sym typeface="Calibri"/>
      </a:defRPr>
    </a:lvl7pPr>
    <a:lvl8pPr indent="3200400" defTabSz="457200">
      <a:defRPr>
        <a:latin typeface="Calibri"/>
        <a:ea typeface="Calibri"/>
        <a:cs typeface="Calibri"/>
        <a:sym typeface="Calibri"/>
      </a:defRPr>
    </a:lvl8pPr>
    <a:lvl9pPr indent="3657600" defTabSz="4572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4F4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27"/>
    <p:restoredTop sz="94647"/>
  </p:normalViewPr>
  <p:slideViewPr>
    <p:cSldViewPr snapToGrid="0" snapToObjects="1">
      <p:cViewPr varScale="1">
        <p:scale>
          <a:sx n="195" d="100"/>
          <a:sy n="195" d="100"/>
        </p:scale>
        <p:origin x="2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638455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E70510-2B3D-4C2E-B966-D8384A2F482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630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sted-image.png"/>
          <p:cNvPicPr/>
          <p:nvPr/>
        </p:nvPicPr>
        <p:blipFill>
          <a:blip r:embed="rId2">
            <a:alphaModFix amt="10839"/>
            <a:extLst/>
          </a:blip>
          <a:srcRect l="11804" t="22310" b="2478"/>
          <a:stretch>
            <a:fillRect/>
          </a:stretch>
        </p:blipFill>
        <p:spPr>
          <a:xfrm>
            <a:off x="-69850" y="-6276"/>
            <a:ext cx="4680310" cy="399125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/>
          <p:nvPr/>
        </p:nvSpPr>
        <p:spPr>
          <a:xfrm>
            <a:off x="298810" y="1353378"/>
            <a:ext cx="8623300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4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 dirty="0">
                <a:solidFill>
                  <a:srgbClr val="215380"/>
                </a:solidFill>
              </a:rPr>
              <a:t>CS</a:t>
            </a:r>
            <a:r>
              <a:rPr lang="en-US" sz="3400" dirty="0">
                <a:solidFill>
                  <a:srgbClr val="215380"/>
                </a:solidFill>
              </a:rPr>
              <a:t>6</a:t>
            </a:r>
            <a:r>
              <a:rPr sz="3400" dirty="0">
                <a:solidFill>
                  <a:srgbClr val="215380"/>
                </a:solidFill>
              </a:rPr>
              <a:t>501: </a:t>
            </a:r>
            <a:r>
              <a:rPr lang="en-US" sz="3400" dirty="0">
                <a:solidFill>
                  <a:srgbClr val="215380"/>
                </a:solidFill>
              </a:rPr>
              <a:t>Deep Learning for Visual Recognition</a:t>
            </a:r>
            <a:endParaRPr sz="34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0815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1200151"/>
            <a:ext cx="8610600" cy="3394472"/>
          </a:xfrm>
          <a:prstGeom prst="rect">
            <a:avLst/>
          </a:prstGeom>
        </p:spPr>
        <p:txBody>
          <a:bodyPr/>
          <a:lstStyle>
            <a:lvl1pPr algn="l">
              <a:defRPr sz="2100" b="0">
                <a:solidFill>
                  <a:schemeClr val="tx1"/>
                </a:solidFill>
                <a:latin typeface="+mn-lt"/>
              </a:defRPr>
            </a:lvl1pPr>
            <a:lvl2pPr algn="l">
              <a:defRPr sz="1500" b="0">
                <a:solidFill>
                  <a:schemeClr val="tx1"/>
                </a:solidFill>
                <a:latin typeface="+mn-lt"/>
              </a:defRPr>
            </a:lvl2pPr>
            <a:lvl3pPr algn="l">
              <a:defRPr sz="1350" b="0">
                <a:solidFill>
                  <a:schemeClr val="tx1"/>
                </a:solidFill>
                <a:latin typeface="+mj-lt"/>
              </a:defRPr>
            </a:lvl3pPr>
            <a:lvl4pPr algn="l">
              <a:defRPr sz="1100" b="0">
                <a:solidFill>
                  <a:schemeClr val="tx1"/>
                </a:solidFill>
                <a:latin typeface="+mj-lt"/>
              </a:defRPr>
            </a:lvl4pPr>
            <a:lvl5pPr algn="l">
              <a:defRPr sz="1100" b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984113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88136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918F93-C341-4EB0-90ED-80D2F37FD3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1/27/20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6044A-196B-42E3-9270-AF8BCFBE1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3F1C6D-9305-4F92-9FFF-44BFD78DE8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1/27/20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A10E8-845B-4F12-A45E-E9D8AFA2CA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74DF7-AD36-F447-9F37-3665E2D3B1EA}" type="datetimeFigureOut">
              <a:rPr lang="en-US" smtClean="0"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3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3.tiff"/><Relationship Id="rId7" Type="http://schemas.openxmlformats.org/officeDocument/2006/relationships/image" Target="../media/image18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0.png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://flickr.com/photos/eni/" TargetMode="Externa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://flickr.com/photos/eni/" TargetMode="Externa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613120" y="1879818"/>
            <a:ext cx="7870101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3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300" dirty="0">
                <a:solidFill>
                  <a:srgbClr val="215380"/>
                </a:solidFill>
              </a:rPr>
              <a:t>Shallow Learning + Image Features</a:t>
            </a:r>
            <a:endParaRPr sz="4300" dirty="0">
              <a:solidFill>
                <a:srgbClr val="21538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5579" y="2237874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609" y="2701801"/>
            <a:ext cx="1693074" cy="112358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Features: </a:t>
            </a:r>
            <a:r>
              <a:rPr lang="en-US" sz="3200" dirty="0" err="1">
                <a:solidFill>
                  <a:srgbClr val="215380"/>
                </a:solidFill>
              </a:rPr>
              <a:t>HoG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347" y="982096"/>
            <a:ext cx="6296832" cy="33874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65750" y="4510723"/>
            <a:ext cx="219226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 err="1">
                <a:solidFill>
                  <a:srgbClr val="000000"/>
                </a:solidFill>
              </a:rPr>
              <a:t>Scikit</a:t>
            </a:r>
            <a:r>
              <a:rPr lang="en-US" sz="1400" dirty="0">
                <a:solidFill>
                  <a:srgbClr val="000000"/>
                </a:solidFill>
              </a:rPr>
              <a:t>-image implementation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932" y="4103809"/>
            <a:ext cx="786481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Paper by </a:t>
            </a:r>
            <a:r>
              <a:rPr lang="en-US" dirty="0" err="1">
                <a:solidFill>
                  <a:srgbClr val="000000"/>
                </a:solidFill>
              </a:rPr>
              <a:t>Navneet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Dalal</a:t>
            </a:r>
            <a:r>
              <a:rPr lang="en-US" dirty="0">
                <a:solidFill>
                  <a:srgbClr val="000000"/>
                </a:solidFill>
              </a:rPr>
              <a:t> &amp; Bill </a:t>
            </a:r>
            <a:r>
              <a:rPr lang="en-US" dirty="0" err="1">
                <a:solidFill>
                  <a:srgbClr val="000000"/>
                </a:solidFill>
              </a:rPr>
              <a:t>Triggs</a:t>
            </a:r>
            <a:r>
              <a:rPr lang="en-US" dirty="0">
                <a:solidFill>
                  <a:srgbClr val="000000"/>
                </a:solidFill>
              </a:rPr>
              <a:t> presented at CVPR 2005 for detecting people.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54856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Features: </a:t>
            </a:r>
            <a:r>
              <a:rPr lang="en-US" sz="3200" dirty="0" err="1">
                <a:solidFill>
                  <a:srgbClr val="215380"/>
                </a:solidFill>
              </a:rPr>
              <a:t>HoG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865750" y="4510723"/>
            <a:ext cx="219226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 err="1">
                <a:solidFill>
                  <a:srgbClr val="000000"/>
                </a:solidFill>
              </a:rPr>
              <a:t>Scikit</a:t>
            </a:r>
            <a:r>
              <a:rPr lang="en-US" sz="1400" dirty="0">
                <a:solidFill>
                  <a:srgbClr val="000000"/>
                </a:solidFill>
              </a:rPr>
              <a:t>-image implementation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932" y="4103809"/>
            <a:ext cx="786481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Paper by </a:t>
            </a:r>
            <a:r>
              <a:rPr lang="en-US" dirty="0" err="1">
                <a:solidFill>
                  <a:srgbClr val="000000"/>
                </a:solidFill>
              </a:rPr>
              <a:t>Navneet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Dalal</a:t>
            </a:r>
            <a:r>
              <a:rPr lang="en-US" dirty="0">
                <a:solidFill>
                  <a:srgbClr val="000000"/>
                </a:solidFill>
              </a:rPr>
              <a:t> &amp; Bill </a:t>
            </a:r>
            <a:r>
              <a:rPr lang="en-US" dirty="0" err="1">
                <a:solidFill>
                  <a:srgbClr val="000000"/>
                </a:solidFill>
              </a:rPr>
              <a:t>Triggs</a:t>
            </a:r>
            <a:r>
              <a:rPr lang="en-US" dirty="0">
                <a:solidFill>
                  <a:srgbClr val="000000"/>
                </a:solidFill>
              </a:rPr>
              <a:t> presented at CVPR 2005 for detecting people.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739431-5FEE-1549-88B2-9B35BC3B926E}"/>
              </a:ext>
            </a:extLst>
          </p:cNvPr>
          <p:cNvSpPr txBox="1"/>
          <p:nvPr/>
        </p:nvSpPr>
        <p:spPr>
          <a:xfrm>
            <a:off x="176350" y="4774168"/>
            <a:ext cx="6191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Images by Satya </a:t>
            </a:r>
            <a:r>
              <a:rPr lang="en-US" dirty="0" err="1"/>
              <a:t>Mallick</a:t>
            </a:r>
            <a:r>
              <a:rPr lang="en-US" dirty="0"/>
              <a:t> </a:t>
            </a:r>
            <a:r>
              <a:rPr lang="en-US" sz="1100" dirty="0"/>
              <a:t>https://</a:t>
            </a:r>
            <a:r>
              <a:rPr lang="en-US" sz="1100" dirty="0" err="1"/>
              <a:t>www.learnopencv.com</a:t>
            </a:r>
            <a:r>
              <a:rPr lang="en-US" sz="1100" dirty="0"/>
              <a:t>/histogram-of-oriented-gradients/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8A3882-948C-BA4B-B165-DB0CF13A7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934" y="1996312"/>
            <a:ext cx="1543171" cy="952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A89BC6-446F-3D4A-A3CF-0D4E284CA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686" y="1704959"/>
            <a:ext cx="3251200" cy="1625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3FEDB9-6EEF-3D48-B1A4-041F345386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032" t="28393" r="16435" b="33893"/>
          <a:stretch/>
        </p:blipFill>
        <p:spPr>
          <a:xfrm>
            <a:off x="401162" y="1677874"/>
            <a:ext cx="751220" cy="165268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E815663-EB05-E242-B209-881FAB803F35}"/>
              </a:ext>
            </a:extLst>
          </p:cNvPr>
          <p:cNvCxnSpPr/>
          <p:nvPr/>
        </p:nvCxnSpPr>
        <p:spPr>
          <a:xfrm>
            <a:off x="3154680" y="2436223"/>
            <a:ext cx="5943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121B574-FAB9-004D-B899-CA3C0B55B7AF}"/>
              </a:ext>
            </a:extLst>
          </p:cNvPr>
          <p:cNvSpPr txBox="1"/>
          <p:nvPr/>
        </p:nvSpPr>
        <p:spPr>
          <a:xfrm>
            <a:off x="1172318" y="233309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C5CC31-B760-334A-9940-787CEBA74350}"/>
                  </a:ext>
                </a:extLst>
              </p:cNvPr>
              <p:cNvSpPr txBox="1"/>
              <p:nvPr/>
            </p:nvSpPr>
            <p:spPr>
              <a:xfrm>
                <a:off x="4526856" y="1240895"/>
                <a:ext cx="2409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C5CC31-B760-334A-9940-787CEBA743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6856" y="1240895"/>
                <a:ext cx="240963" cy="276999"/>
              </a:xfrm>
              <a:prstGeom prst="rect">
                <a:avLst/>
              </a:prstGeom>
              <a:blipFill>
                <a:blip r:embed="rId6"/>
                <a:stretch>
                  <a:fillRect l="-15000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7BF7A7-1358-F64A-96C1-CA391589553E}"/>
                  </a:ext>
                </a:extLst>
              </p:cNvPr>
              <p:cNvSpPr txBox="1"/>
              <p:nvPr/>
            </p:nvSpPr>
            <p:spPr>
              <a:xfrm>
                <a:off x="5757804" y="1240894"/>
                <a:ext cx="248593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7BF7A7-1358-F64A-96C1-CA39158955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7804" y="1240894"/>
                <a:ext cx="248593" cy="298928"/>
              </a:xfrm>
              <a:prstGeom prst="rect">
                <a:avLst/>
              </a:prstGeom>
              <a:blipFill>
                <a:blip r:embed="rId7"/>
                <a:stretch>
                  <a:fillRect l="-14286" r="-4762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21F1DE7-B932-1248-8854-EEF15656BAF8}"/>
                  </a:ext>
                </a:extLst>
              </p:cNvPr>
              <p:cNvSpPr txBox="1"/>
              <p:nvPr/>
            </p:nvSpPr>
            <p:spPr>
              <a:xfrm>
                <a:off x="6533161" y="1047747"/>
                <a:ext cx="1096258" cy="5636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21F1DE7-B932-1248-8854-EEF15656BA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161" y="1047747"/>
                <a:ext cx="1096258" cy="5636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7308E0B0-F713-7441-850F-B34EE166562A}"/>
              </a:ext>
            </a:extLst>
          </p:cNvPr>
          <p:cNvSpPr txBox="1"/>
          <p:nvPr/>
        </p:nvSpPr>
        <p:spPr>
          <a:xfrm>
            <a:off x="1555238" y="1056228"/>
            <a:ext cx="1981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Compute gradients</a:t>
            </a:r>
          </a:p>
        </p:txBody>
      </p:sp>
    </p:spTree>
    <p:extLst>
      <p:ext uri="{BB962C8B-B14F-4D97-AF65-F5344CB8AC3E}">
        <p14:creationId xmlns:p14="http://schemas.microsoft.com/office/powerpoint/2010/main" val="255052247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Features: </a:t>
            </a:r>
            <a:r>
              <a:rPr lang="en-US" sz="3200" dirty="0" err="1">
                <a:solidFill>
                  <a:srgbClr val="215380"/>
                </a:solidFill>
              </a:rPr>
              <a:t>HoG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865750" y="4510723"/>
            <a:ext cx="219226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 err="1">
                <a:solidFill>
                  <a:srgbClr val="000000"/>
                </a:solidFill>
              </a:rPr>
              <a:t>Scikit</a:t>
            </a:r>
            <a:r>
              <a:rPr lang="en-US" sz="1400" dirty="0">
                <a:solidFill>
                  <a:srgbClr val="000000"/>
                </a:solidFill>
              </a:rPr>
              <a:t>-image implementation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932" y="4103809"/>
            <a:ext cx="786481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Paper by </a:t>
            </a:r>
            <a:r>
              <a:rPr lang="en-US" dirty="0" err="1">
                <a:solidFill>
                  <a:srgbClr val="000000"/>
                </a:solidFill>
              </a:rPr>
              <a:t>Navneet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Dalal</a:t>
            </a:r>
            <a:r>
              <a:rPr lang="en-US" dirty="0">
                <a:solidFill>
                  <a:srgbClr val="000000"/>
                </a:solidFill>
              </a:rPr>
              <a:t> &amp; Bill </a:t>
            </a:r>
            <a:r>
              <a:rPr lang="en-US" dirty="0" err="1">
                <a:solidFill>
                  <a:srgbClr val="000000"/>
                </a:solidFill>
              </a:rPr>
              <a:t>Triggs</a:t>
            </a:r>
            <a:r>
              <a:rPr lang="en-US" dirty="0">
                <a:solidFill>
                  <a:srgbClr val="000000"/>
                </a:solidFill>
              </a:rPr>
              <a:t> presented at CVPR 2005 for detecting people.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739431-5FEE-1549-88B2-9B35BC3B926E}"/>
              </a:ext>
            </a:extLst>
          </p:cNvPr>
          <p:cNvSpPr txBox="1"/>
          <p:nvPr/>
        </p:nvSpPr>
        <p:spPr>
          <a:xfrm>
            <a:off x="176350" y="4774168"/>
            <a:ext cx="6191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Images by Satya </a:t>
            </a:r>
            <a:r>
              <a:rPr lang="en-US" dirty="0" err="1"/>
              <a:t>Mallick</a:t>
            </a:r>
            <a:r>
              <a:rPr lang="en-US" dirty="0"/>
              <a:t> </a:t>
            </a:r>
            <a:r>
              <a:rPr lang="en-US" sz="1100" dirty="0"/>
              <a:t>https://</a:t>
            </a:r>
            <a:r>
              <a:rPr lang="en-US" sz="1100" dirty="0" err="1"/>
              <a:t>www.learnopencv.com</a:t>
            </a:r>
            <a:r>
              <a:rPr lang="en-US" sz="1100" dirty="0"/>
              <a:t>/histogram-of-oriented-gradients/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5498B6-7A6F-C644-BDE4-0587B94A1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920" y="1043591"/>
            <a:ext cx="57404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5576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Features: </a:t>
            </a:r>
            <a:r>
              <a:rPr lang="en-US" sz="3200" dirty="0" err="1">
                <a:solidFill>
                  <a:srgbClr val="215380"/>
                </a:solidFill>
              </a:rPr>
              <a:t>HoG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65750" y="4510723"/>
            <a:ext cx="219226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 err="1">
                <a:solidFill>
                  <a:srgbClr val="000000"/>
                </a:solidFill>
              </a:rPr>
              <a:t>Scikit</a:t>
            </a:r>
            <a:r>
              <a:rPr lang="en-US" sz="1400" dirty="0">
                <a:solidFill>
                  <a:srgbClr val="000000"/>
                </a:solidFill>
              </a:rPr>
              <a:t>-image implementation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932" y="4103809"/>
            <a:ext cx="786481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Paper by </a:t>
            </a:r>
            <a:r>
              <a:rPr lang="en-US" dirty="0" err="1">
                <a:solidFill>
                  <a:srgbClr val="000000"/>
                </a:solidFill>
              </a:rPr>
              <a:t>Navneet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Dalal</a:t>
            </a:r>
            <a:r>
              <a:rPr lang="en-US" dirty="0">
                <a:solidFill>
                  <a:srgbClr val="000000"/>
                </a:solidFill>
              </a:rPr>
              <a:t> &amp; Bill </a:t>
            </a:r>
            <a:r>
              <a:rPr lang="en-US" dirty="0" err="1">
                <a:solidFill>
                  <a:srgbClr val="000000"/>
                </a:solidFill>
              </a:rPr>
              <a:t>Triggs</a:t>
            </a:r>
            <a:r>
              <a:rPr lang="en-US" dirty="0">
                <a:solidFill>
                  <a:srgbClr val="000000"/>
                </a:solidFill>
              </a:rPr>
              <a:t> presented at CVPR 2005 for detecting people.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739431-5FEE-1549-88B2-9B35BC3B926E}"/>
              </a:ext>
            </a:extLst>
          </p:cNvPr>
          <p:cNvSpPr txBox="1"/>
          <p:nvPr/>
        </p:nvSpPr>
        <p:spPr>
          <a:xfrm>
            <a:off x="176350" y="4774168"/>
            <a:ext cx="6191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Images by Satya </a:t>
            </a:r>
            <a:r>
              <a:rPr lang="en-US" dirty="0" err="1"/>
              <a:t>Mallick</a:t>
            </a:r>
            <a:r>
              <a:rPr lang="en-US" dirty="0"/>
              <a:t> </a:t>
            </a:r>
            <a:r>
              <a:rPr lang="en-US" sz="1100" dirty="0"/>
              <a:t>https://</a:t>
            </a:r>
            <a:r>
              <a:rPr lang="en-US" sz="1100" dirty="0" err="1"/>
              <a:t>www.learnopencv.com</a:t>
            </a:r>
            <a:r>
              <a:rPr lang="en-US" sz="1100" dirty="0"/>
              <a:t>/histogram-of-oriented-gradients/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1FE518-05BF-2B44-B702-63D6C8692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547" y="869403"/>
            <a:ext cx="5699335" cy="32058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F5DA159-BF0A-2F46-9120-98B812B85E25}"/>
              </a:ext>
            </a:extLst>
          </p:cNvPr>
          <p:cNvSpPr txBox="1"/>
          <p:nvPr/>
        </p:nvSpPr>
        <p:spPr>
          <a:xfrm>
            <a:off x="244398" y="1767830"/>
            <a:ext cx="16305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We will aggregate</a:t>
            </a:r>
          </a:p>
          <a:p>
            <a:r>
              <a:rPr lang="en-US" sz="1400" dirty="0"/>
              <a:t>gradient magnitude</a:t>
            </a:r>
          </a:p>
          <a:p>
            <a:r>
              <a:rPr lang="en-US" sz="1400" dirty="0"/>
              <a:t>and directions</a:t>
            </a:r>
          </a:p>
          <a:p>
            <a:r>
              <a:rPr lang="en-US" sz="1400" dirty="0"/>
              <a:t>in 8x8 pixel regions</a:t>
            </a:r>
          </a:p>
        </p:txBody>
      </p:sp>
    </p:spTree>
    <p:extLst>
      <p:ext uri="{BB962C8B-B14F-4D97-AF65-F5344CB8AC3E}">
        <p14:creationId xmlns:p14="http://schemas.microsoft.com/office/powerpoint/2010/main" val="226755916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Features: </a:t>
            </a:r>
            <a:r>
              <a:rPr lang="en-US" sz="3200" dirty="0" err="1">
                <a:solidFill>
                  <a:srgbClr val="215380"/>
                </a:solidFill>
              </a:rPr>
              <a:t>HoG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65750" y="4510723"/>
            <a:ext cx="219226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 err="1">
                <a:solidFill>
                  <a:srgbClr val="000000"/>
                </a:solidFill>
              </a:rPr>
              <a:t>Scikit</a:t>
            </a:r>
            <a:r>
              <a:rPr lang="en-US" sz="1400" dirty="0">
                <a:solidFill>
                  <a:srgbClr val="000000"/>
                </a:solidFill>
              </a:rPr>
              <a:t>-image implementation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932" y="4103809"/>
            <a:ext cx="786481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Paper by </a:t>
            </a:r>
            <a:r>
              <a:rPr lang="en-US" dirty="0" err="1">
                <a:solidFill>
                  <a:srgbClr val="000000"/>
                </a:solidFill>
              </a:rPr>
              <a:t>Navneet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Dalal</a:t>
            </a:r>
            <a:r>
              <a:rPr lang="en-US" dirty="0">
                <a:solidFill>
                  <a:srgbClr val="000000"/>
                </a:solidFill>
              </a:rPr>
              <a:t> &amp; Bill </a:t>
            </a:r>
            <a:r>
              <a:rPr lang="en-US" dirty="0" err="1">
                <a:solidFill>
                  <a:srgbClr val="000000"/>
                </a:solidFill>
              </a:rPr>
              <a:t>Triggs</a:t>
            </a:r>
            <a:r>
              <a:rPr lang="en-US" dirty="0">
                <a:solidFill>
                  <a:srgbClr val="000000"/>
                </a:solidFill>
              </a:rPr>
              <a:t> presented at CVPR 2005 for detecting people.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739431-5FEE-1549-88B2-9B35BC3B926E}"/>
              </a:ext>
            </a:extLst>
          </p:cNvPr>
          <p:cNvSpPr txBox="1"/>
          <p:nvPr/>
        </p:nvSpPr>
        <p:spPr>
          <a:xfrm>
            <a:off x="176350" y="4774168"/>
            <a:ext cx="6191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Images by Satya </a:t>
            </a:r>
            <a:r>
              <a:rPr lang="en-US" dirty="0" err="1"/>
              <a:t>Mallick</a:t>
            </a:r>
            <a:r>
              <a:rPr lang="en-US" dirty="0"/>
              <a:t> </a:t>
            </a:r>
            <a:r>
              <a:rPr lang="en-US" sz="1100" dirty="0"/>
              <a:t>https://</a:t>
            </a:r>
            <a:r>
              <a:rPr lang="en-US" sz="1100" dirty="0" err="1"/>
              <a:t>www.learnopencv.com</a:t>
            </a:r>
            <a:r>
              <a:rPr lang="en-US" sz="1100" dirty="0"/>
              <a:t>/histogram-of-oriented-gradients/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09F254-38D6-F648-8045-E074D1AF0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326" y="1088041"/>
            <a:ext cx="3911600" cy="2768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B00D54-57EC-D04A-9C3E-803B5ABC6995}"/>
              </a:ext>
            </a:extLst>
          </p:cNvPr>
          <p:cNvSpPr txBox="1"/>
          <p:nvPr/>
        </p:nvSpPr>
        <p:spPr>
          <a:xfrm>
            <a:off x="394620" y="1875552"/>
            <a:ext cx="19240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Compute a histogram</a:t>
            </a:r>
          </a:p>
          <a:p>
            <a:r>
              <a:rPr lang="en-US" sz="1400" dirty="0"/>
              <a:t>with 9 bins for angles from 0 to 180</a:t>
            </a:r>
          </a:p>
        </p:txBody>
      </p:sp>
    </p:spTree>
    <p:extLst>
      <p:ext uri="{BB962C8B-B14F-4D97-AF65-F5344CB8AC3E}">
        <p14:creationId xmlns:p14="http://schemas.microsoft.com/office/powerpoint/2010/main" val="98137028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Features: </a:t>
            </a:r>
            <a:r>
              <a:rPr lang="en-US" sz="3200" dirty="0" err="1">
                <a:solidFill>
                  <a:srgbClr val="215380"/>
                </a:solidFill>
              </a:rPr>
              <a:t>HoG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65750" y="4510723"/>
            <a:ext cx="219226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 err="1">
                <a:solidFill>
                  <a:srgbClr val="000000"/>
                </a:solidFill>
              </a:rPr>
              <a:t>Scikit</a:t>
            </a:r>
            <a:r>
              <a:rPr lang="en-US" sz="1400" dirty="0">
                <a:solidFill>
                  <a:srgbClr val="000000"/>
                </a:solidFill>
              </a:rPr>
              <a:t>-image implementation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932" y="4103809"/>
            <a:ext cx="786481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Paper by </a:t>
            </a:r>
            <a:r>
              <a:rPr lang="en-US" dirty="0" err="1">
                <a:solidFill>
                  <a:srgbClr val="000000"/>
                </a:solidFill>
              </a:rPr>
              <a:t>Navneet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Dalal</a:t>
            </a:r>
            <a:r>
              <a:rPr lang="en-US" dirty="0">
                <a:solidFill>
                  <a:srgbClr val="000000"/>
                </a:solidFill>
              </a:rPr>
              <a:t> &amp; Bill </a:t>
            </a:r>
            <a:r>
              <a:rPr lang="en-US" dirty="0" err="1">
                <a:solidFill>
                  <a:srgbClr val="000000"/>
                </a:solidFill>
              </a:rPr>
              <a:t>Triggs</a:t>
            </a:r>
            <a:r>
              <a:rPr lang="en-US" dirty="0">
                <a:solidFill>
                  <a:srgbClr val="000000"/>
                </a:solidFill>
              </a:rPr>
              <a:t> presented at CVPR 2005 for detecting people.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739431-5FEE-1549-88B2-9B35BC3B926E}"/>
              </a:ext>
            </a:extLst>
          </p:cNvPr>
          <p:cNvSpPr txBox="1"/>
          <p:nvPr/>
        </p:nvSpPr>
        <p:spPr>
          <a:xfrm>
            <a:off x="176350" y="4774168"/>
            <a:ext cx="6191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Images by Satya </a:t>
            </a:r>
            <a:r>
              <a:rPr lang="en-US" dirty="0" err="1"/>
              <a:t>Mallick</a:t>
            </a:r>
            <a:r>
              <a:rPr lang="en-US" dirty="0"/>
              <a:t> </a:t>
            </a:r>
            <a:r>
              <a:rPr lang="en-US" sz="1100" dirty="0"/>
              <a:t>https://</a:t>
            </a:r>
            <a:r>
              <a:rPr lang="en-US" sz="1100" dirty="0" err="1"/>
              <a:t>www.learnopencv.com</a:t>
            </a:r>
            <a:r>
              <a:rPr lang="en-US" sz="1100" dirty="0"/>
              <a:t>/histogram-of-oriented-gradients/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0DD18F-50DB-F146-83A8-CBF99A444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773" y="803695"/>
            <a:ext cx="1612900" cy="314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FD585B-F0B2-F04F-B3EC-0D1AC35C7E90}"/>
              </a:ext>
            </a:extLst>
          </p:cNvPr>
          <p:cNvSpPr txBox="1"/>
          <p:nvPr/>
        </p:nvSpPr>
        <p:spPr>
          <a:xfrm>
            <a:off x="970468" y="1853413"/>
            <a:ext cx="1924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Normalize histograms with respect to histograms of adjacent neighbors.</a:t>
            </a:r>
          </a:p>
        </p:txBody>
      </p:sp>
    </p:spTree>
    <p:extLst>
      <p:ext uri="{BB962C8B-B14F-4D97-AF65-F5344CB8AC3E}">
        <p14:creationId xmlns:p14="http://schemas.microsoft.com/office/powerpoint/2010/main" val="66510299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Features: </a:t>
            </a:r>
            <a:r>
              <a:rPr lang="en-US" sz="3200" dirty="0" err="1">
                <a:solidFill>
                  <a:srgbClr val="215380"/>
                </a:solidFill>
              </a:rPr>
              <a:t>HoG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65750" y="4510723"/>
            <a:ext cx="219226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 err="1">
                <a:solidFill>
                  <a:srgbClr val="000000"/>
                </a:solidFill>
              </a:rPr>
              <a:t>Scikit</a:t>
            </a:r>
            <a:r>
              <a:rPr lang="en-US" sz="1400" dirty="0">
                <a:solidFill>
                  <a:srgbClr val="000000"/>
                </a:solidFill>
              </a:rPr>
              <a:t>-image implementation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932" y="4103809"/>
            <a:ext cx="786481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Paper by </a:t>
            </a:r>
            <a:r>
              <a:rPr lang="en-US" dirty="0" err="1">
                <a:solidFill>
                  <a:srgbClr val="000000"/>
                </a:solidFill>
              </a:rPr>
              <a:t>Navneet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Dalal</a:t>
            </a:r>
            <a:r>
              <a:rPr lang="en-US" dirty="0">
                <a:solidFill>
                  <a:srgbClr val="000000"/>
                </a:solidFill>
              </a:rPr>
              <a:t> &amp; Bill </a:t>
            </a:r>
            <a:r>
              <a:rPr lang="en-US" dirty="0" err="1">
                <a:solidFill>
                  <a:srgbClr val="000000"/>
                </a:solidFill>
              </a:rPr>
              <a:t>Triggs</a:t>
            </a:r>
            <a:r>
              <a:rPr lang="en-US" dirty="0">
                <a:solidFill>
                  <a:srgbClr val="000000"/>
                </a:solidFill>
              </a:rPr>
              <a:t> presented at CVPR 2005 for detecting people.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739431-5FEE-1549-88B2-9B35BC3B926E}"/>
              </a:ext>
            </a:extLst>
          </p:cNvPr>
          <p:cNvSpPr txBox="1"/>
          <p:nvPr/>
        </p:nvSpPr>
        <p:spPr>
          <a:xfrm>
            <a:off x="176350" y="4774168"/>
            <a:ext cx="6191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Images by Satya </a:t>
            </a:r>
            <a:r>
              <a:rPr lang="en-US" dirty="0" err="1"/>
              <a:t>Mallick</a:t>
            </a:r>
            <a:r>
              <a:rPr lang="en-US" dirty="0"/>
              <a:t> </a:t>
            </a:r>
            <a:r>
              <a:rPr lang="en-US" sz="1100" dirty="0"/>
              <a:t>https://</a:t>
            </a:r>
            <a:r>
              <a:rPr lang="en-US" sz="1100" dirty="0" err="1"/>
              <a:t>www.learnopencv.com</a:t>
            </a:r>
            <a:r>
              <a:rPr lang="en-US" sz="1100" dirty="0"/>
              <a:t>/histogram-of-oriented-gradients/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FD585B-F0B2-F04F-B3EC-0D1AC35C7E90}"/>
              </a:ext>
            </a:extLst>
          </p:cNvPr>
          <p:cNvSpPr txBox="1"/>
          <p:nvPr/>
        </p:nvSpPr>
        <p:spPr>
          <a:xfrm>
            <a:off x="1074970" y="1244638"/>
            <a:ext cx="1924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Image (or image region) represented by a vector containing all the histograms.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3FC2F1-57A1-014D-8085-75BCA0708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333" y="840874"/>
            <a:ext cx="1562010" cy="31240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2D9A82-1096-1144-BB75-2A7B79514234}"/>
              </a:ext>
            </a:extLst>
          </p:cNvPr>
          <p:cNvSpPr txBox="1"/>
          <p:nvPr/>
        </p:nvSpPr>
        <p:spPr>
          <a:xfrm>
            <a:off x="1074971" y="2845299"/>
            <a:ext cx="1924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 this case how long is that vector?</a:t>
            </a:r>
          </a:p>
        </p:txBody>
      </p:sp>
    </p:spTree>
    <p:extLst>
      <p:ext uri="{BB962C8B-B14F-4D97-AF65-F5344CB8AC3E}">
        <p14:creationId xmlns:p14="http://schemas.microsoft.com/office/powerpoint/2010/main" val="203439827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Features: </a:t>
            </a:r>
            <a:r>
              <a:rPr lang="en-US" sz="3200" dirty="0" err="1">
                <a:solidFill>
                  <a:srgbClr val="215380"/>
                </a:solidFill>
              </a:rPr>
              <a:t>HoG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14193" y="4284194"/>
            <a:ext cx="786481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Paper by </a:t>
            </a:r>
            <a:r>
              <a:rPr lang="en-US" sz="1400" dirty="0" err="1">
                <a:solidFill>
                  <a:srgbClr val="000000"/>
                </a:solidFill>
              </a:rPr>
              <a:t>Navneet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Dalal</a:t>
            </a:r>
            <a:r>
              <a:rPr lang="en-US" sz="1400" dirty="0">
                <a:solidFill>
                  <a:srgbClr val="000000"/>
                </a:solidFill>
              </a:rPr>
              <a:t> &amp; Bill </a:t>
            </a:r>
            <a:r>
              <a:rPr lang="en-US" sz="1400" dirty="0" err="1">
                <a:solidFill>
                  <a:srgbClr val="000000"/>
                </a:solidFill>
              </a:rPr>
              <a:t>Triggs</a:t>
            </a:r>
            <a:r>
              <a:rPr lang="en-US" sz="1400" dirty="0">
                <a:solidFill>
                  <a:srgbClr val="000000"/>
                </a:solidFill>
              </a:rPr>
              <a:t> presented at CVPR 2005 for detecting people.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Figure from </a:t>
            </a:r>
            <a:r>
              <a:rPr lang="en-US" sz="1400" dirty="0" err="1">
                <a:solidFill>
                  <a:srgbClr val="000000"/>
                </a:solidFill>
              </a:rPr>
              <a:t>Zhuolin</a:t>
            </a:r>
            <a:r>
              <a:rPr lang="en-US" sz="1400" dirty="0">
                <a:solidFill>
                  <a:srgbClr val="000000"/>
                </a:solidFill>
              </a:rPr>
              <a:t> Jiang,  </a:t>
            </a:r>
            <a:r>
              <a:rPr lang="en-US" sz="1400" dirty="0" err="1">
                <a:solidFill>
                  <a:srgbClr val="000000"/>
                </a:solidFill>
              </a:rPr>
              <a:t>Zhe</a:t>
            </a:r>
            <a:r>
              <a:rPr lang="en-US" sz="1400" dirty="0">
                <a:solidFill>
                  <a:srgbClr val="000000"/>
                </a:solidFill>
              </a:rPr>
              <a:t> Lin,  Larry S. Davis, ICCV 2009 for human action recognition.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2036" b="53898"/>
          <a:stretch/>
        </p:blipFill>
        <p:spPr>
          <a:xfrm>
            <a:off x="975598" y="774915"/>
            <a:ext cx="2819753" cy="3051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2036" t="51425" b="5486"/>
          <a:stretch/>
        </p:blipFill>
        <p:spPr>
          <a:xfrm>
            <a:off x="4821750" y="976393"/>
            <a:ext cx="2803416" cy="2835496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4027486" y="2458054"/>
            <a:ext cx="519113" cy="9525"/>
          </a:xfrm>
          <a:prstGeom prst="straightConnector1">
            <a:avLst/>
          </a:prstGeom>
          <a:ln w="476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200400" y="1094911"/>
            <a:ext cx="2631779" cy="3100796"/>
            <a:chOff x="3200400" y="1094911"/>
            <a:chExt cx="2631779" cy="3100796"/>
          </a:xfrm>
        </p:grpSpPr>
        <p:sp>
          <p:nvSpPr>
            <p:cNvPr id="12" name="TextBox 11"/>
            <p:cNvSpPr txBox="1"/>
            <p:nvPr/>
          </p:nvSpPr>
          <p:spPr>
            <a:xfrm>
              <a:off x="3200400" y="3826377"/>
              <a:ext cx="214257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+ </a:t>
              </a:r>
              <a:r>
                <a: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Block Normalization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53764" y="1094911"/>
              <a:ext cx="978415" cy="978415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9024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Features: GIST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1833282" y="1051065"/>
            <a:ext cx="5122577" cy="2732041"/>
            <a:chOff x="912" y="1776"/>
            <a:chExt cx="4074" cy="2229"/>
          </a:xfrm>
        </p:grpSpPr>
        <p:pic>
          <p:nvPicPr>
            <p:cNvPr id="8" name="Picture 4" descr="gis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12" y="1776"/>
              <a:ext cx="2880" cy="2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4"/>
            <a:srcRect r="49162"/>
            <a:stretch>
              <a:fillRect/>
            </a:stretch>
          </p:blipFill>
          <p:spPr bwMode="auto">
            <a:xfrm>
              <a:off x="3840" y="1776"/>
              <a:ext cx="1146" cy="1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4"/>
            <a:srcRect l="49162"/>
            <a:stretch>
              <a:fillRect/>
            </a:stretch>
          </p:blipFill>
          <p:spPr bwMode="auto">
            <a:xfrm>
              <a:off x="3792" y="2880"/>
              <a:ext cx="1146" cy="1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Rectangle 2"/>
          <p:cNvSpPr/>
          <p:nvPr/>
        </p:nvSpPr>
        <p:spPr>
          <a:xfrm>
            <a:off x="2381583" y="4098557"/>
            <a:ext cx="4330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spcBef>
                <a:spcPct val="20000"/>
              </a:spcBef>
            </a:pPr>
            <a:r>
              <a:rPr lang="en-US" dirty="0">
                <a:latin typeface="Calibri" charset="0"/>
              </a:rPr>
              <a:t>The “gist” of a scene: Oliva &amp; </a:t>
            </a:r>
            <a:r>
              <a:rPr lang="en-US" dirty="0" err="1">
                <a:latin typeface="Calibri" charset="0"/>
              </a:rPr>
              <a:t>Torralba</a:t>
            </a:r>
            <a:r>
              <a:rPr lang="en-US" dirty="0">
                <a:latin typeface="Calibri" charset="0"/>
              </a:rPr>
              <a:t>, 2001</a:t>
            </a:r>
          </a:p>
        </p:txBody>
      </p:sp>
    </p:spTree>
    <p:extLst>
      <p:ext uri="{BB962C8B-B14F-4D97-AF65-F5344CB8AC3E}">
        <p14:creationId xmlns:p14="http://schemas.microsoft.com/office/powerpoint/2010/main" val="90777348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960" y="0"/>
            <a:ext cx="3766278" cy="478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1952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>
              <a:defRPr sz="3200" b="0">
                <a:solidFill>
                  <a:srgbClr val="205382"/>
                </a:solidFill>
                <a:latin typeface="+mj-lt"/>
                <a:ea typeface="+mn-ea"/>
                <a:cs typeface="+mn-cs"/>
                <a:sym typeface="Helvetica"/>
              </a:defRPr>
            </a:lvl1pPr>
            <a:lvl2pPr algn="ctr" defTabSz="457200">
              <a:defRPr sz="3300" b="1">
                <a:solidFill>
                  <a:srgbClr val="205382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algn="ctr" defTabSz="457200">
              <a:defRPr sz="3300" b="1">
                <a:solidFill>
                  <a:srgbClr val="205382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algn="ctr" defTabSz="457200">
              <a:defRPr sz="3300" b="1">
                <a:solidFill>
                  <a:srgbClr val="205382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algn="ctr" defTabSz="457200">
              <a:defRPr sz="3300" b="1">
                <a:solidFill>
                  <a:srgbClr val="205382"/>
                </a:solidFill>
                <a:latin typeface="+mn-lt"/>
                <a:ea typeface="+mn-ea"/>
                <a:cs typeface="+mn-cs"/>
                <a:sym typeface="Helvetica"/>
              </a:defRPr>
            </a:lvl5pPr>
            <a:lvl6pPr algn="ctr" defTabSz="457200">
              <a:defRPr sz="3300" b="1">
                <a:solidFill>
                  <a:srgbClr val="205382"/>
                </a:solidFill>
                <a:latin typeface="+mn-lt"/>
                <a:ea typeface="+mn-ea"/>
                <a:cs typeface="+mn-cs"/>
                <a:sym typeface="Helvetica"/>
              </a:defRPr>
            </a:lvl6pPr>
            <a:lvl7pPr algn="ctr" defTabSz="457200">
              <a:defRPr sz="3300" b="1">
                <a:solidFill>
                  <a:srgbClr val="205382"/>
                </a:solidFill>
                <a:latin typeface="+mn-lt"/>
                <a:ea typeface="+mn-ea"/>
                <a:cs typeface="+mn-cs"/>
                <a:sym typeface="Helvetica"/>
              </a:defRPr>
            </a:lvl7pPr>
            <a:lvl8pPr algn="ctr" defTabSz="457200">
              <a:defRPr sz="3300" b="1">
                <a:solidFill>
                  <a:srgbClr val="205382"/>
                </a:solidFill>
                <a:latin typeface="+mn-lt"/>
                <a:ea typeface="+mn-ea"/>
                <a:cs typeface="+mn-cs"/>
                <a:sym typeface="Helvetica"/>
              </a:defRPr>
            </a:lvl8pPr>
            <a:lvl9pPr algn="ctr" defTabSz="457200">
              <a:defRPr sz="3300" b="1">
                <a:solidFill>
                  <a:srgbClr val="205382"/>
                </a:solid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rPr lang="en-US"/>
              <a:t>Today’s Class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352228"/>
            <a:ext cx="8229600" cy="3080287"/>
          </a:xfrm>
          <a:prstGeom prst="rect">
            <a:avLst/>
          </a:prstGeom>
        </p:spPr>
        <p:txBody>
          <a:bodyPr/>
          <a:lstStyle>
            <a:lvl1pPr algn="l" defTabSz="457200">
              <a:lnSpc>
                <a:spcPts val="3000"/>
              </a:lnSpc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indent="457200" algn="l" defTabSz="457200">
              <a:lnSpc>
                <a:spcPts val="3000"/>
              </a:lnSpc>
              <a:defRPr sz="1500" b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indent="914400" algn="l" defTabSz="457200">
              <a:lnSpc>
                <a:spcPts val="3000"/>
              </a:lnSpc>
              <a:defRPr sz="1350" b="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/>
              </a:defRPr>
            </a:lvl3pPr>
            <a:lvl4pPr indent="1371600" algn="l" defTabSz="457200">
              <a:lnSpc>
                <a:spcPts val="3000"/>
              </a:lnSpc>
              <a:defRPr sz="1100" b="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/>
              </a:defRPr>
            </a:lvl4pPr>
            <a:lvl5pPr indent="1828800" algn="l" defTabSz="457200">
              <a:lnSpc>
                <a:spcPts val="3000"/>
              </a:lnSpc>
              <a:defRPr sz="1100" b="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/>
              </a:defRPr>
            </a:lvl5pPr>
            <a:lvl6pPr indent="2286000" algn="ctr" defTabSz="457200">
              <a:lnSpc>
                <a:spcPts val="3000"/>
              </a:lnSpc>
              <a:defRPr sz="2900" b="1">
                <a:solidFill>
                  <a:srgbClr val="D88C2A"/>
                </a:solidFill>
                <a:latin typeface="+mn-lt"/>
                <a:ea typeface="+mn-ea"/>
                <a:cs typeface="+mn-cs"/>
                <a:sym typeface="Helvetica"/>
              </a:defRPr>
            </a:lvl6pPr>
            <a:lvl7pPr indent="2743200" algn="ctr" defTabSz="457200">
              <a:lnSpc>
                <a:spcPts val="3000"/>
              </a:lnSpc>
              <a:defRPr sz="2900" b="1">
                <a:solidFill>
                  <a:srgbClr val="D88C2A"/>
                </a:solidFill>
                <a:latin typeface="+mn-lt"/>
                <a:ea typeface="+mn-ea"/>
                <a:cs typeface="+mn-cs"/>
                <a:sym typeface="Helvetica"/>
              </a:defRPr>
            </a:lvl7pPr>
            <a:lvl8pPr indent="3200400" algn="ctr" defTabSz="457200">
              <a:lnSpc>
                <a:spcPts val="3000"/>
              </a:lnSpc>
              <a:defRPr sz="2900" b="1">
                <a:solidFill>
                  <a:srgbClr val="D88C2A"/>
                </a:solidFill>
                <a:latin typeface="+mn-lt"/>
                <a:ea typeface="+mn-ea"/>
                <a:cs typeface="+mn-cs"/>
                <a:sym typeface="Helvetica"/>
              </a:defRPr>
            </a:lvl8pPr>
            <a:lvl9pPr indent="3657600" algn="ctr" defTabSz="457200">
              <a:lnSpc>
                <a:spcPts val="3000"/>
              </a:lnSpc>
              <a:defRPr sz="2900" b="1">
                <a:solidFill>
                  <a:srgbClr val="D88C2A"/>
                </a:solid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rPr lang="en-US" dirty="0"/>
              <a:t>Classifying Images</a:t>
            </a:r>
          </a:p>
          <a:p>
            <a:r>
              <a:rPr lang="en-US" dirty="0"/>
              <a:t>	Color Based Features</a:t>
            </a:r>
          </a:p>
          <a:p>
            <a:r>
              <a:rPr lang="en-US" dirty="0"/>
              <a:t>	Gradient Based Features</a:t>
            </a:r>
          </a:p>
          <a:p>
            <a:r>
              <a:rPr lang="en-US" dirty="0"/>
              <a:t>	Bag of Visual Words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21505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Features: GIST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1167670" y="1029132"/>
            <a:ext cx="6426250" cy="3684125"/>
            <a:chOff x="295205" y="840873"/>
            <a:chExt cx="9037053" cy="5180881"/>
          </a:xfrm>
        </p:grpSpPr>
        <p:pic>
          <p:nvPicPr>
            <p:cNvPr id="10" name="Picture 10" descr="0681_steer_fram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07833" y="840874"/>
              <a:ext cx="4924425" cy="3852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6"/>
            <p:cNvSpPr txBox="1">
              <a:spLocks noChangeArrowheads="1"/>
            </p:cNvSpPr>
            <p:nvPr/>
          </p:nvSpPr>
          <p:spPr bwMode="auto">
            <a:xfrm>
              <a:off x="645458" y="5112837"/>
              <a:ext cx="8458201" cy="908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charset="0"/>
                </a:rPr>
                <a:t>Oriented edge response at multiple scales (5 spatial scales, 6 edge orientations)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5205" y="840873"/>
              <a:ext cx="3590764" cy="3175751"/>
            </a:xfrm>
            <a:prstGeom prst="rect">
              <a:avLst/>
            </a:prstGeom>
          </p:spPr>
        </p:pic>
      </p:grp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7871012" y="4325692"/>
            <a:ext cx="1781983" cy="19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066FF"/>
                </a:solidFill>
                <a:latin typeface="Calibri" charset="0"/>
              </a:rPr>
              <a:t>Hays and </a:t>
            </a:r>
            <a:r>
              <a:rPr lang="en-US" sz="1200" dirty="0" err="1">
                <a:solidFill>
                  <a:srgbClr val="0066FF"/>
                </a:solidFill>
                <a:latin typeface="Calibri" charset="0"/>
              </a:rPr>
              <a:t>Efros</a:t>
            </a:r>
            <a:r>
              <a:rPr lang="en-US" sz="1200" dirty="0">
                <a:solidFill>
                  <a:srgbClr val="0066FF"/>
                </a:solidFill>
                <a:latin typeface="Calibri" charset="0"/>
              </a:rPr>
              <a:t>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302360208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Features: GIST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5190" y="2752275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5190" y="2752275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0681_gist_photoshopp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1532" y="1029553"/>
            <a:ext cx="3507432" cy="2744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54628" y="4101108"/>
            <a:ext cx="73411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Calibri" charset="0"/>
              </a:rPr>
              <a:t>	Aggregated edge responses over 4x4 windows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7871012" y="4325692"/>
            <a:ext cx="1781983" cy="19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066FF"/>
                </a:solidFill>
                <a:latin typeface="Calibri" charset="0"/>
              </a:rPr>
              <a:t>Hays and </a:t>
            </a:r>
            <a:r>
              <a:rPr lang="en-US" sz="1200" dirty="0" err="1">
                <a:solidFill>
                  <a:srgbClr val="0066FF"/>
                </a:solidFill>
                <a:latin typeface="Calibri" charset="0"/>
              </a:rPr>
              <a:t>Efros</a:t>
            </a:r>
            <a:r>
              <a:rPr lang="en-US" sz="1200" dirty="0">
                <a:solidFill>
                  <a:srgbClr val="0066FF"/>
                </a:solidFill>
                <a:latin typeface="Calibri" charset="0"/>
              </a:rPr>
              <a:t>, SIGGRAPH 2007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305" y="1026161"/>
            <a:ext cx="2557529" cy="2261935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1841685" y="1029553"/>
            <a:ext cx="0" cy="22585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77735" y="1026161"/>
            <a:ext cx="0" cy="22585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13784" y="1029553"/>
            <a:ext cx="0" cy="22585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05636" y="1026161"/>
            <a:ext cx="0" cy="22585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749834" y="1029553"/>
            <a:ext cx="0" cy="22585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05636" y="1026161"/>
            <a:ext cx="2544198" cy="33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215158" y="1589948"/>
            <a:ext cx="2544198" cy="33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05636" y="2153736"/>
            <a:ext cx="2544198" cy="33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192305" y="2717523"/>
            <a:ext cx="2544198" cy="33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92305" y="3281311"/>
            <a:ext cx="2544198" cy="33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37964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E4CED7-B366-F341-A4A6-6D99AB26C5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91"/>
          <a:stretch/>
        </p:blipFill>
        <p:spPr>
          <a:xfrm>
            <a:off x="3275644" y="232475"/>
            <a:ext cx="4616878" cy="43317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D3AFD0-0FBA-294B-A992-4AC31F2BEEDA}"/>
              </a:ext>
            </a:extLst>
          </p:cNvPr>
          <p:cNvSpPr txBox="1"/>
          <p:nvPr/>
        </p:nvSpPr>
        <p:spPr>
          <a:xfrm>
            <a:off x="7881442" y="4870414"/>
            <a:ext cx="1039706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100" dirty="0">
                <a:solidFill>
                  <a:srgbClr val="000000"/>
                </a:solidFill>
              </a:rPr>
              <a:t>s</a:t>
            </a:r>
            <a:r>
              <a:rPr kumimoji="0" lang="en-US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lide by </a:t>
            </a:r>
            <a:r>
              <a:rPr kumimoji="0" lang="en-US" sz="11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Fei-fei</a:t>
            </a:r>
            <a:r>
              <a:rPr kumimoji="0" lang="en-US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Li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CA4D85-8FE4-A54C-BDD7-BDB02EC18123}"/>
              </a:ext>
            </a:extLst>
          </p:cNvPr>
          <p:cNvSpPr txBox="1"/>
          <p:nvPr/>
        </p:nvSpPr>
        <p:spPr>
          <a:xfrm>
            <a:off x="224725" y="2013406"/>
            <a:ext cx="1797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Extract SIFT Feature Descriptors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1547E2E-0464-6D4D-B31E-E8489251D5F4}"/>
              </a:ext>
            </a:extLst>
          </p:cNvPr>
          <p:cNvCxnSpPr/>
          <p:nvPr/>
        </p:nvCxnSpPr>
        <p:spPr>
          <a:xfrm>
            <a:off x="2022529" y="2400336"/>
            <a:ext cx="7704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AD5BF9F-11CD-B745-9793-EFD4A8378E6B}"/>
              </a:ext>
            </a:extLst>
          </p:cNvPr>
          <p:cNvSpPr txBox="1"/>
          <p:nvPr/>
        </p:nvSpPr>
        <p:spPr>
          <a:xfrm>
            <a:off x="293345" y="3805629"/>
            <a:ext cx="18919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Compute Histograms of Features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459BECE-F619-B84C-85B1-4F954B429A88}"/>
              </a:ext>
            </a:extLst>
          </p:cNvPr>
          <p:cNvCxnSpPr/>
          <p:nvPr/>
        </p:nvCxnSpPr>
        <p:spPr>
          <a:xfrm>
            <a:off x="2022529" y="4187807"/>
            <a:ext cx="7704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254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44" y="842727"/>
            <a:ext cx="1552194" cy="1155889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092759" y="1455379"/>
            <a:ext cx="156757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Box 4"/>
          <p:cNvSpPr txBox="1"/>
          <p:nvPr/>
        </p:nvSpPr>
        <p:spPr>
          <a:xfrm>
            <a:off x="2351313" y="959007"/>
            <a:ext cx="1280161" cy="923328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Feature </a:t>
            </a:r>
            <a:b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extraction </a:t>
            </a:r>
            <a:b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HoG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75364" y="1097506"/>
            <a:ext cx="1740282" cy="646329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Classification</a:t>
            </a:r>
            <a:b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(SVM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or </a:t>
            </a:r>
            <a:r>
              <a:rPr kumimoji="0" lang="en-US" sz="18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softmax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4028241" y="1455379"/>
            <a:ext cx="1392845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6"/>
          <p:cNvSpPr txBox="1"/>
          <p:nvPr/>
        </p:nvSpPr>
        <p:spPr>
          <a:xfrm>
            <a:off x="3358326" y="473397"/>
            <a:ext cx="233172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SIFT + SVM (or 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softmax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699589" y="1403380"/>
            <a:ext cx="249847" cy="1729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/>
          <p:cNvCxnSpPr/>
          <p:nvPr/>
        </p:nvCxnSpPr>
        <p:spPr>
          <a:xfrm>
            <a:off x="2195611" y="3580413"/>
            <a:ext cx="156757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7" name="Group 36"/>
          <p:cNvGrpSpPr/>
          <p:nvPr/>
        </p:nvGrpSpPr>
        <p:grpSpPr>
          <a:xfrm>
            <a:off x="721796" y="2644597"/>
            <a:ext cx="7330492" cy="1479053"/>
            <a:chOff x="721796" y="2644597"/>
            <a:chExt cx="7330492" cy="147905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1796" y="2967761"/>
              <a:ext cx="1552194" cy="1155889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2677886" y="3222540"/>
              <a:ext cx="5040612" cy="646329"/>
            </a:xfrm>
            <a:prstGeom prst="rect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Convolutional Network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rgbClr val="000000"/>
                  </a:solidFill>
                </a:rPr>
                <a:t>(includes both feature extraction and classifier)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31474" y="2644597"/>
              <a:ext cx="1450075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rgbClr val="000000"/>
                  </a:solidFill>
                </a:rPr>
                <a:t>Deep Learning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7802441" y="3528414"/>
              <a:ext cx="249847" cy="17290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2201022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6F79E-41E5-4645-A4AA-59639A9A9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Summary: Image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1EF42-05E8-5B41-9705-2A0936FD8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507" y="3415733"/>
            <a:ext cx="7886700" cy="1384867"/>
          </a:xfrm>
        </p:spPr>
        <p:txBody>
          <a:bodyPr/>
          <a:lstStyle/>
          <a:p>
            <a:r>
              <a:rPr lang="en-US" dirty="0"/>
              <a:t>Many other features proposed</a:t>
            </a:r>
          </a:p>
          <a:p>
            <a:pPr lvl="1"/>
            <a:r>
              <a:rPr lang="en-US" dirty="0"/>
              <a:t>LBP: Local Binary Patterns: Useful for recognizing faces.</a:t>
            </a:r>
          </a:p>
          <a:p>
            <a:pPr lvl="1"/>
            <a:r>
              <a:rPr lang="en-US" dirty="0"/>
              <a:t>Dense SIFT: Similar to </a:t>
            </a:r>
            <a:r>
              <a:rPr lang="en-US" dirty="0" err="1"/>
              <a:t>HoG</a:t>
            </a:r>
            <a:r>
              <a:rPr lang="en-US" dirty="0"/>
              <a:t> features but different normalization and other details. Also relies on gradients.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8B65F7-8902-294B-80C0-238AF1202A10}"/>
              </a:ext>
            </a:extLst>
          </p:cNvPr>
          <p:cNvSpPr txBox="1">
            <a:spLocks/>
          </p:cNvSpPr>
          <p:nvPr/>
        </p:nvSpPr>
        <p:spPr>
          <a:xfrm>
            <a:off x="737507" y="1268016"/>
            <a:ext cx="7886700" cy="1384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Largely replaced by Neural networks</a:t>
            </a:r>
          </a:p>
          <a:p>
            <a:r>
              <a:rPr lang="en-US" dirty="0"/>
              <a:t>Still useful to study for inspiration in designing neural networks that compute features.</a:t>
            </a:r>
          </a:p>
        </p:txBody>
      </p:sp>
    </p:spTree>
    <p:extLst>
      <p:ext uri="{BB962C8B-B14F-4D97-AF65-F5344CB8AC3E}">
        <p14:creationId xmlns:p14="http://schemas.microsoft.com/office/powerpoint/2010/main" val="2931505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-25400" y="38100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Questions?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4294967295"/>
          </p:nvPr>
        </p:nvSpPr>
        <p:spPr>
          <a:xfrm>
            <a:off x="7010400" y="4852988"/>
            <a:ext cx="2133600" cy="2825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25</a:t>
            </a:fld>
            <a:endParaRPr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6017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1074"/>
            <a:ext cx="8229600" cy="685800"/>
          </a:xfrm>
        </p:spPr>
        <p:txBody>
          <a:bodyPr/>
          <a:lstStyle/>
          <a:p>
            <a:pPr eaLnBrk="1" hangingPunct="1"/>
            <a:r>
              <a:rPr lang="en-US" altLang="x-none" b="0" dirty="0">
                <a:solidFill>
                  <a:srgbClr val="0070C0"/>
                </a:solidFill>
                <a:latin typeface="+mj-lt"/>
                <a:ea typeface="ＭＳ Ｐゴシック" charset="-128"/>
              </a:rPr>
              <a:t>Also…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>
          <a:xfrm>
            <a:off x="357809" y="1143000"/>
            <a:ext cx="7643191" cy="3429000"/>
          </a:xfrm>
        </p:spPr>
        <p:txBody>
          <a:bodyPr>
            <a:noAutofit/>
          </a:bodyPr>
          <a:lstStyle/>
          <a:p>
            <a:r>
              <a:rPr lang="en-US" dirty="0"/>
              <a:t>Assignment 2 due on Sunday 5pm. Don’t miss it.</a:t>
            </a:r>
          </a:p>
          <a:p>
            <a:endParaRPr lang="en-US" dirty="0"/>
          </a:p>
          <a:p>
            <a:r>
              <a:rPr lang="en-US" dirty="0"/>
              <a:t>Subscribe and check Piazza regularly, important information about assignments will go there. Please use Piazza.</a:t>
            </a:r>
          </a:p>
          <a:p>
            <a:pPr marL="0" indent="0">
              <a:buNone/>
            </a:pPr>
            <a:endParaRPr lang="en-US" altLang="x-none" sz="1600" b="0" i="1" dirty="0">
              <a:solidFill>
                <a:schemeClr val="tx1"/>
              </a:solidFill>
              <a:latin typeface="+mj-lt"/>
              <a:ea typeface="ＭＳ Ｐゴシック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11966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5029200" y="4171950"/>
            <a:ext cx="131445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Prediction</a:t>
            </a:r>
          </a:p>
        </p:txBody>
      </p:sp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485900" y="0"/>
            <a:ext cx="6172200" cy="594122"/>
          </a:xfrm>
        </p:spPr>
        <p:txBody>
          <a:bodyPr>
            <a:normAutofit/>
          </a:bodyPr>
          <a:lstStyle/>
          <a:p>
            <a:r>
              <a:rPr lang="en-US" dirty="0"/>
              <a:t>Supervised Machine Learning Steps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086350" y="742950"/>
            <a:ext cx="1200150" cy="6286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Training Labels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200150" y="1177528"/>
            <a:ext cx="1828800" cy="2308622"/>
            <a:chOff x="228600" y="1417320"/>
            <a:chExt cx="2438400" cy="2849880"/>
          </a:xfrm>
        </p:grpSpPr>
        <p:sp>
          <p:nvSpPr>
            <p:cNvPr id="10268" name="TextBox 7"/>
            <p:cNvSpPr txBox="1">
              <a:spLocks noChangeArrowheads="1"/>
            </p:cNvSpPr>
            <p:nvPr/>
          </p:nvSpPr>
          <p:spPr bwMode="auto">
            <a:xfrm>
              <a:off x="533400" y="1417320"/>
              <a:ext cx="1828800" cy="797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200650" y="1828800"/>
            <a:ext cx="102870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Training</a:t>
            </a:r>
          </a:p>
        </p:txBody>
      </p:sp>
      <p:sp>
        <p:nvSpPr>
          <p:cNvPr id="10246" name="TextBox 13"/>
          <p:cNvSpPr txBox="1">
            <a:spLocks noChangeArrowheads="1"/>
          </p:cNvSpPr>
          <p:nvPr/>
        </p:nvSpPr>
        <p:spPr bwMode="auto">
          <a:xfrm>
            <a:off x="1556769" y="628650"/>
            <a:ext cx="109517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100" b="1" dirty="0">
                <a:solidFill>
                  <a:srgbClr val="000000"/>
                </a:solidFill>
              </a:rPr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543300" y="1828800"/>
            <a:ext cx="114300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3086100" y="2057400"/>
            <a:ext cx="4000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743450" y="2057400"/>
            <a:ext cx="4000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5509022" y="1485900"/>
            <a:ext cx="3429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200400" y="4171950"/>
            <a:ext cx="131445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Image Features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743200" y="4400550"/>
            <a:ext cx="4000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54" name="TextBox 20"/>
          <p:cNvSpPr txBox="1">
            <a:spLocks noChangeArrowheads="1"/>
          </p:cNvSpPr>
          <p:nvPr/>
        </p:nvSpPr>
        <p:spPr bwMode="auto">
          <a:xfrm>
            <a:off x="1608160" y="3600450"/>
            <a:ext cx="992579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100" b="1" dirty="0">
                <a:solidFill>
                  <a:srgbClr val="000000"/>
                </a:solidFill>
              </a:rPr>
              <a:t>Testing</a:t>
            </a:r>
          </a:p>
        </p:txBody>
      </p:sp>
      <p:sp>
        <p:nvSpPr>
          <p:cNvPr id="10255" name="TextBox 21"/>
          <p:cNvSpPr txBox="1">
            <a:spLocks noChangeArrowheads="1"/>
          </p:cNvSpPr>
          <p:nvPr/>
        </p:nvSpPr>
        <p:spPr bwMode="auto">
          <a:xfrm>
            <a:off x="1485900" y="4797028"/>
            <a:ext cx="12089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Test Image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6286500" y="2057400"/>
            <a:ext cx="4000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800850" y="1828800"/>
            <a:ext cx="114300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Learned model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029200" y="2971800"/>
            <a:ext cx="131445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Learned model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4572000" y="4400550"/>
            <a:ext cx="4000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49215" y="4935751"/>
            <a:ext cx="12009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Slide credit: D. </a:t>
            </a:r>
            <a:r>
              <a:rPr lang="en-US" sz="900" dirty="0" err="1">
                <a:solidFill>
                  <a:srgbClr val="000000"/>
                </a:solidFill>
              </a:rPr>
              <a:t>Hoiem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32" name="Right Arrow 31"/>
          <p:cNvSpPr/>
          <p:nvPr/>
        </p:nvSpPr>
        <p:spPr>
          <a:xfrm rot="5400000">
            <a:off x="5543550" y="3771900"/>
            <a:ext cx="3429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828800"/>
            <a:ext cx="1678214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4229100"/>
            <a:ext cx="6000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645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0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0254" grpId="0"/>
      <p:bldP spid="10255" grpId="0"/>
      <p:bldP spid="23" grpId="0" animBg="1"/>
      <p:bldP spid="24" grpId="0" animBg="1"/>
      <p:bldP spid="25" grpId="0" animBg="1"/>
      <p:bldP spid="26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5" y="-34835"/>
            <a:ext cx="7886700" cy="994172"/>
          </a:xfrm>
        </p:spPr>
        <p:txBody>
          <a:bodyPr/>
          <a:lstStyle/>
          <a:p>
            <a:r>
              <a:rPr lang="en-US" dirty="0"/>
              <a:t>Generalization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597" y="872271"/>
            <a:ext cx="7886700" cy="3943350"/>
          </a:xfrm>
        </p:spPr>
        <p:txBody>
          <a:bodyPr/>
          <a:lstStyle/>
          <a:p>
            <a:pPr marL="342900" indent="-342900"/>
            <a:r>
              <a:rPr lang="en-US" dirty="0"/>
              <a:t>Generalization refers to the ability to correctly classify never before seen examples</a:t>
            </a:r>
          </a:p>
          <a:p>
            <a:pPr marL="342900" indent="-342900"/>
            <a:r>
              <a:rPr lang="en-US" dirty="0"/>
              <a:t>Can be controlled by turning “knobs” that affect the complexity of the model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0876" y="2228850"/>
            <a:ext cx="2771174" cy="2359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9881" y="2096869"/>
            <a:ext cx="351846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33368" y="4630955"/>
            <a:ext cx="2706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Training set (labels known)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67176" y="4512769"/>
            <a:ext cx="2699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Test set (labels unknown)</a:t>
            </a:r>
          </a:p>
        </p:txBody>
      </p:sp>
    </p:spTree>
    <p:extLst>
      <p:ext uri="{BB962C8B-B14F-4D97-AF65-F5344CB8AC3E}">
        <p14:creationId xmlns:p14="http://schemas.microsoft.com/office/powerpoint/2010/main" val="2840363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Features: Color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3" name="Picture 3" descr="2046794090_5b3c0c9cc1_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1638300"/>
            <a:ext cx="30480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4343400" y="2566988"/>
            <a:ext cx="519113" cy="9525"/>
          </a:xfrm>
          <a:prstGeom prst="straightConnector1">
            <a:avLst/>
          </a:prstGeom>
          <a:ln w="476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11" descr="colorgri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1638300"/>
            <a:ext cx="30480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200150" y="3829050"/>
            <a:ext cx="1229824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Calibri" charset="0"/>
              </a:rPr>
              <a:t>Photo by: </a:t>
            </a:r>
            <a:r>
              <a:rPr lang="en-US" sz="1050">
                <a:latin typeface="Calibri" charset="0"/>
                <a:hlinkClick r:id="rId5"/>
              </a:rPr>
              <a:t>marielito</a:t>
            </a:r>
            <a:endParaRPr lang="en-US" sz="1050">
              <a:latin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60956" y="4529738"/>
            <a:ext cx="177548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000000"/>
                </a:solidFill>
              </a:rPr>
              <a:t>s</a:t>
            </a:r>
            <a:r>
              <a: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lide 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by Tamara L. Berg</a:t>
            </a:r>
          </a:p>
        </p:txBody>
      </p:sp>
    </p:spTree>
    <p:extLst>
      <p:ext uri="{BB962C8B-B14F-4D97-AF65-F5344CB8AC3E}">
        <p14:creationId xmlns:p14="http://schemas.microsoft.com/office/powerpoint/2010/main" val="249255858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Features: Color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3" name="Picture 3" descr="2046794090_5b3c0c9cc1_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8843" y="939437"/>
            <a:ext cx="30480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9226" y="2960355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9226" y="2960355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3703183" y="2546986"/>
            <a:ext cx="519113" cy="9525"/>
          </a:xfrm>
          <a:prstGeom prst="straightConnector1">
            <a:avLst/>
          </a:prstGeom>
          <a:ln w="476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11" descr="colorgrid.jpg"/>
          <p:cNvPicPr>
            <a:picLocks noChangeAspect="1"/>
          </p:cNvPicPr>
          <p:nvPr/>
        </p:nvPicPr>
        <p:blipFill rotWithShape="1">
          <a:blip r:embed="rId4"/>
          <a:srcRect b="92397"/>
          <a:stretch/>
        </p:blipFill>
        <p:spPr bwMode="auto">
          <a:xfrm>
            <a:off x="5043694" y="1615076"/>
            <a:ext cx="3048000" cy="17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429441" y="3187337"/>
            <a:ext cx="1229824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latin typeface="Calibri" charset="0"/>
              </a:rPr>
              <a:t>Photo by: </a:t>
            </a:r>
            <a:r>
              <a:rPr lang="en-US" sz="1050" dirty="0">
                <a:latin typeface="Calibri" charset="0"/>
                <a:hlinkClick r:id="rId5"/>
              </a:rPr>
              <a:t>marielito</a:t>
            </a:r>
            <a:endParaRPr lang="en-US" sz="1050" dirty="0">
              <a:latin typeface="Calibri" charset="0"/>
            </a:endParaRPr>
          </a:p>
        </p:txBody>
      </p:sp>
      <p:pic>
        <p:nvPicPr>
          <p:cNvPr id="10" name="Picture 11" descr="colorgrid.jpg">
            <a:extLst>
              <a:ext uri="{FF2B5EF4-FFF2-40B4-BE49-F238E27FC236}">
                <a16:creationId xmlns:a16="http://schemas.microsoft.com/office/drawing/2014/main" id="{B6C27B58-79DE-FF46-A3E5-00F0ACB8A8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87" b="82615"/>
          <a:stretch/>
        </p:blipFill>
        <p:spPr bwMode="auto">
          <a:xfrm>
            <a:off x="5251769" y="1940833"/>
            <a:ext cx="3048000" cy="209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colorgrid.jpg">
            <a:extLst>
              <a:ext uri="{FF2B5EF4-FFF2-40B4-BE49-F238E27FC236}">
                <a16:creationId xmlns:a16="http://schemas.microsoft.com/office/drawing/2014/main" id="{77BE41F3-F5D1-A14B-A709-D85218EBB6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461" b="66275"/>
          <a:stretch/>
        </p:blipFill>
        <p:spPr bwMode="auto">
          <a:xfrm>
            <a:off x="5643090" y="2327550"/>
            <a:ext cx="3048000" cy="16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olorgrid.jpg">
            <a:extLst>
              <a:ext uri="{FF2B5EF4-FFF2-40B4-BE49-F238E27FC236}">
                <a16:creationId xmlns:a16="http://schemas.microsoft.com/office/drawing/2014/main" id="{6025BA5E-7D8D-A24B-82E5-E490422031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930" b="14482"/>
          <a:stretch/>
        </p:blipFill>
        <p:spPr bwMode="auto">
          <a:xfrm>
            <a:off x="5840802" y="3148818"/>
            <a:ext cx="3048000" cy="21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EBEEEB-0D4B-4242-B06D-880B01C2CDC8}"/>
              </a:ext>
            </a:extLst>
          </p:cNvPr>
          <p:cNvSpPr txBox="1"/>
          <p:nvPr/>
        </p:nvSpPr>
        <p:spPr>
          <a:xfrm>
            <a:off x="6775769" y="2564043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4AD3A8-6DEA-904D-98A0-6AB29052C9D9}"/>
              </a:ext>
            </a:extLst>
          </p:cNvPr>
          <p:cNvSpPr txBox="1"/>
          <p:nvPr/>
        </p:nvSpPr>
        <p:spPr>
          <a:xfrm>
            <a:off x="4174776" y="1500343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Concat</a:t>
            </a:r>
            <a:r>
              <a:rPr lang="en-US" dirty="0"/>
              <a:t>(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AC4CF4-2CEB-BF45-9312-A73B5E9B5A9C}"/>
              </a:ext>
            </a:extLst>
          </p:cNvPr>
          <p:cNvSpPr/>
          <p:nvPr/>
        </p:nvSpPr>
        <p:spPr>
          <a:xfrm>
            <a:off x="8888802" y="3071921"/>
            <a:ext cx="255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CDE92C-A34A-CF44-BB8E-D651F8162452}"/>
              </a:ext>
            </a:extLst>
          </p:cNvPr>
          <p:cNvSpPr txBox="1"/>
          <p:nvPr/>
        </p:nvSpPr>
        <p:spPr>
          <a:xfrm>
            <a:off x="2658292" y="4156322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can convert the image into a vector as in Assignment 2</a:t>
            </a:r>
          </a:p>
        </p:txBody>
      </p:sp>
    </p:spTree>
    <p:extLst>
      <p:ext uri="{BB962C8B-B14F-4D97-AF65-F5344CB8AC3E}">
        <p14:creationId xmlns:p14="http://schemas.microsoft.com/office/powerpoint/2010/main" val="389188738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Features: Color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274" y="840874"/>
            <a:ext cx="6405310" cy="32430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295" y="4218126"/>
            <a:ext cx="3112169" cy="56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7622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Image Features: Color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4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ve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45" y="1455741"/>
            <a:ext cx="8305800" cy="1752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91989" y="3557404"/>
            <a:ext cx="6696454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000000"/>
                </a:solidFill>
              </a:rPr>
              <a:t>However, t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hese are all images of people but the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colors in each image are very different.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76823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4040"/>
      </a:accent1>
      <a:accent2>
        <a:srgbClr val="808080"/>
      </a:accent2>
      <a:accent3>
        <a:srgbClr val="BFBFBF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0404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0404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4516</TotalTime>
  <Words>692</Words>
  <Application>Microsoft Macintosh PowerPoint</Application>
  <PresentationFormat>On-screen Show (16:9)</PresentationFormat>
  <Paragraphs>110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ＭＳ Ｐゴシック</vt:lpstr>
      <vt:lpstr>Arial</vt:lpstr>
      <vt:lpstr>Calibri</vt:lpstr>
      <vt:lpstr>Calibri Light</vt:lpstr>
      <vt:lpstr>Cambria Math</vt:lpstr>
      <vt:lpstr>Helvetica</vt:lpstr>
      <vt:lpstr>Helvetica Neue</vt:lpstr>
      <vt:lpstr>Office Theme</vt:lpstr>
      <vt:lpstr>PowerPoint Presentation</vt:lpstr>
      <vt:lpstr>PowerPoint Presentation</vt:lpstr>
      <vt:lpstr>Also…</vt:lpstr>
      <vt:lpstr>Supervised Machine Learning Steps</vt:lpstr>
      <vt:lpstr>Generalization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Summary: Image Features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Ordonez-Roman, Vicente (vo2m)</cp:lastModifiedBy>
  <cp:revision>150</cp:revision>
  <cp:lastPrinted>2020-01-22T18:09:25Z</cp:lastPrinted>
  <dcterms:modified xsi:type="dcterms:W3CDTF">2020-01-27T20:09:35Z</dcterms:modified>
</cp:coreProperties>
</file>