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4"/>
  </p:notesMasterIdLst>
  <p:sldIdLst>
    <p:sldId id="256" r:id="rId2"/>
    <p:sldId id="309" r:id="rId3"/>
    <p:sldId id="310" r:id="rId4"/>
    <p:sldId id="311" r:id="rId5"/>
    <p:sldId id="312" r:id="rId6"/>
    <p:sldId id="313" r:id="rId7"/>
    <p:sldId id="314" r:id="rId8"/>
    <p:sldId id="318" r:id="rId9"/>
    <p:sldId id="317" r:id="rId10"/>
    <p:sldId id="319" r:id="rId11"/>
    <p:sldId id="320" r:id="rId12"/>
    <p:sldId id="321" r:id="rId13"/>
    <p:sldId id="322" r:id="rId14"/>
    <p:sldId id="323" r:id="rId15"/>
    <p:sldId id="324" r:id="rId16"/>
    <p:sldId id="315" r:id="rId17"/>
    <p:sldId id="361" r:id="rId18"/>
    <p:sldId id="325" r:id="rId19"/>
    <p:sldId id="326" r:id="rId20"/>
    <p:sldId id="327" r:id="rId21"/>
    <p:sldId id="328" r:id="rId22"/>
    <p:sldId id="316" r:id="rId23"/>
    <p:sldId id="332" r:id="rId24"/>
    <p:sldId id="333" r:id="rId25"/>
    <p:sldId id="334" r:id="rId26"/>
    <p:sldId id="335" r:id="rId27"/>
    <p:sldId id="336" r:id="rId28"/>
    <p:sldId id="331" r:id="rId29"/>
    <p:sldId id="358" r:id="rId30"/>
    <p:sldId id="359" r:id="rId31"/>
    <p:sldId id="360" r:id="rId32"/>
    <p:sldId id="285" r:id="rId33"/>
  </p:sldIdLst>
  <p:sldSz cx="9144000" cy="5143500" type="screen16x9"/>
  <p:notesSz cx="6858000" cy="9144000"/>
  <p:defaultTextStyle>
    <a:lvl1pPr defTabSz="457200">
      <a:defRPr>
        <a:latin typeface="Calibri"/>
        <a:ea typeface="Calibri"/>
        <a:cs typeface="Calibri"/>
        <a:sym typeface="Calibri"/>
      </a:defRPr>
    </a:lvl1pPr>
    <a:lvl2pPr indent="457200" defTabSz="457200">
      <a:defRPr>
        <a:latin typeface="Calibri"/>
        <a:ea typeface="Calibri"/>
        <a:cs typeface="Calibri"/>
        <a:sym typeface="Calibri"/>
      </a:defRPr>
    </a:lvl2pPr>
    <a:lvl3pPr indent="914400" defTabSz="457200">
      <a:defRPr>
        <a:latin typeface="Calibri"/>
        <a:ea typeface="Calibri"/>
        <a:cs typeface="Calibri"/>
        <a:sym typeface="Calibri"/>
      </a:defRPr>
    </a:lvl3pPr>
    <a:lvl4pPr indent="1371600" defTabSz="457200">
      <a:defRPr>
        <a:latin typeface="Calibri"/>
        <a:ea typeface="Calibri"/>
        <a:cs typeface="Calibri"/>
        <a:sym typeface="Calibri"/>
      </a:defRPr>
    </a:lvl4pPr>
    <a:lvl5pPr indent="1828800" defTabSz="457200">
      <a:defRPr>
        <a:latin typeface="Calibri"/>
        <a:ea typeface="Calibri"/>
        <a:cs typeface="Calibri"/>
        <a:sym typeface="Calibri"/>
      </a:defRPr>
    </a:lvl5pPr>
    <a:lvl6pPr indent="2286000" defTabSz="457200">
      <a:defRPr>
        <a:latin typeface="Calibri"/>
        <a:ea typeface="Calibri"/>
        <a:cs typeface="Calibri"/>
        <a:sym typeface="Calibri"/>
      </a:defRPr>
    </a:lvl6pPr>
    <a:lvl7pPr indent="2743200" defTabSz="457200">
      <a:defRPr>
        <a:latin typeface="Calibri"/>
        <a:ea typeface="Calibri"/>
        <a:cs typeface="Calibri"/>
        <a:sym typeface="Calibri"/>
      </a:defRPr>
    </a:lvl7pPr>
    <a:lvl8pPr indent="3200400" defTabSz="457200">
      <a:defRPr>
        <a:latin typeface="Calibri"/>
        <a:ea typeface="Calibri"/>
        <a:cs typeface="Calibri"/>
        <a:sym typeface="Calibri"/>
      </a:defRPr>
    </a:lvl8pPr>
    <a:lvl9pPr indent="3657600" defTabSz="4572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CDCD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0404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04040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04040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8E8E8"/>
          </a:solidFill>
        </a:fill>
      </a:tcStyle>
    </a:wholeTbl>
    <a:band2H>
      <a:tcTxStyle/>
      <a:tcStyle>
        <a:tcBdr/>
        <a:fill>
          <a:solidFill>
            <a:srgbClr val="F4F4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FBFBF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FBFB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FBFB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0404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04040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35"/>
    <p:restoredTop sz="94626"/>
  </p:normalViewPr>
  <p:slideViewPr>
    <p:cSldViewPr snapToGrid="0" snapToObjects="1">
      <p:cViewPr varScale="1">
        <p:scale>
          <a:sx n="161" d="100"/>
          <a:sy n="161" d="100"/>
        </p:scale>
        <p:origin x="6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76384558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sted-image.png"/>
          <p:cNvPicPr/>
          <p:nvPr/>
        </p:nvPicPr>
        <p:blipFill>
          <a:blip r:embed="rId2">
            <a:alphaModFix amt="10839"/>
          </a:blip>
          <a:srcRect l="11804" t="22310" b="2478"/>
          <a:stretch>
            <a:fillRect/>
          </a:stretch>
        </p:blipFill>
        <p:spPr>
          <a:xfrm>
            <a:off x="-69850" y="-6276"/>
            <a:ext cx="4680310" cy="399125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8"/>
          <p:cNvSpPr/>
          <p:nvPr/>
        </p:nvSpPr>
        <p:spPr>
          <a:xfrm>
            <a:off x="298810" y="1353378"/>
            <a:ext cx="8623300" cy="274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4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 dirty="0">
                <a:solidFill>
                  <a:srgbClr val="215380"/>
                </a:solidFill>
              </a:rPr>
              <a:t>CS</a:t>
            </a:r>
            <a:r>
              <a:rPr lang="en-US" sz="3400" dirty="0">
                <a:solidFill>
                  <a:srgbClr val="215380"/>
                </a:solidFill>
              </a:rPr>
              <a:t>6</a:t>
            </a:r>
            <a:r>
              <a:rPr sz="3400" dirty="0">
                <a:solidFill>
                  <a:srgbClr val="215380"/>
                </a:solidFill>
              </a:rPr>
              <a:t>501: </a:t>
            </a:r>
            <a:r>
              <a:rPr lang="en-US" sz="3400" dirty="0">
                <a:solidFill>
                  <a:srgbClr val="215380"/>
                </a:solidFill>
              </a:rPr>
              <a:t>Deep Learning for Visual Recognition</a:t>
            </a:r>
            <a:endParaRPr sz="3400" dirty="0">
              <a:solidFill>
                <a:srgbClr val="2153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60815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200151"/>
            <a:ext cx="8610600" cy="3394472"/>
          </a:xfrm>
          <a:prstGeom prst="rect">
            <a:avLst/>
          </a:prstGeom>
        </p:spPr>
        <p:txBody>
          <a:bodyPr/>
          <a:lstStyle>
            <a:lvl1pPr algn="l">
              <a:defRPr sz="2100" b="0">
                <a:solidFill>
                  <a:schemeClr val="tx1"/>
                </a:solidFill>
                <a:latin typeface="+mn-lt"/>
              </a:defRPr>
            </a:lvl1pPr>
            <a:lvl2pPr algn="l">
              <a:defRPr sz="1500" b="0">
                <a:solidFill>
                  <a:schemeClr val="tx1"/>
                </a:solidFill>
                <a:latin typeface="+mn-lt"/>
              </a:defRPr>
            </a:lvl2pPr>
            <a:lvl3pPr algn="l">
              <a:defRPr sz="1350" b="0">
                <a:solidFill>
                  <a:schemeClr val="tx1"/>
                </a:solidFill>
                <a:latin typeface="+mj-lt"/>
              </a:defRPr>
            </a:lvl3pPr>
            <a:lvl4pPr algn="l">
              <a:defRPr sz="1100" b="0">
                <a:solidFill>
                  <a:schemeClr val="tx1"/>
                </a:solidFill>
                <a:latin typeface="+mj-lt"/>
              </a:defRPr>
            </a:lvl4pPr>
            <a:lvl5pPr algn="l">
              <a:defRPr sz="1100" b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984113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90211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918F93-C341-4EB0-90ED-80D2F37FD3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6044A-196B-42E3-9270-AF8BCFBE16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9/13/21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9/13/21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3F1C6D-9305-4F92-9FFF-44BFD78DE8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EA10E8-845B-4F12-A45E-E9D8AFA2CA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9/13/21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9/13/21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9/13/21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74DF7-AD36-F447-9F37-3665E2D3B1EA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3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9.png"/><Relationship Id="rId7" Type="http://schemas.openxmlformats.org/officeDocument/2006/relationships/image" Target="../media/image3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10" Type="http://schemas.openxmlformats.org/officeDocument/2006/relationships/image" Target="../media/image33.png"/><Relationship Id="rId4" Type="http://schemas.openxmlformats.org/officeDocument/2006/relationships/image" Target="../media/image12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9.png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33.png"/><Relationship Id="rId4" Type="http://schemas.openxmlformats.org/officeDocument/2006/relationships/image" Target="../media/image12.png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0.png"/><Relationship Id="rId3" Type="http://schemas.openxmlformats.org/officeDocument/2006/relationships/image" Target="../media/image200.png"/><Relationship Id="rId7" Type="http://schemas.openxmlformats.org/officeDocument/2006/relationships/image" Target="../media/image23.png"/><Relationship Id="rId12" Type="http://schemas.openxmlformats.org/officeDocument/2006/relationships/image" Target="../media/image4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3.png"/><Relationship Id="rId11" Type="http://schemas.openxmlformats.org/officeDocument/2006/relationships/image" Target="../media/image270.png"/><Relationship Id="rId5" Type="http://schemas.openxmlformats.org/officeDocument/2006/relationships/image" Target="../media/image220.png"/><Relationship Id="rId10" Type="http://schemas.openxmlformats.org/officeDocument/2006/relationships/image" Target="../media/image26.png"/><Relationship Id="rId4" Type="http://schemas.openxmlformats.org/officeDocument/2006/relationships/image" Target="../media/image210.png"/><Relationship Id="rId9" Type="http://schemas.openxmlformats.org/officeDocument/2006/relationships/image" Target="../media/image250.png"/><Relationship Id="rId14" Type="http://schemas.openxmlformats.org/officeDocument/2006/relationships/image" Target="../media/image28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41.png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5.png"/><Relationship Id="rId11" Type="http://schemas.openxmlformats.org/officeDocument/2006/relationships/image" Target="../media/image52.png"/><Relationship Id="rId5" Type="http://schemas.openxmlformats.org/officeDocument/2006/relationships/image" Target="../media/image44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43.png"/><Relationship Id="rId9" Type="http://schemas.openxmlformats.org/officeDocument/2006/relationships/image" Target="../media/image49.png"/><Relationship Id="rId1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9.png"/><Relationship Id="rId7" Type="http://schemas.openxmlformats.org/officeDocument/2006/relationships/image" Target="../media/image37.png"/><Relationship Id="rId12" Type="http://schemas.openxmlformats.org/officeDocument/2006/relationships/image" Target="../media/image42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11" Type="http://schemas.openxmlformats.org/officeDocument/2006/relationships/image" Target="../media/image410.png"/><Relationship Id="rId5" Type="http://schemas.openxmlformats.org/officeDocument/2006/relationships/image" Target="../media/image35.png"/><Relationship Id="rId10" Type="http://schemas.openxmlformats.org/officeDocument/2006/relationships/image" Target="../media/image33.png"/><Relationship Id="rId4" Type="http://schemas.openxmlformats.org/officeDocument/2006/relationships/image" Target="../media/image12.png"/><Relationship Id="rId9" Type="http://schemas.openxmlformats.org/officeDocument/2006/relationships/image" Target="../media/image40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50.png"/><Relationship Id="rId3" Type="http://schemas.openxmlformats.org/officeDocument/2006/relationships/image" Target="../media/image9.png"/><Relationship Id="rId7" Type="http://schemas.openxmlformats.org/officeDocument/2006/relationships/image" Target="../media/image37.png"/><Relationship Id="rId12" Type="http://schemas.openxmlformats.org/officeDocument/2006/relationships/image" Target="../media/image4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30.png"/><Relationship Id="rId11" Type="http://schemas.openxmlformats.org/officeDocument/2006/relationships/image" Target="../media/image420.png"/><Relationship Id="rId5" Type="http://schemas.openxmlformats.org/officeDocument/2006/relationships/image" Target="../media/image35.png"/><Relationship Id="rId10" Type="http://schemas.openxmlformats.org/officeDocument/2006/relationships/image" Target="../media/image410.png"/><Relationship Id="rId4" Type="http://schemas.openxmlformats.org/officeDocument/2006/relationships/image" Target="../media/image12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50.png"/><Relationship Id="rId3" Type="http://schemas.openxmlformats.org/officeDocument/2006/relationships/image" Target="../media/image9.png"/><Relationship Id="rId7" Type="http://schemas.openxmlformats.org/officeDocument/2006/relationships/image" Target="../media/image37.png"/><Relationship Id="rId12" Type="http://schemas.openxmlformats.org/officeDocument/2006/relationships/image" Target="../media/image4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30.png"/><Relationship Id="rId11" Type="http://schemas.openxmlformats.org/officeDocument/2006/relationships/image" Target="../media/image420.png"/><Relationship Id="rId5" Type="http://schemas.openxmlformats.org/officeDocument/2006/relationships/image" Target="../media/image35.png"/><Relationship Id="rId10" Type="http://schemas.openxmlformats.org/officeDocument/2006/relationships/image" Target="../media/image410.png"/><Relationship Id="rId4" Type="http://schemas.openxmlformats.org/officeDocument/2006/relationships/image" Target="../media/image12.png"/><Relationship Id="rId9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9.png"/><Relationship Id="rId7" Type="http://schemas.openxmlformats.org/officeDocument/2006/relationships/image" Target="../media/image37.png"/><Relationship Id="rId12" Type="http://schemas.openxmlformats.org/officeDocument/2006/relationships/image" Target="../media/image4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30.png"/><Relationship Id="rId11" Type="http://schemas.openxmlformats.org/officeDocument/2006/relationships/image" Target="../media/image63.png"/><Relationship Id="rId5" Type="http://schemas.openxmlformats.org/officeDocument/2006/relationships/image" Target="../media/image35.png"/><Relationship Id="rId10" Type="http://schemas.openxmlformats.org/officeDocument/2006/relationships/image" Target="../media/image33.png"/><Relationship Id="rId4" Type="http://schemas.openxmlformats.org/officeDocument/2006/relationships/image" Target="../media/image12.png"/><Relationship Id="rId9" Type="http://schemas.openxmlformats.org/officeDocument/2006/relationships/image" Target="../media/image45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0.png"/><Relationship Id="rId18" Type="http://schemas.openxmlformats.org/officeDocument/2006/relationships/image" Target="../media/image470.png"/><Relationship Id="rId3" Type="http://schemas.openxmlformats.org/officeDocument/2006/relationships/image" Target="../media/image200.png"/><Relationship Id="rId7" Type="http://schemas.openxmlformats.org/officeDocument/2006/relationships/image" Target="../media/image23.png"/><Relationship Id="rId12" Type="http://schemas.openxmlformats.org/officeDocument/2006/relationships/image" Target="../media/image280.png"/><Relationship Id="rId17" Type="http://schemas.openxmlformats.org/officeDocument/2006/relationships/image" Target="../media/image380.png"/><Relationship Id="rId2" Type="http://schemas.openxmlformats.org/officeDocument/2006/relationships/image" Target="../media/image190.png"/><Relationship Id="rId16" Type="http://schemas.openxmlformats.org/officeDocument/2006/relationships/image" Target="../media/image370.png"/><Relationship Id="rId20" Type="http://schemas.openxmlformats.org/officeDocument/2006/relationships/image" Target="../media/image49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3.png"/><Relationship Id="rId11" Type="http://schemas.openxmlformats.org/officeDocument/2006/relationships/image" Target="../media/image270.png"/><Relationship Id="rId5" Type="http://schemas.openxmlformats.org/officeDocument/2006/relationships/image" Target="../media/image220.png"/><Relationship Id="rId15" Type="http://schemas.openxmlformats.org/officeDocument/2006/relationships/image" Target="../media/image360.png"/><Relationship Id="rId10" Type="http://schemas.openxmlformats.org/officeDocument/2006/relationships/image" Target="../media/image26.png"/><Relationship Id="rId19" Type="http://schemas.openxmlformats.org/officeDocument/2006/relationships/image" Target="../media/image400.png"/><Relationship Id="rId4" Type="http://schemas.openxmlformats.org/officeDocument/2006/relationships/image" Target="../media/image210.png"/><Relationship Id="rId9" Type="http://schemas.openxmlformats.org/officeDocument/2006/relationships/image" Target="../media/image250.png"/><Relationship Id="rId14" Type="http://schemas.openxmlformats.org/officeDocument/2006/relationships/image" Target="../media/image35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310.png"/><Relationship Id="rId7" Type="http://schemas.openxmlformats.org/officeDocument/2006/relationships/image" Target="../media/image73.png"/><Relationship Id="rId12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2.png"/><Relationship Id="rId11" Type="http://schemas.openxmlformats.org/officeDocument/2006/relationships/image" Target="../media/image11.png"/><Relationship Id="rId5" Type="http://schemas.openxmlformats.org/officeDocument/2006/relationships/image" Target="../media/image50.png"/><Relationship Id="rId10" Type="http://schemas.openxmlformats.org/officeDocument/2006/relationships/image" Target="../media/image10.png"/><Relationship Id="rId4" Type="http://schemas.openxmlformats.org/officeDocument/2006/relationships/image" Target="../media/image48.png"/><Relationship Id="rId9" Type="http://schemas.openxmlformats.org/officeDocument/2006/relationships/image" Target="../media/image9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4.tiff"/><Relationship Id="rId3" Type="http://schemas.openxmlformats.org/officeDocument/2006/relationships/image" Target="../media/image310.png"/><Relationship Id="rId7" Type="http://schemas.openxmlformats.org/officeDocument/2006/relationships/image" Target="../media/image73.png"/><Relationship Id="rId12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2.png"/><Relationship Id="rId11" Type="http://schemas.openxmlformats.org/officeDocument/2006/relationships/image" Target="../media/image11.png"/><Relationship Id="rId5" Type="http://schemas.openxmlformats.org/officeDocument/2006/relationships/image" Target="../media/image50.png"/><Relationship Id="rId10" Type="http://schemas.openxmlformats.org/officeDocument/2006/relationships/image" Target="../media/image10.png"/><Relationship Id="rId4" Type="http://schemas.openxmlformats.org/officeDocument/2006/relationships/image" Target="../media/image48.png"/><Relationship Id="rId9" Type="http://schemas.openxmlformats.org/officeDocument/2006/relationships/image" Target="../media/image9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310.png"/><Relationship Id="rId7" Type="http://schemas.openxmlformats.org/officeDocument/2006/relationships/image" Target="../media/image73.png"/><Relationship Id="rId12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2.png"/><Relationship Id="rId11" Type="http://schemas.openxmlformats.org/officeDocument/2006/relationships/image" Target="../media/image11.png"/><Relationship Id="rId5" Type="http://schemas.openxmlformats.org/officeDocument/2006/relationships/image" Target="../media/image50.png"/><Relationship Id="rId10" Type="http://schemas.openxmlformats.org/officeDocument/2006/relationships/image" Target="../media/image10.png"/><Relationship Id="rId4" Type="http://schemas.openxmlformats.org/officeDocument/2006/relationships/image" Target="../media/image48.png"/><Relationship Id="rId9" Type="http://schemas.openxmlformats.org/officeDocument/2006/relationships/image" Target="../media/image9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0.png"/><Relationship Id="rId3" Type="http://schemas.openxmlformats.org/officeDocument/2006/relationships/image" Target="../media/image200.png"/><Relationship Id="rId7" Type="http://schemas.openxmlformats.org/officeDocument/2006/relationships/image" Target="../media/image23.png"/><Relationship Id="rId12" Type="http://schemas.openxmlformats.org/officeDocument/2006/relationships/image" Target="../media/image28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3.png"/><Relationship Id="rId11" Type="http://schemas.openxmlformats.org/officeDocument/2006/relationships/image" Target="../media/image270.png"/><Relationship Id="rId5" Type="http://schemas.openxmlformats.org/officeDocument/2006/relationships/image" Target="../media/image220.png"/><Relationship Id="rId10" Type="http://schemas.openxmlformats.org/officeDocument/2006/relationships/image" Target="../media/image26.png"/><Relationship Id="rId4" Type="http://schemas.openxmlformats.org/officeDocument/2006/relationships/image" Target="../media/image210.png"/><Relationship Id="rId9" Type="http://schemas.openxmlformats.org/officeDocument/2006/relationships/image" Target="../media/image2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309384" y="1899318"/>
            <a:ext cx="8151265" cy="1415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43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300" dirty="0">
                <a:solidFill>
                  <a:srgbClr val="215380"/>
                </a:solidFill>
              </a:rPr>
              <a:t>Neural Networks / Multi-layer Perceptron</a:t>
            </a:r>
            <a:endParaRPr sz="4300" dirty="0">
              <a:solidFill>
                <a:srgbClr val="21538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5579" y="2237874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857" y="3295590"/>
            <a:ext cx="1693074" cy="112358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6912391" y="4853676"/>
            <a:ext cx="2133601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FFFFFF"/>
                </a:solidFill>
              </a:rPr>
              <a:t>10</a:t>
            </a:fld>
            <a:endParaRPr sz="1300">
              <a:solidFill>
                <a:srgbClr val="FFFFFF"/>
              </a:solidFill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Linear </a:t>
            </a:r>
            <a:r>
              <a:rPr lang="en-US" sz="3200" dirty="0" err="1">
                <a:solidFill>
                  <a:srgbClr val="215380"/>
                </a:solidFill>
              </a:rPr>
              <a:t>Softmax</a:t>
            </a:r>
            <a:endParaRPr sz="3200" dirty="0">
              <a:solidFill>
                <a:srgbClr val="21538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733654" y="989355"/>
            <a:ext cx="1322349" cy="307775"/>
            <a:chOff x="3075302" y="1571799"/>
            <a:chExt cx="1322349" cy="307775"/>
          </a:xfrm>
        </p:grpSpPr>
        <p:sp>
          <p:nvSpPr>
            <p:cNvPr id="12" name="TextBox 11"/>
            <p:cNvSpPr txBox="1"/>
            <p:nvPr/>
          </p:nvSpPr>
          <p:spPr>
            <a:xfrm>
              <a:off x="3601601" y="1571799"/>
              <a:ext cx="796050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[1</a:t>
              </a:r>
              <a:r>
                <a:rPr kumimoji="0" lang="en-US" sz="1400" b="0" i="0" u="none" strike="noStrike" cap="none" spc="0" normalizeH="0" dirty="0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    0    0]</a:t>
              </a:r>
              <a:endParaRPr kumimoji="0" lang="en-US" sz="1400" b="0" i="0" u="none" strike="noStrike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075302" y="1601240"/>
                  <a:ext cx="433132" cy="24622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</m:oMath>
                    </m:oMathPara>
                  </a14:m>
                  <a:endPara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5302" y="1601240"/>
                  <a:ext cx="433132" cy="246221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1111" r="-4167" b="-250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74316" y="1026143"/>
                <a:ext cx="2085123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3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4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16" y="1026143"/>
                <a:ext cx="2085123" cy="246221"/>
              </a:xfrm>
              <a:prstGeom prst="rect">
                <a:avLst/>
              </a:prstGeom>
              <a:blipFill>
                <a:blip r:embed="rId3"/>
                <a:stretch>
                  <a:fillRect t="-5000" r="-1807" b="-35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475375" y="1043944"/>
                <a:ext cx="1738874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accPr>
                            <m:e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   [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𝑐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𝑑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𝑏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375" y="1043944"/>
                <a:ext cx="1738874" cy="246221"/>
              </a:xfrm>
              <a:prstGeom prst="rect">
                <a:avLst/>
              </a:prstGeom>
              <a:blipFill>
                <a:blip r:embed="rId4"/>
                <a:stretch>
                  <a:fillRect l="-2899" t="-9524" r="-3623" b="-2857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92231" y="2112233"/>
                <a:ext cx="251557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231" y="2112233"/>
                <a:ext cx="2515578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F16C7E9-CD53-D144-BACD-DD160A60D2D2}"/>
                  </a:ext>
                </a:extLst>
              </p:cNvPr>
              <p:cNvSpPr txBox="1"/>
              <p:nvPr/>
            </p:nvSpPr>
            <p:spPr>
              <a:xfrm>
                <a:off x="5729340" y="1750146"/>
                <a:ext cx="2915413" cy="7314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F16C7E9-CD53-D144-BACD-DD160A60D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340" y="1750146"/>
                <a:ext cx="2915413" cy="731419"/>
              </a:xfrm>
              <a:prstGeom prst="rect">
                <a:avLst/>
              </a:prstGeom>
              <a:blipFill>
                <a:blip r:embed="rId6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B08D54B-C224-A047-A454-D30DA58666C6}"/>
                  </a:ext>
                </a:extLst>
              </p:cNvPr>
              <p:cNvSpPr/>
              <p:nvPr/>
            </p:nvSpPr>
            <p:spPr>
              <a:xfrm>
                <a:off x="6195749" y="2756880"/>
                <a:ext cx="19825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B08D54B-C224-A047-A454-D30DA58666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749" y="2756880"/>
                <a:ext cx="198259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BBF7417-C187-184A-B057-84E1A815C823}"/>
                  </a:ext>
                </a:extLst>
              </p:cNvPr>
              <p:cNvSpPr/>
              <p:nvPr/>
            </p:nvSpPr>
            <p:spPr>
              <a:xfrm>
                <a:off x="216876" y="3370006"/>
                <a:ext cx="29054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/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BBF7417-C187-184A-B057-84E1A815C8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76" y="3370006"/>
                <a:ext cx="2905411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479FA2C-09D6-E548-BE63-9E37D57DEFB5}"/>
                  </a:ext>
                </a:extLst>
              </p:cNvPr>
              <p:cNvSpPr/>
              <p:nvPr/>
            </p:nvSpPr>
            <p:spPr>
              <a:xfrm>
                <a:off x="216875" y="3739338"/>
                <a:ext cx="29054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/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479FA2C-09D6-E548-BE63-9E37D57DEF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75" y="3739338"/>
                <a:ext cx="2905411" cy="369332"/>
              </a:xfrm>
              <a:prstGeom prst="rect">
                <a:avLst/>
              </a:prstGeom>
              <a:blipFill>
                <a:blip r:embed="rId9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A90116C-35AE-0041-82C8-3FFF3A2EF9BF}"/>
                  </a:ext>
                </a:extLst>
              </p:cNvPr>
              <p:cNvSpPr/>
              <p:nvPr/>
            </p:nvSpPr>
            <p:spPr>
              <a:xfrm>
                <a:off x="216874" y="4108670"/>
                <a:ext cx="29054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/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A90116C-35AE-0041-82C8-3FFF3A2EF9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74" y="4108670"/>
                <a:ext cx="2905411" cy="369332"/>
              </a:xfrm>
              <a:prstGeom prst="rect">
                <a:avLst/>
              </a:prstGeom>
              <a:blipFill>
                <a:blip r:embed="rId10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805336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6912391" y="4853676"/>
            <a:ext cx="2133601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FFFFFF"/>
                </a:solidFill>
              </a:rPr>
              <a:t>11</a:t>
            </a:fld>
            <a:endParaRPr sz="1300">
              <a:solidFill>
                <a:srgbClr val="FFFFFF"/>
              </a:solidFill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Linear </a:t>
            </a:r>
            <a:r>
              <a:rPr lang="en-US" sz="3200" dirty="0" err="1">
                <a:solidFill>
                  <a:srgbClr val="215380"/>
                </a:solidFill>
              </a:rPr>
              <a:t>Softmax</a:t>
            </a:r>
            <a:endParaRPr sz="3200" dirty="0">
              <a:solidFill>
                <a:srgbClr val="21538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733654" y="989355"/>
            <a:ext cx="1322349" cy="307775"/>
            <a:chOff x="3075302" y="1571799"/>
            <a:chExt cx="1322349" cy="307775"/>
          </a:xfrm>
        </p:grpSpPr>
        <p:sp>
          <p:nvSpPr>
            <p:cNvPr id="12" name="TextBox 11"/>
            <p:cNvSpPr txBox="1"/>
            <p:nvPr/>
          </p:nvSpPr>
          <p:spPr>
            <a:xfrm>
              <a:off x="3601601" y="1571799"/>
              <a:ext cx="796050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[1</a:t>
              </a:r>
              <a:r>
                <a:rPr kumimoji="0" lang="en-US" sz="1400" b="0" i="0" u="none" strike="noStrike" cap="none" spc="0" normalizeH="0" dirty="0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    0    0]</a:t>
              </a:r>
              <a:endParaRPr kumimoji="0" lang="en-US" sz="1400" b="0" i="0" u="none" strike="noStrike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075302" y="1601240"/>
                  <a:ext cx="433132" cy="24622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</m:oMath>
                    </m:oMathPara>
                  </a14:m>
                  <a:endPara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5302" y="1601240"/>
                  <a:ext cx="433132" cy="246221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1111" r="-4167" b="-250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74316" y="1026143"/>
                <a:ext cx="2085123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3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4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16" y="1026143"/>
                <a:ext cx="2085123" cy="246221"/>
              </a:xfrm>
              <a:prstGeom prst="rect">
                <a:avLst/>
              </a:prstGeom>
              <a:blipFill>
                <a:blip r:embed="rId3"/>
                <a:stretch>
                  <a:fillRect t="-5000" r="-1807" b="-35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475375" y="1043944"/>
                <a:ext cx="1738874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accPr>
                            <m:e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   [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𝑐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𝑑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𝑏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375" y="1043944"/>
                <a:ext cx="1738874" cy="246221"/>
              </a:xfrm>
              <a:prstGeom prst="rect">
                <a:avLst/>
              </a:prstGeom>
              <a:blipFill>
                <a:blip r:embed="rId4"/>
                <a:stretch>
                  <a:fillRect l="-2899" t="-9524" r="-3623" b="-2857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92231" y="2112233"/>
                <a:ext cx="251557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231" y="2112233"/>
                <a:ext cx="2515578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62096" y="3479258"/>
                <a:ext cx="19095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𝑜𝑓𝑡𝑚𝑎𝑥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96" y="3479258"/>
                <a:ext cx="1909562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F16C7E9-CD53-D144-BACD-DD160A60D2D2}"/>
                  </a:ext>
                </a:extLst>
              </p:cNvPr>
              <p:cNvSpPr txBox="1"/>
              <p:nvPr/>
            </p:nvSpPr>
            <p:spPr>
              <a:xfrm>
                <a:off x="5729340" y="1750146"/>
                <a:ext cx="2915413" cy="7314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F16C7E9-CD53-D144-BACD-DD160A60D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340" y="1750146"/>
                <a:ext cx="2915413" cy="731419"/>
              </a:xfrm>
              <a:prstGeom prst="rect">
                <a:avLst/>
              </a:prstGeom>
              <a:blipFill>
                <a:blip r:embed="rId7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B08D54B-C224-A047-A454-D30DA58666C6}"/>
                  </a:ext>
                </a:extLst>
              </p:cNvPr>
              <p:cNvSpPr/>
              <p:nvPr/>
            </p:nvSpPr>
            <p:spPr>
              <a:xfrm>
                <a:off x="6195749" y="2756880"/>
                <a:ext cx="19825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B08D54B-C224-A047-A454-D30DA58666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749" y="2756880"/>
                <a:ext cx="198259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755168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6912391" y="4853676"/>
            <a:ext cx="2133601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FFFFFF"/>
                </a:solidFill>
              </a:rPr>
              <a:t>12</a:t>
            </a:fld>
            <a:endParaRPr sz="1300">
              <a:solidFill>
                <a:srgbClr val="FFFFFF"/>
              </a:solidFill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Linear </a:t>
            </a:r>
            <a:r>
              <a:rPr lang="en-US" sz="3200" dirty="0" err="1">
                <a:solidFill>
                  <a:srgbClr val="215380"/>
                </a:solidFill>
              </a:rPr>
              <a:t>Softmax</a:t>
            </a:r>
            <a:endParaRPr sz="3200" dirty="0">
              <a:solidFill>
                <a:srgbClr val="21538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733654" y="989355"/>
            <a:ext cx="1322349" cy="307775"/>
            <a:chOff x="3075302" y="1571799"/>
            <a:chExt cx="1322349" cy="307775"/>
          </a:xfrm>
        </p:grpSpPr>
        <p:sp>
          <p:nvSpPr>
            <p:cNvPr id="12" name="TextBox 11"/>
            <p:cNvSpPr txBox="1"/>
            <p:nvPr/>
          </p:nvSpPr>
          <p:spPr>
            <a:xfrm>
              <a:off x="3601601" y="1571799"/>
              <a:ext cx="796050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[1</a:t>
              </a:r>
              <a:r>
                <a:rPr kumimoji="0" lang="en-US" sz="1400" b="0" i="0" u="none" strike="noStrike" cap="none" spc="0" normalizeH="0" dirty="0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    0    0]</a:t>
              </a:r>
              <a:endParaRPr kumimoji="0" lang="en-US" sz="1400" b="0" i="0" u="none" strike="noStrike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075302" y="1601240"/>
                  <a:ext cx="433132" cy="24622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</m:oMath>
                    </m:oMathPara>
                  </a14:m>
                  <a:endPara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5302" y="1601240"/>
                  <a:ext cx="433132" cy="246221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1111" r="-4167" b="-250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74316" y="1026143"/>
                <a:ext cx="2085123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3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4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16" y="1026143"/>
                <a:ext cx="2085123" cy="246221"/>
              </a:xfrm>
              <a:prstGeom prst="rect">
                <a:avLst/>
              </a:prstGeom>
              <a:blipFill>
                <a:blip r:embed="rId3"/>
                <a:stretch>
                  <a:fillRect t="-5000" r="-1807" b="-35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475375" y="1043944"/>
                <a:ext cx="1738874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accPr>
                            <m:e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   [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𝑐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𝑑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𝑏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375" y="1043944"/>
                <a:ext cx="1738874" cy="246221"/>
              </a:xfrm>
              <a:prstGeom prst="rect">
                <a:avLst/>
              </a:prstGeom>
              <a:blipFill>
                <a:blip r:embed="rId4"/>
                <a:stretch>
                  <a:fillRect l="-2899" t="-9524" r="-3623" b="-2857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82748" y="2087822"/>
                <a:ext cx="27229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𝑜𝑓𝑡𝑚𝑎𝑥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2748" y="2087822"/>
                <a:ext cx="2722925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643106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6912391" y="4853676"/>
            <a:ext cx="2133601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FFFFFF"/>
                </a:solidFill>
              </a:rPr>
              <a:t>13</a:t>
            </a:fld>
            <a:endParaRPr sz="1300">
              <a:solidFill>
                <a:srgbClr val="FFFFFF"/>
              </a:solidFill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Two-layer MLP + </a:t>
            </a:r>
            <a:r>
              <a:rPr lang="en-US" sz="3200" dirty="0" err="1">
                <a:solidFill>
                  <a:srgbClr val="215380"/>
                </a:solidFill>
              </a:rPr>
              <a:t>Softmax</a:t>
            </a:r>
            <a:endParaRPr sz="3200" dirty="0">
              <a:solidFill>
                <a:srgbClr val="21538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733654" y="989355"/>
            <a:ext cx="1322349" cy="307775"/>
            <a:chOff x="3075302" y="1571799"/>
            <a:chExt cx="1322349" cy="307775"/>
          </a:xfrm>
        </p:grpSpPr>
        <p:sp>
          <p:nvSpPr>
            <p:cNvPr id="12" name="TextBox 11"/>
            <p:cNvSpPr txBox="1"/>
            <p:nvPr/>
          </p:nvSpPr>
          <p:spPr>
            <a:xfrm>
              <a:off x="3601601" y="1571799"/>
              <a:ext cx="796050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[1</a:t>
              </a:r>
              <a:r>
                <a:rPr kumimoji="0" lang="en-US" sz="1400" b="0" i="0" u="none" strike="noStrike" cap="none" spc="0" normalizeH="0" dirty="0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    0    0]</a:t>
              </a:r>
              <a:endParaRPr kumimoji="0" lang="en-US" sz="1400" b="0" i="0" u="none" strike="noStrike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075302" y="1601240"/>
                  <a:ext cx="433132" cy="24622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</m:oMath>
                    </m:oMathPara>
                  </a14:m>
                  <a:endPara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5302" y="1601240"/>
                  <a:ext cx="433132" cy="246221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1111" r="-4167" b="-250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74316" y="1026143"/>
                <a:ext cx="2085123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3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4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16" y="1026143"/>
                <a:ext cx="2085123" cy="246221"/>
              </a:xfrm>
              <a:prstGeom prst="rect">
                <a:avLst/>
              </a:prstGeom>
              <a:blipFill>
                <a:blip r:embed="rId3"/>
                <a:stretch>
                  <a:fillRect t="-5000" r="-1807" b="-35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475375" y="1043944"/>
                <a:ext cx="1738874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accPr>
                            <m:e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   [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𝑐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𝑑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𝑏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375" y="1043944"/>
                <a:ext cx="1738874" cy="246221"/>
              </a:xfrm>
              <a:prstGeom prst="rect">
                <a:avLst/>
              </a:prstGeom>
              <a:blipFill>
                <a:blip r:embed="rId4"/>
                <a:stretch>
                  <a:fillRect l="-2899" t="-9524" r="-3623" b="-2857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70D2A29-AF2C-6443-B41D-B341B05A3A38}"/>
                  </a:ext>
                </a:extLst>
              </p:cNvPr>
              <p:cNvSpPr/>
              <p:nvPr/>
            </p:nvSpPr>
            <p:spPr>
              <a:xfrm>
                <a:off x="3007334" y="1830494"/>
                <a:ext cx="3076099" cy="423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𝑠𝑖𝑔𝑚𝑜𝑖𝑑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[1]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[1]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70D2A29-AF2C-6443-B41D-B341B05A3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334" y="1830494"/>
                <a:ext cx="3076099" cy="423514"/>
              </a:xfrm>
              <a:prstGeom prst="rect">
                <a:avLst/>
              </a:prstGeom>
              <a:blipFill>
                <a:blip r:embed="rId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CF949B8-EDE3-4D4F-90D1-B662D8F8A93A}"/>
                  </a:ext>
                </a:extLst>
              </p:cNvPr>
              <p:cNvSpPr/>
              <p:nvPr/>
            </p:nvSpPr>
            <p:spPr>
              <a:xfrm>
                <a:off x="3007334" y="2254008"/>
                <a:ext cx="3026982" cy="423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[2]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[2]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CF949B8-EDE3-4D4F-90D1-B662D8F8A9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334" y="2254008"/>
                <a:ext cx="3026982" cy="423514"/>
              </a:xfrm>
              <a:prstGeom prst="rect">
                <a:avLst/>
              </a:prstGeom>
              <a:blipFill>
                <a:blip r:embed="rId6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619073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6912391" y="4853676"/>
            <a:ext cx="2133601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FFFFFF"/>
                </a:solidFill>
              </a:rPr>
              <a:t>14</a:t>
            </a:fld>
            <a:endParaRPr sz="1300" dirty="0">
              <a:solidFill>
                <a:srgbClr val="FFFFFF"/>
              </a:solidFill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N-layer MLP + </a:t>
            </a:r>
            <a:r>
              <a:rPr lang="en-US" sz="3200" dirty="0" err="1">
                <a:solidFill>
                  <a:srgbClr val="215380"/>
                </a:solidFill>
              </a:rPr>
              <a:t>Softmax</a:t>
            </a:r>
            <a:endParaRPr sz="3200" dirty="0">
              <a:solidFill>
                <a:srgbClr val="21538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733654" y="989355"/>
            <a:ext cx="1322349" cy="307775"/>
            <a:chOff x="3075302" y="1571799"/>
            <a:chExt cx="1322349" cy="307775"/>
          </a:xfrm>
        </p:grpSpPr>
        <p:sp>
          <p:nvSpPr>
            <p:cNvPr id="12" name="TextBox 11"/>
            <p:cNvSpPr txBox="1"/>
            <p:nvPr/>
          </p:nvSpPr>
          <p:spPr>
            <a:xfrm>
              <a:off x="3601601" y="1571799"/>
              <a:ext cx="796050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[1</a:t>
              </a:r>
              <a:r>
                <a:rPr kumimoji="0" lang="en-US" sz="1400" b="0" i="0" u="none" strike="noStrike" cap="none" spc="0" normalizeH="0" dirty="0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    0    0]</a:t>
              </a:r>
              <a:endParaRPr kumimoji="0" lang="en-US" sz="1400" b="0" i="0" u="none" strike="noStrike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075302" y="1601240"/>
                  <a:ext cx="433132" cy="24622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</m:oMath>
                    </m:oMathPara>
                  </a14:m>
                  <a:endPara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5302" y="1601240"/>
                  <a:ext cx="433132" cy="246221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1111" r="-4167" b="-250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74316" y="1026143"/>
                <a:ext cx="2085123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3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4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16" y="1026143"/>
                <a:ext cx="2085123" cy="246221"/>
              </a:xfrm>
              <a:prstGeom prst="rect">
                <a:avLst/>
              </a:prstGeom>
              <a:blipFill>
                <a:blip r:embed="rId3"/>
                <a:stretch>
                  <a:fillRect t="-5000" r="-1807" b="-35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475375" y="1043944"/>
                <a:ext cx="1738874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accPr>
                            <m:e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   [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𝑐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𝑑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𝑏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375" y="1043944"/>
                <a:ext cx="1738874" cy="246221"/>
              </a:xfrm>
              <a:prstGeom prst="rect">
                <a:avLst/>
              </a:prstGeom>
              <a:blipFill>
                <a:blip r:embed="rId4"/>
                <a:stretch>
                  <a:fillRect l="-2899" t="-9524" r="-3623" b="-2857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70D2A29-AF2C-6443-B41D-B341B05A3A38}"/>
                  </a:ext>
                </a:extLst>
              </p:cNvPr>
              <p:cNvSpPr/>
              <p:nvPr/>
            </p:nvSpPr>
            <p:spPr>
              <a:xfrm>
                <a:off x="3007334" y="1830494"/>
                <a:ext cx="3076099" cy="423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𝑠𝑖𝑔𝑚𝑜𝑖𝑑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[1]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[1]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70D2A29-AF2C-6443-B41D-B341B05A3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334" y="1830494"/>
                <a:ext cx="3076099" cy="423514"/>
              </a:xfrm>
              <a:prstGeom prst="rect">
                <a:avLst/>
              </a:prstGeom>
              <a:blipFill>
                <a:blip r:embed="rId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CF949B8-EDE3-4D4F-90D1-B662D8F8A93A}"/>
                  </a:ext>
                </a:extLst>
              </p:cNvPr>
              <p:cNvSpPr/>
              <p:nvPr/>
            </p:nvSpPr>
            <p:spPr>
              <a:xfrm>
                <a:off x="3007334" y="4430162"/>
                <a:ext cx="3269613" cy="423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CF949B8-EDE3-4D4F-90D1-B662D8F8A9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334" y="4430162"/>
                <a:ext cx="3269613" cy="423514"/>
              </a:xfrm>
              <a:prstGeom prst="rect">
                <a:avLst/>
              </a:prstGeom>
              <a:blipFill>
                <a:blip r:embed="rId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A2F7D47-8EE8-194E-8A4B-45B8028A74B8}"/>
                  </a:ext>
                </a:extLst>
              </p:cNvPr>
              <p:cNvSpPr/>
              <p:nvPr/>
            </p:nvSpPr>
            <p:spPr>
              <a:xfrm>
                <a:off x="3007333" y="2255773"/>
                <a:ext cx="3079241" cy="423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𝑠𝑖𝑔𝑚𝑜𝑖𝑑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[2]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[2]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A2F7D47-8EE8-194E-8A4B-45B8028A74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333" y="2255773"/>
                <a:ext cx="3079241" cy="423514"/>
              </a:xfrm>
              <a:prstGeom prst="rect">
                <a:avLst/>
              </a:prstGeom>
              <a:blipFill>
                <a:blip r:embed="rId7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0E720E2-E32C-8147-BFE7-B1C73D4A70CD}"/>
                  </a:ext>
                </a:extLst>
              </p:cNvPr>
              <p:cNvSpPr/>
              <p:nvPr/>
            </p:nvSpPr>
            <p:spPr>
              <a:xfrm>
                <a:off x="4134694" y="2712029"/>
                <a:ext cx="4106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0E720E2-E32C-8147-BFE7-B1C73D4A70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694" y="2712029"/>
                <a:ext cx="41068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AF4BF20-DFB3-E54A-BCFF-235B163BFBEC}"/>
                  </a:ext>
                </a:extLst>
              </p:cNvPr>
              <p:cNvSpPr/>
              <p:nvPr/>
            </p:nvSpPr>
            <p:spPr>
              <a:xfrm>
                <a:off x="3007333" y="3124602"/>
                <a:ext cx="3368679" cy="423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𝑠𝑖𝑔𝑚𝑜𝑖𝑑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AF4BF20-DFB3-E54A-BCFF-235B163BFB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333" y="3124602"/>
                <a:ext cx="3368679" cy="423514"/>
              </a:xfrm>
              <a:prstGeom prst="rect">
                <a:avLst/>
              </a:prstGeom>
              <a:blipFill>
                <a:blip r:embed="rId9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BB98800-7981-6640-9801-C5593BDF429E}"/>
                  </a:ext>
                </a:extLst>
              </p:cNvPr>
              <p:cNvSpPr/>
              <p:nvPr/>
            </p:nvSpPr>
            <p:spPr>
              <a:xfrm>
                <a:off x="4192392" y="3706871"/>
                <a:ext cx="4106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BB98800-7981-6640-9801-C5593BDF42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392" y="3706871"/>
                <a:ext cx="41068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561119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6912391" y="4853676"/>
            <a:ext cx="2133601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FFFFFF"/>
                </a:solidFill>
              </a:rPr>
              <a:t>15</a:t>
            </a:fld>
            <a:endParaRPr sz="1300" dirty="0">
              <a:solidFill>
                <a:srgbClr val="FFFFFF"/>
              </a:solidFill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How to train the parameters?</a:t>
            </a:r>
            <a:endParaRPr sz="3200" dirty="0">
              <a:solidFill>
                <a:srgbClr val="21538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733654" y="989355"/>
            <a:ext cx="1322349" cy="307775"/>
            <a:chOff x="3075302" y="1571799"/>
            <a:chExt cx="1322349" cy="307775"/>
          </a:xfrm>
        </p:grpSpPr>
        <p:sp>
          <p:nvSpPr>
            <p:cNvPr id="12" name="TextBox 11"/>
            <p:cNvSpPr txBox="1"/>
            <p:nvPr/>
          </p:nvSpPr>
          <p:spPr>
            <a:xfrm>
              <a:off x="3601601" y="1571799"/>
              <a:ext cx="796050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[1</a:t>
              </a:r>
              <a:r>
                <a:rPr kumimoji="0" lang="en-US" sz="1400" b="0" i="0" u="none" strike="noStrike" cap="none" spc="0" normalizeH="0" dirty="0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    0    0]</a:t>
              </a:r>
              <a:endParaRPr kumimoji="0" lang="en-US" sz="1400" b="0" i="0" u="none" strike="noStrike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075302" y="1601240"/>
                  <a:ext cx="433132" cy="24622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</m:oMath>
                    </m:oMathPara>
                  </a14:m>
                  <a:endPara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5302" y="1601240"/>
                  <a:ext cx="433132" cy="246221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1111" r="-4167" b="-250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74316" y="1026143"/>
                <a:ext cx="2085123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3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4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16" y="1026143"/>
                <a:ext cx="2085123" cy="246221"/>
              </a:xfrm>
              <a:prstGeom prst="rect">
                <a:avLst/>
              </a:prstGeom>
              <a:blipFill>
                <a:blip r:embed="rId3"/>
                <a:stretch>
                  <a:fillRect t="-5000" r="-1807" b="-35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475375" y="1043944"/>
                <a:ext cx="1738874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accPr>
                            <m:e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   [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𝑐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𝑑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𝑏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375" y="1043944"/>
                <a:ext cx="1738874" cy="246221"/>
              </a:xfrm>
              <a:prstGeom prst="rect">
                <a:avLst/>
              </a:prstGeom>
              <a:blipFill>
                <a:blip r:embed="rId4"/>
                <a:stretch>
                  <a:fillRect l="-2899" t="-9524" r="-3623" b="-2857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70D2A29-AF2C-6443-B41D-B341B05A3A38}"/>
                  </a:ext>
                </a:extLst>
              </p:cNvPr>
              <p:cNvSpPr/>
              <p:nvPr/>
            </p:nvSpPr>
            <p:spPr>
              <a:xfrm>
                <a:off x="820315" y="1830494"/>
                <a:ext cx="3076099" cy="423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𝑠𝑖𝑔𝑚𝑜𝑖𝑑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[1]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[1]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70D2A29-AF2C-6443-B41D-B341B05A3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15" y="1830494"/>
                <a:ext cx="3076099" cy="423514"/>
              </a:xfrm>
              <a:prstGeom prst="rect">
                <a:avLst/>
              </a:prstGeom>
              <a:blipFill>
                <a:blip r:embed="rId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CF949B8-EDE3-4D4F-90D1-B662D8F8A93A}"/>
                  </a:ext>
                </a:extLst>
              </p:cNvPr>
              <p:cNvSpPr/>
              <p:nvPr/>
            </p:nvSpPr>
            <p:spPr>
              <a:xfrm>
                <a:off x="820315" y="4430162"/>
                <a:ext cx="3269613" cy="423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CF949B8-EDE3-4D4F-90D1-B662D8F8A9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15" y="4430162"/>
                <a:ext cx="3269613" cy="423514"/>
              </a:xfrm>
              <a:prstGeom prst="rect">
                <a:avLst/>
              </a:prstGeom>
              <a:blipFill>
                <a:blip r:embed="rId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A2F7D47-8EE8-194E-8A4B-45B8028A74B8}"/>
                  </a:ext>
                </a:extLst>
              </p:cNvPr>
              <p:cNvSpPr/>
              <p:nvPr/>
            </p:nvSpPr>
            <p:spPr>
              <a:xfrm>
                <a:off x="820314" y="2255773"/>
                <a:ext cx="3079241" cy="423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𝑠𝑖𝑔𝑚𝑜𝑖𝑑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[2]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[2]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A2F7D47-8EE8-194E-8A4B-45B8028A74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14" y="2255773"/>
                <a:ext cx="3079241" cy="423514"/>
              </a:xfrm>
              <a:prstGeom prst="rect">
                <a:avLst/>
              </a:prstGeom>
              <a:blipFill>
                <a:blip r:embed="rId7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0E720E2-E32C-8147-BFE7-B1C73D4A70CD}"/>
                  </a:ext>
                </a:extLst>
              </p:cNvPr>
              <p:cNvSpPr/>
              <p:nvPr/>
            </p:nvSpPr>
            <p:spPr>
              <a:xfrm>
                <a:off x="1947675" y="2712029"/>
                <a:ext cx="4106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0E720E2-E32C-8147-BFE7-B1C73D4A70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675" y="2712029"/>
                <a:ext cx="41068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AF4BF20-DFB3-E54A-BCFF-235B163BFBEC}"/>
                  </a:ext>
                </a:extLst>
              </p:cNvPr>
              <p:cNvSpPr/>
              <p:nvPr/>
            </p:nvSpPr>
            <p:spPr>
              <a:xfrm>
                <a:off x="820314" y="3124602"/>
                <a:ext cx="3368679" cy="423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𝑠𝑖𝑔𝑚𝑜𝑖𝑑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AF4BF20-DFB3-E54A-BCFF-235B163BFB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14" y="3124602"/>
                <a:ext cx="3368679" cy="423514"/>
              </a:xfrm>
              <a:prstGeom prst="rect">
                <a:avLst/>
              </a:prstGeom>
              <a:blipFill>
                <a:blip r:embed="rId9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BB98800-7981-6640-9801-C5593BDF429E}"/>
                  </a:ext>
                </a:extLst>
              </p:cNvPr>
              <p:cNvSpPr/>
              <p:nvPr/>
            </p:nvSpPr>
            <p:spPr>
              <a:xfrm>
                <a:off x="2005373" y="3706871"/>
                <a:ext cx="4106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BB98800-7981-6640-9801-C5593BDF42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373" y="3706871"/>
                <a:ext cx="41068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525342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50801" y="31180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Forward pass (Forward-propagation)</a:t>
            </a:r>
            <a:endParaRPr sz="3200" dirty="0">
              <a:solidFill>
                <a:srgbClr val="21538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25611" y="1904192"/>
            <a:ext cx="467820" cy="400566"/>
            <a:chOff x="4750274" y="1783752"/>
            <a:chExt cx="467820" cy="400566"/>
          </a:xfrm>
        </p:grpSpPr>
        <p:sp>
          <p:nvSpPr>
            <p:cNvPr id="30" name="Oval 29"/>
            <p:cNvSpPr/>
            <p:nvPr/>
          </p:nvSpPr>
          <p:spPr>
            <a:xfrm>
              <a:off x="4772238" y="1828718"/>
              <a:ext cx="340640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4750274" y="1783752"/>
                  <a:ext cx="4678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67820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4620289" y="2393351"/>
            <a:ext cx="473143" cy="400565"/>
            <a:chOff x="4750274" y="1783753"/>
            <a:chExt cx="473143" cy="400565"/>
          </a:xfrm>
        </p:grpSpPr>
        <p:sp>
          <p:nvSpPr>
            <p:cNvPr id="28" name="Oval 27"/>
            <p:cNvSpPr/>
            <p:nvPr/>
          </p:nvSpPr>
          <p:spPr>
            <a:xfrm>
              <a:off x="4772238" y="1828718"/>
              <a:ext cx="340640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4750274" y="1783753"/>
                  <a:ext cx="4731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7314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4620289" y="2882509"/>
            <a:ext cx="473143" cy="400565"/>
            <a:chOff x="4750274" y="1783753"/>
            <a:chExt cx="473143" cy="400565"/>
          </a:xfrm>
        </p:grpSpPr>
        <p:sp>
          <p:nvSpPr>
            <p:cNvPr id="26" name="Oval 25"/>
            <p:cNvSpPr/>
            <p:nvPr/>
          </p:nvSpPr>
          <p:spPr>
            <a:xfrm>
              <a:off x="4772238" y="1828718"/>
              <a:ext cx="340640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4750274" y="1783753"/>
                  <a:ext cx="4731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7314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4620289" y="3371666"/>
            <a:ext cx="473142" cy="400565"/>
            <a:chOff x="4750274" y="1783753"/>
            <a:chExt cx="473142" cy="400565"/>
          </a:xfrm>
        </p:grpSpPr>
        <p:sp>
          <p:nvSpPr>
            <p:cNvPr id="24" name="Oval 23"/>
            <p:cNvSpPr/>
            <p:nvPr/>
          </p:nvSpPr>
          <p:spPr>
            <a:xfrm>
              <a:off x="4772238" y="1828718"/>
              <a:ext cx="340640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4750274" y="1783753"/>
                  <a:ext cx="47314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73142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5722086" y="2513228"/>
            <a:ext cx="580470" cy="626965"/>
            <a:chOff x="6512842" y="2409875"/>
            <a:chExt cx="580470" cy="626965"/>
          </a:xfrm>
        </p:grpSpPr>
        <p:sp>
          <p:nvSpPr>
            <p:cNvPr id="22" name="Oval 21"/>
            <p:cNvSpPr/>
            <p:nvPr/>
          </p:nvSpPr>
          <p:spPr>
            <a:xfrm>
              <a:off x="6512842" y="2409875"/>
              <a:ext cx="580470" cy="60596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6614442" y="2422826"/>
                  <a:ext cx="370557" cy="61401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/>
                        </m:nary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4442" y="2422826"/>
                  <a:ext cx="370557" cy="61401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55738" t="-115842" r="-157377" b="-1663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" name="Straight Arrow Connector 10"/>
          <p:cNvCxnSpPr/>
          <p:nvPr/>
        </p:nvCxnSpPr>
        <p:spPr>
          <a:xfrm>
            <a:off x="5082550" y="2226366"/>
            <a:ext cx="561147" cy="387894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Arrow Connector 11"/>
          <p:cNvCxnSpPr/>
          <p:nvPr/>
        </p:nvCxnSpPr>
        <p:spPr>
          <a:xfrm>
            <a:off x="5059345" y="2589155"/>
            <a:ext cx="529899" cy="15589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/>
          <p:cNvCxnSpPr/>
          <p:nvPr/>
        </p:nvCxnSpPr>
        <p:spPr>
          <a:xfrm flipV="1">
            <a:off x="5069447" y="2887072"/>
            <a:ext cx="524848" cy="22776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Arrow Connector 13"/>
          <p:cNvCxnSpPr/>
          <p:nvPr/>
        </p:nvCxnSpPr>
        <p:spPr>
          <a:xfrm flipV="1">
            <a:off x="5151563" y="3095414"/>
            <a:ext cx="433932" cy="46419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Arrow Connector 14"/>
          <p:cNvCxnSpPr/>
          <p:nvPr/>
        </p:nvCxnSpPr>
        <p:spPr>
          <a:xfrm>
            <a:off x="6429182" y="2783914"/>
            <a:ext cx="250531" cy="9993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Arrow Connector 20"/>
          <p:cNvCxnSpPr/>
          <p:nvPr/>
        </p:nvCxnSpPr>
        <p:spPr>
          <a:xfrm>
            <a:off x="7129560" y="2799358"/>
            <a:ext cx="233084" cy="9297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36" name="Group 35"/>
          <p:cNvGrpSpPr/>
          <p:nvPr/>
        </p:nvGrpSpPr>
        <p:grpSpPr>
          <a:xfrm>
            <a:off x="6730043" y="2612345"/>
            <a:ext cx="322786" cy="336961"/>
            <a:chOff x="5687460" y="2232453"/>
            <a:chExt cx="422743" cy="441307"/>
          </a:xfrm>
        </p:grpSpPr>
        <p:sp>
          <p:nvSpPr>
            <p:cNvPr id="33" name="Oval 32"/>
            <p:cNvSpPr/>
            <p:nvPr/>
          </p:nvSpPr>
          <p:spPr>
            <a:xfrm>
              <a:off x="5687460" y="2232453"/>
              <a:ext cx="422743" cy="441307"/>
            </a:xfrm>
            <a:prstGeom prst="ellipse">
              <a:avLst/>
            </a:prstGeom>
            <a:solidFill>
              <a:srgbClr val="E7D3F2"/>
            </a:solidFill>
            <a:ln w="12700" cap="flat">
              <a:solidFill>
                <a:srgbClr val="7030A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5" name="Curved Connector 34"/>
            <p:cNvCxnSpPr/>
            <p:nvPr/>
          </p:nvCxnSpPr>
          <p:spPr>
            <a:xfrm flipV="1">
              <a:off x="5758379" y="2355907"/>
              <a:ext cx="280903" cy="192106"/>
            </a:xfrm>
            <a:prstGeom prst="curvedConnector3">
              <a:avLst/>
            </a:prstGeom>
            <a:noFill/>
            <a:ln w="25400" cap="flat">
              <a:solidFill>
                <a:srgbClr val="7030A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47" name="Group 46"/>
          <p:cNvGrpSpPr/>
          <p:nvPr/>
        </p:nvGrpSpPr>
        <p:grpSpPr>
          <a:xfrm>
            <a:off x="313164" y="1968220"/>
            <a:ext cx="460767" cy="400566"/>
            <a:chOff x="4750274" y="1783752"/>
            <a:chExt cx="460767" cy="400566"/>
          </a:xfrm>
        </p:grpSpPr>
        <p:sp>
          <p:nvSpPr>
            <p:cNvPr id="73" name="Oval 72"/>
            <p:cNvSpPr/>
            <p:nvPr/>
          </p:nvSpPr>
          <p:spPr>
            <a:xfrm>
              <a:off x="4772238" y="1828718"/>
              <a:ext cx="340640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/>
                <p:cNvSpPr/>
                <p:nvPr/>
              </p:nvSpPr>
              <p:spPr>
                <a:xfrm>
                  <a:off x="4750274" y="1783752"/>
                  <a:ext cx="4607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4" name="Rectangle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60767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307842" y="2457379"/>
            <a:ext cx="466089" cy="400565"/>
            <a:chOff x="4750274" y="1783753"/>
            <a:chExt cx="466089" cy="400565"/>
          </a:xfrm>
        </p:grpSpPr>
        <p:sp>
          <p:nvSpPr>
            <p:cNvPr id="71" name="Oval 70"/>
            <p:cNvSpPr/>
            <p:nvPr/>
          </p:nvSpPr>
          <p:spPr>
            <a:xfrm>
              <a:off x="4772238" y="1828718"/>
              <a:ext cx="340640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/>
                <p:cNvSpPr/>
                <p:nvPr/>
              </p:nvSpPr>
              <p:spPr>
                <a:xfrm>
                  <a:off x="4750274" y="1783753"/>
                  <a:ext cx="4660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Rectangle 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66089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/>
          <p:cNvGrpSpPr/>
          <p:nvPr/>
        </p:nvGrpSpPr>
        <p:grpSpPr>
          <a:xfrm>
            <a:off x="307842" y="2946537"/>
            <a:ext cx="466089" cy="400565"/>
            <a:chOff x="4750274" y="1783753"/>
            <a:chExt cx="466089" cy="400565"/>
          </a:xfrm>
        </p:grpSpPr>
        <p:sp>
          <p:nvSpPr>
            <p:cNvPr id="69" name="Oval 68"/>
            <p:cNvSpPr/>
            <p:nvPr/>
          </p:nvSpPr>
          <p:spPr>
            <a:xfrm>
              <a:off x="4772238" y="1828718"/>
              <a:ext cx="340640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/>
                <p:cNvSpPr/>
                <p:nvPr/>
              </p:nvSpPr>
              <p:spPr>
                <a:xfrm>
                  <a:off x="4750274" y="1783753"/>
                  <a:ext cx="4660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66089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/>
          <p:cNvGrpSpPr/>
          <p:nvPr/>
        </p:nvGrpSpPr>
        <p:grpSpPr>
          <a:xfrm>
            <a:off x="307842" y="3435694"/>
            <a:ext cx="466089" cy="400565"/>
            <a:chOff x="4750274" y="1783753"/>
            <a:chExt cx="466089" cy="400565"/>
          </a:xfrm>
        </p:grpSpPr>
        <p:sp>
          <p:nvSpPr>
            <p:cNvPr id="67" name="Oval 66"/>
            <p:cNvSpPr/>
            <p:nvPr/>
          </p:nvSpPr>
          <p:spPr>
            <a:xfrm>
              <a:off x="4772238" y="1828718"/>
              <a:ext cx="340640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/>
                <p:cNvSpPr/>
                <p:nvPr/>
              </p:nvSpPr>
              <p:spPr>
                <a:xfrm>
                  <a:off x="4750274" y="1783753"/>
                  <a:ext cx="4660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8" name="Rectangle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66089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/>
          <p:cNvGrpSpPr/>
          <p:nvPr/>
        </p:nvGrpSpPr>
        <p:grpSpPr>
          <a:xfrm>
            <a:off x="2565644" y="1217161"/>
            <a:ext cx="580470" cy="626965"/>
            <a:chOff x="6870151" y="1242782"/>
            <a:chExt cx="580470" cy="626965"/>
          </a:xfrm>
        </p:grpSpPr>
        <p:sp>
          <p:nvSpPr>
            <p:cNvPr id="65" name="Oval 64"/>
            <p:cNvSpPr/>
            <p:nvPr/>
          </p:nvSpPr>
          <p:spPr>
            <a:xfrm>
              <a:off x="6870151" y="1242782"/>
              <a:ext cx="580470" cy="60596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/>
                <p:cNvSpPr/>
                <p:nvPr/>
              </p:nvSpPr>
              <p:spPr>
                <a:xfrm>
                  <a:off x="6971751" y="1255733"/>
                  <a:ext cx="370557" cy="61401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/>
                        </m:nary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6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1751" y="1255733"/>
                  <a:ext cx="370557" cy="61401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60000" t="-115842" r="-160000" b="-1663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2" name="Straight Arrow Connector 51"/>
          <p:cNvCxnSpPr>
            <a:stCxn id="74" idx="3"/>
          </p:cNvCxnSpPr>
          <p:nvPr/>
        </p:nvCxnSpPr>
        <p:spPr>
          <a:xfrm flipV="1">
            <a:off x="773931" y="1557225"/>
            <a:ext cx="1663149" cy="59566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Straight Arrow Connector 52"/>
          <p:cNvCxnSpPr/>
          <p:nvPr/>
        </p:nvCxnSpPr>
        <p:spPr>
          <a:xfrm flipV="1">
            <a:off x="721498" y="1591458"/>
            <a:ext cx="1706655" cy="106267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Straight Arrow Connector 53"/>
          <p:cNvCxnSpPr/>
          <p:nvPr/>
        </p:nvCxnSpPr>
        <p:spPr>
          <a:xfrm flipV="1">
            <a:off x="731600" y="1567653"/>
            <a:ext cx="1714811" cy="161215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Straight Arrow Connector 54"/>
          <p:cNvCxnSpPr>
            <a:stCxn id="68" idx="3"/>
          </p:cNvCxnSpPr>
          <p:nvPr/>
        </p:nvCxnSpPr>
        <p:spPr>
          <a:xfrm flipV="1">
            <a:off x="773931" y="1534051"/>
            <a:ext cx="1654222" cy="208630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Straight Arrow Connector 55"/>
          <p:cNvCxnSpPr/>
          <p:nvPr/>
        </p:nvCxnSpPr>
        <p:spPr>
          <a:xfrm>
            <a:off x="3272740" y="1487847"/>
            <a:ext cx="250531" cy="9993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Straight Arrow Connector 60"/>
          <p:cNvCxnSpPr/>
          <p:nvPr/>
        </p:nvCxnSpPr>
        <p:spPr>
          <a:xfrm>
            <a:off x="3973118" y="1503291"/>
            <a:ext cx="609572" cy="492938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62" name="Group 61"/>
          <p:cNvGrpSpPr/>
          <p:nvPr/>
        </p:nvGrpSpPr>
        <p:grpSpPr>
          <a:xfrm>
            <a:off x="3573601" y="1316278"/>
            <a:ext cx="322786" cy="336961"/>
            <a:chOff x="6155416" y="703948"/>
            <a:chExt cx="422743" cy="441307"/>
          </a:xfrm>
        </p:grpSpPr>
        <p:sp>
          <p:nvSpPr>
            <p:cNvPr id="63" name="Oval 62"/>
            <p:cNvSpPr/>
            <p:nvPr/>
          </p:nvSpPr>
          <p:spPr>
            <a:xfrm>
              <a:off x="6155416" y="703948"/>
              <a:ext cx="422743" cy="441307"/>
            </a:xfrm>
            <a:prstGeom prst="ellipse">
              <a:avLst/>
            </a:prstGeom>
            <a:solidFill>
              <a:srgbClr val="E7D3F2"/>
            </a:solidFill>
            <a:ln w="12700" cap="flat">
              <a:solidFill>
                <a:srgbClr val="7030A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4" name="Curved Connector 63"/>
            <p:cNvCxnSpPr/>
            <p:nvPr/>
          </p:nvCxnSpPr>
          <p:spPr>
            <a:xfrm flipV="1">
              <a:off x="6226335" y="827403"/>
              <a:ext cx="280903" cy="192106"/>
            </a:xfrm>
            <a:prstGeom prst="curvedConnector3">
              <a:avLst/>
            </a:prstGeom>
            <a:noFill/>
            <a:ln w="25400" cap="flat">
              <a:solidFill>
                <a:srgbClr val="7030A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75" name="Oval 74"/>
          <p:cNvSpPr/>
          <p:nvPr/>
        </p:nvSpPr>
        <p:spPr>
          <a:xfrm>
            <a:off x="2591336" y="2104475"/>
            <a:ext cx="580470" cy="605961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2692936" y="2117426"/>
                <a:ext cx="370557" cy="6140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936" y="2117426"/>
                <a:ext cx="370557" cy="614014"/>
              </a:xfrm>
              <a:prstGeom prst="rect">
                <a:avLst/>
              </a:prstGeom>
              <a:blipFill rotWithShape="0">
                <a:blip r:embed="rId11"/>
                <a:stretch>
                  <a:fillRect l="-157377" t="-115842" r="-155738" b="-166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Straight Arrow Connector 76"/>
          <p:cNvCxnSpPr/>
          <p:nvPr/>
        </p:nvCxnSpPr>
        <p:spPr>
          <a:xfrm>
            <a:off x="3298432" y="2375161"/>
            <a:ext cx="250531" cy="9993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8" name="Straight Arrow Connector 77"/>
          <p:cNvCxnSpPr/>
          <p:nvPr/>
        </p:nvCxnSpPr>
        <p:spPr>
          <a:xfrm>
            <a:off x="3998810" y="2390605"/>
            <a:ext cx="523967" cy="149948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9" name="Oval 78"/>
          <p:cNvSpPr/>
          <p:nvPr/>
        </p:nvSpPr>
        <p:spPr>
          <a:xfrm>
            <a:off x="3599293" y="2203592"/>
            <a:ext cx="322786" cy="336961"/>
          </a:xfrm>
          <a:prstGeom prst="ellipse">
            <a:avLst/>
          </a:prstGeom>
          <a:solidFill>
            <a:srgbClr val="E7D3F2"/>
          </a:solidFill>
          <a:ln w="12700" cap="flat">
            <a:solidFill>
              <a:srgbClr val="7030A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" name="Curved Connector 79"/>
          <p:cNvCxnSpPr/>
          <p:nvPr/>
        </p:nvCxnSpPr>
        <p:spPr>
          <a:xfrm flipV="1">
            <a:off x="3653443" y="2297856"/>
            <a:ext cx="214484" cy="146683"/>
          </a:xfrm>
          <a:prstGeom prst="curvedConnector3">
            <a:avLst/>
          </a:prstGeom>
          <a:noFill/>
          <a:ln w="25400" cap="flat">
            <a:solidFill>
              <a:srgbClr val="7030A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1" name="Oval 80"/>
          <p:cNvSpPr/>
          <p:nvPr/>
        </p:nvSpPr>
        <p:spPr>
          <a:xfrm>
            <a:off x="2591336" y="2996297"/>
            <a:ext cx="580470" cy="605961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2692936" y="3009248"/>
                <a:ext cx="370557" cy="6140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936" y="3009248"/>
                <a:ext cx="370557" cy="614014"/>
              </a:xfrm>
              <a:prstGeom prst="rect">
                <a:avLst/>
              </a:prstGeom>
              <a:blipFill rotWithShape="0">
                <a:blip r:embed="rId11"/>
                <a:stretch>
                  <a:fillRect l="-157377" t="-117000" r="-155738" b="-16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/>
          <p:cNvCxnSpPr/>
          <p:nvPr/>
        </p:nvCxnSpPr>
        <p:spPr>
          <a:xfrm>
            <a:off x="3298432" y="3266983"/>
            <a:ext cx="250531" cy="9993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Straight Arrow Connector 83"/>
          <p:cNvCxnSpPr/>
          <p:nvPr/>
        </p:nvCxnSpPr>
        <p:spPr>
          <a:xfrm flipV="1">
            <a:off x="3998810" y="3117435"/>
            <a:ext cx="523967" cy="114192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5" name="Oval 84"/>
          <p:cNvSpPr/>
          <p:nvPr/>
        </p:nvSpPr>
        <p:spPr>
          <a:xfrm>
            <a:off x="3599293" y="3095414"/>
            <a:ext cx="322786" cy="336961"/>
          </a:xfrm>
          <a:prstGeom prst="ellipse">
            <a:avLst/>
          </a:prstGeom>
          <a:solidFill>
            <a:srgbClr val="E7D3F2"/>
          </a:solidFill>
          <a:ln w="12700" cap="flat">
            <a:solidFill>
              <a:srgbClr val="7030A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6" name="Curved Connector 85"/>
          <p:cNvCxnSpPr/>
          <p:nvPr/>
        </p:nvCxnSpPr>
        <p:spPr>
          <a:xfrm flipV="1">
            <a:off x="3653443" y="3189678"/>
            <a:ext cx="214484" cy="146683"/>
          </a:xfrm>
          <a:prstGeom prst="curvedConnector3">
            <a:avLst/>
          </a:prstGeom>
          <a:noFill/>
          <a:ln w="25400" cap="flat">
            <a:solidFill>
              <a:srgbClr val="7030A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7" name="Oval 86"/>
          <p:cNvSpPr/>
          <p:nvPr/>
        </p:nvSpPr>
        <p:spPr>
          <a:xfrm>
            <a:off x="2591336" y="3897378"/>
            <a:ext cx="580470" cy="605961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2692936" y="3910329"/>
                <a:ext cx="370557" cy="6140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936" y="3910329"/>
                <a:ext cx="370557" cy="614014"/>
              </a:xfrm>
              <a:prstGeom prst="rect">
                <a:avLst/>
              </a:prstGeom>
              <a:blipFill rotWithShape="0">
                <a:blip r:embed="rId11"/>
                <a:stretch>
                  <a:fillRect l="-157377" t="-115842" r="-155738" b="-166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Straight Arrow Connector 88"/>
          <p:cNvCxnSpPr/>
          <p:nvPr/>
        </p:nvCxnSpPr>
        <p:spPr>
          <a:xfrm>
            <a:off x="3298432" y="4168064"/>
            <a:ext cx="250531" cy="9993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Straight Arrow Connector 89"/>
          <p:cNvCxnSpPr/>
          <p:nvPr/>
        </p:nvCxnSpPr>
        <p:spPr>
          <a:xfrm flipV="1">
            <a:off x="3998810" y="3635894"/>
            <a:ext cx="523967" cy="547614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1" name="Oval 90"/>
          <p:cNvSpPr/>
          <p:nvPr/>
        </p:nvSpPr>
        <p:spPr>
          <a:xfrm>
            <a:off x="3599293" y="3996495"/>
            <a:ext cx="322786" cy="336961"/>
          </a:xfrm>
          <a:prstGeom prst="ellipse">
            <a:avLst/>
          </a:prstGeom>
          <a:solidFill>
            <a:srgbClr val="E7D3F2"/>
          </a:solidFill>
          <a:ln w="12700" cap="flat">
            <a:solidFill>
              <a:srgbClr val="7030A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2" name="Curved Connector 91"/>
          <p:cNvCxnSpPr/>
          <p:nvPr/>
        </p:nvCxnSpPr>
        <p:spPr>
          <a:xfrm flipV="1">
            <a:off x="3653443" y="4090759"/>
            <a:ext cx="214484" cy="146683"/>
          </a:xfrm>
          <a:prstGeom prst="curvedConnector3">
            <a:avLst/>
          </a:prstGeom>
          <a:noFill/>
          <a:ln w="25400" cap="flat">
            <a:solidFill>
              <a:srgbClr val="7030A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2" name="Straight Arrow Connector 111"/>
          <p:cNvCxnSpPr>
            <a:stCxn id="74" idx="3"/>
          </p:cNvCxnSpPr>
          <p:nvPr/>
        </p:nvCxnSpPr>
        <p:spPr>
          <a:xfrm>
            <a:off x="773931" y="2152886"/>
            <a:ext cx="1679322" cy="26034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6" name="Straight Arrow Connector 115"/>
          <p:cNvCxnSpPr>
            <a:stCxn id="72" idx="3"/>
          </p:cNvCxnSpPr>
          <p:nvPr/>
        </p:nvCxnSpPr>
        <p:spPr>
          <a:xfrm flipV="1">
            <a:off x="773931" y="2423663"/>
            <a:ext cx="1639966" cy="21838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1" name="Straight Arrow Connector 120"/>
          <p:cNvCxnSpPr>
            <a:stCxn id="70" idx="3"/>
          </p:cNvCxnSpPr>
          <p:nvPr/>
        </p:nvCxnSpPr>
        <p:spPr>
          <a:xfrm flipV="1">
            <a:off x="773931" y="2426144"/>
            <a:ext cx="1612321" cy="70505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4" name="Straight Arrow Connector 123"/>
          <p:cNvCxnSpPr>
            <a:stCxn id="68" idx="3"/>
          </p:cNvCxnSpPr>
          <p:nvPr/>
        </p:nvCxnSpPr>
        <p:spPr>
          <a:xfrm flipV="1">
            <a:off x="773931" y="2411574"/>
            <a:ext cx="1639966" cy="120878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8" name="Straight Arrow Connector 127"/>
          <p:cNvCxnSpPr>
            <a:stCxn id="70" idx="3"/>
          </p:cNvCxnSpPr>
          <p:nvPr/>
        </p:nvCxnSpPr>
        <p:spPr>
          <a:xfrm>
            <a:off x="773931" y="3131203"/>
            <a:ext cx="1625201" cy="119825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1" name="Straight Arrow Connector 130"/>
          <p:cNvCxnSpPr>
            <a:stCxn id="72" idx="3"/>
          </p:cNvCxnSpPr>
          <p:nvPr/>
        </p:nvCxnSpPr>
        <p:spPr>
          <a:xfrm>
            <a:off x="773931" y="2642045"/>
            <a:ext cx="1587445" cy="60638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4" name="Straight Arrow Connector 133"/>
          <p:cNvCxnSpPr>
            <a:stCxn id="74" idx="3"/>
          </p:cNvCxnSpPr>
          <p:nvPr/>
        </p:nvCxnSpPr>
        <p:spPr>
          <a:xfrm>
            <a:off x="773931" y="2152886"/>
            <a:ext cx="1587445" cy="111409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8" name="Straight Arrow Connector 137"/>
          <p:cNvCxnSpPr>
            <a:stCxn id="70" idx="3"/>
          </p:cNvCxnSpPr>
          <p:nvPr/>
        </p:nvCxnSpPr>
        <p:spPr>
          <a:xfrm>
            <a:off x="773931" y="3131203"/>
            <a:ext cx="1594692" cy="106147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2" name="Straight Arrow Connector 141"/>
          <p:cNvCxnSpPr>
            <a:stCxn id="74" idx="3"/>
          </p:cNvCxnSpPr>
          <p:nvPr/>
        </p:nvCxnSpPr>
        <p:spPr>
          <a:xfrm>
            <a:off x="773931" y="2152886"/>
            <a:ext cx="1612321" cy="205022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5" name="Straight Arrow Connector 144"/>
          <p:cNvCxnSpPr>
            <a:stCxn id="68" idx="3"/>
          </p:cNvCxnSpPr>
          <p:nvPr/>
        </p:nvCxnSpPr>
        <p:spPr>
          <a:xfrm flipV="1">
            <a:off x="773931" y="3276976"/>
            <a:ext cx="1598625" cy="343384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8" name="Straight Arrow Connector 147"/>
          <p:cNvCxnSpPr>
            <a:stCxn id="68" idx="3"/>
          </p:cNvCxnSpPr>
          <p:nvPr/>
        </p:nvCxnSpPr>
        <p:spPr>
          <a:xfrm>
            <a:off x="773931" y="3620360"/>
            <a:ext cx="1616048" cy="5827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53" name="Group 152"/>
          <p:cNvGrpSpPr/>
          <p:nvPr/>
        </p:nvGrpSpPr>
        <p:grpSpPr>
          <a:xfrm>
            <a:off x="7426674" y="2578512"/>
            <a:ext cx="467756" cy="400566"/>
            <a:chOff x="4750274" y="1783752"/>
            <a:chExt cx="467756" cy="400566"/>
          </a:xfrm>
        </p:grpSpPr>
        <p:sp>
          <p:nvSpPr>
            <p:cNvPr id="154" name="Oval 153"/>
            <p:cNvSpPr/>
            <p:nvPr/>
          </p:nvSpPr>
          <p:spPr>
            <a:xfrm>
              <a:off x="4772238" y="1828718"/>
              <a:ext cx="340640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5" name="Rectangle 154"/>
                <p:cNvSpPr/>
                <p:nvPr/>
              </p:nvSpPr>
              <p:spPr>
                <a:xfrm>
                  <a:off x="4750274" y="1783752"/>
                  <a:ext cx="46775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55" name="Rectangle 1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67756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9" name="Group 168"/>
          <p:cNvGrpSpPr/>
          <p:nvPr/>
        </p:nvGrpSpPr>
        <p:grpSpPr>
          <a:xfrm>
            <a:off x="8100254" y="2577205"/>
            <a:ext cx="462434" cy="400566"/>
            <a:chOff x="4750274" y="1783752"/>
            <a:chExt cx="462434" cy="400566"/>
          </a:xfrm>
        </p:grpSpPr>
        <p:sp>
          <p:nvSpPr>
            <p:cNvPr id="170" name="Oval 169"/>
            <p:cNvSpPr/>
            <p:nvPr/>
          </p:nvSpPr>
          <p:spPr>
            <a:xfrm>
              <a:off x="4772238" y="1828718"/>
              <a:ext cx="340640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Rectangle 170"/>
                <p:cNvSpPr/>
                <p:nvPr/>
              </p:nvSpPr>
              <p:spPr>
                <a:xfrm>
                  <a:off x="4750274" y="1783752"/>
                  <a:ext cx="46243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1" name="Rectangle 1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62434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935390E3-055C-6448-9210-7FF8A85D2A7F}"/>
              </a:ext>
            </a:extLst>
          </p:cNvPr>
          <p:cNvGrpSpPr/>
          <p:nvPr/>
        </p:nvGrpSpPr>
        <p:grpSpPr>
          <a:xfrm>
            <a:off x="5713711" y="1553361"/>
            <a:ext cx="580470" cy="626965"/>
            <a:chOff x="6512842" y="2409875"/>
            <a:chExt cx="580470" cy="626965"/>
          </a:xfrm>
        </p:grpSpPr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BBBD274A-CF81-D746-A985-2BBD5146CF19}"/>
                </a:ext>
              </a:extLst>
            </p:cNvPr>
            <p:cNvSpPr/>
            <p:nvPr/>
          </p:nvSpPr>
          <p:spPr>
            <a:xfrm>
              <a:off x="6512842" y="2409875"/>
              <a:ext cx="580470" cy="60596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894F0080-5153-5642-9D8F-F0E829FD3F2E}"/>
                    </a:ext>
                  </a:extLst>
                </p:cNvPr>
                <p:cNvSpPr/>
                <p:nvPr/>
              </p:nvSpPr>
              <p:spPr>
                <a:xfrm>
                  <a:off x="6614442" y="2422826"/>
                  <a:ext cx="370557" cy="61401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/>
                        </m:nary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4442" y="2422826"/>
                  <a:ext cx="370557" cy="61401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55738" t="-115842" r="-157377" b="-1663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AE6DBB94-10EA-2C49-A05A-2BCC7FBBD594}"/>
              </a:ext>
            </a:extLst>
          </p:cNvPr>
          <p:cNvCxnSpPr>
            <a:cxnSpLocks/>
            <a:stCxn id="31" idx="3"/>
            <a:endCxn id="110" idx="2"/>
          </p:cNvCxnSpPr>
          <p:nvPr/>
        </p:nvCxnSpPr>
        <p:spPr>
          <a:xfrm flipV="1">
            <a:off x="5093431" y="1856342"/>
            <a:ext cx="620280" cy="23251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063F2EB0-02D4-2B44-9C0E-4D72D942A5C5}"/>
              </a:ext>
            </a:extLst>
          </p:cNvPr>
          <p:cNvCxnSpPr>
            <a:cxnSpLocks/>
          </p:cNvCxnSpPr>
          <p:nvPr/>
        </p:nvCxnSpPr>
        <p:spPr>
          <a:xfrm flipV="1">
            <a:off x="5011703" y="1947591"/>
            <a:ext cx="650224" cy="65226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D647608C-EBDF-634F-96D9-3EE0DF7B4642}"/>
              </a:ext>
            </a:extLst>
          </p:cNvPr>
          <p:cNvCxnSpPr>
            <a:cxnSpLocks/>
          </p:cNvCxnSpPr>
          <p:nvPr/>
        </p:nvCxnSpPr>
        <p:spPr>
          <a:xfrm flipV="1">
            <a:off x="5048246" y="2049369"/>
            <a:ext cx="662267" cy="105106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AF9BBB93-1163-5E48-AAE0-C126A969BA2A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5093431" y="2126958"/>
            <a:ext cx="703532" cy="1429374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435F2ADE-0995-3945-AFD0-DF4CCF7657DC}"/>
              </a:ext>
            </a:extLst>
          </p:cNvPr>
          <p:cNvCxnSpPr/>
          <p:nvPr/>
        </p:nvCxnSpPr>
        <p:spPr>
          <a:xfrm>
            <a:off x="6429182" y="1834133"/>
            <a:ext cx="250531" cy="9993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DDC182B-31A6-7340-9679-0F36576F8D00}"/>
              </a:ext>
            </a:extLst>
          </p:cNvPr>
          <p:cNvCxnSpPr/>
          <p:nvPr/>
        </p:nvCxnSpPr>
        <p:spPr>
          <a:xfrm>
            <a:off x="7129560" y="1849577"/>
            <a:ext cx="233084" cy="9297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AD78E7A1-DF65-204D-BD6E-66D899F14095}"/>
              </a:ext>
            </a:extLst>
          </p:cNvPr>
          <p:cNvGrpSpPr/>
          <p:nvPr/>
        </p:nvGrpSpPr>
        <p:grpSpPr>
          <a:xfrm>
            <a:off x="6730043" y="1662564"/>
            <a:ext cx="322786" cy="336961"/>
            <a:chOff x="5687460" y="2232453"/>
            <a:chExt cx="422743" cy="441307"/>
          </a:xfrm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D68AD411-2510-684B-B302-140B953A8359}"/>
                </a:ext>
              </a:extLst>
            </p:cNvPr>
            <p:cNvSpPr/>
            <p:nvPr/>
          </p:nvSpPr>
          <p:spPr>
            <a:xfrm>
              <a:off x="5687460" y="2232453"/>
              <a:ext cx="422743" cy="441307"/>
            </a:xfrm>
            <a:prstGeom prst="ellipse">
              <a:avLst/>
            </a:prstGeom>
            <a:solidFill>
              <a:srgbClr val="E7D3F2"/>
            </a:solidFill>
            <a:ln w="12700" cap="flat">
              <a:solidFill>
                <a:srgbClr val="7030A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3" name="Curved Connector 122">
              <a:extLst>
                <a:ext uri="{FF2B5EF4-FFF2-40B4-BE49-F238E27FC236}">
                  <a16:creationId xmlns:a16="http://schemas.microsoft.com/office/drawing/2014/main" id="{F0DD8B09-22CA-DF40-9A21-BD42060D4773}"/>
                </a:ext>
              </a:extLst>
            </p:cNvPr>
            <p:cNvCxnSpPr/>
            <p:nvPr/>
          </p:nvCxnSpPr>
          <p:spPr>
            <a:xfrm flipV="1">
              <a:off x="5758379" y="2355907"/>
              <a:ext cx="280903" cy="192106"/>
            </a:xfrm>
            <a:prstGeom prst="curvedConnector3">
              <a:avLst/>
            </a:prstGeom>
            <a:noFill/>
            <a:ln w="25400" cap="flat">
              <a:solidFill>
                <a:srgbClr val="7030A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DE810157-BE55-D94F-A830-75DCFBDBAA2A}"/>
              </a:ext>
            </a:extLst>
          </p:cNvPr>
          <p:cNvGrpSpPr/>
          <p:nvPr/>
        </p:nvGrpSpPr>
        <p:grpSpPr>
          <a:xfrm>
            <a:off x="7426674" y="1628731"/>
            <a:ext cx="462434" cy="400566"/>
            <a:chOff x="4750274" y="1783752"/>
            <a:chExt cx="462434" cy="400566"/>
          </a:xfrm>
        </p:grpSpPr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29CE9327-F23E-0F47-89B3-182DBB3AFBB9}"/>
                </a:ext>
              </a:extLst>
            </p:cNvPr>
            <p:cNvSpPr/>
            <p:nvPr/>
          </p:nvSpPr>
          <p:spPr>
            <a:xfrm>
              <a:off x="4772238" y="1828718"/>
              <a:ext cx="340640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9686B55D-B91B-FE4F-8790-8F8CFF3B3A89}"/>
                    </a:ext>
                  </a:extLst>
                </p:cNvPr>
                <p:cNvSpPr/>
                <p:nvPr/>
              </p:nvSpPr>
              <p:spPr>
                <a:xfrm>
                  <a:off x="4750274" y="1783752"/>
                  <a:ext cx="46243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5" name="Rectangle 1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62434" cy="36933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t="-3279" r="-14474"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036879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50801" y="31180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Forward pass (Forward-propagation)</a:t>
            </a:r>
            <a:endParaRPr sz="3200" dirty="0">
              <a:solidFill>
                <a:srgbClr val="21538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25611" y="1904192"/>
            <a:ext cx="467820" cy="400566"/>
            <a:chOff x="4750274" y="1783752"/>
            <a:chExt cx="467820" cy="400566"/>
          </a:xfrm>
        </p:grpSpPr>
        <p:sp>
          <p:nvSpPr>
            <p:cNvPr id="30" name="Oval 29"/>
            <p:cNvSpPr/>
            <p:nvPr/>
          </p:nvSpPr>
          <p:spPr>
            <a:xfrm>
              <a:off x="4772238" y="1828718"/>
              <a:ext cx="340640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Rectangle 30"/>
                <p:cNvSpPr/>
                <p:nvPr/>
              </p:nvSpPr>
              <p:spPr>
                <a:xfrm>
                  <a:off x="4750274" y="1783752"/>
                  <a:ext cx="4678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67820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4620289" y="2393351"/>
            <a:ext cx="473143" cy="400565"/>
            <a:chOff x="4750274" y="1783753"/>
            <a:chExt cx="473143" cy="400565"/>
          </a:xfrm>
        </p:grpSpPr>
        <p:sp>
          <p:nvSpPr>
            <p:cNvPr id="28" name="Oval 27"/>
            <p:cNvSpPr/>
            <p:nvPr/>
          </p:nvSpPr>
          <p:spPr>
            <a:xfrm>
              <a:off x="4772238" y="1828718"/>
              <a:ext cx="340640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Rectangle 28"/>
                <p:cNvSpPr/>
                <p:nvPr/>
              </p:nvSpPr>
              <p:spPr>
                <a:xfrm>
                  <a:off x="4750274" y="1783753"/>
                  <a:ext cx="4731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73143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4620289" y="2882509"/>
            <a:ext cx="473143" cy="400565"/>
            <a:chOff x="4750274" y="1783753"/>
            <a:chExt cx="473143" cy="400565"/>
          </a:xfrm>
        </p:grpSpPr>
        <p:sp>
          <p:nvSpPr>
            <p:cNvPr id="26" name="Oval 25"/>
            <p:cNvSpPr/>
            <p:nvPr/>
          </p:nvSpPr>
          <p:spPr>
            <a:xfrm>
              <a:off x="4772238" y="1828718"/>
              <a:ext cx="340640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Rectangle 26"/>
                <p:cNvSpPr/>
                <p:nvPr/>
              </p:nvSpPr>
              <p:spPr>
                <a:xfrm>
                  <a:off x="4750274" y="1783753"/>
                  <a:ext cx="4731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73143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4620289" y="3371666"/>
            <a:ext cx="473142" cy="400565"/>
            <a:chOff x="4750274" y="1783753"/>
            <a:chExt cx="473142" cy="400565"/>
          </a:xfrm>
        </p:grpSpPr>
        <p:sp>
          <p:nvSpPr>
            <p:cNvPr id="24" name="Oval 23"/>
            <p:cNvSpPr/>
            <p:nvPr/>
          </p:nvSpPr>
          <p:spPr>
            <a:xfrm>
              <a:off x="4772238" y="1828718"/>
              <a:ext cx="340640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Rectangle 24"/>
                <p:cNvSpPr/>
                <p:nvPr/>
              </p:nvSpPr>
              <p:spPr>
                <a:xfrm>
                  <a:off x="4750274" y="1783753"/>
                  <a:ext cx="47314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73142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5722086" y="2513228"/>
            <a:ext cx="580470" cy="626965"/>
            <a:chOff x="6512842" y="2409875"/>
            <a:chExt cx="580470" cy="626965"/>
          </a:xfrm>
        </p:grpSpPr>
        <p:sp>
          <p:nvSpPr>
            <p:cNvPr id="22" name="Oval 21"/>
            <p:cNvSpPr/>
            <p:nvPr/>
          </p:nvSpPr>
          <p:spPr>
            <a:xfrm>
              <a:off x="6512842" y="2409875"/>
              <a:ext cx="580470" cy="60596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6614442" y="2422826"/>
                  <a:ext cx="370557" cy="61401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/>
                        </m:nary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4442" y="2422826"/>
                  <a:ext cx="370557" cy="614014"/>
                </a:xfrm>
                <a:prstGeom prst="rect">
                  <a:avLst/>
                </a:prstGeom>
                <a:blipFill>
                  <a:blip r:embed="rId6"/>
                  <a:stretch>
                    <a:fillRect l="-156667" t="-114000" r="-110000" b="-16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" name="Straight Arrow Connector 10"/>
          <p:cNvCxnSpPr/>
          <p:nvPr/>
        </p:nvCxnSpPr>
        <p:spPr>
          <a:xfrm>
            <a:off x="5082550" y="2226366"/>
            <a:ext cx="561147" cy="387894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Arrow Connector 11"/>
          <p:cNvCxnSpPr/>
          <p:nvPr/>
        </p:nvCxnSpPr>
        <p:spPr>
          <a:xfrm>
            <a:off x="5059345" y="2589155"/>
            <a:ext cx="529899" cy="15589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/>
          <p:cNvCxnSpPr/>
          <p:nvPr/>
        </p:nvCxnSpPr>
        <p:spPr>
          <a:xfrm flipV="1">
            <a:off x="5069447" y="2887072"/>
            <a:ext cx="524848" cy="22776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Arrow Connector 13"/>
          <p:cNvCxnSpPr/>
          <p:nvPr/>
        </p:nvCxnSpPr>
        <p:spPr>
          <a:xfrm flipV="1">
            <a:off x="5151563" y="3095414"/>
            <a:ext cx="433932" cy="46419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Arrow Connector 14"/>
          <p:cNvCxnSpPr/>
          <p:nvPr/>
        </p:nvCxnSpPr>
        <p:spPr>
          <a:xfrm>
            <a:off x="6429182" y="2783914"/>
            <a:ext cx="250531" cy="9993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Arrow Connector 20"/>
          <p:cNvCxnSpPr/>
          <p:nvPr/>
        </p:nvCxnSpPr>
        <p:spPr>
          <a:xfrm>
            <a:off x="7129560" y="2799358"/>
            <a:ext cx="233084" cy="9297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36" name="Group 35"/>
          <p:cNvGrpSpPr/>
          <p:nvPr/>
        </p:nvGrpSpPr>
        <p:grpSpPr>
          <a:xfrm>
            <a:off x="6730043" y="2612345"/>
            <a:ext cx="322786" cy="336961"/>
            <a:chOff x="5687460" y="2232453"/>
            <a:chExt cx="422743" cy="441307"/>
          </a:xfrm>
        </p:grpSpPr>
        <p:sp>
          <p:nvSpPr>
            <p:cNvPr id="33" name="Oval 32"/>
            <p:cNvSpPr/>
            <p:nvPr/>
          </p:nvSpPr>
          <p:spPr>
            <a:xfrm>
              <a:off x="5687460" y="2232453"/>
              <a:ext cx="422743" cy="441307"/>
            </a:xfrm>
            <a:prstGeom prst="ellipse">
              <a:avLst/>
            </a:prstGeom>
            <a:solidFill>
              <a:srgbClr val="E7D3F2"/>
            </a:solidFill>
            <a:ln w="12700" cap="flat">
              <a:solidFill>
                <a:srgbClr val="7030A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5" name="Curved Connector 34"/>
            <p:cNvCxnSpPr/>
            <p:nvPr/>
          </p:nvCxnSpPr>
          <p:spPr>
            <a:xfrm flipV="1">
              <a:off x="5758379" y="2355907"/>
              <a:ext cx="280903" cy="192106"/>
            </a:xfrm>
            <a:prstGeom prst="curvedConnector3">
              <a:avLst/>
            </a:prstGeom>
            <a:noFill/>
            <a:ln w="25400" cap="flat">
              <a:solidFill>
                <a:srgbClr val="7030A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47" name="Group 46"/>
          <p:cNvGrpSpPr/>
          <p:nvPr/>
        </p:nvGrpSpPr>
        <p:grpSpPr>
          <a:xfrm>
            <a:off x="313164" y="1968220"/>
            <a:ext cx="460767" cy="400566"/>
            <a:chOff x="4750274" y="1783752"/>
            <a:chExt cx="460767" cy="400566"/>
          </a:xfrm>
        </p:grpSpPr>
        <p:sp>
          <p:nvSpPr>
            <p:cNvPr id="73" name="Oval 72"/>
            <p:cNvSpPr/>
            <p:nvPr/>
          </p:nvSpPr>
          <p:spPr>
            <a:xfrm>
              <a:off x="4772238" y="1828718"/>
              <a:ext cx="340640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4" name="Rectangle 73"/>
                <p:cNvSpPr/>
                <p:nvPr/>
              </p:nvSpPr>
              <p:spPr>
                <a:xfrm>
                  <a:off x="4750274" y="1783752"/>
                  <a:ext cx="4607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74" name="Rectangle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60767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307842" y="2457379"/>
            <a:ext cx="466089" cy="400565"/>
            <a:chOff x="4750274" y="1783753"/>
            <a:chExt cx="466089" cy="400565"/>
          </a:xfrm>
        </p:grpSpPr>
        <p:sp>
          <p:nvSpPr>
            <p:cNvPr id="71" name="Oval 70"/>
            <p:cNvSpPr/>
            <p:nvPr/>
          </p:nvSpPr>
          <p:spPr>
            <a:xfrm>
              <a:off x="4772238" y="1828718"/>
              <a:ext cx="340640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2" name="Rectangle 71"/>
                <p:cNvSpPr/>
                <p:nvPr/>
              </p:nvSpPr>
              <p:spPr>
                <a:xfrm>
                  <a:off x="4750274" y="1783753"/>
                  <a:ext cx="4660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72" name="Rectangle 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6608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/>
          <p:cNvGrpSpPr/>
          <p:nvPr/>
        </p:nvGrpSpPr>
        <p:grpSpPr>
          <a:xfrm>
            <a:off x="307842" y="2946537"/>
            <a:ext cx="466089" cy="400565"/>
            <a:chOff x="4750274" y="1783753"/>
            <a:chExt cx="466089" cy="400565"/>
          </a:xfrm>
        </p:grpSpPr>
        <p:sp>
          <p:nvSpPr>
            <p:cNvPr id="69" name="Oval 68"/>
            <p:cNvSpPr/>
            <p:nvPr/>
          </p:nvSpPr>
          <p:spPr>
            <a:xfrm>
              <a:off x="4772238" y="1828718"/>
              <a:ext cx="340640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0" name="Rectangle 69"/>
                <p:cNvSpPr/>
                <p:nvPr/>
              </p:nvSpPr>
              <p:spPr>
                <a:xfrm>
                  <a:off x="4750274" y="1783753"/>
                  <a:ext cx="4660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6608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/>
          <p:cNvGrpSpPr/>
          <p:nvPr/>
        </p:nvGrpSpPr>
        <p:grpSpPr>
          <a:xfrm>
            <a:off x="307842" y="3435694"/>
            <a:ext cx="466089" cy="400565"/>
            <a:chOff x="4750274" y="1783753"/>
            <a:chExt cx="466089" cy="400565"/>
          </a:xfrm>
        </p:grpSpPr>
        <p:sp>
          <p:nvSpPr>
            <p:cNvPr id="67" name="Oval 66"/>
            <p:cNvSpPr/>
            <p:nvPr/>
          </p:nvSpPr>
          <p:spPr>
            <a:xfrm>
              <a:off x="4772238" y="1828718"/>
              <a:ext cx="340640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8" name="Rectangle 67"/>
                <p:cNvSpPr/>
                <p:nvPr/>
              </p:nvSpPr>
              <p:spPr>
                <a:xfrm>
                  <a:off x="4750274" y="1783753"/>
                  <a:ext cx="4660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8" name="Rectangle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6608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/>
          <p:cNvGrpSpPr/>
          <p:nvPr/>
        </p:nvGrpSpPr>
        <p:grpSpPr>
          <a:xfrm>
            <a:off x="2565644" y="1217161"/>
            <a:ext cx="580470" cy="626965"/>
            <a:chOff x="6870151" y="1242782"/>
            <a:chExt cx="580470" cy="626965"/>
          </a:xfrm>
        </p:grpSpPr>
        <p:sp>
          <p:nvSpPr>
            <p:cNvPr id="65" name="Oval 64"/>
            <p:cNvSpPr/>
            <p:nvPr/>
          </p:nvSpPr>
          <p:spPr>
            <a:xfrm>
              <a:off x="6870151" y="1242782"/>
              <a:ext cx="580470" cy="60596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6" name="Rectangle 65"/>
                <p:cNvSpPr/>
                <p:nvPr/>
              </p:nvSpPr>
              <p:spPr>
                <a:xfrm>
                  <a:off x="6971751" y="1255733"/>
                  <a:ext cx="370557" cy="61401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/>
                        </m:nary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66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1751" y="1255733"/>
                  <a:ext cx="370557" cy="614014"/>
                </a:xfrm>
                <a:prstGeom prst="rect">
                  <a:avLst/>
                </a:prstGeom>
                <a:blipFill>
                  <a:blip r:embed="rId11"/>
                  <a:stretch>
                    <a:fillRect l="-156667" t="-114000" r="-106667" b="-16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2" name="Straight Arrow Connector 51"/>
          <p:cNvCxnSpPr>
            <a:stCxn id="74" idx="3"/>
          </p:cNvCxnSpPr>
          <p:nvPr/>
        </p:nvCxnSpPr>
        <p:spPr>
          <a:xfrm flipV="1">
            <a:off x="773931" y="1557225"/>
            <a:ext cx="1663149" cy="59566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Straight Arrow Connector 52"/>
          <p:cNvCxnSpPr/>
          <p:nvPr/>
        </p:nvCxnSpPr>
        <p:spPr>
          <a:xfrm flipV="1">
            <a:off x="721498" y="1591458"/>
            <a:ext cx="1706655" cy="106267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Straight Arrow Connector 53"/>
          <p:cNvCxnSpPr/>
          <p:nvPr/>
        </p:nvCxnSpPr>
        <p:spPr>
          <a:xfrm flipV="1">
            <a:off x="731600" y="1567653"/>
            <a:ext cx="1714811" cy="161215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Straight Arrow Connector 54"/>
          <p:cNvCxnSpPr>
            <a:stCxn id="68" idx="3"/>
          </p:cNvCxnSpPr>
          <p:nvPr/>
        </p:nvCxnSpPr>
        <p:spPr>
          <a:xfrm flipV="1">
            <a:off x="773931" y="1534051"/>
            <a:ext cx="1654222" cy="208630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Straight Arrow Connector 55"/>
          <p:cNvCxnSpPr/>
          <p:nvPr/>
        </p:nvCxnSpPr>
        <p:spPr>
          <a:xfrm>
            <a:off x="3272740" y="1487847"/>
            <a:ext cx="250531" cy="9993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Straight Arrow Connector 60"/>
          <p:cNvCxnSpPr/>
          <p:nvPr/>
        </p:nvCxnSpPr>
        <p:spPr>
          <a:xfrm>
            <a:off x="3973118" y="1503291"/>
            <a:ext cx="609572" cy="492938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62" name="Group 61"/>
          <p:cNvGrpSpPr/>
          <p:nvPr/>
        </p:nvGrpSpPr>
        <p:grpSpPr>
          <a:xfrm>
            <a:off x="3573601" y="1316278"/>
            <a:ext cx="322786" cy="336961"/>
            <a:chOff x="6155416" y="703948"/>
            <a:chExt cx="422743" cy="441307"/>
          </a:xfrm>
        </p:grpSpPr>
        <p:sp>
          <p:nvSpPr>
            <p:cNvPr id="63" name="Oval 62"/>
            <p:cNvSpPr/>
            <p:nvPr/>
          </p:nvSpPr>
          <p:spPr>
            <a:xfrm>
              <a:off x="6155416" y="703948"/>
              <a:ext cx="422743" cy="441307"/>
            </a:xfrm>
            <a:prstGeom prst="ellipse">
              <a:avLst/>
            </a:prstGeom>
            <a:solidFill>
              <a:srgbClr val="E7D3F2"/>
            </a:solidFill>
            <a:ln w="12700" cap="flat">
              <a:solidFill>
                <a:srgbClr val="7030A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4" name="Curved Connector 63"/>
            <p:cNvCxnSpPr/>
            <p:nvPr/>
          </p:nvCxnSpPr>
          <p:spPr>
            <a:xfrm flipV="1">
              <a:off x="6226335" y="827403"/>
              <a:ext cx="280903" cy="192106"/>
            </a:xfrm>
            <a:prstGeom prst="curvedConnector3">
              <a:avLst/>
            </a:prstGeom>
            <a:noFill/>
            <a:ln w="25400" cap="flat">
              <a:solidFill>
                <a:srgbClr val="7030A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75" name="Oval 74"/>
          <p:cNvSpPr/>
          <p:nvPr/>
        </p:nvSpPr>
        <p:spPr>
          <a:xfrm>
            <a:off x="2591336" y="2104475"/>
            <a:ext cx="580470" cy="605961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Rectangle 75"/>
              <p:cNvSpPr/>
              <p:nvPr/>
            </p:nvSpPr>
            <p:spPr>
              <a:xfrm>
                <a:off x="2692936" y="2117426"/>
                <a:ext cx="370557" cy="6140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936" y="2117426"/>
                <a:ext cx="370557" cy="614014"/>
              </a:xfrm>
              <a:prstGeom prst="rect">
                <a:avLst/>
              </a:prstGeom>
              <a:blipFill>
                <a:blip r:embed="rId12"/>
                <a:stretch>
                  <a:fillRect l="-156667" t="-116000" r="-106667" b="-16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Straight Arrow Connector 76"/>
          <p:cNvCxnSpPr/>
          <p:nvPr/>
        </p:nvCxnSpPr>
        <p:spPr>
          <a:xfrm>
            <a:off x="3298432" y="2375161"/>
            <a:ext cx="250531" cy="9993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8" name="Straight Arrow Connector 77"/>
          <p:cNvCxnSpPr/>
          <p:nvPr/>
        </p:nvCxnSpPr>
        <p:spPr>
          <a:xfrm>
            <a:off x="3998810" y="2390605"/>
            <a:ext cx="523967" cy="149948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9" name="Oval 78"/>
          <p:cNvSpPr/>
          <p:nvPr/>
        </p:nvSpPr>
        <p:spPr>
          <a:xfrm>
            <a:off x="3599293" y="2203592"/>
            <a:ext cx="322786" cy="336961"/>
          </a:xfrm>
          <a:prstGeom prst="ellipse">
            <a:avLst/>
          </a:prstGeom>
          <a:solidFill>
            <a:srgbClr val="E7D3F2"/>
          </a:solidFill>
          <a:ln w="12700" cap="flat">
            <a:solidFill>
              <a:srgbClr val="7030A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" name="Curved Connector 79"/>
          <p:cNvCxnSpPr/>
          <p:nvPr/>
        </p:nvCxnSpPr>
        <p:spPr>
          <a:xfrm flipV="1">
            <a:off x="3653443" y="2297856"/>
            <a:ext cx="214484" cy="146683"/>
          </a:xfrm>
          <a:prstGeom prst="curvedConnector3">
            <a:avLst/>
          </a:prstGeom>
          <a:noFill/>
          <a:ln w="25400" cap="flat">
            <a:solidFill>
              <a:srgbClr val="7030A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1" name="Oval 80"/>
          <p:cNvSpPr/>
          <p:nvPr/>
        </p:nvSpPr>
        <p:spPr>
          <a:xfrm>
            <a:off x="2591336" y="2996297"/>
            <a:ext cx="580470" cy="605961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2" name="Rectangle 81"/>
              <p:cNvSpPr/>
              <p:nvPr/>
            </p:nvSpPr>
            <p:spPr>
              <a:xfrm>
                <a:off x="2692936" y="3009248"/>
                <a:ext cx="370557" cy="6140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936" y="3009248"/>
                <a:ext cx="370557" cy="614014"/>
              </a:xfrm>
              <a:prstGeom prst="rect">
                <a:avLst/>
              </a:prstGeom>
              <a:blipFill>
                <a:blip r:embed="rId13"/>
                <a:stretch>
                  <a:fillRect l="-156667" t="-118367" r="-106667" b="-169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/>
          <p:cNvCxnSpPr/>
          <p:nvPr/>
        </p:nvCxnSpPr>
        <p:spPr>
          <a:xfrm>
            <a:off x="3298432" y="3266983"/>
            <a:ext cx="250531" cy="9993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Straight Arrow Connector 83"/>
          <p:cNvCxnSpPr/>
          <p:nvPr/>
        </p:nvCxnSpPr>
        <p:spPr>
          <a:xfrm flipV="1">
            <a:off x="3998810" y="3117435"/>
            <a:ext cx="523967" cy="114192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5" name="Oval 84"/>
          <p:cNvSpPr/>
          <p:nvPr/>
        </p:nvSpPr>
        <p:spPr>
          <a:xfrm>
            <a:off x="3599293" y="3095414"/>
            <a:ext cx="322786" cy="336961"/>
          </a:xfrm>
          <a:prstGeom prst="ellipse">
            <a:avLst/>
          </a:prstGeom>
          <a:solidFill>
            <a:srgbClr val="E7D3F2"/>
          </a:solidFill>
          <a:ln w="12700" cap="flat">
            <a:solidFill>
              <a:srgbClr val="7030A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6" name="Curved Connector 85"/>
          <p:cNvCxnSpPr/>
          <p:nvPr/>
        </p:nvCxnSpPr>
        <p:spPr>
          <a:xfrm flipV="1">
            <a:off x="3653443" y="3189678"/>
            <a:ext cx="214484" cy="146683"/>
          </a:xfrm>
          <a:prstGeom prst="curvedConnector3">
            <a:avLst/>
          </a:prstGeom>
          <a:noFill/>
          <a:ln w="25400" cap="flat">
            <a:solidFill>
              <a:srgbClr val="7030A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7" name="Oval 86"/>
          <p:cNvSpPr/>
          <p:nvPr/>
        </p:nvSpPr>
        <p:spPr>
          <a:xfrm>
            <a:off x="2591336" y="3897378"/>
            <a:ext cx="580470" cy="605961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8" name="Rectangle 87"/>
              <p:cNvSpPr/>
              <p:nvPr/>
            </p:nvSpPr>
            <p:spPr>
              <a:xfrm>
                <a:off x="2692936" y="3910329"/>
                <a:ext cx="370557" cy="6140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936" y="3910329"/>
                <a:ext cx="370557" cy="614014"/>
              </a:xfrm>
              <a:prstGeom prst="rect">
                <a:avLst/>
              </a:prstGeom>
              <a:blipFill>
                <a:blip r:embed="rId13"/>
                <a:stretch>
                  <a:fillRect l="-156667" t="-114000" r="-106667" b="-16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Straight Arrow Connector 88"/>
          <p:cNvCxnSpPr/>
          <p:nvPr/>
        </p:nvCxnSpPr>
        <p:spPr>
          <a:xfrm>
            <a:off x="3298432" y="4168064"/>
            <a:ext cx="250531" cy="9993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Straight Arrow Connector 89"/>
          <p:cNvCxnSpPr/>
          <p:nvPr/>
        </p:nvCxnSpPr>
        <p:spPr>
          <a:xfrm flipV="1">
            <a:off x="3998810" y="3635894"/>
            <a:ext cx="523967" cy="547614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1" name="Oval 90"/>
          <p:cNvSpPr/>
          <p:nvPr/>
        </p:nvSpPr>
        <p:spPr>
          <a:xfrm>
            <a:off x="3599293" y="3996495"/>
            <a:ext cx="322786" cy="336961"/>
          </a:xfrm>
          <a:prstGeom prst="ellipse">
            <a:avLst/>
          </a:prstGeom>
          <a:solidFill>
            <a:srgbClr val="E7D3F2"/>
          </a:solidFill>
          <a:ln w="12700" cap="flat">
            <a:solidFill>
              <a:srgbClr val="7030A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2" name="Curved Connector 91"/>
          <p:cNvCxnSpPr/>
          <p:nvPr/>
        </p:nvCxnSpPr>
        <p:spPr>
          <a:xfrm flipV="1">
            <a:off x="3653443" y="4090759"/>
            <a:ext cx="214484" cy="146683"/>
          </a:xfrm>
          <a:prstGeom prst="curvedConnector3">
            <a:avLst/>
          </a:prstGeom>
          <a:noFill/>
          <a:ln w="25400" cap="flat">
            <a:solidFill>
              <a:srgbClr val="7030A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2" name="Straight Arrow Connector 111"/>
          <p:cNvCxnSpPr>
            <a:stCxn id="74" idx="3"/>
          </p:cNvCxnSpPr>
          <p:nvPr/>
        </p:nvCxnSpPr>
        <p:spPr>
          <a:xfrm>
            <a:off x="773931" y="2152886"/>
            <a:ext cx="1679322" cy="26034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6" name="Straight Arrow Connector 115"/>
          <p:cNvCxnSpPr>
            <a:stCxn id="72" idx="3"/>
          </p:cNvCxnSpPr>
          <p:nvPr/>
        </p:nvCxnSpPr>
        <p:spPr>
          <a:xfrm flipV="1">
            <a:off x="773931" y="2423663"/>
            <a:ext cx="1639966" cy="21838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1" name="Straight Arrow Connector 120"/>
          <p:cNvCxnSpPr>
            <a:stCxn id="70" idx="3"/>
          </p:cNvCxnSpPr>
          <p:nvPr/>
        </p:nvCxnSpPr>
        <p:spPr>
          <a:xfrm flipV="1">
            <a:off x="773931" y="2426144"/>
            <a:ext cx="1612321" cy="70505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4" name="Straight Arrow Connector 123"/>
          <p:cNvCxnSpPr>
            <a:stCxn id="68" idx="3"/>
          </p:cNvCxnSpPr>
          <p:nvPr/>
        </p:nvCxnSpPr>
        <p:spPr>
          <a:xfrm flipV="1">
            <a:off x="773931" y="2411574"/>
            <a:ext cx="1639966" cy="120878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8" name="Straight Arrow Connector 127"/>
          <p:cNvCxnSpPr>
            <a:stCxn id="70" idx="3"/>
          </p:cNvCxnSpPr>
          <p:nvPr/>
        </p:nvCxnSpPr>
        <p:spPr>
          <a:xfrm>
            <a:off x="773931" y="3131203"/>
            <a:ext cx="1625201" cy="119825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1" name="Straight Arrow Connector 130"/>
          <p:cNvCxnSpPr>
            <a:stCxn id="72" idx="3"/>
          </p:cNvCxnSpPr>
          <p:nvPr/>
        </p:nvCxnSpPr>
        <p:spPr>
          <a:xfrm>
            <a:off x="773931" y="2642045"/>
            <a:ext cx="1587445" cy="60638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4" name="Straight Arrow Connector 133"/>
          <p:cNvCxnSpPr>
            <a:stCxn id="74" idx="3"/>
          </p:cNvCxnSpPr>
          <p:nvPr/>
        </p:nvCxnSpPr>
        <p:spPr>
          <a:xfrm>
            <a:off x="773931" y="2152886"/>
            <a:ext cx="1587445" cy="111409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8" name="Straight Arrow Connector 137"/>
          <p:cNvCxnSpPr>
            <a:stCxn id="70" idx="3"/>
          </p:cNvCxnSpPr>
          <p:nvPr/>
        </p:nvCxnSpPr>
        <p:spPr>
          <a:xfrm>
            <a:off x="773931" y="3131203"/>
            <a:ext cx="1594692" cy="106147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2" name="Straight Arrow Connector 141"/>
          <p:cNvCxnSpPr>
            <a:stCxn id="74" idx="3"/>
          </p:cNvCxnSpPr>
          <p:nvPr/>
        </p:nvCxnSpPr>
        <p:spPr>
          <a:xfrm>
            <a:off x="773931" y="2152886"/>
            <a:ext cx="1612321" cy="205022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5" name="Straight Arrow Connector 144"/>
          <p:cNvCxnSpPr>
            <a:stCxn id="68" idx="3"/>
          </p:cNvCxnSpPr>
          <p:nvPr/>
        </p:nvCxnSpPr>
        <p:spPr>
          <a:xfrm flipV="1">
            <a:off x="773931" y="3276976"/>
            <a:ext cx="1598625" cy="343384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8" name="Straight Arrow Connector 147"/>
          <p:cNvCxnSpPr>
            <a:stCxn id="68" idx="3"/>
          </p:cNvCxnSpPr>
          <p:nvPr/>
        </p:nvCxnSpPr>
        <p:spPr>
          <a:xfrm>
            <a:off x="773931" y="3620360"/>
            <a:ext cx="1616048" cy="5827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53" name="Group 152"/>
          <p:cNvGrpSpPr/>
          <p:nvPr/>
        </p:nvGrpSpPr>
        <p:grpSpPr>
          <a:xfrm>
            <a:off x="7426674" y="2578512"/>
            <a:ext cx="462434" cy="400566"/>
            <a:chOff x="4750274" y="1783752"/>
            <a:chExt cx="462434" cy="400566"/>
          </a:xfrm>
        </p:grpSpPr>
        <p:sp>
          <p:nvSpPr>
            <p:cNvPr id="154" name="Oval 153"/>
            <p:cNvSpPr/>
            <p:nvPr/>
          </p:nvSpPr>
          <p:spPr>
            <a:xfrm>
              <a:off x="4772238" y="1828718"/>
              <a:ext cx="340640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5" name="Rectangle 154"/>
                <p:cNvSpPr/>
                <p:nvPr/>
              </p:nvSpPr>
              <p:spPr>
                <a:xfrm>
                  <a:off x="4750274" y="1783752"/>
                  <a:ext cx="46243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55" name="Rectangle 1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62434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9" name="Group 168"/>
          <p:cNvGrpSpPr/>
          <p:nvPr/>
        </p:nvGrpSpPr>
        <p:grpSpPr>
          <a:xfrm>
            <a:off x="8100254" y="2577205"/>
            <a:ext cx="462434" cy="400566"/>
            <a:chOff x="4750274" y="1783752"/>
            <a:chExt cx="462434" cy="400566"/>
          </a:xfrm>
        </p:grpSpPr>
        <p:sp>
          <p:nvSpPr>
            <p:cNvPr id="170" name="Oval 169"/>
            <p:cNvSpPr/>
            <p:nvPr/>
          </p:nvSpPr>
          <p:spPr>
            <a:xfrm>
              <a:off x="4772238" y="1828718"/>
              <a:ext cx="340640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1" name="Rectangle 170"/>
                <p:cNvSpPr/>
                <p:nvPr/>
              </p:nvSpPr>
              <p:spPr>
                <a:xfrm>
                  <a:off x="4750274" y="1783752"/>
                  <a:ext cx="46243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71" name="Rectangle 1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62434" cy="369332"/>
                </a:xfrm>
                <a:prstGeom prst="rect">
                  <a:avLst/>
                </a:prstGeom>
                <a:blipFill>
                  <a:blip r:embed="rId15"/>
                  <a:stretch>
                    <a:fillRect b="-103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3" name="Rectangle 92"/>
          <p:cNvSpPr/>
          <p:nvPr/>
        </p:nvSpPr>
        <p:spPr>
          <a:xfrm>
            <a:off x="202060" y="1457819"/>
            <a:ext cx="596131" cy="3116295"/>
          </a:xfrm>
          <a:prstGeom prst="rect">
            <a:avLst/>
          </a:prstGeom>
          <a:noFill/>
          <a:ln w="25400" cap="flat">
            <a:solidFill>
              <a:srgbClr val="92D05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696232" y="725895"/>
            <a:ext cx="2549433" cy="3856480"/>
            <a:chOff x="1080869" y="769463"/>
            <a:chExt cx="2549433" cy="3856480"/>
          </a:xfrm>
        </p:grpSpPr>
        <p:sp>
          <p:nvSpPr>
            <p:cNvPr id="95" name="Rectangle 94"/>
            <p:cNvSpPr/>
            <p:nvPr/>
          </p:nvSpPr>
          <p:spPr>
            <a:xfrm>
              <a:off x="1080869" y="1219200"/>
              <a:ext cx="2549433" cy="3406743"/>
            </a:xfrm>
            <a:prstGeom prst="rect">
              <a:avLst/>
            </a:prstGeom>
            <a:noFill/>
            <a:ln w="25400" cap="flat">
              <a:solidFill>
                <a:srgbClr val="92D05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6" name="Rectangle 95"/>
                <p:cNvSpPr/>
                <p:nvPr/>
              </p:nvSpPr>
              <p:spPr>
                <a:xfrm>
                  <a:off x="1503362" y="769463"/>
                  <a:ext cx="1697709" cy="4553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200" b="0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=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sz="12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1200" i="1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sz="1200" i="1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1200" i="1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12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  <m:r>
                                  <a:rPr lang="en-US" sz="1200" i="1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  <m:t>𝑖</m:t>
                                </m:r>
                                <m:r>
                                  <a:rPr lang="en-US" sz="1200" b="0" i="1" smtClean="0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2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200" i="1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sz="1200" i="1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2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>
            <p:sp>
              <p:nvSpPr>
                <p:cNvPr id="96" name="Rectangle 9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3362" y="769463"/>
                  <a:ext cx="1697709" cy="455317"/>
                </a:xfrm>
                <a:prstGeom prst="rect">
                  <a:avLst/>
                </a:prstGeom>
                <a:blipFill>
                  <a:blip r:embed="rId16"/>
                  <a:stretch>
                    <a:fillRect l="-8955" t="-137838" b="-20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7" name="Group 96"/>
          <p:cNvGrpSpPr/>
          <p:nvPr/>
        </p:nvGrpSpPr>
        <p:grpSpPr>
          <a:xfrm>
            <a:off x="3241280" y="732508"/>
            <a:ext cx="1852564" cy="3770831"/>
            <a:chOff x="3774073" y="998765"/>
            <a:chExt cx="1852564" cy="3770831"/>
          </a:xfrm>
        </p:grpSpPr>
        <p:sp>
          <p:nvSpPr>
            <p:cNvPr id="98" name="Rectangle 97"/>
            <p:cNvSpPr/>
            <p:nvPr/>
          </p:nvSpPr>
          <p:spPr>
            <a:xfrm>
              <a:off x="3774073" y="1330030"/>
              <a:ext cx="1852564" cy="3439566"/>
            </a:xfrm>
            <a:prstGeom prst="rect">
              <a:avLst/>
            </a:prstGeom>
            <a:noFill/>
            <a:ln w="25400" cap="flat">
              <a:solidFill>
                <a:srgbClr val="92D05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9" name="Rectangle 98"/>
                <p:cNvSpPr/>
                <p:nvPr/>
              </p:nvSpPr>
              <p:spPr>
                <a:xfrm>
                  <a:off x="3916793" y="998765"/>
                  <a:ext cx="1415516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200" b="0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= </m:t>
                        </m:r>
                        <m:r>
                          <a:rPr lang="en-US" sz="1200" b="0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𝑆𝑖𝑔𝑚𝑜𝑖𝑑</m:t>
                        </m:r>
                        <m:r>
                          <a:rPr lang="en-US" sz="1200" b="0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200" b="0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sz="12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>
            <p:sp>
              <p:nvSpPr>
                <p:cNvPr id="99" name="Rectangle 9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6793" y="998765"/>
                  <a:ext cx="1415516" cy="276999"/>
                </a:xfrm>
                <a:prstGeom prst="rect">
                  <a:avLst/>
                </a:prstGeom>
                <a:blipFill>
                  <a:blip r:embed="rId17"/>
                  <a:stretch>
                    <a:fillRect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0" name="Group 99"/>
          <p:cNvGrpSpPr/>
          <p:nvPr/>
        </p:nvGrpSpPr>
        <p:grpSpPr>
          <a:xfrm>
            <a:off x="4379582" y="1365749"/>
            <a:ext cx="2273730" cy="2531629"/>
            <a:chOff x="5013051" y="1406230"/>
            <a:chExt cx="2273730" cy="2531629"/>
          </a:xfrm>
        </p:grpSpPr>
        <p:sp>
          <p:nvSpPr>
            <p:cNvPr id="101" name="Rectangle 100"/>
            <p:cNvSpPr/>
            <p:nvPr/>
          </p:nvSpPr>
          <p:spPr>
            <a:xfrm>
              <a:off x="5013051" y="1846896"/>
              <a:ext cx="2219587" cy="2090963"/>
            </a:xfrm>
            <a:prstGeom prst="rect">
              <a:avLst/>
            </a:prstGeom>
            <a:noFill/>
            <a:ln w="25400" cap="flat">
              <a:solidFill>
                <a:srgbClr val="92D05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2" name="Rectangle 101"/>
                <p:cNvSpPr/>
                <p:nvPr/>
              </p:nvSpPr>
              <p:spPr>
                <a:xfrm>
                  <a:off x="5625813" y="1406230"/>
                  <a:ext cx="1660968" cy="4553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200" b="0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=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sz="12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1200" i="1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sz="1200" i="1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1200" i="1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12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  <m:t>2</m:t>
                                </m:r>
                                <m:r>
                                  <a:rPr lang="en-US" sz="1200" i="1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2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smtClean="0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sz="1200" i="1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2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>
            <p:sp>
              <p:nvSpPr>
                <p:cNvPr id="102" name="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5813" y="1406230"/>
                  <a:ext cx="1660968" cy="455317"/>
                </a:xfrm>
                <a:prstGeom prst="rect">
                  <a:avLst/>
                </a:prstGeom>
                <a:blipFill>
                  <a:blip r:embed="rId18"/>
                  <a:stretch>
                    <a:fillRect l="-7634" t="-135135" b="-20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3" name="Group 102"/>
          <p:cNvGrpSpPr/>
          <p:nvPr/>
        </p:nvGrpSpPr>
        <p:grpSpPr>
          <a:xfrm>
            <a:off x="6404156" y="1771052"/>
            <a:ext cx="1473307" cy="1612305"/>
            <a:chOff x="7357903" y="1873073"/>
            <a:chExt cx="1473307" cy="1612305"/>
          </a:xfrm>
        </p:grpSpPr>
        <p:sp>
          <p:nvSpPr>
            <p:cNvPr id="104" name="Rectangle 103"/>
            <p:cNvSpPr/>
            <p:nvPr/>
          </p:nvSpPr>
          <p:spPr>
            <a:xfrm>
              <a:off x="7357903" y="2240670"/>
              <a:ext cx="1466232" cy="1244708"/>
            </a:xfrm>
            <a:prstGeom prst="rect">
              <a:avLst/>
            </a:prstGeom>
            <a:noFill/>
            <a:ln w="25400" cap="flat">
              <a:solidFill>
                <a:srgbClr val="92D05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5" name="Rectangle 104"/>
                <p:cNvSpPr/>
                <p:nvPr/>
              </p:nvSpPr>
              <p:spPr>
                <a:xfrm>
                  <a:off x="7400562" y="1873073"/>
                  <a:ext cx="1430648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200" b="0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= </m:t>
                        </m:r>
                        <m:r>
                          <a:rPr lang="en-US" sz="1200" b="0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𝑆𝑖𝑔𝑚𝑜𝑖𝑑</m:t>
                        </m:r>
                        <m:r>
                          <a:rPr lang="en-US" sz="1200" b="0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200" b="0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sz="12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>
            <p:sp>
              <p:nvSpPr>
                <p:cNvPr id="105" name="Rectangle 10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0562" y="1873073"/>
                  <a:ext cx="1430648" cy="276999"/>
                </a:xfrm>
                <a:prstGeom prst="rect">
                  <a:avLst/>
                </a:prstGeom>
                <a:blipFill>
                  <a:blip r:embed="rId19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6" name="Group 105"/>
          <p:cNvGrpSpPr/>
          <p:nvPr/>
        </p:nvGrpSpPr>
        <p:grpSpPr>
          <a:xfrm>
            <a:off x="7331910" y="2400970"/>
            <a:ext cx="1298937" cy="1415203"/>
            <a:chOff x="7357903" y="2505362"/>
            <a:chExt cx="1410123" cy="1583231"/>
          </a:xfrm>
        </p:grpSpPr>
        <p:sp>
          <p:nvSpPr>
            <p:cNvPr id="107" name="Rectangle 106"/>
            <p:cNvSpPr/>
            <p:nvPr/>
          </p:nvSpPr>
          <p:spPr>
            <a:xfrm>
              <a:off x="7357903" y="2505362"/>
              <a:ext cx="1410123" cy="980016"/>
            </a:xfrm>
            <a:prstGeom prst="rect">
              <a:avLst/>
            </a:prstGeom>
            <a:noFill/>
            <a:ln w="25400" cap="flat">
              <a:solidFill>
                <a:srgbClr val="92D05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8" name="Rectangle 107"/>
                <p:cNvSpPr/>
                <p:nvPr/>
              </p:nvSpPr>
              <p:spPr>
                <a:xfrm>
                  <a:off x="7357903" y="3778706"/>
                  <a:ext cx="1383751" cy="309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𝐿𝑜𝑠𝑠</m:t>
                      </m:r>
                      <m:r>
                        <a:rPr lang="en-US" sz="12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𝐿</m:t>
                      </m:r>
                      <m:r>
                        <a:rPr lang="en-US" sz="12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1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,</m:t>
                      </m:r>
                    </m:oMath>
                  </a14:m>
                  <a:r>
                    <a:rPr lang="en-US" sz="1200" dirty="0">
                      <a:solidFill>
                        <a:srgbClr val="00B050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1200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)</m:t>
                      </m:r>
                    </m:oMath>
                  </a14:m>
                  <a:endParaRPr lang="en-US" sz="12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>
            <p:sp>
              <p:nvSpPr>
                <p:cNvPr id="108" name="Rectangle 10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7903" y="3778706"/>
                  <a:ext cx="1383751" cy="309887"/>
                </a:xfrm>
                <a:prstGeom prst="rect">
                  <a:avLst/>
                </a:prstGeom>
                <a:blipFill>
                  <a:blip r:embed="rId20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024705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6912391" y="4853676"/>
            <a:ext cx="2133601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FFFFFF"/>
                </a:solidFill>
              </a:rPr>
              <a:t>18</a:t>
            </a:fld>
            <a:endParaRPr sz="1300" dirty="0">
              <a:solidFill>
                <a:srgbClr val="FFFFFF"/>
              </a:solidFill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How to train the parameters?</a:t>
            </a:r>
            <a:endParaRPr sz="3200" dirty="0">
              <a:solidFill>
                <a:srgbClr val="21538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733654" y="989355"/>
            <a:ext cx="1322349" cy="307775"/>
            <a:chOff x="3075302" y="1571799"/>
            <a:chExt cx="1322349" cy="307775"/>
          </a:xfrm>
        </p:grpSpPr>
        <p:sp>
          <p:nvSpPr>
            <p:cNvPr id="12" name="TextBox 11"/>
            <p:cNvSpPr txBox="1"/>
            <p:nvPr/>
          </p:nvSpPr>
          <p:spPr>
            <a:xfrm>
              <a:off x="3601601" y="1571799"/>
              <a:ext cx="796050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[1</a:t>
              </a:r>
              <a:r>
                <a:rPr kumimoji="0" lang="en-US" sz="1400" b="0" i="0" u="none" strike="noStrike" cap="none" spc="0" normalizeH="0" dirty="0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    0    0]</a:t>
              </a:r>
              <a:endParaRPr kumimoji="0" lang="en-US" sz="1400" b="0" i="0" u="none" strike="noStrike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075302" y="1601240"/>
                  <a:ext cx="433132" cy="24622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</m:oMath>
                    </m:oMathPara>
                  </a14:m>
                  <a:endPara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5302" y="1601240"/>
                  <a:ext cx="433132" cy="246221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1111" r="-4167" b="-250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74316" y="1026143"/>
                <a:ext cx="2085123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3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4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16" y="1026143"/>
                <a:ext cx="2085123" cy="246221"/>
              </a:xfrm>
              <a:prstGeom prst="rect">
                <a:avLst/>
              </a:prstGeom>
              <a:blipFill>
                <a:blip r:embed="rId3"/>
                <a:stretch>
                  <a:fillRect t="-5000" r="-1807" b="-35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475375" y="1043944"/>
                <a:ext cx="1738874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accPr>
                            <m:e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   [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𝑐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𝑑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𝑏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375" y="1043944"/>
                <a:ext cx="1738874" cy="246221"/>
              </a:xfrm>
              <a:prstGeom prst="rect">
                <a:avLst/>
              </a:prstGeom>
              <a:blipFill>
                <a:blip r:embed="rId4"/>
                <a:stretch>
                  <a:fillRect l="-2899" t="-9524" r="-3623" b="-2857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70D2A29-AF2C-6443-B41D-B341B05A3A38}"/>
                  </a:ext>
                </a:extLst>
              </p:cNvPr>
              <p:cNvSpPr/>
              <p:nvPr/>
            </p:nvSpPr>
            <p:spPr>
              <a:xfrm>
                <a:off x="820315" y="1830494"/>
                <a:ext cx="3076099" cy="423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𝑠𝑖𝑔𝑚𝑜𝑖𝑑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[1]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[1]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70D2A29-AF2C-6443-B41D-B341B05A3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15" y="1830494"/>
                <a:ext cx="3076099" cy="423514"/>
              </a:xfrm>
              <a:prstGeom prst="rect">
                <a:avLst/>
              </a:prstGeom>
              <a:blipFill>
                <a:blip r:embed="rId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CF949B8-EDE3-4D4F-90D1-B662D8F8A93A}"/>
                  </a:ext>
                </a:extLst>
              </p:cNvPr>
              <p:cNvSpPr/>
              <p:nvPr/>
            </p:nvSpPr>
            <p:spPr>
              <a:xfrm>
                <a:off x="820315" y="4430162"/>
                <a:ext cx="3269613" cy="423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CF949B8-EDE3-4D4F-90D1-B662D8F8A9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15" y="4430162"/>
                <a:ext cx="3269613" cy="423514"/>
              </a:xfrm>
              <a:prstGeom prst="rect">
                <a:avLst/>
              </a:prstGeom>
              <a:blipFill>
                <a:blip r:embed="rId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A2F7D47-8EE8-194E-8A4B-45B8028A74B8}"/>
                  </a:ext>
                </a:extLst>
              </p:cNvPr>
              <p:cNvSpPr/>
              <p:nvPr/>
            </p:nvSpPr>
            <p:spPr>
              <a:xfrm>
                <a:off x="820314" y="2255773"/>
                <a:ext cx="3079241" cy="423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𝑠𝑖𝑔𝑚𝑜𝑖𝑑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[2]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[2]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A2F7D47-8EE8-194E-8A4B-45B8028A74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14" y="2255773"/>
                <a:ext cx="3079241" cy="423514"/>
              </a:xfrm>
              <a:prstGeom prst="rect">
                <a:avLst/>
              </a:prstGeom>
              <a:blipFill>
                <a:blip r:embed="rId7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0E720E2-E32C-8147-BFE7-B1C73D4A70CD}"/>
                  </a:ext>
                </a:extLst>
              </p:cNvPr>
              <p:cNvSpPr/>
              <p:nvPr/>
            </p:nvSpPr>
            <p:spPr>
              <a:xfrm>
                <a:off x="1947675" y="2712029"/>
                <a:ext cx="4106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0E720E2-E32C-8147-BFE7-B1C73D4A70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675" y="2712029"/>
                <a:ext cx="41068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AF4BF20-DFB3-E54A-BCFF-235B163BFBEC}"/>
                  </a:ext>
                </a:extLst>
              </p:cNvPr>
              <p:cNvSpPr/>
              <p:nvPr/>
            </p:nvSpPr>
            <p:spPr>
              <a:xfrm>
                <a:off x="820314" y="3124602"/>
                <a:ext cx="3326232" cy="423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𝑠𝑖𝑔𝑚𝑜𝑖𝑑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AF4BF20-DFB3-E54A-BCFF-235B163BFB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14" y="3124602"/>
                <a:ext cx="3326232" cy="423514"/>
              </a:xfrm>
              <a:prstGeom prst="rect">
                <a:avLst/>
              </a:prstGeom>
              <a:blipFill>
                <a:blip r:embed="rId9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BB98800-7981-6640-9801-C5593BDF429E}"/>
                  </a:ext>
                </a:extLst>
              </p:cNvPr>
              <p:cNvSpPr/>
              <p:nvPr/>
            </p:nvSpPr>
            <p:spPr>
              <a:xfrm>
                <a:off x="2005373" y="3706871"/>
                <a:ext cx="4106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BB98800-7981-6640-9801-C5593BDF42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373" y="3706871"/>
                <a:ext cx="41068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55D84F-96FC-8D4C-B918-FEF73C8EE4F4}"/>
                  </a:ext>
                </a:extLst>
              </p:cNvPr>
              <p:cNvSpPr txBox="1"/>
              <p:nvPr/>
            </p:nvSpPr>
            <p:spPr>
              <a:xfrm>
                <a:off x="5816339" y="4266290"/>
                <a:ext cx="728533" cy="8867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55D84F-96FC-8D4C-B918-FEF73C8EE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339" y="4266290"/>
                <a:ext cx="728533" cy="886718"/>
              </a:xfrm>
              <a:prstGeom prst="rect">
                <a:avLst/>
              </a:prstGeom>
              <a:blipFill>
                <a:blip r:embed="rId11"/>
                <a:stretch>
                  <a:fillRect l="-6897" t="-1429" r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50D55B1-EA45-7F4C-80E2-5413119C6AEA}"/>
                  </a:ext>
                </a:extLst>
              </p:cNvPr>
              <p:cNvSpPr txBox="1"/>
              <p:nvPr/>
            </p:nvSpPr>
            <p:spPr>
              <a:xfrm>
                <a:off x="7174405" y="4266290"/>
                <a:ext cx="650691" cy="879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50D55B1-EA45-7F4C-80E2-5413119C6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405" y="4266290"/>
                <a:ext cx="650691" cy="879536"/>
              </a:xfrm>
              <a:prstGeom prst="rect">
                <a:avLst/>
              </a:prstGeom>
              <a:blipFill>
                <a:blip r:embed="rId12"/>
                <a:stretch>
                  <a:fillRect l="-3846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280D19A-4272-184A-9AC5-96B509E41813}"/>
              </a:ext>
            </a:extLst>
          </p:cNvPr>
          <p:cNvSpPr txBox="1"/>
          <p:nvPr/>
        </p:nvSpPr>
        <p:spPr>
          <a:xfrm>
            <a:off x="6236326" y="370687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need!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A0038A-3D20-FC42-9AFC-E402705E1171}"/>
              </a:ext>
            </a:extLst>
          </p:cNvPr>
          <p:cNvSpPr txBox="1"/>
          <p:nvPr/>
        </p:nvSpPr>
        <p:spPr>
          <a:xfrm>
            <a:off x="5816339" y="2611225"/>
            <a:ext cx="209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can still use SGD</a:t>
            </a:r>
          </a:p>
        </p:txBody>
      </p:sp>
    </p:spTree>
    <p:extLst>
      <p:ext uri="{BB962C8B-B14F-4D97-AF65-F5344CB8AC3E}">
        <p14:creationId xmlns:p14="http://schemas.microsoft.com/office/powerpoint/2010/main" val="246435279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6912391" y="4853676"/>
            <a:ext cx="2133601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FFFFFF"/>
                </a:solidFill>
              </a:rPr>
              <a:t>19</a:t>
            </a:fld>
            <a:endParaRPr sz="1300" dirty="0">
              <a:solidFill>
                <a:srgbClr val="FFFFFF"/>
              </a:solidFill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How to train the parameters?</a:t>
            </a:r>
            <a:endParaRPr sz="3200" dirty="0">
              <a:solidFill>
                <a:srgbClr val="21538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733654" y="989355"/>
            <a:ext cx="1322349" cy="307775"/>
            <a:chOff x="3075302" y="1571799"/>
            <a:chExt cx="1322349" cy="307775"/>
          </a:xfrm>
        </p:grpSpPr>
        <p:sp>
          <p:nvSpPr>
            <p:cNvPr id="12" name="TextBox 11"/>
            <p:cNvSpPr txBox="1"/>
            <p:nvPr/>
          </p:nvSpPr>
          <p:spPr>
            <a:xfrm>
              <a:off x="3601601" y="1571799"/>
              <a:ext cx="796050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[1</a:t>
              </a:r>
              <a:r>
                <a:rPr kumimoji="0" lang="en-US" sz="1400" b="0" i="0" u="none" strike="noStrike" cap="none" spc="0" normalizeH="0" dirty="0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    0    0]</a:t>
              </a:r>
              <a:endParaRPr kumimoji="0" lang="en-US" sz="1400" b="0" i="0" u="none" strike="noStrike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075302" y="1601240"/>
                  <a:ext cx="433132" cy="24622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</m:oMath>
                    </m:oMathPara>
                  </a14:m>
                  <a:endPara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5302" y="1601240"/>
                  <a:ext cx="433132" cy="246221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1111" r="-4167" b="-250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74316" y="1026143"/>
                <a:ext cx="2085123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3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4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16" y="1026143"/>
                <a:ext cx="2085123" cy="246221"/>
              </a:xfrm>
              <a:prstGeom prst="rect">
                <a:avLst/>
              </a:prstGeom>
              <a:blipFill>
                <a:blip r:embed="rId3"/>
                <a:stretch>
                  <a:fillRect t="-5000" r="-1807" b="-35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475375" y="1043944"/>
                <a:ext cx="1738874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accPr>
                            <m:e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   [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𝑐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𝑑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𝑏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375" y="1043944"/>
                <a:ext cx="1738874" cy="246221"/>
              </a:xfrm>
              <a:prstGeom prst="rect">
                <a:avLst/>
              </a:prstGeom>
              <a:blipFill>
                <a:blip r:embed="rId4"/>
                <a:stretch>
                  <a:fillRect l="-2899" t="-9524" r="-3623" b="-2857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70D2A29-AF2C-6443-B41D-B341B05A3A38}"/>
                  </a:ext>
                </a:extLst>
              </p:cNvPr>
              <p:cNvSpPr/>
              <p:nvPr/>
            </p:nvSpPr>
            <p:spPr>
              <a:xfrm>
                <a:off x="820315" y="1830494"/>
                <a:ext cx="3076099" cy="423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𝑠𝑖𝑔𝑚𝑜𝑖𝑑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[1]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[1]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70D2A29-AF2C-6443-B41D-B341B05A3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15" y="1830494"/>
                <a:ext cx="3076099" cy="423514"/>
              </a:xfrm>
              <a:prstGeom prst="rect">
                <a:avLst/>
              </a:prstGeom>
              <a:blipFill>
                <a:blip r:embed="rId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CF949B8-EDE3-4D4F-90D1-B662D8F8A93A}"/>
                  </a:ext>
                </a:extLst>
              </p:cNvPr>
              <p:cNvSpPr/>
              <p:nvPr/>
            </p:nvSpPr>
            <p:spPr>
              <a:xfrm>
                <a:off x="723557" y="3921198"/>
                <a:ext cx="3269613" cy="423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CF949B8-EDE3-4D4F-90D1-B662D8F8A9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557" y="3921198"/>
                <a:ext cx="3269613" cy="423514"/>
              </a:xfrm>
              <a:prstGeom prst="rect">
                <a:avLst/>
              </a:prstGeom>
              <a:blipFill>
                <a:blip r:embed="rId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A2F7D47-8EE8-194E-8A4B-45B8028A74B8}"/>
                  </a:ext>
                </a:extLst>
              </p:cNvPr>
              <p:cNvSpPr/>
              <p:nvPr/>
            </p:nvSpPr>
            <p:spPr>
              <a:xfrm>
                <a:off x="820314" y="2255773"/>
                <a:ext cx="3079241" cy="423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𝑠𝑖𝑔𝑚𝑜𝑖𝑑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[2]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[2]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A2F7D47-8EE8-194E-8A4B-45B8028A74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14" y="2255773"/>
                <a:ext cx="3079241" cy="423514"/>
              </a:xfrm>
              <a:prstGeom prst="rect">
                <a:avLst/>
              </a:prstGeom>
              <a:blipFill>
                <a:blip r:embed="rId7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0E720E2-E32C-8147-BFE7-B1C73D4A70CD}"/>
                  </a:ext>
                </a:extLst>
              </p:cNvPr>
              <p:cNvSpPr/>
              <p:nvPr/>
            </p:nvSpPr>
            <p:spPr>
              <a:xfrm>
                <a:off x="1947675" y="2460064"/>
                <a:ext cx="4106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0E720E2-E32C-8147-BFE7-B1C73D4A70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675" y="2460064"/>
                <a:ext cx="41068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BB98800-7981-6640-9801-C5593BDF429E}"/>
                  </a:ext>
                </a:extLst>
              </p:cNvPr>
              <p:cNvSpPr/>
              <p:nvPr/>
            </p:nvSpPr>
            <p:spPr>
              <a:xfrm>
                <a:off x="2005373" y="3454906"/>
                <a:ext cx="4106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BB98800-7981-6640-9801-C5593BDF42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373" y="3454906"/>
                <a:ext cx="41068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55D84F-96FC-8D4C-B918-FEF73C8EE4F4}"/>
                  </a:ext>
                </a:extLst>
              </p:cNvPr>
              <p:cNvSpPr txBox="1"/>
              <p:nvPr/>
            </p:nvSpPr>
            <p:spPr>
              <a:xfrm>
                <a:off x="5816339" y="4266290"/>
                <a:ext cx="728533" cy="8867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55D84F-96FC-8D4C-B918-FEF73C8EE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339" y="4266290"/>
                <a:ext cx="728533" cy="886718"/>
              </a:xfrm>
              <a:prstGeom prst="rect">
                <a:avLst/>
              </a:prstGeom>
              <a:blipFill>
                <a:blip r:embed="rId10"/>
                <a:stretch>
                  <a:fillRect l="-6897" t="-1429" r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50D55B1-EA45-7F4C-80E2-5413119C6AEA}"/>
                  </a:ext>
                </a:extLst>
              </p:cNvPr>
              <p:cNvSpPr txBox="1"/>
              <p:nvPr/>
            </p:nvSpPr>
            <p:spPr>
              <a:xfrm>
                <a:off x="7174405" y="4266290"/>
                <a:ext cx="650691" cy="879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50D55B1-EA45-7F4C-80E2-5413119C6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405" y="4266290"/>
                <a:ext cx="650691" cy="879536"/>
              </a:xfrm>
              <a:prstGeom prst="rect">
                <a:avLst/>
              </a:prstGeom>
              <a:blipFill>
                <a:blip r:embed="rId11"/>
                <a:stretch>
                  <a:fillRect l="-3846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280D19A-4272-184A-9AC5-96B509E41813}"/>
              </a:ext>
            </a:extLst>
          </p:cNvPr>
          <p:cNvSpPr txBox="1"/>
          <p:nvPr/>
        </p:nvSpPr>
        <p:spPr>
          <a:xfrm>
            <a:off x="6236326" y="370687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need!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A0038A-3D20-FC42-9AFC-E402705E1171}"/>
              </a:ext>
            </a:extLst>
          </p:cNvPr>
          <p:cNvSpPr txBox="1"/>
          <p:nvPr/>
        </p:nvSpPr>
        <p:spPr>
          <a:xfrm>
            <a:off x="5816339" y="2611225"/>
            <a:ext cx="209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can still use SGD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5D71605-AD06-3C4E-9E08-525A64BD551B}"/>
                  </a:ext>
                </a:extLst>
              </p:cNvPr>
              <p:cNvSpPr/>
              <p:nvPr/>
            </p:nvSpPr>
            <p:spPr>
              <a:xfrm>
                <a:off x="1217176" y="4669010"/>
                <a:ext cx="15763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𝑙𝑜𝑠𝑠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5D71605-AD06-3C4E-9E08-525A64BD55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176" y="4669010"/>
                <a:ext cx="1576394" cy="369332"/>
              </a:xfrm>
              <a:prstGeom prst="rect">
                <a:avLst/>
              </a:prstGeom>
              <a:blipFill>
                <a:blip r:embed="rId1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3E81A33-6F55-954B-9EAC-81598F6205FC}"/>
                  </a:ext>
                </a:extLst>
              </p:cNvPr>
              <p:cNvSpPr/>
              <p:nvPr/>
            </p:nvSpPr>
            <p:spPr>
              <a:xfrm>
                <a:off x="820314" y="2951783"/>
                <a:ext cx="3278270" cy="423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𝑠𝑖𝑔𝑚𝑜𝑖𝑑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3E81A33-6F55-954B-9EAC-81598F6205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14" y="2951783"/>
                <a:ext cx="3278270" cy="423514"/>
              </a:xfrm>
              <a:prstGeom prst="rect">
                <a:avLst/>
              </a:prstGeom>
              <a:blipFill>
                <a:blip r:embed="rId13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330427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>
              <a:defRPr sz="3200" b="0">
                <a:solidFill>
                  <a:srgbClr val="205382"/>
                </a:solidFill>
                <a:latin typeface="+mj-lt"/>
                <a:ea typeface="+mn-ea"/>
                <a:cs typeface="+mn-cs"/>
                <a:sym typeface="Helvetica"/>
              </a:defRPr>
            </a:lvl1pPr>
            <a:lvl2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US"/>
              <a:t>Today’s Class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352228"/>
            <a:ext cx="8229600" cy="3080287"/>
          </a:xfrm>
          <a:prstGeom prst="rect">
            <a:avLst/>
          </a:prstGeom>
        </p:spPr>
        <p:txBody>
          <a:bodyPr/>
          <a:lstStyle>
            <a:lvl1pPr algn="l" defTabSz="457200">
              <a:lnSpc>
                <a:spcPts val="3000"/>
              </a:lnSpc>
              <a:defRPr sz="2100" b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indent="457200" algn="l" defTabSz="457200">
              <a:lnSpc>
                <a:spcPts val="3000"/>
              </a:lnSpc>
              <a:defRPr sz="1500" b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indent="914400" algn="l" defTabSz="457200">
              <a:lnSpc>
                <a:spcPts val="3000"/>
              </a:lnSpc>
              <a:defRPr sz="1350" b="0">
                <a:solidFill>
                  <a:schemeClr val="tx1"/>
                </a:solidFill>
                <a:latin typeface="+mj-lt"/>
                <a:ea typeface="+mn-ea"/>
                <a:cs typeface="+mn-cs"/>
                <a:sym typeface="Helvetica"/>
              </a:defRPr>
            </a:lvl3pPr>
            <a:lvl4pPr indent="1371600" algn="l" defTabSz="457200">
              <a:lnSpc>
                <a:spcPts val="3000"/>
              </a:lnSpc>
              <a:defRPr sz="1100" b="0">
                <a:solidFill>
                  <a:schemeClr val="tx1"/>
                </a:solidFill>
                <a:latin typeface="+mj-lt"/>
                <a:ea typeface="+mn-ea"/>
                <a:cs typeface="+mn-cs"/>
                <a:sym typeface="Helvetica"/>
              </a:defRPr>
            </a:lvl4pPr>
            <a:lvl5pPr indent="1828800" algn="l" defTabSz="457200">
              <a:lnSpc>
                <a:spcPts val="3000"/>
              </a:lnSpc>
              <a:defRPr sz="1100" b="0">
                <a:solidFill>
                  <a:schemeClr val="tx1"/>
                </a:solidFill>
                <a:latin typeface="+mj-lt"/>
                <a:ea typeface="+mn-ea"/>
                <a:cs typeface="+mn-cs"/>
                <a:sym typeface="Helvetica"/>
              </a:defRPr>
            </a:lvl5pPr>
            <a:lvl6pPr indent="2286000" algn="ctr" defTabSz="457200">
              <a:lnSpc>
                <a:spcPts val="3000"/>
              </a:lnSpc>
              <a:defRPr sz="2900" b="1">
                <a:solidFill>
                  <a:srgbClr val="D88C2A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indent="2743200" algn="ctr" defTabSz="457200">
              <a:lnSpc>
                <a:spcPts val="3000"/>
              </a:lnSpc>
              <a:defRPr sz="2900" b="1">
                <a:solidFill>
                  <a:srgbClr val="D88C2A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indent="3200400" algn="ctr" defTabSz="457200">
              <a:lnSpc>
                <a:spcPts val="3000"/>
              </a:lnSpc>
              <a:defRPr sz="2900" b="1">
                <a:solidFill>
                  <a:srgbClr val="D88C2A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indent="3657600" algn="ctr" defTabSz="457200">
              <a:lnSpc>
                <a:spcPts val="3000"/>
              </a:lnSpc>
              <a:defRPr sz="2900" b="1">
                <a:solidFill>
                  <a:srgbClr val="D88C2A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US" dirty="0"/>
              <a:t>Neural Networks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Perceptron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Multi-layer Perceptron (MLP)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Forward-pass in an MLP (Inference)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Backward-pass in an MLP (Backpropagation)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921505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6912391" y="4853676"/>
            <a:ext cx="2133601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FFFFFF"/>
                </a:solidFill>
              </a:rPr>
              <a:t>20</a:t>
            </a:fld>
            <a:endParaRPr sz="1300" dirty="0">
              <a:solidFill>
                <a:srgbClr val="FFFFFF"/>
              </a:solidFill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How to train the parameters?</a:t>
            </a:r>
            <a:endParaRPr sz="3200" dirty="0">
              <a:solidFill>
                <a:srgbClr val="21538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733654" y="989355"/>
            <a:ext cx="1322349" cy="307775"/>
            <a:chOff x="3075302" y="1571799"/>
            <a:chExt cx="1322349" cy="307775"/>
          </a:xfrm>
        </p:grpSpPr>
        <p:sp>
          <p:nvSpPr>
            <p:cNvPr id="12" name="TextBox 11"/>
            <p:cNvSpPr txBox="1"/>
            <p:nvPr/>
          </p:nvSpPr>
          <p:spPr>
            <a:xfrm>
              <a:off x="3601601" y="1571799"/>
              <a:ext cx="796050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[1</a:t>
              </a:r>
              <a:r>
                <a:rPr kumimoji="0" lang="en-US" sz="1400" b="0" i="0" u="none" strike="noStrike" cap="none" spc="0" normalizeH="0" dirty="0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    0    0]</a:t>
              </a:r>
              <a:endParaRPr kumimoji="0" lang="en-US" sz="1400" b="0" i="0" u="none" strike="noStrike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075302" y="1601240"/>
                  <a:ext cx="433132" cy="24622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</m:oMath>
                    </m:oMathPara>
                  </a14:m>
                  <a:endPara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5302" y="1601240"/>
                  <a:ext cx="433132" cy="246221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1111" r="-4167" b="-250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74316" y="1026143"/>
                <a:ext cx="2085123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3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4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16" y="1026143"/>
                <a:ext cx="2085123" cy="246221"/>
              </a:xfrm>
              <a:prstGeom prst="rect">
                <a:avLst/>
              </a:prstGeom>
              <a:blipFill>
                <a:blip r:embed="rId3"/>
                <a:stretch>
                  <a:fillRect t="-5000" r="-1807" b="-35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475375" y="1043944"/>
                <a:ext cx="1738874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accPr>
                            <m:e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   [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𝑐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𝑑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𝑏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375" y="1043944"/>
                <a:ext cx="1738874" cy="246221"/>
              </a:xfrm>
              <a:prstGeom prst="rect">
                <a:avLst/>
              </a:prstGeom>
              <a:blipFill>
                <a:blip r:embed="rId4"/>
                <a:stretch>
                  <a:fillRect l="-2899" t="-9524" r="-3623" b="-2857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70D2A29-AF2C-6443-B41D-B341B05A3A38}"/>
                  </a:ext>
                </a:extLst>
              </p:cNvPr>
              <p:cNvSpPr/>
              <p:nvPr/>
            </p:nvSpPr>
            <p:spPr>
              <a:xfrm>
                <a:off x="820315" y="1830494"/>
                <a:ext cx="3076099" cy="423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𝑠𝑖𝑔𝑚𝑜𝑖𝑑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[1]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[1]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70D2A29-AF2C-6443-B41D-B341B05A3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15" y="1830494"/>
                <a:ext cx="3076099" cy="423514"/>
              </a:xfrm>
              <a:prstGeom prst="rect">
                <a:avLst/>
              </a:prstGeom>
              <a:blipFill>
                <a:blip r:embed="rId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CF949B8-EDE3-4D4F-90D1-B662D8F8A93A}"/>
                  </a:ext>
                </a:extLst>
              </p:cNvPr>
              <p:cNvSpPr/>
              <p:nvPr/>
            </p:nvSpPr>
            <p:spPr>
              <a:xfrm>
                <a:off x="723557" y="3921198"/>
                <a:ext cx="3269613" cy="423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CF949B8-EDE3-4D4F-90D1-B662D8F8A9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557" y="3921198"/>
                <a:ext cx="3269613" cy="423514"/>
              </a:xfrm>
              <a:prstGeom prst="rect">
                <a:avLst/>
              </a:prstGeom>
              <a:blipFill>
                <a:blip r:embed="rId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A2F7D47-8EE8-194E-8A4B-45B8028A74B8}"/>
                  </a:ext>
                </a:extLst>
              </p:cNvPr>
              <p:cNvSpPr/>
              <p:nvPr/>
            </p:nvSpPr>
            <p:spPr>
              <a:xfrm>
                <a:off x="820314" y="2255773"/>
                <a:ext cx="3079241" cy="423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𝑠𝑖𝑔𝑚𝑜𝑖𝑑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[2]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[2]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A2F7D47-8EE8-194E-8A4B-45B8028A74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14" y="2255773"/>
                <a:ext cx="3079241" cy="423514"/>
              </a:xfrm>
              <a:prstGeom prst="rect">
                <a:avLst/>
              </a:prstGeom>
              <a:blipFill>
                <a:blip r:embed="rId7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0E720E2-E32C-8147-BFE7-B1C73D4A70CD}"/>
                  </a:ext>
                </a:extLst>
              </p:cNvPr>
              <p:cNvSpPr/>
              <p:nvPr/>
            </p:nvSpPr>
            <p:spPr>
              <a:xfrm>
                <a:off x="1947675" y="2460064"/>
                <a:ext cx="4106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0E720E2-E32C-8147-BFE7-B1C73D4A70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675" y="2460064"/>
                <a:ext cx="41068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BB98800-7981-6640-9801-C5593BDF429E}"/>
                  </a:ext>
                </a:extLst>
              </p:cNvPr>
              <p:cNvSpPr/>
              <p:nvPr/>
            </p:nvSpPr>
            <p:spPr>
              <a:xfrm>
                <a:off x="2005373" y="3454906"/>
                <a:ext cx="4106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BB98800-7981-6640-9801-C5593BDF42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373" y="3454906"/>
                <a:ext cx="41068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55D84F-96FC-8D4C-B918-FEF73C8EE4F4}"/>
                  </a:ext>
                </a:extLst>
              </p:cNvPr>
              <p:cNvSpPr txBox="1"/>
              <p:nvPr/>
            </p:nvSpPr>
            <p:spPr>
              <a:xfrm>
                <a:off x="5816339" y="4266290"/>
                <a:ext cx="728533" cy="8867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55D84F-96FC-8D4C-B918-FEF73C8EE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339" y="4266290"/>
                <a:ext cx="728533" cy="886718"/>
              </a:xfrm>
              <a:prstGeom prst="rect">
                <a:avLst/>
              </a:prstGeom>
              <a:blipFill>
                <a:blip r:embed="rId10"/>
                <a:stretch>
                  <a:fillRect l="-6897" t="-1429" r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50D55B1-EA45-7F4C-80E2-5413119C6AEA}"/>
                  </a:ext>
                </a:extLst>
              </p:cNvPr>
              <p:cNvSpPr txBox="1"/>
              <p:nvPr/>
            </p:nvSpPr>
            <p:spPr>
              <a:xfrm>
                <a:off x="7174405" y="4266290"/>
                <a:ext cx="650691" cy="879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50D55B1-EA45-7F4C-80E2-5413119C6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405" y="4266290"/>
                <a:ext cx="650691" cy="879536"/>
              </a:xfrm>
              <a:prstGeom prst="rect">
                <a:avLst/>
              </a:prstGeom>
              <a:blipFill>
                <a:blip r:embed="rId11"/>
                <a:stretch>
                  <a:fillRect l="-3846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280D19A-4272-184A-9AC5-96B509E41813}"/>
              </a:ext>
            </a:extLst>
          </p:cNvPr>
          <p:cNvSpPr txBox="1"/>
          <p:nvPr/>
        </p:nvSpPr>
        <p:spPr>
          <a:xfrm>
            <a:off x="6236326" y="370687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need!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A0038A-3D20-FC42-9AFC-E402705E1171}"/>
              </a:ext>
            </a:extLst>
          </p:cNvPr>
          <p:cNvSpPr txBox="1"/>
          <p:nvPr/>
        </p:nvSpPr>
        <p:spPr>
          <a:xfrm>
            <a:off x="5816339" y="2611225"/>
            <a:ext cx="209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can still use SGD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5D71605-AD06-3C4E-9E08-525A64BD551B}"/>
                  </a:ext>
                </a:extLst>
              </p:cNvPr>
              <p:cNvSpPr/>
              <p:nvPr/>
            </p:nvSpPr>
            <p:spPr>
              <a:xfrm>
                <a:off x="1217176" y="4669010"/>
                <a:ext cx="15763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𝑙𝑜𝑠𝑠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5D71605-AD06-3C4E-9E08-525A64BD55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176" y="4669010"/>
                <a:ext cx="1576394" cy="369332"/>
              </a:xfrm>
              <a:prstGeom prst="rect">
                <a:avLst/>
              </a:prstGeom>
              <a:blipFill>
                <a:blip r:embed="rId1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F85D1DF6-B843-F444-9CA5-857F4A4259EC}"/>
              </a:ext>
            </a:extLst>
          </p:cNvPr>
          <p:cNvSpPr/>
          <p:nvPr/>
        </p:nvSpPr>
        <p:spPr>
          <a:xfrm>
            <a:off x="5744461" y="4225585"/>
            <a:ext cx="873155" cy="723487"/>
          </a:xfrm>
          <a:prstGeom prst="rect">
            <a:avLst/>
          </a:prstGeom>
          <a:noFill/>
          <a:ln w="25400" cap="flat">
            <a:solidFill>
              <a:srgbClr val="92D05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0388356-2D6E-FF4C-9D40-BFB6166943EF}"/>
                  </a:ext>
                </a:extLst>
              </p:cNvPr>
              <p:cNvSpPr/>
              <p:nvPr/>
            </p:nvSpPr>
            <p:spPr>
              <a:xfrm>
                <a:off x="820314" y="2951783"/>
                <a:ext cx="3278270" cy="423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𝑠𝑖𝑔𝑚𝑜𝑖𝑑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0388356-2D6E-FF4C-9D40-BFB6166943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14" y="2951783"/>
                <a:ext cx="3278270" cy="423514"/>
              </a:xfrm>
              <a:prstGeom prst="rect">
                <a:avLst/>
              </a:prstGeom>
              <a:blipFill>
                <a:blip r:embed="rId13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389487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6912391" y="4853676"/>
            <a:ext cx="2133601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FFFFFF"/>
                </a:solidFill>
              </a:rPr>
              <a:t>21</a:t>
            </a:fld>
            <a:endParaRPr sz="1300" dirty="0">
              <a:solidFill>
                <a:srgbClr val="FFFFFF"/>
              </a:solidFill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How to train the parameters?</a:t>
            </a:r>
            <a:endParaRPr sz="3200" dirty="0">
              <a:solidFill>
                <a:srgbClr val="21538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733654" y="989355"/>
            <a:ext cx="1322349" cy="307775"/>
            <a:chOff x="3075302" y="1571799"/>
            <a:chExt cx="1322349" cy="307775"/>
          </a:xfrm>
        </p:grpSpPr>
        <p:sp>
          <p:nvSpPr>
            <p:cNvPr id="12" name="TextBox 11"/>
            <p:cNvSpPr txBox="1"/>
            <p:nvPr/>
          </p:nvSpPr>
          <p:spPr>
            <a:xfrm>
              <a:off x="3601601" y="1571799"/>
              <a:ext cx="796050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[1</a:t>
              </a:r>
              <a:r>
                <a:rPr kumimoji="0" lang="en-US" sz="1400" b="0" i="0" u="none" strike="noStrike" cap="none" spc="0" normalizeH="0" dirty="0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    0    0]</a:t>
              </a:r>
              <a:endParaRPr kumimoji="0" lang="en-US" sz="1400" b="0" i="0" u="none" strike="noStrike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075302" y="1601240"/>
                  <a:ext cx="433132" cy="24622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</m:oMath>
                    </m:oMathPara>
                  </a14:m>
                  <a:endPara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5302" y="1601240"/>
                  <a:ext cx="433132" cy="246221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1111" r="-4167" b="-250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74316" y="1026143"/>
                <a:ext cx="2085123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3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4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16" y="1026143"/>
                <a:ext cx="2085123" cy="246221"/>
              </a:xfrm>
              <a:prstGeom prst="rect">
                <a:avLst/>
              </a:prstGeom>
              <a:blipFill>
                <a:blip r:embed="rId3"/>
                <a:stretch>
                  <a:fillRect t="-5000" r="-1807" b="-35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475375" y="1043944"/>
                <a:ext cx="1738874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accPr>
                            <m:e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   [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𝑐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𝑑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𝑏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375" y="1043944"/>
                <a:ext cx="1738874" cy="246221"/>
              </a:xfrm>
              <a:prstGeom prst="rect">
                <a:avLst/>
              </a:prstGeom>
              <a:blipFill>
                <a:blip r:embed="rId4"/>
                <a:stretch>
                  <a:fillRect l="-2899" t="-9524" r="-3623" b="-2857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70D2A29-AF2C-6443-B41D-B341B05A3A38}"/>
                  </a:ext>
                </a:extLst>
              </p:cNvPr>
              <p:cNvSpPr/>
              <p:nvPr/>
            </p:nvSpPr>
            <p:spPr>
              <a:xfrm>
                <a:off x="820315" y="1830494"/>
                <a:ext cx="3076099" cy="423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𝑠𝑖𝑔𝑚𝑜𝑖𝑑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[1]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[1]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70D2A29-AF2C-6443-B41D-B341B05A3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15" y="1830494"/>
                <a:ext cx="3076099" cy="423514"/>
              </a:xfrm>
              <a:prstGeom prst="rect">
                <a:avLst/>
              </a:prstGeom>
              <a:blipFill>
                <a:blip r:embed="rId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CF949B8-EDE3-4D4F-90D1-B662D8F8A93A}"/>
                  </a:ext>
                </a:extLst>
              </p:cNvPr>
              <p:cNvSpPr/>
              <p:nvPr/>
            </p:nvSpPr>
            <p:spPr>
              <a:xfrm>
                <a:off x="723557" y="3921198"/>
                <a:ext cx="3269613" cy="423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CF949B8-EDE3-4D4F-90D1-B662D8F8A9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557" y="3921198"/>
                <a:ext cx="3269613" cy="423514"/>
              </a:xfrm>
              <a:prstGeom prst="rect">
                <a:avLst/>
              </a:prstGeom>
              <a:blipFill>
                <a:blip r:embed="rId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A2F7D47-8EE8-194E-8A4B-45B8028A74B8}"/>
                  </a:ext>
                </a:extLst>
              </p:cNvPr>
              <p:cNvSpPr/>
              <p:nvPr/>
            </p:nvSpPr>
            <p:spPr>
              <a:xfrm>
                <a:off x="820314" y="2255773"/>
                <a:ext cx="3079241" cy="423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𝑠𝑖𝑔𝑚𝑜𝑖𝑑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[2]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[2]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A2F7D47-8EE8-194E-8A4B-45B8028A74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14" y="2255773"/>
                <a:ext cx="3079241" cy="423514"/>
              </a:xfrm>
              <a:prstGeom prst="rect">
                <a:avLst/>
              </a:prstGeom>
              <a:blipFill>
                <a:blip r:embed="rId7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0E720E2-E32C-8147-BFE7-B1C73D4A70CD}"/>
                  </a:ext>
                </a:extLst>
              </p:cNvPr>
              <p:cNvSpPr/>
              <p:nvPr/>
            </p:nvSpPr>
            <p:spPr>
              <a:xfrm>
                <a:off x="1947675" y="2460064"/>
                <a:ext cx="4106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0E720E2-E32C-8147-BFE7-B1C73D4A70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675" y="2460064"/>
                <a:ext cx="41068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AF4BF20-DFB3-E54A-BCFF-235B163BFBEC}"/>
                  </a:ext>
                </a:extLst>
              </p:cNvPr>
              <p:cNvSpPr/>
              <p:nvPr/>
            </p:nvSpPr>
            <p:spPr>
              <a:xfrm>
                <a:off x="820314" y="2951783"/>
                <a:ext cx="3278270" cy="423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𝑠𝑖𝑔𝑚𝑜𝑖𝑑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AF4BF20-DFB3-E54A-BCFF-235B163BFB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14" y="2951783"/>
                <a:ext cx="3278270" cy="423514"/>
              </a:xfrm>
              <a:prstGeom prst="rect">
                <a:avLst/>
              </a:prstGeom>
              <a:blipFill>
                <a:blip r:embed="rId9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BB98800-7981-6640-9801-C5593BDF429E}"/>
                  </a:ext>
                </a:extLst>
              </p:cNvPr>
              <p:cNvSpPr/>
              <p:nvPr/>
            </p:nvSpPr>
            <p:spPr>
              <a:xfrm>
                <a:off x="2005373" y="3454906"/>
                <a:ext cx="4106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BB98800-7981-6640-9801-C5593BDF42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373" y="3454906"/>
                <a:ext cx="41068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55D84F-96FC-8D4C-B918-FEF73C8EE4F4}"/>
                  </a:ext>
                </a:extLst>
              </p:cNvPr>
              <p:cNvSpPr txBox="1"/>
              <p:nvPr/>
            </p:nvSpPr>
            <p:spPr>
              <a:xfrm>
                <a:off x="4875164" y="2804640"/>
                <a:ext cx="4074454" cy="6097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55D84F-96FC-8D4C-B918-FEF73C8EE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164" y="2804640"/>
                <a:ext cx="4074454" cy="609719"/>
              </a:xfrm>
              <a:prstGeom prst="rect">
                <a:avLst/>
              </a:prstGeom>
              <a:blipFill>
                <a:blip r:embed="rId11"/>
                <a:stretch>
                  <a:fillRect t="-2041" b="-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5D71605-AD06-3C4E-9E08-525A64BD551B}"/>
                  </a:ext>
                </a:extLst>
              </p:cNvPr>
              <p:cNvSpPr/>
              <p:nvPr/>
            </p:nvSpPr>
            <p:spPr>
              <a:xfrm>
                <a:off x="1217176" y="4669010"/>
                <a:ext cx="15763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𝑙𝑜𝑠𝑠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5D71605-AD06-3C4E-9E08-525A64BD55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176" y="4669010"/>
                <a:ext cx="1576394" cy="369332"/>
              </a:xfrm>
              <a:prstGeom prst="rect">
                <a:avLst/>
              </a:prstGeom>
              <a:blipFill>
                <a:blip r:embed="rId1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847958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87760" y="86127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Backward pass (Back-propagation)</a:t>
            </a:r>
            <a:endParaRPr sz="3200" dirty="0">
              <a:solidFill>
                <a:srgbClr val="21538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25611" y="1904192"/>
            <a:ext cx="467820" cy="400566"/>
            <a:chOff x="4750274" y="1783752"/>
            <a:chExt cx="467820" cy="400566"/>
          </a:xfrm>
        </p:grpSpPr>
        <p:sp>
          <p:nvSpPr>
            <p:cNvPr id="30" name="Oval 29"/>
            <p:cNvSpPr/>
            <p:nvPr/>
          </p:nvSpPr>
          <p:spPr>
            <a:xfrm>
              <a:off x="4772238" y="1828718"/>
              <a:ext cx="340640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4750274" y="1783752"/>
                  <a:ext cx="4678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67820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4620289" y="2393351"/>
            <a:ext cx="473143" cy="400565"/>
            <a:chOff x="4750274" y="1783753"/>
            <a:chExt cx="473143" cy="400565"/>
          </a:xfrm>
        </p:grpSpPr>
        <p:sp>
          <p:nvSpPr>
            <p:cNvPr id="28" name="Oval 27"/>
            <p:cNvSpPr/>
            <p:nvPr/>
          </p:nvSpPr>
          <p:spPr>
            <a:xfrm>
              <a:off x="4772238" y="1828718"/>
              <a:ext cx="340640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4750274" y="1783753"/>
                  <a:ext cx="4731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7314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4620289" y="2882509"/>
            <a:ext cx="473143" cy="400565"/>
            <a:chOff x="4750274" y="1783753"/>
            <a:chExt cx="473143" cy="400565"/>
          </a:xfrm>
        </p:grpSpPr>
        <p:sp>
          <p:nvSpPr>
            <p:cNvPr id="26" name="Oval 25"/>
            <p:cNvSpPr/>
            <p:nvPr/>
          </p:nvSpPr>
          <p:spPr>
            <a:xfrm>
              <a:off x="4772238" y="1828718"/>
              <a:ext cx="340640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4750274" y="1783753"/>
                  <a:ext cx="4731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7314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4620289" y="3371666"/>
            <a:ext cx="473142" cy="400565"/>
            <a:chOff x="4750274" y="1783753"/>
            <a:chExt cx="473142" cy="400565"/>
          </a:xfrm>
        </p:grpSpPr>
        <p:sp>
          <p:nvSpPr>
            <p:cNvPr id="24" name="Oval 23"/>
            <p:cNvSpPr/>
            <p:nvPr/>
          </p:nvSpPr>
          <p:spPr>
            <a:xfrm>
              <a:off x="4772238" y="1828718"/>
              <a:ext cx="340640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4750274" y="1783753"/>
                  <a:ext cx="47314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73142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5722086" y="2513228"/>
            <a:ext cx="580470" cy="626965"/>
            <a:chOff x="6512842" y="2409875"/>
            <a:chExt cx="580470" cy="626965"/>
          </a:xfrm>
        </p:grpSpPr>
        <p:sp>
          <p:nvSpPr>
            <p:cNvPr id="22" name="Oval 21"/>
            <p:cNvSpPr/>
            <p:nvPr/>
          </p:nvSpPr>
          <p:spPr>
            <a:xfrm>
              <a:off x="6512842" y="2409875"/>
              <a:ext cx="580470" cy="60596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6614442" y="2422826"/>
                  <a:ext cx="370557" cy="61401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/>
                        </m:nary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4442" y="2422826"/>
                  <a:ext cx="370557" cy="61401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55738" t="-115842" r="-157377" b="-1663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" name="Straight Arrow Connector 10"/>
          <p:cNvCxnSpPr/>
          <p:nvPr/>
        </p:nvCxnSpPr>
        <p:spPr>
          <a:xfrm>
            <a:off x="5082550" y="2226366"/>
            <a:ext cx="561147" cy="387894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Arrow Connector 11"/>
          <p:cNvCxnSpPr/>
          <p:nvPr/>
        </p:nvCxnSpPr>
        <p:spPr>
          <a:xfrm>
            <a:off x="5059345" y="2589155"/>
            <a:ext cx="529899" cy="15589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/>
          <p:cNvCxnSpPr/>
          <p:nvPr/>
        </p:nvCxnSpPr>
        <p:spPr>
          <a:xfrm flipV="1">
            <a:off x="5069447" y="2887072"/>
            <a:ext cx="524848" cy="22776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Arrow Connector 13"/>
          <p:cNvCxnSpPr/>
          <p:nvPr/>
        </p:nvCxnSpPr>
        <p:spPr>
          <a:xfrm flipV="1">
            <a:off x="5151563" y="3095414"/>
            <a:ext cx="433932" cy="46419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Arrow Connector 14"/>
          <p:cNvCxnSpPr/>
          <p:nvPr/>
        </p:nvCxnSpPr>
        <p:spPr>
          <a:xfrm>
            <a:off x="6429182" y="2783914"/>
            <a:ext cx="250531" cy="9993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Arrow Connector 20"/>
          <p:cNvCxnSpPr/>
          <p:nvPr/>
        </p:nvCxnSpPr>
        <p:spPr>
          <a:xfrm>
            <a:off x="7129560" y="2799358"/>
            <a:ext cx="233084" cy="9297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36" name="Group 35"/>
          <p:cNvGrpSpPr/>
          <p:nvPr/>
        </p:nvGrpSpPr>
        <p:grpSpPr>
          <a:xfrm>
            <a:off x="6730043" y="2612345"/>
            <a:ext cx="322786" cy="336961"/>
            <a:chOff x="5687460" y="2232453"/>
            <a:chExt cx="422743" cy="441307"/>
          </a:xfrm>
        </p:grpSpPr>
        <p:sp>
          <p:nvSpPr>
            <p:cNvPr id="33" name="Oval 32"/>
            <p:cNvSpPr/>
            <p:nvPr/>
          </p:nvSpPr>
          <p:spPr>
            <a:xfrm>
              <a:off x="5687460" y="2232453"/>
              <a:ext cx="422743" cy="441307"/>
            </a:xfrm>
            <a:prstGeom prst="ellipse">
              <a:avLst/>
            </a:prstGeom>
            <a:solidFill>
              <a:srgbClr val="E7D3F2"/>
            </a:solidFill>
            <a:ln w="12700" cap="flat">
              <a:solidFill>
                <a:srgbClr val="7030A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5" name="Curved Connector 34"/>
            <p:cNvCxnSpPr/>
            <p:nvPr/>
          </p:nvCxnSpPr>
          <p:spPr>
            <a:xfrm flipV="1">
              <a:off x="5758379" y="2355907"/>
              <a:ext cx="280903" cy="192106"/>
            </a:xfrm>
            <a:prstGeom prst="curvedConnector3">
              <a:avLst/>
            </a:prstGeom>
            <a:noFill/>
            <a:ln w="25400" cap="flat">
              <a:solidFill>
                <a:srgbClr val="7030A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47" name="Group 46"/>
          <p:cNvGrpSpPr/>
          <p:nvPr/>
        </p:nvGrpSpPr>
        <p:grpSpPr>
          <a:xfrm>
            <a:off x="313164" y="1968220"/>
            <a:ext cx="460767" cy="400566"/>
            <a:chOff x="4750274" y="1783752"/>
            <a:chExt cx="460767" cy="400566"/>
          </a:xfrm>
        </p:grpSpPr>
        <p:sp>
          <p:nvSpPr>
            <p:cNvPr id="73" name="Oval 72"/>
            <p:cNvSpPr/>
            <p:nvPr/>
          </p:nvSpPr>
          <p:spPr>
            <a:xfrm>
              <a:off x="4772238" y="1828718"/>
              <a:ext cx="340640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/>
                <p:cNvSpPr/>
                <p:nvPr/>
              </p:nvSpPr>
              <p:spPr>
                <a:xfrm>
                  <a:off x="4750274" y="1783752"/>
                  <a:ext cx="4607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4" name="Rectangle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60767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307842" y="2457379"/>
            <a:ext cx="466089" cy="400565"/>
            <a:chOff x="4750274" y="1783753"/>
            <a:chExt cx="466089" cy="400565"/>
          </a:xfrm>
        </p:grpSpPr>
        <p:sp>
          <p:nvSpPr>
            <p:cNvPr id="71" name="Oval 70"/>
            <p:cNvSpPr/>
            <p:nvPr/>
          </p:nvSpPr>
          <p:spPr>
            <a:xfrm>
              <a:off x="4772238" y="1828718"/>
              <a:ext cx="340640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/>
                <p:cNvSpPr/>
                <p:nvPr/>
              </p:nvSpPr>
              <p:spPr>
                <a:xfrm>
                  <a:off x="4750274" y="1783753"/>
                  <a:ext cx="4660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Rectangle 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66089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/>
          <p:cNvGrpSpPr/>
          <p:nvPr/>
        </p:nvGrpSpPr>
        <p:grpSpPr>
          <a:xfrm>
            <a:off x="307842" y="2946537"/>
            <a:ext cx="466089" cy="400565"/>
            <a:chOff x="4750274" y="1783753"/>
            <a:chExt cx="466089" cy="400565"/>
          </a:xfrm>
        </p:grpSpPr>
        <p:sp>
          <p:nvSpPr>
            <p:cNvPr id="69" name="Oval 68"/>
            <p:cNvSpPr/>
            <p:nvPr/>
          </p:nvSpPr>
          <p:spPr>
            <a:xfrm>
              <a:off x="4772238" y="1828718"/>
              <a:ext cx="340640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/>
                <p:cNvSpPr/>
                <p:nvPr/>
              </p:nvSpPr>
              <p:spPr>
                <a:xfrm>
                  <a:off x="4750274" y="1783753"/>
                  <a:ext cx="4660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66089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/>
          <p:cNvGrpSpPr/>
          <p:nvPr/>
        </p:nvGrpSpPr>
        <p:grpSpPr>
          <a:xfrm>
            <a:off x="307842" y="3435694"/>
            <a:ext cx="466089" cy="400565"/>
            <a:chOff x="4750274" y="1783753"/>
            <a:chExt cx="466089" cy="400565"/>
          </a:xfrm>
        </p:grpSpPr>
        <p:sp>
          <p:nvSpPr>
            <p:cNvPr id="67" name="Oval 66"/>
            <p:cNvSpPr/>
            <p:nvPr/>
          </p:nvSpPr>
          <p:spPr>
            <a:xfrm>
              <a:off x="4772238" y="1828718"/>
              <a:ext cx="340640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/>
                <p:cNvSpPr/>
                <p:nvPr/>
              </p:nvSpPr>
              <p:spPr>
                <a:xfrm>
                  <a:off x="4750274" y="1783753"/>
                  <a:ext cx="4660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8" name="Rectangle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66089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/>
          <p:cNvGrpSpPr/>
          <p:nvPr/>
        </p:nvGrpSpPr>
        <p:grpSpPr>
          <a:xfrm>
            <a:off x="2565644" y="1217161"/>
            <a:ext cx="580470" cy="626965"/>
            <a:chOff x="6870151" y="1242782"/>
            <a:chExt cx="580470" cy="626965"/>
          </a:xfrm>
        </p:grpSpPr>
        <p:sp>
          <p:nvSpPr>
            <p:cNvPr id="65" name="Oval 64"/>
            <p:cNvSpPr/>
            <p:nvPr/>
          </p:nvSpPr>
          <p:spPr>
            <a:xfrm>
              <a:off x="6870151" y="1242782"/>
              <a:ext cx="580470" cy="60596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/>
                <p:cNvSpPr/>
                <p:nvPr/>
              </p:nvSpPr>
              <p:spPr>
                <a:xfrm>
                  <a:off x="6971751" y="1255733"/>
                  <a:ext cx="370557" cy="61401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/>
                        </m:nary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6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1751" y="1255733"/>
                  <a:ext cx="370557" cy="61401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60000" t="-115842" r="-160000" b="-1663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2" name="Straight Arrow Connector 51"/>
          <p:cNvCxnSpPr>
            <a:stCxn id="74" idx="3"/>
          </p:cNvCxnSpPr>
          <p:nvPr/>
        </p:nvCxnSpPr>
        <p:spPr>
          <a:xfrm flipV="1">
            <a:off x="773931" y="1557225"/>
            <a:ext cx="1663149" cy="59566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Straight Arrow Connector 52"/>
          <p:cNvCxnSpPr/>
          <p:nvPr/>
        </p:nvCxnSpPr>
        <p:spPr>
          <a:xfrm flipV="1">
            <a:off x="721498" y="1591458"/>
            <a:ext cx="1706655" cy="106267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Straight Arrow Connector 53"/>
          <p:cNvCxnSpPr/>
          <p:nvPr/>
        </p:nvCxnSpPr>
        <p:spPr>
          <a:xfrm flipV="1">
            <a:off x="731600" y="1567653"/>
            <a:ext cx="1714811" cy="161215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Straight Arrow Connector 54"/>
          <p:cNvCxnSpPr>
            <a:stCxn id="68" idx="3"/>
          </p:cNvCxnSpPr>
          <p:nvPr/>
        </p:nvCxnSpPr>
        <p:spPr>
          <a:xfrm flipV="1">
            <a:off x="773931" y="1534051"/>
            <a:ext cx="1654222" cy="208630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Straight Arrow Connector 55"/>
          <p:cNvCxnSpPr/>
          <p:nvPr/>
        </p:nvCxnSpPr>
        <p:spPr>
          <a:xfrm>
            <a:off x="3272740" y="1487847"/>
            <a:ext cx="250531" cy="9993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Straight Arrow Connector 60"/>
          <p:cNvCxnSpPr/>
          <p:nvPr/>
        </p:nvCxnSpPr>
        <p:spPr>
          <a:xfrm>
            <a:off x="3973118" y="1503291"/>
            <a:ext cx="609572" cy="492938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62" name="Group 61"/>
          <p:cNvGrpSpPr/>
          <p:nvPr/>
        </p:nvGrpSpPr>
        <p:grpSpPr>
          <a:xfrm>
            <a:off x="3573601" y="1316278"/>
            <a:ext cx="322786" cy="336961"/>
            <a:chOff x="6155416" y="703948"/>
            <a:chExt cx="422743" cy="441307"/>
          </a:xfrm>
        </p:grpSpPr>
        <p:sp>
          <p:nvSpPr>
            <p:cNvPr id="63" name="Oval 62"/>
            <p:cNvSpPr/>
            <p:nvPr/>
          </p:nvSpPr>
          <p:spPr>
            <a:xfrm>
              <a:off x="6155416" y="703948"/>
              <a:ext cx="422743" cy="441307"/>
            </a:xfrm>
            <a:prstGeom prst="ellipse">
              <a:avLst/>
            </a:prstGeom>
            <a:solidFill>
              <a:srgbClr val="E7D3F2"/>
            </a:solidFill>
            <a:ln w="12700" cap="flat">
              <a:solidFill>
                <a:srgbClr val="7030A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4" name="Curved Connector 63"/>
            <p:cNvCxnSpPr/>
            <p:nvPr/>
          </p:nvCxnSpPr>
          <p:spPr>
            <a:xfrm flipV="1">
              <a:off x="6226335" y="827403"/>
              <a:ext cx="280903" cy="192106"/>
            </a:xfrm>
            <a:prstGeom prst="curvedConnector3">
              <a:avLst/>
            </a:prstGeom>
            <a:noFill/>
            <a:ln w="25400" cap="flat">
              <a:solidFill>
                <a:srgbClr val="7030A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75" name="Oval 74"/>
          <p:cNvSpPr/>
          <p:nvPr/>
        </p:nvSpPr>
        <p:spPr>
          <a:xfrm>
            <a:off x="2591336" y="2104475"/>
            <a:ext cx="580470" cy="605961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2692936" y="2117426"/>
                <a:ext cx="370557" cy="6140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936" y="2117426"/>
                <a:ext cx="370557" cy="614014"/>
              </a:xfrm>
              <a:prstGeom prst="rect">
                <a:avLst/>
              </a:prstGeom>
              <a:blipFill rotWithShape="0">
                <a:blip r:embed="rId11"/>
                <a:stretch>
                  <a:fillRect l="-157377" t="-115842" r="-155738" b="-166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Straight Arrow Connector 76"/>
          <p:cNvCxnSpPr/>
          <p:nvPr/>
        </p:nvCxnSpPr>
        <p:spPr>
          <a:xfrm>
            <a:off x="3298432" y="2375161"/>
            <a:ext cx="250531" cy="9993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8" name="Straight Arrow Connector 77"/>
          <p:cNvCxnSpPr/>
          <p:nvPr/>
        </p:nvCxnSpPr>
        <p:spPr>
          <a:xfrm>
            <a:off x="3998810" y="2390605"/>
            <a:ext cx="523967" cy="149948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9" name="Oval 78"/>
          <p:cNvSpPr/>
          <p:nvPr/>
        </p:nvSpPr>
        <p:spPr>
          <a:xfrm>
            <a:off x="3599293" y="2203592"/>
            <a:ext cx="322786" cy="336961"/>
          </a:xfrm>
          <a:prstGeom prst="ellipse">
            <a:avLst/>
          </a:prstGeom>
          <a:solidFill>
            <a:srgbClr val="E7D3F2"/>
          </a:solidFill>
          <a:ln w="12700" cap="flat">
            <a:solidFill>
              <a:srgbClr val="7030A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" name="Curved Connector 79"/>
          <p:cNvCxnSpPr/>
          <p:nvPr/>
        </p:nvCxnSpPr>
        <p:spPr>
          <a:xfrm flipV="1">
            <a:off x="3653443" y="2297856"/>
            <a:ext cx="214484" cy="146683"/>
          </a:xfrm>
          <a:prstGeom prst="curvedConnector3">
            <a:avLst/>
          </a:prstGeom>
          <a:noFill/>
          <a:ln w="25400" cap="flat">
            <a:solidFill>
              <a:srgbClr val="7030A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1" name="Oval 80"/>
          <p:cNvSpPr/>
          <p:nvPr/>
        </p:nvSpPr>
        <p:spPr>
          <a:xfrm>
            <a:off x="2591336" y="2996297"/>
            <a:ext cx="580470" cy="605961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2692936" y="3009248"/>
                <a:ext cx="370557" cy="6140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936" y="3009248"/>
                <a:ext cx="370557" cy="614014"/>
              </a:xfrm>
              <a:prstGeom prst="rect">
                <a:avLst/>
              </a:prstGeom>
              <a:blipFill rotWithShape="0">
                <a:blip r:embed="rId11"/>
                <a:stretch>
                  <a:fillRect l="-157377" t="-117000" r="-155738" b="-16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/>
          <p:cNvCxnSpPr/>
          <p:nvPr/>
        </p:nvCxnSpPr>
        <p:spPr>
          <a:xfrm>
            <a:off x="3298432" y="3266983"/>
            <a:ext cx="250531" cy="9993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Straight Arrow Connector 83"/>
          <p:cNvCxnSpPr/>
          <p:nvPr/>
        </p:nvCxnSpPr>
        <p:spPr>
          <a:xfrm flipV="1">
            <a:off x="3998810" y="3117435"/>
            <a:ext cx="523967" cy="114192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5" name="Oval 84"/>
          <p:cNvSpPr/>
          <p:nvPr/>
        </p:nvSpPr>
        <p:spPr>
          <a:xfrm>
            <a:off x="3599293" y="3095414"/>
            <a:ext cx="322786" cy="336961"/>
          </a:xfrm>
          <a:prstGeom prst="ellipse">
            <a:avLst/>
          </a:prstGeom>
          <a:solidFill>
            <a:srgbClr val="E7D3F2"/>
          </a:solidFill>
          <a:ln w="12700" cap="flat">
            <a:solidFill>
              <a:srgbClr val="7030A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6" name="Curved Connector 85"/>
          <p:cNvCxnSpPr/>
          <p:nvPr/>
        </p:nvCxnSpPr>
        <p:spPr>
          <a:xfrm flipV="1">
            <a:off x="3653443" y="3189678"/>
            <a:ext cx="214484" cy="146683"/>
          </a:xfrm>
          <a:prstGeom prst="curvedConnector3">
            <a:avLst/>
          </a:prstGeom>
          <a:noFill/>
          <a:ln w="25400" cap="flat">
            <a:solidFill>
              <a:srgbClr val="7030A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7" name="Oval 86"/>
          <p:cNvSpPr/>
          <p:nvPr/>
        </p:nvSpPr>
        <p:spPr>
          <a:xfrm>
            <a:off x="2591336" y="3897378"/>
            <a:ext cx="580470" cy="605961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2692936" y="3910329"/>
                <a:ext cx="370557" cy="6140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936" y="3910329"/>
                <a:ext cx="370557" cy="614014"/>
              </a:xfrm>
              <a:prstGeom prst="rect">
                <a:avLst/>
              </a:prstGeom>
              <a:blipFill rotWithShape="0">
                <a:blip r:embed="rId11"/>
                <a:stretch>
                  <a:fillRect l="-157377" t="-115842" r="-155738" b="-166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Straight Arrow Connector 88"/>
          <p:cNvCxnSpPr/>
          <p:nvPr/>
        </p:nvCxnSpPr>
        <p:spPr>
          <a:xfrm>
            <a:off x="3298432" y="4168064"/>
            <a:ext cx="250531" cy="9993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Straight Arrow Connector 89"/>
          <p:cNvCxnSpPr/>
          <p:nvPr/>
        </p:nvCxnSpPr>
        <p:spPr>
          <a:xfrm flipV="1">
            <a:off x="3998810" y="3635894"/>
            <a:ext cx="523967" cy="547614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1" name="Oval 90"/>
          <p:cNvSpPr/>
          <p:nvPr/>
        </p:nvSpPr>
        <p:spPr>
          <a:xfrm>
            <a:off x="3599293" y="3996495"/>
            <a:ext cx="322786" cy="336961"/>
          </a:xfrm>
          <a:prstGeom prst="ellipse">
            <a:avLst/>
          </a:prstGeom>
          <a:solidFill>
            <a:srgbClr val="E7D3F2"/>
          </a:solidFill>
          <a:ln w="12700" cap="flat">
            <a:solidFill>
              <a:srgbClr val="7030A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2" name="Curved Connector 91"/>
          <p:cNvCxnSpPr/>
          <p:nvPr/>
        </p:nvCxnSpPr>
        <p:spPr>
          <a:xfrm flipV="1">
            <a:off x="3653443" y="4090759"/>
            <a:ext cx="214484" cy="146683"/>
          </a:xfrm>
          <a:prstGeom prst="curvedConnector3">
            <a:avLst/>
          </a:prstGeom>
          <a:noFill/>
          <a:ln w="25400" cap="flat">
            <a:solidFill>
              <a:srgbClr val="7030A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2" name="Straight Arrow Connector 111"/>
          <p:cNvCxnSpPr>
            <a:stCxn id="74" idx="3"/>
          </p:cNvCxnSpPr>
          <p:nvPr/>
        </p:nvCxnSpPr>
        <p:spPr>
          <a:xfrm>
            <a:off x="773931" y="2152886"/>
            <a:ext cx="1679322" cy="26034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6" name="Straight Arrow Connector 115"/>
          <p:cNvCxnSpPr>
            <a:stCxn id="72" idx="3"/>
          </p:cNvCxnSpPr>
          <p:nvPr/>
        </p:nvCxnSpPr>
        <p:spPr>
          <a:xfrm flipV="1">
            <a:off x="773931" y="2423663"/>
            <a:ext cx="1639966" cy="21838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1" name="Straight Arrow Connector 120"/>
          <p:cNvCxnSpPr>
            <a:stCxn id="70" idx="3"/>
          </p:cNvCxnSpPr>
          <p:nvPr/>
        </p:nvCxnSpPr>
        <p:spPr>
          <a:xfrm flipV="1">
            <a:off x="773931" y="2426144"/>
            <a:ext cx="1612321" cy="70505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4" name="Straight Arrow Connector 123"/>
          <p:cNvCxnSpPr>
            <a:stCxn id="68" idx="3"/>
          </p:cNvCxnSpPr>
          <p:nvPr/>
        </p:nvCxnSpPr>
        <p:spPr>
          <a:xfrm flipV="1">
            <a:off x="773931" y="2411574"/>
            <a:ext cx="1639966" cy="120878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8" name="Straight Arrow Connector 127"/>
          <p:cNvCxnSpPr>
            <a:stCxn id="70" idx="3"/>
          </p:cNvCxnSpPr>
          <p:nvPr/>
        </p:nvCxnSpPr>
        <p:spPr>
          <a:xfrm>
            <a:off x="773931" y="3131203"/>
            <a:ext cx="1625201" cy="119825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1" name="Straight Arrow Connector 130"/>
          <p:cNvCxnSpPr>
            <a:stCxn id="72" idx="3"/>
          </p:cNvCxnSpPr>
          <p:nvPr/>
        </p:nvCxnSpPr>
        <p:spPr>
          <a:xfrm>
            <a:off x="773931" y="2642045"/>
            <a:ext cx="1587445" cy="60638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4" name="Straight Arrow Connector 133"/>
          <p:cNvCxnSpPr>
            <a:stCxn id="74" idx="3"/>
          </p:cNvCxnSpPr>
          <p:nvPr/>
        </p:nvCxnSpPr>
        <p:spPr>
          <a:xfrm>
            <a:off x="773931" y="2152886"/>
            <a:ext cx="1587445" cy="111409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8" name="Straight Arrow Connector 137"/>
          <p:cNvCxnSpPr>
            <a:stCxn id="70" idx="3"/>
          </p:cNvCxnSpPr>
          <p:nvPr/>
        </p:nvCxnSpPr>
        <p:spPr>
          <a:xfrm>
            <a:off x="773931" y="3131203"/>
            <a:ext cx="1594692" cy="106147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2" name="Straight Arrow Connector 141"/>
          <p:cNvCxnSpPr>
            <a:stCxn id="74" idx="3"/>
          </p:cNvCxnSpPr>
          <p:nvPr/>
        </p:nvCxnSpPr>
        <p:spPr>
          <a:xfrm>
            <a:off x="773931" y="2152886"/>
            <a:ext cx="1612321" cy="205022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5" name="Straight Arrow Connector 144"/>
          <p:cNvCxnSpPr>
            <a:stCxn id="68" idx="3"/>
          </p:cNvCxnSpPr>
          <p:nvPr/>
        </p:nvCxnSpPr>
        <p:spPr>
          <a:xfrm flipV="1">
            <a:off x="773931" y="3276976"/>
            <a:ext cx="1598625" cy="343384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8" name="Straight Arrow Connector 147"/>
          <p:cNvCxnSpPr>
            <a:stCxn id="68" idx="3"/>
          </p:cNvCxnSpPr>
          <p:nvPr/>
        </p:nvCxnSpPr>
        <p:spPr>
          <a:xfrm>
            <a:off x="773931" y="3620360"/>
            <a:ext cx="1616048" cy="5827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53" name="Group 152"/>
          <p:cNvGrpSpPr/>
          <p:nvPr/>
        </p:nvGrpSpPr>
        <p:grpSpPr>
          <a:xfrm>
            <a:off x="7426674" y="2578512"/>
            <a:ext cx="462434" cy="400566"/>
            <a:chOff x="4750274" y="1783752"/>
            <a:chExt cx="462434" cy="400566"/>
          </a:xfrm>
        </p:grpSpPr>
        <p:sp>
          <p:nvSpPr>
            <p:cNvPr id="154" name="Oval 153"/>
            <p:cNvSpPr/>
            <p:nvPr/>
          </p:nvSpPr>
          <p:spPr>
            <a:xfrm>
              <a:off x="4772238" y="1828718"/>
              <a:ext cx="340640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Rectangle 154"/>
                <p:cNvSpPr/>
                <p:nvPr/>
              </p:nvSpPr>
              <p:spPr>
                <a:xfrm>
                  <a:off x="4750274" y="1783752"/>
                  <a:ext cx="46243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5" name="Rectangle 1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62434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t="-3279" r="-14474"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9" name="Group 168"/>
          <p:cNvGrpSpPr/>
          <p:nvPr/>
        </p:nvGrpSpPr>
        <p:grpSpPr>
          <a:xfrm>
            <a:off x="8100254" y="2577205"/>
            <a:ext cx="462434" cy="400566"/>
            <a:chOff x="4750274" y="1783752"/>
            <a:chExt cx="462434" cy="400566"/>
          </a:xfrm>
        </p:grpSpPr>
        <p:sp>
          <p:nvSpPr>
            <p:cNvPr id="170" name="Oval 169"/>
            <p:cNvSpPr/>
            <p:nvPr/>
          </p:nvSpPr>
          <p:spPr>
            <a:xfrm>
              <a:off x="4772238" y="1828718"/>
              <a:ext cx="340640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Rectangle 170"/>
                <p:cNvSpPr/>
                <p:nvPr/>
              </p:nvSpPr>
              <p:spPr>
                <a:xfrm>
                  <a:off x="4750274" y="1783752"/>
                  <a:ext cx="46243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1" name="Rectangle 1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62434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3" name="Rectangle 92"/>
          <p:cNvSpPr/>
          <p:nvPr/>
        </p:nvSpPr>
        <p:spPr>
          <a:xfrm>
            <a:off x="202060" y="1457819"/>
            <a:ext cx="596131" cy="3116295"/>
          </a:xfrm>
          <a:prstGeom prst="rect">
            <a:avLst/>
          </a:prstGeom>
          <a:noFill/>
          <a:ln w="25400" cap="flat">
            <a:solidFill>
              <a:srgbClr val="92D05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3241280" y="669172"/>
            <a:ext cx="2368991" cy="3884967"/>
            <a:chOff x="3774073" y="884629"/>
            <a:chExt cx="2368991" cy="3884967"/>
          </a:xfrm>
        </p:grpSpPr>
        <p:sp>
          <p:nvSpPr>
            <p:cNvPr id="98" name="Rectangle 97"/>
            <p:cNvSpPr/>
            <p:nvPr/>
          </p:nvSpPr>
          <p:spPr>
            <a:xfrm>
              <a:off x="3774073" y="1330030"/>
              <a:ext cx="1852564" cy="3439566"/>
            </a:xfrm>
            <a:prstGeom prst="rect">
              <a:avLst/>
            </a:prstGeom>
            <a:noFill/>
            <a:ln w="25400" cap="flat">
              <a:solidFill>
                <a:srgbClr val="92D05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98"/>
                <p:cNvSpPr/>
                <p:nvPr/>
              </p:nvSpPr>
              <p:spPr>
                <a:xfrm>
                  <a:off x="4067046" y="884629"/>
                  <a:ext cx="2076018" cy="498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en-US" sz="12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200" i="1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  <m:t>𝜕</m:t>
                                </m:r>
                                <m:r>
                                  <a:rPr lang="en-US" sz="1200" b="0" i="1" smtClean="0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  <m:t>𝐿</m:t>
                                </m:r>
                              </m:num>
                              <m:den>
                                <m:r>
                                  <a:rPr lang="en-US" sz="1200" i="1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12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  <m:sub/>
                        </m:sSub>
                        <m:r>
                          <a:rPr lang="en-US" sz="1200" b="0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=</m:t>
                        </m:r>
                        <m:f>
                          <m:fPr>
                            <m:ctrlPr>
                              <a:rPr lang="en-US" sz="1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i="1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1200" i="1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12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smtClean="0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r>
                          <a:rPr lang="en-US" sz="1200" b="0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𝑆𝑖𝑔𝑚𝑜𝑖𝑑</m:t>
                        </m:r>
                        <m:r>
                          <a:rPr lang="en-US" sz="1200" b="0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200" b="0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)</m:t>
                        </m:r>
                        <m:f>
                          <m:fPr>
                            <m:ctrlPr>
                              <a:rPr lang="en-US" sz="1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i="1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𝜕</m:t>
                            </m:r>
                            <m:r>
                              <a:rPr lang="en-US" sz="1200" i="1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en-US" sz="1200" i="1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12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200" i="1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sz="12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Rectangle 9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7046" y="884629"/>
                  <a:ext cx="2076018" cy="498663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3" name="Group 102"/>
          <p:cNvGrpSpPr/>
          <p:nvPr/>
        </p:nvGrpSpPr>
        <p:grpSpPr>
          <a:xfrm>
            <a:off x="6404156" y="1670305"/>
            <a:ext cx="2252438" cy="1713052"/>
            <a:chOff x="7357903" y="1772326"/>
            <a:chExt cx="2252438" cy="1713052"/>
          </a:xfrm>
        </p:grpSpPr>
        <p:sp>
          <p:nvSpPr>
            <p:cNvPr id="104" name="Rectangle 103"/>
            <p:cNvSpPr/>
            <p:nvPr/>
          </p:nvSpPr>
          <p:spPr>
            <a:xfrm>
              <a:off x="7357903" y="2240670"/>
              <a:ext cx="1466232" cy="1244708"/>
            </a:xfrm>
            <a:prstGeom prst="rect">
              <a:avLst/>
            </a:prstGeom>
            <a:noFill/>
            <a:ln w="25400" cap="flat">
              <a:solidFill>
                <a:srgbClr val="92D05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Rectangle 104"/>
                <p:cNvSpPr/>
                <p:nvPr/>
              </p:nvSpPr>
              <p:spPr>
                <a:xfrm>
                  <a:off x="7624989" y="1772326"/>
                  <a:ext cx="1985352" cy="40979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𝜕</m:t>
                              </m:r>
                              <m:r>
                                <a:rPr lang="en-US" sz="1200" b="0" i="1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  <m:sub/>
                      </m:sSub>
                      <m:r>
                        <a:rPr lang="en-US" sz="12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𝜕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2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𝑆𝑖𝑔𝑚𝑜𝑖𝑑</m:t>
                      </m:r>
                      <m:r>
                        <a:rPr lang="en-US" sz="12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1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)</m:t>
                      </m:r>
                    </m:oMath>
                  </a14:m>
                  <a:r>
                    <a:rPr lang="en-US" sz="1200" dirty="0">
                      <a:solidFill>
                        <a:srgbClr val="00B05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𝜕</m:t>
                          </m:r>
                          <m:r>
                            <a:rPr lang="en-US" sz="1200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𝐿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200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a14:m>
                  <a:endParaRPr lang="en-US" sz="12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Rectangle 10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4989" y="1772326"/>
                  <a:ext cx="1985352" cy="409792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6" name="Group 105"/>
          <p:cNvGrpSpPr/>
          <p:nvPr/>
        </p:nvGrpSpPr>
        <p:grpSpPr>
          <a:xfrm>
            <a:off x="7331908" y="2400970"/>
            <a:ext cx="1384610" cy="1523951"/>
            <a:chOff x="7357903" y="2505362"/>
            <a:chExt cx="1503130" cy="1704891"/>
          </a:xfrm>
        </p:grpSpPr>
        <p:sp>
          <p:nvSpPr>
            <p:cNvPr id="107" name="Rectangle 106"/>
            <p:cNvSpPr/>
            <p:nvPr/>
          </p:nvSpPr>
          <p:spPr>
            <a:xfrm>
              <a:off x="7357903" y="2505362"/>
              <a:ext cx="1410123" cy="980016"/>
            </a:xfrm>
            <a:prstGeom prst="rect">
              <a:avLst/>
            </a:prstGeom>
            <a:noFill/>
            <a:ln w="25400" cap="flat">
              <a:solidFill>
                <a:srgbClr val="92D05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Rectangle 107"/>
                <p:cNvSpPr/>
                <p:nvPr/>
              </p:nvSpPr>
              <p:spPr>
                <a:xfrm>
                  <a:off x="7357903" y="3778706"/>
                  <a:ext cx="1503130" cy="43154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𝜕</m:t>
                          </m:r>
                          <m:r>
                            <a:rPr lang="en-US" sz="12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𝐿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200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2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𝜕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200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2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𝐿</m:t>
                      </m:r>
                      <m:r>
                        <a:rPr lang="en-US" sz="12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1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,</m:t>
                      </m:r>
                    </m:oMath>
                  </a14:m>
                  <a:r>
                    <a:rPr lang="en-US" sz="1200" dirty="0">
                      <a:solidFill>
                        <a:srgbClr val="00B050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1200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)</m:t>
                      </m:r>
                    </m:oMath>
                  </a14:m>
                  <a:endParaRPr lang="en-US" sz="12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Rectangle 10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7903" y="3778706"/>
                  <a:ext cx="1503130" cy="43154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r="-4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673846" y="697863"/>
            <a:ext cx="2571819" cy="3907828"/>
            <a:chOff x="673846" y="697863"/>
            <a:chExt cx="2571819" cy="3907828"/>
          </a:xfrm>
        </p:grpSpPr>
        <p:grpSp>
          <p:nvGrpSpPr>
            <p:cNvPr id="94" name="Group 93"/>
            <p:cNvGrpSpPr/>
            <p:nvPr/>
          </p:nvGrpSpPr>
          <p:grpSpPr>
            <a:xfrm>
              <a:off x="673846" y="697863"/>
              <a:ext cx="2571819" cy="3884512"/>
              <a:chOff x="1058483" y="741431"/>
              <a:chExt cx="2571819" cy="3884512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1080869" y="1219200"/>
                <a:ext cx="2549433" cy="3406743"/>
              </a:xfrm>
              <a:prstGeom prst="rect">
                <a:avLst/>
              </a:prstGeom>
              <a:noFill/>
              <a:ln w="25400" cap="flat">
                <a:solidFill>
                  <a:srgbClr val="92D05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6" name="Rectangle 95"/>
                  <p:cNvSpPr/>
                  <p:nvPr/>
                </p:nvSpPr>
                <p:spPr>
                  <a:xfrm>
                    <a:off x="1058483" y="741431"/>
                    <a:ext cx="2567434" cy="49866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𝜕</m:t>
                                  </m:r>
                                  <m:r>
                                    <a:rPr lang="en-US" sz="1200" b="0" i="1" smtClean="0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12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sub/>
                          </m:sSub>
                          <m:r>
                            <a:rPr lang="en-US" sz="12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=(</m:t>
                          </m:r>
                          <m:f>
                            <m:fPr>
                              <m:ctrlP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2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12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  <m:r>
                                    <a:rPr lang="en-US" sz="1200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en-US" sz="1200" b="0" i="1" smtClean="0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1200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)</m:t>
                          </m:r>
                          <m:f>
                            <m:fPr>
                              <m:ctrlP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𝜕</m:t>
                              </m:r>
                              <m: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oMath>
                      </m:oMathPara>
                    </a14:m>
                    <a:endParaRPr lang="en-US" sz="1200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6" name="Rectangle 9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8483" y="741431"/>
                    <a:ext cx="2567434" cy="498663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 t="-126829" b="-18414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/>
                <p:cNvSpPr/>
                <p:nvPr/>
              </p:nvSpPr>
              <p:spPr>
                <a:xfrm>
                  <a:off x="899791" y="4085164"/>
                  <a:ext cx="1392561" cy="52052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en-US" sz="1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2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𝜕</m:t>
                                </m:r>
                                <m:r>
                                  <a:rPr lang="en-US" sz="1200" b="0" i="1" smtClean="0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𝐿</m:t>
                                </m:r>
                              </m:num>
                              <m:den>
                                <m:r>
                                  <a:rPr lang="en-US" sz="12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12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</a:rPr>
                                      <m:t>1</m:t>
                                    </m:r>
                                    <m:r>
                                      <a:rPr lang="en-US" sz="12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1200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1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2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12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</a:rPr>
                                      <m:t>1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den>
                            </m:f>
                            <m:f>
                              <m:fPr>
                                <m:ctrlPr>
                                  <a:rPr lang="en-US" sz="1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2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𝜕</m:t>
                                </m:r>
                                <m:r>
                                  <a:rPr lang="en-US" sz="1200" b="0" i="1" smtClean="0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𝐿</m:t>
                                </m:r>
                              </m:num>
                              <m:den>
                                <m:r>
                                  <a:rPr lang="en-US" sz="12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𝜕</m:t>
                                </m:r>
                                <m:r>
                                  <a:rPr lang="en-US" sz="1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den>
                            </m:f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12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Rectangle 10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791" y="4085164"/>
                  <a:ext cx="1392561" cy="520527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/>
          <p:cNvGrpSpPr/>
          <p:nvPr/>
        </p:nvGrpSpPr>
        <p:grpSpPr>
          <a:xfrm>
            <a:off x="4379582" y="1147315"/>
            <a:ext cx="3219817" cy="2764102"/>
            <a:chOff x="4379582" y="1147315"/>
            <a:chExt cx="3219817" cy="2764102"/>
          </a:xfrm>
        </p:grpSpPr>
        <p:grpSp>
          <p:nvGrpSpPr>
            <p:cNvPr id="100" name="Group 99"/>
            <p:cNvGrpSpPr/>
            <p:nvPr/>
          </p:nvGrpSpPr>
          <p:grpSpPr>
            <a:xfrm>
              <a:off x="4379582" y="1147315"/>
              <a:ext cx="3219817" cy="2750063"/>
              <a:chOff x="5013051" y="1187796"/>
              <a:chExt cx="3219817" cy="2750063"/>
            </a:xfrm>
          </p:grpSpPr>
          <p:sp>
            <p:nvSpPr>
              <p:cNvPr id="101" name="Rectangle 100"/>
              <p:cNvSpPr/>
              <p:nvPr/>
            </p:nvSpPr>
            <p:spPr>
              <a:xfrm>
                <a:off x="5013051" y="1846896"/>
                <a:ext cx="2219587" cy="2090963"/>
              </a:xfrm>
              <a:prstGeom prst="rect">
                <a:avLst/>
              </a:prstGeom>
              <a:noFill/>
              <a:ln w="25400" cap="flat">
                <a:solidFill>
                  <a:srgbClr val="92D05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Rectangle 101"/>
                  <p:cNvSpPr/>
                  <p:nvPr/>
                </p:nvSpPr>
                <p:spPr>
                  <a:xfrm>
                    <a:off x="5692814" y="1187796"/>
                    <a:ext cx="2540054" cy="49866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𝜕</m:t>
                                  </m:r>
                                  <m:r>
                                    <a:rPr lang="en-US" sz="1200" b="0" i="1" smtClean="0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12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sub/>
                          </m:sSub>
                          <m:r>
                            <a:rPr lang="en-US" sz="12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=(</m:t>
                          </m:r>
                          <m:f>
                            <m:fPr>
                              <m:ctrlP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2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12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  <m:r>
                                    <a:rPr lang="en-US" sz="1200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2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1200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2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)</m:t>
                          </m:r>
                          <m:f>
                            <m:fPr>
                              <m:ctrlP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𝜕</m:t>
                              </m:r>
                              <m: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oMath>
                      </m:oMathPara>
                    </a14:m>
                    <a:endParaRPr lang="en-US" sz="1200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2" name="Rectangle 10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92814" y="1187796"/>
                    <a:ext cx="2540054" cy="498663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 t="-126829" b="-18414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Rectangle 109"/>
                <p:cNvSpPr/>
                <p:nvPr/>
              </p:nvSpPr>
              <p:spPr>
                <a:xfrm>
                  <a:off x="5141663" y="3412754"/>
                  <a:ext cx="1356140" cy="498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en-US" sz="1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2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𝜕</m:t>
                                </m:r>
                                <m:r>
                                  <a:rPr lang="en-US" sz="1200" b="0" i="1" smtClean="0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𝐿</m:t>
                                </m:r>
                              </m:num>
                              <m:den>
                                <m:r>
                                  <a:rPr lang="en-US" sz="12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12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</a:rPr>
                                      <m:t>2</m:t>
                                    </m:r>
                                    <m:r>
                                      <a:rPr lang="en-US" sz="12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1200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1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2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12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</a:rPr>
                                      <m:t>2</m:t>
                                    </m:r>
                                    <m:r>
                                      <a:rPr lang="en-US" sz="12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  <m:f>
                              <m:fPr>
                                <m:ctrlPr>
                                  <a:rPr lang="en-US" sz="1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2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𝜕</m:t>
                                </m:r>
                                <m:r>
                                  <a:rPr lang="en-US" sz="1200" i="1" smtClean="0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𝐿</m:t>
                                </m:r>
                              </m:num>
                              <m:den>
                                <m:r>
                                  <a:rPr lang="en-US" sz="12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𝜕</m:t>
                                </m:r>
                                <m:r>
                                  <a:rPr lang="en-US" sz="1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den>
                            </m:f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2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Rectangle 10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1663" y="3412754"/>
                  <a:ext cx="1356140" cy="498663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326988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77EFBF-D2D3-4D4A-AB87-3BD0BBF2D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52" y="237314"/>
            <a:ext cx="6126799" cy="45729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68B02D-F145-3A40-9D8E-ADC9E8DBC900}"/>
              </a:ext>
            </a:extLst>
          </p:cNvPr>
          <p:cNvSpPr txBox="1"/>
          <p:nvPr/>
        </p:nvSpPr>
        <p:spPr>
          <a:xfrm>
            <a:off x="7074976" y="1433593"/>
            <a:ext cx="13067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Softmax</a:t>
            </a:r>
            <a:endParaRPr lang="en-US" dirty="0"/>
          </a:p>
          <a:p>
            <a:r>
              <a:rPr lang="en-US" dirty="0"/>
              <a:t>+ Negative</a:t>
            </a:r>
            <a:br>
              <a:rPr lang="en-US" dirty="0"/>
            </a:br>
            <a:r>
              <a:rPr lang="en-US" dirty="0"/>
              <a:t>   Log</a:t>
            </a:r>
          </a:p>
          <a:p>
            <a:r>
              <a:rPr lang="en-US" dirty="0"/>
              <a:t>   Likelihood</a:t>
            </a:r>
          </a:p>
        </p:txBody>
      </p:sp>
    </p:spTree>
    <p:extLst>
      <p:ext uri="{BB962C8B-B14F-4D97-AF65-F5344CB8AC3E}">
        <p14:creationId xmlns:p14="http://schemas.microsoft.com/office/powerpoint/2010/main" val="757894908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68B02D-F145-3A40-9D8E-ADC9E8DBC900}"/>
              </a:ext>
            </a:extLst>
          </p:cNvPr>
          <p:cNvSpPr txBox="1"/>
          <p:nvPr/>
        </p:nvSpPr>
        <p:spPr>
          <a:xfrm>
            <a:off x="7074976" y="1433593"/>
            <a:ext cx="763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Linear</a:t>
            </a:r>
          </a:p>
          <a:p>
            <a:r>
              <a:rPr lang="en-US" dirty="0"/>
              <a:t>layer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DDCB09-1A5E-7D4C-BD39-233EA585B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" y="568487"/>
            <a:ext cx="6717457" cy="360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93719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68B02D-F145-3A40-9D8E-ADC9E8DBC900}"/>
              </a:ext>
            </a:extLst>
          </p:cNvPr>
          <p:cNvSpPr txBox="1"/>
          <p:nvPr/>
        </p:nvSpPr>
        <p:spPr>
          <a:xfrm>
            <a:off x="7074976" y="1433593"/>
            <a:ext cx="670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ReLU</a:t>
            </a:r>
            <a:endParaRPr lang="en-US" dirty="0"/>
          </a:p>
          <a:p>
            <a:r>
              <a:rPr lang="en-US" dirty="0"/>
              <a:t>layer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AEC161-5B52-9B48-9571-7F453AA32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64" y="822624"/>
            <a:ext cx="64897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21114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4CE25-EE65-2141-876C-FC6B8603C5F8}"/>
              </a:ext>
            </a:extLst>
          </p:cNvPr>
          <p:cNvSpPr txBox="1">
            <a:spLocks/>
          </p:cNvSpPr>
          <p:nvPr/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Two-layer Neural Network – Forward Pass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54F229-4264-1048-8050-1EB5042DF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29" y="771525"/>
            <a:ext cx="5597579" cy="397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00924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4CE25-EE65-2141-876C-FC6B8603C5F8}"/>
              </a:ext>
            </a:extLst>
          </p:cNvPr>
          <p:cNvSpPr txBox="1">
            <a:spLocks/>
          </p:cNvSpPr>
          <p:nvPr/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Two-layer Neural Network – Backward Pass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B21023-8C91-EE44-A0D0-B36F41137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22" y="994710"/>
            <a:ext cx="5527514" cy="395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68136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Automatic Differentiation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58061" y="1603405"/>
            <a:ext cx="4752261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You only need to write code</a:t>
            </a:r>
            <a:r>
              <a:rPr kumimoji="0" lang="en-US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for the forward pass,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aseline="0" dirty="0">
                <a:solidFill>
                  <a:srgbClr val="000000"/>
                </a:solidFill>
              </a:rPr>
              <a:t>backward pass is computed automatically.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140C31-EDA2-914D-B931-F756A467CC46}"/>
              </a:ext>
            </a:extLst>
          </p:cNvPr>
          <p:cNvSpPr txBox="1"/>
          <p:nvPr/>
        </p:nvSpPr>
        <p:spPr>
          <a:xfrm>
            <a:off x="799202" y="3044858"/>
            <a:ext cx="44662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Pytorch</a:t>
            </a:r>
            <a:r>
              <a:rPr lang="en-US" dirty="0"/>
              <a:t> (Facebook -- mostly):</a:t>
            </a:r>
          </a:p>
          <a:p>
            <a:endParaRPr lang="en-US" dirty="0"/>
          </a:p>
          <a:p>
            <a:r>
              <a:rPr lang="en-US" dirty="0" err="1"/>
              <a:t>Tensorflow</a:t>
            </a:r>
            <a:r>
              <a:rPr lang="en-US" dirty="0"/>
              <a:t> (Google -- mostly):</a:t>
            </a:r>
          </a:p>
          <a:p>
            <a:endParaRPr lang="en-US" dirty="0"/>
          </a:p>
          <a:p>
            <a:r>
              <a:rPr lang="en-US" dirty="0" err="1"/>
              <a:t>DyNet</a:t>
            </a:r>
            <a:r>
              <a:rPr lang="en-US" dirty="0"/>
              <a:t> (team includes UVA Prof. </a:t>
            </a:r>
            <a:r>
              <a:rPr lang="en-US" dirty="0" err="1"/>
              <a:t>Yangfeng</a:t>
            </a:r>
            <a:r>
              <a:rPr lang="en-US" dirty="0"/>
              <a:t> Ji):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31B8D5-BFBC-0145-94D0-46F3AD7AD895}"/>
              </a:ext>
            </a:extLst>
          </p:cNvPr>
          <p:cNvSpPr/>
          <p:nvPr/>
        </p:nvSpPr>
        <p:spPr>
          <a:xfrm>
            <a:off x="5295082" y="3044858"/>
            <a:ext cx="2097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pytorch.org</a:t>
            </a:r>
            <a:r>
              <a:rPr lang="en-US" dirty="0"/>
              <a:t>/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6EFB14-B657-F749-B557-FB4E165710A0}"/>
              </a:ext>
            </a:extLst>
          </p:cNvPr>
          <p:cNvSpPr/>
          <p:nvPr/>
        </p:nvSpPr>
        <p:spPr>
          <a:xfrm>
            <a:off x="5265489" y="3598856"/>
            <a:ext cx="2941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www.tensorflow.org</a:t>
            </a:r>
            <a:r>
              <a:rPr lang="en-US" dirty="0"/>
              <a:t>/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4186B2-0F15-6145-A46D-1E29E11490EE}"/>
              </a:ext>
            </a:extLst>
          </p:cNvPr>
          <p:cNvSpPr/>
          <p:nvPr/>
        </p:nvSpPr>
        <p:spPr>
          <a:xfrm>
            <a:off x="5295082" y="4152854"/>
            <a:ext cx="1686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dynet.io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551659478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Defining a Model in </a:t>
            </a:r>
            <a:r>
              <a:rPr lang="en-US" dirty="0" err="1">
                <a:solidFill>
                  <a:schemeClr val="accent1"/>
                </a:solidFill>
              </a:rPr>
              <a:t>Pytorch</a:t>
            </a:r>
            <a:r>
              <a:rPr lang="en-US" dirty="0">
                <a:solidFill>
                  <a:schemeClr val="accent1"/>
                </a:solidFill>
              </a:rPr>
              <a:t> (Two Layer NN)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6CBD7B-5DD7-DB4E-BD84-5BD02F6EA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538" y="1509468"/>
            <a:ext cx="5614978" cy="305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17831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Perceptron Model</a:t>
            </a:r>
            <a:endParaRPr sz="3200" dirty="0">
              <a:solidFill>
                <a:srgbClr val="21538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3824" y="943766"/>
            <a:ext cx="4278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7160" marR="0" lvl="0" indent="-13716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en-US" dirty="0">
                <a:sym typeface="Helvetica"/>
              </a:rPr>
              <a:t>Frank Rosenblatt (1957) - Cornell University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47818" y="4355584"/>
            <a:ext cx="4709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More: https</a:t>
            </a:r>
            <a:r>
              <a:rPr lang="en-US" dirty="0"/>
              <a:t>://</a:t>
            </a:r>
            <a:r>
              <a:rPr lang="en-US" dirty="0" err="1"/>
              <a:t>en.wikipedia.org</a:t>
            </a:r>
            <a:r>
              <a:rPr lang="en-US" dirty="0"/>
              <a:t>/wiki/Perceptron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69970" y="2256993"/>
                <a:ext cx="3379730" cy="9117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𝑓</m:t>
                      </m:r>
                      <m:d>
                        <m:d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</m:d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eqArrPr>
                            <m:e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1,   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16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if</m:t>
                              </m:r>
                              <m:r>
                                <a:rPr kumimoji="0" lang="en-US" sz="16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  </m:t>
                              </m:r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kumimoji="0" lang="en-US" sz="1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kumimoji="0" lang="en-US" sz="1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  <m:t>𝑖</m:t>
                                  </m:r>
                                  <m:r>
                                    <a:rPr kumimoji="0" lang="en-US" sz="1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kumimoji="0" lang="en-US" sz="1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kumimoji="0" lang="en-US" sz="1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Calibri"/>
                                          <a:cs typeface="Calibri"/>
                                          <a:sym typeface="Calibri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charset="0"/>
                                          <a:ea typeface="Calibri"/>
                                          <a:cs typeface="Calibri"/>
                                          <a:sym typeface="Calibri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kumimoji="0" lang="en-US" sz="1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charset="0"/>
                                          <a:ea typeface="Calibri"/>
                                          <a:cs typeface="Calibri"/>
                                          <a:sym typeface="Calibri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kumimoji="0" lang="en-US" sz="1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Calibri"/>
                                          <a:cs typeface="Calibri"/>
                                          <a:sym typeface="Calibri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charset="0"/>
                                          <a:ea typeface="Calibri"/>
                                          <a:cs typeface="Calibri"/>
                                          <a:sym typeface="Calibri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0" lang="en-US" sz="1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charset="0"/>
                                          <a:ea typeface="Calibri"/>
                                          <a:cs typeface="Calibri"/>
                                          <a:sym typeface="Calibri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+</m:t>
                              </m:r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𝑏</m:t>
                              </m:r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&gt;0</m:t>
                              </m:r>
                            </m:e>
                            <m:e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&amp;0,  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16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otherwise</m:t>
                              </m:r>
                              <m:r>
                                <a:rPr kumimoji="0" lang="en-US" sz="16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70" y="2256993"/>
                <a:ext cx="3379730" cy="91172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>
            <a:off x="4888794" y="1644512"/>
            <a:ext cx="3723513" cy="2353346"/>
            <a:chOff x="4888794" y="1644512"/>
            <a:chExt cx="3723513" cy="2353346"/>
          </a:xfrm>
        </p:grpSpPr>
        <p:grpSp>
          <p:nvGrpSpPr>
            <p:cNvPr id="18" name="Group 17"/>
            <p:cNvGrpSpPr/>
            <p:nvPr/>
          </p:nvGrpSpPr>
          <p:grpSpPr>
            <a:xfrm>
              <a:off x="4888794" y="1644512"/>
              <a:ext cx="460767" cy="400566"/>
              <a:chOff x="4750274" y="1783751"/>
              <a:chExt cx="460767" cy="400566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4772238" y="1828717"/>
                <a:ext cx="340641" cy="35560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/>
                  <p:cNvSpPr/>
                  <p:nvPr/>
                </p:nvSpPr>
                <p:spPr>
                  <a:xfrm>
                    <a:off x="4750274" y="1783751"/>
                    <a:ext cx="46076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7" name="Rectangle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60767" cy="36933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/>
            <p:cNvGrpSpPr/>
            <p:nvPr/>
          </p:nvGrpSpPr>
          <p:grpSpPr>
            <a:xfrm>
              <a:off x="4888794" y="2295439"/>
              <a:ext cx="466089" cy="400566"/>
              <a:chOff x="4750274" y="1783751"/>
              <a:chExt cx="466089" cy="400566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4772238" y="1828717"/>
                <a:ext cx="340641" cy="35560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/>
                  <p:cNvSpPr/>
                  <p:nvPr/>
                </p:nvSpPr>
                <p:spPr>
                  <a:xfrm>
                    <a:off x="4750274" y="1783751"/>
                    <a:ext cx="466089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66089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/>
            <p:cNvGrpSpPr/>
            <p:nvPr/>
          </p:nvGrpSpPr>
          <p:grpSpPr>
            <a:xfrm>
              <a:off x="4888794" y="2946366"/>
              <a:ext cx="466089" cy="400566"/>
              <a:chOff x="4750274" y="1783751"/>
              <a:chExt cx="466089" cy="400566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4772238" y="1828717"/>
                <a:ext cx="340641" cy="35560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/>
                  <p:cNvSpPr/>
                  <p:nvPr/>
                </p:nvSpPr>
                <p:spPr>
                  <a:xfrm>
                    <a:off x="4750274" y="1783751"/>
                    <a:ext cx="466089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66089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/>
            <p:cNvGrpSpPr/>
            <p:nvPr/>
          </p:nvGrpSpPr>
          <p:grpSpPr>
            <a:xfrm>
              <a:off x="4888794" y="3597292"/>
              <a:ext cx="466089" cy="400566"/>
              <a:chOff x="4750274" y="1783751"/>
              <a:chExt cx="466089" cy="400566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4772238" y="1828717"/>
                <a:ext cx="340641" cy="35560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Rectangle 26"/>
                  <p:cNvSpPr/>
                  <p:nvPr/>
                </p:nvSpPr>
                <p:spPr>
                  <a:xfrm>
                    <a:off x="4750274" y="1783751"/>
                    <a:ext cx="466089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7" name="Rectangle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66089" cy="36933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" name="Group 31"/>
            <p:cNvGrpSpPr/>
            <p:nvPr/>
          </p:nvGrpSpPr>
          <p:grpSpPr>
            <a:xfrm>
              <a:off x="6512842" y="2409874"/>
              <a:ext cx="580470" cy="626965"/>
              <a:chOff x="6512842" y="2409874"/>
              <a:chExt cx="580470" cy="626965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6512842" y="2409874"/>
                <a:ext cx="580470" cy="605961"/>
              </a:xfrm>
              <a:prstGeom prst="ellipse">
                <a:avLst/>
              </a:prstGeom>
              <a:solidFill>
                <a:srgbClr val="FAC7C7"/>
              </a:solidFill>
              <a:ln w="12700" cap="flat">
                <a:solidFill>
                  <a:srgbClr val="C0000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Rectangle 30"/>
                  <p:cNvSpPr/>
                  <p:nvPr/>
                </p:nvSpPr>
                <p:spPr>
                  <a:xfrm>
                    <a:off x="6614442" y="2422825"/>
                    <a:ext cx="370558" cy="61401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1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/>
                          </m:nary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1" name="Rectangle 3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14442" y="2422825"/>
                    <a:ext cx="370558" cy="614014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155738" t="-115842" r="-157377" b="-1663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4" name="Straight Arrow Connector 33"/>
            <p:cNvCxnSpPr>
              <a:stCxn id="17" idx="3"/>
            </p:cNvCxnSpPr>
            <p:nvPr/>
          </p:nvCxnSpPr>
          <p:spPr>
            <a:xfrm>
              <a:off x="5349561" y="1829178"/>
              <a:ext cx="1063939" cy="736222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6" name="Straight Arrow Connector 35"/>
            <p:cNvCxnSpPr>
              <a:stCxn id="21" idx="3"/>
            </p:cNvCxnSpPr>
            <p:nvPr/>
          </p:nvCxnSpPr>
          <p:spPr>
            <a:xfrm>
              <a:off x="5354883" y="2480105"/>
              <a:ext cx="1054475" cy="21590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5349561" y="2829970"/>
              <a:ext cx="1059797" cy="34931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5362378" y="2954360"/>
              <a:ext cx="1046980" cy="828868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7219938" y="2680561"/>
              <a:ext cx="387191" cy="15444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5696751" y="1815515"/>
                  <a:ext cx="50180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6751" y="1815515"/>
                  <a:ext cx="501804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/>
                <p:cNvSpPr/>
                <p:nvPr/>
              </p:nvSpPr>
              <p:spPr>
                <a:xfrm>
                  <a:off x="5646863" y="2205951"/>
                  <a:ext cx="50712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6863" y="2205951"/>
                  <a:ext cx="507127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5628557" y="2628642"/>
                  <a:ext cx="50712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8557" y="2628642"/>
                  <a:ext cx="507127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5564748" y="3009468"/>
                  <a:ext cx="50180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4748" y="3009468"/>
                  <a:ext cx="501804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645229" y="2390617"/>
              <a:ext cx="520700" cy="571500"/>
            </a:xfrm>
            <a:prstGeom prst="rect">
              <a:avLst/>
            </a:prstGeom>
          </p:spPr>
        </p:pic>
        <p:cxnSp>
          <p:nvCxnSpPr>
            <p:cNvPr id="53" name="Straight Arrow Connector 52"/>
            <p:cNvCxnSpPr/>
            <p:nvPr/>
          </p:nvCxnSpPr>
          <p:spPr>
            <a:xfrm>
              <a:off x="8225116" y="2696005"/>
              <a:ext cx="387191" cy="15444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62" name="Group 61"/>
          <p:cNvGrpSpPr/>
          <p:nvPr/>
        </p:nvGrpSpPr>
        <p:grpSpPr>
          <a:xfrm>
            <a:off x="7377402" y="1060847"/>
            <a:ext cx="1041309" cy="1136442"/>
            <a:chOff x="7377402" y="1060847"/>
            <a:chExt cx="1041309" cy="1136442"/>
          </a:xfrm>
        </p:grpSpPr>
        <p:sp>
          <p:nvSpPr>
            <p:cNvPr id="58" name="TextBox 57"/>
            <p:cNvSpPr txBox="1"/>
            <p:nvPr/>
          </p:nvSpPr>
          <p:spPr>
            <a:xfrm>
              <a:off x="7377402" y="1060847"/>
              <a:ext cx="1041309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Activation</a:t>
              </a:r>
              <a:b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</a:b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function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flipH="1">
              <a:off x="7890629" y="1701920"/>
              <a:ext cx="14854" cy="495369"/>
            </a:xfrm>
            <a:prstGeom prst="straightConnector1">
              <a:avLst/>
            </a:prstGeom>
            <a:noFill/>
            <a:ln w="25400" cap="flat">
              <a:solidFill>
                <a:srgbClr val="0070C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11058831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1. Creating Model, Loss, Optimizer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CFD6C7-F0FC-9A4B-9FE9-CFD17387A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45" y="1599123"/>
            <a:ext cx="3238500" cy="596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C63053-DFE2-F942-AFB0-BBBACDD5D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45" y="2708221"/>
            <a:ext cx="60960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23944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2. Running forward and backward on a batch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D89E39-D8AE-ED4E-B709-1D61150B36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685"/>
          <a:stretch/>
        </p:blipFill>
        <p:spPr>
          <a:xfrm>
            <a:off x="771580" y="2634053"/>
            <a:ext cx="6159500" cy="15830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E946D9-F21B-464A-BC19-AC934C4B8E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089"/>
          <a:stretch/>
        </p:blipFill>
        <p:spPr>
          <a:xfrm>
            <a:off x="771580" y="1474250"/>
            <a:ext cx="6159500" cy="7506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A29B0E-B940-C44B-80AB-450D7781C5A7}"/>
              </a:ext>
            </a:extLst>
          </p:cNvPr>
          <p:cNvSpPr txBox="1"/>
          <p:nvPr/>
        </p:nvSpPr>
        <p:spPr>
          <a:xfrm>
            <a:off x="1952787" y="4626244"/>
            <a:ext cx="4429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Compare this to what we had to do for </a:t>
            </a:r>
            <a:r>
              <a:rPr lang="en-US" dirty="0" err="1"/>
              <a:t>toynn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8093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-25400" y="38100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Questions?</a:t>
            </a:r>
            <a:endParaRPr sz="3200" dirty="0">
              <a:solidFill>
                <a:srgbClr val="215380"/>
              </a:solidFill>
            </a:endParaRPr>
          </a:p>
        </p:txBody>
      </p:sp>
      <p:sp>
        <p:nvSpPr>
          <p:cNvPr id="98" name="Shape 98"/>
          <p:cNvSpPr>
            <a:spLocks noGrp="1"/>
          </p:cNvSpPr>
          <p:nvPr>
            <p:ph type="sldNum" sz="quarter" idx="4294967295"/>
          </p:nvPr>
        </p:nvSpPr>
        <p:spPr>
          <a:xfrm>
            <a:off x="7010400" y="4852988"/>
            <a:ext cx="2133600" cy="2825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FFFFFF"/>
                </a:solidFill>
              </a:rPr>
              <a:t>32</a:t>
            </a:fld>
            <a:endParaRPr sz="1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6017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Perceptron Model</a:t>
            </a:r>
            <a:endParaRPr sz="3200" dirty="0">
              <a:solidFill>
                <a:srgbClr val="21538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3824" y="943766"/>
            <a:ext cx="4278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7160" marR="0" lvl="0" indent="-13716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en-US" dirty="0">
                <a:sym typeface="Helvetica"/>
              </a:rPr>
              <a:t>Frank Rosenblatt (1957) - Cornell University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47818" y="4355584"/>
            <a:ext cx="4709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More: https</a:t>
            </a:r>
            <a:r>
              <a:rPr lang="en-US" dirty="0"/>
              <a:t>://</a:t>
            </a:r>
            <a:r>
              <a:rPr lang="en-US" dirty="0" err="1"/>
              <a:t>en.wikipedia.org</a:t>
            </a:r>
            <a:r>
              <a:rPr lang="en-US" dirty="0"/>
              <a:t>/wiki/Perceptron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69970" y="2256993"/>
                <a:ext cx="3379730" cy="9117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𝑓</m:t>
                      </m:r>
                      <m:d>
                        <m:d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</m:d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eqArrPr>
                            <m:e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1,   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16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if</m:t>
                              </m:r>
                              <m:r>
                                <a:rPr kumimoji="0" lang="en-US" sz="16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  </m:t>
                              </m:r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kumimoji="0" lang="en-US" sz="1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kumimoji="0" lang="en-US" sz="1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  <m:t>𝑖</m:t>
                                  </m:r>
                                  <m:r>
                                    <a:rPr kumimoji="0" lang="en-US" sz="1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kumimoji="0" lang="en-US" sz="1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kumimoji="0" lang="en-US" sz="1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Calibri"/>
                                          <a:cs typeface="Calibri"/>
                                          <a:sym typeface="Calibri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charset="0"/>
                                          <a:ea typeface="Calibri"/>
                                          <a:cs typeface="Calibri"/>
                                          <a:sym typeface="Calibri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kumimoji="0" lang="en-US" sz="1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charset="0"/>
                                          <a:ea typeface="Calibri"/>
                                          <a:cs typeface="Calibri"/>
                                          <a:sym typeface="Calibri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kumimoji="0" lang="en-US" sz="1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Calibri"/>
                                          <a:cs typeface="Calibri"/>
                                          <a:sym typeface="Calibri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charset="0"/>
                                          <a:ea typeface="Calibri"/>
                                          <a:cs typeface="Calibri"/>
                                          <a:sym typeface="Calibri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0" lang="en-US" sz="1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charset="0"/>
                                          <a:ea typeface="Calibri"/>
                                          <a:cs typeface="Calibri"/>
                                          <a:sym typeface="Calibri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+</m:t>
                              </m:r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𝑏</m:t>
                              </m:r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&gt;0</m:t>
                              </m:r>
                            </m:e>
                            <m:e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&amp;0,  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16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otherwise</m:t>
                              </m:r>
                              <m:r>
                                <a:rPr kumimoji="0" lang="en-US" sz="16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70" y="2256993"/>
                <a:ext cx="3379730" cy="91172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>
            <a:off x="4888794" y="1644512"/>
            <a:ext cx="3723513" cy="2353346"/>
            <a:chOff x="4888794" y="1644512"/>
            <a:chExt cx="3723513" cy="2353346"/>
          </a:xfrm>
        </p:grpSpPr>
        <p:grpSp>
          <p:nvGrpSpPr>
            <p:cNvPr id="18" name="Group 17"/>
            <p:cNvGrpSpPr/>
            <p:nvPr/>
          </p:nvGrpSpPr>
          <p:grpSpPr>
            <a:xfrm>
              <a:off x="4888794" y="1644512"/>
              <a:ext cx="460767" cy="400566"/>
              <a:chOff x="4750274" y="1783751"/>
              <a:chExt cx="460767" cy="400566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4772238" y="1828717"/>
                <a:ext cx="340641" cy="35560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/>
                  <p:cNvSpPr/>
                  <p:nvPr/>
                </p:nvSpPr>
                <p:spPr>
                  <a:xfrm>
                    <a:off x="4750274" y="1783751"/>
                    <a:ext cx="46076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7" name="Rectangle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60767" cy="36933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/>
            <p:cNvGrpSpPr/>
            <p:nvPr/>
          </p:nvGrpSpPr>
          <p:grpSpPr>
            <a:xfrm>
              <a:off x="4888794" y="2295439"/>
              <a:ext cx="466089" cy="400566"/>
              <a:chOff x="4750274" y="1783751"/>
              <a:chExt cx="466089" cy="400566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4772238" y="1828717"/>
                <a:ext cx="340641" cy="35560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/>
                  <p:cNvSpPr/>
                  <p:nvPr/>
                </p:nvSpPr>
                <p:spPr>
                  <a:xfrm>
                    <a:off x="4750274" y="1783751"/>
                    <a:ext cx="466089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66089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/>
            <p:cNvGrpSpPr/>
            <p:nvPr/>
          </p:nvGrpSpPr>
          <p:grpSpPr>
            <a:xfrm>
              <a:off x="4888794" y="2946366"/>
              <a:ext cx="466089" cy="400566"/>
              <a:chOff x="4750274" y="1783751"/>
              <a:chExt cx="466089" cy="400566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4772238" y="1828717"/>
                <a:ext cx="340641" cy="35560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/>
                  <p:cNvSpPr/>
                  <p:nvPr/>
                </p:nvSpPr>
                <p:spPr>
                  <a:xfrm>
                    <a:off x="4750274" y="1783751"/>
                    <a:ext cx="466089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66089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/>
            <p:cNvGrpSpPr/>
            <p:nvPr/>
          </p:nvGrpSpPr>
          <p:grpSpPr>
            <a:xfrm>
              <a:off x="4888794" y="3597292"/>
              <a:ext cx="466089" cy="400566"/>
              <a:chOff x="4750274" y="1783751"/>
              <a:chExt cx="466089" cy="400566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4772238" y="1828717"/>
                <a:ext cx="340641" cy="35560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Rectangle 26"/>
                  <p:cNvSpPr/>
                  <p:nvPr/>
                </p:nvSpPr>
                <p:spPr>
                  <a:xfrm>
                    <a:off x="4750274" y="1783751"/>
                    <a:ext cx="466089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7" name="Rectangle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66089" cy="36933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" name="Group 31"/>
            <p:cNvGrpSpPr/>
            <p:nvPr/>
          </p:nvGrpSpPr>
          <p:grpSpPr>
            <a:xfrm>
              <a:off x="6512842" y="2409874"/>
              <a:ext cx="580470" cy="626965"/>
              <a:chOff x="6512842" y="2409874"/>
              <a:chExt cx="580470" cy="626965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6512842" y="2409874"/>
                <a:ext cx="580470" cy="605961"/>
              </a:xfrm>
              <a:prstGeom prst="ellipse">
                <a:avLst/>
              </a:prstGeom>
              <a:solidFill>
                <a:srgbClr val="FAC7C7"/>
              </a:solidFill>
              <a:ln w="12700" cap="flat">
                <a:solidFill>
                  <a:srgbClr val="C0000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Rectangle 30"/>
                  <p:cNvSpPr/>
                  <p:nvPr/>
                </p:nvSpPr>
                <p:spPr>
                  <a:xfrm>
                    <a:off x="6614442" y="2422825"/>
                    <a:ext cx="370558" cy="61401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1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/>
                          </m:nary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1" name="Rectangle 3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14442" y="2422825"/>
                    <a:ext cx="370558" cy="614014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155738" t="-115842" r="-157377" b="-1663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4" name="Straight Arrow Connector 33"/>
            <p:cNvCxnSpPr>
              <a:stCxn id="17" idx="3"/>
            </p:cNvCxnSpPr>
            <p:nvPr/>
          </p:nvCxnSpPr>
          <p:spPr>
            <a:xfrm>
              <a:off x="5349561" y="1829178"/>
              <a:ext cx="1063939" cy="736222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6" name="Straight Arrow Connector 35"/>
            <p:cNvCxnSpPr>
              <a:stCxn id="21" idx="3"/>
            </p:cNvCxnSpPr>
            <p:nvPr/>
          </p:nvCxnSpPr>
          <p:spPr>
            <a:xfrm>
              <a:off x="5354883" y="2480105"/>
              <a:ext cx="1054475" cy="21590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5349561" y="2829970"/>
              <a:ext cx="1059797" cy="34931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5362378" y="2954360"/>
              <a:ext cx="1046980" cy="828868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7219938" y="2680561"/>
              <a:ext cx="387191" cy="15444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5696751" y="1815515"/>
                  <a:ext cx="50180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6751" y="1815515"/>
                  <a:ext cx="501804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/>
                <p:cNvSpPr/>
                <p:nvPr/>
              </p:nvSpPr>
              <p:spPr>
                <a:xfrm>
                  <a:off x="5646863" y="2205951"/>
                  <a:ext cx="50712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6863" y="2205951"/>
                  <a:ext cx="507127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5628557" y="2628642"/>
                  <a:ext cx="50712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8557" y="2628642"/>
                  <a:ext cx="507127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5564748" y="3009468"/>
                  <a:ext cx="50180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4748" y="3009468"/>
                  <a:ext cx="501804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645229" y="2390617"/>
              <a:ext cx="520700" cy="571500"/>
            </a:xfrm>
            <a:prstGeom prst="rect">
              <a:avLst/>
            </a:prstGeom>
          </p:spPr>
        </p:pic>
        <p:cxnSp>
          <p:nvCxnSpPr>
            <p:cNvPr id="53" name="Straight Arrow Connector 52"/>
            <p:cNvCxnSpPr/>
            <p:nvPr/>
          </p:nvCxnSpPr>
          <p:spPr>
            <a:xfrm>
              <a:off x="8225116" y="2696005"/>
              <a:ext cx="387191" cy="15444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3" name="Group 32"/>
          <p:cNvGrpSpPr/>
          <p:nvPr/>
        </p:nvGrpSpPr>
        <p:grpSpPr>
          <a:xfrm>
            <a:off x="4353510" y="973435"/>
            <a:ext cx="4318663" cy="3424422"/>
            <a:chOff x="4353510" y="973435"/>
            <a:chExt cx="4318663" cy="3424422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353510" y="1313098"/>
              <a:ext cx="4318663" cy="3084759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6455109" y="973435"/>
              <a:ext cx="965200" cy="1200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!?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228101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Perceptron Model</a:t>
            </a:r>
            <a:endParaRPr sz="3200" dirty="0">
              <a:solidFill>
                <a:srgbClr val="21538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3824" y="943766"/>
            <a:ext cx="4278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7160" marR="0" lvl="0" indent="-13716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en-US" dirty="0">
                <a:sym typeface="Helvetica"/>
              </a:rPr>
              <a:t>Frank Rosenblatt (1957) - Cornell University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47818" y="4355584"/>
            <a:ext cx="4709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More: https</a:t>
            </a:r>
            <a:r>
              <a:rPr lang="en-US" dirty="0"/>
              <a:t>://</a:t>
            </a:r>
            <a:r>
              <a:rPr lang="en-US" dirty="0" err="1"/>
              <a:t>en.wikipedia.org</a:t>
            </a:r>
            <a:r>
              <a:rPr lang="en-US" dirty="0"/>
              <a:t>/wiki/Perceptron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69970" y="2256993"/>
                <a:ext cx="3379730" cy="9117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𝑓</m:t>
                      </m:r>
                      <m:d>
                        <m:d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</m:d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eqArrPr>
                            <m:e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1,   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16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if</m:t>
                              </m:r>
                              <m:r>
                                <a:rPr kumimoji="0" lang="en-US" sz="16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  </m:t>
                              </m:r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kumimoji="0" lang="en-US" sz="1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kumimoji="0" lang="en-US" sz="1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  <m:t>𝑖</m:t>
                                  </m:r>
                                  <m:r>
                                    <a:rPr kumimoji="0" lang="en-US" sz="1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kumimoji="0" lang="en-US" sz="1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kumimoji="0" lang="en-US" sz="1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Calibri"/>
                                          <a:cs typeface="Calibri"/>
                                          <a:sym typeface="Calibri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charset="0"/>
                                          <a:ea typeface="Calibri"/>
                                          <a:cs typeface="Calibri"/>
                                          <a:sym typeface="Calibri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kumimoji="0" lang="en-US" sz="1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charset="0"/>
                                          <a:ea typeface="Calibri"/>
                                          <a:cs typeface="Calibri"/>
                                          <a:sym typeface="Calibri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kumimoji="0" lang="en-US" sz="1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Calibri"/>
                                          <a:cs typeface="Calibri"/>
                                          <a:sym typeface="Calibri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charset="0"/>
                                          <a:ea typeface="Calibri"/>
                                          <a:cs typeface="Calibri"/>
                                          <a:sym typeface="Calibri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0" lang="en-US" sz="1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charset="0"/>
                                          <a:ea typeface="Calibri"/>
                                          <a:cs typeface="Calibri"/>
                                          <a:sym typeface="Calibri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+</m:t>
                              </m:r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𝑏</m:t>
                              </m:r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&gt;0</m:t>
                              </m:r>
                            </m:e>
                            <m:e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&amp;0,  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16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otherwise</m:t>
                              </m:r>
                              <m:r>
                                <a:rPr kumimoji="0" lang="en-US" sz="16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70" y="2256993"/>
                <a:ext cx="3379730" cy="91172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>
            <a:off x="4888794" y="1644512"/>
            <a:ext cx="3723513" cy="2353346"/>
            <a:chOff x="4888794" y="1644512"/>
            <a:chExt cx="3723513" cy="2353346"/>
          </a:xfrm>
        </p:grpSpPr>
        <p:grpSp>
          <p:nvGrpSpPr>
            <p:cNvPr id="18" name="Group 17"/>
            <p:cNvGrpSpPr/>
            <p:nvPr/>
          </p:nvGrpSpPr>
          <p:grpSpPr>
            <a:xfrm>
              <a:off x="4888794" y="1644512"/>
              <a:ext cx="460767" cy="400566"/>
              <a:chOff x="4750274" y="1783751"/>
              <a:chExt cx="460767" cy="400566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4772238" y="1828717"/>
                <a:ext cx="340641" cy="35560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/>
                  <p:cNvSpPr/>
                  <p:nvPr/>
                </p:nvSpPr>
                <p:spPr>
                  <a:xfrm>
                    <a:off x="4750274" y="1783751"/>
                    <a:ext cx="46076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7" name="Rectangle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60767" cy="36933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/>
            <p:cNvGrpSpPr/>
            <p:nvPr/>
          </p:nvGrpSpPr>
          <p:grpSpPr>
            <a:xfrm>
              <a:off x="4888794" y="2295439"/>
              <a:ext cx="466089" cy="400566"/>
              <a:chOff x="4750274" y="1783751"/>
              <a:chExt cx="466089" cy="400566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4772238" y="1828717"/>
                <a:ext cx="340641" cy="35560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/>
                  <p:cNvSpPr/>
                  <p:nvPr/>
                </p:nvSpPr>
                <p:spPr>
                  <a:xfrm>
                    <a:off x="4750274" y="1783751"/>
                    <a:ext cx="466089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66089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/>
            <p:cNvGrpSpPr/>
            <p:nvPr/>
          </p:nvGrpSpPr>
          <p:grpSpPr>
            <a:xfrm>
              <a:off x="4888794" y="2946366"/>
              <a:ext cx="466089" cy="400566"/>
              <a:chOff x="4750274" y="1783751"/>
              <a:chExt cx="466089" cy="400566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4772238" y="1828717"/>
                <a:ext cx="340641" cy="35560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/>
                  <p:cNvSpPr/>
                  <p:nvPr/>
                </p:nvSpPr>
                <p:spPr>
                  <a:xfrm>
                    <a:off x="4750274" y="1783751"/>
                    <a:ext cx="466089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66089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/>
            <p:cNvGrpSpPr/>
            <p:nvPr/>
          </p:nvGrpSpPr>
          <p:grpSpPr>
            <a:xfrm>
              <a:off x="4888794" y="3597292"/>
              <a:ext cx="466089" cy="400566"/>
              <a:chOff x="4750274" y="1783751"/>
              <a:chExt cx="466089" cy="400566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4772238" y="1828717"/>
                <a:ext cx="340641" cy="35560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Rectangle 26"/>
                  <p:cNvSpPr/>
                  <p:nvPr/>
                </p:nvSpPr>
                <p:spPr>
                  <a:xfrm>
                    <a:off x="4750274" y="1783751"/>
                    <a:ext cx="466089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7" name="Rectangle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66089" cy="36933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" name="Group 31"/>
            <p:cNvGrpSpPr/>
            <p:nvPr/>
          </p:nvGrpSpPr>
          <p:grpSpPr>
            <a:xfrm>
              <a:off x="6512842" y="2409874"/>
              <a:ext cx="580470" cy="626965"/>
              <a:chOff x="6512842" y="2409874"/>
              <a:chExt cx="580470" cy="626965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6512842" y="2409874"/>
                <a:ext cx="580470" cy="605961"/>
              </a:xfrm>
              <a:prstGeom prst="ellipse">
                <a:avLst/>
              </a:prstGeom>
              <a:solidFill>
                <a:srgbClr val="FAC7C7"/>
              </a:solidFill>
              <a:ln w="12700" cap="flat">
                <a:solidFill>
                  <a:srgbClr val="C0000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Rectangle 30"/>
                  <p:cNvSpPr/>
                  <p:nvPr/>
                </p:nvSpPr>
                <p:spPr>
                  <a:xfrm>
                    <a:off x="6614442" y="2422825"/>
                    <a:ext cx="370558" cy="61401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1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/>
                          </m:nary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1" name="Rectangle 3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14442" y="2422825"/>
                    <a:ext cx="370558" cy="614014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155738" t="-115842" r="-157377" b="-1663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4" name="Straight Arrow Connector 33"/>
            <p:cNvCxnSpPr>
              <a:stCxn id="17" idx="3"/>
            </p:cNvCxnSpPr>
            <p:nvPr/>
          </p:nvCxnSpPr>
          <p:spPr>
            <a:xfrm>
              <a:off x="5349561" y="1829178"/>
              <a:ext cx="1063939" cy="736222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6" name="Straight Arrow Connector 35"/>
            <p:cNvCxnSpPr>
              <a:stCxn id="21" idx="3"/>
            </p:cNvCxnSpPr>
            <p:nvPr/>
          </p:nvCxnSpPr>
          <p:spPr>
            <a:xfrm>
              <a:off x="5354883" y="2480105"/>
              <a:ext cx="1054475" cy="21590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5349561" y="2829970"/>
              <a:ext cx="1059797" cy="34931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5362378" y="2954360"/>
              <a:ext cx="1046980" cy="828868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7219938" y="2680561"/>
              <a:ext cx="387191" cy="15444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5696751" y="1815515"/>
                  <a:ext cx="50180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6751" y="1815515"/>
                  <a:ext cx="501804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/>
                <p:cNvSpPr/>
                <p:nvPr/>
              </p:nvSpPr>
              <p:spPr>
                <a:xfrm>
                  <a:off x="5646863" y="2205951"/>
                  <a:ext cx="50712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6863" y="2205951"/>
                  <a:ext cx="507127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5628557" y="2628642"/>
                  <a:ext cx="50712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8557" y="2628642"/>
                  <a:ext cx="507127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5564748" y="3009468"/>
                  <a:ext cx="50180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4748" y="3009468"/>
                  <a:ext cx="501804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645229" y="2390617"/>
              <a:ext cx="520700" cy="571500"/>
            </a:xfrm>
            <a:prstGeom prst="rect">
              <a:avLst/>
            </a:prstGeom>
          </p:spPr>
        </p:pic>
        <p:cxnSp>
          <p:nvCxnSpPr>
            <p:cNvPr id="53" name="Straight Arrow Connector 52"/>
            <p:cNvCxnSpPr/>
            <p:nvPr/>
          </p:nvCxnSpPr>
          <p:spPr>
            <a:xfrm>
              <a:off x="8225116" y="2696005"/>
              <a:ext cx="387191" cy="15444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62" name="Group 61"/>
          <p:cNvGrpSpPr/>
          <p:nvPr/>
        </p:nvGrpSpPr>
        <p:grpSpPr>
          <a:xfrm>
            <a:off x="7377402" y="1060847"/>
            <a:ext cx="1041309" cy="1136442"/>
            <a:chOff x="7377402" y="1060847"/>
            <a:chExt cx="1041309" cy="1136442"/>
          </a:xfrm>
        </p:grpSpPr>
        <p:sp>
          <p:nvSpPr>
            <p:cNvPr id="58" name="TextBox 57"/>
            <p:cNvSpPr txBox="1"/>
            <p:nvPr/>
          </p:nvSpPr>
          <p:spPr>
            <a:xfrm>
              <a:off x="7377402" y="1060847"/>
              <a:ext cx="1041309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Activation</a:t>
              </a:r>
              <a:b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</a:b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function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flipH="1">
              <a:off x="7890629" y="1701920"/>
              <a:ext cx="14854" cy="495369"/>
            </a:xfrm>
            <a:prstGeom prst="straightConnector1">
              <a:avLst/>
            </a:prstGeom>
            <a:noFill/>
            <a:ln w="25400" cap="flat">
              <a:solidFill>
                <a:srgbClr val="0070C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420944846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Activation Functions</a:t>
            </a:r>
            <a:endParaRPr sz="3200" dirty="0">
              <a:solidFill>
                <a:srgbClr val="21538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543907" y="2814388"/>
            <a:ext cx="2068469" cy="1964676"/>
            <a:chOff x="5803899" y="830661"/>
            <a:chExt cx="2068469" cy="196467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03899" y="1157037"/>
              <a:ext cx="2068469" cy="163830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5887072" y="830661"/>
              <a:ext cx="190212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 err="1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ReLU</a:t>
              </a: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(x)</a:t>
              </a:r>
              <a:r>
                <a:rPr kumimoji="0" lang="en-US" sz="1800" b="0" i="0" u="none" strike="noStrike" cap="none" spc="0" normalizeH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 = max(0, x)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602079" y="2795337"/>
            <a:ext cx="2305756" cy="1954464"/>
            <a:chOff x="1602079" y="2795337"/>
            <a:chExt cx="2305756" cy="195446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2079" y="3111501"/>
              <a:ext cx="2305756" cy="163830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2355329" y="2795337"/>
              <a:ext cx="799256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 err="1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Tanh</a:t>
              </a: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(x)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212271" y="783208"/>
            <a:ext cx="2679463" cy="2012129"/>
            <a:chOff x="5364933" y="2737672"/>
            <a:chExt cx="2679463" cy="201212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64933" y="3111501"/>
              <a:ext cx="2679463" cy="1638300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6190112" y="2737672"/>
              <a:ext cx="1081384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Sigmoid(x)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02079" y="842363"/>
            <a:ext cx="2239244" cy="1958068"/>
            <a:chOff x="1602079" y="842363"/>
            <a:chExt cx="2239244" cy="1958068"/>
          </a:xfrm>
        </p:grpSpPr>
        <p:sp>
          <p:nvSpPr>
            <p:cNvPr id="42" name="TextBox 41"/>
            <p:cNvSpPr txBox="1"/>
            <p:nvPr/>
          </p:nvSpPr>
          <p:spPr>
            <a:xfrm>
              <a:off x="2177901" y="842363"/>
              <a:ext cx="805668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Step(x) 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2079" y="1157037"/>
              <a:ext cx="2239244" cy="16433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83423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Two-layer Multi-layer Perceptron (MLP)</a:t>
            </a:r>
            <a:endParaRPr sz="3200" dirty="0">
              <a:solidFill>
                <a:srgbClr val="21538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25611" y="1904192"/>
            <a:ext cx="467820" cy="400566"/>
            <a:chOff x="4750274" y="1783752"/>
            <a:chExt cx="467820" cy="400566"/>
          </a:xfrm>
        </p:grpSpPr>
        <p:sp>
          <p:nvSpPr>
            <p:cNvPr id="30" name="Oval 29"/>
            <p:cNvSpPr/>
            <p:nvPr/>
          </p:nvSpPr>
          <p:spPr>
            <a:xfrm>
              <a:off x="4772238" y="1828718"/>
              <a:ext cx="340640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4750274" y="1783752"/>
                  <a:ext cx="4678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67820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4620289" y="2393351"/>
            <a:ext cx="473143" cy="400565"/>
            <a:chOff x="4750274" y="1783753"/>
            <a:chExt cx="473143" cy="400565"/>
          </a:xfrm>
        </p:grpSpPr>
        <p:sp>
          <p:nvSpPr>
            <p:cNvPr id="28" name="Oval 27"/>
            <p:cNvSpPr/>
            <p:nvPr/>
          </p:nvSpPr>
          <p:spPr>
            <a:xfrm>
              <a:off x="4772238" y="1828718"/>
              <a:ext cx="340640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4750274" y="1783753"/>
                  <a:ext cx="4731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7314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4620289" y="2882509"/>
            <a:ext cx="473143" cy="400565"/>
            <a:chOff x="4750274" y="1783753"/>
            <a:chExt cx="473143" cy="400565"/>
          </a:xfrm>
        </p:grpSpPr>
        <p:sp>
          <p:nvSpPr>
            <p:cNvPr id="26" name="Oval 25"/>
            <p:cNvSpPr/>
            <p:nvPr/>
          </p:nvSpPr>
          <p:spPr>
            <a:xfrm>
              <a:off x="4772238" y="1828718"/>
              <a:ext cx="340640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4750274" y="1783753"/>
                  <a:ext cx="4731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7314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4620289" y="3371666"/>
            <a:ext cx="473142" cy="400565"/>
            <a:chOff x="4750274" y="1783753"/>
            <a:chExt cx="473142" cy="400565"/>
          </a:xfrm>
        </p:grpSpPr>
        <p:sp>
          <p:nvSpPr>
            <p:cNvPr id="24" name="Oval 23"/>
            <p:cNvSpPr/>
            <p:nvPr/>
          </p:nvSpPr>
          <p:spPr>
            <a:xfrm>
              <a:off x="4772238" y="1828718"/>
              <a:ext cx="340640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4750274" y="1783753"/>
                  <a:ext cx="47314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73142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5722086" y="2513228"/>
            <a:ext cx="580470" cy="626965"/>
            <a:chOff x="6512842" y="2409875"/>
            <a:chExt cx="580470" cy="626965"/>
          </a:xfrm>
        </p:grpSpPr>
        <p:sp>
          <p:nvSpPr>
            <p:cNvPr id="22" name="Oval 21"/>
            <p:cNvSpPr/>
            <p:nvPr/>
          </p:nvSpPr>
          <p:spPr>
            <a:xfrm>
              <a:off x="6512842" y="2409875"/>
              <a:ext cx="580470" cy="60596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6614442" y="2422826"/>
                  <a:ext cx="370557" cy="61401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/>
                        </m:nary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4442" y="2422826"/>
                  <a:ext cx="370557" cy="61401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55738" t="-115842" r="-157377" b="-1663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" name="Straight Arrow Connector 10"/>
          <p:cNvCxnSpPr/>
          <p:nvPr/>
        </p:nvCxnSpPr>
        <p:spPr>
          <a:xfrm>
            <a:off x="5082550" y="2226366"/>
            <a:ext cx="561147" cy="387894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Arrow Connector 11"/>
          <p:cNvCxnSpPr/>
          <p:nvPr/>
        </p:nvCxnSpPr>
        <p:spPr>
          <a:xfrm>
            <a:off x="5059345" y="2589155"/>
            <a:ext cx="529899" cy="15589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/>
          <p:cNvCxnSpPr/>
          <p:nvPr/>
        </p:nvCxnSpPr>
        <p:spPr>
          <a:xfrm flipV="1">
            <a:off x="5069447" y="2887072"/>
            <a:ext cx="524848" cy="22776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Arrow Connector 13"/>
          <p:cNvCxnSpPr/>
          <p:nvPr/>
        </p:nvCxnSpPr>
        <p:spPr>
          <a:xfrm flipV="1">
            <a:off x="5151563" y="3095414"/>
            <a:ext cx="433932" cy="46419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Arrow Connector 14"/>
          <p:cNvCxnSpPr/>
          <p:nvPr/>
        </p:nvCxnSpPr>
        <p:spPr>
          <a:xfrm>
            <a:off x="6429182" y="2783914"/>
            <a:ext cx="250531" cy="9993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Arrow Connector 20"/>
          <p:cNvCxnSpPr/>
          <p:nvPr/>
        </p:nvCxnSpPr>
        <p:spPr>
          <a:xfrm>
            <a:off x="7129560" y="2799358"/>
            <a:ext cx="233084" cy="9297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36" name="Group 35"/>
          <p:cNvGrpSpPr/>
          <p:nvPr/>
        </p:nvGrpSpPr>
        <p:grpSpPr>
          <a:xfrm>
            <a:off x="6730043" y="2612345"/>
            <a:ext cx="322786" cy="336961"/>
            <a:chOff x="5687460" y="2232453"/>
            <a:chExt cx="422743" cy="441307"/>
          </a:xfrm>
        </p:grpSpPr>
        <p:sp>
          <p:nvSpPr>
            <p:cNvPr id="33" name="Oval 32"/>
            <p:cNvSpPr/>
            <p:nvPr/>
          </p:nvSpPr>
          <p:spPr>
            <a:xfrm>
              <a:off x="5687460" y="2232453"/>
              <a:ext cx="422743" cy="441307"/>
            </a:xfrm>
            <a:prstGeom prst="ellipse">
              <a:avLst/>
            </a:prstGeom>
            <a:solidFill>
              <a:srgbClr val="E7D3F2"/>
            </a:solidFill>
            <a:ln w="12700" cap="flat">
              <a:solidFill>
                <a:srgbClr val="7030A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5" name="Curved Connector 34"/>
            <p:cNvCxnSpPr/>
            <p:nvPr/>
          </p:nvCxnSpPr>
          <p:spPr>
            <a:xfrm flipV="1">
              <a:off x="5758379" y="2355907"/>
              <a:ext cx="280903" cy="192106"/>
            </a:xfrm>
            <a:prstGeom prst="curvedConnector3">
              <a:avLst/>
            </a:prstGeom>
            <a:noFill/>
            <a:ln w="25400" cap="flat">
              <a:solidFill>
                <a:srgbClr val="7030A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47" name="Group 46"/>
          <p:cNvGrpSpPr/>
          <p:nvPr/>
        </p:nvGrpSpPr>
        <p:grpSpPr>
          <a:xfrm>
            <a:off x="313164" y="1968220"/>
            <a:ext cx="460767" cy="400566"/>
            <a:chOff x="4750274" y="1783752"/>
            <a:chExt cx="460767" cy="400566"/>
          </a:xfrm>
        </p:grpSpPr>
        <p:sp>
          <p:nvSpPr>
            <p:cNvPr id="73" name="Oval 72"/>
            <p:cNvSpPr/>
            <p:nvPr/>
          </p:nvSpPr>
          <p:spPr>
            <a:xfrm>
              <a:off x="4772238" y="1828718"/>
              <a:ext cx="340640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/>
                <p:cNvSpPr/>
                <p:nvPr/>
              </p:nvSpPr>
              <p:spPr>
                <a:xfrm>
                  <a:off x="4750274" y="1783752"/>
                  <a:ext cx="4607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4" name="Rectangle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60767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307842" y="2457379"/>
            <a:ext cx="466089" cy="400565"/>
            <a:chOff x="4750274" y="1783753"/>
            <a:chExt cx="466089" cy="400565"/>
          </a:xfrm>
        </p:grpSpPr>
        <p:sp>
          <p:nvSpPr>
            <p:cNvPr id="71" name="Oval 70"/>
            <p:cNvSpPr/>
            <p:nvPr/>
          </p:nvSpPr>
          <p:spPr>
            <a:xfrm>
              <a:off x="4772238" y="1828718"/>
              <a:ext cx="340640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/>
                <p:cNvSpPr/>
                <p:nvPr/>
              </p:nvSpPr>
              <p:spPr>
                <a:xfrm>
                  <a:off x="4750274" y="1783753"/>
                  <a:ext cx="4660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Rectangle 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66089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/>
          <p:cNvGrpSpPr/>
          <p:nvPr/>
        </p:nvGrpSpPr>
        <p:grpSpPr>
          <a:xfrm>
            <a:off x="307842" y="2946537"/>
            <a:ext cx="466089" cy="400565"/>
            <a:chOff x="4750274" y="1783753"/>
            <a:chExt cx="466089" cy="400565"/>
          </a:xfrm>
        </p:grpSpPr>
        <p:sp>
          <p:nvSpPr>
            <p:cNvPr id="69" name="Oval 68"/>
            <p:cNvSpPr/>
            <p:nvPr/>
          </p:nvSpPr>
          <p:spPr>
            <a:xfrm>
              <a:off x="4772238" y="1828718"/>
              <a:ext cx="340640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/>
                <p:cNvSpPr/>
                <p:nvPr/>
              </p:nvSpPr>
              <p:spPr>
                <a:xfrm>
                  <a:off x="4750274" y="1783753"/>
                  <a:ext cx="4660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66089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/>
          <p:cNvGrpSpPr/>
          <p:nvPr/>
        </p:nvGrpSpPr>
        <p:grpSpPr>
          <a:xfrm>
            <a:off x="307842" y="3435694"/>
            <a:ext cx="466089" cy="400565"/>
            <a:chOff x="4750274" y="1783753"/>
            <a:chExt cx="466089" cy="400565"/>
          </a:xfrm>
        </p:grpSpPr>
        <p:sp>
          <p:nvSpPr>
            <p:cNvPr id="67" name="Oval 66"/>
            <p:cNvSpPr/>
            <p:nvPr/>
          </p:nvSpPr>
          <p:spPr>
            <a:xfrm>
              <a:off x="4772238" y="1828718"/>
              <a:ext cx="340640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/>
                <p:cNvSpPr/>
                <p:nvPr/>
              </p:nvSpPr>
              <p:spPr>
                <a:xfrm>
                  <a:off x="4750274" y="1783753"/>
                  <a:ext cx="4660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8" name="Rectangle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66089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/>
          <p:cNvGrpSpPr/>
          <p:nvPr/>
        </p:nvGrpSpPr>
        <p:grpSpPr>
          <a:xfrm>
            <a:off x="2565644" y="1217161"/>
            <a:ext cx="580470" cy="626965"/>
            <a:chOff x="6870151" y="1242782"/>
            <a:chExt cx="580470" cy="626965"/>
          </a:xfrm>
        </p:grpSpPr>
        <p:sp>
          <p:nvSpPr>
            <p:cNvPr id="65" name="Oval 64"/>
            <p:cNvSpPr/>
            <p:nvPr/>
          </p:nvSpPr>
          <p:spPr>
            <a:xfrm>
              <a:off x="6870151" y="1242782"/>
              <a:ext cx="580470" cy="60596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/>
                <p:cNvSpPr/>
                <p:nvPr/>
              </p:nvSpPr>
              <p:spPr>
                <a:xfrm>
                  <a:off x="6971751" y="1255733"/>
                  <a:ext cx="370557" cy="61401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/>
                        </m:nary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6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1751" y="1255733"/>
                  <a:ext cx="370557" cy="61401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60000" t="-115842" r="-160000" b="-1663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2" name="Straight Arrow Connector 51"/>
          <p:cNvCxnSpPr>
            <a:stCxn id="74" idx="3"/>
          </p:cNvCxnSpPr>
          <p:nvPr/>
        </p:nvCxnSpPr>
        <p:spPr>
          <a:xfrm flipV="1">
            <a:off x="773931" y="1557225"/>
            <a:ext cx="1663149" cy="59566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Straight Arrow Connector 52"/>
          <p:cNvCxnSpPr/>
          <p:nvPr/>
        </p:nvCxnSpPr>
        <p:spPr>
          <a:xfrm flipV="1">
            <a:off x="721498" y="1591458"/>
            <a:ext cx="1706655" cy="106267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Straight Arrow Connector 53"/>
          <p:cNvCxnSpPr/>
          <p:nvPr/>
        </p:nvCxnSpPr>
        <p:spPr>
          <a:xfrm flipV="1">
            <a:off x="731600" y="1567653"/>
            <a:ext cx="1714811" cy="161215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Straight Arrow Connector 54"/>
          <p:cNvCxnSpPr>
            <a:stCxn id="68" idx="3"/>
          </p:cNvCxnSpPr>
          <p:nvPr/>
        </p:nvCxnSpPr>
        <p:spPr>
          <a:xfrm flipV="1">
            <a:off x="773931" y="1534051"/>
            <a:ext cx="1654222" cy="208630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Straight Arrow Connector 55"/>
          <p:cNvCxnSpPr/>
          <p:nvPr/>
        </p:nvCxnSpPr>
        <p:spPr>
          <a:xfrm>
            <a:off x="3272740" y="1487847"/>
            <a:ext cx="250531" cy="9993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Straight Arrow Connector 60"/>
          <p:cNvCxnSpPr/>
          <p:nvPr/>
        </p:nvCxnSpPr>
        <p:spPr>
          <a:xfrm>
            <a:off x="3973118" y="1503291"/>
            <a:ext cx="609572" cy="492938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62" name="Group 61"/>
          <p:cNvGrpSpPr/>
          <p:nvPr/>
        </p:nvGrpSpPr>
        <p:grpSpPr>
          <a:xfrm>
            <a:off x="3573601" y="1316278"/>
            <a:ext cx="322786" cy="336961"/>
            <a:chOff x="6155416" y="703948"/>
            <a:chExt cx="422743" cy="441307"/>
          </a:xfrm>
        </p:grpSpPr>
        <p:sp>
          <p:nvSpPr>
            <p:cNvPr id="63" name="Oval 62"/>
            <p:cNvSpPr/>
            <p:nvPr/>
          </p:nvSpPr>
          <p:spPr>
            <a:xfrm>
              <a:off x="6155416" y="703948"/>
              <a:ext cx="422743" cy="441307"/>
            </a:xfrm>
            <a:prstGeom prst="ellipse">
              <a:avLst/>
            </a:prstGeom>
            <a:solidFill>
              <a:srgbClr val="E7D3F2"/>
            </a:solidFill>
            <a:ln w="12700" cap="flat">
              <a:solidFill>
                <a:srgbClr val="7030A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4" name="Curved Connector 63"/>
            <p:cNvCxnSpPr/>
            <p:nvPr/>
          </p:nvCxnSpPr>
          <p:spPr>
            <a:xfrm flipV="1">
              <a:off x="6226335" y="827403"/>
              <a:ext cx="280903" cy="192106"/>
            </a:xfrm>
            <a:prstGeom prst="curvedConnector3">
              <a:avLst/>
            </a:prstGeom>
            <a:noFill/>
            <a:ln w="25400" cap="flat">
              <a:solidFill>
                <a:srgbClr val="7030A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75" name="Oval 74"/>
          <p:cNvSpPr/>
          <p:nvPr/>
        </p:nvSpPr>
        <p:spPr>
          <a:xfrm>
            <a:off x="2591336" y="2104475"/>
            <a:ext cx="580470" cy="605961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2692936" y="2117426"/>
                <a:ext cx="370557" cy="6140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936" y="2117426"/>
                <a:ext cx="370557" cy="614014"/>
              </a:xfrm>
              <a:prstGeom prst="rect">
                <a:avLst/>
              </a:prstGeom>
              <a:blipFill rotWithShape="0">
                <a:blip r:embed="rId11"/>
                <a:stretch>
                  <a:fillRect l="-157377" t="-115842" r="-155738" b="-166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Straight Arrow Connector 76"/>
          <p:cNvCxnSpPr/>
          <p:nvPr/>
        </p:nvCxnSpPr>
        <p:spPr>
          <a:xfrm>
            <a:off x="3298432" y="2375161"/>
            <a:ext cx="250531" cy="9993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8" name="Straight Arrow Connector 77"/>
          <p:cNvCxnSpPr/>
          <p:nvPr/>
        </p:nvCxnSpPr>
        <p:spPr>
          <a:xfrm>
            <a:off x="3998810" y="2390605"/>
            <a:ext cx="523967" cy="149948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9" name="Oval 78"/>
          <p:cNvSpPr/>
          <p:nvPr/>
        </p:nvSpPr>
        <p:spPr>
          <a:xfrm>
            <a:off x="3599293" y="2203592"/>
            <a:ext cx="322786" cy="336961"/>
          </a:xfrm>
          <a:prstGeom prst="ellipse">
            <a:avLst/>
          </a:prstGeom>
          <a:solidFill>
            <a:srgbClr val="E7D3F2"/>
          </a:solidFill>
          <a:ln w="12700" cap="flat">
            <a:solidFill>
              <a:srgbClr val="7030A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" name="Curved Connector 79"/>
          <p:cNvCxnSpPr/>
          <p:nvPr/>
        </p:nvCxnSpPr>
        <p:spPr>
          <a:xfrm flipV="1">
            <a:off x="3653443" y="2297856"/>
            <a:ext cx="214484" cy="146683"/>
          </a:xfrm>
          <a:prstGeom prst="curvedConnector3">
            <a:avLst/>
          </a:prstGeom>
          <a:noFill/>
          <a:ln w="25400" cap="flat">
            <a:solidFill>
              <a:srgbClr val="7030A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1" name="Oval 80"/>
          <p:cNvSpPr/>
          <p:nvPr/>
        </p:nvSpPr>
        <p:spPr>
          <a:xfrm>
            <a:off x="2591336" y="2996297"/>
            <a:ext cx="580470" cy="605961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2692936" y="3009248"/>
                <a:ext cx="370557" cy="6140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936" y="3009248"/>
                <a:ext cx="370557" cy="614014"/>
              </a:xfrm>
              <a:prstGeom prst="rect">
                <a:avLst/>
              </a:prstGeom>
              <a:blipFill rotWithShape="0">
                <a:blip r:embed="rId11"/>
                <a:stretch>
                  <a:fillRect l="-157377" t="-117000" r="-155738" b="-16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/>
          <p:cNvCxnSpPr/>
          <p:nvPr/>
        </p:nvCxnSpPr>
        <p:spPr>
          <a:xfrm>
            <a:off x="3298432" y="3266983"/>
            <a:ext cx="250531" cy="9993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Straight Arrow Connector 83"/>
          <p:cNvCxnSpPr/>
          <p:nvPr/>
        </p:nvCxnSpPr>
        <p:spPr>
          <a:xfrm flipV="1">
            <a:off x="3998810" y="3117435"/>
            <a:ext cx="523967" cy="114192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5" name="Oval 84"/>
          <p:cNvSpPr/>
          <p:nvPr/>
        </p:nvSpPr>
        <p:spPr>
          <a:xfrm>
            <a:off x="3599293" y="3095414"/>
            <a:ext cx="322786" cy="336961"/>
          </a:xfrm>
          <a:prstGeom prst="ellipse">
            <a:avLst/>
          </a:prstGeom>
          <a:solidFill>
            <a:srgbClr val="E7D3F2"/>
          </a:solidFill>
          <a:ln w="12700" cap="flat">
            <a:solidFill>
              <a:srgbClr val="7030A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6" name="Curved Connector 85"/>
          <p:cNvCxnSpPr/>
          <p:nvPr/>
        </p:nvCxnSpPr>
        <p:spPr>
          <a:xfrm flipV="1">
            <a:off x="3653443" y="3189678"/>
            <a:ext cx="214484" cy="146683"/>
          </a:xfrm>
          <a:prstGeom prst="curvedConnector3">
            <a:avLst/>
          </a:prstGeom>
          <a:noFill/>
          <a:ln w="25400" cap="flat">
            <a:solidFill>
              <a:srgbClr val="7030A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7" name="Oval 86"/>
          <p:cNvSpPr/>
          <p:nvPr/>
        </p:nvSpPr>
        <p:spPr>
          <a:xfrm>
            <a:off x="2591336" y="3897378"/>
            <a:ext cx="580470" cy="605961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2692936" y="3910329"/>
                <a:ext cx="370557" cy="6140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936" y="3910329"/>
                <a:ext cx="370557" cy="614014"/>
              </a:xfrm>
              <a:prstGeom prst="rect">
                <a:avLst/>
              </a:prstGeom>
              <a:blipFill rotWithShape="0">
                <a:blip r:embed="rId11"/>
                <a:stretch>
                  <a:fillRect l="-157377" t="-115842" r="-155738" b="-166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Straight Arrow Connector 88"/>
          <p:cNvCxnSpPr/>
          <p:nvPr/>
        </p:nvCxnSpPr>
        <p:spPr>
          <a:xfrm>
            <a:off x="3298432" y="4168064"/>
            <a:ext cx="250531" cy="9993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Straight Arrow Connector 89"/>
          <p:cNvCxnSpPr/>
          <p:nvPr/>
        </p:nvCxnSpPr>
        <p:spPr>
          <a:xfrm flipV="1">
            <a:off x="3998810" y="3635894"/>
            <a:ext cx="523967" cy="547614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1" name="Oval 90"/>
          <p:cNvSpPr/>
          <p:nvPr/>
        </p:nvSpPr>
        <p:spPr>
          <a:xfrm>
            <a:off x="3599293" y="3996495"/>
            <a:ext cx="322786" cy="336961"/>
          </a:xfrm>
          <a:prstGeom prst="ellipse">
            <a:avLst/>
          </a:prstGeom>
          <a:solidFill>
            <a:srgbClr val="E7D3F2"/>
          </a:solidFill>
          <a:ln w="12700" cap="flat">
            <a:solidFill>
              <a:srgbClr val="7030A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2" name="Curved Connector 91"/>
          <p:cNvCxnSpPr/>
          <p:nvPr/>
        </p:nvCxnSpPr>
        <p:spPr>
          <a:xfrm flipV="1">
            <a:off x="3653443" y="4090759"/>
            <a:ext cx="214484" cy="146683"/>
          </a:xfrm>
          <a:prstGeom prst="curvedConnector3">
            <a:avLst/>
          </a:prstGeom>
          <a:noFill/>
          <a:ln w="25400" cap="flat">
            <a:solidFill>
              <a:srgbClr val="7030A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2" name="Straight Arrow Connector 111"/>
          <p:cNvCxnSpPr>
            <a:stCxn id="74" idx="3"/>
          </p:cNvCxnSpPr>
          <p:nvPr/>
        </p:nvCxnSpPr>
        <p:spPr>
          <a:xfrm>
            <a:off x="773931" y="2152886"/>
            <a:ext cx="1679322" cy="26034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6" name="Straight Arrow Connector 115"/>
          <p:cNvCxnSpPr>
            <a:stCxn id="72" idx="3"/>
          </p:cNvCxnSpPr>
          <p:nvPr/>
        </p:nvCxnSpPr>
        <p:spPr>
          <a:xfrm flipV="1">
            <a:off x="773931" y="2423663"/>
            <a:ext cx="1639966" cy="21838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1" name="Straight Arrow Connector 120"/>
          <p:cNvCxnSpPr>
            <a:stCxn id="70" idx="3"/>
          </p:cNvCxnSpPr>
          <p:nvPr/>
        </p:nvCxnSpPr>
        <p:spPr>
          <a:xfrm flipV="1">
            <a:off x="773931" y="2426144"/>
            <a:ext cx="1612321" cy="70505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4" name="Straight Arrow Connector 123"/>
          <p:cNvCxnSpPr>
            <a:stCxn id="68" idx="3"/>
          </p:cNvCxnSpPr>
          <p:nvPr/>
        </p:nvCxnSpPr>
        <p:spPr>
          <a:xfrm flipV="1">
            <a:off x="773931" y="2411574"/>
            <a:ext cx="1639966" cy="120878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8" name="Straight Arrow Connector 127"/>
          <p:cNvCxnSpPr>
            <a:stCxn id="70" idx="3"/>
          </p:cNvCxnSpPr>
          <p:nvPr/>
        </p:nvCxnSpPr>
        <p:spPr>
          <a:xfrm>
            <a:off x="773931" y="3131203"/>
            <a:ext cx="1625201" cy="119825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1" name="Straight Arrow Connector 130"/>
          <p:cNvCxnSpPr>
            <a:stCxn id="72" idx="3"/>
          </p:cNvCxnSpPr>
          <p:nvPr/>
        </p:nvCxnSpPr>
        <p:spPr>
          <a:xfrm>
            <a:off x="773931" y="2642045"/>
            <a:ext cx="1587445" cy="60638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4" name="Straight Arrow Connector 133"/>
          <p:cNvCxnSpPr>
            <a:stCxn id="74" idx="3"/>
          </p:cNvCxnSpPr>
          <p:nvPr/>
        </p:nvCxnSpPr>
        <p:spPr>
          <a:xfrm>
            <a:off x="773931" y="2152886"/>
            <a:ext cx="1587445" cy="111409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8" name="Straight Arrow Connector 137"/>
          <p:cNvCxnSpPr>
            <a:stCxn id="70" idx="3"/>
          </p:cNvCxnSpPr>
          <p:nvPr/>
        </p:nvCxnSpPr>
        <p:spPr>
          <a:xfrm>
            <a:off x="773931" y="3131203"/>
            <a:ext cx="1594692" cy="106147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2" name="Straight Arrow Connector 141"/>
          <p:cNvCxnSpPr>
            <a:stCxn id="74" idx="3"/>
          </p:cNvCxnSpPr>
          <p:nvPr/>
        </p:nvCxnSpPr>
        <p:spPr>
          <a:xfrm>
            <a:off x="773931" y="2152886"/>
            <a:ext cx="1612321" cy="205022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5" name="Straight Arrow Connector 144"/>
          <p:cNvCxnSpPr>
            <a:stCxn id="68" idx="3"/>
          </p:cNvCxnSpPr>
          <p:nvPr/>
        </p:nvCxnSpPr>
        <p:spPr>
          <a:xfrm flipV="1">
            <a:off x="773931" y="3276976"/>
            <a:ext cx="1598625" cy="343384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8" name="Straight Arrow Connector 147"/>
          <p:cNvCxnSpPr>
            <a:stCxn id="68" idx="3"/>
          </p:cNvCxnSpPr>
          <p:nvPr/>
        </p:nvCxnSpPr>
        <p:spPr>
          <a:xfrm>
            <a:off x="773931" y="3620360"/>
            <a:ext cx="1616048" cy="5827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53" name="Group 152"/>
          <p:cNvGrpSpPr/>
          <p:nvPr/>
        </p:nvGrpSpPr>
        <p:grpSpPr>
          <a:xfrm>
            <a:off x="7426674" y="2578512"/>
            <a:ext cx="462434" cy="400566"/>
            <a:chOff x="4750274" y="1783752"/>
            <a:chExt cx="462434" cy="400566"/>
          </a:xfrm>
        </p:grpSpPr>
        <p:sp>
          <p:nvSpPr>
            <p:cNvPr id="154" name="Oval 153"/>
            <p:cNvSpPr/>
            <p:nvPr/>
          </p:nvSpPr>
          <p:spPr>
            <a:xfrm>
              <a:off x="4772238" y="1828718"/>
              <a:ext cx="340640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Rectangle 154"/>
                <p:cNvSpPr/>
                <p:nvPr/>
              </p:nvSpPr>
              <p:spPr>
                <a:xfrm>
                  <a:off x="4750274" y="1783752"/>
                  <a:ext cx="46243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5" name="Rectangle 1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62434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t="-3279" r="-14474"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7" name="Group 156"/>
          <p:cNvGrpSpPr/>
          <p:nvPr/>
        </p:nvGrpSpPr>
        <p:grpSpPr>
          <a:xfrm>
            <a:off x="4582690" y="965830"/>
            <a:ext cx="1453281" cy="855685"/>
            <a:chOff x="7377402" y="1060847"/>
            <a:chExt cx="1453281" cy="855685"/>
          </a:xfrm>
        </p:grpSpPr>
        <p:sp>
          <p:nvSpPr>
            <p:cNvPr id="158" name="TextBox 157"/>
            <p:cNvSpPr txBox="1"/>
            <p:nvPr/>
          </p:nvSpPr>
          <p:spPr>
            <a:xfrm>
              <a:off x="7377402" y="1060847"/>
              <a:ext cx="145328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”hidden"</a:t>
              </a:r>
              <a:r>
                <a:rPr kumimoji="0" lang="en-US" sz="1800" b="0" i="0" u="none" strike="noStrike" cap="none" spc="0" normalizeH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 layer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9" name="Straight Arrow Connector 158"/>
            <p:cNvCxnSpPr/>
            <p:nvPr/>
          </p:nvCxnSpPr>
          <p:spPr>
            <a:xfrm flipH="1">
              <a:off x="7870133" y="1421163"/>
              <a:ext cx="14854" cy="495369"/>
            </a:xfrm>
            <a:prstGeom prst="straightConnector1">
              <a:avLst/>
            </a:prstGeom>
            <a:noFill/>
            <a:ln w="25400" cap="flat">
              <a:solidFill>
                <a:srgbClr val="0070C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69" name="Group 168"/>
          <p:cNvGrpSpPr/>
          <p:nvPr/>
        </p:nvGrpSpPr>
        <p:grpSpPr>
          <a:xfrm>
            <a:off x="8100254" y="2577205"/>
            <a:ext cx="462434" cy="400566"/>
            <a:chOff x="4750274" y="1783752"/>
            <a:chExt cx="462434" cy="400566"/>
          </a:xfrm>
        </p:grpSpPr>
        <p:sp>
          <p:nvSpPr>
            <p:cNvPr id="170" name="Oval 169"/>
            <p:cNvSpPr/>
            <p:nvPr/>
          </p:nvSpPr>
          <p:spPr>
            <a:xfrm>
              <a:off x="4772238" y="1828718"/>
              <a:ext cx="340640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Rectangle 170"/>
                <p:cNvSpPr/>
                <p:nvPr/>
              </p:nvSpPr>
              <p:spPr>
                <a:xfrm>
                  <a:off x="4750274" y="1783752"/>
                  <a:ext cx="46243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1" name="Rectangle 1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62434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2" name="Group 171"/>
          <p:cNvGrpSpPr/>
          <p:nvPr/>
        </p:nvGrpSpPr>
        <p:grpSpPr>
          <a:xfrm>
            <a:off x="7284942" y="1623846"/>
            <a:ext cx="1512592" cy="855685"/>
            <a:chOff x="7225002" y="1060847"/>
            <a:chExt cx="1512592" cy="855685"/>
          </a:xfrm>
        </p:grpSpPr>
        <p:sp>
          <p:nvSpPr>
            <p:cNvPr id="173" name="TextBox 172"/>
            <p:cNvSpPr txBox="1"/>
            <p:nvPr/>
          </p:nvSpPr>
          <p:spPr>
            <a:xfrm>
              <a:off x="7225002" y="1060847"/>
              <a:ext cx="151259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Loss /</a:t>
              </a:r>
              <a:r>
                <a:rPr kumimoji="0" lang="en-US" sz="1800" b="0" i="0" u="none" strike="noStrike" cap="none" spc="0" normalizeH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 Criterion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4" name="Straight Arrow Connector 173"/>
            <p:cNvCxnSpPr/>
            <p:nvPr/>
          </p:nvCxnSpPr>
          <p:spPr>
            <a:xfrm flipH="1">
              <a:off x="7870133" y="1421163"/>
              <a:ext cx="14854" cy="495369"/>
            </a:xfrm>
            <a:prstGeom prst="straightConnector1">
              <a:avLst/>
            </a:prstGeom>
            <a:noFill/>
            <a:ln w="25400" cap="flat">
              <a:solidFill>
                <a:srgbClr val="0070C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13489288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6912391" y="4853676"/>
            <a:ext cx="2133601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FFFFFF"/>
                </a:solidFill>
              </a:rPr>
              <a:t>8</a:t>
            </a:fld>
            <a:endParaRPr sz="1300">
              <a:solidFill>
                <a:srgbClr val="FFFFFF"/>
              </a:solidFill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Linear </a:t>
            </a:r>
            <a:r>
              <a:rPr lang="en-US" sz="3200" dirty="0" err="1">
                <a:solidFill>
                  <a:srgbClr val="215380"/>
                </a:solidFill>
              </a:rPr>
              <a:t>Softmax</a:t>
            </a:r>
            <a:endParaRPr sz="3200" dirty="0">
              <a:solidFill>
                <a:srgbClr val="21538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733654" y="989355"/>
            <a:ext cx="1322349" cy="307775"/>
            <a:chOff x="3075302" y="1571799"/>
            <a:chExt cx="1322349" cy="307775"/>
          </a:xfrm>
        </p:grpSpPr>
        <p:sp>
          <p:nvSpPr>
            <p:cNvPr id="12" name="TextBox 11"/>
            <p:cNvSpPr txBox="1"/>
            <p:nvPr/>
          </p:nvSpPr>
          <p:spPr>
            <a:xfrm>
              <a:off x="3601601" y="1571799"/>
              <a:ext cx="796050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[1</a:t>
              </a:r>
              <a:r>
                <a:rPr kumimoji="0" lang="en-US" sz="1400" b="0" i="0" u="none" strike="noStrike" cap="none" spc="0" normalizeH="0" dirty="0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    0    0]</a:t>
              </a:r>
              <a:endParaRPr kumimoji="0" lang="en-US" sz="1400" b="0" i="0" u="none" strike="noStrike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075302" y="1601240"/>
                  <a:ext cx="433132" cy="24622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</m:oMath>
                    </m:oMathPara>
                  </a14:m>
                  <a:endPara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5302" y="1601240"/>
                  <a:ext cx="433132" cy="246221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1111" r="-4167" b="-250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74316" y="1026143"/>
                <a:ext cx="2085123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3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4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16" y="1026143"/>
                <a:ext cx="2085123" cy="246221"/>
              </a:xfrm>
              <a:prstGeom prst="rect">
                <a:avLst/>
              </a:prstGeom>
              <a:blipFill>
                <a:blip r:embed="rId3"/>
                <a:stretch>
                  <a:fillRect t="-5000" r="-1807" b="-35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475375" y="1043944"/>
                <a:ext cx="1738874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accPr>
                            <m:e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   [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𝑐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𝑑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𝑏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375" y="1043944"/>
                <a:ext cx="1738874" cy="246221"/>
              </a:xfrm>
              <a:prstGeom prst="rect">
                <a:avLst/>
              </a:prstGeom>
              <a:blipFill>
                <a:blip r:embed="rId4"/>
                <a:stretch>
                  <a:fillRect l="-2899" t="-9524" r="-3623" b="-2857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-112311" y="1822050"/>
                <a:ext cx="51435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𝑐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𝑐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𝑐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𝑐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2311" y="1822050"/>
                <a:ext cx="5143500" cy="369332"/>
              </a:xfrm>
              <a:prstGeom prst="rect">
                <a:avLst/>
              </a:prstGeom>
              <a:blipFill>
                <a:blip r:embed="rId5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33198" y="2190159"/>
                <a:ext cx="48701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8" y="2190159"/>
                <a:ext cx="4870179" cy="369332"/>
              </a:xfrm>
              <a:prstGeom prst="rect">
                <a:avLst/>
              </a:prstGeom>
              <a:blipFill>
                <a:blip r:embed="rId6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33198" y="2573214"/>
                <a:ext cx="48524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8" y="2573214"/>
                <a:ext cx="4852482" cy="369332"/>
              </a:xfrm>
              <a:prstGeom prst="rect">
                <a:avLst/>
              </a:prstGeom>
              <a:blipFill>
                <a:blip r:embed="rId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16876" y="3370006"/>
                <a:ext cx="29054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/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76" y="3370006"/>
                <a:ext cx="2905411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16875" y="3739338"/>
                <a:ext cx="29054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/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75" y="3739338"/>
                <a:ext cx="2905411" cy="369332"/>
              </a:xfrm>
              <a:prstGeom prst="rect">
                <a:avLst/>
              </a:prstGeom>
              <a:blipFill>
                <a:blip r:embed="rId9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16874" y="4108670"/>
                <a:ext cx="29054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/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74" y="4108670"/>
                <a:ext cx="2905411" cy="369332"/>
              </a:xfrm>
              <a:prstGeom prst="rect">
                <a:avLst/>
              </a:prstGeom>
              <a:blipFill>
                <a:blip r:embed="rId10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303601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6912391" y="4853676"/>
            <a:ext cx="2133601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FFFFFF"/>
                </a:solidFill>
              </a:rPr>
              <a:t>9</a:t>
            </a:fld>
            <a:endParaRPr sz="1300">
              <a:solidFill>
                <a:srgbClr val="FFFFFF"/>
              </a:solidFill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Linear </a:t>
            </a:r>
            <a:r>
              <a:rPr lang="en-US" sz="3200" dirty="0" err="1">
                <a:solidFill>
                  <a:srgbClr val="215380"/>
                </a:solidFill>
              </a:rPr>
              <a:t>Softmax</a:t>
            </a:r>
            <a:endParaRPr sz="3200" dirty="0">
              <a:solidFill>
                <a:srgbClr val="21538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733654" y="989355"/>
            <a:ext cx="1322349" cy="307775"/>
            <a:chOff x="3075302" y="1571799"/>
            <a:chExt cx="1322349" cy="307775"/>
          </a:xfrm>
        </p:grpSpPr>
        <p:sp>
          <p:nvSpPr>
            <p:cNvPr id="12" name="TextBox 11"/>
            <p:cNvSpPr txBox="1"/>
            <p:nvPr/>
          </p:nvSpPr>
          <p:spPr>
            <a:xfrm>
              <a:off x="3601601" y="1571799"/>
              <a:ext cx="796050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[1</a:t>
              </a:r>
              <a:r>
                <a:rPr kumimoji="0" lang="en-US" sz="1400" b="0" i="0" u="none" strike="noStrike" cap="none" spc="0" normalizeH="0" dirty="0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    0    0]</a:t>
              </a:r>
              <a:endParaRPr kumimoji="0" lang="en-US" sz="1400" b="0" i="0" u="none" strike="noStrike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075302" y="1601240"/>
                  <a:ext cx="433132" cy="24622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</m:oMath>
                    </m:oMathPara>
                  </a14:m>
                  <a:endPara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5302" y="1601240"/>
                  <a:ext cx="433132" cy="246221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1111" r="-4167" b="-250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74316" y="1026143"/>
                <a:ext cx="2085123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3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4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16" y="1026143"/>
                <a:ext cx="2085123" cy="246221"/>
              </a:xfrm>
              <a:prstGeom prst="rect">
                <a:avLst/>
              </a:prstGeom>
              <a:blipFill>
                <a:blip r:embed="rId3"/>
                <a:stretch>
                  <a:fillRect t="-5000" r="-1807" b="-35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475375" y="1043944"/>
                <a:ext cx="1738874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accPr>
                            <m:e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   [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𝑐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𝑑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𝑏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375" y="1043944"/>
                <a:ext cx="1738874" cy="246221"/>
              </a:xfrm>
              <a:prstGeom prst="rect">
                <a:avLst/>
              </a:prstGeom>
              <a:blipFill>
                <a:blip r:embed="rId4"/>
                <a:stretch>
                  <a:fillRect l="-2899" t="-9524" r="-3623" b="-2857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-112311" y="1822050"/>
                <a:ext cx="51435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𝑐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𝑐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𝑐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𝑐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2311" y="1822050"/>
                <a:ext cx="5143500" cy="369332"/>
              </a:xfrm>
              <a:prstGeom prst="rect">
                <a:avLst/>
              </a:prstGeom>
              <a:blipFill>
                <a:blip r:embed="rId5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33198" y="2190159"/>
                <a:ext cx="48701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8" y="2190159"/>
                <a:ext cx="4870179" cy="369332"/>
              </a:xfrm>
              <a:prstGeom prst="rect">
                <a:avLst/>
              </a:prstGeom>
              <a:blipFill>
                <a:blip r:embed="rId6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33198" y="2573214"/>
                <a:ext cx="48524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8" y="2573214"/>
                <a:ext cx="4852482" cy="369332"/>
              </a:xfrm>
              <a:prstGeom prst="rect">
                <a:avLst/>
              </a:prstGeom>
              <a:blipFill>
                <a:blip r:embed="rId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16876" y="3370006"/>
                <a:ext cx="29054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/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76" y="3370006"/>
                <a:ext cx="2905411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16875" y="3739338"/>
                <a:ext cx="29054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/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75" y="3739338"/>
                <a:ext cx="2905411" cy="369332"/>
              </a:xfrm>
              <a:prstGeom prst="rect">
                <a:avLst/>
              </a:prstGeom>
              <a:blipFill>
                <a:blip r:embed="rId9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16874" y="4108670"/>
                <a:ext cx="29054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/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74" y="4108670"/>
                <a:ext cx="2905411" cy="369332"/>
              </a:xfrm>
              <a:prstGeom prst="rect">
                <a:avLst/>
              </a:prstGeom>
              <a:blipFill>
                <a:blip r:embed="rId10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F16C7E9-CD53-D144-BACD-DD160A60D2D2}"/>
                  </a:ext>
                </a:extLst>
              </p:cNvPr>
              <p:cNvSpPr txBox="1"/>
              <p:nvPr/>
            </p:nvSpPr>
            <p:spPr>
              <a:xfrm>
                <a:off x="5729340" y="1750146"/>
                <a:ext cx="2915413" cy="7314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F16C7E9-CD53-D144-BACD-DD160A60D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340" y="1750146"/>
                <a:ext cx="2915413" cy="731419"/>
              </a:xfrm>
              <a:prstGeom prst="rect">
                <a:avLst/>
              </a:prstGeom>
              <a:blipFill>
                <a:blip r:embed="rId11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B08D54B-C224-A047-A454-D30DA58666C6}"/>
                  </a:ext>
                </a:extLst>
              </p:cNvPr>
              <p:cNvSpPr/>
              <p:nvPr/>
            </p:nvSpPr>
            <p:spPr>
              <a:xfrm>
                <a:off x="6195749" y="2756880"/>
                <a:ext cx="19825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B08D54B-C224-A047-A454-D30DA58666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749" y="2756880"/>
                <a:ext cx="198259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636463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04040"/>
      </a:accent1>
      <a:accent2>
        <a:srgbClr val="808080"/>
      </a:accent2>
      <a:accent3>
        <a:srgbClr val="BFBFBF"/>
      </a:accent3>
      <a:accent4>
        <a:srgbClr val="8F8F8F"/>
      </a:accent4>
      <a:accent5>
        <a:srgbClr val="6E6E6E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04040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0404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19410</TotalTime>
  <Words>1305</Words>
  <Application>Microsoft Macintosh PowerPoint</Application>
  <PresentationFormat>On-screen Show (16:9)</PresentationFormat>
  <Paragraphs>313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Automatic Differentiation</vt:lpstr>
      <vt:lpstr>Defining a Model in Pytorch (Two Layer NN)</vt:lpstr>
      <vt:lpstr>1. Creating Model, Loss, Optimizer</vt:lpstr>
      <vt:lpstr>2. Running forward and backward on a batch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Ordonez-Roman, Vicente (vo2m)</cp:lastModifiedBy>
  <cp:revision>189</cp:revision>
  <cp:lastPrinted>2019-01-16T06:17:18Z</cp:lastPrinted>
  <dcterms:modified xsi:type="dcterms:W3CDTF">2021-09-13T19:07:29Z</dcterms:modified>
</cp:coreProperties>
</file>