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sldIdLst>
    <p:sldId id="256" r:id="rId2"/>
    <p:sldId id="309" r:id="rId3"/>
    <p:sldId id="331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52" r:id="rId16"/>
    <p:sldId id="353" r:id="rId17"/>
    <p:sldId id="354" r:id="rId18"/>
    <p:sldId id="355" r:id="rId19"/>
    <p:sldId id="356" r:id="rId20"/>
    <p:sldId id="357" r:id="rId21"/>
    <p:sldId id="366" r:id="rId22"/>
    <p:sldId id="362" r:id="rId23"/>
    <p:sldId id="363" r:id="rId24"/>
    <p:sldId id="364" r:id="rId25"/>
    <p:sldId id="365" r:id="rId26"/>
    <p:sldId id="367" r:id="rId27"/>
    <p:sldId id="368" r:id="rId28"/>
    <p:sldId id="379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285" r:id="rId38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7"/>
    <p:restoredTop sz="94647"/>
  </p:normalViewPr>
  <p:slideViewPr>
    <p:cSldViewPr snapToGrid="0" snapToObjects="1">
      <p:cViewPr varScale="1">
        <p:scale>
          <a:sx n="188" d="100"/>
          <a:sy n="188" d="100"/>
        </p:scale>
        <p:origin x="1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Deep Learning for Visual Recognition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90211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1777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vision/blob/master/torchvision/models/alexnet.py" TargetMode="Externa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990632" y="1879818"/>
            <a:ext cx="7115087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n-US" sz="4300" dirty="0">
                <a:solidFill>
                  <a:srgbClr val="215380"/>
                </a:solidFill>
              </a:rPr>
              <a:t>Convolutional Neural Networks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>
                <a:solidFill>
                  <a:srgbClr val="000000"/>
                </a:solidFill>
              </a:rPr>
              <a:t>Output: 4x112x112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but 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stride = 2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913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in </a:t>
            </a:r>
            <a:r>
              <a:rPr lang="en-US" sz="3200" dirty="0" err="1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090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(e.g. 3 for RGB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7853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(equals the number of </a:t>
            </a:r>
            <a:b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846440" cy="1463963"/>
            <a:chOff x="2819725" y="1629654"/>
            <a:chExt cx="2846440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60842"/>
              <a:chOff x="2840509" y="2035059"/>
              <a:chExt cx="2778155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304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200" dirty="0">
                    <a:solidFill>
                      <a:srgbClr val="000000"/>
                    </a:solidFill>
                  </a:rPr>
                  <a:t> x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6594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err="1">
                    <a:solidFill>
                      <a:srgbClr val="000000"/>
                    </a:solidFill>
                  </a:rPr>
                  <a:t>in_channels</a:t>
                </a:r>
                <a:endParaRPr lang="en-US" sz="1100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83" y="906955"/>
            <a:ext cx="6426923" cy="5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8470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Network: </a:t>
            </a:r>
            <a:r>
              <a:rPr lang="en-US" sz="3200" dirty="0" err="1">
                <a:solidFill>
                  <a:srgbClr val="215380"/>
                </a:solidFill>
              </a:rPr>
              <a:t>LeNet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28" y="1389201"/>
            <a:ext cx="7911577" cy="2178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E3A48-798E-1046-BCB2-BC3E99DA1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28" y="4116078"/>
            <a:ext cx="6273799" cy="923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27CAF-F9D5-E547-BC92-81BAAF635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824"/>
          <a:stretch/>
        </p:blipFill>
        <p:spPr>
          <a:xfrm>
            <a:off x="1028602" y="4035792"/>
            <a:ext cx="918667" cy="9230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EE4BB-0B69-E140-82E1-502D7BE1C5F2}"/>
              </a:ext>
            </a:extLst>
          </p:cNvPr>
          <p:cNvSpPr txBox="1"/>
          <p:nvPr/>
        </p:nvSpPr>
        <p:spPr>
          <a:xfrm>
            <a:off x="864042" y="4774168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Yann </a:t>
            </a:r>
            <a:r>
              <a:rPr lang="en-US" dirty="0" err="1"/>
              <a:t>LeCun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2681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LeNet</a:t>
            </a:r>
            <a:r>
              <a:rPr lang="en-US" sz="3200" dirty="0">
                <a:solidFill>
                  <a:srgbClr val="215380"/>
                </a:solidFill>
              </a:rPr>
              <a:t> in </a:t>
            </a:r>
            <a:r>
              <a:rPr lang="en-US" sz="3200" dirty="0" err="1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76" y="771205"/>
            <a:ext cx="5629373" cy="39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807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SpatialMaxPooling</a:t>
            </a:r>
            <a:r>
              <a:rPr lang="en-US" sz="3200" dirty="0">
                <a:solidFill>
                  <a:srgbClr val="215380"/>
                </a:solidFill>
              </a:rPr>
              <a:t>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4292871" y="1422394"/>
            <a:ext cx="332077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take the max in 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this neighborhood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88174" y="2958351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9024" y="3282435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42834" y="2909055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9073" y="3450209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16648" y="3394689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03346943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E6D1-D885-CA42-B073-2C60BC1B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LeNet</a:t>
            </a:r>
            <a:r>
              <a:rPr lang="en-US" dirty="0"/>
              <a:t> 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A236-0278-404E-866C-55A9C9D2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Convolutional Layers + 3 Linear Layers</a:t>
            </a:r>
          </a:p>
          <a:p>
            <a:endParaRPr lang="en-US" dirty="0"/>
          </a:p>
          <a:p>
            <a:r>
              <a:rPr lang="en-US" dirty="0"/>
              <a:t>+ Non-linear functions: </a:t>
            </a:r>
            <a:r>
              <a:rPr lang="en-US" dirty="0" err="1"/>
              <a:t>ReLUs</a:t>
            </a:r>
            <a:r>
              <a:rPr lang="en-US" dirty="0"/>
              <a:t> or </a:t>
            </a:r>
            <a:r>
              <a:rPr lang="en-US" dirty="0" err="1"/>
              <a:t>Sigmoids</a:t>
            </a:r>
            <a:br>
              <a:rPr lang="en-US" dirty="0"/>
            </a:br>
            <a:r>
              <a:rPr lang="en-US" dirty="0"/>
              <a:t>+ Max-pooling operations</a:t>
            </a:r>
          </a:p>
        </p:txBody>
      </p:sp>
    </p:spTree>
    <p:extLst>
      <p:ext uri="{BB962C8B-B14F-4D97-AF65-F5344CB8AC3E}">
        <p14:creationId xmlns:p14="http://schemas.microsoft.com/office/powerpoint/2010/main" val="147854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BD3D-33BF-EE47-944A-14750BF2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Architectures Proposed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656B-1577-E241-BE87-62712274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Kriszhevsky</a:t>
            </a:r>
            <a:r>
              <a:rPr lang="en-US" dirty="0"/>
              <a:t> et al NIPS 2012)</a:t>
            </a:r>
            <a:r>
              <a:rPr lang="en-US" b="1" dirty="0"/>
              <a:t> [Required Reading]</a:t>
            </a:r>
            <a:br>
              <a:rPr lang="en-US" dirty="0"/>
            </a:br>
            <a:endParaRPr lang="en-US" dirty="0"/>
          </a:p>
          <a:p>
            <a:r>
              <a:rPr lang="en-US" dirty="0"/>
              <a:t>VGG (</a:t>
            </a:r>
            <a:r>
              <a:rPr lang="en-US" dirty="0" err="1"/>
              <a:t>Simonyan</a:t>
            </a:r>
            <a:r>
              <a:rPr lang="en-US" dirty="0"/>
              <a:t> and Zisserman 2014)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GoogLeNet</a:t>
            </a:r>
            <a:r>
              <a:rPr lang="en-US" dirty="0"/>
              <a:t> (</a:t>
            </a:r>
            <a:r>
              <a:rPr lang="en-US" dirty="0" err="1"/>
              <a:t>Szegedy</a:t>
            </a:r>
            <a:r>
              <a:rPr lang="en-US" dirty="0"/>
              <a:t> et al CVPR 2015)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DenseNet</a:t>
            </a:r>
            <a:r>
              <a:rPr lang="en-US" dirty="0"/>
              <a:t> (Huang et al CVPR 2017)</a:t>
            </a:r>
          </a:p>
        </p:txBody>
      </p:sp>
    </p:spTree>
    <p:extLst>
      <p:ext uri="{BB962C8B-B14F-4D97-AF65-F5344CB8AC3E}">
        <p14:creationId xmlns:p14="http://schemas.microsoft.com/office/powerpoint/2010/main" val="3137206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44" y="1053078"/>
            <a:ext cx="6481672" cy="3264406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9596068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87" y="840874"/>
            <a:ext cx="7592223" cy="34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68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82" y="1063100"/>
            <a:ext cx="5390158" cy="3244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6462" y="2110154"/>
            <a:ext cx="6565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Pros?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Cons?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3781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>
              <a:defRPr sz="3200" b="0">
                <a:solidFill>
                  <a:srgbClr val="205382"/>
                </a:solidFill>
                <a:latin typeface="+mj-lt"/>
                <a:ea typeface="+mn-ea"/>
                <a:cs typeface="+mn-cs"/>
                <a:sym typeface="Helvetica"/>
              </a:defRPr>
            </a:lvl1pPr>
            <a:lvl2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5pPr>
            <a:lvl6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6pPr>
            <a:lvl7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7pPr>
            <a:lvl8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8pPr>
            <a:lvl9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/>
              <a:t>Today’s Class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352228"/>
            <a:ext cx="8229600" cy="3080287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ts val="3000"/>
              </a:lnSpc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indent="457200" algn="l" defTabSz="457200">
              <a:lnSpc>
                <a:spcPts val="3000"/>
              </a:lnSpc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indent="914400" algn="l" defTabSz="457200">
              <a:lnSpc>
                <a:spcPts val="3000"/>
              </a:lnSpc>
              <a:defRPr sz="135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3pPr>
            <a:lvl4pPr indent="13716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4pPr>
            <a:lvl5pPr indent="18288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5pPr>
            <a:lvl6pPr indent="22860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6pPr>
            <a:lvl7pPr indent="27432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7pPr>
            <a:lvl8pPr indent="32004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8pPr>
            <a:lvl9pPr indent="36576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 dirty="0"/>
              <a:t>Automatic Differentiation (</a:t>
            </a:r>
            <a:r>
              <a:rPr lang="en-US" dirty="0" err="1"/>
              <a:t>AutoGrad</a:t>
            </a:r>
            <a:r>
              <a:rPr lang="en-US" dirty="0"/>
              <a:t>)</a:t>
            </a:r>
          </a:p>
          <a:p>
            <a:r>
              <a:rPr lang="en-US" dirty="0"/>
              <a:t>Convolutional Neural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Revisiting Convolutions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Convolutional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Strided</a:t>
            </a:r>
            <a:r>
              <a:rPr lang="en-US" dirty="0"/>
              <a:t> Convolutions / Grouped Convolutions / Dilated Convolutions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Spatial Pooling Operations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921505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45B2-8790-704F-BD0A-3A84C2E2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 Computations are Computationally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A9863-6B91-594E-AC90-759F7012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 highly parallelizable</a:t>
            </a:r>
          </a:p>
          <a:p>
            <a:r>
              <a:rPr lang="en-US" dirty="0"/>
              <a:t>GPU Computing is used in practice</a:t>
            </a:r>
          </a:p>
          <a:p>
            <a:r>
              <a:rPr lang="en-US" dirty="0"/>
              <a:t>CPU Computing in fact is prohibitive for training these models</a:t>
            </a:r>
          </a:p>
        </p:txBody>
      </p:sp>
    </p:spTree>
    <p:extLst>
      <p:ext uri="{BB962C8B-B14F-4D97-AF65-F5344CB8AC3E}">
        <p14:creationId xmlns:p14="http://schemas.microsoft.com/office/powerpoint/2010/main" val="326286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0E2C-E639-3848-A531-DB0F6960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Alexnet</a:t>
            </a:r>
            <a:r>
              <a:rPr lang="en-US" dirty="0"/>
              <a:t> network (</a:t>
            </a:r>
            <a:r>
              <a:rPr lang="en-US" dirty="0" err="1"/>
              <a:t>Krizhevsky</a:t>
            </a:r>
            <a:r>
              <a:rPr lang="en-US" dirty="0"/>
              <a:t> et al NIPS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D7FF7-9339-6C4C-93FA-DC383C27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96" y="1669432"/>
            <a:ext cx="6960255" cy="27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4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>
            <a:extLst>
              <a:ext uri="{FF2B5EF4-FFF2-40B4-BE49-F238E27FC236}">
                <a16:creationId xmlns:a16="http://schemas.microsoft.com/office/drawing/2014/main" id="{7AE590F1-A987-3943-BDF9-61E94A8890D2}"/>
              </a:ext>
            </a:extLst>
          </p:cNvPr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Problem: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76DB7-229F-934C-935E-25B33EF6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73" y="2619277"/>
            <a:ext cx="2241820" cy="1669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591E4-5728-F44F-872A-453DE5C3B578}"/>
              </a:ext>
            </a:extLst>
          </p:cNvPr>
          <p:cNvSpPr txBox="1"/>
          <p:nvPr/>
        </p:nvSpPr>
        <p:spPr>
          <a:xfrm>
            <a:off x="1490024" y="1000056"/>
            <a:ext cx="639694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e.g.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cat, Bulldog, French Terrier, Cormorant, Chickadee,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</a:rPr>
              <a:t>red fox, banjo, barbell, hourglass, knot, maze, viaduct, etc.</a:t>
            </a:r>
            <a:b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E288-C41E-BA44-99C3-1470C897EF92}"/>
              </a:ext>
            </a:extLst>
          </p:cNvPr>
          <p:cNvSpPr txBox="1"/>
          <p:nvPr/>
        </p:nvSpPr>
        <p:spPr>
          <a:xfrm>
            <a:off x="5577840" y="2743200"/>
            <a:ext cx="201753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cat, tabby cat  (0.71)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…..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0A4CBB-8BCB-4B4D-B82B-A830AD0AD5EC}"/>
              </a:ext>
            </a:extLst>
          </p:cNvPr>
          <p:cNvCxnSpPr>
            <a:stCxn id="8" idx="3"/>
          </p:cNvCxnSpPr>
          <p:nvPr/>
        </p:nvCxnSpPr>
        <p:spPr>
          <a:xfrm>
            <a:off x="3905793" y="3453997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58128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Data: ILSVRC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757" y="1040282"/>
            <a:ext cx="777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Imagenet</a:t>
            </a:r>
            <a:r>
              <a:rPr lang="en-US" dirty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2285" y="1698171"/>
            <a:ext cx="16087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Categories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4913" y="2235379"/>
            <a:ext cx="34233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8387" y="2772587"/>
            <a:ext cx="35564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3788" y="3309795"/>
            <a:ext cx="25657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~50k images </a:t>
            </a:r>
            <a:r>
              <a:rPr lang="en-US">
                <a:solidFill>
                  <a:srgbClr val="000000"/>
                </a:solidFill>
              </a:rPr>
              <a:t>for validation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4148" y="3827400"/>
            <a:ext cx="661334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evaluation is </a:t>
            </a:r>
            <a:r>
              <a:rPr lang="en-US">
                <a:solidFill>
                  <a:srgbClr val="000000"/>
                </a:solidFill>
              </a:rPr>
              <a:t>performed centrally by the organizers (max 2 per week)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034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Evaluation Metric: Top K-error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63" y="2841345"/>
            <a:ext cx="2241820" cy="166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330" y="2965268"/>
            <a:ext cx="2031964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cat, tabby cat  (0.61)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Abyssinian cat (0.10)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French terrier (0.03)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92283" y="3676065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244034" y="1509400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27758" y="1058343"/>
            <a:ext cx="3061940" cy="307776"/>
            <a:chOff x="4727758" y="1058343"/>
            <a:chExt cx="3061940" cy="307776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27758" y="1396895"/>
            <a:ext cx="3061940" cy="307776"/>
            <a:chOff x="4727758" y="1396895"/>
            <a:chExt cx="3061940" cy="307776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27758" y="1726867"/>
            <a:ext cx="3061940" cy="307776"/>
            <a:chOff x="4727758" y="1726867"/>
            <a:chExt cx="3061940" cy="307776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7758" y="2030352"/>
            <a:ext cx="3061940" cy="312065"/>
            <a:chOff x="4727758" y="2030352"/>
            <a:chExt cx="3061940" cy="312065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7758" y="2338127"/>
            <a:ext cx="3061940" cy="307775"/>
            <a:chOff x="4727758" y="2338127"/>
            <a:chExt cx="3061940" cy="307775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739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Top-5 error on this competition (2012)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10" y="1018574"/>
            <a:ext cx="3151640" cy="33672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500846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3914503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4723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31" y="1063229"/>
            <a:ext cx="7846646" cy="3241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23340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3DF4-F544-394D-95F4-830F1C0D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Code for </a:t>
            </a:r>
            <a:r>
              <a:rPr lang="en-US" dirty="0" err="1"/>
              <a:t>Alexnet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4633-6A09-254D-97FA-39DECFE3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analysis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https://github.com/pytorch/vision/blob/master/torchvision/models/alexnet.py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31347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77CD3-D79B-7542-BAB3-25D35005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87" y="1063229"/>
            <a:ext cx="6066505" cy="3021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4AD-2A7F-844E-888E-385D75D54C38}"/>
              </a:ext>
            </a:extLst>
          </p:cNvPr>
          <p:cNvSpPr txBox="1"/>
          <p:nvPr/>
        </p:nvSpPr>
        <p:spPr>
          <a:xfrm>
            <a:off x="3169404" y="4572778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Srivastava et al 2014</a:t>
            </a:r>
          </a:p>
        </p:txBody>
      </p:sp>
    </p:spTree>
    <p:extLst>
      <p:ext uri="{BB962C8B-B14F-4D97-AF65-F5344CB8AC3E}">
        <p14:creationId xmlns:p14="http://schemas.microsoft.com/office/powerpoint/2010/main" val="163076819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482" y="866168"/>
            <a:ext cx="4451626" cy="36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322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Automatic Differentiation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8061" y="1603405"/>
            <a:ext cx="475226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You only need to write code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for the forward pass,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>
                <a:solidFill>
                  <a:srgbClr val="000000"/>
                </a:solidFill>
              </a:rPr>
              <a:t>backward pass is computed automatically.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40C31-EDA2-914D-B931-F756A467CC46}"/>
              </a:ext>
            </a:extLst>
          </p:cNvPr>
          <p:cNvSpPr txBox="1"/>
          <p:nvPr/>
        </p:nvSpPr>
        <p:spPr>
          <a:xfrm>
            <a:off x="799202" y="3044858"/>
            <a:ext cx="44662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Pytorch</a:t>
            </a:r>
            <a:r>
              <a:rPr lang="en-US" dirty="0"/>
              <a:t> (Facebook -- mostly):</a:t>
            </a:r>
          </a:p>
          <a:p>
            <a:endParaRPr lang="en-US" dirty="0"/>
          </a:p>
          <a:p>
            <a:r>
              <a:rPr lang="en-US" dirty="0" err="1"/>
              <a:t>Tensorflow</a:t>
            </a:r>
            <a:r>
              <a:rPr lang="en-US" dirty="0"/>
              <a:t> (Google -- mostly):</a:t>
            </a:r>
          </a:p>
          <a:p>
            <a:endParaRPr lang="en-US" dirty="0"/>
          </a:p>
          <a:p>
            <a:r>
              <a:rPr lang="en-US" dirty="0" err="1"/>
              <a:t>DyNet</a:t>
            </a:r>
            <a:r>
              <a:rPr lang="en-US" dirty="0"/>
              <a:t> (team includes UVA Prof. </a:t>
            </a:r>
            <a:r>
              <a:rPr lang="en-US" dirty="0" err="1"/>
              <a:t>Yangfeng</a:t>
            </a:r>
            <a:r>
              <a:rPr lang="en-US" dirty="0"/>
              <a:t> Ji):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1B8D5-BFBC-0145-94D0-46F3AD7AD895}"/>
              </a:ext>
            </a:extLst>
          </p:cNvPr>
          <p:cNvSpPr/>
          <p:nvPr/>
        </p:nvSpPr>
        <p:spPr>
          <a:xfrm>
            <a:off x="5295082" y="3044858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pytorch.org</a:t>
            </a:r>
            <a:r>
              <a:rPr lang="en-US" dirty="0"/>
              <a:t>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EFB14-B657-F749-B557-FB4E165710A0}"/>
              </a:ext>
            </a:extLst>
          </p:cNvPr>
          <p:cNvSpPr/>
          <p:nvPr/>
        </p:nvSpPr>
        <p:spPr>
          <a:xfrm>
            <a:off x="5265489" y="3598856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www.tensorflow.org</a:t>
            </a:r>
            <a:r>
              <a:rPr lang="en-US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186B2-0F15-6145-A46D-1E29E11490EE}"/>
              </a:ext>
            </a:extLst>
          </p:cNvPr>
          <p:cNvSpPr/>
          <p:nvPr/>
        </p:nvSpPr>
        <p:spPr>
          <a:xfrm>
            <a:off x="5295082" y="4152854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dynet.io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165947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44" y="842727"/>
            <a:ext cx="1552194" cy="115588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092759" y="1455379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2351313" y="959007"/>
            <a:ext cx="1280161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(SIFT)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123" y="959007"/>
            <a:ext cx="1596592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encoding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Fisher vectors)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5364" y="1097506"/>
            <a:ext cx="1740282" cy="646329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(SVM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34326" y="1437961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586328" y="1433734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3358326" y="473397"/>
            <a:ext cx="27901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SIFT + FV + SVM (or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699589" y="1403380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2195611" y="3580413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Group 36"/>
          <p:cNvGrpSpPr/>
          <p:nvPr/>
        </p:nvGrpSpPr>
        <p:grpSpPr>
          <a:xfrm>
            <a:off x="721796" y="2644597"/>
            <a:ext cx="7330492" cy="1479053"/>
            <a:chOff x="721796" y="2644597"/>
            <a:chExt cx="7330492" cy="14790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796" y="2967761"/>
              <a:ext cx="1552194" cy="115588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77886" y="3222540"/>
              <a:ext cx="5040612" cy="646329"/>
            </a:xfrm>
            <a:prstGeom prst="rect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Convolutional Network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(includes both feature extraction and classifier)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1474" y="2644597"/>
              <a:ext cx="145007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Deep Learning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02441" y="3528414"/>
              <a:ext cx="249847" cy="1729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373261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016000"/>
            <a:ext cx="46990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1849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1972492" y="1016000"/>
            <a:ext cx="326571" cy="3111500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4096475" y="2857910"/>
            <a:ext cx="326571" cy="3111500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5849" y="2387085"/>
            <a:ext cx="4433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065" y="4542656"/>
            <a:ext cx="4433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135116586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6263" y="1081315"/>
            <a:ext cx="2730319" cy="27303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37" y="2206140"/>
            <a:ext cx="893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3912304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1395" y="1206590"/>
            <a:ext cx="2730319" cy="27303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37" y="2206140"/>
            <a:ext cx="893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291295184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5" r="23539" b="12206"/>
          <a:stretch/>
        </p:blipFill>
        <p:spPr>
          <a:xfrm>
            <a:off x="2183674" y="3748857"/>
            <a:ext cx="1057728" cy="1123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46" r="33000" b="8817"/>
          <a:stretch/>
        </p:blipFill>
        <p:spPr>
          <a:xfrm>
            <a:off x="784134" y="727165"/>
            <a:ext cx="1096917" cy="116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21" t="7117" r="23538"/>
          <a:stretch/>
        </p:blipFill>
        <p:spPr>
          <a:xfrm flipH="1">
            <a:off x="2642687" y="716280"/>
            <a:ext cx="1083126" cy="1188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47" t="11214" r="37899"/>
          <a:stretch/>
        </p:blipFill>
        <p:spPr>
          <a:xfrm>
            <a:off x="3184250" y="2336978"/>
            <a:ext cx="1002213" cy="1136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81" t="3403" r="28818" b="6124"/>
          <a:stretch/>
        </p:blipFill>
        <p:spPr>
          <a:xfrm flipH="1">
            <a:off x="1304107" y="2400836"/>
            <a:ext cx="1153887" cy="115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7211" y="2216171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11195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Using </a:t>
            </a:r>
            <a:r>
              <a:rPr lang="en-US" sz="2400" dirty="0" err="1">
                <a:latin typeface="+mn-lt"/>
                <a:ea typeface="+mn-ea"/>
                <a:cs typeface="+mn-cs"/>
                <a:sym typeface="Helvetica"/>
              </a:rPr>
              <a:t>ReLUs</a:t>
            </a: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 instead of Sigmoid or </a:t>
            </a:r>
            <a:r>
              <a:rPr lang="en-US" sz="2400" dirty="0" err="1">
                <a:latin typeface="+mn-lt"/>
                <a:ea typeface="+mn-ea"/>
                <a:cs typeface="+mn-cs"/>
                <a:sym typeface="Helvetica"/>
              </a:rPr>
              <a:t>Tanh</a:t>
            </a: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Momentum + Weight Decay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Dropout (Randomly sets Unit outputs to zero during training) 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GPU Computation!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Other Important Aspects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74" y="2996193"/>
            <a:ext cx="3911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380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37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8" y="1155700"/>
            <a:ext cx="8741842" cy="34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573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3536950" y="1600201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896172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</p:spTree>
    <p:extLst>
      <p:ext uri="{BB962C8B-B14F-4D97-AF65-F5344CB8AC3E}">
        <p14:creationId xmlns:p14="http://schemas.microsoft.com/office/powerpoint/2010/main" val="27497412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181100" y="1638300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9850" y="1882273"/>
            <a:ext cx="4654351" cy="2268093"/>
            <a:chOff x="1339850" y="1882273"/>
            <a:chExt cx="4654351" cy="2268093"/>
          </a:xfrm>
        </p:grpSpPr>
        <p:grpSp>
          <p:nvGrpSpPr>
            <p:cNvPr id="36" name="Group 35"/>
            <p:cNvGrpSpPr/>
            <p:nvPr/>
          </p:nvGrpSpPr>
          <p:grpSpPr>
            <a:xfrm>
              <a:off x="13398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784850" y="3781036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65B2E2"/>
                  </a:solidFill>
                </a:rPr>
                <a:t>4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5177863"/>
            <a:ext cx="6172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88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622425" y="1549399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4850" y="3781036"/>
            <a:ext cx="2093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65B2E2"/>
                </a:solidFill>
              </a:rPr>
              <a:t>4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65B2E2"/>
              </a:solidFill>
              <a:effectLst/>
              <a:uFillTx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35150" y="1882273"/>
            <a:ext cx="4581425" cy="2219004"/>
            <a:chOff x="1835150" y="1882273"/>
            <a:chExt cx="4581425" cy="2219004"/>
          </a:xfrm>
        </p:grpSpPr>
        <p:grpSp>
          <p:nvGrpSpPr>
            <p:cNvPr id="36" name="Group 35"/>
            <p:cNvGrpSpPr/>
            <p:nvPr/>
          </p:nvGrpSpPr>
          <p:grpSpPr>
            <a:xfrm>
              <a:off x="18351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6207224" y="3731947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65B2E2"/>
                  </a:solidFill>
                </a:rPr>
                <a:t>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</p:spTree>
    <p:extLst>
      <p:ext uri="{BB962C8B-B14F-4D97-AF65-F5344CB8AC3E}">
        <p14:creationId xmlns:p14="http://schemas.microsoft.com/office/powerpoint/2010/main" val="136343571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>
                <a:solidFill>
                  <a:srgbClr val="000000"/>
                </a:solidFill>
              </a:rPr>
              <a:t>Output: 4x224x224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stride = 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10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18642</TotalTime>
  <Words>762</Words>
  <Application>Microsoft Macintosh PowerPoint</Application>
  <PresentationFormat>On-screen Show (16:9)</PresentationFormat>
  <Paragraphs>147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Helvetica Neue</vt:lpstr>
      <vt:lpstr>Office Theme</vt:lpstr>
      <vt:lpstr>PowerPoint Presentation</vt:lpstr>
      <vt:lpstr>PowerPoint Presentation</vt:lpstr>
      <vt:lpstr>Automatic Differentiation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LeNet Summary </vt:lpstr>
      <vt:lpstr>New Architectures Proposed</vt:lpstr>
      <vt:lpstr>PowerPoint Presentation</vt:lpstr>
      <vt:lpstr>PowerPoint Presentation</vt:lpstr>
      <vt:lpstr>PowerPoint Presentation</vt:lpstr>
      <vt:lpstr>CNN Computations are Computationally Expensive</vt:lpstr>
      <vt:lpstr>The Alexnet network (Krizhevsky et al NIPS 2012)</vt:lpstr>
      <vt:lpstr>PowerPoint Presentation</vt:lpstr>
      <vt:lpstr>PowerPoint Presentation</vt:lpstr>
      <vt:lpstr>PowerPoint Presentation</vt:lpstr>
      <vt:lpstr>PowerPoint Presentation</vt:lpstr>
      <vt:lpstr>Alexnet</vt:lpstr>
      <vt:lpstr>Pytorch Code for Alexnet </vt:lpstr>
      <vt:lpstr>Dropout Layer</vt:lpstr>
      <vt:lpstr>What is happening?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188</cp:revision>
  <cp:lastPrinted>2019-01-16T06:17:18Z</cp:lastPrinted>
  <dcterms:modified xsi:type="dcterms:W3CDTF">2020-02-03T20:23:53Z</dcterms:modified>
</cp:coreProperties>
</file>