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8"/>
  </p:notesMasterIdLst>
  <p:sldIdLst>
    <p:sldId id="256" r:id="rId2"/>
    <p:sldId id="361" r:id="rId3"/>
    <p:sldId id="362" r:id="rId4"/>
    <p:sldId id="363" r:id="rId5"/>
    <p:sldId id="364" r:id="rId6"/>
    <p:sldId id="365" r:id="rId7"/>
    <p:sldId id="366" r:id="rId8"/>
    <p:sldId id="367" r:id="rId9"/>
    <p:sldId id="368" r:id="rId10"/>
    <p:sldId id="379" r:id="rId11"/>
    <p:sldId id="371" r:id="rId12"/>
    <p:sldId id="372" r:id="rId13"/>
    <p:sldId id="373" r:id="rId14"/>
    <p:sldId id="374" r:id="rId15"/>
    <p:sldId id="375" r:id="rId16"/>
    <p:sldId id="376" r:id="rId17"/>
    <p:sldId id="380" r:id="rId18"/>
    <p:sldId id="381" r:id="rId19"/>
    <p:sldId id="377" r:id="rId20"/>
    <p:sldId id="378" r:id="rId21"/>
    <p:sldId id="382" r:id="rId22"/>
    <p:sldId id="388" r:id="rId23"/>
    <p:sldId id="383" r:id="rId24"/>
    <p:sldId id="384" r:id="rId25"/>
    <p:sldId id="385" r:id="rId26"/>
    <p:sldId id="386" r:id="rId27"/>
    <p:sldId id="387" r:id="rId28"/>
    <p:sldId id="390" r:id="rId29"/>
    <p:sldId id="391" r:id="rId30"/>
    <p:sldId id="392" r:id="rId31"/>
    <p:sldId id="393" r:id="rId32"/>
    <p:sldId id="394" r:id="rId33"/>
    <p:sldId id="395" r:id="rId34"/>
    <p:sldId id="396" r:id="rId35"/>
    <p:sldId id="397" r:id="rId36"/>
    <p:sldId id="285" r:id="rId37"/>
  </p:sldIdLst>
  <p:sldSz cx="9144000" cy="5143500" type="screen16x9"/>
  <p:notesSz cx="6858000" cy="9144000"/>
  <p:defaultTextStyle>
    <a:lvl1pPr defTabSz="457200">
      <a:defRPr>
        <a:latin typeface="Calibri"/>
        <a:ea typeface="Calibri"/>
        <a:cs typeface="Calibri"/>
        <a:sym typeface="Calibri"/>
      </a:defRPr>
    </a:lvl1pPr>
    <a:lvl2pPr indent="457200" defTabSz="457200">
      <a:defRPr>
        <a:latin typeface="Calibri"/>
        <a:ea typeface="Calibri"/>
        <a:cs typeface="Calibri"/>
        <a:sym typeface="Calibri"/>
      </a:defRPr>
    </a:lvl2pPr>
    <a:lvl3pPr indent="914400" defTabSz="457200">
      <a:defRPr>
        <a:latin typeface="Calibri"/>
        <a:ea typeface="Calibri"/>
        <a:cs typeface="Calibri"/>
        <a:sym typeface="Calibri"/>
      </a:defRPr>
    </a:lvl3pPr>
    <a:lvl4pPr indent="1371600" defTabSz="457200">
      <a:defRPr>
        <a:latin typeface="Calibri"/>
        <a:ea typeface="Calibri"/>
        <a:cs typeface="Calibri"/>
        <a:sym typeface="Calibri"/>
      </a:defRPr>
    </a:lvl4pPr>
    <a:lvl5pPr indent="1828800" defTabSz="457200">
      <a:defRPr>
        <a:latin typeface="Calibri"/>
        <a:ea typeface="Calibri"/>
        <a:cs typeface="Calibri"/>
        <a:sym typeface="Calibri"/>
      </a:defRPr>
    </a:lvl5pPr>
    <a:lvl6pPr indent="2286000" defTabSz="457200">
      <a:defRPr>
        <a:latin typeface="Calibri"/>
        <a:ea typeface="Calibri"/>
        <a:cs typeface="Calibri"/>
        <a:sym typeface="Calibri"/>
      </a:defRPr>
    </a:lvl6pPr>
    <a:lvl7pPr indent="2743200" defTabSz="457200">
      <a:defRPr>
        <a:latin typeface="Calibri"/>
        <a:ea typeface="Calibri"/>
        <a:cs typeface="Calibri"/>
        <a:sym typeface="Calibri"/>
      </a:defRPr>
    </a:lvl7pPr>
    <a:lvl8pPr indent="3200400" defTabSz="457200">
      <a:defRPr>
        <a:latin typeface="Calibri"/>
        <a:ea typeface="Calibri"/>
        <a:cs typeface="Calibri"/>
        <a:sym typeface="Calibri"/>
      </a:defRPr>
    </a:lvl8pPr>
    <a:lvl9pPr indent="3657600" defTabSz="4572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04040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4F4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FBFB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4040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52"/>
    <p:restoredTop sz="94674"/>
  </p:normalViewPr>
  <p:slideViewPr>
    <p:cSldViewPr snapToGrid="0" snapToObjects="1">
      <p:cViewPr varScale="1">
        <p:scale>
          <a:sx n="165" d="100"/>
          <a:sy n="165" d="100"/>
        </p:scale>
        <p:origin x="6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638455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464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sted-image.png"/>
          <p:cNvPicPr/>
          <p:nvPr/>
        </p:nvPicPr>
        <p:blipFill>
          <a:blip r:embed="rId2">
            <a:alphaModFix amt="10839"/>
            <a:extLst/>
          </a:blip>
          <a:srcRect l="11804" t="22310" b="2478"/>
          <a:stretch>
            <a:fillRect/>
          </a:stretch>
        </p:blipFill>
        <p:spPr>
          <a:xfrm>
            <a:off x="-69850" y="-6276"/>
            <a:ext cx="4680310" cy="399125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8"/>
          <p:cNvSpPr/>
          <p:nvPr/>
        </p:nvSpPr>
        <p:spPr>
          <a:xfrm>
            <a:off x="298810" y="1353378"/>
            <a:ext cx="8623300" cy="274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4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 dirty="0">
                <a:solidFill>
                  <a:srgbClr val="215380"/>
                </a:solidFill>
              </a:rPr>
              <a:t>CS</a:t>
            </a:r>
            <a:r>
              <a:rPr lang="en-US" sz="3400" dirty="0">
                <a:solidFill>
                  <a:srgbClr val="215380"/>
                </a:solidFill>
              </a:rPr>
              <a:t>6</a:t>
            </a:r>
            <a:r>
              <a:rPr sz="3400" dirty="0">
                <a:solidFill>
                  <a:srgbClr val="215380"/>
                </a:solidFill>
              </a:rPr>
              <a:t>501: </a:t>
            </a:r>
            <a:r>
              <a:rPr lang="en-US" sz="3400" dirty="0">
                <a:solidFill>
                  <a:srgbClr val="215380"/>
                </a:solidFill>
              </a:rPr>
              <a:t>Deep Learning for Visual Recognition</a:t>
            </a:r>
            <a:endParaRPr sz="34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0815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8610600" cy="3394472"/>
          </a:xfrm>
          <a:prstGeom prst="rect">
            <a:avLst/>
          </a:prstGeom>
        </p:spPr>
        <p:txBody>
          <a:bodyPr/>
          <a:lstStyle>
            <a:lvl1pPr algn="l">
              <a:defRPr sz="2100" b="0">
                <a:solidFill>
                  <a:schemeClr val="tx1"/>
                </a:solidFill>
                <a:latin typeface="+mn-lt"/>
              </a:defRPr>
            </a:lvl1pPr>
            <a:lvl2pPr algn="l">
              <a:defRPr sz="1500" b="0">
                <a:solidFill>
                  <a:schemeClr val="tx1"/>
                </a:solidFill>
                <a:latin typeface="+mn-lt"/>
              </a:defRPr>
            </a:lvl2pPr>
            <a:lvl3pPr algn="l">
              <a:defRPr sz="1350" b="0">
                <a:solidFill>
                  <a:schemeClr val="tx1"/>
                </a:solidFill>
                <a:latin typeface="+mj-lt"/>
              </a:defRPr>
            </a:lvl3pPr>
            <a:lvl4pPr algn="l">
              <a:defRPr sz="1100" b="0">
                <a:solidFill>
                  <a:schemeClr val="tx1"/>
                </a:solidFill>
                <a:latin typeface="+mj-lt"/>
              </a:defRPr>
            </a:lvl4pPr>
            <a:lvl5pPr algn="l">
              <a:defRPr sz="1100" b="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84113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90211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algn="l">
              <a:defRPr sz="2000" b="0">
                <a:solidFill>
                  <a:schemeClr val="tx1"/>
                </a:solidFill>
              </a:defRPr>
            </a:lvl1pPr>
            <a:lvl2pPr algn="l">
              <a:defRPr sz="2000" b="0">
                <a:solidFill>
                  <a:schemeClr val="tx1"/>
                </a:solidFill>
              </a:defRPr>
            </a:lvl2pPr>
            <a:lvl3pPr algn="l">
              <a:defRPr sz="2000" b="0">
                <a:solidFill>
                  <a:schemeClr val="tx1"/>
                </a:solidFill>
              </a:defRPr>
            </a:lvl3pPr>
            <a:lvl4pPr algn="l">
              <a:defRPr sz="2000" b="0">
                <a:solidFill>
                  <a:schemeClr val="tx1"/>
                </a:solidFill>
              </a:defRPr>
            </a:lvl4pPr>
            <a:lvl5pPr algn="l">
              <a:defRPr sz="20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524801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918F93-C341-4EB0-90ED-80D2F37FD3C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46044A-196B-42E3-9270-AF8BCFBE168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2/25/19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F3F1C6D-9305-4F92-9FFF-44BFD78DE8D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2/25/19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A10E8-845B-4F12-A45E-E9D8AFA2CA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2/25/19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74DF7-AD36-F447-9F37-3665E2D3B1EA}" type="datetimeFigureOut">
              <a:rPr lang="en-US" smtClean="0"/>
              <a:t>2/25/19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74DF7-AD36-F447-9F37-3665E2D3B1EA}" type="datetimeFigureOut">
              <a:rPr lang="en-US" smtClean="0"/>
              <a:t>2/25/19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2C8D0-63EA-0A43-AAA8-ACAF7BD7A8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3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ytorch/vision/blob/master/torchvision/models/vgg.py" TargetMode="Externa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arxiv.org/pdf/1409.1556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hyperlink" Target="https://github.com/kuangliu/pytorch-cifar/blob/master/models/googlenet.py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cs.unc.edu/~wliu/papers/GoogLeNet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ytorch/vision/blob/master/torchvision/models/resnet.py" TargetMode="External"/><Relationship Id="rId2" Type="http://schemas.openxmlformats.org/officeDocument/2006/relationships/hyperlink" Target="http://felixlaumon.github.io/assets/kaggle-right-whale/resnet.png" TargetMode="Externa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people.eecs.berkeley.edu/~rbg/papers/r-cnn-cvpr.pdf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pytorch/vision/blob/master/torchvision/models/alexnet.py" TargetMode="Externa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2432537" y="1879818"/>
            <a:ext cx="4231285" cy="754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3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 algn="just">
              <a:defRPr sz="1800">
                <a:solidFill>
                  <a:srgbClr val="000000"/>
                </a:solidFill>
              </a:defRPr>
            </a:pPr>
            <a:r>
              <a:rPr lang="en-US" sz="4300" dirty="0">
                <a:solidFill>
                  <a:srgbClr val="215380"/>
                </a:solidFill>
              </a:rPr>
              <a:t>CNN Architectures</a:t>
            </a:r>
            <a:endParaRPr sz="4300" dirty="0">
              <a:solidFill>
                <a:srgbClr val="21538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5579" y="2237874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609" y="2701801"/>
            <a:ext cx="1693074" cy="112358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Dropout Layer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177CD3-D79B-7542-BAB3-25D350056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106" y="1803420"/>
            <a:ext cx="5089558" cy="2535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7C4AD-2A7F-844E-888E-385D75D54C38}"/>
              </a:ext>
            </a:extLst>
          </p:cNvPr>
          <p:cNvSpPr txBox="1"/>
          <p:nvPr/>
        </p:nvSpPr>
        <p:spPr>
          <a:xfrm>
            <a:off x="1766807" y="4417792"/>
            <a:ext cx="21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Srivastava et al 2014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1C93A8-7BAB-F142-96D9-D4334B865208}"/>
              </a:ext>
            </a:extLst>
          </p:cNvPr>
          <p:cNvSpPr txBox="1"/>
          <p:nvPr/>
        </p:nvSpPr>
        <p:spPr>
          <a:xfrm>
            <a:off x="6664272" y="2735452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model.train</a:t>
            </a:r>
            <a:r>
              <a:rPr lang="en-US" dirty="0"/>
              <a:t>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E6D30-5C13-834A-AEAC-359491FCF422}"/>
              </a:ext>
            </a:extLst>
          </p:cNvPr>
          <p:cNvSpPr txBox="1"/>
          <p:nvPr/>
        </p:nvSpPr>
        <p:spPr>
          <a:xfrm>
            <a:off x="6693927" y="3275309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model.eval</a:t>
            </a:r>
            <a:r>
              <a:rPr lang="en-US" dirty="0"/>
              <a:t>()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8548A7-BC59-2E4D-887E-118FA6EEE640}"/>
              </a:ext>
            </a:extLst>
          </p:cNvPr>
          <p:cNvSpPr/>
          <p:nvPr/>
        </p:nvSpPr>
        <p:spPr>
          <a:xfrm>
            <a:off x="340106" y="1642820"/>
            <a:ext cx="5161792" cy="322364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FD8A5D-D44E-9B42-9D1C-7D1C12E1605A}"/>
              </a:ext>
            </a:extLst>
          </p:cNvPr>
          <p:cNvSpPr txBox="1"/>
          <p:nvPr/>
        </p:nvSpPr>
        <p:spPr>
          <a:xfrm>
            <a:off x="191209" y="971719"/>
            <a:ext cx="5630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n>
                  <a:solidFill>
                    <a:schemeClr val="accent1"/>
                  </a:solidFill>
                </a:ln>
              </a:rPr>
              <a:t>Happens for every batch for a different set of connections</a:t>
            </a:r>
            <a:br>
              <a:rPr lang="en-US" dirty="0">
                <a:ln>
                  <a:solidFill>
                    <a:schemeClr val="accent1"/>
                  </a:solidFill>
                </a:ln>
              </a:rPr>
            </a:br>
            <a:r>
              <a:rPr lang="en-US" dirty="0">
                <a:ln>
                  <a:solidFill>
                    <a:schemeClr val="accent1"/>
                  </a:solidFill>
                </a:ln>
              </a:rPr>
              <a:t>only during training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09DF6C-B9B1-4F47-BB1E-30234D32E652}"/>
              </a:ext>
            </a:extLst>
          </p:cNvPr>
          <p:cNvSpPr txBox="1"/>
          <p:nvPr/>
        </p:nvSpPr>
        <p:spPr>
          <a:xfrm>
            <a:off x="6757261" y="1526539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>
                  <a:solidFill>
                    <a:schemeClr val="accent1"/>
                  </a:solidFill>
                </a:ln>
              </a:rPr>
              <a:t>Important</a:t>
            </a:r>
          </a:p>
        </p:txBody>
      </p:sp>
    </p:spTree>
    <p:extLst>
      <p:ext uri="{BB962C8B-B14F-4D97-AF65-F5344CB8AC3E}">
        <p14:creationId xmlns:p14="http://schemas.microsoft.com/office/powerpoint/2010/main" val="313635391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0" y="1016000"/>
            <a:ext cx="4699000" cy="3111500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Preprocessing and Data Augmentation</a:t>
            </a:r>
            <a:endParaRPr sz="3200" dirty="0">
              <a:solidFill>
                <a:srgbClr val="2153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1600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46" r="23538"/>
          <a:stretch/>
        </p:blipFill>
        <p:spPr>
          <a:xfrm>
            <a:off x="2704011" y="1016000"/>
            <a:ext cx="3111500" cy="3111500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Preprocessing and Data Augmentation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4" name="Left Brace 3"/>
          <p:cNvSpPr/>
          <p:nvPr/>
        </p:nvSpPr>
        <p:spPr>
          <a:xfrm>
            <a:off x="1972492" y="1016000"/>
            <a:ext cx="326571" cy="3111500"/>
          </a:xfrm>
          <a:prstGeom prst="leftBrac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" name="Left Brace 4"/>
          <p:cNvSpPr/>
          <p:nvPr/>
        </p:nvSpPr>
        <p:spPr>
          <a:xfrm rot="16200000">
            <a:off x="4096475" y="2857910"/>
            <a:ext cx="326571" cy="3111500"/>
          </a:xfrm>
          <a:prstGeom prst="leftBrac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5849" y="2387085"/>
            <a:ext cx="44338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256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8065" y="4542656"/>
            <a:ext cx="44338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256</a:t>
            </a:r>
          </a:p>
        </p:txBody>
      </p:sp>
    </p:spTree>
    <p:extLst>
      <p:ext uri="{BB962C8B-B14F-4D97-AF65-F5344CB8AC3E}">
        <p14:creationId xmlns:p14="http://schemas.microsoft.com/office/powerpoint/2010/main" val="332415002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46" r="23538"/>
          <a:stretch/>
        </p:blipFill>
        <p:spPr>
          <a:xfrm>
            <a:off x="2704011" y="1016000"/>
            <a:ext cx="3111500" cy="3111500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Preprocessing and Data Augmentation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56263" y="1081315"/>
            <a:ext cx="2730319" cy="2730319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7137" y="2206140"/>
            <a:ext cx="89383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224x224</a:t>
            </a:r>
          </a:p>
        </p:txBody>
      </p:sp>
    </p:spTree>
    <p:extLst>
      <p:ext uri="{BB962C8B-B14F-4D97-AF65-F5344CB8AC3E}">
        <p14:creationId xmlns:p14="http://schemas.microsoft.com/office/powerpoint/2010/main" val="1753105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246" r="23538"/>
          <a:stretch/>
        </p:blipFill>
        <p:spPr>
          <a:xfrm>
            <a:off x="2704011" y="1016000"/>
            <a:ext cx="3111500" cy="3111500"/>
          </a:xfrm>
          <a:prstGeom prst="rect">
            <a:avLst/>
          </a:prstGeom>
        </p:spPr>
      </p:pic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Preprocessing and Data Augmentation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91395" y="1206590"/>
            <a:ext cx="2730319" cy="2730319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37137" y="2206140"/>
            <a:ext cx="89383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224x224</a:t>
            </a:r>
          </a:p>
        </p:txBody>
      </p:sp>
    </p:spTree>
    <p:extLst>
      <p:ext uri="{BB962C8B-B14F-4D97-AF65-F5344CB8AC3E}">
        <p14:creationId xmlns:p14="http://schemas.microsoft.com/office/powerpoint/2010/main" val="56929600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735" r="23539" b="12206"/>
          <a:stretch/>
        </p:blipFill>
        <p:spPr>
          <a:xfrm>
            <a:off x="2183674" y="3748857"/>
            <a:ext cx="1057728" cy="11235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246" r="33000" b="8817"/>
          <a:stretch/>
        </p:blipFill>
        <p:spPr>
          <a:xfrm>
            <a:off x="784134" y="727165"/>
            <a:ext cx="1096917" cy="1166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421" t="7117" r="23538"/>
          <a:stretch/>
        </p:blipFill>
        <p:spPr>
          <a:xfrm flipH="1">
            <a:off x="2642687" y="716280"/>
            <a:ext cx="1083126" cy="11887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0247" t="11214" r="37899"/>
          <a:stretch/>
        </p:blipFill>
        <p:spPr>
          <a:xfrm>
            <a:off x="3184250" y="2336978"/>
            <a:ext cx="1002213" cy="1136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481" t="3403" r="28818" b="6124"/>
          <a:stretch/>
        </p:blipFill>
        <p:spPr>
          <a:xfrm flipH="1">
            <a:off x="1304107" y="2400836"/>
            <a:ext cx="1153887" cy="11578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37211" y="2216171"/>
            <a:ext cx="248080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True label: Abyssinian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cat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060156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6"/>
          <p:cNvSpPr/>
          <p:nvPr/>
        </p:nvSpPr>
        <p:spPr>
          <a:xfrm>
            <a:off x="558799" y="1153633"/>
            <a:ext cx="7975600" cy="3226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>
                <a:latin typeface="+mn-lt"/>
                <a:ea typeface="+mn-ea"/>
                <a:cs typeface="+mn-cs"/>
                <a:sym typeface="Helvetica"/>
              </a:rPr>
              <a:t>Using </a:t>
            </a:r>
            <a:r>
              <a:rPr lang="en-US" sz="2400" dirty="0" err="1">
                <a:latin typeface="+mn-lt"/>
                <a:ea typeface="+mn-ea"/>
                <a:cs typeface="+mn-cs"/>
                <a:sym typeface="Helvetica"/>
              </a:rPr>
              <a:t>ReLUs</a:t>
            </a:r>
            <a:r>
              <a:rPr lang="en-US" sz="2400" dirty="0">
                <a:latin typeface="+mn-lt"/>
                <a:ea typeface="+mn-ea"/>
                <a:cs typeface="+mn-cs"/>
                <a:sym typeface="Helvetica"/>
              </a:rPr>
              <a:t> instead of Sigmoid or </a:t>
            </a:r>
            <a:r>
              <a:rPr lang="en-US" sz="2400" dirty="0" err="1">
                <a:latin typeface="+mn-lt"/>
                <a:ea typeface="+mn-ea"/>
                <a:cs typeface="+mn-cs"/>
                <a:sym typeface="Helvetica"/>
              </a:rPr>
              <a:t>Tanh</a:t>
            </a:r>
            <a:endParaRPr lang="en-US" sz="2400" dirty="0">
              <a:latin typeface="+mn-lt"/>
              <a:ea typeface="+mn-ea"/>
              <a:cs typeface="+mn-cs"/>
              <a:sym typeface="Helvetica"/>
            </a:endParaRP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>
                <a:latin typeface="+mn-lt"/>
                <a:ea typeface="+mn-ea"/>
                <a:cs typeface="+mn-cs"/>
                <a:sym typeface="Helvetica"/>
              </a:rPr>
              <a:t>Momentum + Weight Decay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>
                <a:latin typeface="+mn-lt"/>
                <a:ea typeface="+mn-ea"/>
                <a:cs typeface="+mn-cs"/>
                <a:sym typeface="Helvetica"/>
              </a:rPr>
              <a:t>Dropout (Randomly sets Unit outputs to zero during training) </a:t>
            </a:r>
          </a:p>
          <a:p>
            <a:pPr marL="137160" lvl="0" indent="-137160">
              <a:spcBef>
                <a:spcPts val="400"/>
              </a:spcBef>
              <a:buSzPct val="100000"/>
              <a:buFont typeface="Arial"/>
              <a:buChar char="•"/>
            </a:pPr>
            <a:r>
              <a:rPr lang="en-US" sz="2400" dirty="0">
                <a:latin typeface="+mn-lt"/>
                <a:ea typeface="+mn-ea"/>
                <a:cs typeface="+mn-cs"/>
                <a:sym typeface="Helvetica"/>
              </a:rPr>
              <a:t>GPU Computation!</a:t>
            </a:r>
            <a:endParaRPr sz="2400" dirty="0">
              <a:latin typeface="+mn-lt"/>
              <a:ea typeface="+mn-ea"/>
              <a:cs typeface="+mn-cs"/>
              <a:sym typeface="Helvetica"/>
            </a:endParaRPr>
          </a:p>
        </p:txBody>
      </p:sp>
      <p:sp>
        <p:nvSpPr>
          <p:cNvPr id="3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Some Important Aspects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874" y="2996193"/>
            <a:ext cx="39116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7789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happening?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5435599" y="452286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www.saagie.com</a:t>
            </a:r>
            <a:r>
              <a:rPr lang="en-US" sz="1200" dirty="0"/>
              <a:t>/</a:t>
            </a:r>
            <a:r>
              <a:rPr lang="en-US" sz="1200" dirty="0" err="1"/>
              <a:t>fr</a:t>
            </a:r>
            <a:r>
              <a:rPr lang="en-US" sz="1200" dirty="0"/>
              <a:t>/blog/object-detection-part1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482" y="866168"/>
            <a:ext cx="4451626" cy="365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5537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44" y="842727"/>
            <a:ext cx="1552194" cy="115588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092759" y="1455379"/>
            <a:ext cx="156757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/>
          <p:cNvSpPr txBox="1"/>
          <p:nvPr/>
        </p:nvSpPr>
        <p:spPr>
          <a:xfrm>
            <a:off x="2351313" y="959007"/>
            <a:ext cx="1280161" cy="923328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Feature </a:t>
            </a:r>
            <a:b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extraction </a:t>
            </a:r>
            <a:b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(SIFT)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123" y="959007"/>
            <a:ext cx="1596592" cy="923328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Feature </a:t>
            </a:r>
            <a:b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encoding</a:t>
            </a:r>
            <a:b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Fisher vectors)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75364" y="1097506"/>
            <a:ext cx="1740282" cy="646329"/>
          </a:xfrm>
          <a:prstGeom prst="rect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Classification</a:t>
            </a:r>
            <a:b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(SVM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kumimoji="0" lang="en-US" sz="18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softmax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734326" y="1437961"/>
            <a:ext cx="156757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 flipV="1">
            <a:off x="5586328" y="1433734"/>
            <a:ext cx="249847" cy="1729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/>
          <p:cNvSpPr txBox="1"/>
          <p:nvPr/>
        </p:nvSpPr>
        <p:spPr>
          <a:xfrm>
            <a:off x="3358326" y="473397"/>
            <a:ext cx="27901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SIFT + FV + SVM (or 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softmax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699589" y="1403380"/>
            <a:ext cx="249847" cy="1729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9" name="Straight Arrow Connector 28"/>
          <p:cNvCxnSpPr/>
          <p:nvPr/>
        </p:nvCxnSpPr>
        <p:spPr>
          <a:xfrm>
            <a:off x="2195611" y="3580413"/>
            <a:ext cx="156757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7" name="Group 36"/>
          <p:cNvGrpSpPr/>
          <p:nvPr/>
        </p:nvGrpSpPr>
        <p:grpSpPr>
          <a:xfrm>
            <a:off x="721796" y="2644597"/>
            <a:ext cx="7330492" cy="1479053"/>
            <a:chOff x="721796" y="2644597"/>
            <a:chExt cx="7330492" cy="147905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1796" y="2967761"/>
              <a:ext cx="1552194" cy="1155889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2677886" y="3222540"/>
              <a:ext cx="5040612" cy="646329"/>
            </a:xfrm>
            <a:prstGeom prst="rect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Convolutional Network</a:t>
              </a:r>
            </a:p>
            <a:p>
              <a:pPr marL="0" marR="0" indent="0" algn="ctr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0000"/>
                  </a:solidFill>
                </a:rPr>
                <a:t>(includes both feature extraction and classifier)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631474" y="2644597"/>
              <a:ext cx="145007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rgbClr val="000000"/>
                  </a:solidFill>
                </a:rPr>
                <a:t>Deep Learning</a:t>
              </a: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7802441" y="3528414"/>
              <a:ext cx="249847" cy="17290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19453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VGG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95" y="1273907"/>
            <a:ext cx="7102214" cy="26558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4586" y="3955726"/>
            <a:ext cx="73214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github.com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pytorch</a:t>
            </a:r>
            <a:r>
              <a:rPr lang="en-US" dirty="0">
                <a:hlinkClick r:id="rId3"/>
              </a:rPr>
              <a:t>/vision/blob/master/</a:t>
            </a:r>
            <a:r>
              <a:rPr lang="en-US" dirty="0" err="1">
                <a:hlinkClick r:id="rId3"/>
              </a:rPr>
              <a:t>torchvision</a:t>
            </a:r>
            <a:r>
              <a:rPr lang="en-US" dirty="0">
                <a:hlinkClick r:id="rId3"/>
              </a:rPr>
              <a:t>/models/</a:t>
            </a:r>
            <a:r>
              <a:rPr lang="en-US" dirty="0" err="1">
                <a:hlinkClick r:id="rId3"/>
              </a:rPr>
              <a:t>vgg.py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02708" y="4454768"/>
            <a:ext cx="306429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Simonyan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and Zisserman, 2014.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29046" y="453292"/>
            <a:ext cx="75116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Top-5: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C358E2-FC0E-C344-9366-21E4E098C9B4}"/>
              </a:ext>
            </a:extLst>
          </p:cNvPr>
          <p:cNvSpPr/>
          <p:nvPr/>
        </p:nvSpPr>
        <p:spPr>
          <a:xfrm>
            <a:off x="2840135" y="4769142"/>
            <a:ext cx="3589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arxiv.org</a:t>
            </a:r>
            <a:r>
              <a:rPr lang="en-US" dirty="0">
                <a:hlinkClick r:id="rId4"/>
              </a:rPr>
              <a:t>/pdf/1409.1556.pdf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1207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7603-A90E-A54E-818E-C8FD439E4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86" y="1460387"/>
            <a:ext cx="8534400" cy="1489642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ILSVRC: </a:t>
            </a:r>
            <a:br>
              <a:rPr lang="en-US" sz="3200" dirty="0"/>
            </a:br>
            <a:r>
              <a:rPr lang="en-US" sz="3200" dirty="0" err="1"/>
              <a:t>Imagenet</a:t>
            </a:r>
            <a:r>
              <a:rPr lang="en-US" sz="3200" dirty="0"/>
              <a:t> Large Scale Visual Recognition Challenge</a:t>
            </a:r>
            <a:br>
              <a:rPr lang="en-US" sz="3200" dirty="0"/>
            </a:br>
            <a:r>
              <a:rPr lang="en-US" sz="3200" dirty="0"/>
              <a:t>[</a:t>
            </a:r>
            <a:r>
              <a:rPr lang="en-US" sz="3200" dirty="0" err="1"/>
              <a:t>Russakovsky</a:t>
            </a:r>
            <a:r>
              <a:rPr lang="en-US" sz="3200" dirty="0"/>
              <a:t> et al 2014]</a:t>
            </a:r>
          </a:p>
        </p:txBody>
      </p:sp>
    </p:spTree>
    <p:extLst>
      <p:ext uri="{BB962C8B-B14F-4D97-AF65-F5344CB8AC3E}">
        <p14:creationId xmlns:p14="http://schemas.microsoft.com/office/powerpoint/2010/main" val="1715722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BatchNormalization</a:t>
            </a:r>
            <a:r>
              <a:rPr lang="en-US" dirty="0"/>
              <a:t> Layer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139" y="1063229"/>
            <a:ext cx="5052298" cy="36422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558E61-E10E-344E-821F-CB29595F11EB}"/>
              </a:ext>
            </a:extLst>
          </p:cNvPr>
          <p:cNvSpPr/>
          <p:nvPr/>
        </p:nvSpPr>
        <p:spPr>
          <a:xfrm>
            <a:off x="6495680" y="4759716"/>
            <a:ext cx="26468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arxiv.org</a:t>
            </a:r>
            <a:r>
              <a:rPr lang="en-US" sz="1400" dirty="0"/>
              <a:t>/abs/1502.03167</a:t>
            </a:r>
          </a:p>
        </p:txBody>
      </p:sp>
    </p:spTree>
    <p:extLst>
      <p:ext uri="{BB962C8B-B14F-4D97-AF65-F5344CB8AC3E}">
        <p14:creationId xmlns:p14="http://schemas.microsoft.com/office/powerpoint/2010/main" val="427932548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GoogLeNet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31090" y="3781666"/>
            <a:ext cx="8315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github.com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kuangliu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pytorch-cifar</a:t>
            </a:r>
            <a:r>
              <a:rPr lang="en-US" dirty="0">
                <a:hlinkClick r:id="rId2"/>
              </a:rPr>
              <a:t>/blob/master/models/</a:t>
            </a:r>
            <a:r>
              <a:rPr lang="en-US" dirty="0" err="1">
                <a:hlinkClick r:id="rId2"/>
              </a:rPr>
              <a:t>googlenet.py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68" y="1265036"/>
            <a:ext cx="8491415" cy="24994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3139" y="4392246"/>
            <a:ext cx="189571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et al.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2014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35A41F-6ED7-994D-B940-74A034D97F65}"/>
              </a:ext>
            </a:extLst>
          </p:cNvPr>
          <p:cNvSpPr/>
          <p:nvPr/>
        </p:nvSpPr>
        <p:spPr>
          <a:xfrm>
            <a:off x="1589314" y="4733438"/>
            <a:ext cx="6128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www.cs.unc.edu</a:t>
            </a:r>
            <a:r>
              <a:rPr lang="en-US" dirty="0">
                <a:hlinkClick r:id="rId4"/>
              </a:rPr>
              <a:t>/~</a:t>
            </a:r>
            <a:r>
              <a:rPr lang="en-US" dirty="0" err="1">
                <a:hlinkClick r:id="rId4"/>
              </a:rPr>
              <a:t>wliu</a:t>
            </a:r>
            <a:r>
              <a:rPr lang="en-US" dirty="0">
                <a:hlinkClick r:id="rId4"/>
              </a:rPr>
              <a:t>/papers/</a:t>
            </a:r>
            <a:r>
              <a:rPr lang="en-US" dirty="0" err="1">
                <a:hlinkClick r:id="rId4"/>
              </a:rPr>
              <a:t>GoogLeNet.pdf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74828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1EBC8-7566-5743-B02D-D84416F1D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Refinements – Inception v3, e.g.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64B9CD-40FD-DC4F-8C84-08BEB756D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707" y="1301857"/>
            <a:ext cx="3255362" cy="2683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AFA388-0EBC-5B48-8ECC-BBC2527E479D}"/>
              </a:ext>
            </a:extLst>
          </p:cNvPr>
          <p:cNvSpPr txBox="1"/>
          <p:nvPr/>
        </p:nvSpPr>
        <p:spPr>
          <a:xfrm>
            <a:off x="1069383" y="4370522"/>
            <a:ext cx="2541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GoogLeNet</a:t>
            </a:r>
            <a:r>
              <a:rPr lang="en-US" dirty="0"/>
              <a:t> (Inceptionv1)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DBB3A8-C5D7-6F4D-B1FB-755F2AEC6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648" y="1170121"/>
            <a:ext cx="3223873" cy="30811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F7B5D7-4846-5F40-B877-A7A954C899A7}"/>
              </a:ext>
            </a:extLst>
          </p:cNvPr>
          <p:cNvSpPr txBox="1"/>
          <p:nvPr/>
        </p:nvSpPr>
        <p:spPr>
          <a:xfrm>
            <a:off x="5824780" y="4460929"/>
            <a:ext cx="1346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Inception v3</a:t>
            </a:r>
          </a:p>
        </p:txBody>
      </p:sp>
    </p:spTree>
    <p:extLst>
      <p:ext uri="{BB962C8B-B14F-4D97-AF65-F5344CB8AC3E}">
        <p14:creationId xmlns:p14="http://schemas.microsoft.com/office/powerpoint/2010/main" val="288633856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r>
              <a:rPr lang="en-US" dirty="0"/>
              <a:t> (He et al CVPR 2016)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3783" y="2506493"/>
            <a:ext cx="6678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err="1">
                <a:hlinkClick r:id="rId2"/>
              </a:rPr>
              <a:t>felixlaumon.github.io</a:t>
            </a:r>
            <a:r>
              <a:rPr lang="en-US" dirty="0">
                <a:hlinkClick r:id="rId2"/>
              </a:rPr>
              <a:t>/assets/</a:t>
            </a:r>
            <a:r>
              <a:rPr lang="en-US" dirty="0" err="1">
                <a:hlinkClick r:id="rId2"/>
              </a:rPr>
              <a:t>kaggle</a:t>
            </a:r>
            <a:r>
              <a:rPr lang="en-US" dirty="0">
                <a:hlinkClick r:id="rId2"/>
              </a:rPr>
              <a:t>-right-whale/</a:t>
            </a:r>
            <a:r>
              <a:rPr lang="en-US" dirty="0" err="1">
                <a:hlinkClick r:id="rId2"/>
              </a:rPr>
              <a:t>resnet.png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01140" y="1805353"/>
            <a:ext cx="254171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Sorry, does not fit in slide.</a:t>
            </a:r>
          </a:p>
        </p:txBody>
      </p:sp>
      <p:sp>
        <p:nvSpPr>
          <p:cNvPr id="6" name="Rectangle 5"/>
          <p:cNvSpPr/>
          <p:nvPr/>
        </p:nvSpPr>
        <p:spPr>
          <a:xfrm>
            <a:off x="847970" y="3756954"/>
            <a:ext cx="7534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github.com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pytorch</a:t>
            </a:r>
            <a:r>
              <a:rPr lang="en-US" dirty="0">
                <a:hlinkClick r:id="rId3"/>
              </a:rPr>
              <a:t>/vision/blob/master/</a:t>
            </a:r>
            <a:r>
              <a:rPr lang="en-US" dirty="0" err="1">
                <a:hlinkClick r:id="rId3"/>
              </a:rPr>
              <a:t>torchvision</a:t>
            </a:r>
            <a:r>
              <a:rPr lang="en-US" dirty="0">
                <a:hlinkClick r:id="rId3"/>
              </a:rPr>
              <a:t>/models/</a:t>
            </a:r>
            <a:r>
              <a:rPr lang="en-US" dirty="0" err="1">
                <a:hlinkClick r:id="rId3"/>
              </a:rPr>
              <a:t>resnet.py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12489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346" y="203200"/>
            <a:ext cx="5604208" cy="41810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1231" y="4501662"/>
            <a:ext cx="231569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Slide by Mohammad </a:t>
            </a:r>
            <a:r>
              <a:rPr kumimoji="0" 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Rastegari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899379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D7E61-B00E-704E-A837-191D00545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n>
                  <a:solidFill>
                    <a:schemeClr val="accent1"/>
                  </a:solidFill>
                </a:ln>
              </a:rPr>
              <a:t>Densenet</a:t>
            </a:r>
            <a:endParaRPr lang="en-US" dirty="0">
              <a:ln>
                <a:solidFill>
                  <a:schemeClr val="accent1"/>
                </a:solidFill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C2009-CB3C-CB43-8F31-CFB54794B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38" y="1433593"/>
            <a:ext cx="8876370" cy="126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0144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D7E61-B00E-704E-A837-191D00545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n>
                  <a:solidFill>
                    <a:schemeClr val="accent1"/>
                  </a:solidFill>
                </a:ln>
              </a:rPr>
              <a:t>Densenet</a:t>
            </a:r>
            <a:endParaRPr lang="en-US" dirty="0">
              <a:ln>
                <a:solidFill>
                  <a:schemeClr val="accent1"/>
                </a:solidFill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C2009-CB3C-CB43-8F31-CFB54794B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38" y="1433593"/>
            <a:ext cx="8876370" cy="1260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3D494-A651-374F-8D83-1E8472596D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470"/>
          <a:stretch/>
        </p:blipFill>
        <p:spPr>
          <a:xfrm>
            <a:off x="2226099" y="946992"/>
            <a:ext cx="4691802" cy="33847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0121F5-7438-AE4E-B9B1-CE5ABCFCB03B}"/>
              </a:ext>
            </a:extLst>
          </p:cNvPr>
          <p:cNvSpPr/>
          <p:nvPr/>
        </p:nvSpPr>
        <p:spPr>
          <a:xfrm>
            <a:off x="76307" y="4774168"/>
            <a:ext cx="3706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/pdf/1608.06993.pdf</a:t>
            </a:r>
          </a:p>
        </p:txBody>
      </p:sp>
    </p:spTree>
    <p:extLst>
      <p:ext uri="{BB962C8B-B14F-4D97-AF65-F5344CB8AC3E}">
        <p14:creationId xmlns:p14="http://schemas.microsoft.com/office/powerpoint/2010/main" val="222259040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D7E61-B00E-704E-A837-191D00545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n>
                  <a:solidFill>
                    <a:schemeClr val="accent1"/>
                  </a:solidFill>
                </a:ln>
              </a:rPr>
              <a:t>Densenet</a:t>
            </a:r>
            <a:endParaRPr lang="en-US" dirty="0">
              <a:ln>
                <a:solidFill>
                  <a:schemeClr val="accent1"/>
                </a:solidFill>
              </a:ln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EC2009-CB3C-CB43-8F31-CFB54794B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138" y="1433593"/>
            <a:ext cx="8876370" cy="1260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23D494-A651-374F-8D83-1E8472596D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470"/>
          <a:stretch/>
        </p:blipFill>
        <p:spPr>
          <a:xfrm>
            <a:off x="2226099" y="946992"/>
            <a:ext cx="4691802" cy="33847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0121F5-7438-AE4E-B9B1-CE5ABCFCB03B}"/>
              </a:ext>
            </a:extLst>
          </p:cNvPr>
          <p:cNvSpPr/>
          <p:nvPr/>
        </p:nvSpPr>
        <p:spPr>
          <a:xfrm>
            <a:off x="76307" y="4774168"/>
            <a:ext cx="3706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/pdf/1608.06993.pdf</a:t>
            </a:r>
          </a:p>
        </p:txBody>
      </p:sp>
    </p:spTree>
    <p:extLst>
      <p:ext uri="{BB962C8B-B14F-4D97-AF65-F5344CB8AC3E}">
        <p14:creationId xmlns:p14="http://schemas.microsoft.com/office/powerpoint/2010/main" val="355613282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73" t="-417" r="5174" b="12348"/>
          <a:stretch/>
        </p:blipFill>
        <p:spPr>
          <a:xfrm>
            <a:off x="978195" y="1360966"/>
            <a:ext cx="4444409" cy="271130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180215" y="1288952"/>
            <a:ext cx="4051694" cy="2113466"/>
            <a:chOff x="1180215" y="1288952"/>
            <a:chExt cx="4051694" cy="2113466"/>
          </a:xfrm>
        </p:grpSpPr>
        <p:sp>
          <p:nvSpPr>
            <p:cNvPr id="6" name="Rectangle 5"/>
            <p:cNvSpPr/>
            <p:nvPr/>
          </p:nvSpPr>
          <p:spPr>
            <a:xfrm>
              <a:off x="1180215" y="1622485"/>
              <a:ext cx="2466752" cy="1779933"/>
            </a:xfrm>
            <a:prstGeom prst="rect">
              <a:avLst/>
            </a:prstGeom>
            <a:noFill/>
            <a:ln w="38100" cap="flat">
              <a:solidFill>
                <a:srgbClr val="FFFF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060946" y="2178923"/>
              <a:ext cx="1170963" cy="1036851"/>
            </a:xfrm>
            <a:prstGeom prst="rect">
              <a:avLst/>
            </a:prstGeom>
            <a:noFill/>
            <a:ln w="38100" cap="flat">
              <a:solidFill>
                <a:srgbClr val="FFC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157120" y="1845390"/>
              <a:ext cx="37766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cat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80215" y="1288952"/>
              <a:ext cx="52514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>
                  <a:ln>
                    <a:noFill/>
                  </a:ln>
                  <a:solidFill>
                    <a:srgbClr val="FFFF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deer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6202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 as Classification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73" t="-417" r="5174" b="12348"/>
          <a:stretch/>
        </p:blipFill>
        <p:spPr>
          <a:xfrm>
            <a:off x="978195" y="1360966"/>
            <a:ext cx="4444409" cy="2711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8196" y="1360966"/>
            <a:ext cx="1035540" cy="78633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013736" y="1726058"/>
            <a:ext cx="4017194" cy="10275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6151831" y="1283909"/>
            <a:ext cx="698643" cy="94044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4192" y="1551668"/>
            <a:ext cx="5139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9312" y="1253447"/>
            <a:ext cx="63254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69312" y="1541393"/>
            <a:ext cx="4850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69312" y="1847138"/>
            <a:ext cx="13106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 flipV="1">
            <a:off x="6971375" y="1754131"/>
            <a:ext cx="364373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7925198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>
            <a:extLst>
              <a:ext uri="{FF2B5EF4-FFF2-40B4-BE49-F238E27FC236}">
                <a16:creationId xmlns:a16="http://schemas.microsoft.com/office/drawing/2014/main" id="{7AE590F1-A987-3943-BDF9-61E94A8890D2}"/>
              </a:ext>
            </a:extLst>
          </p:cNvPr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The Problem: Classification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76DB7-229F-934C-935E-25B33EF6C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973" y="2619277"/>
            <a:ext cx="2241820" cy="16694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591E4-5728-F44F-872A-453DE5C3B578}"/>
              </a:ext>
            </a:extLst>
          </p:cNvPr>
          <p:cNvSpPr txBox="1"/>
          <p:nvPr/>
        </p:nvSpPr>
        <p:spPr>
          <a:xfrm>
            <a:off x="1490024" y="1000056"/>
            <a:ext cx="6396941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Classify an image into 1000 possible classes:</a:t>
            </a:r>
            <a:b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e.g. Abyssinian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cat, Bulldog, French Terrier, Cormorant, Chickadee, </a:t>
            </a:r>
          </a:p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7030A0"/>
                </a:solidFill>
              </a:rPr>
              <a:t>red fox, banjo, barbell, hourglass, knot, maze, viaduct, etc.</a:t>
            </a:r>
            <a:b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</a:b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D0E288-C41E-BA44-99C3-1470C897EF92}"/>
              </a:ext>
            </a:extLst>
          </p:cNvPr>
          <p:cNvSpPr txBox="1"/>
          <p:nvPr/>
        </p:nvSpPr>
        <p:spPr>
          <a:xfrm>
            <a:off x="5577840" y="2743200"/>
            <a:ext cx="2017538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cat, tabby cat  (0.71)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Egyptian cat (0.22)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red fox (0.11)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…..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0A4CBB-8BCB-4B4D-B82B-A830AD0AD5EC}"/>
              </a:ext>
            </a:extLst>
          </p:cNvPr>
          <p:cNvCxnSpPr>
            <a:stCxn id="8" idx="3"/>
          </p:cNvCxnSpPr>
          <p:nvPr/>
        </p:nvCxnSpPr>
        <p:spPr>
          <a:xfrm>
            <a:off x="3905793" y="3453997"/>
            <a:ext cx="1280161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29931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 as Classification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73" t="-417" r="5174" b="12348"/>
          <a:stretch/>
        </p:blipFill>
        <p:spPr>
          <a:xfrm>
            <a:off x="978195" y="1360966"/>
            <a:ext cx="4444409" cy="2711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4499" y="1360966"/>
            <a:ext cx="1035540" cy="78633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>
            <a:stCxn id="3" idx="3"/>
          </p:cNvCxnSpPr>
          <p:nvPr/>
        </p:nvCxnSpPr>
        <p:spPr>
          <a:xfrm flipV="1">
            <a:off x="2250039" y="1726059"/>
            <a:ext cx="3780891" cy="28074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6151831" y="1283909"/>
            <a:ext cx="698643" cy="94044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4192" y="1551668"/>
            <a:ext cx="5139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9312" y="1253447"/>
            <a:ext cx="63254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69312" y="1541393"/>
            <a:ext cx="4850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69312" y="1847138"/>
            <a:ext cx="13106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 flipV="1">
            <a:off x="6971375" y="1754131"/>
            <a:ext cx="364373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91801627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 Detection as Classification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73" t="-417" r="5174" b="12348"/>
          <a:stretch/>
        </p:blipFill>
        <p:spPr>
          <a:xfrm>
            <a:off x="978195" y="1360966"/>
            <a:ext cx="4444409" cy="2711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9074" y="1360966"/>
            <a:ext cx="1006867" cy="78633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>
            <a:stCxn id="3" idx="3"/>
          </p:cNvCxnSpPr>
          <p:nvPr/>
        </p:nvCxnSpPr>
        <p:spPr>
          <a:xfrm flipV="1">
            <a:off x="2845941" y="1726059"/>
            <a:ext cx="3184989" cy="28074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6151831" y="1283909"/>
            <a:ext cx="698643" cy="94044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4192" y="1551668"/>
            <a:ext cx="5139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9312" y="1253447"/>
            <a:ext cx="63254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69312" y="1541393"/>
            <a:ext cx="4850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69312" y="1847138"/>
            <a:ext cx="13106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 flipV="1">
            <a:off x="6971375" y="1754131"/>
            <a:ext cx="364373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87262837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 Detection as Classification</a:t>
            </a:r>
            <a:br>
              <a:rPr lang="en-US" dirty="0"/>
            </a:br>
            <a:r>
              <a:rPr lang="en-US" dirty="0"/>
              <a:t>with Sliding Window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73" t="-417" r="5174" b="12348"/>
          <a:stretch/>
        </p:blipFill>
        <p:spPr>
          <a:xfrm>
            <a:off x="978195" y="1360966"/>
            <a:ext cx="4444409" cy="271130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39074" y="1360966"/>
            <a:ext cx="1006867" cy="78633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Arrow Connector 10"/>
          <p:cNvCxnSpPr>
            <a:stCxn id="3" idx="3"/>
          </p:cNvCxnSpPr>
          <p:nvPr/>
        </p:nvCxnSpPr>
        <p:spPr>
          <a:xfrm flipV="1">
            <a:off x="2845941" y="1726059"/>
            <a:ext cx="3184989" cy="28074"/>
          </a:xfrm>
          <a:prstGeom prst="straightConnector1">
            <a:avLst/>
          </a:prstGeom>
          <a:noFill/>
          <a:ln w="41275" cap="flat">
            <a:solidFill>
              <a:srgbClr val="00B0F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Trapezoid 12"/>
          <p:cNvSpPr/>
          <p:nvPr/>
        </p:nvSpPr>
        <p:spPr>
          <a:xfrm rot="5400000">
            <a:off x="6151831" y="1283909"/>
            <a:ext cx="698643" cy="940445"/>
          </a:xfrm>
          <a:prstGeom prst="trapezoid">
            <a:avLst/>
          </a:prstGeom>
          <a:solidFill>
            <a:srgbClr val="FFFFFF"/>
          </a:solidFill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4192" y="1551668"/>
            <a:ext cx="5139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7030A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CNN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69312" y="1253447"/>
            <a:ext cx="63254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deer?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69312" y="1541393"/>
            <a:ext cx="4850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cat?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69312" y="1847138"/>
            <a:ext cx="131061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background?</a:t>
            </a:r>
          </a:p>
        </p:txBody>
      </p:sp>
      <p:cxnSp>
        <p:nvCxnSpPr>
          <p:cNvPr id="19" name="Straight Arrow Connector 18"/>
          <p:cNvCxnSpPr>
            <a:stCxn id="13" idx="0"/>
          </p:cNvCxnSpPr>
          <p:nvPr/>
        </p:nvCxnSpPr>
        <p:spPr>
          <a:xfrm flipV="1">
            <a:off x="6971375" y="1754131"/>
            <a:ext cx="364373" cy="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5970559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504 0 L 0.25052 0.08765 L -0.1842 0.0679 L -0.1842 0.14969 L 0.25608 0.15957 L 0.25608 0.26173 L -0.16857 0.24352 L -0.17309 0.33364 L 0.24948 0.34969 L 0.24948 0.34969 L 0.24948 0.34969 " pathEditMode="relative" ptsTypes="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Object Detection as Classification</a:t>
            </a:r>
            <a:br>
              <a:rPr lang="en-US" dirty="0"/>
            </a:br>
            <a:r>
              <a:rPr lang="en-US" dirty="0"/>
              <a:t>with Box Proposals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73" t="-417" r="5174" b="12348"/>
          <a:stretch/>
        </p:blipFill>
        <p:spPr>
          <a:xfrm>
            <a:off x="978195" y="1360966"/>
            <a:ext cx="4444409" cy="271130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10301" y="1741110"/>
            <a:ext cx="2054832" cy="157744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191803" y="1741110"/>
            <a:ext cx="2496619" cy="182402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71308" y="2323450"/>
            <a:ext cx="1006867" cy="78633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883631" y="1449042"/>
            <a:ext cx="1397286" cy="1222239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24046" y="1743498"/>
            <a:ext cx="3856871" cy="1657248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10301" y="1443373"/>
            <a:ext cx="2054832" cy="2460807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30850" y="1866788"/>
            <a:ext cx="1006867" cy="786333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16477" y="2120356"/>
            <a:ext cx="1345914" cy="1198197"/>
          </a:xfrm>
          <a:prstGeom prst="rect">
            <a:avLst/>
          </a:prstGeom>
          <a:noFill/>
          <a:ln w="38100" cap="flat">
            <a:solidFill>
              <a:srgbClr val="00B0F0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7216224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83" y="216253"/>
            <a:ext cx="8686800" cy="857250"/>
          </a:xfrm>
        </p:spPr>
        <p:txBody>
          <a:bodyPr/>
          <a:lstStyle/>
          <a:p>
            <a:r>
              <a:rPr lang="en-US" dirty="0"/>
              <a:t>Box Proposal Method </a:t>
            </a:r>
            <a:r>
              <a:rPr lang="mr-IN" dirty="0"/>
              <a:t>–</a:t>
            </a:r>
            <a:r>
              <a:rPr lang="en-US" dirty="0"/>
              <a:t> SS: Selective Search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0098"/>
          <a:stretch/>
        </p:blipFill>
        <p:spPr>
          <a:xfrm>
            <a:off x="380144" y="950213"/>
            <a:ext cx="5291191" cy="37002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30930" y="2061693"/>
            <a:ext cx="25017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Segmentation As Selective Search for Object Recognition. van de Sande et al. ICCV 2011  </a:t>
            </a:r>
          </a:p>
        </p:txBody>
      </p:sp>
    </p:spTree>
    <p:extLst>
      <p:ext uri="{BB962C8B-B14F-4D97-AF65-F5344CB8AC3E}">
        <p14:creationId xmlns:p14="http://schemas.microsoft.com/office/powerpoint/2010/main" val="90121506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RCNN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34" y="790853"/>
            <a:ext cx="7871131" cy="31544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0358" y="4153725"/>
            <a:ext cx="6878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Rich feature hierarchies for accurate object detection and semantic segmentation. </a:t>
            </a:r>
            <a:r>
              <a:rPr lang="en-US" dirty="0" err="1"/>
              <a:t>Girshick</a:t>
            </a:r>
            <a:r>
              <a:rPr lang="en-US" dirty="0"/>
              <a:t> et al. CVPR 2014.</a:t>
            </a:r>
          </a:p>
        </p:txBody>
      </p:sp>
      <p:sp>
        <p:nvSpPr>
          <p:cNvPr id="6" name="Rectangle 5"/>
          <p:cNvSpPr/>
          <p:nvPr/>
        </p:nvSpPr>
        <p:spPr>
          <a:xfrm>
            <a:off x="1163829" y="3864835"/>
            <a:ext cx="64516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people.eecs.berkeley.edu</a:t>
            </a:r>
            <a:r>
              <a:rPr lang="en-US" dirty="0">
                <a:hlinkClick r:id="rId4"/>
              </a:rPr>
              <a:t>/~</a:t>
            </a:r>
            <a:r>
              <a:rPr lang="en-US" dirty="0" err="1">
                <a:hlinkClick r:id="rId4"/>
              </a:rPr>
              <a:t>rbg</a:t>
            </a:r>
            <a:r>
              <a:rPr lang="en-US" dirty="0">
                <a:hlinkClick r:id="rId4"/>
              </a:rPr>
              <a:t>/papers/r-</a:t>
            </a:r>
            <a:r>
              <a:rPr lang="en-US" dirty="0" err="1">
                <a:hlinkClick r:id="rId4"/>
              </a:rPr>
              <a:t>cnn</a:t>
            </a:r>
            <a:r>
              <a:rPr lang="en-US" dirty="0">
                <a:hlinkClick r:id="rId4"/>
              </a:rPr>
              <a:t>-</a:t>
            </a:r>
            <a:r>
              <a:rPr lang="en-US" dirty="0" err="1">
                <a:hlinkClick r:id="rId4"/>
              </a:rPr>
              <a:t>cvpr.pdf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595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-25400" y="38100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Questions?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4294967295"/>
          </p:nvPr>
        </p:nvSpPr>
        <p:spPr>
          <a:xfrm>
            <a:off x="7010400" y="4852988"/>
            <a:ext cx="2133600" cy="28257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300">
                <a:solidFill>
                  <a:srgbClr val="FFFFFF"/>
                </a:solidFill>
              </a:rPr>
              <a:t>36</a:t>
            </a:fld>
            <a:endParaRPr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6017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The Data: ILSVRC</a:t>
            </a:r>
            <a:endParaRPr sz="3200" dirty="0">
              <a:solidFill>
                <a:srgbClr val="21538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0757" y="1040282"/>
            <a:ext cx="7771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Imagenet</a:t>
            </a:r>
            <a:r>
              <a:rPr lang="en-US" dirty="0">
                <a:solidFill>
                  <a:srgbClr val="000000"/>
                </a:solidFill>
              </a:rPr>
              <a:t> Large Scale Visual Recognition Challenge (ILSVRC): Annual Competition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92285" y="1698171"/>
            <a:ext cx="1608772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1000 Categories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34913" y="2235379"/>
            <a:ext cx="342337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~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1000 training images per Category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68387" y="2772587"/>
            <a:ext cx="355642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>
                <a:solidFill>
                  <a:srgbClr val="000000"/>
                </a:solidFill>
              </a:rPr>
              <a:t>~</a:t>
            </a:r>
            <a:r>
              <a: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1 million images in total for training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3788" y="3309795"/>
            <a:ext cx="256576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~50k images </a:t>
            </a:r>
            <a:r>
              <a:rPr lang="en-US">
                <a:solidFill>
                  <a:srgbClr val="000000"/>
                </a:solidFill>
              </a:rPr>
              <a:t>for validation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4148" y="3827400"/>
            <a:ext cx="661334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0000"/>
                </a:solidFill>
              </a:rPr>
              <a:t>Only images released for the test set but no annotations,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evaluation is </a:t>
            </a:r>
            <a:r>
              <a:rPr lang="en-US">
                <a:solidFill>
                  <a:srgbClr val="000000"/>
                </a:solidFill>
              </a:rPr>
              <a:t>performed centrally by the organizers (max 2 per week)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9116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The Evaluation Metric: Top K-error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463" y="2841345"/>
            <a:ext cx="2241820" cy="16694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64330" y="2965268"/>
            <a:ext cx="2031964" cy="1754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70C0"/>
                </a:solidFill>
              </a:rPr>
              <a:t>cat, tabby cat  (0.61)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Egyptian cat (0.22)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red fox (0.11)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70C0"/>
                </a:solidFill>
              </a:rPr>
              <a:t>Abyssinian cat (0.10)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70C0"/>
                </a:solidFill>
              </a:rPr>
              <a:t>French terrier (0.03)</a:t>
            </a:r>
          </a:p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rgbClr val="0070C0"/>
                </a:solidFill>
              </a:rPr>
              <a:t>…..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92283" y="3676065"/>
            <a:ext cx="1280161" cy="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TextBox 5"/>
          <p:cNvSpPr txBox="1"/>
          <p:nvPr/>
        </p:nvSpPr>
        <p:spPr>
          <a:xfrm>
            <a:off x="1244034" y="1509400"/>
            <a:ext cx="248080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True label: Abyssinian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cat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727758" y="1058343"/>
            <a:ext cx="3061940" cy="307776"/>
            <a:chOff x="4727758" y="1058343"/>
            <a:chExt cx="3061940" cy="307776"/>
          </a:xfrm>
        </p:grpSpPr>
        <p:sp>
          <p:nvSpPr>
            <p:cNvPr id="8" name="TextBox 7"/>
            <p:cNvSpPr txBox="1"/>
            <p:nvPr/>
          </p:nvSpPr>
          <p:spPr>
            <a:xfrm>
              <a:off x="4727758" y="1058344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-1 error: </a:t>
              </a:r>
              <a:r>
                <a:rPr lang="en-US" sz="1400" dirty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80312" y="1058343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-1 accuracy: </a:t>
              </a:r>
              <a:r>
                <a:rPr lang="en-US" sz="1400" dirty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27758" y="1396895"/>
            <a:ext cx="3061940" cy="307776"/>
            <a:chOff x="4727758" y="1396895"/>
            <a:chExt cx="3061940" cy="307776"/>
          </a:xfrm>
        </p:grpSpPr>
        <p:sp>
          <p:nvSpPr>
            <p:cNvPr id="10" name="TextBox 9"/>
            <p:cNvSpPr txBox="1"/>
            <p:nvPr/>
          </p:nvSpPr>
          <p:spPr>
            <a:xfrm>
              <a:off x="4727758" y="1396896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-2 error: </a:t>
              </a:r>
              <a:r>
                <a:rPr lang="en-US" sz="1400" dirty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80312" y="1396895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-2 accuracy: </a:t>
              </a:r>
              <a:r>
                <a:rPr lang="en-US" sz="1400" dirty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27758" y="1726867"/>
            <a:ext cx="3061940" cy="307776"/>
            <a:chOff x="4727758" y="1726867"/>
            <a:chExt cx="3061940" cy="307776"/>
          </a:xfrm>
        </p:grpSpPr>
        <p:sp>
          <p:nvSpPr>
            <p:cNvPr id="12" name="TextBox 11"/>
            <p:cNvSpPr txBox="1"/>
            <p:nvPr/>
          </p:nvSpPr>
          <p:spPr>
            <a:xfrm>
              <a:off x="4727758" y="1726868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-3 error: </a:t>
              </a:r>
              <a:r>
                <a:rPr lang="en-US" sz="1400" dirty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280312" y="1726867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-3 accuracy: </a:t>
              </a:r>
              <a:r>
                <a:rPr lang="en-US" sz="1400" dirty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727758" y="2030352"/>
            <a:ext cx="3061940" cy="312065"/>
            <a:chOff x="4727758" y="2030352"/>
            <a:chExt cx="3061940" cy="312065"/>
          </a:xfrm>
        </p:grpSpPr>
        <p:sp>
          <p:nvSpPr>
            <p:cNvPr id="14" name="TextBox 13"/>
            <p:cNvSpPr txBox="1"/>
            <p:nvPr/>
          </p:nvSpPr>
          <p:spPr>
            <a:xfrm>
              <a:off x="4727758" y="2034642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-4 error: </a:t>
              </a:r>
              <a:r>
                <a:rPr lang="en-US" sz="1400" dirty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80312" y="2030352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-4 accuracy: </a:t>
              </a:r>
              <a:r>
                <a:rPr lang="en-US" sz="1400" dirty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727758" y="2338127"/>
            <a:ext cx="3061940" cy="307775"/>
            <a:chOff x="4727758" y="2338127"/>
            <a:chExt cx="3061940" cy="307775"/>
          </a:xfrm>
        </p:grpSpPr>
        <p:sp>
          <p:nvSpPr>
            <p:cNvPr id="16" name="TextBox 15"/>
            <p:cNvSpPr txBox="1"/>
            <p:nvPr/>
          </p:nvSpPr>
          <p:spPr>
            <a:xfrm>
              <a:off x="4727758" y="2338127"/>
              <a:ext cx="1243287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-5 error: </a:t>
              </a:r>
              <a:r>
                <a:rPr lang="en-US" sz="1400" dirty="0">
                  <a:solidFill>
                    <a:srgbClr val="000000"/>
                  </a:solidFill>
                </a:rPr>
                <a:t>0.0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80312" y="2338127"/>
              <a:ext cx="1509386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chemeClr val="bg2">
                      <a:lumMod val="75000"/>
                    </a:schemeClr>
                  </a:solidFill>
                  <a:effectLst/>
                  <a:uFillTx/>
                  <a:sym typeface="Calibri"/>
                </a:rPr>
                <a:t>Top</a:t>
              </a:r>
              <a:r>
                <a:rPr lang="en-US" sz="1400" dirty="0">
                  <a:solidFill>
                    <a:schemeClr val="bg2">
                      <a:lumMod val="75000"/>
                    </a:schemeClr>
                  </a:solidFill>
                </a:rPr>
                <a:t>-5 accuracy: </a:t>
              </a:r>
              <a:r>
                <a:rPr lang="en-US" sz="1400" dirty="0">
                  <a:solidFill>
                    <a:srgbClr val="000000"/>
                  </a:solidFill>
                </a:rPr>
                <a:t>1.0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5632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8"/>
          <p:cNvSpPr/>
          <p:nvPr/>
        </p:nvSpPr>
        <p:spPr>
          <a:xfrm>
            <a:off x="-50801" y="256674"/>
            <a:ext cx="9194801" cy="58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>
                <a:solidFill>
                  <a:srgbClr val="215380"/>
                </a:solidFill>
              </a:rPr>
              <a:t>Top-5 error on this competition (2012)</a:t>
            </a:r>
            <a:endParaRPr sz="3200" dirty="0">
              <a:solidFill>
                <a:srgbClr val="21538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710" y="1018574"/>
            <a:ext cx="3151640" cy="3367279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3500846" y="4410889"/>
            <a:ext cx="0" cy="27432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Arrow Connector 5"/>
          <p:cNvCxnSpPr/>
          <p:nvPr/>
        </p:nvCxnSpPr>
        <p:spPr>
          <a:xfrm flipV="1">
            <a:off x="3914503" y="4410889"/>
            <a:ext cx="0" cy="274320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9470942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F0E2C-E639-3848-A531-DB0F69601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(</a:t>
            </a:r>
            <a:r>
              <a:rPr lang="en-US" dirty="0" err="1"/>
              <a:t>Krizhevsky</a:t>
            </a:r>
            <a:r>
              <a:rPr lang="en-US" dirty="0"/>
              <a:t> et al NIPS 2012)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6D7FF7-9339-6C4C-93FA-DC383C27D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696" y="1669432"/>
            <a:ext cx="6960255" cy="275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72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631" y="1063229"/>
            <a:ext cx="7846646" cy="32413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35599" y="452286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www.saagie.com</a:t>
            </a:r>
            <a:r>
              <a:rPr lang="en-US" sz="1200" dirty="0"/>
              <a:t>/</a:t>
            </a:r>
            <a:r>
              <a:rPr lang="en-US" sz="1200" dirty="0" err="1"/>
              <a:t>fr</a:t>
            </a:r>
            <a:r>
              <a:rPr lang="en-US" sz="1200" dirty="0"/>
              <a:t>/blog/object-detection-part1</a:t>
            </a:r>
          </a:p>
        </p:txBody>
      </p:sp>
    </p:spTree>
    <p:extLst>
      <p:ext uri="{BB962C8B-B14F-4D97-AF65-F5344CB8AC3E}">
        <p14:creationId xmlns:p14="http://schemas.microsoft.com/office/powerpoint/2010/main" val="80002200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43DF4-F544-394D-95F4-830F1C0DA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Pytorch</a:t>
            </a:r>
            <a:r>
              <a:rPr lang="en-US" dirty="0"/>
              <a:t> Code for </a:t>
            </a:r>
            <a:r>
              <a:rPr lang="en-US" dirty="0" err="1"/>
              <a:t>Alexnet</a:t>
            </a:r>
            <a:r>
              <a:rPr lang="en-US" dirty="0"/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04633-6A09-254D-97FA-39DECFE30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In-class analysis</a:t>
            </a:r>
            <a:br>
              <a:rPr lang="en-US" dirty="0"/>
            </a:br>
            <a:br>
              <a:rPr lang="en-US" dirty="0"/>
            </a:br>
            <a:r>
              <a:rPr lang="en-US" sz="1800" dirty="0"/>
              <a:t> </a:t>
            </a:r>
            <a:r>
              <a:rPr lang="en-US" sz="1800" dirty="0">
                <a:hlinkClick r:id="rId2"/>
              </a:rPr>
              <a:t>https://github.com/pytorch/vision/blob/master/torchvision/models/alexnet.py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38483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04040"/>
      </a:accent1>
      <a:accent2>
        <a:srgbClr val="808080"/>
      </a:accent2>
      <a:accent3>
        <a:srgbClr val="BFBFBF"/>
      </a:accent3>
      <a:accent4>
        <a:srgbClr val="8F8F8F"/>
      </a:accent4>
      <a:accent5>
        <a:srgbClr val="6E6E6E"/>
      </a:accent5>
      <a:accent6>
        <a:srgbClr val="4D4D4D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04040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0404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18671</TotalTime>
  <Words>590</Words>
  <Application>Microsoft Macintosh PowerPoint</Application>
  <PresentationFormat>On-screen Show (16:9)</PresentationFormat>
  <Paragraphs>122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Helvetica</vt:lpstr>
      <vt:lpstr>Helvetica Neue</vt:lpstr>
      <vt:lpstr>Mangal</vt:lpstr>
      <vt:lpstr>Office Theme</vt:lpstr>
      <vt:lpstr>PowerPoint Presentation</vt:lpstr>
      <vt:lpstr>ILSVRC:  Imagenet Large Scale Visual Recognition Challenge [Russakovsky et al 2014]</vt:lpstr>
      <vt:lpstr>PowerPoint Presentation</vt:lpstr>
      <vt:lpstr>PowerPoint Presentation</vt:lpstr>
      <vt:lpstr>PowerPoint Presentation</vt:lpstr>
      <vt:lpstr>PowerPoint Presentation</vt:lpstr>
      <vt:lpstr>Alexnet (Krizhevsky et al NIPS 2012)</vt:lpstr>
      <vt:lpstr>Alexnet</vt:lpstr>
      <vt:lpstr>Pytorch Code for Alexnet </vt:lpstr>
      <vt:lpstr>Dropout Layer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happening?</vt:lpstr>
      <vt:lpstr>PowerPoint Presentation</vt:lpstr>
      <vt:lpstr>VGG Network</vt:lpstr>
      <vt:lpstr>BatchNormalization Layer</vt:lpstr>
      <vt:lpstr>GoogLeNet</vt:lpstr>
      <vt:lpstr>Further Refinements – Inception v3, e.g. </vt:lpstr>
      <vt:lpstr>ResNet (He et al CVPR 2016)</vt:lpstr>
      <vt:lpstr>PowerPoint Presentation</vt:lpstr>
      <vt:lpstr>Densenet</vt:lpstr>
      <vt:lpstr>Densenet</vt:lpstr>
      <vt:lpstr>Densenet</vt:lpstr>
      <vt:lpstr>Object Detection</vt:lpstr>
      <vt:lpstr>Object Detection as Classification</vt:lpstr>
      <vt:lpstr>Object Detection as Classification</vt:lpstr>
      <vt:lpstr>Object Detection as Classification</vt:lpstr>
      <vt:lpstr>Object Detection as Classification with Sliding Window</vt:lpstr>
      <vt:lpstr>Object Detection as Classification with Box Proposals</vt:lpstr>
      <vt:lpstr>Box Proposal Method – SS: Selective Search</vt:lpstr>
      <vt:lpstr>RCNN</vt:lpstr>
      <vt:lpstr>PowerPoint Presentation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Ordonez-Roman, Vicente (vo2m)</cp:lastModifiedBy>
  <cp:revision>196</cp:revision>
  <cp:lastPrinted>2019-02-25T20:14:38Z</cp:lastPrinted>
  <dcterms:modified xsi:type="dcterms:W3CDTF">2019-02-25T20:17:24Z</dcterms:modified>
</cp:coreProperties>
</file>