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0"/>
  </p:notesMasterIdLst>
  <p:sldIdLst>
    <p:sldId id="256" r:id="rId2"/>
    <p:sldId id="390" r:id="rId3"/>
    <p:sldId id="391" r:id="rId4"/>
    <p:sldId id="392" r:id="rId5"/>
    <p:sldId id="393" r:id="rId6"/>
    <p:sldId id="394" r:id="rId7"/>
    <p:sldId id="395" r:id="rId8"/>
    <p:sldId id="396" r:id="rId9"/>
    <p:sldId id="286" r:id="rId10"/>
    <p:sldId id="287" r:id="rId11"/>
    <p:sldId id="288" r:id="rId12"/>
    <p:sldId id="397" r:id="rId13"/>
    <p:sldId id="289" r:id="rId14"/>
    <p:sldId id="290" r:id="rId15"/>
    <p:sldId id="291" r:id="rId16"/>
    <p:sldId id="292" r:id="rId17"/>
    <p:sldId id="293" r:id="rId18"/>
    <p:sldId id="367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2" r:id="rId27"/>
    <p:sldId id="301" r:id="rId28"/>
    <p:sldId id="285" r:id="rId29"/>
  </p:sldIdLst>
  <p:sldSz cx="9144000" cy="5143500" type="screen16x9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4F4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7"/>
    <p:restoredTop sz="94653"/>
  </p:normalViewPr>
  <p:slideViewPr>
    <p:cSldViewPr snapToGrid="0" snapToObjects="1">
      <p:cViewPr varScale="1">
        <p:scale>
          <a:sx n="188" d="100"/>
          <a:sy n="188" d="100"/>
        </p:scale>
        <p:origin x="19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638455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26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ng"/>
          <p:cNvPicPr/>
          <p:nvPr/>
        </p:nvPicPr>
        <p:blipFill>
          <a:blip r:embed="rId2">
            <a:alphaModFix amt="10839"/>
            <a:extLst/>
          </a:blip>
          <a:srcRect l="11804" t="22310" b="2478"/>
          <a:stretch>
            <a:fillRect/>
          </a:stretch>
        </p:blipFill>
        <p:spPr>
          <a:xfrm>
            <a:off x="-69850" y="-6276"/>
            <a:ext cx="4680310" cy="399125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/>
          <p:nvPr/>
        </p:nvSpPr>
        <p:spPr>
          <a:xfrm>
            <a:off x="298810" y="1353378"/>
            <a:ext cx="8623300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4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 dirty="0">
                <a:solidFill>
                  <a:srgbClr val="215380"/>
                </a:solidFill>
              </a:rPr>
              <a:t>CS</a:t>
            </a:r>
            <a:r>
              <a:rPr lang="en-US" sz="3400" dirty="0">
                <a:solidFill>
                  <a:srgbClr val="215380"/>
                </a:solidFill>
              </a:rPr>
              <a:t>6</a:t>
            </a:r>
            <a:r>
              <a:rPr sz="3400" dirty="0">
                <a:solidFill>
                  <a:srgbClr val="215380"/>
                </a:solidFill>
              </a:rPr>
              <a:t>501: </a:t>
            </a:r>
            <a:r>
              <a:rPr lang="en-US" sz="3400" dirty="0">
                <a:solidFill>
                  <a:srgbClr val="215380"/>
                </a:solidFill>
              </a:rPr>
              <a:t>Deep Learning for Visual Recognition</a:t>
            </a:r>
            <a:endParaRPr sz="34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0815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1200151"/>
            <a:ext cx="8610600" cy="3394472"/>
          </a:xfrm>
          <a:prstGeom prst="rect">
            <a:avLst/>
          </a:prstGeom>
        </p:spPr>
        <p:txBody>
          <a:bodyPr/>
          <a:lstStyle>
            <a:lvl1pPr algn="l">
              <a:defRPr sz="2100" b="0">
                <a:solidFill>
                  <a:schemeClr val="tx1"/>
                </a:solidFill>
                <a:latin typeface="+mn-lt"/>
              </a:defRPr>
            </a:lvl1pPr>
            <a:lvl2pPr algn="l">
              <a:defRPr sz="1500" b="0">
                <a:solidFill>
                  <a:schemeClr val="tx1"/>
                </a:solidFill>
                <a:latin typeface="+mn-lt"/>
              </a:defRPr>
            </a:lvl2pPr>
            <a:lvl3pPr algn="l">
              <a:defRPr sz="1350" b="0">
                <a:solidFill>
                  <a:schemeClr val="tx1"/>
                </a:solidFill>
                <a:latin typeface="+mj-lt"/>
              </a:defRPr>
            </a:lvl3pPr>
            <a:lvl4pPr algn="l">
              <a:defRPr sz="1100" b="0">
                <a:solidFill>
                  <a:schemeClr val="tx1"/>
                </a:solidFill>
                <a:latin typeface="+mj-lt"/>
              </a:defRPr>
            </a:lvl4pPr>
            <a:lvl5pPr algn="l">
              <a:defRPr sz="1100"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984113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887824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91373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918F93-C341-4EB0-90ED-80D2F37FD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2/12/20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6044A-196B-42E3-9270-AF8BCFBE1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2/12/20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3F1C6D-9305-4F92-9FFF-44BFD78DE8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2/12/20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A10E8-845B-4F12-A45E-E9D8AFA2CA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2/12/20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74DF7-AD36-F447-9F37-3665E2D3B1EA}" type="datetimeFigureOut">
              <a:rPr lang="en-US" smtClean="0"/>
              <a:t>2/12/20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4.08083" TargetMode="Externa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6.01497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6.02640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rxiv.org/abs/1506.02640" TargetMode="Externa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eecs.berkeley.edu/~jonlong/long_shelhamer_fcn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cvlab.postech.ac.kr/research/deconvnet/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hyperlink" Target="https://github.com/vdumoulin/conv_arithmetic" TargetMode="Externa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hyperlink" Target="https://github.com/vdumoulin/conv_arithmetic" TargetMode="Externa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people.eecs.berkeley.edu/~rbg/papers/r-cnn-cvpr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1706383" y="1879818"/>
            <a:ext cx="5683605" cy="1415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3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300" dirty="0">
                <a:solidFill>
                  <a:srgbClr val="215380"/>
                </a:solidFill>
              </a:rPr>
              <a:t>Detection, Segmentation</a:t>
            </a:r>
            <a:br>
              <a:rPr lang="en-US" sz="4300" dirty="0">
                <a:solidFill>
                  <a:srgbClr val="215380"/>
                </a:solidFill>
              </a:rPr>
            </a:br>
            <a:r>
              <a:rPr lang="en-US" sz="4300" dirty="0">
                <a:solidFill>
                  <a:srgbClr val="215380"/>
                </a:solidFill>
              </a:rPr>
              <a:t>Overview</a:t>
            </a:r>
            <a:endParaRPr sz="4300" dirty="0">
              <a:solidFill>
                <a:srgbClr val="21538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5579" y="2237874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195" y="3582334"/>
            <a:ext cx="1693074" cy="112358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Fast-RCNN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543" y="919129"/>
            <a:ext cx="6160971" cy="24592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82646" y="435065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/>
              <a:t>https://</a:t>
            </a:r>
            <a:r>
              <a:rPr lang="en-US" sz="1200" dirty="0" err="1"/>
              <a:t>github.com</a:t>
            </a:r>
            <a:r>
              <a:rPr lang="en-US" sz="1200" dirty="0"/>
              <a:t>/</a:t>
            </a:r>
            <a:r>
              <a:rPr lang="en-US" sz="1200" dirty="0" err="1"/>
              <a:t>sunshineatnoon</a:t>
            </a:r>
            <a:r>
              <a:rPr lang="en-US" sz="1200" dirty="0"/>
              <a:t>/Paper-Collection/blob/master/Fast-</a:t>
            </a:r>
            <a:r>
              <a:rPr lang="en-US" sz="1200" dirty="0" err="1"/>
              <a:t>RCNN.md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737269" y="4396824"/>
            <a:ext cx="3219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Fast R-CNN. </a:t>
            </a:r>
            <a:r>
              <a:rPr lang="en-US" dirty="0" err="1"/>
              <a:t>Girshick</a:t>
            </a:r>
            <a:r>
              <a:rPr lang="en-US" dirty="0"/>
              <a:t>. ICCV 2015.</a:t>
            </a:r>
          </a:p>
        </p:txBody>
      </p:sp>
      <p:sp>
        <p:nvSpPr>
          <p:cNvPr id="7" name="Rectangle 6"/>
          <p:cNvSpPr/>
          <p:nvPr/>
        </p:nvSpPr>
        <p:spPr>
          <a:xfrm>
            <a:off x="737269" y="4080565"/>
            <a:ext cx="3342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arxiv.org</a:t>
            </a:r>
            <a:r>
              <a:rPr lang="en-US" dirty="0">
                <a:hlinkClick r:id="rId3"/>
              </a:rPr>
              <a:t>/abs/1504.08083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94543" y="3462540"/>
            <a:ext cx="629595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Idea: No need to 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recompute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features for every box independently,</a:t>
            </a:r>
            <a:b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         Regress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refined bounding box coordinates.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427397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Faster-RCNN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429" y="930867"/>
            <a:ext cx="4191631" cy="37603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5810" y="4321837"/>
            <a:ext cx="2129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Ren et al. NIPS 2015.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3952505"/>
            <a:ext cx="3342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arxiv.org</a:t>
            </a:r>
            <a:r>
              <a:rPr lang="en-US" dirty="0">
                <a:hlinkClick r:id="rId3"/>
              </a:rPr>
              <a:t>/abs/1506.01497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7119" y="2574401"/>
            <a:ext cx="2822743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Idea: Integrate the Bounding Box Proposals as part of the CNN predictions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063179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C4B83-6278-1145-8B7E-EB758F24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Single-shot Object Detectors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DCCEA-CF0C-7343-A28A-C0565449E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two-steps of box proposals + Classification</a:t>
            </a:r>
          </a:p>
          <a:p>
            <a:r>
              <a:rPr lang="en-US" dirty="0"/>
              <a:t>Anchor Points for predicting boxes</a:t>
            </a:r>
          </a:p>
        </p:txBody>
      </p:sp>
    </p:spTree>
    <p:extLst>
      <p:ext uri="{BB962C8B-B14F-4D97-AF65-F5344CB8AC3E}">
        <p14:creationId xmlns:p14="http://schemas.microsoft.com/office/powerpoint/2010/main" val="306594000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YOLO- You Only Look Once</a:t>
            </a:r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0464"/>
          <a:stretch/>
        </p:blipFill>
        <p:spPr>
          <a:xfrm>
            <a:off x="3024393" y="917031"/>
            <a:ext cx="5602878" cy="37192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11899" y="4490076"/>
            <a:ext cx="253210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Redmon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et al. CVPR 2016.</a:t>
            </a:r>
          </a:p>
        </p:txBody>
      </p:sp>
      <p:sp>
        <p:nvSpPr>
          <p:cNvPr id="6" name="Rectangle 5"/>
          <p:cNvSpPr/>
          <p:nvPr/>
        </p:nvSpPr>
        <p:spPr>
          <a:xfrm>
            <a:off x="2483250" y="4490076"/>
            <a:ext cx="3342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>
                <a:hlinkClick r:id="rId3"/>
              </a:rPr>
              <a:t>arxiv.org</a:t>
            </a:r>
            <a:r>
              <a:rPr lang="en-US" dirty="0">
                <a:hlinkClick r:id="rId3"/>
              </a:rPr>
              <a:t>/abs/1506.02640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773017"/>
            <a:ext cx="2159646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Idea: No bounding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box proposals.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Predict a class and a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box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for every location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aseline="0" dirty="0">
                <a:solidFill>
                  <a:srgbClr val="000000"/>
                </a:solidFill>
              </a:rPr>
              <a:t>in</a:t>
            </a:r>
            <a:r>
              <a:rPr lang="en-US" dirty="0">
                <a:solidFill>
                  <a:srgbClr val="000000"/>
                </a:solidFill>
              </a:rPr>
              <a:t> a grid.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272162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YOLO- You Only Look Once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11899" y="4490076"/>
            <a:ext cx="253210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Redmon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et al. CVPR 2016.</a:t>
            </a:r>
          </a:p>
        </p:txBody>
      </p:sp>
      <p:sp>
        <p:nvSpPr>
          <p:cNvPr id="6" name="Rectangle 5"/>
          <p:cNvSpPr/>
          <p:nvPr/>
        </p:nvSpPr>
        <p:spPr>
          <a:xfrm>
            <a:off x="2483250" y="4490076"/>
            <a:ext cx="3342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>
                <a:hlinkClick r:id="rId2"/>
              </a:rPr>
              <a:t>arxiv.org</a:t>
            </a:r>
            <a:r>
              <a:rPr lang="en-US" dirty="0">
                <a:hlinkClick r:id="rId2"/>
              </a:rPr>
              <a:t>/abs/1506.02640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979" y="976045"/>
            <a:ext cx="6148858" cy="21782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34564" y="3237424"/>
            <a:ext cx="4652236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Divide the image into 7x7 cells. </a:t>
            </a:r>
          </a:p>
          <a:p>
            <a:r>
              <a:rPr lang="en-US" sz="1400" dirty="0"/>
              <a:t>Each cell trains a detector.</a:t>
            </a:r>
          </a:p>
          <a:p>
            <a:r>
              <a:rPr lang="en-US" sz="1400" dirty="0"/>
              <a:t>The detector needs to predict the object’s class distributions.</a:t>
            </a:r>
          </a:p>
          <a:p>
            <a:r>
              <a:rPr lang="en-US" sz="1400" dirty="0"/>
              <a:t>The detector has 2 bounding-box predictors to predict </a:t>
            </a:r>
          </a:p>
          <a:p>
            <a:r>
              <a:rPr lang="en-US" sz="1400" dirty="0"/>
              <a:t>bounding-boxes and confidence scores.</a:t>
            </a:r>
          </a:p>
        </p:txBody>
      </p:sp>
    </p:spTree>
    <p:extLst>
      <p:ext uri="{BB962C8B-B14F-4D97-AF65-F5344CB8AC3E}">
        <p14:creationId xmlns:p14="http://schemas.microsoft.com/office/powerpoint/2010/main" val="242915469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SSD: Single Shot Detector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8787" y="847471"/>
            <a:ext cx="6562617" cy="25355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32899" y="4479802"/>
            <a:ext cx="200631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Liu et al. ECCV 2016.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1586" y="3839854"/>
            <a:ext cx="6334018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Idea: Similar to YOLO, but denser grid map, multiscale grid maps. + Data augmentation + Hard negative mining + Other design choices in the network.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707151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 / Image Parsing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73" t="-417" r="5174" b="12348"/>
          <a:stretch/>
        </p:blipFill>
        <p:spPr>
          <a:xfrm>
            <a:off x="1358339" y="1402063"/>
            <a:ext cx="4444409" cy="27113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35435" y="2003380"/>
            <a:ext cx="570026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deer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</a:rPr>
              <a:t>cat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</a:rPr>
              <a:t>trees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grass</a:t>
            </a:r>
          </a:p>
        </p:txBody>
      </p:sp>
      <p:cxnSp>
        <p:nvCxnSpPr>
          <p:cNvPr id="6" name="Straight Arrow Connector 5"/>
          <p:cNvCxnSpPr>
            <a:stCxn id="8" idx="16"/>
          </p:cNvCxnSpPr>
          <p:nvPr/>
        </p:nvCxnSpPr>
        <p:spPr>
          <a:xfrm flipV="1">
            <a:off x="5337155" y="2465320"/>
            <a:ext cx="1698280" cy="214703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Arrow Connector 6"/>
          <p:cNvCxnSpPr>
            <a:stCxn id="6" idx="21"/>
          </p:cNvCxnSpPr>
          <p:nvPr/>
        </p:nvCxnSpPr>
        <p:spPr>
          <a:xfrm flipV="1">
            <a:off x="3556481" y="2220020"/>
            <a:ext cx="3478954" cy="195309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Freeform 7"/>
          <p:cNvSpPr/>
          <p:nvPr/>
        </p:nvSpPr>
        <p:spPr>
          <a:xfrm>
            <a:off x="1342670" y="2487518"/>
            <a:ext cx="4467727" cy="1652337"/>
          </a:xfrm>
          <a:custGeom>
            <a:avLst/>
            <a:gdLst>
              <a:gd name="connsiteX0" fmla="*/ 0 w 4467727"/>
              <a:gd name="connsiteY0" fmla="*/ 288758 h 1652337"/>
              <a:gd name="connsiteX1" fmla="*/ 16042 w 4467727"/>
              <a:gd name="connsiteY1" fmla="*/ 1652337 h 1652337"/>
              <a:gd name="connsiteX2" fmla="*/ 4467727 w 4467727"/>
              <a:gd name="connsiteY2" fmla="*/ 1620253 h 1652337"/>
              <a:gd name="connsiteX3" fmla="*/ 4451685 w 4467727"/>
              <a:gd name="connsiteY3" fmla="*/ 0 h 1652337"/>
              <a:gd name="connsiteX4" fmla="*/ 2671011 w 4467727"/>
              <a:gd name="connsiteY4" fmla="*/ 64168 h 1652337"/>
              <a:gd name="connsiteX5" fmla="*/ 770021 w 4467727"/>
              <a:gd name="connsiteY5" fmla="*/ 176463 h 1652337"/>
              <a:gd name="connsiteX6" fmla="*/ 0 w 4467727"/>
              <a:gd name="connsiteY6" fmla="*/ 288758 h 165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7727" h="1652337">
                <a:moveTo>
                  <a:pt x="0" y="288758"/>
                </a:moveTo>
                <a:lnTo>
                  <a:pt x="16042" y="1652337"/>
                </a:lnTo>
                <a:lnTo>
                  <a:pt x="4467727" y="1620253"/>
                </a:lnTo>
                <a:lnTo>
                  <a:pt x="4451685" y="0"/>
                </a:lnTo>
                <a:lnTo>
                  <a:pt x="2671011" y="64168"/>
                </a:lnTo>
                <a:lnTo>
                  <a:pt x="770021" y="176463"/>
                </a:lnTo>
                <a:lnTo>
                  <a:pt x="0" y="288758"/>
                </a:lnTo>
                <a:close/>
              </a:path>
            </a:pathLst>
          </a:custGeom>
          <a:solidFill>
            <a:srgbClr val="C682F8">
              <a:alpha val="21961"/>
            </a:srgbClr>
          </a:solidFill>
          <a:ln w="25400" cap="flat">
            <a:solidFill>
              <a:srgbClr val="7030A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519133" y="1733539"/>
            <a:ext cx="2438400" cy="1716505"/>
          </a:xfrm>
          <a:custGeom>
            <a:avLst/>
            <a:gdLst>
              <a:gd name="connsiteX0" fmla="*/ 72190 w 2438400"/>
              <a:gd name="connsiteY0" fmla="*/ 1716505 h 1716505"/>
              <a:gd name="connsiteX1" fmla="*/ 0 w 2438400"/>
              <a:gd name="connsiteY1" fmla="*/ 1676400 h 1716505"/>
              <a:gd name="connsiteX2" fmla="*/ 136358 w 2438400"/>
              <a:gd name="connsiteY2" fmla="*/ 1564105 h 1716505"/>
              <a:gd name="connsiteX3" fmla="*/ 360948 w 2438400"/>
              <a:gd name="connsiteY3" fmla="*/ 1387642 h 1716505"/>
              <a:gd name="connsiteX4" fmla="*/ 561474 w 2438400"/>
              <a:gd name="connsiteY4" fmla="*/ 1074821 h 1716505"/>
              <a:gd name="connsiteX5" fmla="*/ 697832 w 2438400"/>
              <a:gd name="connsiteY5" fmla="*/ 1010653 h 1716505"/>
              <a:gd name="connsiteX6" fmla="*/ 665748 w 2438400"/>
              <a:gd name="connsiteY6" fmla="*/ 810126 h 1716505"/>
              <a:gd name="connsiteX7" fmla="*/ 577516 w 2438400"/>
              <a:gd name="connsiteY7" fmla="*/ 601579 h 1716505"/>
              <a:gd name="connsiteX8" fmla="*/ 489285 w 2438400"/>
              <a:gd name="connsiteY8" fmla="*/ 569495 h 1716505"/>
              <a:gd name="connsiteX9" fmla="*/ 473243 w 2438400"/>
              <a:gd name="connsiteY9" fmla="*/ 481263 h 1716505"/>
              <a:gd name="connsiteX10" fmla="*/ 505327 w 2438400"/>
              <a:gd name="connsiteY10" fmla="*/ 288758 h 1716505"/>
              <a:gd name="connsiteX11" fmla="*/ 585537 w 2438400"/>
              <a:gd name="connsiteY11" fmla="*/ 96253 h 1716505"/>
              <a:gd name="connsiteX12" fmla="*/ 665748 w 2438400"/>
              <a:gd name="connsiteY12" fmla="*/ 0 h 1716505"/>
              <a:gd name="connsiteX13" fmla="*/ 729916 w 2438400"/>
              <a:gd name="connsiteY13" fmla="*/ 128337 h 1716505"/>
              <a:gd name="connsiteX14" fmla="*/ 882316 w 2438400"/>
              <a:gd name="connsiteY14" fmla="*/ 0 h 1716505"/>
              <a:gd name="connsiteX15" fmla="*/ 890337 w 2438400"/>
              <a:gd name="connsiteY15" fmla="*/ 240632 h 1716505"/>
              <a:gd name="connsiteX16" fmla="*/ 802106 w 2438400"/>
              <a:gd name="connsiteY16" fmla="*/ 328863 h 1716505"/>
              <a:gd name="connsiteX17" fmla="*/ 818148 w 2438400"/>
              <a:gd name="connsiteY17" fmla="*/ 473242 h 1716505"/>
              <a:gd name="connsiteX18" fmla="*/ 986590 w 2438400"/>
              <a:gd name="connsiteY18" fmla="*/ 577516 h 1716505"/>
              <a:gd name="connsiteX19" fmla="*/ 1692443 w 2438400"/>
              <a:gd name="connsiteY19" fmla="*/ 521369 h 1716505"/>
              <a:gd name="connsiteX20" fmla="*/ 2037348 w 2438400"/>
              <a:gd name="connsiteY20" fmla="*/ 529390 h 1716505"/>
              <a:gd name="connsiteX21" fmla="*/ 2037348 w 2438400"/>
              <a:gd name="connsiteY21" fmla="*/ 681790 h 1716505"/>
              <a:gd name="connsiteX22" fmla="*/ 2029327 w 2438400"/>
              <a:gd name="connsiteY22" fmla="*/ 914400 h 1716505"/>
              <a:gd name="connsiteX23" fmla="*/ 2149643 w 2438400"/>
              <a:gd name="connsiteY23" fmla="*/ 994611 h 1716505"/>
              <a:gd name="connsiteX24" fmla="*/ 2277979 w 2438400"/>
              <a:gd name="connsiteY24" fmla="*/ 1066800 h 1716505"/>
              <a:gd name="connsiteX25" fmla="*/ 2438400 w 2438400"/>
              <a:gd name="connsiteY25" fmla="*/ 1548063 h 1716505"/>
              <a:gd name="connsiteX26" fmla="*/ 2302043 w 2438400"/>
              <a:gd name="connsiteY26" fmla="*/ 1524000 h 1716505"/>
              <a:gd name="connsiteX27" fmla="*/ 2165685 w 2438400"/>
              <a:gd name="connsiteY27" fmla="*/ 1451811 h 1716505"/>
              <a:gd name="connsiteX28" fmla="*/ 2053390 w 2438400"/>
              <a:gd name="connsiteY28" fmla="*/ 1130969 h 1716505"/>
              <a:gd name="connsiteX29" fmla="*/ 1812758 w 2438400"/>
              <a:gd name="connsiteY29" fmla="*/ 1106905 h 1716505"/>
              <a:gd name="connsiteX30" fmla="*/ 1620253 w 2438400"/>
              <a:gd name="connsiteY30" fmla="*/ 994611 h 1716505"/>
              <a:gd name="connsiteX31" fmla="*/ 1251285 w 2438400"/>
              <a:gd name="connsiteY31" fmla="*/ 1098884 h 1716505"/>
              <a:gd name="connsiteX32" fmla="*/ 906379 w 2438400"/>
              <a:gd name="connsiteY32" fmla="*/ 1163053 h 1716505"/>
              <a:gd name="connsiteX33" fmla="*/ 745958 w 2438400"/>
              <a:gd name="connsiteY33" fmla="*/ 1163053 h 1716505"/>
              <a:gd name="connsiteX34" fmla="*/ 481264 w 2438400"/>
              <a:gd name="connsiteY34" fmla="*/ 1427747 h 1716505"/>
              <a:gd name="connsiteX35" fmla="*/ 457200 w 2438400"/>
              <a:gd name="connsiteY35" fmla="*/ 1572126 h 1716505"/>
              <a:gd name="connsiteX36" fmla="*/ 385011 w 2438400"/>
              <a:gd name="connsiteY36" fmla="*/ 1628274 h 1716505"/>
              <a:gd name="connsiteX37" fmla="*/ 344906 w 2438400"/>
              <a:gd name="connsiteY37" fmla="*/ 1515979 h 1716505"/>
              <a:gd name="connsiteX38" fmla="*/ 168443 w 2438400"/>
              <a:gd name="connsiteY38" fmla="*/ 1684421 h 1716505"/>
              <a:gd name="connsiteX39" fmla="*/ 72190 w 2438400"/>
              <a:gd name="connsiteY39" fmla="*/ 1716505 h 1716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438400" h="1716505">
                <a:moveTo>
                  <a:pt x="72190" y="1716505"/>
                </a:moveTo>
                <a:lnTo>
                  <a:pt x="0" y="1676400"/>
                </a:lnTo>
                <a:lnTo>
                  <a:pt x="136358" y="1564105"/>
                </a:lnTo>
                <a:lnTo>
                  <a:pt x="360948" y="1387642"/>
                </a:lnTo>
                <a:lnTo>
                  <a:pt x="561474" y="1074821"/>
                </a:lnTo>
                <a:lnTo>
                  <a:pt x="697832" y="1010653"/>
                </a:lnTo>
                <a:lnTo>
                  <a:pt x="665748" y="810126"/>
                </a:lnTo>
                <a:lnTo>
                  <a:pt x="577516" y="601579"/>
                </a:lnTo>
                <a:lnTo>
                  <a:pt x="489285" y="569495"/>
                </a:lnTo>
                <a:lnTo>
                  <a:pt x="473243" y="481263"/>
                </a:lnTo>
                <a:lnTo>
                  <a:pt x="505327" y="288758"/>
                </a:lnTo>
                <a:lnTo>
                  <a:pt x="585537" y="96253"/>
                </a:lnTo>
                <a:lnTo>
                  <a:pt x="665748" y="0"/>
                </a:lnTo>
                <a:lnTo>
                  <a:pt x="729916" y="128337"/>
                </a:lnTo>
                <a:lnTo>
                  <a:pt x="882316" y="0"/>
                </a:lnTo>
                <a:lnTo>
                  <a:pt x="890337" y="240632"/>
                </a:lnTo>
                <a:lnTo>
                  <a:pt x="802106" y="328863"/>
                </a:lnTo>
                <a:lnTo>
                  <a:pt x="818148" y="473242"/>
                </a:lnTo>
                <a:lnTo>
                  <a:pt x="986590" y="577516"/>
                </a:lnTo>
                <a:lnTo>
                  <a:pt x="1692443" y="521369"/>
                </a:lnTo>
                <a:lnTo>
                  <a:pt x="2037348" y="529390"/>
                </a:lnTo>
                <a:lnTo>
                  <a:pt x="2037348" y="681790"/>
                </a:lnTo>
                <a:lnTo>
                  <a:pt x="2029327" y="914400"/>
                </a:lnTo>
                <a:lnTo>
                  <a:pt x="2149643" y="994611"/>
                </a:lnTo>
                <a:lnTo>
                  <a:pt x="2277979" y="1066800"/>
                </a:lnTo>
                <a:lnTo>
                  <a:pt x="2438400" y="1548063"/>
                </a:lnTo>
                <a:lnTo>
                  <a:pt x="2302043" y="1524000"/>
                </a:lnTo>
                <a:lnTo>
                  <a:pt x="2165685" y="1451811"/>
                </a:lnTo>
                <a:lnTo>
                  <a:pt x="2053390" y="1130969"/>
                </a:lnTo>
                <a:lnTo>
                  <a:pt x="1812758" y="1106905"/>
                </a:lnTo>
                <a:lnTo>
                  <a:pt x="1620253" y="994611"/>
                </a:lnTo>
                <a:lnTo>
                  <a:pt x="1251285" y="1098884"/>
                </a:lnTo>
                <a:lnTo>
                  <a:pt x="906379" y="1163053"/>
                </a:lnTo>
                <a:lnTo>
                  <a:pt x="745958" y="1163053"/>
                </a:lnTo>
                <a:lnTo>
                  <a:pt x="481264" y="1427747"/>
                </a:lnTo>
                <a:lnTo>
                  <a:pt x="457200" y="1572126"/>
                </a:lnTo>
                <a:lnTo>
                  <a:pt x="385011" y="1628274"/>
                </a:lnTo>
                <a:lnTo>
                  <a:pt x="344906" y="1515979"/>
                </a:lnTo>
                <a:lnTo>
                  <a:pt x="168443" y="1684421"/>
                </a:lnTo>
                <a:lnTo>
                  <a:pt x="72190" y="1716505"/>
                </a:lnTo>
                <a:close/>
              </a:path>
            </a:pathLst>
          </a:custGeom>
          <a:solidFill>
            <a:srgbClr val="FFFCD6">
              <a:alpha val="23922"/>
            </a:srgbClr>
          </a:solidFill>
          <a:ln w="25400" cap="flat">
            <a:solidFill>
              <a:srgbClr val="FFFF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599218" y="2343139"/>
            <a:ext cx="874294" cy="826169"/>
          </a:xfrm>
          <a:custGeom>
            <a:avLst/>
            <a:gdLst>
              <a:gd name="connsiteX0" fmla="*/ 160421 w 874294"/>
              <a:gd name="connsiteY0" fmla="*/ 537411 h 826169"/>
              <a:gd name="connsiteX1" fmla="*/ 104273 w 874294"/>
              <a:gd name="connsiteY1" fmla="*/ 457200 h 826169"/>
              <a:gd name="connsiteX2" fmla="*/ 0 w 874294"/>
              <a:gd name="connsiteY2" fmla="*/ 401053 h 826169"/>
              <a:gd name="connsiteX3" fmla="*/ 40105 w 874294"/>
              <a:gd name="connsiteY3" fmla="*/ 272716 h 826169"/>
              <a:gd name="connsiteX4" fmla="*/ 32084 w 874294"/>
              <a:gd name="connsiteY4" fmla="*/ 176463 h 826169"/>
              <a:gd name="connsiteX5" fmla="*/ 112294 w 874294"/>
              <a:gd name="connsiteY5" fmla="*/ 256674 h 826169"/>
              <a:gd name="connsiteX6" fmla="*/ 160421 w 874294"/>
              <a:gd name="connsiteY6" fmla="*/ 192505 h 826169"/>
              <a:gd name="connsiteX7" fmla="*/ 216568 w 874294"/>
              <a:gd name="connsiteY7" fmla="*/ 248653 h 826169"/>
              <a:gd name="connsiteX8" fmla="*/ 280737 w 874294"/>
              <a:gd name="connsiteY8" fmla="*/ 320842 h 826169"/>
              <a:gd name="connsiteX9" fmla="*/ 425115 w 874294"/>
              <a:gd name="connsiteY9" fmla="*/ 393032 h 826169"/>
              <a:gd name="connsiteX10" fmla="*/ 633663 w 874294"/>
              <a:gd name="connsiteY10" fmla="*/ 352926 h 826169"/>
              <a:gd name="connsiteX11" fmla="*/ 633663 w 874294"/>
              <a:gd name="connsiteY11" fmla="*/ 176463 h 826169"/>
              <a:gd name="connsiteX12" fmla="*/ 721894 w 874294"/>
              <a:gd name="connsiteY12" fmla="*/ 16042 h 826169"/>
              <a:gd name="connsiteX13" fmla="*/ 818147 w 874294"/>
              <a:gd name="connsiteY13" fmla="*/ 0 h 826169"/>
              <a:gd name="connsiteX14" fmla="*/ 874294 w 874294"/>
              <a:gd name="connsiteY14" fmla="*/ 32084 h 826169"/>
              <a:gd name="connsiteX15" fmla="*/ 786063 w 874294"/>
              <a:gd name="connsiteY15" fmla="*/ 160421 h 826169"/>
              <a:gd name="connsiteX16" fmla="*/ 737937 w 874294"/>
              <a:gd name="connsiteY16" fmla="*/ 336884 h 826169"/>
              <a:gd name="connsiteX17" fmla="*/ 786063 w 874294"/>
              <a:gd name="connsiteY17" fmla="*/ 505326 h 826169"/>
              <a:gd name="connsiteX18" fmla="*/ 858252 w 874294"/>
              <a:gd name="connsiteY18" fmla="*/ 657726 h 826169"/>
              <a:gd name="connsiteX19" fmla="*/ 834189 w 874294"/>
              <a:gd name="connsiteY19" fmla="*/ 826169 h 826169"/>
              <a:gd name="connsiteX20" fmla="*/ 713873 w 874294"/>
              <a:gd name="connsiteY20" fmla="*/ 689811 h 826169"/>
              <a:gd name="connsiteX21" fmla="*/ 609600 w 874294"/>
              <a:gd name="connsiteY21" fmla="*/ 617621 h 826169"/>
              <a:gd name="connsiteX22" fmla="*/ 441158 w 874294"/>
              <a:gd name="connsiteY22" fmla="*/ 665747 h 826169"/>
              <a:gd name="connsiteX23" fmla="*/ 248652 w 874294"/>
              <a:gd name="connsiteY23" fmla="*/ 641684 h 826169"/>
              <a:gd name="connsiteX24" fmla="*/ 208547 w 874294"/>
              <a:gd name="connsiteY24" fmla="*/ 713874 h 826169"/>
              <a:gd name="connsiteX25" fmla="*/ 112294 w 874294"/>
              <a:gd name="connsiteY25" fmla="*/ 689811 h 826169"/>
              <a:gd name="connsiteX26" fmla="*/ 112294 w 874294"/>
              <a:gd name="connsiteY26" fmla="*/ 601579 h 826169"/>
              <a:gd name="connsiteX27" fmla="*/ 160421 w 874294"/>
              <a:gd name="connsiteY27" fmla="*/ 537411 h 82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74294" h="826169">
                <a:moveTo>
                  <a:pt x="160421" y="537411"/>
                </a:moveTo>
                <a:lnTo>
                  <a:pt x="104273" y="457200"/>
                </a:lnTo>
                <a:lnTo>
                  <a:pt x="0" y="401053"/>
                </a:lnTo>
                <a:lnTo>
                  <a:pt x="40105" y="272716"/>
                </a:lnTo>
                <a:lnTo>
                  <a:pt x="32084" y="176463"/>
                </a:lnTo>
                <a:lnTo>
                  <a:pt x="112294" y="256674"/>
                </a:lnTo>
                <a:lnTo>
                  <a:pt x="160421" y="192505"/>
                </a:lnTo>
                <a:lnTo>
                  <a:pt x="216568" y="248653"/>
                </a:lnTo>
                <a:lnTo>
                  <a:pt x="280737" y="320842"/>
                </a:lnTo>
                <a:lnTo>
                  <a:pt x="425115" y="393032"/>
                </a:lnTo>
                <a:lnTo>
                  <a:pt x="633663" y="352926"/>
                </a:lnTo>
                <a:lnTo>
                  <a:pt x="633663" y="176463"/>
                </a:lnTo>
                <a:lnTo>
                  <a:pt x="721894" y="16042"/>
                </a:lnTo>
                <a:lnTo>
                  <a:pt x="818147" y="0"/>
                </a:lnTo>
                <a:lnTo>
                  <a:pt x="874294" y="32084"/>
                </a:lnTo>
                <a:lnTo>
                  <a:pt x="786063" y="160421"/>
                </a:lnTo>
                <a:lnTo>
                  <a:pt x="737937" y="336884"/>
                </a:lnTo>
                <a:lnTo>
                  <a:pt x="786063" y="505326"/>
                </a:lnTo>
                <a:lnTo>
                  <a:pt x="858252" y="657726"/>
                </a:lnTo>
                <a:lnTo>
                  <a:pt x="834189" y="826169"/>
                </a:lnTo>
                <a:lnTo>
                  <a:pt x="713873" y="689811"/>
                </a:lnTo>
                <a:lnTo>
                  <a:pt x="609600" y="617621"/>
                </a:lnTo>
                <a:lnTo>
                  <a:pt x="441158" y="665747"/>
                </a:lnTo>
                <a:lnTo>
                  <a:pt x="248652" y="641684"/>
                </a:lnTo>
                <a:lnTo>
                  <a:pt x="208547" y="713874"/>
                </a:lnTo>
                <a:lnTo>
                  <a:pt x="112294" y="689811"/>
                </a:lnTo>
                <a:lnTo>
                  <a:pt x="112294" y="601579"/>
                </a:lnTo>
                <a:lnTo>
                  <a:pt x="160421" y="537411"/>
                </a:lnTo>
                <a:close/>
              </a:path>
            </a:pathLst>
          </a:custGeom>
          <a:solidFill>
            <a:srgbClr val="FFFCD6">
              <a:alpha val="27059"/>
            </a:srgbClr>
          </a:solidFill>
          <a:ln w="25400" cap="flat">
            <a:solidFill>
              <a:srgbClr val="FFFF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473512" y="3075201"/>
            <a:ext cx="1561923" cy="589547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>
            <a:off x="4695470" y="1730735"/>
            <a:ext cx="2332316" cy="1042724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51284181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1: </a:t>
            </a:r>
            <a:r>
              <a:rPr lang="en-US" dirty="0" err="1"/>
              <a:t>Convolutionalization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783" y="787647"/>
            <a:ext cx="5322014" cy="30236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60291" y="4461593"/>
            <a:ext cx="6838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people.eecs.berkeley.edu</a:t>
            </a:r>
            <a:r>
              <a:rPr lang="en-US" dirty="0">
                <a:hlinkClick r:id="rId3"/>
              </a:rPr>
              <a:t>/~</a:t>
            </a:r>
            <a:r>
              <a:rPr lang="en-US" dirty="0" err="1">
                <a:hlinkClick r:id="rId3"/>
              </a:rPr>
              <a:t>jonlong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long_shelhamer_fcn.pdf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37024" y="4023643"/>
            <a:ext cx="502477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However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resolution of </a:t>
            </a:r>
            <a:r>
              <a:rPr kumimoji="0" lang="en-US" sz="1800" b="0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the segmentation map is low.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2692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31" y="1063229"/>
            <a:ext cx="7846646" cy="32413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35599" y="452286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www.saagie.com</a:t>
            </a:r>
            <a:r>
              <a:rPr lang="en-US" sz="1200" dirty="0"/>
              <a:t>/</a:t>
            </a:r>
            <a:r>
              <a:rPr lang="en-US" sz="1200" dirty="0" err="1"/>
              <a:t>fr</a:t>
            </a:r>
            <a:r>
              <a:rPr lang="en-US" sz="1200" dirty="0"/>
              <a:t>/blog/object-detection-part1</a:t>
            </a:r>
          </a:p>
        </p:txBody>
      </p:sp>
    </p:spTree>
    <p:extLst>
      <p:ext uri="{BB962C8B-B14F-4D97-AF65-F5344CB8AC3E}">
        <p14:creationId xmlns:p14="http://schemas.microsoft.com/office/powerpoint/2010/main" val="258120687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1: </a:t>
            </a:r>
            <a:r>
              <a:rPr lang="en-US" dirty="0" err="1"/>
              <a:t>Convolutionalization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306509"/>
            <a:ext cx="6553200" cy="27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82956"/>
            <a:ext cx="3161842" cy="19700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840" y="2650733"/>
            <a:ext cx="4167160" cy="14475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011036" y="3021742"/>
                <a:ext cx="399148" cy="4924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mbria Math" charset="0"/>
                          <a:cs typeface="Cambria Math" charset="0"/>
                          <a:sym typeface="Calibri"/>
                        </a:rPr>
                        <m:t>≡</m:t>
                      </m:r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1036" y="3021742"/>
                <a:ext cx="399148" cy="4924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687291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73" t="-417" r="5174" b="12348"/>
          <a:stretch/>
        </p:blipFill>
        <p:spPr>
          <a:xfrm>
            <a:off x="978195" y="1360966"/>
            <a:ext cx="4444409" cy="271130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180215" y="1288952"/>
            <a:ext cx="4051694" cy="2113466"/>
            <a:chOff x="1180215" y="1288952"/>
            <a:chExt cx="4051694" cy="2113466"/>
          </a:xfrm>
        </p:grpSpPr>
        <p:sp>
          <p:nvSpPr>
            <p:cNvPr id="6" name="Rectangle 5"/>
            <p:cNvSpPr/>
            <p:nvPr/>
          </p:nvSpPr>
          <p:spPr>
            <a:xfrm>
              <a:off x="1180215" y="1622485"/>
              <a:ext cx="2466752" cy="1779933"/>
            </a:xfrm>
            <a:prstGeom prst="rect">
              <a:avLst/>
            </a:prstGeom>
            <a:noFill/>
            <a:ln w="38100" cap="flat">
              <a:solidFill>
                <a:srgbClr val="FFFF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060946" y="2178923"/>
              <a:ext cx="1170963" cy="1036851"/>
            </a:xfrm>
            <a:prstGeom prst="rect">
              <a:avLst/>
            </a:prstGeom>
            <a:noFill/>
            <a:ln w="38100" cap="flat">
              <a:solidFill>
                <a:srgbClr val="FFC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57120" y="1845390"/>
              <a:ext cx="377665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cat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80215" y="1288952"/>
              <a:ext cx="52514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>
                  <a:ln>
                    <a:noFill/>
                  </a:ln>
                  <a:solidFill>
                    <a:srgbClr val="FFFF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deer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83228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80311-9D7F-0345-ACE3-5FC9A07EB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Convolutional Networks (CVPR 2015)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8F64AA-B8D8-0A47-81C1-E8FE9E49F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42" y="880836"/>
            <a:ext cx="7035800" cy="218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2E9502-6190-1D4E-A001-5C0A3550D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342" y="2803072"/>
            <a:ext cx="41148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1480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Idea 2: Up-sampling Convolutions or ”Deconvolutions”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83" y="1532562"/>
            <a:ext cx="8117117" cy="20304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44312" y="4774168"/>
            <a:ext cx="48648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cvlab.postech.ac.kr</a:t>
            </a:r>
            <a:r>
              <a:rPr lang="en-US" dirty="0">
                <a:hlinkClick r:id="rId3"/>
              </a:rPr>
              <a:t>/research/</a:t>
            </a:r>
            <a:r>
              <a:rPr lang="en-US" dirty="0" err="1">
                <a:hlinkClick r:id="rId3"/>
              </a:rPr>
              <a:t>deconvnet</a:t>
            </a:r>
            <a:r>
              <a:rPr lang="en-US" dirty="0">
                <a:hlinkClick r:id="rId3"/>
              </a:rPr>
              <a:t>/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52902-C9DA-7546-B828-6881B9F03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8027" y="3655013"/>
            <a:ext cx="4302579" cy="116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8212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Idea 2: Up-sampling Convolutions or ”Deconvolutions”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2083085" y="4272594"/>
            <a:ext cx="49778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github.com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vdumoulin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conv_arithmetic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073" y="756121"/>
            <a:ext cx="3133852" cy="351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8963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Idea 2: Up-sampling Convolutions or ”Deconvolutions”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2083085" y="4272594"/>
            <a:ext cx="49778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github.com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vdumoulin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conv_arithmetic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851" y="959191"/>
            <a:ext cx="3006435" cy="341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461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Idea 2: Up-sampling Convolutions or ”Deconvolutions”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086007" y="1063229"/>
            <a:ext cx="2563705" cy="3546335"/>
            <a:chOff x="2850776" y="1452282"/>
            <a:chExt cx="3732904" cy="5163671"/>
          </a:xfrm>
        </p:grpSpPr>
        <p:grpSp>
          <p:nvGrpSpPr>
            <p:cNvPr id="9" name="Group 8"/>
            <p:cNvGrpSpPr/>
            <p:nvPr/>
          </p:nvGrpSpPr>
          <p:grpSpPr>
            <a:xfrm>
              <a:off x="2850776" y="1452282"/>
              <a:ext cx="3732904" cy="5163671"/>
              <a:chOff x="2850776" y="1452282"/>
              <a:chExt cx="3732904" cy="5163671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850776" y="1452282"/>
                <a:ext cx="3732904" cy="516367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342229" y="1761708"/>
                <a:ext cx="2749998" cy="4481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err="1"/>
                  <a:t>Deconvolutional</a:t>
                </a:r>
                <a:r>
                  <a:rPr lang="en-US" sz="1400" dirty="0"/>
                  <a:t> Layers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3308564" y="2318516"/>
              <a:ext cx="2764001" cy="448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/>
                <a:t>Upconvolutional</a:t>
              </a:r>
              <a:r>
                <a:rPr lang="en-US" sz="1400" dirty="0"/>
                <a:t> Layers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05199" y="2881909"/>
              <a:ext cx="2624054" cy="761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Backwards </a:t>
              </a:r>
              <a:r>
                <a:rPr lang="en-US" sz="1400" dirty="0" err="1"/>
                <a:t>Strided</a:t>
              </a:r>
              <a:r>
                <a:rPr lang="en-US" sz="1400" dirty="0"/>
                <a:t> Convolutional Layers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8536" y="3749757"/>
              <a:ext cx="2624054" cy="761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Fractionally </a:t>
              </a:r>
              <a:r>
                <a:rPr lang="en-US" sz="1400" dirty="0" err="1"/>
                <a:t>Strided</a:t>
              </a:r>
              <a:r>
                <a:rPr lang="en-US" sz="1400" dirty="0"/>
                <a:t> Convolutional Layers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68172" y="4645647"/>
              <a:ext cx="2624054" cy="761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Transposed Convolutional Layers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48510" y="5619507"/>
              <a:ext cx="2624054" cy="761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Spatial Full Convolutional Layers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9320706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EB3BC-DBF7-4648-AAED-320182077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3: Dilated Convolutions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119FC-0720-F649-846F-29FC513F6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1234621"/>
            <a:ext cx="8251371" cy="2803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4F8287-584B-9A49-A50E-4032B624A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29" y="4037971"/>
            <a:ext cx="4038599" cy="698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701749-3D82-F645-80E8-B770DE7E4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29" y="4637314"/>
            <a:ext cx="1559378" cy="506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BD7CF-CD63-454E-80CC-7F271D836F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6628"/>
          <a:stretch/>
        </p:blipFill>
        <p:spPr>
          <a:xfrm>
            <a:off x="1842407" y="4687081"/>
            <a:ext cx="1303621" cy="4066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C0EC2-B6AD-DA42-ACB2-1B74BE3F00E3}"/>
              </a:ext>
            </a:extLst>
          </p:cNvPr>
          <p:cNvSpPr txBox="1"/>
          <p:nvPr/>
        </p:nvSpPr>
        <p:spPr>
          <a:xfrm>
            <a:off x="3472297" y="4724400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ICLR 2016</a:t>
            </a:r>
          </a:p>
        </p:txBody>
      </p:sp>
    </p:spTree>
    <p:extLst>
      <p:ext uri="{BB962C8B-B14F-4D97-AF65-F5344CB8AC3E}">
        <p14:creationId xmlns:p14="http://schemas.microsoft.com/office/powerpoint/2010/main" val="175425861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EB3BC-DBF7-4648-AAED-320182077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3: Dilated Convolutions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F8287-584B-9A49-A50E-4032B624A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29" y="4037971"/>
            <a:ext cx="4038599" cy="698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701749-3D82-F645-80E8-B770DE7E4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29" y="4637314"/>
            <a:ext cx="1559378" cy="506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BD7CF-CD63-454E-80CC-7F271D836F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628"/>
          <a:stretch/>
        </p:blipFill>
        <p:spPr>
          <a:xfrm>
            <a:off x="1842407" y="4687081"/>
            <a:ext cx="1303621" cy="4066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C0EC2-B6AD-DA42-ACB2-1B74BE3F00E3}"/>
              </a:ext>
            </a:extLst>
          </p:cNvPr>
          <p:cNvSpPr txBox="1"/>
          <p:nvPr/>
        </p:nvSpPr>
        <p:spPr>
          <a:xfrm>
            <a:off x="3472297" y="4724400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ICLR 2016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849492-F8D5-B648-BD16-710D4899B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50" y="1365250"/>
            <a:ext cx="25019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3383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 in </a:t>
            </a:r>
            <a:r>
              <a:rPr lang="en-US" sz="3200" dirty="0" err="1">
                <a:solidFill>
                  <a:srgbClr val="215380"/>
                </a:solidFill>
              </a:rPr>
              <a:t>pytorch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5" name="Cube 4"/>
          <p:cNvSpPr/>
          <p:nvPr/>
        </p:nvSpPr>
        <p:spPr>
          <a:xfrm>
            <a:off x="1129804" y="1993817"/>
            <a:ext cx="1037113" cy="2212642"/>
          </a:xfrm>
          <a:prstGeom prst="cube">
            <a:avLst>
              <a:gd name="adj" fmla="val 68421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ight Brace 5"/>
          <p:cNvSpPr/>
          <p:nvPr/>
        </p:nvSpPr>
        <p:spPr>
          <a:xfrm rot="5400000">
            <a:off x="1215486" y="4216353"/>
            <a:ext cx="176982" cy="348343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3584" y="4479014"/>
            <a:ext cx="260904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in_channels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(e.g. 3 for RGB</a:t>
            </a:r>
            <a:r>
              <a:rPr kumimoji="0" lang="en-US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inputs)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Cube 7"/>
          <p:cNvSpPr/>
          <p:nvPr/>
        </p:nvSpPr>
        <p:spPr>
          <a:xfrm>
            <a:off x="5666166" y="2590582"/>
            <a:ext cx="1523333" cy="1076425"/>
          </a:xfrm>
          <a:prstGeom prst="cube">
            <a:avLst>
              <a:gd name="adj" fmla="val 35362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6118472" y="3470808"/>
            <a:ext cx="240890" cy="1131290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6619" y="4156897"/>
            <a:ext cx="278537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out_channels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(equals the number of </a:t>
            </a:r>
            <a:br>
              <a:rPr kumimoji="0" lang="en-US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convolutional filters for this layer)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819725" y="1629654"/>
            <a:ext cx="2846440" cy="1463963"/>
            <a:chOff x="2819725" y="1629654"/>
            <a:chExt cx="2846440" cy="1463963"/>
          </a:xfrm>
        </p:grpSpPr>
        <p:sp>
          <p:nvSpPr>
            <p:cNvPr id="23" name="Rounded Rectangle 22"/>
            <p:cNvSpPr/>
            <p:nvPr/>
          </p:nvSpPr>
          <p:spPr>
            <a:xfrm>
              <a:off x="2819725" y="1629654"/>
              <a:ext cx="2347081" cy="1463963"/>
            </a:xfrm>
            <a:prstGeom prst="roundRect">
              <a:avLst/>
            </a:prstGeom>
            <a:solidFill>
              <a:srgbClr val="F9F6E1"/>
            </a:solidFill>
            <a:ln w="25400" cap="flat">
              <a:noFill/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888010" y="1779510"/>
              <a:ext cx="2778155" cy="1260842"/>
              <a:chOff x="2840509" y="2035059"/>
              <a:chExt cx="2778155" cy="1260842"/>
            </a:xfrm>
          </p:grpSpPr>
          <p:sp>
            <p:nvSpPr>
              <p:cNvPr id="13" name="Cube 12"/>
              <p:cNvSpPr/>
              <p:nvPr/>
            </p:nvSpPr>
            <p:spPr>
              <a:xfrm>
                <a:off x="4038358" y="2305199"/>
                <a:ext cx="331351" cy="523494"/>
              </a:xfrm>
              <a:prstGeom prst="cube">
                <a:avLst>
                  <a:gd name="adj" fmla="val 45150"/>
                </a:avLst>
              </a:prstGeom>
              <a:solidFill>
                <a:srgbClr val="92D050"/>
              </a:solidFill>
              <a:ln w="12700" cap="flat">
                <a:solidFill>
                  <a:srgbClr val="404040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840509" y="2467942"/>
                <a:ext cx="113043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err="1">
                    <a:solidFill>
                      <a:srgbClr val="000000"/>
                    </a:solidFill>
                  </a:rPr>
                  <a:t>out_channels</a:t>
                </a:r>
                <a:r>
                  <a:rPr lang="en-US" sz="1200" dirty="0">
                    <a:solidFill>
                      <a:srgbClr val="000000"/>
                    </a:solidFill>
                  </a:rPr>
                  <a:t> x</a:t>
                </a:r>
                <a:endParaRPr lang="en-US" sz="1200" dirty="0"/>
              </a:p>
            </p:txBody>
          </p:sp>
          <p:sp>
            <p:nvSpPr>
              <p:cNvPr id="16" name="Right Brace 15"/>
              <p:cNvSpPr/>
              <p:nvPr/>
            </p:nvSpPr>
            <p:spPr>
              <a:xfrm rot="5400000">
                <a:off x="4049918" y="2866902"/>
                <a:ext cx="167890" cy="194760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695281" y="3034291"/>
                <a:ext cx="86594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dirty="0" err="1">
                    <a:solidFill>
                      <a:srgbClr val="000000"/>
                    </a:solidFill>
                  </a:rPr>
                  <a:t>in_channels</a:t>
                </a:r>
                <a:endParaRPr lang="en-US" sz="1100" dirty="0"/>
              </a:p>
            </p:txBody>
          </p:sp>
          <p:sp>
            <p:nvSpPr>
              <p:cNvPr id="18" name="Right Brace 17"/>
              <p:cNvSpPr/>
              <p:nvPr/>
            </p:nvSpPr>
            <p:spPr>
              <a:xfrm rot="13479865" flipV="1">
                <a:off x="3946189" y="2128523"/>
                <a:ext cx="171347" cy="349424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195306" y="2035059"/>
                <a:ext cx="916558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50">
                    <a:solidFill>
                      <a:srgbClr val="000000"/>
                    </a:solidFill>
                  </a:rPr>
                  <a:t>kernel_size</a:t>
                </a:r>
                <a:endParaRPr lang="en-US" sz="1050" dirty="0"/>
              </a:p>
            </p:txBody>
          </p:sp>
          <p:sp>
            <p:nvSpPr>
              <p:cNvPr id="20" name="Right Brace 19"/>
              <p:cNvSpPr/>
              <p:nvPr/>
            </p:nvSpPr>
            <p:spPr>
              <a:xfrm flipV="1">
                <a:off x="4475948" y="2324271"/>
                <a:ext cx="202849" cy="420917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769741" y="2730859"/>
                <a:ext cx="848923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50">
                    <a:solidFill>
                      <a:srgbClr val="000000"/>
                    </a:solidFill>
                  </a:rPr>
                  <a:t>kernel_size</a:t>
                </a:r>
                <a:endParaRPr lang="en-US" sz="1050" dirty="0"/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630444" y="2030284"/>
            <a:ext cx="59246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Input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31348" y="2156916"/>
            <a:ext cx="76399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Output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327564" y="3277590"/>
            <a:ext cx="3206337" cy="23750"/>
          </a:xfrm>
          <a:prstGeom prst="straightConnector1">
            <a:avLst/>
          </a:prstGeom>
          <a:noFill/>
          <a:ln w="25400" cap="flat">
            <a:solidFill>
              <a:srgbClr val="0070C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483" y="906955"/>
            <a:ext cx="6426923" cy="55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2907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-25400" y="3810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Questions?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4294967295"/>
          </p:nvPr>
        </p:nvSpPr>
        <p:spPr>
          <a:xfrm>
            <a:off x="7010400" y="4852988"/>
            <a:ext cx="2133600" cy="28257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28</a:t>
            </a:fld>
            <a:endParaRPr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6017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 as Classification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73" t="-417" r="5174" b="12348"/>
          <a:stretch/>
        </p:blipFill>
        <p:spPr>
          <a:xfrm>
            <a:off x="978195" y="1360966"/>
            <a:ext cx="4444409" cy="27113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8196" y="1360966"/>
            <a:ext cx="1035540" cy="786333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013736" y="1726058"/>
            <a:ext cx="4017194" cy="10275"/>
          </a:xfrm>
          <a:prstGeom prst="straightConnector1">
            <a:avLst/>
          </a:prstGeom>
          <a:noFill/>
          <a:ln w="41275" cap="flat">
            <a:solidFill>
              <a:srgbClr val="00B0F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rapezoid 12"/>
          <p:cNvSpPr/>
          <p:nvPr/>
        </p:nvSpPr>
        <p:spPr>
          <a:xfrm rot="5400000">
            <a:off x="6151831" y="1283909"/>
            <a:ext cx="698643" cy="940445"/>
          </a:xfrm>
          <a:prstGeom prst="trapezoid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4192" y="1551668"/>
            <a:ext cx="51392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CNN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9312" y="1253447"/>
            <a:ext cx="63254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deer?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69312" y="1541393"/>
            <a:ext cx="48506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69312" y="1847138"/>
            <a:ext cx="131061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background?</a:t>
            </a:r>
          </a:p>
        </p:txBody>
      </p:sp>
      <p:cxnSp>
        <p:nvCxnSpPr>
          <p:cNvPr id="19" name="Straight Arrow Connector 18"/>
          <p:cNvCxnSpPr>
            <a:stCxn id="13" idx="0"/>
          </p:cNvCxnSpPr>
          <p:nvPr/>
        </p:nvCxnSpPr>
        <p:spPr>
          <a:xfrm flipV="1">
            <a:off x="6971375" y="1754131"/>
            <a:ext cx="364373" cy="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3960262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 as Classification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73" t="-417" r="5174" b="12348"/>
          <a:stretch/>
        </p:blipFill>
        <p:spPr>
          <a:xfrm>
            <a:off x="978195" y="1360966"/>
            <a:ext cx="4444409" cy="27113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4499" y="1360966"/>
            <a:ext cx="1035540" cy="786333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>
            <a:stCxn id="3" idx="3"/>
          </p:cNvCxnSpPr>
          <p:nvPr/>
        </p:nvCxnSpPr>
        <p:spPr>
          <a:xfrm flipV="1">
            <a:off x="2250039" y="1726059"/>
            <a:ext cx="3780891" cy="28074"/>
          </a:xfrm>
          <a:prstGeom prst="straightConnector1">
            <a:avLst/>
          </a:prstGeom>
          <a:noFill/>
          <a:ln w="41275" cap="flat">
            <a:solidFill>
              <a:srgbClr val="00B0F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rapezoid 12"/>
          <p:cNvSpPr/>
          <p:nvPr/>
        </p:nvSpPr>
        <p:spPr>
          <a:xfrm rot="5400000">
            <a:off x="6151831" y="1283909"/>
            <a:ext cx="698643" cy="940445"/>
          </a:xfrm>
          <a:prstGeom prst="trapezoid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4192" y="1551668"/>
            <a:ext cx="51392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CNN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9312" y="1253447"/>
            <a:ext cx="63254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deer?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69312" y="1541393"/>
            <a:ext cx="48506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69312" y="1847138"/>
            <a:ext cx="131061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background?</a:t>
            </a:r>
          </a:p>
        </p:txBody>
      </p:sp>
      <p:cxnSp>
        <p:nvCxnSpPr>
          <p:cNvPr id="19" name="Straight Arrow Connector 18"/>
          <p:cNvCxnSpPr>
            <a:stCxn id="13" idx="0"/>
          </p:cNvCxnSpPr>
          <p:nvPr/>
        </p:nvCxnSpPr>
        <p:spPr>
          <a:xfrm flipV="1">
            <a:off x="6971375" y="1754131"/>
            <a:ext cx="364373" cy="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95229098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 as Classification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73" t="-417" r="5174" b="12348"/>
          <a:stretch/>
        </p:blipFill>
        <p:spPr>
          <a:xfrm>
            <a:off x="978195" y="1360966"/>
            <a:ext cx="4444409" cy="27113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39074" y="1360966"/>
            <a:ext cx="1006867" cy="786333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>
            <a:stCxn id="3" idx="3"/>
          </p:cNvCxnSpPr>
          <p:nvPr/>
        </p:nvCxnSpPr>
        <p:spPr>
          <a:xfrm flipV="1">
            <a:off x="2845941" y="1726059"/>
            <a:ext cx="3184989" cy="28074"/>
          </a:xfrm>
          <a:prstGeom prst="straightConnector1">
            <a:avLst/>
          </a:prstGeom>
          <a:noFill/>
          <a:ln w="41275" cap="flat">
            <a:solidFill>
              <a:srgbClr val="00B0F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rapezoid 12"/>
          <p:cNvSpPr/>
          <p:nvPr/>
        </p:nvSpPr>
        <p:spPr>
          <a:xfrm rot="5400000">
            <a:off x="6151831" y="1283909"/>
            <a:ext cx="698643" cy="940445"/>
          </a:xfrm>
          <a:prstGeom prst="trapezoid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4192" y="1551668"/>
            <a:ext cx="51392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CNN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9312" y="1253447"/>
            <a:ext cx="63254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deer?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69312" y="1541393"/>
            <a:ext cx="48506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69312" y="1847138"/>
            <a:ext cx="131061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background?</a:t>
            </a:r>
          </a:p>
        </p:txBody>
      </p:sp>
      <p:cxnSp>
        <p:nvCxnSpPr>
          <p:cNvPr id="19" name="Straight Arrow Connector 18"/>
          <p:cNvCxnSpPr>
            <a:stCxn id="13" idx="0"/>
          </p:cNvCxnSpPr>
          <p:nvPr/>
        </p:nvCxnSpPr>
        <p:spPr>
          <a:xfrm flipV="1">
            <a:off x="6971375" y="1754131"/>
            <a:ext cx="364373" cy="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0246496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 Detection as Classification</a:t>
            </a:r>
            <a:br>
              <a:rPr lang="en-US" dirty="0"/>
            </a:br>
            <a:r>
              <a:rPr lang="en-US" dirty="0"/>
              <a:t>with Sliding Window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73" t="-417" r="5174" b="12348"/>
          <a:stretch/>
        </p:blipFill>
        <p:spPr>
          <a:xfrm>
            <a:off x="978195" y="1360966"/>
            <a:ext cx="4444409" cy="27113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39074" y="1360966"/>
            <a:ext cx="1006867" cy="786333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>
            <a:stCxn id="3" idx="3"/>
          </p:cNvCxnSpPr>
          <p:nvPr/>
        </p:nvCxnSpPr>
        <p:spPr>
          <a:xfrm flipV="1">
            <a:off x="2845941" y="1726059"/>
            <a:ext cx="3184989" cy="28074"/>
          </a:xfrm>
          <a:prstGeom prst="straightConnector1">
            <a:avLst/>
          </a:prstGeom>
          <a:noFill/>
          <a:ln w="41275" cap="flat">
            <a:solidFill>
              <a:srgbClr val="00B0F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rapezoid 12"/>
          <p:cNvSpPr/>
          <p:nvPr/>
        </p:nvSpPr>
        <p:spPr>
          <a:xfrm rot="5400000">
            <a:off x="6151831" y="1283909"/>
            <a:ext cx="698643" cy="940445"/>
          </a:xfrm>
          <a:prstGeom prst="trapezoid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4192" y="1551668"/>
            <a:ext cx="51392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CNN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9312" y="1253447"/>
            <a:ext cx="63254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deer?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69312" y="1541393"/>
            <a:ext cx="48506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69312" y="1847138"/>
            <a:ext cx="131061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background?</a:t>
            </a:r>
          </a:p>
        </p:txBody>
      </p:sp>
      <p:cxnSp>
        <p:nvCxnSpPr>
          <p:cNvPr id="19" name="Straight Arrow Connector 18"/>
          <p:cNvCxnSpPr>
            <a:stCxn id="13" idx="0"/>
          </p:cNvCxnSpPr>
          <p:nvPr/>
        </p:nvCxnSpPr>
        <p:spPr>
          <a:xfrm flipV="1">
            <a:off x="6971375" y="1754131"/>
            <a:ext cx="364373" cy="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2535153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504 0 L 0.25052 0.08765 L -0.1842 0.0679 L -0.1842 0.14969 L 0.25608 0.15957 L 0.25608 0.26173 L -0.16857 0.24352 L -0.17309 0.33364 L 0.24948 0.34969 L 0.24948 0.34969 L 0.24948 0.34969 " pathEditMode="relative" ptsTypes="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 Detection as Classification</a:t>
            </a:r>
            <a:br>
              <a:rPr lang="en-US" dirty="0"/>
            </a:br>
            <a:r>
              <a:rPr lang="en-US" dirty="0"/>
              <a:t>with Box Proposals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73" t="-417" r="5174" b="12348"/>
          <a:stretch/>
        </p:blipFill>
        <p:spPr>
          <a:xfrm>
            <a:off x="978195" y="1360966"/>
            <a:ext cx="4444409" cy="271130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10301" y="1741110"/>
            <a:ext cx="2054832" cy="1577443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91803" y="1741110"/>
            <a:ext cx="2496619" cy="1824023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71308" y="2323450"/>
            <a:ext cx="1006867" cy="786333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83631" y="1449042"/>
            <a:ext cx="1397286" cy="1222239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24046" y="1743498"/>
            <a:ext cx="3856871" cy="1657248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10301" y="1443373"/>
            <a:ext cx="2054832" cy="2460807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30850" y="1866788"/>
            <a:ext cx="1006867" cy="786333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116477" y="2120356"/>
            <a:ext cx="1345914" cy="1198197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003467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483" y="216253"/>
            <a:ext cx="8686800" cy="857250"/>
          </a:xfrm>
        </p:spPr>
        <p:txBody>
          <a:bodyPr/>
          <a:lstStyle/>
          <a:p>
            <a:r>
              <a:rPr lang="en-US" dirty="0"/>
              <a:t>Box Proposal Method </a:t>
            </a:r>
            <a:r>
              <a:rPr lang="mr-IN" dirty="0"/>
              <a:t>–</a:t>
            </a:r>
            <a:r>
              <a:rPr lang="en-US" dirty="0"/>
              <a:t> SS: Selective Search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0098"/>
          <a:stretch/>
        </p:blipFill>
        <p:spPr>
          <a:xfrm>
            <a:off x="380144" y="950213"/>
            <a:ext cx="5291191" cy="37002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30930" y="2061693"/>
            <a:ext cx="25017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Segmentation As Selective Search for Object Recognition. van de Sande et al. ICCV 2011  </a:t>
            </a:r>
          </a:p>
        </p:txBody>
      </p:sp>
    </p:spTree>
    <p:extLst>
      <p:ext uri="{BB962C8B-B14F-4D97-AF65-F5344CB8AC3E}">
        <p14:creationId xmlns:p14="http://schemas.microsoft.com/office/powerpoint/2010/main" val="856870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RCNN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34" y="790853"/>
            <a:ext cx="7871131" cy="31544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0358" y="4153725"/>
            <a:ext cx="68785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Rich feature hierarchies for accurate object detection and semantic segmentation. </a:t>
            </a:r>
            <a:r>
              <a:rPr lang="en-US" dirty="0" err="1"/>
              <a:t>Girshick</a:t>
            </a:r>
            <a:r>
              <a:rPr lang="en-US" dirty="0"/>
              <a:t> et al. CVPR 2014.</a:t>
            </a:r>
          </a:p>
        </p:txBody>
      </p:sp>
      <p:sp>
        <p:nvSpPr>
          <p:cNvPr id="6" name="Rectangle 5"/>
          <p:cNvSpPr/>
          <p:nvPr/>
        </p:nvSpPr>
        <p:spPr>
          <a:xfrm>
            <a:off x="1163829" y="3864835"/>
            <a:ext cx="6451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people.eecs.berkeley.edu</a:t>
            </a:r>
            <a:r>
              <a:rPr lang="en-US" dirty="0">
                <a:hlinkClick r:id="rId4"/>
              </a:rPr>
              <a:t>/~</a:t>
            </a:r>
            <a:r>
              <a:rPr lang="en-US" dirty="0" err="1">
                <a:hlinkClick r:id="rId4"/>
              </a:rPr>
              <a:t>rbg</a:t>
            </a:r>
            <a:r>
              <a:rPr lang="en-US" dirty="0">
                <a:hlinkClick r:id="rId4"/>
              </a:rPr>
              <a:t>/papers/r-</a:t>
            </a:r>
            <a:r>
              <a:rPr lang="en-US" dirty="0" err="1">
                <a:hlinkClick r:id="rId4"/>
              </a:rPr>
              <a:t>cnn</a:t>
            </a:r>
            <a:r>
              <a:rPr lang="en-US" dirty="0">
                <a:hlinkClick r:id="rId4"/>
              </a:rPr>
              <a:t>-</a:t>
            </a:r>
            <a:r>
              <a:rPr lang="en-US" dirty="0" err="1">
                <a:hlinkClick r:id="rId4"/>
              </a:rPr>
              <a:t>cvpr.pdf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70155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28762</TotalTime>
  <Words>592</Words>
  <Application>Microsoft Macintosh PowerPoint</Application>
  <PresentationFormat>On-screen Show (16:9)</PresentationFormat>
  <Paragraphs>100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Helvetica</vt:lpstr>
      <vt:lpstr>Helvetica Neue</vt:lpstr>
      <vt:lpstr>Mangal</vt:lpstr>
      <vt:lpstr>Office Theme</vt:lpstr>
      <vt:lpstr>PowerPoint Presentation</vt:lpstr>
      <vt:lpstr>Object Detection</vt:lpstr>
      <vt:lpstr>Object Detection as Classification</vt:lpstr>
      <vt:lpstr>Object Detection as Classification</vt:lpstr>
      <vt:lpstr>Object Detection as Classification</vt:lpstr>
      <vt:lpstr>Object Detection as Classification with Sliding Window</vt:lpstr>
      <vt:lpstr>Object Detection as Classification with Box Proposals</vt:lpstr>
      <vt:lpstr>Box Proposal Method – SS: Selective Search</vt:lpstr>
      <vt:lpstr>RCNN</vt:lpstr>
      <vt:lpstr>Fast-RCNN</vt:lpstr>
      <vt:lpstr>Faster-RCNN</vt:lpstr>
      <vt:lpstr>Single-shot Object Detectors </vt:lpstr>
      <vt:lpstr>YOLO- You Only Look Once</vt:lpstr>
      <vt:lpstr>YOLO- You Only Look Once</vt:lpstr>
      <vt:lpstr>SSD: Single Shot Detector</vt:lpstr>
      <vt:lpstr>Semantic Segmentation / Image Parsing</vt:lpstr>
      <vt:lpstr>Idea 1: Convolutionalization</vt:lpstr>
      <vt:lpstr>Alexnet</vt:lpstr>
      <vt:lpstr>Idea 1: Convolutionalization</vt:lpstr>
      <vt:lpstr>Fully Convolutional Networks (CVPR 2015)</vt:lpstr>
      <vt:lpstr>Idea 2: Up-sampling Convolutions or ”Deconvolutions”</vt:lpstr>
      <vt:lpstr>Idea 2: Up-sampling Convolutions or ”Deconvolutions”</vt:lpstr>
      <vt:lpstr>Idea 2: Up-sampling Convolutions or ”Deconvolutions”</vt:lpstr>
      <vt:lpstr>Idea 2: Up-sampling Convolutions or ”Deconvolutions”</vt:lpstr>
      <vt:lpstr>Idea 3: Dilated Convolutions</vt:lpstr>
      <vt:lpstr>Idea 3: Dilated Convolutions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Ordonez-Roman, Vicente (vo2m)</cp:lastModifiedBy>
  <cp:revision>204</cp:revision>
  <cp:lastPrinted>2020-02-12T20:23:11Z</cp:lastPrinted>
  <dcterms:modified xsi:type="dcterms:W3CDTF">2020-02-19T20:25:54Z</dcterms:modified>
</cp:coreProperties>
</file>