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3"/>
  </p:notesMasterIdLst>
  <p:sldIdLst>
    <p:sldId id="934" r:id="rId2"/>
    <p:sldId id="922" r:id="rId3"/>
    <p:sldId id="923" r:id="rId4"/>
    <p:sldId id="924" r:id="rId5"/>
    <p:sldId id="925" r:id="rId6"/>
    <p:sldId id="926" r:id="rId7"/>
    <p:sldId id="935" r:id="rId8"/>
    <p:sldId id="961" r:id="rId9"/>
    <p:sldId id="963" r:id="rId10"/>
    <p:sldId id="962" r:id="rId11"/>
    <p:sldId id="960" r:id="rId12"/>
    <p:sldId id="927" r:id="rId13"/>
    <p:sldId id="930" r:id="rId14"/>
    <p:sldId id="929" r:id="rId15"/>
    <p:sldId id="936" r:id="rId16"/>
    <p:sldId id="938" r:id="rId17"/>
    <p:sldId id="937" r:id="rId18"/>
    <p:sldId id="933" r:id="rId19"/>
    <p:sldId id="942" r:id="rId20"/>
    <p:sldId id="943" r:id="rId21"/>
    <p:sldId id="944" r:id="rId22"/>
    <p:sldId id="939" r:id="rId23"/>
    <p:sldId id="945" r:id="rId24"/>
    <p:sldId id="932" r:id="rId25"/>
    <p:sldId id="931" r:id="rId26"/>
    <p:sldId id="940" r:id="rId27"/>
    <p:sldId id="941" r:id="rId28"/>
    <p:sldId id="957" r:id="rId29"/>
    <p:sldId id="958" r:id="rId30"/>
    <p:sldId id="959" r:id="rId31"/>
    <p:sldId id="285" r:id="rId32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934"/>
            <p14:sldId id="922"/>
            <p14:sldId id="923"/>
            <p14:sldId id="924"/>
            <p14:sldId id="925"/>
            <p14:sldId id="926"/>
            <p14:sldId id="935"/>
            <p14:sldId id="961"/>
            <p14:sldId id="963"/>
            <p14:sldId id="962"/>
            <p14:sldId id="960"/>
            <p14:sldId id="927"/>
            <p14:sldId id="930"/>
            <p14:sldId id="929"/>
            <p14:sldId id="936"/>
            <p14:sldId id="938"/>
            <p14:sldId id="937"/>
            <p14:sldId id="933"/>
            <p14:sldId id="942"/>
            <p14:sldId id="943"/>
            <p14:sldId id="944"/>
            <p14:sldId id="939"/>
            <p14:sldId id="945"/>
            <p14:sldId id="932"/>
            <p14:sldId id="931"/>
            <p14:sldId id="940"/>
            <p14:sldId id="941"/>
            <p14:sldId id="957"/>
            <p14:sldId id="958"/>
            <p14:sldId id="959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69"/>
    <p:restoredTop sz="92882"/>
  </p:normalViewPr>
  <p:slideViewPr>
    <p:cSldViewPr snapToGrid="0" snapToObjects="1">
      <p:cViewPr varScale="1">
        <p:scale>
          <a:sx n="191" d="100"/>
          <a:sy n="191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Deep Learning for Visual Recognition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147156" y="1945486"/>
            <a:ext cx="88934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Generative Adversarial Networks (GANs)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3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861F9A-B531-1C41-B78F-2305007B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147" y="174787"/>
            <a:ext cx="3963467" cy="44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82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1387-799C-6D49-9F53-1BE572343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Variation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EF256-874E-F543-971D-464AF0425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8"/>
          <a:stretch/>
        </p:blipFill>
        <p:spPr>
          <a:xfrm>
            <a:off x="421742" y="1193886"/>
            <a:ext cx="4600737" cy="3034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D3E9F-BA25-114E-B52C-88254D536757}"/>
              </a:ext>
            </a:extLst>
          </p:cNvPr>
          <p:cNvSpPr txBox="1"/>
          <p:nvPr/>
        </p:nvSpPr>
        <p:spPr>
          <a:xfrm>
            <a:off x="3677623" y="4725513"/>
            <a:ext cx="53479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Mahendran and </a:t>
            </a:r>
            <a:r>
              <a:rPr lang="en-US" sz="1050" dirty="0" err="1"/>
              <a:t>Vedaldi</a:t>
            </a:r>
            <a:r>
              <a:rPr lang="en-US" sz="1050" dirty="0"/>
              <a:t>, Understanding Deep Image Representations by Inverting Them, 2014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42A61-180D-0943-9A0A-73D48F40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701" y="1120300"/>
            <a:ext cx="3337597" cy="31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3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535" y="1209708"/>
            <a:ext cx="4719648" cy="2948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7436" y="4714058"/>
            <a:ext cx="5571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XavierLinNow</a:t>
            </a:r>
            <a:r>
              <a:rPr lang="en-US" dirty="0"/>
              <a:t>/</a:t>
            </a:r>
            <a:r>
              <a:rPr lang="en-US" dirty="0" err="1"/>
              <a:t>deepdream_pytorch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887" y="4714058"/>
            <a:ext cx="312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Generate your own in </a:t>
            </a:r>
            <a:r>
              <a:rPr lang="en-US" dirty="0" err="1"/>
              <a:t>Pytorch</a:t>
            </a:r>
            <a:r>
              <a:rPr lang="en-US" dirty="0"/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727" y="4344726"/>
            <a:ext cx="8862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/2015/06/</a:t>
            </a:r>
            <a:r>
              <a:rPr lang="en-US" dirty="0" err="1"/>
              <a:t>inceptionism</a:t>
            </a:r>
            <a:r>
              <a:rPr lang="en-US" dirty="0"/>
              <a:t>-going-deeper-into-</a:t>
            </a:r>
            <a:r>
              <a:rPr lang="en-US" dirty="0" err="1"/>
              <a:t>neural.html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98071A-DFB9-2148-868C-27E09A09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26" y="122230"/>
            <a:ext cx="851387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Taking the idea to the extreme: Google’s </a:t>
            </a:r>
            <a:r>
              <a:rPr lang="en-US" dirty="0" err="1"/>
              <a:t>DeepDream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57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9" r="48639"/>
          <a:stretch/>
        </p:blipFill>
        <p:spPr>
          <a:xfrm>
            <a:off x="685899" y="2956782"/>
            <a:ext cx="3952846" cy="16838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 2014]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0591A-31DC-864A-88FA-E50664D7F8E4}"/>
              </a:ext>
            </a:extLst>
          </p:cNvPr>
          <p:cNvSpPr/>
          <p:nvPr/>
        </p:nvSpPr>
        <p:spPr>
          <a:xfrm>
            <a:off x="4425161" y="4304042"/>
            <a:ext cx="961121" cy="336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95AFF-3780-0E4C-9A22-B473C096F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 t="89962" r="35370" b="2444"/>
          <a:stretch/>
        </p:blipFill>
        <p:spPr>
          <a:xfrm>
            <a:off x="4425161" y="4304042"/>
            <a:ext cx="1234775" cy="2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4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08125" y="4265810"/>
            <a:ext cx="5159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Radford et. al.</a:t>
            </a:r>
            <a:r>
              <a:rPr lang="en-US" b="0" i="0" dirty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Networks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.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ICLR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 (closer look)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6" y="1459780"/>
            <a:ext cx="5572125" cy="2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23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08125" y="4265810"/>
            <a:ext cx="5159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Radford et. al.</a:t>
            </a:r>
            <a:r>
              <a:rPr lang="en-US" b="0" i="0" dirty="0">
                <a:solidFill>
                  <a:schemeClr val="tx2"/>
                </a:solidFill>
                <a:effectLst/>
                <a:latin typeface="arial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Networks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.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ICLR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 (closer look)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6" y="1459780"/>
            <a:ext cx="5572125" cy="22836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81082" y="1089212"/>
            <a:ext cx="2799678" cy="3872753"/>
            <a:chOff x="2850776" y="1452282"/>
            <a:chExt cx="3732904" cy="5163671"/>
          </a:xfrm>
        </p:grpSpPr>
        <p:sp>
          <p:nvSpPr>
            <p:cNvPr id="5" name="Rectangle 4"/>
            <p:cNvSpPr/>
            <p:nvPr/>
          </p:nvSpPr>
          <p:spPr>
            <a:xfrm>
              <a:off x="2850776" y="1452282"/>
              <a:ext cx="3732904" cy="51636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35385" y="1761707"/>
              <a:ext cx="316368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Deconvolutional</a:t>
              </a:r>
              <a:r>
                <a:rPr lang="en-US" dirty="0"/>
                <a:t> Layers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68930" y="1738887"/>
            <a:ext cx="238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Upconvolutional</a:t>
            </a:r>
            <a:r>
              <a:rPr lang="en-US" dirty="0"/>
              <a:t> Layers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1082" y="2140402"/>
            <a:ext cx="279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Backwards </a:t>
            </a:r>
            <a:r>
              <a:rPr lang="en-US" dirty="0" err="1"/>
              <a:t>Strided</a:t>
            </a:r>
            <a:r>
              <a:rPr lang="en-US" dirty="0"/>
              <a:t> Convolutional Layers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5008" y="2849541"/>
            <a:ext cx="261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Fractionally </a:t>
            </a:r>
            <a:r>
              <a:rPr lang="en-US" dirty="0" err="1"/>
              <a:t>Strided</a:t>
            </a:r>
            <a:r>
              <a:rPr lang="en-US" dirty="0"/>
              <a:t> Convolutional Layers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7564" y="3546808"/>
            <a:ext cx="2479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Transposed Convolutional 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8200" y="4217363"/>
            <a:ext cx="238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Full Convolutional Layers</a:t>
            </a:r>
          </a:p>
        </p:txBody>
      </p:sp>
    </p:spTree>
    <p:extLst>
      <p:ext uri="{BB962C8B-B14F-4D97-AF65-F5344CB8AC3E}">
        <p14:creationId xmlns:p14="http://schemas.microsoft.com/office/powerpoint/2010/main" val="3106685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9" r="48639"/>
          <a:stretch/>
        </p:blipFill>
        <p:spPr>
          <a:xfrm>
            <a:off x="685899" y="2956782"/>
            <a:ext cx="3952846" cy="16838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0591A-31DC-864A-88FA-E50664D7F8E4}"/>
              </a:ext>
            </a:extLst>
          </p:cNvPr>
          <p:cNvSpPr/>
          <p:nvPr/>
        </p:nvSpPr>
        <p:spPr>
          <a:xfrm>
            <a:off x="4425161" y="4304042"/>
            <a:ext cx="961121" cy="336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D53F2-021E-1741-8CFD-22C2CAA97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 t="89962" r="35370" b="2444"/>
          <a:stretch/>
        </p:blipFill>
        <p:spPr>
          <a:xfrm>
            <a:off x="4425161" y="4304042"/>
            <a:ext cx="1234775" cy="2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16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99" y="1287794"/>
            <a:ext cx="7696200" cy="335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294826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9606"/>
            <a:ext cx="6858000" cy="447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5848937" y="4756469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Goodfellow</a:t>
            </a:r>
            <a:r>
              <a:rPr lang="en-US" dirty="0"/>
              <a:t> et al.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502191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9606"/>
            <a:ext cx="6858000" cy="447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5848937" y="4756469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Goodfellow</a:t>
            </a:r>
            <a:r>
              <a:rPr lang="en-US" dirty="0"/>
              <a:t> et al.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1521775" y="1127982"/>
            <a:ext cx="6253961" cy="1842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B5851-CD93-924D-96BB-BC2691F84C7C}"/>
              </a:ext>
            </a:extLst>
          </p:cNvPr>
          <p:cNvSpPr txBox="1"/>
          <p:nvPr/>
        </p:nvSpPr>
        <p:spPr>
          <a:xfrm>
            <a:off x="153510" y="1679724"/>
            <a:ext cx="1234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Update Discriminator D</a:t>
            </a:r>
          </a:p>
        </p:txBody>
      </p:sp>
    </p:spTree>
    <p:extLst>
      <p:ext uri="{BB962C8B-B14F-4D97-AF65-F5344CB8AC3E}">
        <p14:creationId xmlns:p14="http://schemas.microsoft.com/office/powerpoint/2010/main" val="467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Adversarial Examples – Input Optimization</a:t>
            </a:r>
          </a:p>
          <a:p>
            <a:r>
              <a:rPr lang="en-US" dirty="0"/>
              <a:t>Generative Adversarial Networks (GANs)</a:t>
            </a:r>
          </a:p>
          <a:p>
            <a:r>
              <a:rPr lang="en-US" dirty="0"/>
              <a:t>Conditional GANs</a:t>
            </a:r>
          </a:p>
          <a:p>
            <a:r>
              <a:rPr lang="en-US" dirty="0"/>
              <a:t>Style-Transfer Networks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9606"/>
            <a:ext cx="6858000" cy="447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5848937" y="4756469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Goodfellow</a:t>
            </a:r>
            <a:r>
              <a:rPr lang="en-US" dirty="0"/>
              <a:t> et al.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1541798" y="2927669"/>
            <a:ext cx="6253961" cy="10503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AACB-2539-BE42-9CB6-757AD084B32A}"/>
              </a:ext>
            </a:extLst>
          </p:cNvPr>
          <p:cNvSpPr txBox="1"/>
          <p:nvPr/>
        </p:nvSpPr>
        <p:spPr>
          <a:xfrm>
            <a:off x="178504" y="308349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Update Generator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03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9606"/>
            <a:ext cx="6858000" cy="4476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5848937" y="4756469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Goodfellow</a:t>
            </a:r>
            <a:r>
              <a:rPr lang="en-US" dirty="0"/>
              <a:t> et al. </a:t>
            </a:r>
            <a:r>
              <a:rPr lang="en-US" dirty="0" err="1"/>
              <a:t>NeurIPS</a:t>
            </a:r>
            <a:r>
              <a:rPr lang="en-US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1321505" y="942579"/>
            <a:ext cx="2456236" cy="205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AACB-2539-BE42-9CB6-757AD084B32A}"/>
              </a:ext>
            </a:extLst>
          </p:cNvPr>
          <p:cNvSpPr txBox="1"/>
          <p:nvPr/>
        </p:nvSpPr>
        <p:spPr>
          <a:xfrm>
            <a:off x="0" y="670952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Until Desirable Results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4032870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99" y="1287794"/>
            <a:ext cx="7696200" cy="335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921062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200" y="1922241"/>
            <a:ext cx="4110248" cy="17906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47873" y="4881890"/>
            <a:ext cx="76907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49" y="2430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DB66-30C0-5C43-9AD9-CE6CEE53D2B5}"/>
              </a:ext>
            </a:extLst>
          </p:cNvPr>
          <p:cNvSpPr txBox="1"/>
          <p:nvPr/>
        </p:nvSpPr>
        <p:spPr>
          <a:xfrm>
            <a:off x="654096" y="1489898"/>
            <a:ext cx="3239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GANs are hard to train, loss for the discriminator and generator might fluctuate.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many choices for loss, and other auxiliary signals.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of these models is even less well understood than for other deep models.</a:t>
            </a:r>
          </a:p>
        </p:txBody>
      </p:sp>
    </p:spTree>
    <p:extLst>
      <p:ext uri="{BB962C8B-B14F-4D97-AF65-F5344CB8AC3E}">
        <p14:creationId xmlns:p14="http://schemas.microsoft.com/office/powerpoint/2010/main" val="3315893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8704-6A36-EA42-ACE6-BE4A6240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GAN Results (Example implementation is provided in </a:t>
            </a:r>
            <a:r>
              <a:rPr lang="en-US" dirty="0" err="1"/>
              <a:t>Pytorch’s</a:t>
            </a:r>
            <a:r>
              <a:rPr lang="en-US" dirty="0"/>
              <a:t> examples)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642BD-4D6E-9344-86CD-3B73B1D11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" t="5788" r="2489" b="4939"/>
          <a:stretch/>
        </p:blipFill>
        <p:spPr>
          <a:xfrm>
            <a:off x="2253343" y="1268016"/>
            <a:ext cx="4125686" cy="3276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99CC7-AAE8-6945-8B1C-0861FD8743A4}"/>
              </a:ext>
            </a:extLst>
          </p:cNvPr>
          <p:cNvSpPr/>
          <p:nvPr/>
        </p:nvSpPr>
        <p:spPr>
          <a:xfrm>
            <a:off x="4918163" y="4774168"/>
            <a:ext cx="422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torch.ch</a:t>
            </a:r>
            <a:r>
              <a:rPr lang="en-US" dirty="0"/>
              <a:t>/blog/2015/11/13/</a:t>
            </a:r>
            <a:r>
              <a:rPr lang="en-US" dirty="0" err="1"/>
              <a:t>gan.html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31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NVidia’s progressive GANs ICLR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7ED7B-F092-1C40-8EE2-06FA8C1FC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86" y="1268016"/>
            <a:ext cx="6731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89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</a:t>
            </a:r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5A186-347C-364E-92B5-FC65B0B0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78" y="1196185"/>
            <a:ext cx="6921454" cy="347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1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</a:t>
            </a:r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18EC0-DD07-BD4B-89FE-E8F38DF4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55" y="1468250"/>
            <a:ext cx="3175000" cy="318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15948-2B60-7D42-AB17-6CC322972A2C}"/>
              </a:ext>
            </a:extLst>
          </p:cNvPr>
          <p:cNvSpPr txBox="1"/>
          <p:nvPr/>
        </p:nvSpPr>
        <p:spPr>
          <a:xfrm>
            <a:off x="1768729" y="108335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Teddy Bear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F2894-FFA1-7947-8008-EDE6A8CB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998" y="1531750"/>
            <a:ext cx="3175000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E0ED7-4636-7A43-BEED-751876E49A0D}"/>
              </a:ext>
            </a:extLst>
          </p:cNvPr>
          <p:cNvSpPr txBox="1"/>
          <p:nvPr/>
        </p:nvSpPr>
        <p:spPr>
          <a:xfrm>
            <a:off x="5805372" y="1083817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Microphone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151E79-2A65-714C-9C82-2E63DD252C1E}"/>
              </a:ext>
            </a:extLst>
          </p:cNvPr>
          <p:cNvSpPr/>
          <p:nvPr/>
        </p:nvSpPr>
        <p:spPr>
          <a:xfrm>
            <a:off x="3741031" y="4856184"/>
            <a:ext cx="61772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aiweirdness.com</a:t>
            </a:r>
            <a:r>
              <a:rPr lang="en-US" sz="1100" dirty="0"/>
              <a:t>/post/179626595787/the-creepiest-images-generated-by-</a:t>
            </a:r>
            <a:r>
              <a:rPr lang="en-US" sz="1100" dirty="0" err="1"/>
              <a:t>biggan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3784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465"/>
            <a:ext cx="7886700" cy="994172"/>
          </a:xfrm>
        </p:spPr>
        <p:txBody>
          <a:bodyPr/>
          <a:lstStyle/>
          <a:p>
            <a:r>
              <a:rPr lang="en-US" dirty="0"/>
              <a:t>Conditional GANs: Input is not just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83029-4F7D-9044-93BC-47B71A09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1268016"/>
            <a:ext cx="8383979" cy="3000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261256" y="4766929"/>
            <a:ext cx="7321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Isola et al. CVPR 2017: Image-to-Image Translation with Conditional Adversarial Networks</a:t>
            </a:r>
          </a:p>
        </p:txBody>
      </p:sp>
    </p:spTree>
    <p:extLst>
      <p:ext uri="{BB962C8B-B14F-4D97-AF65-F5344CB8AC3E}">
        <p14:creationId xmlns:p14="http://schemas.microsoft.com/office/powerpoint/2010/main" val="2769833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465"/>
            <a:ext cx="7886700" cy="994172"/>
          </a:xfrm>
        </p:spPr>
        <p:txBody>
          <a:bodyPr/>
          <a:lstStyle/>
          <a:p>
            <a:r>
              <a:rPr lang="en-US" dirty="0"/>
              <a:t>Conditional GANs: Also Hard to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261256" y="4766929"/>
            <a:ext cx="7321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Isola et al. CVPR 2017: Image-to-Image Translation with Conditional Adversarial Networks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AC46A-84CC-C64E-BDB1-41696562E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80" y="938150"/>
            <a:ext cx="6816844" cy="3646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36C06-0362-E44F-9650-6E3135F28102}"/>
              </a:ext>
            </a:extLst>
          </p:cNvPr>
          <p:cNvSpPr txBox="1"/>
          <p:nvPr/>
        </p:nvSpPr>
        <p:spPr>
          <a:xfrm>
            <a:off x="344385" y="1324697"/>
            <a:ext cx="138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Result they obtained with  a regular Fully Convolutional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4F274-01D4-9041-B489-CDE212D7D016}"/>
              </a:ext>
            </a:extLst>
          </p:cNvPr>
          <p:cNvSpPr txBox="1"/>
          <p:nvPr/>
        </p:nvSpPr>
        <p:spPr>
          <a:xfrm>
            <a:off x="261256" y="2907894"/>
            <a:ext cx="153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Result they obtained with  a U-Net network (with skip-connections)</a:t>
            </a:r>
          </a:p>
        </p:txBody>
      </p:sp>
    </p:spTree>
    <p:extLst>
      <p:ext uri="{BB962C8B-B14F-4D97-AF65-F5344CB8AC3E}">
        <p14:creationId xmlns:p14="http://schemas.microsoft.com/office/powerpoint/2010/main" val="2929397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been doing: Optimize weights in the network to predict bus (correct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18" y="2108835"/>
            <a:ext cx="3747607" cy="1548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408748" y="2311036"/>
            <a:ext cx="1351073" cy="1345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2277" y="2663586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01808" y="3948397"/>
                <a:ext cx="1502142" cy="526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8" y="3948397"/>
                <a:ext cx="1502142" cy="526747"/>
              </a:xfrm>
              <a:prstGeom prst="rect">
                <a:avLst/>
              </a:prstGeom>
              <a:blipFill>
                <a:blip r:embed="rId4"/>
                <a:stretch>
                  <a:fillRect l="-1681" t="-2381" r="-84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22426" y="1480677"/>
                <a:ext cx="962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𝑏𝑢𝑠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26" y="1480677"/>
                <a:ext cx="962443" cy="276999"/>
              </a:xfrm>
              <a:prstGeom prst="rect">
                <a:avLst/>
              </a:prstGeom>
              <a:blipFill>
                <a:blip r:embed="rId5"/>
                <a:stretch>
                  <a:fillRect l="-3896" r="-7792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;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blipFill>
                <a:blip r:embed="rId6"/>
                <a:stretch>
                  <a:fillRect l="-4255" r="-6383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734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465"/>
            <a:ext cx="7886700" cy="994172"/>
          </a:xfrm>
        </p:spPr>
        <p:txBody>
          <a:bodyPr/>
          <a:lstStyle/>
          <a:p>
            <a:r>
              <a:rPr lang="en-US" dirty="0"/>
              <a:t>Conditional GANs: Also Hard to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261256" y="4766929"/>
            <a:ext cx="7321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Ronneberger</a:t>
            </a:r>
            <a:r>
              <a:rPr lang="en-US" sz="1200" dirty="0"/>
              <a:t> et al. MICCAI 2015. U-Net: Convolutional Networks for Biomedical Image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17AD7-E0D2-4F44-BCDF-154AB3E77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74" y="1234813"/>
            <a:ext cx="5116409" cy="34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31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Idea: Create Adversarial Inputs by optimizing the input image to predict ostrich (wrong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18" y="2108835"/>
            <a:ext cx="3747607" cy="1548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408748" y="2311036"/>
            <a:ext cx="1351073" cy="1345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2278" y="266358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ostrich</a:t>
            </a:r>
          </a:p>
        </p:txBody>
      </p:sp>
      <p:sp>
        <p:nvSpPr>
          <p:cNvPr id="8" name="Rectangle 7"/>
          <p:cNvSpPr/>
          <p:nvPr/>
        </p:nvSpPr>
        <p:spPr>
          <a:xfrm>
            <a:off x="751197" y="4699939"/>
            <a:ext cx="7641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Work on Adversarial examples by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Goodfellow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 al. 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Szegedy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et. al., etc.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01807" y="3915088"/>
                <a:ext cx="1291316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7" y="3915088"/>
                <a:ext cx="1291316" cy="526683"/>
              </a:xfrm>
              <a:prstGeom prst="rect">
                <a:avLst/>
              </a:prstGeom>
              <a:blipFill>
                <a:blip r:embed="rId4"/>
                <a:stretch>
                  <a:fillRect l="-3922" r="-2941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722426" y="1480677"/>
                <a:ext cx="13351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𝑜𝑠𝑡𝑟𝑖𝑐h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26" y="1480677"/>
                <a:ext cx="1335174" cy="276999"/>
              </a:xfrm>
              <a:prstGeom prst="rect">
                <a:avLst/>
              </a:prstGeom>
              <a:blipFill>
                <a:blip r:embed="rId5"/>
                <a:stretch>
                  <a:fillRect l="-2830" r="-566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;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blipFill>
                <a:blip r:embed="rId6"/>
                <a:stretch>
                  <a:fillRect l="-4255" r="-6383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1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Convnets</a:t>
            </a:r>
            <a:r>
              <a:rPr lang="en-US" dirty="0"/>
              <a:t> (optimize input to predict ostrich)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18" y="2108835"/>
            <a:ext cx="3747607" cy="1548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408748" y="2311036"/>
            <a:ext cx="1351073" cy="1345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2278" y="2663586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ostrich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1"/>
          <a:stretch/>
        </p:blipFill>
        <p:spPr>
          <a:xfrm>
            <a:off x="1372477" y="1628775"/>
            <a:ext cx="6410938" cy="2199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3835" y="4268257"/>
            <a:ext cx="515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Work on Adversarial examples by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Goodfellow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 al. 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Szegedy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et. al.,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8575"/>
            <a:ext cx="503872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6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8575"/>
            <a:ext cx="5038725" cy="5086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798" y="0"/>
            <a:ext cx="3429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5E825-B1E4-D644-918A-6F19D2696A60}"/>
              </a:ext>
            </a:extLst>
          </p:cNvPr>
          <p:cNvSpPr txBox="1"/>
          <p:nvPr/>
        </p:nvSpPr>
        <p:spPr>
          <a:xfrm>
            <a:off x="353746" y="1971585"/>
            <a:ext cx="1547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get predicted as ostrich</a:t>
            </a:r>
          </a:p>
        </p:txBody>
      </p:sp>
    </p:spTree>
    <p:extLst>
      <p:ext uri="{BB962C8B-B14F-4D97-AF65-F5344CB8AC3E}">
        <p14:creationId xmlns:p14="http://schemas.microsoft.com/office/powerpoint/2010/main" val="136689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641B-C7D0-2E41-8513-F333B026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Neural Networks are Easily Fooled: High Confidence Predictions for Unrecognizable Images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23BFA-05EC-EB44-BA82-A07B74F00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4" y="1268016"/>
            <a:ext cx="3756625" cy="37622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F8D2CE-2FED-7543-A093-4E16D208A255}"/>
              </a:ext>
            </a:extLst>
          </p:cNvPr>
          <p:cNvSpPr/>
          <p:nvPr/>
        </p:nvSpPr>
        <p:spPr>
          <a:xfrm>
            <a:off x="4145243" y="1195122"/>
            <a:ext cx="4370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Anh Nguyen, Jason </a:t>
            </a:r>
            <a:r>
              <a:rPr lang="en-US" dirty="0" err="1"/>
              <a:t>Yosinski</a:t>
            </a:r>
            <a:r>
              <a:rPr lang="en-US" dirty="0"/>
              <a:t>, Jeff Clune, 2014</a:t>
            </a:r>
          </a:p>
        </p:txBody>
      </p:sp>
    </p:spTree>
    <p:extLst>
      <p:ext uri="{BB962C8B-B14F-4D97-AF65-F5344CB8AC3E}">
        <p14:creationId xmlns:p14="http://schemas.microsoft.com/office/powerpoint/2010/main" val="2982725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Idea: Create Adversarial Inputs by optimizing the input image to predict ostrich (wrong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218" y="2108835"/>
            <a:ext cx="3747607" cy="1548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408748" y="2311036"/>
            <a:ext cx="1351073" cy="1345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2278" y="2663586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parking meter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751197" y="4699939"/>
            <a:ext cx="7641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Work on Adversarial examples by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Goodfellow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 al. 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charset="0"/>
              </a:rPr>
              <a:t>Szegedy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charset="0"/>
              </a:rPr>
              <a:t> et. al., etc.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01807" y="3915088"/>
                <a:ext cx="1291316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 −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7" y="3915088"/>
                <a:ext cx="1291316" cy="526683"/>
              </a:xfrm>
              <a:prstGeom prst="rect">
                <a:avLst/>
              </a:prstGeom>
              <a:blipFill>
                <a:blip r:embed="rId4"/>
                <a:stretch>
                  <a:fillRect l="-3922" r="-2941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722426" y="1480677"/>
                <a:ext cx="2116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𝑝𝑎𝑟𝑘𝑖𝑛𝑔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𝑚𝑒𝑡𝑒𝑟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426" y="1480677"/>
                <a:ext cx="2116092" cy="276999"/>
              </a:xfrm>
              <a:prstGeom prst="rect">
                <a:avLst/>
              </a:prstGeom>
              <a:blipFill>
                <a:blip r:embed="rId5"/>
                <a:stretch>
                  <a:fillRect l="-1190" t="-9091" r="-2976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</a:rPr>
                        <m:t>;</m:t>
                      </m:r>
                      <m:r>
                        <a:rPr lang="en-US" b="0" i="1" smtClean="0">
                          <a:latin typeface="Cambria Math" charset="0"/>
                        </a:rPr>
                        <m:t>𝑤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7" y="1480677"/>
                <a:ext cx="1185324" cy="276999"/>
              </a:xfrm>
              <a:prstGeom prst="rect">
                <a:avLst/>
              </a:prstGeom>
              <a:blipFill>
                <a:blip r:embed="rId6"/>
                <a:stretch>
                  <a:fillRect l="-4255" r="-6383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4" y="1480676"/>
                <a:ext cx="3330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FD2FA59-4737-D141-B624-AF6FBB3FE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6561" y="2382478"/>
            <a:ext cx="1274441" cy="12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13568</TotalTime>
  <Words>660</Words>
  <Application>Microsoft Macintosh PowerPoint</Application>
  <PresentationFormat>On-screen Show (16:9)</PresentationFormat>
  <Paragraphs>86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</vt:lpstr>
      <vt:lpstr>Calibri</vt:lpstr>
      <vt:lpstr>Calibri Light</vt:lpstr>
      <vt:lpstr>Cambria Math</vt:lpstr>
      <vt:lpstr>Helvetica</vt:lpstr>
      <vt:lpstr>Helvetica Neue</vt:lpstr>
      <vt:lpstr>Office Theme</vt:lpstr>
      <vt:lpstr>PowerPoint Presentation</vt:lpstr>
      <vt:lpstr>Today’s Class</vt:lpstr>
      <vt:lpstr>What we have been doing: Optimize weights in the network to predict bus (correct class).</vt:lpstr>
      <vt:lpstr>New Idea: Create Adversarial Inputs by optimizing the input image to predict ostrich (wrong class).</vt:lpstr>
      <vt:lpstr>Convnets (optimize input to predict ostrich)</vt:lpstr>
      <vt:lpstr>PowerPoint Presentation</vt:lpstr>
      <vt:lpstr>PowerPoint Presentation</vt:lpstr>
      <vt:lpstr>Deep Neural Networks are Easily Fooled: High Confidence Predictions for Unrecognizable Images</vt:lpstr>
      <vt:lpstr>New Idea: Create Adversarial Inputs by optimizing the input image to predict ostrich (wrong class).</vt:lpstr>
      <vt:lpstr>PowerPoint Presentation</vt:lpstr>
      <vt:lpstr>Total Variation Regularization</vt:lpstr>
      <vt:lpstr>Taking the idea to the extreme: Google’s DeepDream</vt:lpstr>
      <vt:lpstr>Generative Adversarial Networks (GAN) [Goodfellow et al 2014]</vt:lpstr>
      <vt:lpstr>Generative Network (closer look)</vt:lpstr>
      <vt:lpstr>Generative Network (closer look)</vt:lpstr>
      <vt:lpstr>Generative Adversarial Networks (GAN) [Goodfellow et al.]</vt:lpstr>
      <vt:lpstr>Generative Adversarial Networks (GAN) [Goodfellow et al.]</vt:lpstr>
      <vt:lpstr>PowerPoint Presentation</vt:lpstr>
      <vt:lpstr>PowerPoint Presentation</vt:lpstr>
      <vt:lpstr>PowerPoint Presentation</vt:lpstr>
      <vt:lpstr>PowerPoint Presentation</vt:lpstr>
      <vt:lpstr>Generative Adversarial Networks (GAN) [Goodfellow et al.]</vt:lpstr>
      <vt:lpstr>Generative Adversarial Networks (GAN) [Goodfellow et al.]</vt:lpstr>
      <vt:lpstr>Basic GAN Results (Example implementation is provided in Pytorch’s examples)</vt:lpstr>
      <vt:lpstr>NVidia’s progressive GANs ICLR 2018</vt:lpstr>
      <vt:lpstr>Google’s BigGAN</vt:lpstr>
      <vt:lpstr>Google’s BigGAN</vt:lpstr>
      <vt:lpstr>Conditional GANs: Input is not just Noise</vt:lpstr>
      <vt:lpstr>Conditional GANs: Also Hard to Train</vt:lpstr>
      <vt:lpstr>Conditional GANs: Also Hard to Train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401</cp:revision>
  <cp:lastPrinted>2019-03-17T05:58:43Z</cp:lastPrinted>
  <dcterms:modified xsi:type="dcterms:W3CDTF">2020-02-26T20:04:24Z</dcterms:modified>
</cp:coreProperties>
</file>