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9"/>
  </p:notesMasterIdLst>
  <p:sldIdLst>
    <p:sldId id="934" r:id="rId2"/>
    <p:sldId id="922" r:id="rId3"/>
    <p:sldId id="935" r:id="rId4"/>
    <p:sldId id="936" r:id="rId5"/>
    <p:sldId id="937" r:id="rId6"/>
    <p:sldId id="953" r:id="rId7"/>
    <p:sldId id="939" r:id="rId8"/>
    <p:sldId id="940" r:id="rId9"/>
    <p:sldId id="941" r:id="rId10"/>
    <p:sldId id="954" r:id="rId11"/>
    <p:sldId id="955" r:id="rId12"/>
    <p:sldId id="942" r:id="rId13"/>
    <p:sldId id="957" r:id="rId14"/>
    <p:sldId id="959" r:id="rId15"/>
    <p:sldId id="958" r:id="rId16"/>
    <p:sldId id="960" r:id="rId17"/>
    <p:sldId id="961" r:id="rId18"/>
    <p:sldId id="962" r:id="rId19"/>
    <p:sldId id="963" r:id="rId20"/>
    <p:sldId id="966" r:id="rId21"/>
    <p:sldId id="965" r:id="rId22"/>
    <p:sldId id="968" r:id="rId23"/>
    <p:sldId id="944" r:id="rId24"/>
    <p:sldId id="969" r:id="rId25"/>
    <p:sldId id="956" r:id="rId26"/>
    <p:sldId id="971" r:id="rId27"/>
    <p:sldId id="970" r:id="rId28"/>
    <p:sldId id="973" r:id="rId29"/>
    <p:sldId id="972" r:id="rId30"/>
    <p:sldId id="974" r:id="rId31"/>
    <p:sldId id="975" r:id="rId32"/>
    <p:sldId id="952" r:id="rId33"/>
    <p:sldId id="979" r:id="rId34"/>
    <p:sldId id="976" r:id="rId35"/>
    <p:sldId id="977" r:id="rId36"/>
    <p:sldId id="978" r:id="rId37"/>
    <p:sldId id="980" r:id="rId38"/>
    <p:sldId id="945" r:id="rId39"/>
    <p:sldId id="946" r:id="rId40"/>
    <p:sldId id="947" r:id="rId41"/>
    <p:sldId id="948" r:id="rId42"/>
    <p:sldId id="949" r:id="rId43"/>
    <p:sldId id="950" r:id="rId44"/>
    <p:sldId id="951" r:id="rId45"/>
    <p:sldId id="981" r:id="rId46"/>
    <p:sldId id="982" r:id="rId47"/>
    <p:sldId id="285" r:id="rId48"/>
  </p:sldIdLst>
  <p:sldSz cx="9144000" cy="5143500" type="screen16x9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31932218-5BD1-C44F-B268-4A14B36FF4A9}">
          <p14:sldIdLst>
            <p14:sldId id="934"/>
            <p14:sldId id="922"/>
            <p14:sldId id="935"/>
            <p14:sldId id="936"/>
            <p14:sldId id="937"/>
            <p14:sldId id="953"/>
            <p14:sldId id="939"/>
            <p14:sldId id="940"/>
            <p14:sldId id="941"/>
            <p14:sldId id="954"/>
            <p14:sldId id="955"/>
            <p14:sldId id="942"/>
            <p14:sldId id="957"/>
            <p14:sldId id="959"/>
            <p14:sldId id="958"/>
            <p14:sldId id="960"/>
            <p14:sldId id="961"/>
            <p14:sldId id="962"/>
            <p14:sldId id="963"/>
            <p14:sldId id="966"/>
            <p14:sldId id="965"/>
            <p14:sldId id="968"/>
            <p14:sldId id="944"/>
            <p14:sldId id="969"/>
            <p14:sldId id="956"/>
            <p14:sldId id="971"/>
            <p14:sldId id="970"/>
            <p14:sldId id="973"/>
            <p14:sldId id="972"/>
            <p14:sldId id="974"/>
            <p14:sldId id="975"/>
            <p14:sldId id="952"/>
            <p14:sldId id="979"/>
            <p14:sldId id="976"/>
            <p14:sldId id="977"/>
            <p14:sldId id="978"/>
            <p14:sldId id="980"/>
            <p14:sldId id="945"/>
            <p14:sldId id="946"/>
            <p14:sldId id="947"/>
            <p14:sldId id="948"/>
            <p14:sldId id="949"/>
            <p14:sldId id="950"/>
            <p14:sldId id="951"/>
            <p14:sldId id="981"/>
            <p14:sldId id="982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0404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4F4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FBFB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404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404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69"/>
    <p:restoredTop sz="92882"/>
  </p:normalViewPr>
  <p:slideViewPr>
    <p:cSldViewPr snapToGrid="0" snapToObjects="1">
      <p:cViewPr varScale="1">
        <p:scale>
          <a:sx n="191" d="100"/>
          <a:sy n="191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638455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ng"/>
          <p:cNvPicPr/>
          <p:nvPr/>
        </p:nvPicPr>
        <p:blipFill>
          <a:blip r:embed="rId2">
            <a:alphaModFix amt="10839"/>
            <a:extLst/>
          </a:blip>
          <a:srcRect l="11804" t="22310" b="2478"/>
          <a:stretch>
            <a:fillRect/>
          </a:stretch>
        </p:blipFill>
        <p:spPr>
          <a:xfrm>
            <a:off x="-69850" y="-6276"/>
            <a:ext cx="4680310" cy="399125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/>
          <p:nvPr/>
        </p:nvSpPr>
        <p:spPr>
          <a:xfrm>
            <a:off x="298810" y="1353378"/>
            <a:ext cx="8623300" cy="274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4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 dirty="0">
                <a:solidFill>
                  <a:srgbClr val="215380"/>
                </a:solidFill>
              </a:rPr>
              <a:t>CS</a:t>
            </a:r>
            <a:r>
              <a:rPr lang="en-US" sz="3400" dirty="0">
                <a:solidFill>
                  <a:srgbClr val="215380"/>
                </a:solidFill>
              </a:rPr>
              <a:t>6</a:t>
            </a:r>
            <a:r>
              <a:rPr sz="3400" dirty="0">
                <a:solidFill>
                  <a:srgbClr val="215380"/>
                </a:solidFill>
              </a:rPr>
              <a:t>501: </a:t>
            </a:r>
            <a:r>
              <a:rPr lang="en-US" sz="3400" dirty="0">
                <a:solidFill>
                  <a:srgbClr val="215380"/>
                </a:solidFill>
              </a:rPr>
              <a:t>Deep Learning for Visual Recognition</a:t>
            </a:r>
            <a:endParaRPr sz="3400" dirty="0">
              <a:solidFill>
                <a:srgbClr val="2153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0815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200151"/>
            <a:ext cx="8610600" cy="3394472"/>
          </a:xfrm>
          <a:prstGeom prst="rect">
            <a:avLst/>
          </a:prstGeom>
        </p:spPr>
        <p:txBody>
          <a:bodyPr/>
          <a:lstStyle>
            <a:lvl1pPr algn="l">
              <a:defRPr sz="2100" b="0">
                <a:solidFill>
                  <a:schemeClr val="tx1"/>
                </a:solidFill>
                <a:latin typeface="+mn-lt"/>
              </a:defRPr>
            </a:lvl1pPr>
            <a:lvl2pPr algn="l">
              <a:defRPr sz="1500" b="0">
                <a:solidFill>
                  <a:schemeClr val="tx1"/>
                </a:solidFill>
                <a:latin typeface="+mn-lt"/>
              </a:defRPr>
            </a:lvl2pPr>
            <a:lvl3pPr algn="l">
              <a:defRPr sz="1350" b="0">
                <a:solidFill>
                  <a:schemeClr val="tx1"/>
                </a:solidFill>
                <a:latin typeface="+mj-lt"/>
              </a:defRPr>
            </a:lvl3pPr>
            <a:lvl4pPr algn="l">
              <a:defRPr sz="1100" b="0">
                <a:solidFill>
                  <a:schemeClr val="tx1"/>
                </a:solidFill>
                <a:latin typeface="+mj-lt"/>
              </a:defRPr>
            </a:lvl4pPr>
            <a:lvl5pPr algn="l">
              <a:defRPr sz="1100" b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984113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985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918F93-C341-4EB0-90ED-80D2F37FD3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6044A-196B-42E3-9270-AF8BCFBE16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3/24/20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3F1C6D-9305-4F92-9FFF-44BFD78DE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3/24/20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EA10E8-845B-4F12-A45E-E9D8AFA2CA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3/24/20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4DF7-AD36-F447-9F37-3665E2D3B1EA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74DF7-AD36-F447-9F37-3665E2D3B1EA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2C8D0-63EA-0A43-AAA8-ACAF7BD7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3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150.png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7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ynet.readthedocs.io/en/latest/tutorials_notebooks/Autobatching.html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10.png"/><Relationship Id="rId3" Type="http://schemas.openxmlformats.org/officeDocument/2006/relationships/image" Target="../media/image3.png"/><Relationship Id="rId7" Type="http://schemas.openxmlformats.org/officeDocument/2006/relationships/image" Target="../media/image160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1.png"/><Relationship Id="rId11" Type="http://schemas.openxmlformats.org/officeDocument/2006/relationships/image" Target="../media/image20.png"/><Relationship Id="rId5" Type="http://schemas.openxmlformats.org/officeDocument/2006/relationships/image" Target="../media/image22.png"/><Relationship Id="rId10" Type="http://schemas.openxmlformats.org/officeDocument/2006/relationships/image" Target="../media/image170.png"/><Relationship Id="rId4" Type="http://schemas.openxmlformats.org/officeDocument/2006/relationships/image" Target="../media/image2.png"/><Relationship Id="rId9" Type="http://schemas.openxmlformats.org/officeDocument/2006/relationships/image" Target="../media/image191.png"/><Relationship Id="rId1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150.png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7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34" Type="http://schemas.openxmlformats.org/officeDocument/2006/relationships/image" Target="../media/image90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33" Type="http://schemas.openxmlformats.org/officeDocument/2006/relationships/image" Target="../media/image89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image" Target="../media/image8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32" Type="http://schemas.openxmlformats.org/officeDocument/2006/relationships/image" Target="../media/image88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4.png"/><Relationship Id="rId36" Type="http://schemas.openxmlformats.org/officeDocument/2006/relationships/image" Target="../media/image92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31" Type="http://schemas.openxmlformats.org/officeDocument/2006/relationships/image" Target="../media/image87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83.png"/><Relationship Id="rId30" Type="http://schemas.openxmlformats.org/officeDocument/2006/relationships/image" Target="../media/image86.png"/><Relationship Id="rId35" Type="http://schemas.openxmlformats.org/officeDocument/2006/relationships/image" Target="../media/image91.png"/><Relationship Id="rId8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93.pn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34" Type="http://schemas.openxmlformats.org/officeDocument/2006/relationships/image" Target="../media/image101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33" Type="http://schemas.openxmlformats.org/officeDocument/2006/relationships/image" Target="../media/image100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32" Type="http://schemas.openxmlformats.org/officeDocument/2006/relationships/image" Target="../media/image99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95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31" Type="http://schemas.openxmlformats.org/officeDocument/2006/relationships/image" Target="../media/image98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94.png"/><Relationship Id="rId30" Type="http://schemas.openxmlformats.org/officeDocument/2006/relationships/image" Target="../media/image97.png"/><Relationship Id="rId35" Type="http://schemas.openxmlformats.org/officeDocument/2006/relationships/image" Target="../media/image102.png"/><Relationship Id="rId8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540.png"/><Relationship Id="rId3" Type="http://schemas.openxmlformats.org/officeDocument/2006/relationships/image" Target="../media/image3.png"/><Relationship Id="rId7" Type="http://schemas.openxmlformats.org/officeDocument/2006/relationships/image" Target="../media/image500.png"/><Relationship Id="rId12" Type="http://schemas.openxmlformats.org/officeDocument/2006/relationships/image" Target="../media/image321.png"/><Relationship Id="rId17" Type="http://schemas.openxmlformats.org/officeDocument/2006/relationships/image" Target="../media/image340.png"/><Relationship Id="rId16" Type="http://schemas.openxmlformats.org/officeDocument/2006/relationships/image" Target="../media/image33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0.png"/><Relationship Id="rId11" Type="http://schemas.openxmlformats.org/officeDocument/2006/relationships/image" Target="../media/image530.png"/><Relationship Id="rId5" Type="http://schemas.openxmlformats.org/officeDocument/2006/relationships/image" Target="../media/image480.png"/><Relationship Id="rId15" Type="http://schemas.openxmlformats.org/officeDocument/2006/relationships/image" Target="../media/image560.png"/><Relationship Id="rId10" Type="http://schemas.openxmlformats.org/officeDocument/2006/relationships/image" Target="../media/image520.png"/><Relationship Id="rId4" Type="http://schemas.openxmlformats.org/officeDocument/2006/relationships/image" Target="../media/image470.png"/><Relationship Id="rId9" Type="http://schemas.openxmlformats.org/officeDocument/2006/relationships/image" Target="../media/image510.png"/><Relationship Id="rId14" Type="http://schemas.openxmlformats.org/officeDocument/2006/relationships/image" Target="../media/image550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0.png"/><Relationship Id="rId18" Type="http://schemas.openxmlformats.org/officeDocument/2006/relationships/image" Target="../media/image620.png"/><Relationship Id="rId8" Type="http://schemas.openxmlformats.org/officeDocument/2006/relationships/image" Target="../media/image360.png"/><Relationship Id="rId26" Type="http://schemas.openxmlformats.org/officeDocument/2006/relationships/image" Target="../media/image460.png"/><Relationship Id="rId3" Type="http://schemas.openxmlformats.org/officeDocument/2006/relationships/image" Target="../media/image3.png"/><Relationship Id="rId21" Type="http://schemas.openxmlformats.org/officeDocument/2006/relationships/image" Target="../media/image640.png"/><Relationship Id="rId7" Type="http://schemas.openxmlformats.org/officeDocument/2006/relationships/image" Target="../media/image370.png"/><Relationship Id="rId17" Type="http://schemas.openxmlformats.org/officeDocument/2006/relationships/image" Target="../media/image610.png"/><Relationship Id="rId25" Type="http://schemas.openxmlformats.org/officeDocument/2006/relationships/image" Target="../media/image450.png"/><Relationship Id="rId16" Type="http://schemas.openxmlformats.org/officeDocument/2006/relationships/image" Target="../media/image600.png"/><Relationship Id="rId20" Type="http://schemas.openxmlformats.org/officeDocument/2006/relationships/image" Target="../media/image63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1.png"/><Relationship Id="rId24" Type="http://schemas.openxmlformats.org/officeDocument/2006/relationships/image" Target="../media/image440.png"/><Relationship Id="rId5" Type="http://schemas.openxmlformats.org/officeDocument/2006/relationships/image" Target="../media/image350.png"/><Relationship Id="rId15" Type="http://schemas.openxmlformats.org/officeDocument/2006/relationships/image" Target="../media/image400.png"/><Relationship Id="rId23" Type="http://schemas.openxmlformats.org/officeDocument/2006/relationships/image" Target="../media/image430.png"/><Relationship Id="rId28" Type="http://schemas.openxmlformats.org/officeDocument/2006/relationships/image" Target="../media/image481.png"/><Relationship Id="rId10" Type="http://schemas.openxmlformats.org/officeDocument/2006/relationships/image" Target="../media/image380.png"/><Relationship Id="rId19" Type="http://schemas.openxmlformats.org/officeDocument/2006/relationships/image" Target="../media/image420.png"/><Relationship Id="rId4" Type="http://schemas.openxmlformats.org/officeDocument/2006/relationships/image" Target="../media/image320.png"/><Relationship Id="rId14" Type="http://schemas.openxmlformats.org/officeDocument/2006/relationships/image" Target="../media/image390.png"/><Relationship Id="rId22" Type="http://schemas.openxmlformats.org/officeDocument/2006/relationships/image" Target="../media/image650.png"/><Relationship Id="rId27" Type="http://schemas.openxmlformats.org/officeDocument/2006/relationships/image" Target="../media/image4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0.png"/><Relationship Id="rId18" Type="http://schemas.openxmlformats.org/officeDocument/2006/relationships/image" Target="../media/image620.png"/><Relationship Id="rId8" Type="http://schemas.openxmlformats.org/officeDocument/2006/relationships/image" Target="../media/image360.png"/><Relationship Id="rId26" Type="http://schemas.openxmlformats.org/officeDocument/2006/relationships/image" Target="../media/image460.png"/><Relationship Id="rId3" Type="http://schemas.openxmlformats.org/officeDocument/2006/relationships/image" Target="../media/image3.png"/><Relationship Id="rId21" Type="http://schemas.openxmlformats.org/officeDocument/2006/relationships/image" Target="../media/image640.png"/><Relationship Id="rId7" Type="http://schemas.openxmlformats.org/officeDocument/2006/relationships/image" Target="../media/image370.png"/><Relationship Id="rId17" Type="http://schemas.openxmlformats.org/officeDocument/2006/relationships/image" Target="../media/image610.png"/><Relationship Id="rId25" Type="http://schemas.openxmlformats.org/officeDocument/2006/relationships/image" Target="../media/image450.png"/><Relationship Id="rId16" Type="http://schemas.openxmlformats.org/officeDocument/2006/relationships/image" Target="../media/image600.png"/><Relationship Id="rId20" Type="http://schemas.openxmlformats.org/officeDocument/2006/relationships/image" Target="../media/image63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1.png"/><Relationship Id="rId24" Type="http://schemas.openxmlformats.org/officeDocument/2006/relationships/image" Target="../media/image440.png"/><Relationship Id="rId5" Type="http://schemas.openxmlformats.org/officeDocument/2006/relationships/image" Target="../media/image350.png"/><Relationship Id="rId15" Type="http://schemas.openxmlformats.org/officeDocument/2006/relationships/image" Target="../media/image400.png"/><Relationship Id="rId23" Type="http://schemas.openxmlformats.org/officeDocument/2006/relationships/image" Target="../media/image430.png"/><Relationship Id="rId28" Type="http://schemas.openxmlformats.org/officeDocument/2006/relationships/image" Target="../media/image481.png"/><Relationship Id="rId10" Type="http://schemas.openxmlformats.org/officeDocument/2006/relationships/image" Target="../media/image380.png"/><Relationship Id="rId19" Type="http://schemas.openxmlformats.org/officeDocument/2006/relationships/image" Target="../media/image420.png"/><Relationship Id="rId4" Type="http://schemas.openxmlformats.org/officeDocument/2006/relationships/image" Target="../media/image320.png"/><Relationship Id="rId14" Type="http://schemas.openxmlformats.org/officeDocument/2006/relationships/image" Target="../media/image390.png"/><Relationship Id="rId22" Type="http://schemas.openxmlformats.org/officeDocument/2006/relationships/image" Target="../media/image650.png"/><Relationship Id="rId27" Type="http://schemas.openxmlformats.org/officeDocument/2006/relationships/image" Target="../media/image47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3.png"/><Relationship Id="rId7" Type="http://schemas.openxmlformats.org/officeDocument/2006/relationships/image" Target="../media/image19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80.png"/><Relationship Id="rId9" Type="http://schemas.openxmlformats.org/officeDocument/2006/relationships/image" Target="../media/image106.tif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93.pn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34" Type="http://schemas.openxmlformats.org/officeDocument/2006/relationships/image" Target="../media/image101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33" Type="http://schemas.openxmlformats.org/officeDocument/2006/relationships/image" Target="../media/image100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32" Type="http://schemas.openxmlformats.org/officeDocument/2006/relationships/image" Target="../media/image99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95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31" Type="http://schemas.openxmlformats.org/officeDocument/2006/relationships/image" Target="../media/image98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94.png"/><Relationship Id="rId30" Type="http://schemas.openxmlformats.org/officeDocument/2006/relationships/image" Target="../media/image97.png"/><Relationship Id="rId35" Type="http://schemas.openxmlformats.org/officeDocument/2006/relationships/image" Target="../media/image102.png"/><Relationship Id="rId8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109.tiff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1408944" y="1945486"/>
            <a:ext cx="627840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43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Recurrent Neural Networks (RNNs)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5579" y="2237874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609" y="2701801"/>
            <a:ext cx="1693074" cy="112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3378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Recurrent Neural Network Cell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319856" y="3971616"/>
            <a:ext cx="460767" cy="400566"/>
            <a:chOff x="4750274" y="1783751"/>
            <a:chExt cx="460767" cy="400566"/>
          </a:xfrm>
        </p:grpSpPr>
        <p:sp>
          <p:nvSpPr>
            <p:cNvPr id="16" name="Oval 15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4222876" y="2444194"/>
            <a:ext cx="580470" cy="605961"/>
            <a:chOff x="6512842" y="2409874"/>
            <a:chExt cx="580470" cy="605961"/>
          </a:xfrm>
        </p:grpSpPr>
        <p:sp>
          <p:nvSpPr>
            <p:cNvPr id="30" name="Oval 29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2731156" y="2495924"/>
            <a:ext cx="473143" cy="400566"/>
            <a:chOff x="4750274" y="1783751"/>
            <a:chExt cx="473143" cy="400566"/>
          </a:xfrm>
        </p:grpSpPr>
        <p:sp>
          <p:nvSpPr>
            <p:cNvPr id="38" name="Oval 3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5883936" y="2495924"/>
            <a:ext cx="467820" cy="400566"/>
            <a:chOff x="4750274" y="1783751"/>
            <a:chExt cx="467820" cy="400566"/>
          </a:xfrm>
        </p:grpSpPr>
        <p:sp>
          <p:nvSpPr>
            <p:cNvPr id="52" name="Oval 51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5076991" y="2747173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4505239" y="3206496"/>
            <a:ext cx="0" cy="36880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3528607" y="2720666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6A5ED8-739A-B445-8F8B-B111A88BBD54}"/>
                  </a:ext>
                </a:extLst>
              </p:cNvPr>
              <p:cNvSpPr txBox="1"/>
              <p:nvPr/>
            </p:nvSpPr>
            <p:spPr>
              <a:xfrm>
                <a:off x="429500" y="3694617"/>
                <a:ext cx="2774799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tanh</m:t>
                      </m:r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hh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h𝑥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6A5ED8-739A-B445-8F8B-B111A88B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0" y="3694617"/>
                <a:ext cx="2774799" cy="276999"/>
              </a:xfrm>
              <a:prstGeom prst="rect">
                <a:avLst/>
              </a:prstGeom>
              <a:blipFill>
                <a:blip r:embed="rId7"/>
                <a:stretch>
                  <a:fillRect l="-1370" t="-8696" r="-2283" b="-3478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75227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 (Unrolled) Recurrent Neural Network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088601" y="3854047"/>
            <a:ext cx="460767" cy="400566"/>
            <a:chOff x="4750274" y="1783751"/>
            <a:chExt cx="460767" cy="400566"/>
          </a:xfrm>
        </p:grpSpPr>
        <p:sp>
          <p:nvSpPr>
            <p:cNvPr id="16" name="Oval 15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1991621" y="2875269"/>
            <a:ext cx="580470" cy="605961"/>
            <a:chOff x="6512842" y="2409874"/>
            <a:chExt cx="580470" cy="605961"/>
          </a:xfrm>
        </p:grpSpPr>
        <p:sp>
          <p:nvSpPr>
            <p:cNvPr id="30" name="Oval 29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1035483" y="2926999"/>
            <a:ext cx="473143" cy="400566"/>
            <a:chOff x="4750274" y="1783751"/>
            <a:chExt cx="473143" cy="400566"/>
          </a:xfrm>
        </p:grpSpPr>
        <p:sp>
          <p:nvSpPr>
            <p:cNvPr id="38" name="Oval 3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3117102" y="2926999"/>
            <a:ext cx="467820" cy="400566"/>
            <a:chOff x="4750274" y="1783751"/>
            <a:chExt cx="467820" cy="400566"/>
          </a:xfrm>
        </p:grpSpPr>
        <p:sp>
          <p:nvSpPr>
            <p:cNvPr id="52" name="Oval 51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2675917" y="3178248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2273984" y="3533067"/>
            <a:ext cx="0" cy="2551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1545549" y="3151741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7" name="Group 56"/>
          <p:cNvGrpSpPr/>
          <p:nvPr/>
        </p:nvGrpSpPr>
        <p:grpSpPr>
          <a:xfrm>
            <a:off x="4226913" y="3863646"/>
            <a:ext cx="466089" cy="400566"/>
            <a:chOff x="4750274" y="1783751"/>
            <a:chExt cx="466089" cy="400566"/>
          </a:xfrm>
        </p:grpSpPr>
        <p:sp>
          <p:nvSpPr>
            <p:cNvPr id="58" name="Oval 5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750274" y="1783751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6089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4129933" y="2884868"/>
            <a:ext cx="580470" cy="605961"/>
            <a:chOff x="6512842" y="2409874"/>
            <a:chExt cx="580470" cy="605961"/>
          </a:xfrm>
        </p:grpSpPr>
        <p:sp>
          <p:nvSpPr>
            <p:cNvPr id="62" name="Oval 61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5255414" y="2936598"/>
            <a:ext cx="473143" cy="400566"/>
            <a:chOff x="4750274" y="1783751"/>
            <a:chExt cx="473143" cy="400566"/>
          </a:xfrm>
        </p:grpSpPr>
        <p:sp>
          <p:nvSpPr>
            <p:cNvPr id="68" name="Oval 6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0" name="Straight Arrow Connector 69"/>
          <p:cNvCxnSpPr/>
          <p:nvPr/>
        </p:nvCxnSpPr>
        <p:spPr>
          <a:xfrm>
            <a:off x="4814229" y="3187847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/>
          <p:cNvCxnSpPr/>
          <p:nvPr/>
        </p:nvCxnSpPr>
        <p:spPr>
          <a:xfrm flipV="1">
            <a:off x="4412296" y="3542666"/>
            <a:ext cx="0" cy="2551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/>
          <p:cNvCxnSpPr/>
          <p:nvPr/>
        </p:nvCxnSpPr>
        <p:spPr>
          <a:xfrm>
            <a:off x="3683861" y="3161340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7" name="Group 76"/>
          <p:cNvGrpSpPr/>
          <p:nvPr/>
        </p:nvGrpSpPr>
        <p:grpSpPr>
          <a:xfrm>
            <a:off x="6292096" y="3869933"/>
            <a:ext cx="466089" cy="400566"/>
            <a:chOff x="4750274" y="1783751"/>
            <a:chExt cx="466089" cy="400566"/>
          </a:xfrm>
        </p:grpSpPr>
        <p:sp>
          <p:nvSpPr>
            <p:cNvPr id="78" name="Oval 7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4750274" y="1783751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6089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6195116" y="2891155"/>
            <a:ext cx="580470" cy="605961"/>
            <a:chOff x="6512842" y="2409874"/>
            <a:chExt cx="580470" cy="605961"/>
          </a:xfrm>
        </p:grpSpPr>
        <p:sp>
          <p:nvSpPr>
            <p:cNvPr id="81" name="Oval 80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4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7320597" y="2942885"/>
            <a:ext cx="473143" cy="400566"/>
            <a:chOff x="4750274" y="1783751"/>
            <a:chExt cx="473143" cy="400566"/>
          </a:xfrm>
        </p:grpSpPr>
        <p:sp>
          <p:nvSpPr>
            <p:cNvPr id="87" name="Oval 86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Straight Arrow Connector 88"/>
          <p:cNvCxnSpPr/>
          <p:nvPr/>
        </p:nvCxnSpPr>
        <p:spPr>
          <a:xfrm>
            <a:off x="6879412" y="3194134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6477479" y="3548953"/>
            <a:ext cx="0" cy="2551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Arrow Connector 90"/>
          <p:cNvCxnSpPr/>
          <p:nvPr/>
        </p:nvCxnSpPr>
        <p:spPr>
          <a:xfrm>
            <a:off x="5749044" y="3167627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748425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115057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215380"/>
                </a:solidFill>
              </a:rPr>
              <a:t>How can it be used? – e.g. Tagging a Text Sequence</a:t>
            </a:r>
            <a:br>
              <a:rPr lang="en-US" sz="2400" dirty="0">
                <a:solidFill>
                  <a:srgbClr val="215380"/>
                </a:solidFill>
              </a:rPr>
            </a:br>
            <a:r>
              <a:rPr lang="en-US" sz="1400" dirty="0">
                <a:solidFill>
                  <a:srgbClr val="215380"/>
                </a:solidFill>
              </a:rPr>
              <a:t>One-to-one Sequence Mapping Problems</a:t>
            </a:r>
            <a:endParaRPr sz="2400" dirty="0">
              <a:solidFill>
                <a:srgbClr val="21538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088601" y="3854047"/>
            <a:ext cx="460767" cy="400566"/>
            <a:chOff x="4750274" y="1783751"/>
            <a:chExt cx="460767" cy="400566"/>
          </a:xfrm>
        </p:grpSpPr>
        <p:sp>
          <p:nvSpPr>
            <p:cNvPr id="16" name="Oval 15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1991621" y="2875269"/>
            <a:ext cx="580470" cy="605961"/>
            <a:chOff x="6512842" y="2409874"/>
            <a:chExt cx="580470" cy="605961"/>
          </a:xfrm>
        </p:grpSpPr>
        <p:sp>
          <p:nvSpPr>
            <p:cNvPr id="30" name="Oval 29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1035483" y="2926999"/>
            <a:ext cx="473143" cy="400566"/>
            <a:chOff x="4750274" y="1783751"/>
            <a:chExt cx="473143" cy="400566"/>
          </a:xfrm>
        </p:grpSpPr>
        <p:sp>
          <p:nvSpPr>
            <p:cNvPr id="38" name="Oval 3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3117102" y="2926999"/>
            <a:ext cx="467820" cy="400566"/>
            <a:chOff x="4750274" y="1783751"/>
            <a:chExt cx="467820" cy="400566"/>
          </a:xfrm>
        </p:grpSpPr>
        <p:sp>
          <p:nvSpPr>
            <p:cNvPr id="52" name="Oval 51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2675917" y="3178248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2273984" y="3533067"/>
            <a:ext cx="0" cy="2551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1545549" y="3151741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2084960" y="2070289"/>
            <a:ext cx="467820" cy="400566"/>
            <a:chOff x="4750274" y="1783751"/>
            <a:chExt cx="467820" cy="400566"/>
          </a:xfrm>
        </p:grpSpPr>
        <p:sp>
          <p:nvSpPr>
            <p:cNvPr id="20" name="Oval 19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>
          <a:xfrm flipV="1">
            <a:off x="2273984" y="2560321"/>
            <a:ext cx="0" cy="26236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7" name="Group 56"/>
          <p:cNvGrpSpPr/>
          <p:nvPr/>
        </p:nvGrpSpPr>
        <p:grpSpPr>
          <a:xfrm>
            <a:off x="4226913" y="3863646"/>
            <a:ext cx="466089" cy="400566"/>
            <a:chOff x="4750274" y="1783751"/>
            <a:chExt cx="466089" cy="400566"/>
          </a:xfrm>
        </p:grpSpPr>
        <p:sp>
          <p:nvSpPr>
            <p:cNvPr id="58" name="Oval 5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750274" y="1783751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6089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4129933" y="2884868"/>
            <a:ext cx="580470" cy="605961"/>
            <a:chOff x="6512842" y="2409874"/>
            <a:chExt cx="580470" cy="605961"/>
          </a:xfrm>
        </p:grpSpPr>
        <p:sp>
          <p:nvSpPr>
            <p:cNvPr id="62" name="Oval 61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5255414" y="2936598"/>
            <a:ext cx="473143" cy="400566"/>
            <a:chOff x="4750274" y="1783751"/>
            <a:chExt cx="473143" cy="400566"/>
          </a:xfrm>
        </p:grpSpPr>
        <p:sp>
          <p:nvSpPr>
            <p:cNvPr id="68" name="Oval 6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0" name="Straight Arrow Connector 69"/>
          <p:cNvCxnSpPr/>
          <p:nvPr/>
        </p:nvCxnSpPr>
        <p:spPr>
          <a:xfrm>
            <a:off x="4814229" y="3187847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/>
          <p:cNvCxnSpPr/>
          <p:nvPr/>
        </p:nvCxnSpPr>
        <p:spPr>
          <a:xfrm flipV="1">
            <a:off x="4412296" y="3542666"/>
            <a:ext cx="0" cy="2551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/>
          <p:cNvCxnSpPr/>
          <p:nvPr/>
        </p:nvCxnSpPr>
        <p:spPr>
          <a:xfrm>
            <a:off x="3683861" y="3161340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3" name="Group 72"/>
          <p:cNvGrpSpPr/>
          <p:nvPr/>
        </p:nvGrpSpPr>
        <p:grpSpPr>
          <a:xfrm>
            <a:off x="4223272" y="2079888"/>
            <a:ext cx="473143" cy="400566"/>
            <a:chOff x="4750274" y="1783751"/>
            <a:chExt cx="473143" cy="400566"/>
          </a:xfrm>
        </p:grpSpPr>
        <p:sp>
          <p:nvSpPr>
            <p:cNvPr id="74" name="Oval 73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6" name="Straight Arrow Connector 75"/>
          <p:cNvCxnSpPr/>
          <p:nvPr/>
        </p:nvCxnSpPr>
        <p:spPr>
          <a:xfrm flipV="1">
            <a:off x="4412296" y="2569920"/>
            <a:ext cx="0" cy="26236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7" name="Group 76"/>
          <p:cNvGrpSpPr/>
          <p:nvPr/>
        </p:nvGrpSpPr>
        <p:grpSpPr>
          <a:xfrm>
            <a:off x="6292096" y="3869933"/>
            <a:ext cx="466089" cy="400566"/>
            <a:chOff x="4750274" y="1783751"/>
            <a:chExt cx="466089" cy="400566"/>
          </a:xfrm>
        </p:grpSpPr>
        <p:sp>
          <p:nvSpPr>
            <p:cNvPr id="78" name="Oval 7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4750274" y="1783751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6089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6195116" y="2891155"/>
            <a:ext cx="580470" cy="605961"/>
            <a:chOff x="6512842" y="2409874"/>
            <a:chExt cx="580470" cy="605961"/>
          </a:xfrm>
        </p:grpSpPr>
        <p:sp>
          <p:nvSpPr>
            <p:cNvPr id="81" name="Oval 80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4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7320597" y="2942885"/>
            <a:ext cx="473143" cy="400566"/>
            <a:chOff x="4750274" y="1783751"/>
            <a:chExt cx="473143" cy="400566"/>
          </a:xfrm>
        </p:grpSpPr>
        <p:sp>
          <p:nvSpPr>
            <p:cNvPr id="87" name="Oval 86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Straight Arrow Connector 88"/>
          <p:cNvCxnSpPr/>
          <p:nvPr/>
        </p:nvCxnSpPr>
        <p:spPr>
          <a:xfrm>
            <a:off x="6879412" y="3194134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6477479" y="3548953"/>
            <a:ext cx="0" cy="2551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Arrow Connector 90"/>
          <p:cNvCxnSpPr/>
          <p:nvPr/>
        </p:nvCxnSpPr>
        <p:spPr>
          <a:xfrm>
            <a:off x="5749044" y="3167627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2" name="Group 91"/>
          <p:cNvGrpSpPr/>
          <p:nvPr/>
        </p:nvGrpSpPr>
        <p:grpSpPr>
          <a:xfrm>
            <a:off x="6288455" y="2086175"/>
            <a:ext cx="473143" cy="400566"/>
            <a:chOff x="4750274" y="1783751"/>
            <a:chExt cx="473143" cy="400566"/>
          </a:xfrm>
        </p:grpSpPr>
        <p:sp>
          <p:nvSpPr>
            <p:cNvPr id="93" name="Oval 92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5" name="Straight Arrow Connector 94"/>
          <p:cNvCxnSpPr/>
          <p:nvPr/>
        </p:nvCxnSpPr>
        <p:spPr>
          <a:xfrm flipV="1">
            <a:off x="6477479" y="2576207"/>
            <a:ext cx="0" cy="26236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" name="Group 6"/>
          <p:cNvGrpSpPr/>
          <p:nvPr/>
        </p:nvGrpSpPr>
        <p:grpSpPr>
          <a:xfrm>
            <a:off x="2016756" y="4411530"/>
            <a:ext cx="4949729" cy="338554"/>
            <a:chOff x="2016756" y="4411530"/>
            <a:chExt cx="4949729" cy="338554"/>
          </a:xfrm>
        </p:grpSpPr>
        <p:sp>
          <p:nvSpPr>
            <p:cNvPr id="5" name="Rectangle 4"/>
            <p:cNvSpPr/>
            <p:nvPr/>
          </p:nvSpPr>
          <p:spPr>
            <a:xfrm>
              <a:off x="2016756" y="4411530"/>
              <a:ext cx="4491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600" b="1" dirty="0">
                  <a:solidFill>
                    <a:srgbClr val="0070C0"/>
                  </a:solidFill>
                </a:rPr>
                <a:t>my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247422" y="4411530"/>
              <a:ext cx="44595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600" b="1" dirty="0">
                  <a:solidFill>
                    <a:srgbClr val="0070C0"/>
                  </a:solidFill>
                </a:rPr>
                <a:t>car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265652" y="4411530"/>
              <a:ext cx="7008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600" b="1" dirty="0">
                  <a:solidFill>
                    <a:srgbClr val="0070C0"/>
                  </a:solidFill>
                </a:rPr>
                <a:t>works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81548" y="839590"/>
            <a:ext cx="4923595" cy="1192022"/>
            <a:chOff x="2081548" y="839590"/>
            <a:chExt cx="4923595" cy="1192022"/>
          </a:xfrm>
        </p:grpSpPr>
        <p:sp>
          <p:nvSpPr>
            <p:cNvPr id="98" name="Rectangle 97"/>
            <p:cNvSpPr/>
            <p:nvPr/>
          </p:nvSpPr>
          <p:spPr>
            <a:xfrm>
              <a:off x="2106924" y="839590"/>
              <a:ext cx="1847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endParaRPr lang="en-US" sz="1600" dirty="0">
                <a:solidFill>
                  <a:srgbClr val="0070C0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900372" y="848919"/>
              <a:ext cx="11400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b="1" dirty="0">
                  <a:solidFill>
                    <a:srgbClr val="0070C0"/>
                  </a:solidFill>
                </a:rPr>
                <a:t>&lt;&lt;noun&gt;&gt;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929207" y="848919"/>
              <a:ext cx="10759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b="1" dirty="0">
                  <a:solidFill>
                    <a:srgbClr val="0070C0"/>
                  </a:solidFill>
                </a:rPr>
                <a:t>&lt;&lt;verb&gt;&gt;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H="1" flipV="1">
              <a:off x="2277473" y="1772300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2" name="Group 101"/>
            <p:cNvGrpSpPr/>
            <p:nvPr/>
          </p:nvGrpSpPr>
          <p:grpSpPr>
            <a:xfrm>
              <a:off x="2081548" y="1293564"/>
              <a:ext cx="467820" cy="400566"/>
              <a:chOff x="4750274" y="1783751"/>
              <a:chExt cx="467820" cy="400566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ctangle 103"/>
                  <p:cNvSpPr/>
                  <p:nvPr/>
                </p:nvSpPr>
                <p:spPr>
                  <a:xfrm>
                    <a:off x="4750274" y="1783751"/>
                    <a:ext cx="46782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4" name="Rectangle 10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7820" cy="369332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5" name="Straight Arrow Connector 104"/>
            <p:cNvCxnSpPr/>
            <p:nvPr/>
          </p:nvCxnSpPr>
          <p:spPr>
            <a:xfrm flipH="1" flipV="1">
              <a:off x="4415785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6" name="Group 105"/>
            <p:cNvGrpSpPr/>
            <p:nvPr/>
          </p:nvGrpSpPr>
          <p:grpSpPr>
            <a:xfrm>
              <a:off x="4219860" y="1292819"/>
              <a:ext cx="467820" cy="400566"/>
              <a:chOff x="4750274" y="1783751"/>
              <a:chExt cx="467820" cy="400566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Rectangle 107"/>
                  <p:cNvSpPr/>
                  <p:nvPr/>
                </p:nvSpPr>
                <p:spPr>
                  <a:xfrm>
                    <a:off x="4750274" y="1783751"/>
                    <a:ext cx="46782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8" name="Rectangle 10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7820" cy="369332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9" name="Straight Arrow Connector 108"/>
            <p:cNvCxnSpPr/>
            <p:nvPr/>
          </p:nvCxnSpPr>
          <p:spPr>
            <a:xfrm flipH="1" flipV="1">
              <a:off x="6467681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10" name="Group 109"/>
            <p:cNvGrpSpPr/>
            <p:nvPr/>
          </p:nvGrpSpPr>
          <p:grpSpPr>
            <a:xfrm>
              <a:off x="6271756" y="1292819"/>
              <a:ext cx="467820" cy="400566"/>
              <a:chOff x="4750274" y="1783751"/>
              <a:chExt cx="467820" cy="400566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Rectangle 111"/>
                  <p:cNvSpPr/>
                  <p:nvPr/>
                </p:nvSpPr>
                <p:spPr>
                  <a:xfrm>
                    <a:off x="4750274" y="1783751"/>
                    <a:ext cx="46782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2" name="Rectangle 1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7820" cy="369332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1441394" y="848919"/>
            <a:ext cx="1654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b="1" dirty="0">
                <a:solidFill>
                  <a:srgbClr val="0070C0"/>
                </a:solidFill>
              </a:rPr>
              <a:t>&lt;&lt;possessive&gt;&gt;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47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115057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215380"/>
                </a:solidFill>
              </a:rPr>
              <a:t>How can it be used? – e.g. Tagging a Text Sequence</a:t>
            </a:r>
            <a:br>
              <a:rPr lang="en-US" sz="2400" dirty="0">
                <a:solidFill>
                  <a:srgbClr val="215380"/>
                </a:solidFill>
              </a:rPr>
            </a:br>
            <a:r>
              <a:rPr lang="en-US" sz="1400" dirty="0">
                <a:solidFill>
                  <a:srgbClr val="215380"/>
                </a:solidFill>
              </a:rPr>
              <a:t>One-to-one Sequence Mapping Problems</a:t>
            </a:r>
            <a:endParaRPr sz="2400" dirty="0">
              <a:solidFill>
                <a:srgbClr val="21538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4524" y="1906264"/>
            <a:ext cx="13195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my car works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834469" y="1791605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4019090" y="1967819"/>
            <a:ext cx="24737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200" b="1" dirty="0">
                <a:solidFill>
                  <a:srgbClr val="0070C0"/>
                </a:solidFill>
              </a:rPr>
              <a:t>&lt;&lt;possessive&gt;&gt; &lt;&lt;noun&gt;&gt; &lt;&lt;verb&gt;&gt;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654524" y="2391890"/>
            <a:ext cx="24849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my dog ate the assignment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4019090" y="2444534"/>
            <a:ext cx="40479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200" b="1" dirty="0">
                <a:solidFill>
                  <a:srgbClr val="0070C0"/>
                </a:solidFill>
              </a:rPr>
              <a:t>&lt;&lt;possessive&gt;&gt; &lt;&lt;noun&gt;&gt; &lt;&lt;verb&gt;&gt; &lt;&lt;pronoun&gt;&gt; &lt;&lt;noun&gt;&gt;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654524" y="2896753"/>
            <a:ext cx="23567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my mother saved the day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4019090" y="2949397"/>
            <a:ext cx="40479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200" b="1" dirty="0">
                <a:solidFill>
                  <a:srgbClr val="0070C0"/>
                </a:solidFill>
              </a:rPr>
              <a:t>&lt;&lt;possessive&gt;&gt; &lt;&lt;noun&gt;&gt; &lt;&lt;verb&gt;&gt; &lt;&lt;pronoun&gt;&gt; &lt;&lt;noun&gt;&gt;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654524" y="3431041"/>
            <a:ext cx="30139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the smart kid solved the problem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4019090" y="3454260"/>
            <a:ext cx="48077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200" b="1" dirty="0">
                <a:solidFill>
                  <a:srgbClr val="0070C0"/>
                </a:solidFill>
              </a:rPr>
              <a:t>&lt;&lt;pronoun&gt;&gt; &lt;&lt;qualifier&gt;&gt; &lt;&lt;noun&gt;&gt; &lt;&lt;verb&gt;&gt; &lt;&lt;pronoun&gt;&gt; &lt;&lt;noun&gt;&gt;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236166" y="838385"/>
            <a:ext cx="4456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Avenir Roman" panose="02000503020000020003" pitchFamily="2" charset="0"/>
              </a:rPr>
              <a:t>Training examples don’t need to be the same length!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152897" y="1506627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4728896" y="1506627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291157571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115057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215380"/>
                </a:solidFill>
              </a:rPr>
              <a:t>How can it be used? – e.g. Tagging a Text Sequence</a:t>
            </a:r>
            <a:br>
              <a:rPr lang="en-US" sz="2400" dirty="0">
                <a:solidFill>
                  <a:srgbClr val="215380"/>
                </a:solidFill>
              </a:rPr>
            </a:br>
            <a:r>
              <a:rPr lang="en-US" sz="1400" dirty="0">
                <a:solidFill>
                  <a:srgbClr val="215380"/>
                </a:solidFill>
              </a:rPr>
              <a:t>One-to-one Sequence Mapping Problems</a:t>
            </a:r>
            <a:endParaRPr sz="2400" dirty="0">
              <a:solidFill>
                <a:srgbClr val="21538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4704" y="1906264"/>
            <a:ext cx="18341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chemeClr val="tx1"/>
                </a:solidFill>
              </a:rPr>
              <a:t>L(</a:t>
            </a:r>
            <a:r>
              <a:rPr lang="en-US" sz="1600" b="1" dirty="0">
                <a:solidFill>
                  <a:srgbClr val="0070C0"/>
                </a:solidFill>
              </a:rPr>
              <a:t>my car works</a:t>
            </a:r>
            <a:r>
              <a:rPr lang="en-US" sz="1600" b="1" dirty="0">
                <a:solidFill>
                  <a:schemeClr val="tx1"/>
                </a:solidFill>
              </a:rPr>
              <a:t>) = 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834469" y="1791605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3966625" y="1967819"/>
            <a:ext cx="28969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200" b="1" dirty="0">
                <a:solidFill>
                  <a:schemeClr val="tx1"/>
                </a:solidFill>
              </a:rPr>
              <a:t>L (</a:t>
            </a:r>
            <a:r>
              <a:rPr lang="en-US" sz="1200" b="1" dirty="0">
                <a:solidFill>
                  <a:srgbClr val="0070C0"/>
                </a:solidFill>
              </a:rPr>
              <a:t>&lt;&lt;possessive&gt;&gt; &lt;&lt;noun&gt;&gt; &lt;&lt;verb&gt;&gt;</a:t>
            </a:r>
            <a:r>
              <a:rPr lang="en-US" sz="1200" b="1" dirty="0">
                <a:solidFill>
                  <a:schemeClr val="tx1"/>
                </a:solidFill>
              </a:rPr>
              <a:t>) = 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384704" y="2391890"/>
            <a:ext cx="30925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chemeClr val="tx1"/>
                </a:solidFill>
              </a:rPr>
              <a:t>L( </a:t>
            </a:r>
            <a:r>
              <a:rPr lang="en-US" sz="1600" b="1" dirty="0">
                <a:solidFill>
                  <a:srgbClr val="0070C0"/>
                </a:solidFill>
              </a:rPr>
              <a:t>my dog ate the assignment</a:t>
            </a:r>
            <a:r>
              <a:rPr lang="en-US" sz="1600" b="1" dirty="0">
                <a:solidFill>
                  <a:schemeClr val="tx1"/>
                </a:solidFill>
              </a:rPr>
              <a:t> ) =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3966625" y="2444534"/>
            <a:ext cx="44710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200" b="1" dirty="0">
                <a:solidFill>
                  <a:schemeClr val="tx1"/>
                </a:solidFill>
              </a:rPr>
              <a:t>L (</a:t>
            </a:r>
            <a:r>
              <a:rPr lang="en-US" sz="1200" b="1" dirty="0">
                <a:solidFill>
                  <a:srgbClr val="0070C0"/>
                </a:solidFill>
              </a:rPr>
              <a:t>&lt;&lt;possessive&gt;&gt; &lt;&lt;noun&gt;&gt; &lt;&lt;verb&gt;&gt; &lt;&lt;pronoun&gt;&gt; &lt;&lt;noun&gt;&gt;</a:t>
            </a:r>
            <a:r>
              <a:rPr lang="en-US" sz="1200" b="1" dirty="0">
                <a:solidFill>
                  <a:schemeClr val="tx1"/>
                </a:solidFill>
              </a:rPr>
              <a:t>) = 5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384704" y="2896753"/>
            <a:ext cx="29642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chemeClr val="tx1"/>
                </a:solidFill>
              </a:rPr>
              <a:t>L( </a:t>
            </a:r>
            <a:r>
              <a:rPr lang="en-US" sz="1600" b="1" dirty="0">
                <a:solidFill>
                  <a:srgbClr val="0070C0"/>
                </a:solidFill>
              </a:rPr>
              <a:t>my mother saved the day</a:t>
            </a:r>
            <a:r>
              <a:rPr lang="en-US" sz="1600" b="1" dirty="0">
                <a:solidFill>
                  <a:schemeClr val="tx1"/>
                </a:solidFill>
              </a:rPr>
              <a:t> ) =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3966625" y="2949397"/>
            <a:ext cx="44710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200" b="1" dirty="0">
                <a:solidFill>
                  <a:schemeClr val="tx1"/>
                </a:solidFill>
              </a:rPr>
              <a:t>L (</a:t>
            </a:r>
            <a:r>
              <a:rPr lang="en-US" sz="1200" b="1" dirty="0">
                <a:solidFill>
                  <a:srgbClr val="0070C0"/>
                </a:solidFill>
              </a:rPr>
              <a:t>&lt;&lt;possessive&gt;&gt; &lt;&lt;noun&gt;&gt; &lt;&lt;verb&gt;&gt; &lt;&lt;pronoun&gt;&gt; &lt;&lt;noun&gt;&gt;</a:t>
            </a:r>
            <a:r>
              <a:rPr lang="en-US" sz="1200" b="1" dirty="0">
                <a:solidFill>
                  <a:schemeClr val="tx1"/>
                </a:solidFill>
              </a:rPr>
              <a:t>) = 5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384704" y="3431041"/>
            <a:ext cx="36215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chemeClr val="tx1"/>
                </a:solidFill>
              </a:rPr>
              <a:t>L( </a:t>
            </a:r>
            <a:r>
              <a:rPr lang="en-US" sz="1600" b="1" dirty="0">
                <a:solidFill>
                  <a:srgbClr val="0070C0"/>
                </a:solidFill>
              </a:rPr>
              <a:t>the smart kid solved the problem</a:t>
            </a:r>
            <a:r>
              <a:rPr lang="en-US" sz="1600" b="1" dirty="0">
                <a:solidFill>
                  <a:schemeClr val="tx1"/>
                </a:solidFill>
              </a:rPr>
              <a:t> ) = 6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3966625" y="3454260"/>
            <a:ext cx="52309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200" b="1" dirty="0">
                <a:solidFill>
                  <a:schemeClr val="tx1"/>
                </a:solidFill>
              </a:rPr>
              <a:t>L (</a:t>
            </a:r>
            <a:r>
              <a:rPr lang="en-US" sz="1200" b="1" dirty="0">
                <a:solidFill>
                  <a:srgbClr val="0070C0"/>
                </a:solidFill>
              </a:rPr>
              <a:t>&lt;&lt;pronoun&gt;&gt; &lt;&lt;qualifier&gt;&gt; &lt;&lt;noun&gt;&gt; &lt;&lt;verb&gt;&gt; &lt;&lt;pronoun&gt;&gt; &lt;&lt;noun&gt;&gt;</a:t>
            </a:r>
            <a:r>
              <a:rPr lang="en-US" sz="1200" b="1" dirty="0">
                <a:solidFill>
                  <a:schemeClr val="tx1"/>
                </a:solidFill>
              </a:rPr>
              <a:t>) = 6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236166" y="838385"/>
            <a:ext cx="4456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Avenir Roman" panose="02000503020000020003" pitchFamily="2" charset="0"/>
              </a:rPr>
              <a:t>Training examples don’t need to be the same length!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152897" y="1506627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4728896" y="1506627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226604403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115057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215380"/>
                </a:solidFill>
              </a:rPr>
              <a:t>How can it be used? – e.g. Tagging a Text Sequence</a:t>
            </a:r>
            <a:br>
              <a:rPr lang="en-US" sz="2400" dirty="0">
                <a:solidFill>
                  <a:srgbClr val="215380"/>
                </a:solidFill>
              </a:rPr>
            </a:br>
            <a:r>
              <a:rPr lang="en-US" sz="1400" dirty="0">
                <a:solidFill>
                  <a:srgbClr val="215380"/>
                </a:solidFill>
              </a:rPr>
              <a:t>One-to-one Sequence Mapping Problems</a:t>
            </a:r>
            <a:endParaRPr sz="2400" dirty="0">
              <a:solidFill>
                <a:srgbClr val="21538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1861" y="1906264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1000 x 3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4754544" y="1967819"/>
            <a:ext cx="715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200" b="1" dirty="0">
                <a:solidFill>
                  <a:srgbClr val="0070C0"/>
                </a:solidFill>
              </a:rPr>
              <a:t>T: 20 x 3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901861" y="2391890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1000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4754544" y="2444534"/>
            <a:ext cx="715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200" b="1" dirty="0">
                <a:solidFill>
                  <a:srgbClr val="0070C0"/>
                </a:solidFill>
              </a:rPr>
              <a:t>T: 20 x 5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901861" y="2896753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1000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4754544" y="2949397"/>
            <a:ext cx="715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200" b="1" dirty="0">
                <a:solidFill>
                  <a:srgbClr val="0070C0"/>
                </a:solidFill>
              </a:rPr>
              <a:t>T: 20 x 5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901861" y="3431041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1000 x 6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4754544" y="3454260"/>
            <a:ext cx="715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200" b="1" dirty="0">
                <a:solidFill>
                  <a:srgbClr val="0070C0"/>
                </a:solidFill>
              </a:rPr>
              <a:t>T: 20 x 6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236166" y="838385"/>
            <a:ext cx="4456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Avenir Roman" panose="02000503020000020003" pitchFamily="2" charset="0"/>
              </a:rPr>
              <a:t>Training examples don’t need to be the same length!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152897" y="1506627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4728896" y="1506627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039AC-F415-FC4C-9917-A4DCD8971767}"/>
              </a:ext>
            </a:extLst>
          </p:cNvPr>
          <p:cNvSpPr txBox="1"/>
          <p:nvPr/>
        </p:nvSpPr>
        <p:spPr>
          <a:xfrm>
            <a:off x="1129638" y="1084919"/>
            <a:ext cx="6833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If we assume a vocabulary of a 1000 possible words and 20 possible output tags</a:t>
            </a:r>
          </a:p>
        </p:txBody>
      </p:sp>
    </p:spTree>
    <p:extLst>
      <p:ext uri="{BB962C8B-B14F-4D97-AF65-F5344CB8AC3E}">
        <p14:creationId xmlns:p14="http://schemas.microsoft.com/office/powerpoint/2010/main" val="250164606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115057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215380"/>
                </a:solidFill>
              </a:rPr>
              <a:t>How can it be used? – e.g. Tagging a Text Sequence</a:t>
            </a:r>
            <a:br>
              <a:rPr lang="en-US" sz="2400" dirty="0">
                <a:solidFill>
                  <a:srgbClr val="215380"/>
                </a:solidFill>
              </a:rPr>
            </a:br>
            <a:r>
              <a:rPr lang="en-US" sz="1400" dirty="0">
                <a:solidFill>
                  <a:srgbClr val="215380"/>
                </a:solidFill>
              </a:rPr>
              <a:t>One-to-one Sequence Mapping Problems</a:t>
            </a:r>
            <a:endParaRPr sz="2400" dirty="0">
              <a:solidFill>
                <a:srgbClr val="21538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1861" y="1906264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1000 x 3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4754544" y="1967819"/>
            <a:ext cx="715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200" b="1" dirty="0">
                <a:solidFill>
                  <a:srgbClr val="0070C0"/>
                </a:solidFill>
              </a:rPr>
              <a:t>T: 20 x 3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901861" y="2391890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1000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4754544" y="2444534"/>
            <a:ext cx="715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200" b="1" dirty="0">
                <a:solidFill>
                  <a:srgbClr val="0070C0"/>
                </a:solidFill>
              </a:rPr>
              <a:t>T: 20 x 5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901861" y="2896753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1000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4754544" y="2949397"/>
            <a:ext cx="715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200" b="1" dirty="0">
                <a:solidFill>
                  <a:srgbClr val="0070C0"/>
                </a:solidFill>
              </a:rPr>
              <a:t>T: 20 x 5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901861" y="3431041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1000 x 6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4754544" y="3454260"/>
            <a:ext cx="715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200" b="1" dirty="0">
                <a:solidFill>
                  <a:srgbClr val="0070C0"/>
                </a:solidFill>
              </a:rPr>
              <a:t>T: 20 x 6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236166" y="838385"/>
            <a:ext cx="4456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Avenir Roman" panose="02000503020000020003" pitchFamily="2" charset="0"/>
              </a:rPr>
              <a:t>Training examples don’t need to be the same length!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152897" y="1506627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4728896" y="1506627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039AC-F415-FC4C-9917-A4DCD8971767}"/>
              </a:ext>
            </a:extLst>
          </p:cNvPr>
          <p:cNvSpPr txBox="1"/>
          <p:nvPr/>
        </p:nvSpPr>
        <p:spPr>
          <a:xfrm>
            <a:off x="1129638" y="1084919"/>
            <a:ext cx="6833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If we assume a vocabulary of a 1000 possible words and 20 possible output tags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7C831B-952B-484F-8B11-4690ED6FB0A8}"/>
              </a:ext>
            </a:extLst>
          </p:cNvPr>
          <p:cNvSpPr txBox="1"/>
          <p:nvPr/>
        </p:nvSpPr>
        <p:spPr>
          <a:xfrm>
            <a:off x="964746" y="3959123"/>
            <a:ext cx="6880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create batches if inputs and outputs have different shapes?</a:t>
            </a:r>
          </a:p>
        </p:txBody>
      </p:sp>
    </p:spTree>
    <p:extLst>
      <p:ext uri="{BB962C8B-B14F-4D97-AF65-F5344CB8AC3E}">
        <p14:creationId xmlns:p14="http://schemas.microsoft.com/office/powerpoint/2010/main" val="84226221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115057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215380"/>
                </a:solidFill>
              </a:rPr>
              <a:t>How can it be used? – e.g. Tagging a Text Sequence</a:t>
            </a:r>
            <a:br>
              <a:rPr lang="en-US" sz="2400" dirty="0">
                <a:solidFill>
                  <a:srgbClr val="215380"/>
                </a:solidFill>
              </a:rPr>
            </a:br>
            <a:r>
              <a:rPr lang="en-US" sz="1400" dirty="0">
                <a:solidFill>
                  <a:srgbClr val="215380"/>
                </a:solidFill>
              </a:rPr>
              <a:t>One-to-one Sequence Mapping Problems</a:t>
            </a:r>
            <a:endParaRPr sz="2400" dirty="0">
              <a:solidFill>
                <a:srgbClr val="21538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1861" y="1906264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1000 x 3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4754544" y="1967819"/>
            <a:ext cx="715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200" b="1" dirty="0">
                <a:solidFill>
                  <a:srgbClr val="0070C0"/>
                </a:solidFill>
              </a:rPr>
              <a:t>T: 20 x 3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901861" y="2391890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1000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4754544" y="2444534"/>
            <a:ext cx="715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200" b="1" dirty="0">
                <a:solidFill>
                  <a:srgbClr val="0070C0"/>
                </a:solidFill>
              </a:rPr>
              <a:t>T: 20 x 5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901861" y="2896753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1000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4754544" y="2949397"/>
            <a:ext cx="715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200" b="1" dirty="0">
                <a:solidFill>
                  <a:srgbClr val="0070C0"/>
                </a:solidFill>
              </a:rPr>
              <a:t>T: 20 x 5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901861" y="3431041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1000 x 6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4754544" y="3454260"/>
            <a:ext cx="715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200" b="1" dirty="0">
                <a:solidFill>
                  <a:srgbClr val="0070C0"/>
                </a:solidFill>
              </a:rPr>
              <a:t>T: 20 x 6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236166" y="838385"/>
            <a:ext cx="4456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Avenir Roman" panose="02000503020000020003" pitchFamily="2" charset="0"/>
              </a:rPr>
              <a:t>Training examples don’t need to be the same length!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152897" y="1506627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4728896" y="1506627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039AC-F415-FC4C-9917-A4DCD8971767}"/>
              </a:ext>
            </a:extLst>
          </p:cNvPr>
          <p:cNvSpPr txBox="1"/>
          <p:nvPr/>
        </p:nvSpPr>
        <p:spPr>
          <a:xfrm>
            <a:off x="1129638" y="1084919"/>
            <a:ext cx="6833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If we assume a vocabulary of a 1000 possible words and 20 possible output tags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93F68-79E3-9F4C-BCAD-A3FB9B32D0E4}"/>
              </a:ext>
            </a:extLst>
          </p:cNvPr>
          <p:cNvSpPr txBox="1"/>
          <p:nvPr/>
        </p:nvSpPr>
        <p:spPr>
          <a:xfrm>
            <a:off x="964746" y="3959123"/>
            <a:ext cx="6880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create batches if inputs and outputs have different shapes?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3658C-B6FB-9848-8CC4-0BC9A6C1B322}"/>
              </a:ext>
            </a:extLst>
          </p:cNvPr>
          <p:cNvSpPr txBox="1"/>
          <p:nvPr/>
        </p:nvSpPr>
        <p:spPr>
          <a:xfrm>
            <a:off x="1152897" y="4628942"/>
            <a:ext cx="625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Solution 1:  </a:t>
            </a:r>
            <a:r>
              <a:rPr lang="en-US" dirty="0"/>
              <a:t>Forget about batches, just process things one by one.</a:t>
            </a:r>
          </a:p>
        </p:txBody>
      </p:sp>
    </p:spTree>
    <p:extLst>
      <p:ext uri="{BB962C8B-B14F-4D97-AF65-F5344CB8AC3E}">
        <p14:creationId xmlns:p14="http://schemas.microsoft.com/office/powerpoint/2010/main" val="222587638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115057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215380"/>
                </a:solidFill>
              </a:rPr>
              <a:t>How can it be used? – e.g. Tagging a Text Sequence</a:t>
            </a:r>
            <a:br>
              <a:rPr lang="en-US" sz="2400" dirty="0">
                <a:solidFill>
                  <a:srgbClr val="215380"/>
                </a:solidFill>
              </a:rPr>
            </a:br>
            <a:r>
              <a:rPr lang="en-US" sz="1400" dirty="0">
                <a:solidFill>
                  <a:srgbClr val="215380"/>
                </a:solidFill>
              </a:rPr>
              <a:t>One-to-one Sequence Mapping Problems</a:t>
            </a:r>
            <a:endParaRPr sz="2400" dirty="0">
              <a:solidFill>
                <a:srgbClr val="21538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1861" y="1906264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1000 x 3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4754544" y="1967819"/>
            <a:ext cx="715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200" b="1" dirty="0">
                <a:solidFill>
                  <a:srgbClr val="0070C0"/>
                </a:solidFill>
              </a:rPr>
              <a:t>T: 20 x 3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901861" y="2391890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1000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4754544" y="2444534"/>
            <a:ext cx="715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200" b="1" dirty="0">
                <a:solidFill>
                  <a:srgbClr val="0070C0"/>
                </a:solidFill>
              </a:rPr>
              <a:t>T: 20 x 5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901861" y="2896753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1000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4754544" y="2949397"/>
            <a:ext cx="715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200" b="1" dirty="0">
                <a:solidFill>
                  <a:srgbClr val="0070C0"/>
                </a:solidFill>
              </a:rPr>
              <a:t>T: 20 x 5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901861" y="3431041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1000 x 6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4754544" y="3454260"/>
            <a:ext cx="715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200" b="1" dirty="0">
                <a:solidFill>
                  <a:srgbClr val="0070C0"/>
                </a:solidFill>
              </a:rPr>
              <a:t>T: 20 x 6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236166" y="838385"/>
            <a:ext cx="4456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Avenir Roman" panose="02000503020000020003" pitchFamily="2" charset="0"/>
              </a:rPr>
              <a:t>Training examples don’t need to be the same length!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152897" y="1506627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4728896" y="1506627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039AC-F415-FC4C-9917-A4DCD8971767}"/>
              </a:ext>
            </a:extLst>
          </p:cNvPr>
          <p:cNvSpPr txBox="1"/>
          <p:nvPr/>
        </p:nvSpPr>
        <p:spPr>
          <a:xfrm>
            <a:off x="1129638" y="1084919"/>
            <a:ext cx="6833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If we assume a vocabulary of a 1000 possible words and 20 possible output tags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93F68-79E3-9F4C-BCAD-A3FB9B32D0E4}"/>
              </a:ext>
            </a:extLst>
          </p:cNvPr>
          <p:cNvSpPr txBox="1"/>
          <p:nvPr/>
        </p:nvSpPr>
        <p:spPr>
          <a:xfrm>
            <a:off x="964746" y="3959123"/>
            <a:ext cx="6880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create batches if inputs and outputs have different shapes?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3658C-B6FB-9848-8CC4-0BC9A6C1B322}"/>
              </a:ext>
            </a:extLst>
          </p:cNvPr>
          <p:cNvSpPr txBox="1"/>
          <p:nvPr/>
        </p:nvSpPr>
        <p:spPr>
          <a:xfrm>
            <a:off x="1152897" y="4628942"/>
            <a:ext cx="259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Solution 2:  </a:t>
            </a:r>
            <a:r>
              <a:rPr lang="en-US" dirty="0"/>
              <a:t>Zero padding.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A07E23-6346-824A-817C-09D7AF0EF2CF}"/>
              </a:ext>
            </a:extLst>
          </p:cNvPr>
          <p:cNvSpPr txBox="1"/>
          <p:nvPr/>
        </p:nvSpPr>
        <p:spPr>
          <a:xfrm>
            <a:off x="4167265" y="4628942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can put the above vectors in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D40E07-8758-4C45-944A-8EE9CDC9CFEE}"/>
              </a:ext>
            </a:extLst>
          </p:cNvPr>
          <p:cNvSpPr/>
          <p:nvPr/>
        </p:nvSpPr>
        <p:spPr>
          <a:xfrm>
            <a:off x="7296768" y="4644331"/>
            <a:ext cx="1388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4 x 1000 x 6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5018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115057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215380"/>
                </a:solidFill>
              </a:rPr>
              <a:t>How can it be used? – e.g. Tagging a Text Sequence</a:t>
            </a:r>
            <a:br>
              <a:rPr lang="en-US" sz="2400" dirty="0">
                <a:solidFill>
                  <a:srgbClr val="215380"/>
                </a:solidFill>
              </a:rPr>
            </a:br>
            <a:r>
              <a:rPr lang="en-US" sz="1400" dirty="0">
                <a:solidFill>
                  <a:srgbClr val="215380"/>
                </a:solidFill>
              </a:rPr>
              <a:t>One-to-one Sequence Mapping Problems</a:t>
            </a:r>
            <a:endParaRPr sz="2400" dirty="0">
              <a:solidFill>
                <a:srgbClr val="21538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1861" y="1906264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1000 x 3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4754544" y="1967819"/>
            <a:ext cx="715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200" b="1" dirty="0">
                <a:solidFill>
                  <a:srgbClr val="0070C0"/>
                </a:solidFill>
              </a:rPr>
              <a:t>T: 20 x 3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901861" y="2391890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1000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4754544" y="2444534"/>
            <a:ext cx="715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200" b="1" dirty="0">
                <a:solidFill>
                  <a:srgbClr val="0070C0"/>
                </a:solidFill>
              </a:rPr>
              <a:t>T: 20 x 5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901861" y="2896753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1000 x 5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4754544" y="2949397"/>
            <a:ext cx="715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200" b="1" dirty="0">
                <a:solidFill>
                  <a:srgbClr val="0070C0"/>
                </a:solidFill>
              </a:rPr>
              <a:t>T: 20 x 5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901861" y="3431041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T: 1000 x 6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4754544" y="3454260"/>
            <a:ext cx="715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200" b="1" dirty="0">
                <a:solidFill>
                  <a:srgbClr val="0070C0"/>
                </a:solidFill>
              </a:rPr>
              <a:t>T: 20 x 6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236166" y="838385"/>
            <a:ext cx="4456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Avenir Roman" panose="02000503020000020003" pitchFamily="2" charset="0"/>
              </a:rPr>
              <a:t>Training examples don’t need to be the same length!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152897" y="1506627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4728896" y="1506627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039AC-F415-FC4C-9917-A4DCD8971767}"/>
              </a:ext>
            </a:extLst>
          </p:cNvPr>
          <p:cNvSpPr txBox="1"/>
          <p:nvPr/>
        </p:nvSpPr>
        <p:spPr>
          <a:xfrm>
            <a:off x="1129638" y="1084919"/>
            <a:ext cx="6833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If we assume a vocabulary of a 1000 possible words and 20 possible output tags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93F68-79E3-9F4C-BCAD-A3FB9B32D0E4}"/>
              </a:ext>
            </a:extLst>
          </p:cNvPr>
          <p:cNvSpPr txBox="1"/>
          <p:nvPr/>
        </p:nvSpPr>
        <p:spPr>
          <a:xfrm>
            <a:off x="964746" y="3959123"/>
            <a:ext cx="6880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 we create batches if inputs and outputs have different shapes?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3658C-B6FB-9848-8CC4-0BC9A6C1B322}"/>
              </a:ext>
            </a:extLst>
          </p:cNvPr>
          <p:cNvSpPr txBox="1"/>
          <p:nvPr/>
        </p:nvSpPr>
        <p:spPr>
          <a:xfrm>
            <a:off x="1027401" y="4493411"/>
            <a:ext cx="571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Solution 3:  </a:t>
            </a:r>
            <a:r>
              <a:rPr lang="en-US" dirty="0"/>
              <a:t>Advanced. Dynamic Batching or Auto-batching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95EDD0-9041-634C-8772-44A239738848}"/>
              </a:ext>
            </a:extLst>
          </p:cNvPr>
          <p:cNvSpPr/>
          <p:nvPr/>
        </p:nvSpPr>
        <p:spPr>
          <a:xfrm>
            <a:off x="1450248" y="4721077"/>
            <a:ext cx="7693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https://dynet.readthedocs.io/en/latest/tutorials_notebooks/Autobatching.html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1316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5542" y="1200151"/>
            <a:ext cx="8033657" cy="3394472"/>
          </a:xfrm>
        </p:spPr>
        <p:txBody>
          <a:bodyPr/>
          <a:lstStyle/>
          <a:p>
            <a:r>
              <a:rPr lang="en-US" dirty="0"/>
              <a:t>Recurrent Neural Network Cell</a:t>
            </a:r>
          </a:p>
          <a:p>
            <a:r>
              <a:rPr lang="en-US" dirty="0"/>
              <a:t>Recurrent Neural Networks (RNNs)</a:t>
            </a:r>
          </a:p>
          <a:p>
            <a:r>
              <a:rPr lang="en-US" dirty="0"/>
              <a:t>Bi-Directional Recurrent Neural Networks (Bi-RNNs)</a:t>
            </a:r>
          </a:p>
          <a:p>
            <a:r>
              <a:rPr lang="en-US" dirty="0"/>
              <a:t>Multiple-layer / Stacked / Deep Bi-Direction Recurrent Neural Networks</a:t>
            </a:r>
          </a:p>
          <a:p>
            <a:r>
              <a:rPr lang="en-US" dirty="0"/>
              <a:t>LSTMs and GRUs.</a:t>
            </a:r>
          </a:p>
          <a:p>
            <a:r>
              <a:rPr lang="en-US" dirty="0"/>
              <a:t>Applications in Vision: Caption Generation.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</a:t>
            </a:r>
          </a:p>
        </p:txBody>
      </p:sp>
    </p:spTree>
    <p:extLst>
      <p:ext uri="{BB962C8B-B14F-4D97-AF65-F5344CB8AC3E}">
        <p14:creationId xmlns:p14="http://schemas.microsoft.com/office/powerpoint/2010/main" val="187057659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115057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215380"/>
                </a:solidFill>
              </a:rPr>
              <a:t>How can it be used? – e.g. Tagging a Text Sequence</a:t>
            </a:r>
            <a:br>
              <a:rPr lang="en-US" sz="2400" dirty="0">
                <a:solidFill>
                  <a:srgbClr val="215380"/>
                </a:solidFill>
              </a:rPr>
            </a:br>
            <a:r>
              <a:rPr lang="en-US" sz="1400" dirty="0">
                <a:solidFill>
                  <a:srgbClr val="215380"/>
                </a:solidFill>
              </a:rPr>
              <a:t>One-to-one Sequence Mapping Problems</a:t>
            </a:r>
            <a:endParaRPr sz="2400" dirty="0">
              <a:solidFill>
                <a:srgbClr val="21538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3658C-B6FB-9848-8CC4-0BC9A6C1B322}"/>
              </a:ext>
            </a:extLst>
          </p:cNvPr>
          <p:cNvSpPr txBox="1"/>
          <p:nvPr/>
        </p:nvSpPr>
        <p:spPr>
          <a:xfrm>
            <a:off x="607677" y="1922598"/>
            <a:ext cx="2495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Solution 4:  </a:t>
            </a:r>
            <a:r>
              <a:rPr lang="en-US" dirty="0" err="1"/>
              <a:t>Pytorch</a:t>
            </a:r>
            <a:r>
              <a:rPr lang="en-US" dirty="0"/>
              <a:t> stacking, padding, and sorting combination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020C8C-7B69-DC4B-8302-87EE8B4467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92"/>
          <a:stretch/>
        </p:blipFill>
        <p:spPr>
          <a:xfrm>
            <a:off x="3287703" y="699256"/>
            <a:ext cx="4477202" cy="44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7333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115057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215380"/>
                </a:solidFill>
              </a:rPr>
              <a:t>How can it be used? – e.g. Tagging a Text Sequence</a:t>
            </a:r>
            <a:br>
              <a:rPr lang="en-US" sz="2400" dirty="0">
                <a:solidFill>
                  <a:srgbClr val="215380"/>
                </a:solidFill>
              </a:rPr>
            </a:br>
            <a:r>
              <a:rPr lang="en-US" sz="1400" dirty="0">
                <a:solidFill>
                  <a:srgbClr val="215380"/>
                </a:solidFill>
              </a:rPr>
              <a:t>One-to-one Sequence Mapping Problems</a:t>
            </a:r>
            <a:endParaRPr sz="2400" dirty="0">
              <a:solidFill>
                <a:srgbClr val="21538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3658C-B6FB-9848-8CC4-0BC9A6C1B322}"/>
              </a:ext>
            </a:extLst>
          </p:cNvPr>
          <p:cNvSpPr txBox="1"/>
          <p:nvPr/>
        </p:nvSpPr>
        <p:spPr>
          <a:xfrm>
            <a:off x="607677" y="1922598"/>
            <a:ext cx="2495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Solution 4:  </a:t>
            </a:r>
            <a:r>
              <a:rPr lang="en-US" dirty="0" err="1"/>
              <a:t>Pytorch</a:t>
            </a:r>
            <a:r>
              <a:rPr lang="en-US" dirty="0"/>
              <a:t> stacking, padding, and sorting combination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BD4AE5-0CAB-E743-91F4-77182B914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378" y="810076"/>
            <a:ext cx="4939747" cy="42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770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115057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err="1">
                <a:solidFill>
                  <a:srgbClr val="215380"/>
                </a:solidFill>
              </a:rPr>
              <a:t>Pytorch</a:t>
            </a:r>
            <a:r>
              <a:rPr lang="en-US" sz="2400" dirty="0">
                <a:solidFill>
                  <a:srgbClr val="215380"/>
                </a:solidFill>
              </a:rPr>
              <a:t> RNN</a:t>
            </a:r>
            <a:endParaRPr sz="2400" dirty="0">
              <a:solidFill>
                <a:srgbClr val="21538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82366-2A40-CB43-9368-D7B89A0D5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43" y="699257"/>
            <a:ext cx="6670996" cy="22321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8FF17B-83EB-074A-B824-84E7F21503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564"/>
          <a:stretch/>
        </p:blipFill>
        <p:spPr>
          <a:xfrm>
            <a:off x="1888760" y="3588223"/>
            <a:ext cx="6282572" cy="118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2859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381109" y="3843271"/>
            <a:ext cx="460767" cy="400566"/>
            <a:chOff x="4750274" y="1783751"/>
            <a:chExt cx="460767" cy="400566"/>
          </a:xfrm>
        </p:grpSpPr>
        <p:sp>
          <p:nvSpPr>
            <p:cNvPr id="16" name="Oval 15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1284129" y="2864493"/>
            <a:ext cx="580470" cy="605961"/>
            <a:chOff x="6512842" y="2409874"/>
            <a:chExt cx="580470" cy="605961"/>
          </a:xfrm>
        </p:grpSpPr>
        <p:sp>
          <p:nvSpPr>
            <p:cNvPr id="30" name="Oval 29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327991" y="2916223"/>
            <a:ext cx="473143" cy="400566"/>
            <a:chOff x="4750274" y="1783751"/>
            <a:chExt cx="473143" cy="400566"/>
          </a:xfrm>
        </p:grpSpPr>
        <p:sp>
          <p:nvSpPr>
            <p:cNvPr id="38" name="Oval 3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2409610" y="2916223"/>
            <a:ext cx="473143" cy="400566"/>
            <a:chOff x="4750274" y="1783751"/>
            <a:chExt cx="473143" cy="400566"/>
          </a:xfrm>
        </p:grpSpPr>
        <p:sp>
          <p:nvSpPr>
            <p:cNvPr id="52" name="Oval 51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1968425" y="3167472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1566492" y="3522291"/>
            <a:ext cx="0" cy="2551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838057" y="3140965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7" name="Group 56"/>
          <p:cNvGrpSpPr/>
          <p:nvPr/>
        </p:nvGrpSpPr>
        <p:grpSpPr>
          <a:xfrm>
            <a:off x="3519421" y="3852870"/>
            <a:ext cx="466089" cy="400566"/>
            <a:chOff x="4750274" y="1783751"/>
            <a:chExt cx="466089" cy="400566"/>
          </a:xfrm>
        </p:grpSpPr>
        <p:sp>
          <p:nvSpPr>
            <p:cNvPr id="58" name="Oval 5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750274" y="1783751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6089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3422441" y="2874092"/>
            <a:ext cx="580470" cy="605961"/>
            <a:chOff x="6512842" y="2409874"/>
            <a:chExt cx="580470" cy="605961"/>
          </a:xfrm>
        </p:grpSpPr>
        <p:sp>
          <p:nvSpPr>
            <p:cNvPr id="62" name="Oval 61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4547922" y="2925822"/>
            <a:ext cx="473143" cy="400566"/>
            <a:chOff x="4750274" y="1783751"/>
            <a:chExt cx="473143" cy="400566"/>
          </a:xfrm>
        </p:grpSpPr>
        <p:sp>
          <p:nvSpPr>
            <p:cNvPr id="68" name="Oval 6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0" name="Straight Arrow Connector 69"/>
          <p:cNvCxnSpPr/>
          <p:nvPr/>
        </p:nvCxnSpPr>
        <p:spPr>
          <a:xfrm>
            <a:off x="4106737" y="3177071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/>
          <p:cNvCxnSpPr/>
          <p:nvPr/>
        </p:nvCxnSpPr>
        <p:spPr>
          <a:xfrm flipV="1">
            <a:off x="3704804" y="3531890"/>
            <a:ext cx="0" cy="2551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/>
          <p:cNvCxnSpPr/>
          <p:nvPr/>
        </p:nvCxnSpPr>
        <p:spPr>
          <a:xfrm>
            <a:off x="2976369" y="3150564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7" name="Group 76"/>
          <p:cNvGrpSpPr/>
          <p:nvPr/>
        </p:nvGrpSpPr>
        <p:grpSpPr>
          <a:xfrm>
            <a:off x="5584604" y="3859157"/>
            <a:ext cx="466089" cy="400566"/>
            <a:chOff x="4750274" y="1783751"/>
            <a:chExt cx="466089" cy="400566"/>
          </a:xfrm>
        </p:grpSpPr>
        <p:sp>
          <p:nvSpPr>
            <p:cNvPr id="78" name="Oval 7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4750274" y="1783751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6089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5487624" y="2880379"/>
            <a:ext cx="580470" cy="605961"/>
            <a:chOff x="6512842" y="2409874"/>
            <a:chExt cx="580470" cy="605961"/>
          </a:xfrm>
        </p:grpSpPr>
        <p:sp>
          <p:nvSpPr>
            <p:cNvPr id="81" name="Oval 80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4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8388510" y="2947457"/>
            <a:ext cx="487249" cy="400566"/>
            <a:chOff x="4750274" y="1783751"/>
            <a:chExt cx="487249" cy="400566"/>
          </a:xfrm>
        </p:grpSpPr>
        <p:sp>
          <p:nvSpPr>
            <p:cNvPr id="87" name="Oval 86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4750274" y="1783751"/>
                  <a:ext cx="48724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8724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Straight Arrow Connector 88"/>
          <p:cNvCxnSpPr/>
          <p:nvPr/>
        </p:nvCxnSpPr>
        <p:spPr>
          <a:xfrm>
            <a:off x="6171920" y="3183358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5769987" y="3538177"/>
            <a:ext cx="0" cy="2551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Arrow Connector 90"/>
          <p:cNvCxnSpPr/>
          <p:nvPr/>
        </p:nvCxnSpPr>
        <p:spPr>
          <a:xfrm>
            <a:off x="5041552" y="3156851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2" name="Group 91"/>
          <p:cNvGrpSpPr/>
          <p:nvPr/>
        </p:nvGrpSpPr>
        <p:grpSpPr>
          <a:xfrm>
            <a:off x="7544165" y="2141449"/>
            <a:ext cx="487249" cy="401238"/>
            <a:chOff x="4737653" y="1783079"/>
            <a:chExt cx="487249" cy="401238"/>
          </a:xfrm>
        </p:grpSpPr>
        <p:sp>
          <p:nvSpPr>
            <p:cNvPr id="93" name="Oval 92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4737653" y="1783079"/>
                  <a:ext cx="48724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7653" y="1783079"/>
                  <a:ext cx="48724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1354592" y="4400754"/>
            <a:ext cx="4764424" cy="419654"/>
            <a:chOff x="2062084" y="4411530"/>
            <a:chExt cx="4764424" cy="419654"/>
          </a:xfrm>
        </p:grpSpPr>
        <p:sp>
          <p:nvSpPr>
            <p:cNvPr id="5" name="Rectangle 4"/>
            <p:cNvSpPr/>
            <p:nvPr/>
          </p:nvSpPr>
          <p:spPr>
            <a:xfrm>
              <a:off x="2062084" y="4411530"/>
              <a:ext cx="5036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b="1">
                  <a:solidFill>
                    <a:srgbClr val="0070C0"/>
                  </a:solidFill>
                </a:rPr>
                <a:t>the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247422" y="4411530"/>
              <a:ext cx="4748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b="1" dirty="0">
                  <a:solidFill>
                    <a:srgbClr val="0070C0"/>
                  </a:solidFill>
                </a:rPr>
                <a:t>cat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212237" y="4461852"/>
              <a:ext cx="6142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b="1" dirty="0">
                  <a:solidFill>
                    <a:srgbClr val="0070C0"/>
                  </a:solidFill>
                </a:rPr>
                <a:t>likes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6174" y="824136"/>
            <a:ext cx="2650084" cy="1335945"/>
            <a:chOff x="5175729" y="694922"/>
            <a:chExt cx="2650084" cy="1335945"/>
          </a:xfrm>
        </p:grpSpPr>
        <p:sp>
          <p:nvSpPr>
            <p:cNvPr id="100" name="Rectangle 99"/>
            <p:cNvSpPr/>
            <p:nvPr/>
          </p:nvSpPr>
          <p:spPr>
            <a:xfrm>
              <a:off x="5175729" y="694922"/>
              <a:ext cx="265008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0" latinLnBrk="1" hangingPunct="0"/>
              <a:r>
                <a:rPr lang="en-US" b="1" dirty="0">
                  <a:solidFill>
                    <a:srgbClr val="0070C0"/>
                  </a:solidFill>
                </a:rPr>
                <a:t>positive / </a:t>
              </a:r>
              <a:br>
                <a:rPr lang="en-US" b="1" dirty="0">
                  <a:solidFill>
                    <a:srgbClr val="0070C0"/>
                  </a:solidFill>
                </a:rPr>
              </a:br>
              <a:r>
                <a:rPr lang="en-US" b="1" dirty="0">
                  <a:solidFill>
                    <a:srgbClr val="0070C0"/>
                  </a:solidFill>
                </a:rPr>
                <a:t>negative sentiment rating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 flipH="1" flipV="1">
              <a:off x="6467681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10" name="Group 109"/>
            <p:cNvGrpSpPr/>
            <p:nvPr/>
          </p:nvGrpSpPr>
          <p:grpSpPr>
            <a:xfrm>
              <a:off x="6271756" y="1292819"/>
              <a:ext cx="532453" cy="400566"/>
              <a:chOff x="4750274" y="1783751"/>
              <a:chExt cx="532453" cy="400566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Rectangle 111"/>
                  <p:cNvSpPr/>
                  <p:nvPr/>
                </p:nvSpPr>
                <p:spPr>
                  <a:xfrm>
                    <a:off x="4750274" y="1783751"/>
                    <a:ext cx="53245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/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2" name="Rectangle 1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532453" cy="36933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50801" y="115057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215380"/>
                </a:solidFill>
              </a:rPr>
              <a:t>How can it be used? – e.g. Scoring the Sentiment of a Text Sequence</a:t>
            </a:r>
            <a:br>
              <a:rPr lang="en-US" sz="2400" dirty="0">
                <a:solidFill>
                  <a:srgbClr val="215380"/>
                </a:solidFill>
              </a:rPr>
            </a:br>
            <a:r>
              <a:rPr lang="en-US" sz="1400" dirty="0">
                <a:solidFill>
                  <a:srgbClr val="215380"/>
                </a:solidFill>
              </a:rPr>
              <a:t>Many-to-one Sequence to score problems</a:t>
            </a:r>
            <a:endParaRPr sz="2400" dirty="0">
              <a:solidFill>
                <a:srgbClr val="215380"/>
              </a:solidFill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6C8853C-8793-4B49-8354-C688BC446341}"/>
              </a:ext>
            </a:extLst>
          </p:cNvPr>
          <p:cNvCxnSpPr/>
          <p:nvPr/>
        </p:nvCxnSpPr>
        <p:spPr>
          <a:xfrm>
            <a:off x="8033965" y="3187556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0EE6F1E-713B-594D-A68E-F14F83B688B1}"/>
              </a:ext>
            </a:extLst>
          </p:cNvPr>
          <p:cNvGrpSpPr/>
          <p:nvPr/>
        </p:nvGrpSpPr>
        <p:grpSpPr>
          <a:xfrm>
            <a:off x="7460981" y="2864491"/>
            <a:ext cx="580470" cy="605961"/>
            <a:chOff x="6512842" y="2409874"/>
            <a:chExt cx="580470" cy="605961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5CBF1AF-F79B-B749-AFEA-6285E6D97D07}"/>
                </a:ext>
              </a:extLst>
            </p:cNvPr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EC37E6BA-CE9E-6643-8682-492E339716BD}"/>
                    </a:ext>
                  </a:extLst>
                </p:cNvPr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4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C5A8310-E761-5E44-9A30-F159C8BADA0A}"/>
              </a:ext>
            </a:extLst>
          </p:cNvPr>
          <p:cNvCxnSpPr/>
          <p:nvPr/>
        </p:nvCxnSpPr>
        <p:spPr>
          <a:xfrm flipV="1">
            <a:off x="7751216" y="2565431"/>
            <a:ext cx="0" cy="26236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98D7A09-C870-4B4B-8F63-FAD11E80914F}"/>
              </a:ext>
            </a:extLst>
          </p:cNvPr>
          <p:cNvCxnSpPr/>
          <p:nvPr/>
        </p:nvCxnSpPr>
        <p:spPr>
          <a:xfrm>
            <a:off x="7106436" y="3187556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E5B15BC-F111-D74A-8E84-8D919DF5D95B}"/>
              </a:ext>
            </a:extLst>
          </p:cNvPr>
          <p:cNvSpPr txBox="1"/>
          <p:nvPr/>
        </p:nvSpPr>
        <p:spPr>
          <a:xfrm>
            <a:off x="6661611" y="296118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BDD34B7-CAA3-2144-A517-F30507503BDC}"/>
              </a:ext>
            </a:extLst>
          </p:cNvPr>
          <p:cNvSpPr/>
          <p:nvPr/>
        </p:nvSpPr>
        <p:spPr>
          <a:xfrm>
            <a:off x="7362289" y="4396369"/>
            <a:ext cx="1023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b="1" dirty="0">
                <a:solidFill>
                  <a:srgbClr val="0070C0"/>
                </a:solidFill>
              </a:rPr>
              <a:t>&lt;&lt;EOS&gt;&gt;</a:t>
            </a:r>
            <a:endParaRPr lang="en-US" sz="1600" dirty="0">
              <a:solidFill>
                <a:srgbClr val="0070C0"/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5D56A94-8C73-B642-884C-697788DDFA60}"/>
              </a:ext>
            </a:extLst>
          </p:cNvPr>
          <p:cNvGrpSpPr/>
          <p:nvPr/>
        </p:nvGrpSpPr>
        <p:grpSpPr>
          <a:xfrm>
            <a:off x="7606640" y="3866527"/>
            <a:ext cx="480195" cy="400566"/>
            <a:chOff x="4750274" y="1783751"/>
            <a:chExt cx="480195" cy="400566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F48C382A-35C9-8C42-AFE2-5C6FD5E188A7}"/>
                </a:ext>
              </a:extLst>
            </p:cNvPr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4E6EDB3-790E-9D4F-9F29-2CA8B6A42B75}"/>
                    </a:ext>
                  </a:extLst>
                </p:cNvPr>
                <p:cNvSpPr/>
                <p:nvPr/>
              </p:nvSpPr>
              <p:spPr>
                <a:xfrm>
                  <a:off x="4750274" y="1783751"/>
                  <a:ext cx="48019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4E6EDB3-790E-9D4F-9F29-2CA8B6A42B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80195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FF9D0C18-5127-3A40-8DD7-A0AFCCE75D0D}"/>
              </a:ext>
            </a:extLst>
          </p:cNvPr>
          <p:cNvCxnSpPr/>
          <p:nvPr/>
        </p:nvCxnSpPr>
        <p:spPr>
          <a:xfrm flipV="1">
            <a:off x="7792023" y="3545547"/>
            <a:ext cx="0" cy="2551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3165233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115057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215380"/>
                </a:solidFill>
              </a:rPr>
              <a:t>How can it be used? – e.g. Sentiment Scoring</a:t>
            </a:r>
            <a:br>
              <a:rPr lang="en-US" sz="2400" dirty="0">
                <a:solidFill>
                  <a:srgbClr val="215380"/>
                </a:solidFill>
              </a:rPr>
            </a:br>
            <a:r>
              <a:rPr lang="en-US" sz="1400" dirty="0">
                <a:solidFill>
                  <a:srgbClr val="215380"/>
                </a:solidFill>
              </a:rPr>
              <a:t>Many to one Mapping Problems</a:t>
            </a:r>
            <a:endParaRPr sz="2400" dirty="0">
              <a:solidFill>
                <a:srgbClr val="21538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4524" y="1906264"/>
            <a:ext cx="26997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this restaurant has good food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595571" y="1791605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0844C4-448E-F546-815E-F8E8E5A6AD85}"/>
              </a:ext>
            </a:extLst>
          </p:cNvPr>
          <p:cNvSpPr/>
          <p:nvPr/>
        </p:nvSpPr>
        <p:spPr>
          <a:xfrm>
            <a:off x="4780192" y="1967819"/>
            <a:ext cx="689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200" b="1" dirty="0">
                <a:solidFill>
                  <a:srgbClr val="0070C0"/>
                </a:solidFill>
              </a:rPr>
              <a:t>Positive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654524" y="2391890"/>
            <a:ext cx="19864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this restaurant is bad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D8C72EF-2789-0843-9857-383420EC5B31}"/>
              </a:ext>
            </a:extLst>
          </p:cNvPr>
          <p:cNvSpPr/>
          <p:nvPr/>
        </p:nvSpPr>
        <p:spPr>
          <a:xfrm>
            <a:off x="4780192" y="2444534"/>
            <a:ext cx="7521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200" b="1" dirty="0">
                <a:solidFill>
                  <a:srgbClr val="0070C0"/>
                </a:solidFill>
              </a:rPr>
              <a:t>Negative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654524" y="2896753"/>
            <a:ext cx="24833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this restaurant is the worst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D1F273D-8396-EC48-BDB6-32D929E1FE60}"/>
              </a:ext>
            </a:extLst>
          </p:cNvPr>
          <p:cNvSpPr/>
          <p:nvPr/>
        </p:nvSpPr>
        <p:spPr>
          <a:xfrm>
            <a:off x="4780192" y="2949397"/>
            <a:ext cx="7521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200" b="1" dirty="0">
                <a:solidFill>
                  <a:srgbClr val="0070C0"/>
                </a:solidFill>
              </a:rPr>
              <a:t>Negative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654524" y="3431041"/>
            <a:ext cx="3308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this restaurant is well recommended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1DC9123-1AE2-4343-BA56-B40ED255F9E1}"/>
              </a:ext>
            </a:extLst>
          </p:cNvPr>
          <p:cNvSpPr/>
          <p:nvPr/>
        </p:nvSpPr>
        <p:spPr>
          <a:xfrm>
            <a:off x="4780192" y="3454260"/>
            <a:ext cx="689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200" b="1" dirty="0">
                <a:solidFill>
                  <a:srgbClr val="0070C0"/>
                </a:solidFill>
              </a:rPr>
              <a:t>Positive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236166" y="838385"/>
            <a:ext cx="4883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Avenir Roman" panose="02000503020000020003" pitchFamily="2" charset="0"/>
              </a:rPr>
              <a:t>Input training examples don’t need to be the same length!</a:t>
            </a:r>
            <a:br>
              <a:rPr lang="en-US" sz="1400" dirty="0">
                <a:solidFill>
                  <a:srgbClr val="C00000"/>
                </a:solidFill>
                <a:latin typeface="Avenir Roman" panose="02000503020000020003" pitchFamily="2" charset="0"/>
              </a:rPr>
            </a:br>
            <a:r>
              <a:rPr lang="en-US" sz="1400" dirty="0">
                <a:solidFill>
                  <a:srgbClr val="C00000"/>
                </a:solidFill>
                <a:latin typeface="Avenir Roman" panose="02000503020000020003" pitchFamily="2" charset="0"/>
              </a:rPr>
              <a:t>In this case outputs can be.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152897" y="1506627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4728896" y="1506627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212249121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50801" y="115057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215380"/>
                </a:solidFill>
              </a:rPr>
              <a:t>How can it be used? – e.g. Text Generation</a:t>
            </a:r>
            <a:br>
              <a:rPr lang="en-US" sz="2400" dirty="0">
                <a:solidFill>
                  <a:srgbClr val="215380"/>
                </a:solidFill>
              </a:rPr>
            </a:br>
            <a:r>
              <a:rPr lang="en-US" sz="1600" b="1" dirty="0">
                <a:solidFill>
                  <a:srgbClr val="215380"/>
                </a:solidFill>
              </a:rPr>
              <a:t>Auto-regressive model </a:t>
            </a:r>
            <a:r>
              <a:rPr lang="en-US" sz="1400" dirty="0">
                <a:solidFill>
                  <a:srgbClr val="215380"/>
                </a:solidFill>
              </a:rPr>
              <a:t>– Sequence to Sequence during Training, Auto-regressive during test</a:t>
            </a:r>
            <a:endParaRPr sz="2400" dirty="0">
              <a:solidFill>
                <a:srgbClr val="215380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C3F2469-897C-D643-AE70-4EBC4D424D30}"/>
              </a:ext>
            </a:extLst>
          </p:cNvPr>
          <p:cNvSpPr/>
          <p:nvPr/>
        </p:nvSpPr>
        <p:spPr>
          <a:xfrm>
            <a:off x="728812" y="3127019"/>
            <a:ext cx="440979" cy="462017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/>
              <p:nvPr/>
            </p:nvSpPr>
            <p:spPr>
              <a:xfrm>
                <a:off x="74955" y="3204955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5" y="3204955"/>
                <a:ext cx="301424" cy="30614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EF515D6-7487-3B4B-8D30-59F4BBAC13BB}"/>
              </a:ext>
            </a:extLst>
          </p:cNvPr>
          <p:cNvCxnSpPr>
            <a:cxnSpLocks/>
          </p:cNvCxnSpPr>
          <p:nvPr/>
        </p:nvCxnSpPr>
        <p:spPr>
          <a:xfrm>
            <a:off x="443487" y="3358028"/>
            <a:ext cx="218218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64DB046-5917-2E4D-AE60-202450CE83EB}"/>
              </a:ext>
            </a:extLst>
          </p:cNvPr>
          <p:cNvSpPr/>
          <p:nvPr/>
        </p:nvSpPr>
        <p:spPr>
          <a:xfrm>
            <a:off x="456705" y="4402669"/>
            <a:ext cx="985193" cy="3732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b="1" dirty="0">
                <a:solidFill>
                  <a:srgbClr val="0070C0"/>
                </a:solidFill>
              </a:rPr>
              <a:t>&lt;START&gt;</a:t>
            </a:r>
            <a:endParaRPr lang="en-US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/>
              <p:nvPr/>
            </p:nvSpPr>
            <p:spPr>
              <a:xfrm>
                <a:off x="798590" y="3989388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90" y="3989388"/>
                <a:ext cx="301424" cy="30614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01DC573-80E1-8640-9C73-55351254E11F}"/>
              </a:ext>
            </a:extLst>
          </p:cNvPr>
          <p:cNvCxnSpPr>
            <a:cxnSpLocks/>
          </p:cNvCxnSpPr>
          <p:nvPr/>
        </p:nvCxnSpPr>
        <p:spPr>
          <a:xfrm>
            <a:off x="1262792" y="3358028"/>
            <a:ext cx="218218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957E19B-D1BC-AD49-91B4-3D4868429B4D}"/>
              </a:ext>
            </a:extLst>
          </p:cNvPr>
          <p:cNvCxnSpPr>
            <a:cxnSpLocks/>
          </p:cNvCxnSpPr>
          <p:nvPr/>
        </p:nvCxnSpPr>
        <p:spPr>
          <a:xfrm flipV="1">
            <a:off x="949302" y="366853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/>
              <p:nvPr/>
            </p:nvSpPr>
            <p:spPr>
              <a:xfrm>
                <a:off x="798590" y="2422703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90" y="2422703"/>
                <a:ext cx="301424" cy="306147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118A6100-FDD5-B241-ADEB-C3429A99F63E}"/>
              </a:ext>
            </a:extLst>
          </p:cNvPr>
          <p:cNvCxnSpPr>
            <a:cxnSpLocks/>
          </p:cNvCxnSpPr>
          <p:nvPr/>
        </p:nvCxnSpPr>
        <p:spPr>
          <a:xfrm flipV="1">
            <a:off x="935683" y="280060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B3B164A-1789-1A4F-9A97-F9136AE2C436}"/>
              </a:ext>
            </a:extLst>
          </p:cNvPr>
          <p:cNvCxnSpPr>
            <a:cxnSpLocks/>
          </p:cNvCxnSpPr>
          <p:nvPr/>
        </p:nvCxnSpPr>
        <p:spPr>
          <a:xfrm flipV="1">
            <a:off x="935683" y="2091173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/>
              <p:nvPr/>
            </p:nvSpPr>
            <p:spPr>
              <a:xfrm>
                <a:off x="798589" y="1697206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89" y="1697206"/>
                <a:ext cx="301424" cy="30614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/>
              <p:nvPr/>
            </p:nvSpPr>
            <p:spPr>
              <a:xfrm>
                <a:off x="1574011" y="3204955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011" y="3204955"/>
                <a:ext cx="301424" cy="306147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Rectangle 176">
            <a:extLst>
              <a:ext uri="{FF2B5EF4-FFF2-40B4-BE49-F238E27FC236}">
                <a16:creationId xmlns:a16="http://schemas.microsoft.com/office/drawing/2014/main" id="{7CC80F45-79EB-E14A-8D61-741713019696}"/>
              </a:ext>
            </a:extLst>
          </p:cNvPr>
          <p:cNvSpPr/>
          <p:nvPr/>
        </p:nvSpPr>
        <p:spPr>
          <a:xfrm>
            <a:off x="708722" y="1247777"/>
            <a:ext cx="481156" cy="342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The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FC6E3215-E0D9-DD4E-A9C7-4D4E0C2C81A4}"/>
              </a:ext>
            </a:extLst>
          </p:cNvPr>
          <p:cNvSpPr/>
          <p:nvPr/>
        </p:nvSpPr>
        <p:spPr>
          <a:xfrm>
            <a:off x="2310881" y="3127019"/>
            <a:ext cx="440979" cy="462017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547A2FB7-6EF4-3D46-8211-B37C389C5A58}"/>
              </a:ext>
            </a:extLst>
          </p:cNvPr>
          <p:cNvCxnSpPr>
            <a:cxnSpLocks/>
          </p:cNvCxnSpPr>
          <p:nvPr/>
        </p:nvCxnSpPr>
        <p:spPr>
          <a:xfrm>
            <a:off x="1999662" y="3358028"/>
            <a:ext cx="218218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0" name="Rectangle 179">
            <a:extLst>
              <a:ext uri="{FF2B5EF4-FFF2-40B4-BE49-F238E27FC236}">
                <a16:creationId xmlns:a16="http://schemas.microsoft.com/office/drawing/2014/main" id="{3182658A-7AE7-4A46-AFB8-236AB64DD0AD}"/>
              </a:ext>
            </a:extLst>
          </p:cNvPr>
          <p:cNvSpPr/>
          <p:nvPr/>
        </p:nvSpPr>
        <p:spPr>
          <a:xfrm>
            <a:off x="2272239" y="4402669"/>
            <a:ext cx="518263" cy="3732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b="1" dirty="0">
                <a:solidFill>
                  <a:srgbClr val="0070C0"/>
                </a:solidFill>
              </a:rPr>
              <a:t>The</a:t>
            </a:r>
            <a:endParaRPr lang="en-US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/>
              <p:nvPr/>
            </p:nvSpPr>
            <p:spPr>
              <a:xfrm>
                <a:off x="2380658" y="3989388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658" y="3989388"/>
                <a:ext cx="301424" cy="306147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E1176CDB-232E-FE47-A06C-593693C4382E}"/>
              </a:ext>
            </a:extLst>
          </p:cNvPr>
          <p:cNvCxnSpPr>
            <a:cxnSpLocks/>
          </p:cNvCxnSpPr>
          <p:nvPr/>
        </p:nvCxnSpPr>
        <p:spPr>
          <a:xfrm>
            <a:off x="2818968" y="3358028"/>
            <a:ext cx="218218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707043BF-F885-2B4F-A84B-012276685F2B}"/>
              </a:ext>
            </a:extLst>
          </p:cNvPr>
          <p:cNvCxnSpPr>
            <a:cxnSpLocks/>
          </p:cNvCxnSpPr>
          <p:nvPr/>
        </p:nvCxnSpPr>
        <p:spPr>
          <a:xfrm flipV="1">
            <a:off x="2531371" y="366853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626B2C6-DD8C-534A-B27B-B5ABA5FA9848}"/>
                  </a:ext>
                </a:extLst>
              </p:cNvPr>
              <p:cNvSpPr/>
              <p:nvPr/>
            </p:nvSpPr>
            <p:spPr>
              <a:xfrm>
                <a:off x="2380658" y="2422703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626B2C6-DD8C-534A-B27B-B5ABA5FA9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658" y="2422703"/>
                <a:ext cx="301424" cy="306147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9240132A-883D-3649-BD6C-B3CAAE94BED8}"/>
              </a:ext>
            </a:extLst>
          </p:cNvPr>
          <p:cNvCxnSpPr>
            <a:cxnSpLocks/>
          </p:cNvCxnSpPr>
          <p:nvPr/>
        </p:nvCxnSpPr>
        <p:spPr>
          <a:xfrm flipV="1">
            <a:off x="2531371" y="280060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D49CCE49-BFF7-B642-AAA2-183FEAB4C560}"/>
              </a:ext>
            </a:extLst>
          </p:cNvPr>
          <p:cNvCxnSpPr>
            <a:cxnSpLocks/>
          </p:cNvCxnSpPr>
          <p:nvPr/>
        </p:nvCxnSpPr>
        <p:spPr>
          <a:xfrm flipV="1">
            <a:off x="2531371" y="2091173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B04F3D3-BFF8-F841-B9DA-8E67C9E5018F}"/>
                  </a:ext>
                </a:extLst>
              </p:cNvPr>
              <p:cNvSpPr/>
              <p:nvPr/>
            </p:nvSpPr>
            <p:spPr>
              <a:xfrm>
                <a:off x="2380658" y="1697206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B04F3D3-BFF8-F841-B9DA-8E67C9E50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658" y="1697206"/>
                <a:ext cx="301424" cy="306147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04120A9-93BC-4A43-9BCD-CB87514598C8}"/>
                  </a:ext>
                </a:extLst>
              </p:cNvPr>
              <p:cNvSpPr/>
              <p:nvPr/>
            </p:nvSpPr>
            <p:spPr>
              <a:xfrm>
                <a:off x="3130187" y="3204955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04120A9-93BC-4A43-9BCD-CB8751459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187" y="3204955"/>
                <a:ext cx="301424" cy="306147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Rectangle 188">
            <a:extLst>
              <a:ext uri="{FF2B5EF4-FFF2-40B4-BE49-F238E27FC236}">
                <a16:creationId xmlns:a16="http://schemas.microsoft.com/office/drawing/2014/main" id="{5A0D8690-1EC8-AB48-A6C8-9B0E7CACFE00}"/>
              </a:ext>
            </a:extLst>
          </p:cNvPr>
          <p:cNvSpPr/>
          <p:nvPr/>
        </p:nvSpPr>
        <p:spPr>
          <a:xfrm>
            <a:off x="2176768" y="1242523"/>
            <a:ext cx="657414" cy="342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world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04D415F9-045E-0E4D-951F-04B8BE3B6E84}"/>
              </a:ext>
            </a:extLst>
          </p:cNvPr>
          <p:cNvSpPr/>
          <p:nvPr/>
        </p:nvSpPr>
        <p:spPr>
          <a:xfrm>
            <a:off x="3861814" y="3127019"/>
            <a:ext cx="440979" cy="462017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A5791169-9B9B-3C43-9AFB-30FC0FB88EC4}"/>
              </a:ext>
            </a:extLst>
          </p:cNvPr>
          <p:cNvCxnSpPr>
            <a:cxnSpLocks/>
          </p:cNvCxnSpPr>
          <p:nvPr/>
        </p:nvCxnSpPr>
        <p:spPr>
          <a:xfrm>
            <a:off x="3550595" y="3358028"/>
            <a:ext cx="218218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2" name="Rectangle 191">
            <a:extLst>
              <a:ext uri="{FF2B5EF4-FFF2-40B4-BE49-F238E27FC236}">
                <a16:creationId xmlns:a16="http://schemas.microsoft.com/office/drawing/2014/main" id="{CDF34333-8511-B04B-A44C-6E0A646A8B80}"/>
              </a:ext>
            </a:extLst>
          </p:cNvPr>
          <p:cNvSpPr/>
          <p:nvPr/>
        </p:nvSpPr>
        <p:spPr>
          <a:xfrm>
            <a:off x="3699098" y="4402669"/>
            <a:ext cx="714621" cy="3732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b="1" dirty="0">
                <a:solidFill>
                  <a:srgbClr val="0070C0"/>
                </a:solidFill>
              </a:rPr>
              <a:t>world</a:t>
            </a:r>
            <a:endParaRPr lang="en-US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6570F1D8-786A-A844-B217-DFC91F63832F}"/>
                  </a:ext>
                </a:extLst>
              </p:cNvPr>
              <p:cNvSpPr/>
              <p:nvPr/>
            </p:nvSpPr>
            <p:spPr>
              <a:xfrm>
                <a:off x="3931591" y="3989388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6570F1D8-786A-A844-B217-DFC91F6383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591" y="3989388"/>
                <a:ext cx="301424" cy="306147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AD255AD8-91EF-8241-B67F-585BF0F81143}"/>
              </a:ext>
            </a:extLst>
          </p:cNvPr>
          <p:cNvCxnSpPr>
            <a:cxnSpLocks/>
          </p:cNvCxnSpPr>
          <p:nvPr/>
        </p:nvCxnSpPr>
        <p:spPr>
          <a:xfrm>
            <a:off x="4369901" y="3358028"/>
            <a:ext cx="218218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B137589E-6561-8F4A-B241-F6FFCB8C1A6D}"/>
              </a:ext>
            </a:extLst>
          </p:cNvPr>
          <p:cNvCxnSpPr>
            <a:cxnSpLocks/>
          </p:cNvCxnSpPr>
          <p:nvPr/>
        </p:nvCxnSpPr>
        <p:spPr>
          <a:xfrm flipV="1">
            <a:off x="4082304" y="366853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0E759907-EAB1-BA4A-8C38-EA7E3697A665}"/>
                  </a:ext>
                </a:extLst>
              </p:cNvPr>
              <p:cNvSpPr/>
              <p:nvPr/>
            </p:nvSpPr>
            <p:spPr>
              <a:xfrm>
                <a:off x="3931591" y="2422703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0E759907-EAB1-BA4A-8C38-EA7E3697A6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591" y="2422703"/>
                <a:ext cx="301424" cy="306147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FF3601ED-0B4C-314D-9E70-2CE73CAECE15}"/>
              </a:ext>
            </a:extLst>
          </p:cNvPr>
          <p:cNvCxnSpPr>
            <a:cxnSpLocks/>
          </p:cNvCxnSpPr>
          <p:nvPr/>
        </p:nvCxnSpPr>
        <p:spPr>
          <a:xfrm flipV="1">
            <a:off x="4082304" y="280060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D4A48711-D498-2549-9373-2855CB247837}"/>
              </a:ext>
            </a:extLst>
          </p:cNvPr>
          <p:cNvCxnSpPr>
            <a:cxnSpLocks/>
          </p:cNvCxnSpPr>
          <p:nvPr/>
        </p:nvCxnSpPr>
        <p:spPr>
          <a:xfrm flipV="1">
            <a:off x="4082304" y="2091173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BC90E518-0F31-2249-97B7-4816BB0AD676}"/>
                  </a:ext>
                </a:extLst>
              </p:cNvPr>
              <p:cNvSpPr/>
              <p:nvPr/>
            </p:nvSpPr>
            <p:spPr>
              <a:xfrm>
                <a:off x="3931591" y="1697206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BC90E518-0F31-2249-97B7-4816BB0AD6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591" y="1697206"/>
                <a:ext cx="301424" cy="306147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3E9B0D21-C951-4049-9A7D-2F1E9875BBF0}"/>
                  </a:ext>
                </a:extLst>
              </p:cNvPr>
              <p:cNvSpPr/>
              <p:nvPr/>
            </p:nvSpPr>
            <p:spPr>
              <a:xfrm>
                <a:off x="4681120" y="3204955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3E9B0D21-C951-4049-9A7D-2F1E9875BB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120" y="3204955"/>
                <a:ext cx="301424" cy="306147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1" name="Rectangle 200">
            <a:extLst>
              <a:ext uri="{FF2B5EF4-FFF2-40B4-BE49-F238E27FC236}">
                <a16:creationId xmlns:a16="http://schemas.microsoft.com/office/drawing/2014/main" id="{9390BCAE-8D98-E543-A811-2B9FEBC70D88}"/>
              </a:ext>
            </a:extLst>
          </p:cNvPr>
          <p:cNvSpPr/>
          <p:nvPr/>
        </p:nvSpPr>
        <p:spPr>
          <a:xfrm>
            <a:off x="3903960" y="1236689"/>
            <a:ext cx="304897" cy="342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is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042916CF-9DFC-A34E-A905-62CC10638093}"/>
              </a:ext>
            </a:extLst>
          </p:cNvPr>
          <p:cNvSpPr/>
          <p:nvPr/>
        </p:nvSpPr>
        <p:spPr>
          <a:xfrm>
            <a:off x="5412747" y="3127019"/>
            <a:ext cx="440979" cy="462017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64D12C46-F63D-2B43-82FD-2186A5DE4EF3}"/>
              </a:ext>
            </a:extLst>
          </p:cNvPr>
          <p:cNvCxnSpPr>
            <a:cxnSpLocks/>
          </p:cNvCxnSpPr>
          <p:nvPr/>
        </p:nvCxnSpPr>
        <p:spPr>
          <a:xfrm>
            <a:off x="5101528" y="3358028"/>
            <a:ext cx="218218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4" name="Rectangle 203">
            <a:extLst>
              <a:ext uri="{FF2B5EF4-FFF2-40B4-BE49-F238E27FC236}">
                <a16:creationId xmlns:a16="http://schemas.microsoft.com/office/drawing/2014/main" id="{64081E00-49B0-3444-8A0D-298207DC398E}"/>
              </a:ext>
            </a:extLst>
          </p:cNvPr>
          <p:cNvSpPr/>
          <p:nvPr/>
        </p:nvSpPr>
        <p:spPr>
          <a:xfrm>
            <a:off x="5473057" y="4402669"/>
            <a:ext cx="320358" cy="3732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b="1" dirty="0">
                <a:solidFill>
                  <a:srgbClr val="0070C0"/>
                </a:solidFill>
              </a:rPr>
              <a:t>is</a:t>
            </a:r>
            <a:endParaRPr lang="en-US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3CCC460E-A3E0-4C41-84F7-4958846588DF}"/>
                  </a:ext>
                </a:extLst>
              </p:cNvPr>
              <p:cNvSpPr/>
              <p:nvPr/>
            </p:nvSpPr>
            <p:spPr>
              <a:xfrm>
                <a:off x="5482525" y="3989388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3CCC460E-A3E0-4C41-84F7-495884658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525" y="3989388"/>
                <a:ext cx="301424" cy="306147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76832666-A250-E644-ADCA-62FD3F92C8C8}"/>
              </a:ext>
            </a:extLst>
          </p:cNvPr>
          <p:cNvCxnSpPr>
            <a:cxnSpLocks/>
          </p:cNvCxnSpPr>
          <p:nvPr/>
        </p:nvCxnSpPr>
        <p:spPr>
          <a:xfrm>
            <a:off x="5920834" y="3358028"/>
            <a:ext cx="218218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7FBDA8C6-9ECB-5641-B603-08EDDE437336}"/>
              </a:ext>
            </a:extLst>
          </p:cNvPr>
          <p:cNvCxnSpPr>
            <a:cxnSpLocks/>
          </p:cNvCxnSpPr>
          <p:nvPr/>
        </p:nvCxnSpPr>
        <p:spPr>
          <a:xfrm flipV="1">
            <a:off x="5633237" y="366853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F8F2A8E6-E7C1-1A4A-A2EA-CFA57F689A09}"/>
                  </a:ext>
                </a:extLst>
              </p:cNvPr>
              <p:cNvSpPr/>
              <p:nvPr/>
            </p:nvSpPr>
            <p:spPr>
              <a:xfrm>
                <a:off x="5482525" y="2422703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F8F2A8E6-E7C1-1A4A-A2EA-CFA57F689A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525" y="2422703"/>
                <a:ext cx="301424" cy="306147"/>
              </a:xfrm>
              <a:prstGeom prst="ellipse">
                <a:avLst/>
              </a:prstGeom>
              <a:blipFill>
                <a:blip r:embed="rId16"/>
                <a:stretch>
                  <a:fillRect l="-41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AB282CC4-25D4-D044-868A-FBB182B4C657}"/>
              </a:ext>
            </a:extLst>
          </p:cNvPr>
          <p:cNvCxnSpPr>
            <a:cxnSpLocks/>
          </p:cNvCxnSpPr>
          <p:nvPr/>
        </p:nvCxnSpPr>
        <p:spPr>
          <a:xfrm flipV="1">
            <a:off x="5633237" y="280060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957A65AC-A59F-5449-9106-B8AE7F08F271}"/>
              </a:ext>
            </a:extLst>
          </p:cNvPr>
          <p:cNvCxnSpPr>
            <a:cxnSpLocks/>
          </p:cNvCxnSpPr>
          <p:nvPr/>
        </p:nvCxnSpPr>
        <p:spPr>
          <a:xfrm flipV="1">
            <a:off x="5633237" y="2091173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AC302FB-C0EC-954D-B00B-A96E24F2BEB2}"/>
                  </a:ext>
                </a:extLst>
              </p:cNvPr>
              <p:cNvSpPr/>
              <p:nvPr/>
            </p:nvSpPr>
            <p:spPr>
              <a:xfrm>
                <a:off x="5482525" y="1697206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AC302FB-C0EC-954D-B00B-A96E24F2B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525" y="1697206"/>
                <a:ext cx="301424" cy="306147"/>
              </a:xfrm>
              <a:prstGeom prst="ellipse">
                <a:avLst/>
              </a:prstGeom>
              <a:blipFill>
                <a:blip r:embed="rId17"/>
                <a:stretch>
                  <a:fillRect l="-41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5189CD39-ED25-A246-87A3-C09F5E92B176}"/>
                  </a:ext>
                </a:extLst>
              </p:cNvPr>
              <p:cNvSpPr/>
              <p:nvPr/>
            </p:nvSpPr>
            <p:spPr>
              <a:xfrm>
                <a:off x="6232053" y="3204955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5189CD39-ED25-A246-87A3-C09F5E92B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053" y="3204955"/>
                <a:ext cx="301424" cy="306147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3" name="Rectangle 212">
            <a:extLst>
              <a:ext uri="{FF2B5EF4-FFF2-40B4-BE49-F238E27FC236}">
                <a16:creationId xmlns:a16="http://schemas.microsoft.com/office/drawing/2014/main" id="{3E582E23-B238-264E-AC3C-E6C4D5AED293}"/>
              </a:ext>
            </a:extLst>
          </p:cNvPr>
          <p:cNvSpPr/>
          <p:nvPr/>
        </p:nvSpPr>
        <p:spPr>
          <a:xfrm>
            <a:off x="5403481" y="1243683"/>
            <a:ext cx="459509" cy="342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not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4811AB5E-8C55-314F-9F8D-B9421E5ACEBD}"/>
              </a:ext>
            </a:extLst>
          </p:cNvPr>
          <p:cNvSpPr/>
          <p:nvPr/>
        </p:nvSpPr>
        <p:spPr>
          <a:xfrm>
            <a:off x="6947097" y="3128179"/>
            <a:ext cx="440979" cy="462017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0B490A16-F7F1-A949-9BD9-3BDE8117C069}"/>
              </a:ext>
            </a:extLst>
          </p:cNvPr>
          <p:cNvCxnSpPr>
            <a:cxnSpLocks/>
          </p:cNvCxnSpPr>
          <p:nvPr/>
        </p:nvCxnSpPr>
        <p:spPr>
          <a:xfrm>
            <a:off x="6635878" y="3359188"/>
            <a:ext cx="218218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6" name="Rectangle 215">
            <a:extLst>
              <a:ext uri="{FF2B5EF4-FFF2-40B4-BE49-F238E27FC236}">
                <a16:creationId xmlns:a16="http://schemas.microsoft.com/office/drawing/2014/main" id="{B484E65E-0D18-0F42-A4D5-CA541DE02B08}"/>
              </a:ext>
            </a:extLst>
          </p:cNvPr>
          <p:cNvSpPr/>
          <p:nvPr/>
        </p:nvSpPr>
        <p:spPr>
          <a:xfrm>
            <a:off x="6920824" y="4402669"/>
            <a:ext cx="493525" cy="3732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b="1" dirty="0">
                <a:solidFill>
                  <a:srgbClr val="0070C0"/>
                </a:solidFill>
              </a:rPr>
              <a:t>not</a:t>
            </a:r>
            <a:endParaRPr lang="en-US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8F4FC48E-E7E3-1A42-991B-A4587ACEB96D}"/>
                  </a:ext>
                </a:extLst>
              </p:cNvPr>
              <p:cNvSpPr/>
              <p:nvPr/>
            </p:nvSpPr>
            <p:spPr>
              <a:xfrm>
                <a:off x="7016875" y="3990548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8F4FC48E-E7E3-1A42-991B-A4587ACEB9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875" y="3990548"/>
                <a:ext cx="301424" cy="306147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0345604D-7A82-FA4F-A141-F43CC0994512}"/>
              </a:ext>
            </a:extLst>
          </p:cNvPr>
          <p:cNvCxnSpPr>
            <a:cxnSpLocks/>
          </p:cNvCxnSpPr>
          <p:nvPr/>
        </p:nvCxnSpPr>
        <p:spPr>
          <a:xfrm>
            <a:off x="7455184" y="3359188"/>
            <a:ext cx="218218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CD55F8A3-54EE-6049-96EB-A406721CA07F}"/>
              </a:ext>
            </a:extLst>
          </p:cNvPr>
          <p:cNvCxnSpPr>
            <a:cxnSpLocks/>
          </p:cNvCxnSpPr>
          <p:nvPr/>
        </p:nvCxnSpPr>
        <p:spPr>
          <a:xfrm flipV="1">
            <a:off x="7167587" y="366969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D06A9606-6BAB-BC4D-AD4D-40770B714F07}"/>
                  </a:ext>
                </a:extLst>
              </p:cNvPr>
              <p:cNvSpPr/>
              <p:nvPr/>
            </p:nvSpPr>
            <p:spPr>
              <a:xfrm>
                <a:off x="7016875" y="2423863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D06A9606-6BAB-BC4D-AD4D-40770B714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875" y="2423863"/>
                <a:ext cx="301424" cy="306147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78289B20-DFBE-5E44-BD1D-0718E9577F08}"/>
              </a:ext>
            </a:extLst>
          </p:cNvPr>
          <p:cNvCxnSpPr>
            <a:cxnSpLocks/>
          </p:cNvCxnSpPr>
          <p:nvPr/>
        </p:nvCxnSpPr>
        <p:spPr>
          <a:xfrm flipV="1">
            <a:off x="7167587" y="280176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006FA779-06A6-5F41-86B4-1C661710CDBC}"/>
              </a:ext>
            </a:extLst>
          </p:cNvPr>
          <p:cNvCxnSpPr>
            <a:cxnSpLocks/>
          </p:cNvCxnSpPr>
          <p:nvPr/>
        </p:nvCxnSpPr>
        <p:spPr>
          <a:xfrm flipV="1">
            <a:off x="7167587" y="2092333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5F31107B-D5DF-364A-8076-1DA7A65171BC}"/>
                  </a:ext>
                </a:extLst>
              </p:cNvPr>
              <p:cNvSpPr/>
              <p:nvPr/>
            </p:nvSpPr>
            <p:spPr>
              <a:xfrm>
                <a:off x="7016875" y="1698366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5F31107B-D5DF-364A-8076-1DA7A65171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875" y="1698366"/>
                <a:ext cx="301424" cy="306147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59F1BB8-3F42-E445-919A-98059BD8CE1F}"/>
                  </a:ext>
                </a:extLst>
              </p:cNvPr>
              <p:cNvSpPr/>
              <p:nvPr/>
            </p:nvSpPr>
            <p:spPr>
              <a:xfrm>
                <a:off x="7766403" y="3206115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59F1BB8-3F42-E445-919A-98059BD8CE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403" y="3206115"/>
                <a:ext cx="301424" cy="306147"/>
              </a:xfrm>
              <a:prstGeom prst="ellipse">
                <a:avLst/>
              </a:prstGeom>
              <a:blipFill>
                <a:blip r:embed="rId22"/>
                <a:stretch>
                  <a:fillRect l="-41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" name="Rectangle 224">
            <a:extLst>
              <a:ext uri="{FF2B5EF4-FFF2-40B4-BE49-F238E27FC236}">
                <a16:creationId xmlns:a16="http://schemas.microsoft.com/office/drawing/2014/main" id="{60ED825E-69C8-C64D-B583-2F364E129F40}"/>
              </a:ext>
            </a:extLst>
          </p:cNvPr>
          <p:cNvSpPr/>
          <p:nvPr/>
        </p:nvSpPr>
        <p:spPr>
          <a:xfrm>
            <a:off x="6812985" y="1243683"/>
            <a:ext cx="798113" cy="342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enough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6796539C-FDAD-CE4F-BFC7-F3FCA7FB859F}"/>
              </a:ext>
            </a:extLst>
          </p:cNvPr>
          <p:cNvSpPr/>
          <p:nvPr/>
        </p:nvSpPr>
        <p:spPr>
          <a:xfrm>
            <a:off x="8409723" y="3127019"/>
            <a:ext cx="440979" cy="462017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01ADCFFD-A99E-9041-837F-69AFA5371F5C}"/>
              </a:ext>
            </a:extLst>
          </p:cNvPr>
          <p:cNvCxnSpPr>
            <a:cxnSpLocks/>
          </p:cNvCxnSpPr>
          <p:nvPr/>
        </p:nvCxnSpPr>
        <p:spPr>
          <a:xfrm>
            <a:off x="8098504" y="3358028"/>
            <a:ext cx="218218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8" name="Rectangle 227">
            <a:extLst>
              <a:ext uri="{FF2B5EF4-FFF2-40B4-BE49-F238E27FC236}">
                <a16:creationId xmlns:a16="http://schemas.microsoft.com/office/drawing/2014/main" id="{88B92D3C-0ED2-C345-A238-759C79312C83}"/>
              </a:ext>
            </a:extLst>
          </p:cNvPr>
          <p:cNvSpPr/>
          <p:nvPr/>
        </p:nvSpPr>
        <p:spPr>
          <a:xfrm>
            <a:off x="8178806" y="4414807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b="1" dirty="0">
                <a:solidFill>
                  <a:srgbClr val="0070C0"/>
                </a:solidFill>
              </a:rPr>
              <a:t>enough</a:t>
            </a:r>
            <a:endParaRPr lang="en-US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CFAB2A06-D93D-514C-8E01-3C818D9CC573}"/>
                  </a:ext>
                </a:extLst>
              </p:cNvPr>
              <p:cNvSpPr/>
              <p:nvPr/>
            </p:nvSpPr>
            <p:spPr>
              <a:xfrm>
                <a:off x="8479500" y="3989388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CFAB2A06-D93D-514C-8E01-3C818D9CC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500" y="3989388"/>
                <a:ext cx="301424" cy="306147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BF01FAD6-F8E4-FD49-9428-AADDCBBC5CE8}"/>
              </a:ext>
            </a:extLst>
          </p:cNvPr>
          <p:cNvCxnSpPr>
            <a:cxnSpLocks/>
          </p:cNvCxnSpPr>
          <p:nvPr/>
        </p:nvCxnSpPr>
        <p:spPr>
          <a:xfrm flipV="1">
            <a:off x="8630212" y="366853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D4FEF708-2142-6141-8805-37CDEAE7F26C}"/>
                  </a:ext>
                </a:extLst>
              </p:cNvPr>
              <p:cNvSpPr/>
              <p:nvPr/>
            </p:nvSpPr>
            <p:spPr>
              <a:xfrm>
                <a:off x="8479500" y="2422703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D4FEF708-2142-6141-8805-37CDEAE7F2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500" y="2422703"/>
                <a:ext cx="301424" cy="306147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9B5A5339-45E6-C349-AC7F-BDADA51BFD3B}"/>
              </a:ext>
            </a:extLst>
          </p:cNvPr>
          <p:cNvCxnSpPr>
            <a:cxnSpLocks/>
          </p:cNvCxnSpPr>
          <p:nvPr/>
        </p:nvCxnSpPr>
        <p:spPr>
          <a:xfrm flipV="1">
            <a:off x="8630212" y="280060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435BE813-1D98-AF43-BB5B-BE4DC59661D8}"/>
              </a:ext>
            </a:extLst>
          </p:cNvPr>
          <p:cNvCxnSpPr>
            <a:cxnSpLocks/>
          </p:cNvCxnSpPr>
          <p:nvPr/>
        </p:nvCxnSpPr>
        <p:spPr>
          <a:xfrm flipV="1">
            <a:off x="8630212" y="2091173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F9FF99ED-0FE8-634D-BBFC-45ACCC8BEA78}"/>
                  </a:ext>
                </a:extLst>
              </p:cNvPr>
              <p:cNvSpPr/>
              <p:nvPr/>
            </p:nvSpPr>
            <p:spPr>
              <a:xfrm>
                <a:off x="8479500" y="1697206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F9FF99ED-0FE8-634D-BBFC-45ACCC8BE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500" y="1697206"/>
                <a:ext cx="301424" cy="306147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" name="Rectangle 234">
            <a:extLst>
              <a:ext uri="{FF2B5EF4-FFF2-40B4-BE49-F238E27FC236}">
                <a16:creationId xmlns:a16="http://schemas.microsoft.com/office/drawing/2014/main" id="{9425B830-7DE2-5E49-8C2D-081728343071}"/>
              </a:ext>
            </a:extLst>
          </p:cNvPr>
          <p:cNvSpPr/>
          <p:nvPr/>
        </p:nvSpPr>
        <p:spPr>
          <a:xfrm>
            <a:off x="8275610" y="1242523"/>
            <a:ext cx="7537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&lt;END&gt;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3510635" y="861867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Avenir Roman" panose="02000503020000020003" pitchFamily="2" charset="0"/>
              </a:rPr>
              <a:t>DURING TRAINING</a:t>
            </a:r>
          </a:p>
        </p:txBody>
      </p:sp>
    </p:spTree>
    <p:extLst>
      <p:ext uri="{BB962C8B-B14F-4D97-AF65-F5344CB8AC3E}">
        <p14:creationId xmlns:p14="http://schemas.microsoft.com/office/powerpoint/2010/main" val="391217235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115057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215380"/>
                </a:solidFill>
              </a:rPr>
              <a:t>How can it be used? – e.g. Text Generation</a:t>
            </a:r>
            <a:br>
              <a:rPr lang="en-US" sz="2400" dirty="0">
                <a:solidFill>
                  <a:srgbClr val="215380"/>
                </a:solidFill>
              </a:rPr>
            </a:br>
            <a:r>
              <a:rPr lang="en-US" sz="1400" dirty="0">
                <a:solidFill>
                  <a:srgbClr val="215380"/>
                </a:solidFill>
              </a:rPr>
              <a:t>Auto-regressive Models</a:t>
            </a:r>
            <a:endParaRPr sz="2400" dirty="0">
              <a:solidFill>
                <a:srgbClr val="21538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782" y="1916272"/>
            <a:ext cx="34916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&lt;START&gt; this restaurant has good food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595571" y="1791605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0281E2F-6AE0-EF4F-AA60-3A71BDF7BA5D}"/>
              </a:ext>
            </a:extLst>
          </p:cNvPr>
          <p:cNvSpPr/>
          <p:nvPr/>
        </p:nvSpPr>
        <p:spPr>
          <a:xfrm>
            <a:off x="471782" y="2391890"/>
            <a:ext cx="2778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&lt;START&gt; this restaurant is bad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6BA850E-93A2-D340-8903-737D2665D7E8}"/>
              </a:ext>
            </a:extLst>
          </p:cNvPr>
          <p:cNvSpPr/>
          <p:nvPr/>
        </p:nvSpPr>
        <p:spPr>
          <a:xfrm>
            <a:off x="471782" y="2896753"/>
            <a:ext cx="32752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&lt;START&gt; this restaurant is the worst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10BDCBE-F5FF-BA43-8CB6-0CE79A6A7FA9}"/>
              </a:ext>
            </a:extLst>
          </p:cNvPr>
          <p:cNvSpPr/>
          <p:nvPr/>
        </p:nvSpPr>
        <p:spPr>
          <a:xfrm>
            <a:off x="471782" y="3431041"/>
            <a:ext cx="41008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&lt;START&gt; this restaurant is well recommended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236166" y="838385"/>
            <a:ext cx="4883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Avenir Roman" panose="02000503020000020003" pitchFamily="2" charset="0"/>
              </a:rPr>
              <a:t>Input training examples don’t need to be the same length!</a:t>
            </a:r>
            <a:br>
              <a:rPr lang="en-US" sz="1400" dirty="0">
                <a:solidFill>
                  <a:srgbClr val="C00000"/>
                </a:solidFill>
                <a:latin typeface="Avenir Roman" panose="02000503020000020003" pitchFamily="2" charset="0"/>
              </a:rPr>
            </a:br>
            <a:r>
              <a:rPr lang="en-US" sz="1400" dirty="0">
                <a:solidFill>
                  <a:srgbClr val="C00000"/>
                </a:solidFill>
                <a:latin typeface="Avenir Roman" panose="02000503020000020003" pitchFamily="2" charset="0"/>
              </a:rPr>
              <a:t>In this case outputs can be.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152897" y="1506627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4728896" y="1506627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AE7229-54C8-AB48-946C-0B0C510D71DD}"/>
              </a:ext>
            </a:extLst>
          </p:cNvPr>
          <p:cNvSpPr/>
          <p:nvPr/>
        </p:nvSpPr>
        <p:spPr>
          <a:xfrm>
            <a:off x="4970320" y="1906264"/>
            <a:ext cx="3315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this restaurant has good food &lt;END&gt;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8C337F-21CF-C44F-925D-9959225897F2}"/>
              </a:ext>
            </a:extLst>
          </p:cNvPr>
          <p:cNvSpPr/>
          <p:nvPr/>
        </p:nvSpPr>
        <p:spPr>
          <a:xfrm>
            <a:off x="4970320" y="2450923"/>
            <a:ext cx="2601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this restaurant is bad &lt;END&gt;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1B2A24-F847-9048-B62D-088DD9E6CEE8}"/>
              </a:ext>
            </a:extLst>
          </p:cNvPr>
          <p:cNvSpPr/>
          <p:nvPr/>
        </p:nvSpPr>
        <p:spPr>
          <a:xfrm>
            <a:off x="4970320" y="2955786"/>
            <a:ext cx="3098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this restaurant is the worst &lt;END&gt;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DA3F10-C6BF-3746-A4F7-074472980523}"/>
              </a:ext>
            </a:extLst>
          </p:cNvPr>
          <p:cNvSpPr/>
          <p:nvPr/>
        </p:nvSpPr>
        <p:spPr>
          <a:xfrm>
            <a:off x="4970320" y="3445901"/>
            <a:ext cx="39244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this restaurant is well recommended &lt;END&gt;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3909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50801" y="115057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215380"/>
                </a:solidFill>
              </a:rPr>
              <a:t>How can it be used? – e.g. Text Generation</a:t>
            </a:r>
            <a:br>
              <a:rPr lang="en-US" sz="2400" dirty="0">
                <a:solidFill>
                  <a:srgbClr val="215380"/>
                </a:solidFill>
              </a:rPr>
            </a:br>
            <a:r>
              <a:rPr lang="en-US" sz="1600" b="1" dirty="0">
                <a:solidFill>
                  <a:srgbClr val="215380"/>
                </a:solidFill>
              </a:rPr>
              <a:t>Auto-regressive model </a:t>
            </a:r>
            <a:r>
              <a:rPr lang="en-US" sz="1400" dirty="0">
                <a:solidFill>
                  <a:srgbClr val="215380"/>
                </a:solidFill>
              </a:rPr>
              <a:t>– Sequence to Sequence during Training, Auto-regressive during test</a:t>
            </a:r>
            <a:endParaRPr sz="2400" dirty="0">
              <a:solidFill>
                <a:srgbClr val="215380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C3F2469-897C-D643-AE70-4EBC4D424D30}"/>
              </a:ext>
            </a:extLst>
          </p:cNvPr>
          <p:cNvSpPr/>
          <p:nvPr/>
        </p:nvSpPr>
        <p:spPr>
          <a:xfrm>
            <a:off x="728812" y="3127019"/>
            <a:ext cx="440979" cy="462017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/>
              <p:nvPr/>
            </p:nvSpPr>
            <p:spPr>
              <a:xfrm>
                <a:off x="74955" y="3204955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5" y="3204955"/>
                <a:ext cx="301424" cy="30614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EF515D6-7487-3B4B-8D30-59F4BBAC13BB}"/>
              </a:ext>
            </a:extLst>
          </p:cNvPr>
          <p:cNvCxnSpPr>
            <a:cxnSpLocks/>
          </p:cNvCxnSpPr>
          <p:nvPr/>
        </p:nvCxnSpPr>
        <p:spPr>
          <a:xfrm>
            <a:off x="443487" y="3358028"/>
            <a:ext cx="218218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64DB046-5917-2E4D-AE60-202450CE83EB}"/>
              </a:ext>
            </a:extLst>
          </p:cNvPr>
          <p:cNvSpPr/>
          <p:nvPr/>
        </p:nvSpPr>
        <p:spPr>
          <a:xfrm>
            <a:off x="456705" y="4402669"/>
            <a:ext cx="985193" cy="3732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b="1" dirty="0">
                <a:solidFill>
                  <a:srgbClr val="0070C0"/>
                </a:solidFill>
              </a:rPr>
              <a:t>&lt;START&gt;</a:t>
            </a:r>
            <a:endParaRPr lang="en-US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/>
              <p:nvPr/>
            </p:nvSpPr>
            <p:spPr>
              <a:xfrm>
                <a:off x="798590" y="3989388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90" y="3989388"/>
                <a:ext cx="301424" cy="30614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01DC573-80E1-8640-9C73-55351254E11F}"/>
              </a:ext>
            </a:extLst>
          </p:cNvPr>
          <p:cNvCxnSpPr>
            <a:cxnSpLocks/>
          </p:cNvCxnSpPr>
          <p:nvPr/>
        </p:nvCxnSpPr>
        <p:spPr>
          <a:xfrm>
            <a:off x="1262792" y="3358028"/>
            <a:ext cx="218218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957E19B-D1BC-AD49-91B4-3D4868429B4D}"/>
              </a:ext>
            </a:extLst>
          </p:cNvPr>
          <p:cNvCxnSpPr>
            <a:cxnSpLocks/>
          </p:cNvCxnSpPr>
          <p:nvPr/>
        </p:nvCxnSpPr>
        <p:spPr>
          <a:xfrm flipV="1">
            <a:off x="949302" y="366853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3510635" y="861867"/>
            <a:ext cx="1664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Avenir Roman" panose="02000503020000020003" pitchFamily="2" charset="0"/>
              </a:rPr>
              <a:t>DURING TESTING</a:t>
            </a:r>
          </a:p>
        </p:txBody>
      </p:sp>
    </p:spTree>
    <p:extLst>
      <p:ext uri="{BB962C8B-B14F-4D97-AF65-F5344CB8AC3E}">
        <p14:creationId xmlns:p14="http://schemas.microsoft.com/office/powerpoint/2010/main" val="175612034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50801" y="115057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215380"/>
                </a:solidFill>
              </a:rPr>
              <a:t>How can it be used? – e.g. Text Generation</a:t>
            </a:r>
            <a:br>
              <a:rPr lang="en-US" sz="2400" dirty="0">
                <a:solidFill>
                  <a:srgbClr val="215380"/>
                </a:solidFill>
              </a:rPr>
            </a:br>
            <a:r>
              <a:rPr lang="en-US" sz="1600" b="1" dirty="0">
                <a:solidFill>
                  <a:srgbClr val="215380"/>
                </a:solidFill>
              </a:rPr>
              <a:t>Auto-regressive model </a:t>
            </a:r>
            <a:r>
              <a:rPr lang="en-US" sz="1400" dirty="0">
                <a:solidFill>
                  <a:srgbClr val="215380"/>
                </a:solidFill>
              </a:rPr>
              <a:t>– Sequence to Sequence during Training, Auto-regressive during test</a:t>
            </a:r>
            <a:endParaRPr sz="2400" dirty="0">
              <a:solidFill>
                <a:srgbClr val="215380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C3F2469-897C-D643-AE70-4EBC4D424D30}"/>
              </a:ext>
            </a:extLst>
          </p:cNvPr>
          <p:cNvSpPr/>
          <p:nvPr/>
        </p:nvSpPr>
        <p:spPr>
          <a:xfrm>
            <a:off x="728812" y="3127019"/>
            <a:ext cx="440979" cy="462017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/>
              <p:nvPr/>
            </p:nvSpPr>
            <p:spPr>
              <a:xfrm>
                <a:off x="74955" y="3204955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5" y="3204955"/>
                <a:ext cx="301424" cy="30614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EF515D6-7487-3B4B-8D30-59F4BBAC13BB}"/>
              </a:ext>
            </a:extLst>
          </p:cNvPr>
          <p:cNvCxnSpPr>
            <a:cxnSpLocks/>
          </p:cNvCxnSpPr>
          <p:nvPr/>
        </p:nvCxnSpPr>
        <p:spPr>
          <a:xfrm>
            <a:off x="443487" y="3358028"/>
            <a:ext cx="218218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64DB046-5917-2E4D-AE60-202450CE83EB}"/>
              </a:ext>
            </a:extLst>
          </p:cNvPr>
          <p:cNvSpPr/>
          <p:nvPr/>
        </p:nvSpPr>
        <p:spPr>
          <a:xfrm>
            <a:off x="456705" y="4402669"/>
            <a:ext cx="985193" cy="3732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b="1" dirty="0">
                <a:solidFill>
                  <a:srgbClr val="0070C0"/>
                </a:solidFill>
              </a:rPr>
              <a:t>&lt;START&gt;</a:t>
            </a:r>
            <a:endParaRPr lang="en-US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/>
              <p:nvPr/>
            </p:nvSpPr>
            <p:spPr>
              <a:xfrm>
                <a:off x="798590" y="3989388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90" y="3989388"/>
                <a:ext cx="301424" cy="30614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01DC573-80E1-8640-9C73-55351254E11F}"/>
              </a:ext>
            </a:extLst>
          </p:cNvPr>
          <p:cNvCxnSpPr>
            <a:cxnSpLocks/>
          </p:cNvCxnSpPr>
          <p:nvPr/>
        </p:nvCxnSpPr>
        <p:spPr>
          <a:xfrm>
            <a:off x="1262792" y="3358028"/>
            <a:ext cx="218218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957E19B-D1BC-AD49-91B4-3D4868429B4D}"/>
              </a:ext>
            </a:extLst>
          </p:cNvPr>
          <p:cNvCxnSpPr>
            <a:cxnSpLocks/>
          </p:cNvCxnSpPr>
          <p:nvPr/>
        </p:nvCxnSpPr>
        <p:spPr>
          <a:xfrm flipV="1">
            <a:off x="949302" y="366853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/>
              <p:nvPr/>
            </p:nvSpPr>
            <p:spPr>
              <a:xfrm>
                <a:off x="798590" y="2422703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90" y="2422703"/>
                <a:ext cx="301424" cy="306147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118A6100-FDD5-B241-ADEB-C3429A99F63E}"/>
              </a:ext>
            </a:extLst>
          </p:cNvPr>
          <p:cNvCxnSpPr>
            <a:cxnSpLocks/>
          </p:cNvCxnSpPr>
          <p:nvPr/>
        </p:nvCxnSpPr>
        <p:spPr>
          <a:xfrm flipV="1">
            <a:off x="935683" y="280060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B3B164A-1789-1A4F-9A97-F9136AE2C436}"/>
              </a:ext>
            </a:extLst>
          </p:cNvPr>
          <p:cNvCxnSpPr>
            <a:cxnSpLocks/>
          </p:cNvCxnSpPr>
          <p:nvPr/>
        </p:nvCxnSpPr>
        <p:spPr>
          <a:xfrm flipV="1">
            <a:off x="935683" y="2091173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/>
              <p:nvPr/>
            </p:nvSpPr>
            <p:spPr>
              <a:xfrm>
                <a:off x="798589" y="1697206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89" y="1697206"/>
                <a:ext cx="301424" cy="30614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/>
              <p:nvPr/>
            </p:nvSpPr>
            <p:spPr>
              <a:xfrm>
                <a:off x="1574011" y="3204955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011" y="3204955"/>
                <a:ext cx="301424" cy="306147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Rectangle 176">
            <a:extLst>
              <a:ext uri="{FF2B5EF4-FFF2-40B4-BE49-F238E27FC236}">
                <a16:creationId xmlns:a16="http://schemas.microsoft.com/office/drawing/2014/main" id="{7CC80F45-79EB-E14A-8D61-741713019696}"/>
              </a:ext>
            </a:extLst>
          </p:cNvPr>
          <p:cNvSpPr/>
          <p:nvPr/>
        </p:nvSpPr>
        <p:spPr>
          <a:xfrm>
            <a:off x="708722" y="1247777"/>
            <a:ext cx="481156" cy="342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The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3510635" y="861867"/>
            <a:ext cx="1664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Avenir Roman" panose="02000503020000020003" pitchFamily="2" charset="0"/>
              </a:rPr>
              <a:t>DURING TESTING</a:t>
            </a:r>
          </a:p>
        </p:txBody>
      </p:sp>
    </p:spTree>
    <p:extLst>
      <p:ext uri="{BB962C8B-B14F-4D97-AF65-F5344CB8AC3E}">
        <p14:creationId xmlns:p14="http://schemas.microsoft.com/office/powerpoint/2010/main" val="273996239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50801" y="115057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215380"/>
                </a:solidFill>
              </a:rPr>
              <a:t>How can it be used? – e.g. Text Generation</a:t>
            </a:r>
            <a:br>
              <a:rPr lang="en-US" sz="2400" dirty="0">
                <a:solidFill>
                  <a:srgbClr val="215380"/>
                </a:solidFill>
              </a:rPr>
            </a:br>
            <a:r>
              <a:rPr lang="en-US" sz="1600" b="1" dirty="0">
                <a:solidFill>
                  <a:srgbClr val="215380"/>
                </a:solidFill>
              </a:rPr>
              <a:t>Auto-regressive model </a:t>
            </a:r>
            <a:r>
              <a:rPr lang="en-US" sz="1400" dirty="0">
                <a:solidFill>
                  <a:srgbClr val="215380"/>
                </a:solidFill>
              </a:rPr>
              <a:t>– Sequence to Sequence during Training, Auto-regressive during test</a:t>
            </a:r>
            <a:endParaRPr sz="2400" dirty="0">
              <a:solidFill>
                <a:srgbClr val="215380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C3F2469-897C-D643-AE70-4EBC4D424D30}"/>
              </a:ext>
            </a:extLst>
          </p:cNvPr>
          <p:cNvSpPr/>
          <p:nvPr/>
        </p:nvSpPr>
        <p:spPr>
          <a:xfrm>
            <a:off x="728812" y="3127019"/>
            <a:ext cx="440979" cy="462017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/>
              <p:nvPr/>
            </p:nvSpPr>
            <p:spPr>
              <a:xfrm>
                <a:off x="74955" y="3204955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5" y="3204955"/>
                <a:ext cx="301424" cy="30614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EF515D6-7487-3B4B-8D30-59F4BBAC13BB}"/>
              </a:ext>
            </a:extLst>
          </p:cNvPr>
          <p:cNvCxnSpPr>
            <a:cxnSpLocks/>
          </p:cNvCxnSpPr>
          <p:nvPr/>
        </p:nvCxnSpPr>
        <p:spPr>
          <a:xfrm>
            <a:off x="443487" y="3358028"/>
            <a:ext cx="218218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64DB046-5917-2E4D-AE60-202450CE83EB}"/>
              </a:ext>
            </a:extLst>
          </p:cNvPr>
          <p:cNvSpPr/>
          <p:nvPr/>
        </p:nvSpPr>
        <p:spPr>
          <a:xfrm>
            <a:off x="456705" y="4402669"/>
            <a:ext cx="985193" cy="3732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b="1" dirty="0">
                <a:solidFill>
                  <a:srgbClr val="0070C0"/>
                </a:solidFill>
              </a:rPr>
              <a:t>&lt;START&gt;</a:t>
            </a:r>
            <a:endParaRPr lang="en-US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/>
              <p:nvPr/>
            </p:nvSpPr>
            <p:spPr>
              <a:xfrm>
                <a:off x="798590" y="3989388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90" y="3989388"/>
                <a:ext cx="301424" cy="30614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01DC573-80E1-8640-9C73-55351254E11F}"/>
              </a:ext>
            </a:extLst>
          </p:cNvPr>
          <p:cNvCxnSpPr>
            <a:cxnSpLocks/>
          </p:cNvCxnSpPr>
          <p:nvPr/>
        </p:nvCxnSpPr>
        <p:spPr>
          <a:xfrm>
            <a:off x="1262792" y="3358028"/>
            <a:ext cx="218218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957E19B-D1BC-AD49-91B4-3D4868429B4D}"/>
              </a:ext>
            </a:extLst>
          </p:cNvPr>
          <p:cNvCxnSpPr>
            <a:cxnSpLocks/>
          </p:cNvCxnSpPr>
          <p:nvPr/>
        </p:nvCxnSpPr>
        <p:spPr>
          <a:xfrm flipV="1">
            <a:off x="949302" y="366853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/>
              <p:nvPr/>
            </p:nvSpPr>
            <p:spPr>
              <a:xfrm>
                <a:off x="798590" y="2422703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90" y="2422703"/>
                <a:ext cx="301424" cy="306147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118A6100-FDD5-B241-ADEB-C3429A99F63E}"/>
              </a:ext>
            </a:extLst>
          </p:cNvPr>
          <p:cNvCxnSpPr>
            <a:cxnSpLocks/>
          </p:cNvCxnSpPr>
          <p:nvPr/>
        </p:nvCxnSpPr>
        <p:spPr>
          <a:xfrm flipV="1">
            <a:off x="935683" y="280060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B3B164A-1789-1A4F-9A97-F9136AE2C436}"/>
              </a:ext>
            </a:extLst>
          </p:cNvPr>
          <p:cNvCxnSpPr>
            <a:cxnSpLocks/>
          </p:cNvCxnSpPr>
          <p:nvPr/>
        </p:nvCxnSpPr>
        <p:spPr>
          <a:xfrm flipV="1">
            <a:off x="935683" y="2091173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/>
              <p:nvPr/>
            </p:nvSpPr>
            <p:spPr>
              <a:xfrm>
                <a:off x="798589" y="1697206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89" y="1697206"/>
                <a:ext cx="301424" cy="30614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/>
              <p:nvPr/>
            </p:nvSpPr>
            <p:spPr>
              <a:xfrm>
                <a:off x="1574011" y="3204955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011" y="3204955"/>
                <a:ext cx="301424" cy="306147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Rectangle 176">
            <a:extLst>
              <a:ext uri="{FF2B5EF4-FFF2-40B4-BE49-F238E27FC236}">
                <a16:creationId xmlns:a16="http://schemas.microsoft.com/office/drawing/2014/main" id="{7CC80F45-79EB-E14A-8D61-741713019696}"/>
              </a:ext>
            </a:extLst>
          </p:cNvPr>
          <p:cNvSpPr/>
          <p:nvPr/>
        </p:nvSpPr>
        <p:spPr>
          <a:xfrm>
            <a:off x="708722" y="1247777"/>
            <a:ext cx="481156" cy="342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The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FC6E3215-E0D9-DD4E-A9C7-4D4E0C2C81A4}"/>
              </a:ext>
            </a:extLst>
          </p:cNvPr>
          <p:cNvSpPr/>
          <p:nvPr/>
        </p:nvSpPr>
        <p:spPr>
          <a:xfrm>
            <a:off x="2310881" y="3127019"/>
            <a:ext cx="440979" cy="462017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547A2FB7-6EF4-3D46-8211-B37C389C5A58}"/>
              </a:ext>
            </a:extLst>
          </p:cNvPr>
          <p:cNvCxnSpPr>
            <a:cxnSpLocks/>
          </p:cNvCxnSpPr>
          <p:nvPr/>
        </p:nvCxnSpPr>
        <p:spPr>
          <a:xfrm>
            <a:off x="1999662" y="3358028"/>
            <a:ext cx="218218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/>
              <p:nvPr/>
            </p:nvSpPr>
            <p:spPr>
              <a:xfrm>
                <a:off x="2380658" y="3989388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658" y="3989388"/>
                <a:ext cx="301424" cy="306147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707043BF-F885-2B4F-A84B-012276685F2B}"/>
              </a:ext>
            </a:extLst>
          </p:cNvPr>
          <p:cNvCxnSpPr>
            <a:cxnSpLocks/>
          </p:cNvCxnSpPr>
          <p:nvPr/>
        </p:nvCxnSpPr>
        <p:spPr>
          <a:xfrm flipV="1">
            <a:off x="2531371" y="366853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3510635" y="861867"/>
            <a:ext cx="1664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Avenir Roman" panose="02000503020000020003" pitchFamily="2" charset="0"/>
              </a:rPr>
              <a:t>DURING TESTING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7B659915-471E-B942-BA46-5068E565A754}"/>
              </a:ext>
            </a:extLst>
          </p:cNvPr>
          <p:cNvCxnSpPr>
            <a:cxnSpLocks/>
            <a:stCxn id="175" idx="0"/>
            <a:endCxn id="181" idx="4"/>
          </p:cNvCxnSpPr>
          <p:nvPr/>
        </p:nvCxnSpPr>
        <p:spPr>
          <a:xfrm rot="16200000" flipH="1">
            <a:off x="441170" y="2205336"/>
            <a:ext cx="2598329" cy="1582069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90246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Recurrent Neural Network Cell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319856" y="3971616"/>
            <a:ext cx="460767" cy="400566"/>
            <a:chOff x="4750274" y="1783751"/>
            <a:chExt cx="460767" cy="400566"/>
          </a:xfrm>
        </p:grpSpPr>
        <p:sp>
          <p:nvSpPr>
            <p:cNvPr id="16" name="Oval 15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4222876" y="2444194"/>
            <a:ext cx="580470" cy="605961"/>
            <a:chOff x="6512842" y="2409874"/>
            <a:chExt cx="580470" cy="605961"/>
          </a:xfrm>
        </p:grpSpPr>
        <p:sp>
          <p:nvSpPr>
            <p:cNvPr id="30" name="Oval 29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2731156" y="2495924"/>
            <a:ext cx="473143" cy="400566"/>
            <a:chOff x="4750274" y="1783751"/>
            <a:chExt cx="473143" cy="400566"/>
          </a:xfrm>
        </p:grpSpPr>
        <p:sp>
          <p:nvSpPr>
            <p:cNvPr id="38" name="Oval 3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5883936" y="2495924"/>
            <a:ext cx="467820" cy="400566"/>
            <a:chOff x="4750274" y="1783751"/>
            <a:chExt cx="467820" cy="400566"/>
          </a:xfrm>
        </p:grpSpPr>
        <p:sp>
          <p:nvSpPr>
            <p:cNvPr id="52" name="Oval 51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5076991" y="2747173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4505239" y="3206496"/>
            <a:ext cx="0" cy="36880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3528607" y="2720666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9695301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50801" y="115057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215380"/>
                </a:solidFill>
              </a:rPr>
              <a:t>How can it be used? – e.g. Text Generation</a:t>
            </a:r>
            <a:br>
              <a:rPr lang="en-US" sz="2400" dirty="0">
                <a:solidFill>
                  <a:srgbClr val="215380"/>
                </a:solidFill>
              </a:rPr>
            </a:br>
            <a:r>
              <a:rPr lang="en-US" sz="1600" b="1" dirty="0">
                <a:solidFill>
                  <a:srgbClr val="215380"/>
                </a:solidFill>
              </a:rPr>
              <a:t>Auto-regressive model </a:t>
            </a:r>
            <a:r>
              <a:rPr lang="en-US" sz="1400" dirty="0">
                <a:solidFill>
                  <a:srgbClr val="215380"/>
                </a:solidFill>
              </a:rPr>
              <a:t>– Sequence to Sequence during Training, Auto-regressive during test</a:t>
            </a:r>
            <a:endParaRPr sz="2400" dirty="0">
              <a:solidFill>
                <a:srgbClr val="215380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C3F2469-897C-D643-AE70-4EBC4D424D30}"/>
              </a:ext>
            </a:extLst>
          </p:cNvPr>
          <p:cNvSpPr/>
          <p:nvPr/>
        </p:nvSpPr>
        <p:spPr>
          <a:xfrm>
            <a:off x="728812" y="3127019"/>
            <a:ext cx="440979" cy="462017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/>
              <p:nvPr/>
            </p:nvSpPr>
            <p:spPr>
              <a:xfrm>
                <a:off x="74955" y="3204955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5" y="3204955"/>
                <a:ext cx="301424" cy="30614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EF515D6-7487-3B4B-8D30-59F4BBAC13BB}"/>
              </a:ext>
            </a:extLst>
          </p:cNvPr>
          <p:cNvCxnSpPr>
            <a:cxnSpLocks/>
          </p:cNvCxnSpPr>
          <p:nvPr/>
        </p:nvCxnSpPr>
        <p:spPr>
          <a:xfrm>
            <a:off x="443487" y="3358028"/>
            <a:ext cx="218218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64DB046-5917-2E4D-AE60-202450CE83EB}"/>
              </a:ext>
            </a:extLst>
          </p:cNvPr>
          <p:cNvSpPr/>
          <p:nvPr/>
        </p:nvSpPr>
        <p:spPr>
          <a:xfrm>
            <a:off x="456705" y="4402669"/>
            <a:ext cx="985193" cy="3732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b="1" dirty="0">
                <a:solidFill>
                  <a:srgbClr val="0070C0"/>
                </a:solidFill>
              </a:rPr>
              <a:t>&lt;START&gt;</a:t>
            </a:r>
            <a:endParaRPr lang="en-US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/>
              <p:nvPr/>
            </p:nvSpPr>
            <p:spPr>
              <a:xfrm>
                <a:off x="798590" y="3989388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90" y="3989388"/>
                <a:ext cx="301424" cy="30614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01DC573-80E1-8640-9C73-55351254E11F}"/>
              </a:ext>
            </a:extLst>
          </p:cNvPr>
          <p:cNvCxnSpPr>
            <a:cxnSpLocks/>
          </p:cNvCxnSpPr>
          <p:nvPr/>
        </p:nvCxnSpPr>
        <p:spPr>
          <a:xfrm>
            <a:off x="1262792" y="3358028"/>
            <a:ext cx="218218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957E19B-D1BC-AD49-91B4-3D4868429B4D}"/>
              </a:ext>
            </a:extLst>
          </p:cNvPr>
          <p:cNvCxnSpPr>
            <a:cxnSpLocks/>
          </p:cNvCxnSpPr>
          <p:nvPr/>
        </p:nvCxnSpPr>
        <p:spPr>
          <a:xfrm flipV="1">
            <a:off x="949302" y="366853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/>
              <p:nvPr/>
            </p:nvSpPr>
            <p:spPr>
              <a:xfrm>
                <a:off x="798590" y="2422703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90" y="2422703"/>
                <a:ext cx="301424" cy="306147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118A6100-FDD5-B241-ADEB-C3429A99F63E}"/>
              </a:ext>
            </a:extLst>
          </p:cNvPr>
          <p:cNvCxnSpPr>
            <a:cxnSpLocks/>
          </p:cNvCxnSpPr>
          <p:nvPr/>
        </p:nvCxnSpPr>
        <p:spPr>
          <a:xfrm flipV="1">
            <a:off x="935683" y="280060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B3B164A-1789-1A4F-9A97-F9136AE2C436}"/>
              </a:ext>
            </a:extLst>
          </p:cNvPr>
          <p:cNvCxnSpPr>
            <a:cxnSpLocks/>
          </p:cNvCxnSpPr>
          <p:nvPr/>
        </p:nvCxnSpPr>
        <p:spPr>
          <a:xfrm flipV="1">
            <a:off x="935683" y="2091173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/>
              <p:nvPr/>
            </p:nvSpPr>
            <p:spPr>
              <a:xfrm>
                <a:off x="798589" y="1697206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89" y="1697206"/>
                <a:ext cx="301424" cy="30614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/>
              <p:nvPr/>
            </p:nvSpPr>
            <p:spPr>
              <a:xfrm>
                <a:off x="1574011" y="3204955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011" y="3204955"/>
                <a:ext cx="301424" cy="306147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Rectangle 176">
            <a:extLst>
              <a:ext uri="{FF2B5EF4-FFF2-40B4-BE49-F238E27FC236}">
                <a16:creationId xmlns:a16="http://schemas.microsoft.com/office/drawing/2014/main" id="{7CC80F45-79EB-E14A-8D61-741713019696}"/>
              </a:ext>
            </a:extLst>
          </p:cNvPr>
          <p:cNvSpPr/>
          <p:nvPr/>
        </p:nvSpPr>
        <p:spPr>
          <a:xfrm>
            <a:off x="708722" y="1247777"/>
            <a:ext cx="481156" cy="342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The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FC6E3215-E0D9-DD4E-A9C7-4D4E0C2C81A4}"/>
              </a:ext>
            </a:extLst>
          </p:cNvPr>
          <p:cNvSpPr/>
          <p:nvPr/>
        </p:nvSpPr>
        <p:spPr>
          <a:xfrm>
            <a:off x="2310881" y="3127019"/>
            <a:ext cx="440979" cy="462017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547A2FB7-6EF4-3D46-8211-B37C389C5A58}"/>
              </a:ext>
            </a:extLst>
          </p:cNvPr>
          <p:cNvCxnSpPr>
            <a:cxnSpLocks/>
          </p:cNvCxnSpPr>
          <p:nvPr/>
        </p:nvCxnSpPr>
        <p:spPr>
          <a:xfrm>
            <a:off x="1999662" y="3358028"/>
            <a:ext cx="218218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/>
              <p:nvPr/>
            </p:nvSpPr>
            <p:spPr>
              <a:xfrm>
                <a:off x="2380658" y="3989388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658" y="3989388"/>
                <a:ext cx="301424" cy="306147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E1176CDB-232E-FE47-A06C-593693C4382E}"/>
              </a:ext>
            </a:extLst>
          </p:cNvPr>
          <p:cNvCxnSpPr>
            <a:cxnSpLocks/>
          </p:cNvCxnSpPr>
          <p:nvPr/>
        </p:nvCxnSpPr>
        <p:spPr>
          <a:xfrm>
            <a:off x="2818968" y="3358028"/>
            <a:ext cx="218218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707043BF-F885-2B4F-A84B-012276685F2B}"/>
              </a:ext>
            </a:extLst>
          </p:cNvPr>
          <p:cNvCxnSpPr>
            <a:cxnSpLocks/>
          </p:cNvCxnSpPr>
          <p:nvPr/>
        </p:nvCxnSpPr>
        <p:spPr>
          <a:xfrm flipV="1">
            <a:off x="2531371" y="366853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626B2C6-DD8C-534A-B27B-B5ABA5FA9848}"/>
                  </a:ext>
                </a:extLst>
              </p:cNvPr>
              <p:cNvSpPr/>
              <p:nvPr/>
            </p:nvSpPr>
            <p:spPr>
              <a:xfrm>
                <a:off x="2380658" y="2422703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626B2C6-DD8C-534A-B27B-B5ABA5FA9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658" y="2422703"/>
                <a:ext cx="301424" cy="306147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9240132A-883D-3649-BD6C-B3CAAE94BED8}"/>
              </a:ext>
            </a:extLst>
          </p:cNvPr>
          <p:cNvCxnSpPr>
            <a:cxnSpLocks/>
          </p:cNvCxnSpPr>
          <p:nvPr/>
        </p:nvCxnSpPr>
        <p:spPr>
          <a:xfrm flipV="1">
            <a:off x="2531371" y="280060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D49CCE49-BFF7-B642-AAA2-183FEAB4C560}"/>
              </a:ext>
            </a:extLst>
          </p:cNvPr>
          <p:cNvCxnSpPr>
            <a:cxnSpLocks/>
          </p:cNvCxnSpPr>
          <p:nvPr/>
        </p:nvCxnSpPr>
        <p:spPr>
          <a:xfrm flipV="1">
            <a:off x="2531371" y="2091173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B04F3D3-BFF8-F841-B9DA-8E67C9E5018F}"/>
                  </a:ext>
                </a:extLst>
              </p:cNvPr>
              <p:cNvSpPr/>
              <p:nvPr/>
            </p:nvSpPr>
            <p:spPr>
              <a:xfrm>
                <a:off x="2380658" y="1697206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B04F3D3-BFF8-F841-B9DA-8E67C9E50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658" y="1697206"/>
                <a:ext cx="301424" cy="306147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04120A9-93BC-4A43-9BCD-CB87514598C8}"/>
                  </a:ext>
                </a:extLst>
              </p:cNvPr>
              <p:cNvSpPr/>
              <p:nvPr/>
            </p:nvSpPr>
            <p:spPr>
              <a:xfrm>
                <a:off x="3130187" y="3204955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04120A9-93BC-4A43-9BCD-CB8751459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187" y="3204955"/>
                <a:ext cx="301424" cy="306147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Rectangle 188">
            <a:extLst>
              <a:ext uri="{FF2B5EF4-FFF2-40B4-BE49-F238E27FC236}">
                <a16:creationId xmlns:a16="http://schemas.microsoft.com/office/drawing/2014/main" id="{5A0D8690-1EC8-AB48-A6C8-9B0E7CACFE00}"/>
              </a:ext>
            </a:extLst>
          </p:cNvPr>
          <p:cNvSpPr/>
          <p:nvPr/>
        </p:nvSpPr>
        <p:spPr>
          <a:xfrm>
            <a:off x="2176768" y="1242523"/>
            <a:ext cx="657414" cy="342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world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3510635" y="861867"/>
            <a:ext cx="1664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Avenir Roman" panose="02000503020000020003" pitchFamily="2" charset="0"/>
              </a:rPr>
              <a:t>DURING TESTING</a:t>
            </a:r>
          </a:p>
        </p:txBody>
      </p: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4B9817D1-2BD7-4444-9BAB-22635C212F8B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1170" y="2205336"/>
            <a:ext cx="2598329" cy="1582069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73919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50801" y="115057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215380"/>
                </a:solidFill>
              </a:rPr>
              <a:t>How can it be used? – e.g. Text Generation</a:t>
            </a:r>
            <a:br>
              <a:rPr lang="en-US" sz="2400" dirty="0">
                <a:solidFill>
                  <a:srgbClr val="215380"/>
                </a:solidFill>
              </a:rPr>
            </a:br>
            <a:r>
              <a:rPr lang="en-US" sz="1600" b="1" dirty="0">
                <a:solidFill>
                  <a:srgbClr val="215380"/>
                </a:solidFill>
              </a:rPr>
              <a:t>Auto-regressive model </a:t>
            </a:r>
            <a:r>
              <a:rPr lang="en-US" sz="1400" dirty="0">
                <a:solidFill>
                  <a:srgbClr val="215380"/>
                </a:solidFill>
              </a:rPr>
              <a:t>– Sequence to Sequence during Training, Auto-regressive during test</a:t>
            </a:r>
            <a:endParaRPr sz="2400" dirty="0">
              <a:solidFill>
                <a:srgbClr val="215380"/>
              </a:solidFill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AC3F2469-897C-D643-AE70-4EBC4D424D30}"/>
              </a:ext>
            </a:extLst>
          </p:cNvPr>
          <p:cNvSpPr/>
          <p:nvPr/>
        </p:nvSpPr>
        <p:spPr>
          <a:xfrm>
            <a:off x="728812" y="3127019"/>
            <a:ext cx="440979" cy="462017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/>
              <p:nvPr/>
            </p:nvSpPr>
            <p:spPr>
              <a:xfrm>
                <a:off x="74955" y="3204955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D11FE53-C121-6443-8991-0A8A1C441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5" y="3204955"/>
                <a:ext cx="301424" cy="30614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EF515D6-7487-3B4B-8D30-59F4BBAC13BB}"/>
              </a:ext>
            </a:extLst>
          </p:cNvPr>
          <p:cNvCxnSpPr>
            <a:cxnSpLocks/>
          </p:cNvCxnSpPr>
          <p:nvPr/>
        </p:nvCxnSpPr>
        <p:spPr>
          <a:xfrm>
            <a:off x="443487" y="3358028"/>
            <a:ext cx="218218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64DB046-5917-2E4D-AE60-202450CE83EB}"/>
              </a:ext>
            </a:extLst>
          </p:cNvPr>
          <p:cNvSpPr/>
          <p:nvPr/>
        </p:nvSpPr>
        <p:spPr>
          <a:xfrm>
            <a:off x="456705" y="4402669"/>
            <a:ext cx="985193" cy="3732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b="1" dirty="0">
                <a:solidFill>
                  <a:srgbClr val="0070C0"/>
                </a:solidFill>
              </a:rPr>
              <a:t>&lt;START&gt;</a:t>
            </a:r>
            <a:endParaRPr lang="en-US" sz="1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/>
              <p:nvPr/>
            </p:nvSpPr>
            <p:spPr>
              <a:xfrm>
                <a:off x="798590" y="3989388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66A018AA-EFB4-064F-A046-6BFC56FD6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90" y="3989388"/>
                <a:ext cx="301424" cy="306147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01DC573-80E1-8640-9C73-55351254E11F}"/>
              </a:ext>
            </a:extLst>
          </p:cNvPr>
          <p:cNvCxnSpPr>
            <a:cxnSpLocks/>
          </p:cNvCxnSpPr>
          <p:nvPr/>
        </p:nvCxnSpPr>
        <p:spPr>
          <a:xfrm>
            <a:off x="1262792" y="3358028"/>
            <a:ext cx="218218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B957E19B-D1BC-AD49-91B4-3D4868429B4D}"/>
              </a:ext>
            </a:extLst>
          </p:cNvPr>
          <p:cNvCxnSpPr>
            <a:cxnSpLocks/>
          </p:cNvCxnSpPr>
          <p:nvPr/>
        </p:nvCxnSpPr>
        <p:spPr>
          <a:xfrm flipV="1">
            <a:off x="949302" y="366853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/>
              <p:nvPr/>
            </p:nvSpPr>
            <p:spPr>
              <a:xfrm>
                <a:off x="798590" y="2422703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E51343AC-E0C9-0B43-8D25-5B6F649C5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90" y="2422703"/>
                <a:ext cx="301424" cy="306147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118A6100-FDD5-B241-ADEB-C3429A99F63E}"/>
              </a:ext>
            </a:extLst>
          </p:cNvPr>
          <p:cNvCxnSpPr>
            <a:cxnSpLocks/>
          </p:cNvCxnSpPr>
          <p:nvPr/>
        </p:nvCxnSpPr>
        <p:spPr>
          <a:xfrm flipV="1">
            <a:off x="935683" y="280060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B3B164A-1789-1A4F-9A97-F9136AE2C436}"/>
              </a:ext>
            </a:extLst>
          </p:cNvPr>
          <p:cNvCxnSpPr>
            <a:cxnSpLocks/>
          </p:cNvCxnSpPr>
          <p:nvPr/>
        </p:nvCxnSpPr>
        <p:spPr>
          <a:xfrm flipV="1">
            <a:off x="935683" y="2091173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/>
              <p:nvPr/>
            </p:nvSpPr>
            <p:spPr>
              <a:xfrm>
                <a:off x="798589" y="1697206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BD204828-44DF-D44F-8BAE-045FDAD5E3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89" y="1697206"/>
                <a:ext cx="301424" cy="30614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/>
              <p:nvPr/>
            </p:nvSpPr>
            <p:spPr>
              <a:xfrm>
                <a:off x="1574011" y="3204955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2BDF47C-1216-2642-88E7-DE29953F9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011" y="3204955"/>
                <a:ext cx="301424" cy="306147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Rectangle 176">
            <a:extLst>
              <a:ext uri="{FF2B5EF4-FFF2-40B4-BE49-F238E27FC236}">
                <a16:creationId xmlns:a16="http://schemas.microsoft.com/office/drawing/2014/main" id="{7CC80F45-79EB-E14A-8D61-741713019696}"/>
              </a:ext>
            </a:extLst>
          </p:cNvPr>
          <p:cNvSpPr/>
          <p:nvPr/>
        </p:nvSpPr>
        <p:spPr>
          <a:xfrm>
            <a:off x="708722" y="1247777"/>
            <a:ext cx="481156" cy="342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The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FC6E3215-E0D9-DD4E-A9C7-4D4E0C2C81A4}"/>
              </a:ext>
            </a:extLst>
          </p:cNvPr>
          <p:cNvSpPr/>
          <p:nvPr/>
        </p:nvSpPr>
        <p:spPr>
          <a:xfrm>
            <a:off x="2310881" y="3127019"/>
            <a:ext cx="440979" cy="462017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547A2FB7-6EF4-3D46-8211-B37C389C5A58}"/>
              </a:ext>
            </a:extLst>
          </p:cNvPr>
          <p:cNvCxnSpPr>
            <a:cxnSpLocks/>
          </p:cNvCxnSpPr>
          <p:nvPr/>
        </p:nvCxnSpPr>
        <p:spPr>
          <a:xfrm>
            <a:off x="1999662" y="3358028"/>
            <a:ext cx="218218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/>
              <p:nvPr/>
            </p:nvSpPr>
            <p:spPr>
              <a:xfrm>
                <a:off x="2380658" y="3989388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D2BDF6E-7278-6249-8332-108E42A87E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658" y="3989388"/>
                <a:ext cx="301424" cy="306147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E1176CDB-232E-FE47-A06C-593693C4382E}"/>
              </a:ext>
            </a:extLst>
          </p:cNvPr>
          <p:cNvCxnSpPr>
            <a:cxnSpLocks/>
          </p:cNvCxnSpPr>
          <p:nvPr/>
        </p:nvCxnSpPr>
        <p:spPr>
          <a:xfrm>
            <a:off x="2818968" y="3358028"/>
            <a:ext cx="218218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707043BF-F885-2B4F-A84B-012276685F2B}"/>
              </a:ext>
            </a:extLst>
          </p:cNvPr>
          <p:cNvCxnSpPr>
            <a:cxnSpLocks/>
          </p:cNvCxnSpPr>
          <p:nvPr/>
        </p:nvCxnSpPr>
        <p:spPr>
          <a:xfrm flipV="1">
            <a:off x="2531371" y="366853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626B2C6-DD8C-534A-B27B-B5ABA5FA9848}"/>
                  </a:ext>
                </a:extLst>
              </p:cNvPr>
              <p:cNvSpPr/>
              <p:nvPr/>
            </p:nvSpPr>
            <p:spPr>
              <a:xfrm>
                <a:off x="2380658" y="2422703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626B2C6-DD8C-534A-B27B-B5ABA5FA9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658" y="2422703"/>
                <a:ext cx="301424" cy="306147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9240132A-883D-3649-BD6C-B3CAAE94BED8}"/>
              </a:ext>
            </a:extLst>
          </p:cNvPr>
          <p:cNvCxnSpPr>
            <a:cxnSpLocks/>
          </p:cNvCxnSpPr>
          <p:nvPr/>
        </p:nvCxnSpPr>
        <p:spPr>
          <a:xfrm flipV="1">
            <a:off x="2531371" y="280060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D49CCE49-BFF7-B642-AAA2-183FEAB4C560}"/>
              </a:ext>
            </a:extLst>
          </p:cNvPr>
          <p:cNvCxnSpPr>
            <a:cxnSpLocks/>
          </p:cNvCxnSpPr>
          <p:nvPr/>
        </p:nvCxnSpPr>
        <p:spPr>
          <a:xfrm flipV="1">
            <a:off x="2531371" y="2091173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B04F3D3-BFF8-F841-B9DA-8E67C9E5018F}"/>
                  </a:ext>
                </a:extLst>
              </p:cNvPr>
              <p:cNvSpPr/>
              <p:nvPr/>
            </p:nvSpPr>
            <p:spPr>
              <a:xfrm>
                <a:off x="2380658" y="1697206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B04F3D3-BFF8-F841-B9DA-8E67C9E50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658" y="1697206"/>
                <a:ext cx="301424" cy="306147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04120A9-93BC-4A43-9BCD-CB87514598C8}"/>
                  </a:ext>
                </a:extLst>
              </p:cNvPr>
              <p:cNvSpPr/>
              <p:nvPr/>
            </p:nvSpPr>
            <p:spPr>
              <a:xfrm>
                <a:off x="3130187" y="3204955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04120A9-93BC-4A43-9BCD-CB8751459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187" y="3204955"/>
                <a:ext cx="301424" cy="306147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Rectangle 188">
            <a:extLst>
              <a:ext uri="{FF2B5EF4-FFF2-40B4-BE49-F238E27FC236}">
                <a16:creationId xmlns:a16="http://schemas.microsoft.com/office/drawing/2014/main" id="{5A0D8690-1EC8-AB48-A6C8-9B0E7CACFE00}"/>
              </a:ext>
            </a:extLst>
          </p:cNvPr>
          <p:cNvSpPr/>
          <p:nvPr/>
        </p:nvSpPr>
        <p:spPr>
          <a:xfrm>
            <a:off x="2176768" y="1242523"/>
            <a:ext cx="657414" cy="342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world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04D415F9-045E-0E4D-951F-04B8BE3B6E84}"/>
              </a:ext>
            </a:extLst>
          </p:cNvPr>
          <p:cNvSpPr/>
          <p:nvPr/>
        </p:nvSpPr>
        <p:spPr>
          <a:xfrm>
            <a:off x="3861814" y="3127019"/>
            <a:ext cx="440979" cy="462017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A5791169-9B9B-3C43-9AFB-30FC0FB88EC4}"/>
              </a:ext>
            </a:extLst>
          </p:cNvPr>
          <p:cNvCxnSpPr>
            <a:cxnSpLocks/>
          </p:cNvCxnSpPr>
          <p:nvPr/>
        </p:nvCxnSpPr>
        <p:spPr>
          <a:xfrm>
            <a:off x="3550595" y="3358028"/>
            <a:ext cx="218218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6570F1D8-786A-A844-B217-DFC91F63832F}"/>
                  </a:ext>
                </a:extLst>
              </p:cNvPr>
              <p:cNvSpPr/>
              <p:nvPr/>
            </p:nvSpPr>
            <p:spPr>
              <a:xfrm>
                <a:off x="3931591" y="3989388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6570F1D8-786A-A844-B217-DFC91F6383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591" y="3989388"/>
                <a:ext cx="301424" cy="306147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AD255AD8-91EF-8241-B67F-585BF0F81143}"/>
              </a:ext>
            </a:extLst>
          </p:cNvPr>
          <p:cNvCxnSpPr>
            <a:cxnSpLocks/>
          </p:cNvCxnSpPr>
          <p:nvPr/>
        </p:nvCxnSpPr>
        <p:spPr>
          <a:xfrm>
            <a:off x="4369901" y="3358028"/>
            <a:ext cx="218218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B137589E-6561-8F4A-B241-F6FFCB8C1A6D}"/>
              </a:ext>
            </a:extLst>
          </p:cNvPr>
          <p:cNvCxnSpPr>
            <a:cxnSpLocks/>
          </p:cNvCxnSpPr>
          <p:nvPr/>
        </p:nvCxnSpPr>
        <p:spPr>
          <a:xfrm flipV="1">
            <a:off x="4082304" y="366853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0E759907-EAB1-BA4A-8C38-EA7E3697A665}"/>
                  </a:ext>
                </a:extLst>
              </p:cNvPr>
              <p:cNvSpPr/>
              <p:nvPr/>
            </p:nvSpPr>
            <p:spPr>
              <a:xfrm>
                <a:off x="3931591" y="2422703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0E759907-EAB1-BA4A-8C38-EA7E3697A6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591" y="2422703"/>
                <a:ext cx="301424" cy="306147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FF3601ED-0B4C-314D-9E70-2CE73CAECE15}"/>
              </a:ext>
            </a:extLst>
          </p:cNvPr>
          <p:cNvCxnSpPr>
            <a:cxnSpLocks/>
          </p:cNvCxnSpPr>
          <p:nvPr/>
        </p:nvCxnSpPr>
        <p:spPr>
          <a:xfrm flipV="1">
            <a:off x="4082304" y="280060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D4A48711-D498-2549-9373-2855CB247837}"/>
              </a:ext>
            </a:extLst>
          </p:cNvPr>
          <p:cNvCxnSpPr>
            <a:cxnSpLocks/>
          </p:cNvCxnSpPr>
          <p:nvPr/>
        </p:nvCxnSpPr>
        <p:spPr>
          <a:xfrm flipV="1">
            <a:off x="4082304" y="2091173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BC90E518-0F31-2249-97B7-4816BB0AD676}"/>
                  </a:ext>
                </a:extLst>
              </p:cNvPr>
              <p:cNvSpPr/>
              <p:nvPr/>
            </p:nvSpPr>
            <p:spPr>
              <a:xfrm>
                <a:off x="3931591" y="1697206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BC90E518-0F31-2249-97B7-4816BB0AD6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591" y="1697206"/>
                <a:ext cx="301424" cy="306147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3E9B0D21-C951-4049-9A7D-2F1E9875BBF0}"/>
                  </a:ext>
                </a:extLst>
              </p:cNvPr>
              <p:cNvSpPr/>
              <p:nvPr/>
            </p:nvSpPr>
            <p:spPr>
              <a:xfrm>
                <a:off x="4681120" y="3204955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3E9B0D21-C951-4049-9A7D-2F1E9875BB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120" y="3204955"/>
                <a:ext cx="301424" cy="306147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1" name="Rectangle 200">
            <a:extLst>
              <a:ext uri="{FF2B5EF4-FFF2-40B4-BE49-F238E27FC236}">
                <a16:creationId xmlns:a16="http://schemas.microsoft.com/office/drawing/2014/main" id="{9390BCAE-8D98-E543-A811-2B9FEBC70D88}"/>
              </a:ext>
            </a:extLst>
          </p:cNvPr>
          <p:cNvSpPr/>
          <p:nvPr/>
        </p:nvSpPr>
        <p:spPr>
          <a:xfrm>
            <a:off x="3903960" y="1236689"/>
            <a:ext cx="304897" cy="342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is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042916CF-9DFC-A34E-A905-62CC10638093}"/>
              </a:ext>
            </a:extLst>
          </p:cNvPr>
          <p:cNvSpPr/>
          <p:nvPr/>
        </p:nvSpPr>
        <p:spPr>
          <a:xfrm>
            <a:off x="5412747" y="3127019"/>
            <a:ext cx="440979" cy="462017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64D12C46-F63D-2B43-82FD-2186A5DE4EF3}"/>
              </a:ext>
            </a:extLst>
          </p:cNvPr>
          <p:cNvCxnSpPr>
            <a:cxnSpLocks/>
          </p:cNvCxnSpPr>
          <p:nvPr/>
        </p:nvCxnSpPr>
        <p:spPr>
          <a:xfrm>
            <a:off x="5101528" y="3358028"/>
            <a:ext cx="218218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3CCC460E-A3E0-4C41-84F7-4958846588DF}"/>
                  </a:ext>
                </a:extLst>
              </p:cNvPr>
              <p:cNvSpPr/>
              <p:nvPr/>
            </p:nvSpPr>
            <p:spPr>
              <a:xfrm>
                <a:off x="5482525" y="3989388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3CCC460E-A3E0-4C41-84F7-495884658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525" y="3989388"/>
                <a:ext cx="301424" cy="306147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76832666-A250-E644-ADCA-62FD3F92C8C8}"/>
              </a:ext>
            </a:extLst>
          </p:cNvPr>
          <p:cNvCxnSpPr>
            <a:cxnSpLocks/>
          </p:cNvCxnSpPr>
          <p:nvPr/>
        </p:nvCxnSpPr>
        <p:spPr>
          <a:xfrm>
            <a:off x="5920834" y="3358028"/>
            <a:ext cx="218218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7FBDA8C6-9ECB-5641-B603-08EDDE437336}"/>
              </a:ext>
            </a:extLst>
          </p:cNvPr>
          <p:cNvCxnSpPr>
            <a:cxnSpLocks/>
          </p:cNvCxnSpPr>
          <p:nvPr/>
        </p:nvCxnSpPr>
        <p:spPr>
          <a:xfrm flipV="1">
            <a:off x="5633237" y="366853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F8F2A8E6-E7C1-1A4A-A2EA-CFA57F689A09}"/>
                  </a:ext>
                </a:extLst>
              </p:cNvPr>
              <p:cNvSpPr/>
              <p:nvPr/>
            </p:nvSpPr>
            <p:spPr>
              <a:xfrm>
                <a:off x="5482525" y="2422703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F8F2A8E6-E7C1-1A4A-A2EA-CFA57F689A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525" y="2422703"/>
                <a:ext cx="301424" cy="306147"/>
              </a:xfrm>
              <a:prstGeom prst="ellipse">
                <a:avLst/>
              </a:prstGeom>
              <a:blipFill>
                <a:blip r:embed="rId16"/>
                <a:stretch>
                  <a:fillRect l="-41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AB282CC4-25D4-D044-868A-FBB182B4C657}"/>
              </a:ext>
            </a:extLst>
          </p:cNvPr>
          <p:cNvCxnSpPr>
            <a:cxnSpLocks/>
          </p:cNvCxnSpPr>
          <p:nvPr/>
        </p:nvCxnSpPr>
        <p:spPr>
          <a:xfrm flipV="1">
            <a:off x="5633237" y="280060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957A65AC-A59F-5449-9106-B8AE7F08F271}"/>
              </a:ext>
            </a:extLst>
          </p:cNvPr>
          <p:cNvCxnSpPr>
            <a:cxnSpLocks/>
          </p:cNvCxnSpPr>
          <p:nvPr/>
        </p:nvCxnSpPr>
        <p:spPr>
          <a:xfrm flipV="1">
            <a:off x="5633237" y="2091173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AC302FB-C0EC-954D-B00B-A96E24F2BEB2}"/>
                  </a:ext>
                </a:extLst>
              </p:cNvPr>
              <p:cNvSpPr/>
              <p:nvPr/>
            </p:nvSpPr>
            <p:spPr>
              <a:xfrm>
                <a:off x="5482525" y="1697206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EAC302FB-C0EC-954D-B00B-A96E24F2B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525" y="1697206"/>
                <a:ext cx="301424" cy="306147"/>
              </a:xfrm>
              <a:prstGeom prst="ellipse">
                <a:avLst/>
              </a:prstGeom>
              <a:blipFill>
                <a:blip r:embed="rId17"/>
                <a:stretch>
                  <a:fillRect l="-41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5189CD39-ED25-A246-87A3-C09F5E92B176}"/>
                  </a:ext>
                </a:extLst>
              </p:cNvPr>
              <p:cNvSpPr/>
              <p:nvPr/>
            </p:nvSpPr>
            <p:spPr>
              <a:xfrm>
                <a:off x="6232053" y="3204955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5189CD39-ED25-A246-87A3-C09F5E92B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053" y="3204955"/>
                <a:ext cx="301424" cy="306147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3" name="Rectangle 212">
            <a:extLst>
              <a:ext uri="{FF2B5EF4-FFF2-40B4-BE49-F238E27FC236}">
                <a16:creationId xmlns:a16="http://schemas.microsoft.com/office/drawing/2014/main" id="{3E582E23-B238-264E-AC3C-E6C4D5AED293}"/>
              </a:ext>
            </a:extLst>
          </p:cNvPr>
          <p:cNvSpPr/>
          <p:nvPr/>
        </p:nvSpPr>
        <p:spPr>
          <a:xfrm>
            <a:off x="5403481" y="1243683"/>
            <a:ext cx="459509" cy="342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not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4811AB5E-8C55-314F-9F8D-B9421E5ACEBD}"/>
              </a:ext>
            </a:extLst>
          </p:cNvPr>
          <p:cNvSpPr/>
          <p:nvPr/>
        </p:nvSpPr>
        <p:spPr>
          <a:xfrm>
            <a:off x="6947097" y="3128179"/>
            <a:ext cx="440979" cy="462017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0B490A16-F7F1-A949-9BD9-3BDE8117C069}"/>
              </a:ext>
            </a:extLst>
          </p:cNvPr>
          <p:cNvCxnSpPr>
            <a:cxnSpLocks/>
          </p:cNvCxnSpPr>
          <p:nvPr/>
        </p:nvCxnSpPr>
        <p:spPr>
          <a:xfrm>
            <a:off x="6635878" y="3359188"/>
            <a:ext cx="218218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8F4FC48E-E7E3-1A42-991B-A4587ACEB96D}"/>
                  </a:ext>
                </a:extLst>
              </p:cNvPr>
              <p:cNvSpPr/>
              <p:nvPr/>
            </p:nvSpPr>
            <p:spPr>
              <a:xfrm>
                <a:off x="7016875" y="3990548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8F4FC48E-E7E3-1A42-991B-A4587ACEB9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875" y="3990548"/>
                <a:ext cx="301424" cy="306147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0345604D-7A82-FA4F-A141-F43CC0994512}"/>
              </a:ext>
            </a:extLst>
          </p:cNvPr>
          <p:cNvCxnSpPr>
            <a:cxnSpLocks/>
          </p:cNvCxnSpPr>
          <p:nvPr/>
        </p:nvCxnSpPr>
        <p:spPr>
          <a:xfrm>
            <a:off x="7455184" y="3359188"/>
            <a:ext cx="218218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CD55F8A3-54EE-6049-96EB-A406721CA07F}"/>
              </a:ext>
            </a:extLst>
          </p:cNvPr>
          <p:cNvCxnSpPr>
            <a:cxnSpLocks/>
          </p:cNvCxnSpPr>
          <p:nvPr/>
        </p:nvCxnSpPr>
        <p:spPr>
          <a:xfrm flipV="1">
            <a:off x="7167587" y="366969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D06A9606-6BAB-BC4D-AD4D-40770B714F07}"/>
                  </a:ext>
                </a:extLst>
              </p:cNvPr>
              <p:cNvSpPr/>
              <p:nvPr/>
            </p:nvSpPr>
            <p:spPr>
              <a:xfrm>
                <a:off x="7016875" y="2423863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D06A9606-6BAB-BC4D-AD4D-40770B714F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875" y="2423863"/>
                <a:ext cx="301424" cy="306147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1" name="Straight Arrow Connector 220">
            <a:extLst>
              <a:ext uri="{FF2B5EF4-FFF2-40B4-BE49-F238E27FC236}">
                <a16:creationId xmlns:a16="http://schemas.microsoft.com/office/drawing/2014/main" id="{78289B20-DFBE-5E44-BD1D-0718E9577F08}"/>
              </a:ext>
            </a:extLst>
          </p:cNvPr>
          <p:cNvCxnSpPr>
            <a:cxnSpLocks/>
          </p:cNvCxnSpPr>
          <p:nvPr/>
        </p:nvCxnSpPr>
        <p:spPr>
          <a:xfrm flipV="1">
            <a:off x="7167587" y="280176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006FA779-06A6-5F41-86B4-1C661710CDBC}"/>
              </a:ext>
            </a:extLst>
          </p:cNvPr>
          <p:cNvCxnSpPr>
            <a:cxnSpLocks/>
          </p:cNvCxnSpPr>
          <p:nvPr/>
        </p:nvCxnSpPr>
        <p:spPr>
          <a:xfrm flipV="1">
            <a:off x="7167587" y="2092333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5F31107B-D5DF-364A-8076-1DA7A65171BC}"/>
                  </a:ext>
                </a:extLst>
              </p:cNvPr>
              <p:cNvSpPr/>
              <p:nvPr/>
            </p:nvSpPr>
            <p:spPr>
              <a:xfrm>
                <a:off x="7016875" y="1698366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5F31107B-D5DF-364A-8076-1DA7A65171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875" y="1698366"/>
                <a:ext cx="301424" cy="306147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59F1BB8-3F42-E445-919A-98059BD8CE1F}"/>
                  </a:ext>
                </a:extLst>
              </p:cNvPr>
              <p:cNvSpPr/>
              <p:nvPr/>
            </p:nvSpPr>
            <p:spPr>
              <a:xfrm>
                <a:off x="7766403" y="3206115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59F1BB8-3F42-E445-919A-98059BD8CE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403" y="3206115"/>
                <a:ext cx="301424" cy="306147"/>
              </a:xfrm>
              <a:prstGeom prst="ellipse">
                <a:avLst/>
              </a:prstGeom>
              <a:blipFill>
                <a:blip r:embed="rId22"/>
                <a:stretch>
                  <a:fillRect l="-4167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" name="Rectangle 224">
            <a:extLst>
              <a:ext uri="{FF2B5EF4-FFF2-40B4-BE49-F238E27FC236}">
                <a16:creationId xmlns:a16="http://schemas.microsoft.com/office/drawing/2014/main" id="{60ED825E-69C8-C64D-B583-2F364E129F40}"/>
              </a:ext>
            </a:extLst>
          </p:cNvPr>
          <p:cNvSpPr/>
          <p:nvPr/>
        </p:nvSpPr>
        <p:spPr>
          <a:xfrm>
            <a:off x="6812985" y="1243683"/>
            <a:ext cx="798113" cy="3421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enough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6796539C-FDAD-CE4F-BFC7-F3FCA7FB859F}"/>
              </a:ext>
            </a:extLst>
          </p:cNvPr>
          <p:cNvSpPr/>
          <p:nvPr/>
        </p:nvSpPr>
        <p:spPr>
          <a:xfrm>
            <a:off x="8409723" y="3127019"/>
            <a:ext cx="440979" cy="462017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01ADCFFD-A99E-9041-837F-69AFA5371F5C}"/>
              </a:ext>
            </a:extLst>
          </p:cNvPr>
          <p:cNvCxnSpPr>
            <a:cxnSpLocks/>
          </p:cNvCxnSpPr>
          <p:nvPr/>
        </p:nvCxnSpPr>
        <p:spPr>
          <a:xfrm>
            <a:off x="8098504" y="3358028"/>
            <a:ext cx="218218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CFAB2A06-D93D-514C-8E01-3C818D9CC573}"/>
                  </a:ext>
                </a:extLst>
              </p:cNvPr>
              <p:cNvSpPr/>
              <p:nvPr/>
            </p:nvSpPr>
            <p:spPr>
              <a:xfrm>
                <a:off x="8479500" y="3989388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CFAB2A06-D93D-514C-8E01-3C818D9CC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500" y="3989388"/>
                <a:ext cx="301424" cy="306147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BF01FAD6-F8E4-FD49-9428-AADDCBBC5CE8}"/>
              </a:ext>
            </a:extLst>
          </p:cNvPr>
          <p:cNvCxnSpPr>
            <a:cxnSpLocks/>
          </p:cNvCxnSpPr>
          <p:nvPr/>
        </p:nvCxnSpPr>
        <p:spPr>
          <a:xfrm flipV="1">
            <a:off x="8630212" y="366853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D4FEF708-2142-6141-8805-37CDEAE7F26C}"/>
                  </a:ext>
                </a:extLst>
              </p:cNvPr>
              <p:cNvSpPr/>
              <p:nvPr/>
            </p:nvSpPr>
            <p:spPr>
              <a:xfrm>
                <a:off x="8479500" y="2422703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D4FEF708-2142-6141-8805-37CDEAE7F2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500" y="2422703"/>
                <a:ext cx="301424" cy="306147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9B5A5339-45E6-C349-AC7F-BDADA51BFD3B}"/>
              </a:ext>
            </a:extLst>
          </p:cNvPr>
          <p:cNvCxnSpPr>
            <a:cxnSpLocks/>
          </p:cNvCxnSpPr>
          <p:nvPr/>
        </p:nvCxnSpPr>
        <p:spPr>
          <a:xfrm flipV="1">
            <a:off x="8630212" y="2800609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435BE813-1D98-AF43-BB5B-BE4DC59661D8}"/>
              </a:ext>
            </a:extLst>
          </p:cNvPr>
          <p:cNvCxnSpPr>
            <a:cxnSpLocks/>
          </p:cNvCxnSpPr>
          <p:nvPr/>
        </p:nvCxnSpPr>
        <p:spPr>
          <a:xfrm flipV="1">
            <a:off x="8630212" y="2091173"/>
            <a:ext cx="0" cy="23100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F9FF99ED-0FE8-634D-BBFC-45ACCC8BEA78}"/>
                  </a:ext>
                </a:extLst>
              </p:cNvPr>
              <p:cNvSpPr/>
              <p:nvPr/>
            </p:nvSpPr>
            <p:spPr>
              <a:xfrm>
                <a:off x="8479500" y="1697206"/>
                <a:ext cx="301424" cy="306147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F9FF99ED-0FE8-634D-BBFC-45ACCC8BE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500" y="1697206"/>
                <a:ext cx="301424" cy="306147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" name="Rectangle 234">
            <a:extLst>
              <a:ext uri="{FF2B5EF4-FFF2-40B4-BE49-F238E27FC236}">
                <a16:creationId xmlns:a16="http://schemas.microsoft.com/office/drawing/2014/main" id="{9425B830-7DE2-5E49-8C2D-081728343071}"/>
              </a:ext>
            </a:extLst>
          </p:cNvPr>
          <p:cNvSpPr/>
          <p:nvPr/>
        </p:nvSpPr>
        <p:spPr>
          <a:xfrm>
            <a:off x="8275610" y="1242523"/>
            <a:ext cx="7537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&lt;END&gt;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3510635" y="861867"/>
            <a:ext cx="1664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Avenir Roman" panose="02000503020000020003" pitchFamily="2" charset="0"/>
              </a:rPr>
              <a:t>DURING TESTING</a:t>
            </a:r>
          </a:p>
        </p:txBody>
      </p: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97AE99D1-3711-B044-805E-6E6FD1C8A50B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1170" y="2205336"/>
            <a:ext cx="2598329" cy="1582069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>
            <a:extLst>
              <a:ext uri="{FF2B5EF4-FFF2-40B4-BE49-F238E27FC236}">
                <a16:creationId xmlns:a16="http://schemas.microsoft.com/office/drawing/2014/main" id="{4BAFA46A-D628-5444-B51C-017729C72DA5}"/>
              </a:ext>
            </a:extLst>
          </p:cNvPr>
          <p:cNvCxnSpPr>
            <a:cxnSpLocks/>
          </p:cNvCxnSpPr>
          <p:nvPr/>
        </p:nvCxnSpPr>
        <p:spPr>
          <a:xfrm rot="16200000" flipH="1">
            <a:off x="2008689" y="2205334"/>
            <a:ext cx="2598329" cy="1582069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>
            <a:extLst>
              <a:ext uri="{FF2B5EF4-FFF2-40B4-BE49-F238E27FC236}">
                <a16:creationId xmlns:a16="http://schemas.microsoft.com/office/drawing/2014/main" id="{B704B6BD-7D7B-594B-A964-6F5F5FBE5E9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69355" y="2199499"/>
            <a:ext cx="2598329" cy="1582069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C2022169-ED49-DE4C-AFB1-36FAAB767E5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12884" y="2183774"/>
            <a:ext cx="2598329" cy="1582069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1DDA934F-F775-9940-82B2-2ED938F80C0A}"/>
              </a:ext>
            </a:extLst>
          </p:cNvPr>
          <p:cNvCxnSpPr>
            <a:cxnSpLocks/>
          </p:cNvCxnSpPr>
          <p:nvPr/>
        </p:nvCxnSpPr>
        <p:spPr>
          <a:xfrm rot="16200000" flipH="1">
            <a:off x="6634384" y="2178835"/>
            <a:ext cx="2598329" cy="1582069"/>
          </a:xfrm>
          <a:prstGeom prst="bentConnector5">
            <a:avLst>
              <a:gd name="adj1" fmla="val -4183"/>
              <a:gd name="adj2" fmla="val 35788"/>
              <a:gd name="adj3" fmla="val 107067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57865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Character-level Models 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088601" y="3854047"/>
            <a:ext cx="460767" cy="400566"/>
            <a:chOff x="4750274" y="1783751"/>
            <a:chExt cx="460767" cy="400566"/>
          </a:xfrm>
        </p:grpSpPr>
        <p:sp>
          <p:nvSpPr>
            <p:cNvPr id="16" name="Oval 15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1991621" y="2875269"/>
            <a:ext cx="580470" cy="605961"/>
            <a:chOff x="6512842" y="2409874"/>
            <a:chExt cx="580470" cy="605961"/>
          </a:xfrm>
        </p:grpSpPr>
        <p:sp>
          <p:nvSpPr>
            <p:cNvPr id="30" name="Oval 29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1035483" y="2926999"/>
            <a:ext cx="473143" cy="400566"/>
            <a:chOff x="4750274" y="1783751"/>
            <a:chExt cx="473143" cy="400566"/>
          </a:xfrm>
        </p:grpSpPr>
        <p:sp>
          <p:nvSpPr>
            <p:cNvPr id="38" name="Oval 3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3117102" y="2926999"/>
            <a:ext cx="467820" cy="400566"/>
            <a:chOff x="4750274" y="1783751"/>
            <a:chExt cx="467820" cy="400566"/>
          </a:xfrm>
        </p:grpSpPr>
        <p:sp>
          <p:nvSpPr>
            <p:cNvPr id="52" name="Oval 51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2675917" y="3178248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2273984" y="3533067"/>
            <a:ext cx="0" cy="2551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1545549" y="3151741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2084960" y="2070289"/>
            <a:ext cx="467820" cy="400566"/>
            <a:chOff x="4750274" y="1783751"/>
            <a:chExt cx="467820" cy="400566"/>
          </a:xfrm>
        </p:grpSpPr>
        <p:sp>
          <p:nvSpPr>
            <p:cNvPr id="20" name="Oval 19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>
          <a:xfrm flipV="1">
            <a:off x="2273984" y="2560321"/>
            <a:ext cx="0" cy="26236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7" name="Group 56"/>
          <p:cNvGrpSpPr/>
          <p:nvPr/>
        </p:nvGrpSpPr>
        <p:grpSpPr>
          <a:xfrm>
            <a:off x="4226913" y="3863646"/>
            <a:ext cx="466089" cy="400566"/>
            <a:chOff x="4750274" y="1783751"/>
            <a:chExt cx="466089" cy="400566"/>
          </a:xfrm>
        </p:grpSpPr>
        <p:sp>
          <p:nvSpPr>
            <p:cNvPr id="58" name="Oval 5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750274" y="1783751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6089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4129933" y="2884868"/>
            <a:ext cx="580470" cy="605961"/>
            <a:chOff x="6512842" y="2409874"/>
            <a:chExt cx="580470" cy="605961"/>
          </a:xfrm>
        </p:grpSpPr>
        <p:sp>
          <p:nvSpPr>
            <p:cNvPr id="62" name="Oval 61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5255414" y="2936598"/>
            <a:ext cx="473143" cy="400566"/>
            <a:chOff x="4750274" y="1783751"/>
            <a:chExt cx="473143" cy="400566"/>
          </a:xfrm>
        </p:grpSpPr>
        <p:sp>
          <p:nvSpPr>
            <p:cNvPr id="68" name="Oval 6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0" name="Straight Arrow Connector 69"/>
          <p:cNvCxnSpPr/>
          <p:nvPr/>
        </p:nvCxnSpPr>
        <p:spPr>
          <a:xfrm>
            <a:off x="4814229" y="3187847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/>
          <p:cNvCxnSpPr/>
          <p:nvPr/>
        </p:nvCxnSpPr>
        <p:spPr>
          <a:xfrm flipV="1">
            <a:off x="4412296" y="3542666"/>
            <a:ext cx="0" cy="2551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/>
          <p:cNvCxnSpPr/>
          <p:nvPr/>
        </p:nvCxnSpPr>
        <p:spPr>
          <a:xfrm>
            <a:off x="3683861" y="3161340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3" name="Group 72"/>
          <p:cNvGrpSpPr/>
          <p:nvPr/>
        </p:nvGrpSpPr>
        <p:grpSpPr>
          <a:xfrm>
            <a:off x="4223272" y="2079888"/>
            <a:ext cx="473143" cy="400566"/>
            <a:chOff x="4750274" y="1783751"/>
            <a:chExt cx="473143" cy="400566"/>
          </a:xfrm>
        </p:grpSpPr>
        <p:sp>
          <p:nvSpPr>
            <p:cNvPr id="74" name="Oval 73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6" name="Straight Arrow Connector 75"/>
          <p:cNvCxnSpPr/>
          <p:nvPr/>
        </p:nvCxnSpPr>
        <p:spPr>
          <a:xfrm flipV="1">
            <a:off x="4412296" y="2569920"/>
            <a:ext cx="0" cy="26236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7" name="Group 76"/>
          <p:cNvGrpSpPr/>
          <p:nvPr/>
        </p:nvGrpSpPr>
        <p:grpSpPr>
          <a:xfrm>
            <a:off x="6292096" y="3869933"/>
            <a:ext cx="466089" cy="400566"/>
            <a:chOff x="4750274" y="1783751"/>
            <a:chExt cx="466089" cy="400566"/>
          </a:xfrm>
        </p:grpSpPr>
        <p:sp>
          <p:nvSpPr>
            <p:cNvPr id="78" name="Oval 7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4750274" y="1783751"/>
                  <a:ext cx="4660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6089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6195116" y="2891155"/>
            <a:ext cx="580470" cy="605961"/>
            <a:chOff x="6512842" y="2409874"/>
            <a:chExt cx="580470" cy="605961"/>
          </a:xfrm>
        </p:grpSpPr>
        <p:sp>
          <p:nvSpPr>
            <p:cNvPr id="81" name="Oval 80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4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7320597" y="2942885"/>
            <a:ext cx="473143" cy="400566"/>
            <a:chOff x="4750274" y="1783751"/>
            <a:chExt cx="473143" cy="400566"/>
          </a:xfrm>
        </p:grpSpPr>
        <p:sp>
          <p:nvSpPr>
            <p:cNvPr id="87" name="Oval 86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Straight Arrow Connector 88"/>
          <p:cNvCxnSpPr/>
          <p:nvPr/>
        </p:nvCxnSpPr>
        <p:spPr>
          <a:xfrm>
            <a:off x="6879412" y="3194134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6477479" y="3548953"/>
            <a:ext cx="0" cy="25516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Arrow Connector 90"/>
          <p:cNvCxnSpPr/>
          <p:nvPr/>
        </p:nvCxnSpPr>
        <p:spPr>
          <a:xfrm>
            <a:off x="5749044" y="3167627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2" name="Group 91"/>
          <p:cNvGrpSpPr/>
          <p:nvPr/>
        </p:nvGrpSpPr>
        <p:grpSpPr>
          <a:xfrm>
            <a:off x="6288455" y="2086175"/>
            <a:ext cx="473143" cy="400566"/>
            <a:chOff x="4750274" y="1783751"/>
            <a:chExt cx="473143" cy="400566"/>
          </a:xfrm>
        </p:grpSpPr>
        <p:sp>
          <p:nvSpPr>
            <p:cNvPr id="93" name="Oval 92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5" name="Straight Arrow Connector 94"/>
          <p:cNvCxnSpPr/>
          <p:nvPr/>
        </p:nvCxnSpPr>
        <p:spPr>
          <a:xfrm flipV="1">
            <a:off x="6477479" y="2576207"/>
            <a:ext cx="0" cy="26236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" name="Group 6"/>
          <p:cNvGrpSpPr/>
          <p:nvPr/>
        </p:nvGrpSpPr>
        <p:grpSpPr>
          <a:xfrm>
            <a:off x="2140462" y="4411530"/>
            <a:ext cx="4506410" cy="419654"/>
            <a:chOff x="2140462" y="4411530"/>
            <a:chExt cx="4506410" cy="419654"/>
          </a:xfrm>
        </p:grpSpPr>
        <p:sp>
          <p:nvSpPr>
            <p:cNvPr id="5" name="Rectangle 4"/>
            <p:cNvSpPr/>
            <p:nvPr/>
          </p:nvSpPr>
          <p:spPr>
            <a:xfrm>
              <a:off x="2140462" y="4411530"/>
              <a:ext cx="2808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b="1">
                  <a:solidFill>
                    <a:srgbClr val="0070C0"/>
                  </a:solidFill>
                </a:rPr>
                <a:t>c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247422" y="4411530"/>
              <a:ext cx="2984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b="1" dirty="0">
                  <a:solidFill>
                    <a:srgbClr val="0070C0"/>
                  </a:solidFill>
                </a:rPr>
                <a:t>a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382056" y="4461852"/>
              <a:ext cx="2648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b="1" dirty="0">
                  <a:solidFill>
                    <a:srgbClr val="0070C0"/>
                  </a:solidFill>
                </a:rPr>
                <a:t>t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81548" y="839590"/>
            <a:ext cx="5034202" cy="1192022"/>
            <a:chOff x="2081548" y="839590"/>
            <a:chExt cx="5034202" cy="1192022"/>
          </a:xfrm>
        </p:grpSpPr>
        <p:sp>
          <p:nvSpPr>
            <p:cNvPr id="98" name="Rectangle 97"/>
            <p:cNvSpPr/>
            <p:nvPr/>
          </p:nvSpPr>
          <p:spPr>
            <a:xfrm>
              <a:off x="2106924" y="839590"/>
              <a:ext cx="2984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b="1" dirty="0">
                  <a:solidFill>
                    <a:srgbClr val="0070C0"/>
                  </a:solidFill>
                </a:rPr>
                <a:t>a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78136" y="844359"/>
              <a:ext cx="2648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b="1" dirty="0">
                  <a:solidFill>
                    <a:srgbClr val="0070C0"/>
                  </a:solidFill>
                </a:rPr>
                <a:t>t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929207" y="848919"/>
              <a:ext cx="11865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b="1">
                  <a:solidFill>
                    <a:srgbClr val="0070C0"/>
                  </a:solidFill>
                </a:rPr>
                <a:t>&lt;&lt;space&gt;&gt;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H="1" flipV="1">
              <a:off x="2277473" y="1772300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2" name="Group 101"/>
            <p:cNvGrpSpPr/>
            <p:nvPr/>
          </p:nvGrpSpPr>
          <p:grpSpPr>
            <a:xfrm>
              <a:off x="2081548" y="1293564"/>
              <a:ext cx="467820" cy="400566"/>
              <a:chOff x="4750274" y="1783751"/>
              <a:chExt cx="467820" cy="400566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ctangle 103"/>
                  <p:cNvSpPr/>
                  <p:nvPr/>
                </p:nvSpPr>
                <p:spPr>
                  <a:xfrm>
                    <a:off x="4750274" y="1783751"/>
                    <a:ext cx="46782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4" name="Rectangle 10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7820" cy="369332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5" name="Straight Arrow Connector 104"/>
            <p:cNvCxnSpPr/>
            <p:nvPr/>
          </p:nvCxnSpPr>
          <p:spPr>
            <a:xfrm flipH="1" flipV="1">
              <a:off x="4415785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6" name="Group 105"/>
            <p:cNvGrpSpPr/>
            <p:nvPr/>
          </p:nvGrpSpPr>
          <p:grpSpPr>
            <a:xfrm>
              <a:off x="4219860" y="1292819"/>
              <a:ext cx="467820" cy="400566"/>
              <a:chOff x="4750274" y="1783751"/>
              <a:chExt cx="467820" cy="400566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Rectangle 107"/>
                  <p:cNvSpPr/>
                  <p:nvPr/>
                </p:nvSpPr>
                <p:spPr>
                  <a:xfrm>
                    <a:off x="4750274" y="1783751"/>
                    <a:ext cx="46782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8" name="Rectangle 10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7820" cy="369332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9" name="Straight Arrow Connector 108"/>
            <p:cNvCxnSpPr/>
            <p:nvPr/>
          </p:nvCxnSpPr>
          <p:spPr>
            <a:xfrm flipH="1" flipV="1">
              <a:off x="6467681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10" name="Group 109"/>
            <p:cNvGrpSpPr/>
            <p:nvPr/>
          </p:nvGrpSpPr>
          <p:grpSpPr>
            <a:xfrm>
              <a:off x="6271756" y="1292819"/>
              <a:ext cx="467820" cy="400566"/>
              <a:chOff x="4750274" y="1783751"/>
              <a:chExt cx="467820" cy="400566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Rectangle 111"/>
                  <p:cNvSpPr/>
                  <p:nvPr/>
                </p:nvSpPr>
                <p:spPr>
                  <a:xfrm>
                    <a:off x="4750274" y="1783751"/>
                    <a:ext cx="46782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2" name="Rectangle 1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7820" cy="369332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3263303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EB5219-7E5D-E141-80AF-32A294350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50" y="228600"/>
            <a:ext cx="6464300" cy="4686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E05213-A385-2D40-A78B-765F222BD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11" y="682052"/>
            <a:ext cx="583106" cy="390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3579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50801" y="115057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215380"/>
                </a:solidFill>
              </a:rPr>
              <a:t>How can it be used? – e.g. Machine Translation</a:t>
            </a:r>
            <a:br>
              <a:rPr lang="en-US" sz="2400" dirty="0">
                <a:solidFill>
                  <a:srgbClr val="215380"/>
                </a:solidFill>
              </a:rPr>
            </a:br>
            <a:r>
              <a:rPr lang="en-US" sz="1600" b="1" dirty="0">
                <a:solidFill>
                  <a:srgbClr val="215380"/>
                </a:solidFill>
              </a:rPr>
              <a:t>Sequence to Sequence – Encoding – Decoding – Many to Many mapping</a:t>
            </a:r>
            <a:endParaRPr sz="2400" dirty="0">
              <a:solidFill>
                <a:srgbClr val="21538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4586962" y="2038661"/>
            <a:ext cx="4302198" cy="1699489"/>
            <a:chOff x="74955" y="1236689"/>
            <a:chExt cx="9118697" cy="360214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164DB046-5917-2E4D-AE60-202450CE83EB}"/>
                </a:ext>
              </a:extLst>
            </p:cNvPr>
            <p:cNvSpPr/>
            <p:nvPr/>
          </p:nvSpPr>
          <p:spPr>
            <a:xfrm>
              <a:off x="456704" y="4402669"/>
              <a:ext cx="1084526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&lt;START&gt;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4" y="1247774"/>
              <a:ext cx="683604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The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683604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The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4"/>
              <a:ext cx="853485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world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853485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world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513722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is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513722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is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659822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not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5" y="4402669"/>
              <a:ext cx="659822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not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985995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enough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6"/>
              <a:ext cx="985995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enough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4"/>
              <a:ext cx="918042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&lt;END&gt;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3510635" y="861867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Avenir Roman" panose="02000503020000020003" pitchFamily="2" charset="0"/>
              </a:rPr>
              <a:t>DURING TRAINING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478753" y="2930518"/>
            <a:ext cx="208054" cy="21797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170264" y="2967288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7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64" y="2967288"/>
                <a:ext cx="142212" cy="144440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344137" y="3039508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350373" y="3532369"/>
            <a:ext cx="51167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700" b="1" dirty="0">
                <a:solidFill>
                  <a:srgbClr val="0070C0"/>
                </a:solidFill>
              </a:rPr>
              <a:t>&lt;START&gt;</a:t>
            </a:r>
            <a:endParaRPr lang="en-US" sz="7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511675" y="3337383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75" y="3337383"/>
                <a:ext cx="142212" cy="144440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730685" y="3039508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582781" y="3186007"/>
            <a:ext cx="0" cy="10899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877518" y="2967288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18" y="2967288"/>
                <a:ext cx="142212" cy="14444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1225173" y="2930518"/>
            <a:ext cx="208054" cy="21797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1078340" y="3039508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1206942" y="3532369"/>
            <a:ext cx="25039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700" b="1" dirty="0">
                <a:solidFill>
                  <a:srgbClr val="0070C0"/>
                </a:solidFill>
              </a:rPr>
              <a:t>El</a:t>
            </a:r>
            <a:endParaRPr lang="en-US" sz="7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1258094" y="3337383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094" y="3337383"/>
                <a:ext cx="142212" cy="144440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1464888" y="3039508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1329200" y="3186007"/>
            <a:ext cx="0" cy="10899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1611721" y="2967288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721" y="2967288"/>
                <a:ext cx="142212" cy="144440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1956903" y="2930518"/>
            <a:ext cx="208054" cy="21797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1810070" y="3039508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1835547" y="3532369"/>
            <a:ext cx="45076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700" b="1" dirty="0" err="1">
                <a:solidFill>
                  <a:srgbClr val="0070C0"/>
                </a:solidFill>
              </a:rPr>
              <a:t>mundo</a:t>
            </a:r>
            <a:endParaRPr lang="en-US" sz="7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1989823" y="3337383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823" y="3337383"/>
                <a:ext cx="142212" cy="144440"/>
              </a:xfrm>
              <a:prstGeom prst="ellipse">
                <a:avLst/>
              </a:prstGeom>
              <a:blipFill>
                <a:blip r:embed="rId30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2196618" y="3039508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2060930" y="3186007"/>
            <a:ext cx="0" cy="10899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2343451" y="2967288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51" y="2967288"/>
                <a:ext cx="142212" cy="144440"/>
              </a:xfrm>
              <a:prstGeom prst="ellipse">
                <a:avLst/>
              </a:prstGeom>
              <a:blipFill>
                <a:blip r:embed="rId31"/>
                <a:stretch>
                  <a:fillRect l="-7692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2688632" y="2930518"/>
            <a:ext cx="208054" cy="21797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2541799" y="3039508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2647502" y="3541385"/>
            <a:ext cx="28084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700" b="1" dirty="0">
                <a:solidFill>
                  <a:srgbClr val="0070C0"/>
                </a:solidFill>
              </a:rPr>
              <a:t>no</a:t>
            </a:r>
            <a:endParaRPr lang="en-US" sz="7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2721554" y="3337383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554" y="3337383"/>
                <a:ext cx="142212" cy="144440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2928348" y="3039508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2792659" y="3186007"/>
            <a:ext cx="0" cy="10899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3075181" y="2967288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181" y="2967288"/>
                <a:ext cx="142212" cy="144440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3412538" y="2931065"/>
            <a:ext cx="208054" cy="21797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3265705" y="3040055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3355776" y="3541384"/>
            <a:ext cx="26481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700" b="1" dirty="0" err="1">
                <a:solidFill>
                  <a:srgbClr val="0070C0"/>
                </a:solidFill>
              </a:rPr>
              <a:t>es</a:t>
            </a:r>
            <a:endParaRPr lang="en-US" sz="7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3445459" y="3337930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459" y="3337930"/>
                <a:ext cx="142212" cy="144440"/>
              </a:xfrm>
              <a:prstGeom prst="ellipse">
                <a:avLst/>
              </a:prstGeom>
              <a:blipFill>
                <a:blip r:embed="rId34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3652253" y="3040055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3516565" y="3186554"/>
            <a:ext cx="0" cy="10899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3799086" y="2967835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086" y="2967835"/>
                <a:ext cx="142212" cy="144440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4102605" y="2930518"/>
            <a:ext cx="208054" cy="21797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3955772" y="3039508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3933158" y="3541384"/>
            <a:ext cx="54694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700" b="1" dirty="0" err="1">
                <a:solidFill>
                  <a:srgbClr val="0070C0"/>
                </a:solidFill>
              </a:rPr>
              <a:t>suficiente</a:t>
            </a:r>
            <a:endParaRPr lang="en-US" sz="7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4135525" y="3337383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525" y="3337383"/>
                <a:ext cx="142212" cy="144440"/>
              </a:xfrm>
              <a:prstGeom prst="ellipse">
                <a:avLst/>
              </a:prstGeom>
              <a:blipFill>
                <a:blip r:embed="rId3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4206631" y="3186007"/>
            <a:ext cx="0" cy="10899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7195F74-E76C-364B-8ECE-B1FA2ECFE937}"/>
              </a:ext>
            </a:extLst>
          </p:cNvPr>
          <p:cNvCxnSpPr>
            <a:cxnSpLocks/>
          </p:cNvCxnSpPr>
          <p:nvPr/>
        </p:nvCxnSpPr>
        <p:spPr>
          <a:xfrm>
            <a:off x="4392261" y="3039507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588989320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115057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215380"/>
                </a:solidFill>
              </a:rPr>
              <a:t>How can it be used? – e.g. Machine Translation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215380"/>
                </a:solidFill>
              </a:rPr>
              <a:t>Sequence to Sequence Models</a:t>
            </a:r>
            <a:endParaRPr sz="2400" dirty="0">
              <a:solidFill>
                <a:srgbClr val="21538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782" y="1916272"/>
            <a:ext cx="41665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&lt;START&gt; </a:t>
            </a:r>
            <a:r>
              <a:rPr lang="en-US" sz="1600" b="1" dirty="0" err="1">
                <a:solidFill>
                  <a:srgbClr val="0070C0"/>
                </a:solidFill>
              </a:rPr>
              <a:t>este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restaurante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tiene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buena</a:t>
            </a:r>
            <a:r>
              <a:rPr lang="en-US" sz="1600" b="1" dirty="0">
                <a:solidFill>
                  <a:srgbClr val="0070C0"/>
                </a:solidFill>
              </a:rPr>
              <a:t> comida 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595571" y="1791605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D8F0FBB-6974-8E44-B82B-F872083D6A68}"/>
              </a:ext>
            </a:extLst>
          </p:cNvPr>
          <p:cNvSpPr txBox="1"/>
          <p:nvPr/>
        </p:nvSpPr>
        <p:spPr>
          <a:xfrm>
            <a:off x="2236166" y="838385"/>
            <a:ext cx="4883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Avenir Roman" panose="02000503020000020003" pitchFamily="2" charset="0"/>
              </a:rPr>
              <a:t>Input training examples don’t need to be the same length!</a:t>
            </a:r>
            <a:br>
              <a:rPr lang="en-US" sz="1400" dirty="0">
                <a:solidFill>
                  <a:srgbClr val="C00000"/>
                </a:solidFill>
                <a:latin typeface="Avenir Roman" panose="02000503020000020003" pitchFamily="2" charset="0"/>
              </a:rPr>
            </a:br>
            <a:r>
              <a:rPr lang="en-US" sz="1400" dirty="0">
                <a:solidFill>
                  <a:srgbClr val="C00000"/>
                </a:solidFill>
                <a:latin typeface="Avenir Roman" panose="02000503020000020003" pitchFamily="2" charset="0"/>
              </a:rPr>
              <a:t>In this case outputs can be.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2A64B-19F5-5840-9C30-4FBD61040919}"/>
              </a:ext>
            </a:extLst>
          </p:cNvPr>
          <p:cNvSpPr txBox="1"/>
          <p:nvPr/>
        </p:nvSpPr>
        <p:spPr>
          <a:xfrm>
            <a:off x="1152897" y="1506627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l Tarikh" pitchFamily="2" charset="-78"/>
                <a:cs typeface="Al Tarikh" pitchFamily="2" charset="-78"/>
              </a:rPr>
              <a:t>input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F76C7AE-58CE-1847-9D63-EFFDFC934FF2}"/>
              </a:ext>
            </a:extLst>
          </p:cNvPr>
          <p:cNvSpPr txBox="1"/>
          <p:nvPr/>
        </p:nvSpPr>
        <p:spPr>
          <a:xfrm>
            <a:off x="4728896" y="1506627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l Tarikh" pitchFamily="2" charset="-78"/>
                <a:cs typeface="Al Tarikh" pitchFamily="2" charset="-78"/>
              </a:rPr>
              <a:t>output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AE7229-54C8-AB48-946C-0B0C510D71DD}"/>
              </a:ext>
            </a:extLst>
          </p:cNvPr>
          <p:cNvSpPr/>
          <p:nvPr/>
        </p:nvSpPr>
        <p:spPr>
          <a:xfrm>
            <a:off x="4970320" y="1906264"/>
            <a:ext cx="3315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this restaurant has good food &lt;END&gt;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1DAF7F-9A8E-514D-A216-5E14CBE6F3DF}"/>
              </a:ext>
            </a:extLst>
          </p:cNvPr>
          <p:cNvSpPr/>
          <p:nvPr/>
        </p:nvSpPr>
        <p:spPr>
          <a:xfrm>
            <a:off x="471781" y="2231842"/>
            <a:ext cx="34916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&lt;START&gt; this restaurant has good food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6EC2E3-7290-A74D-B505-9AFE181A7B75}"/>
              </a:ext>
            </a:extLst>
          </p:cNvPr>
          <p:cNvSpPr/>
          <p:nvPr/>
        </p:nvSpPr>
        <p:spPr>
          <a:xfrm>
            <a:off x="562371" y="3031419"/>
            <a:ext cx="31598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&lt;START&gt; el </a:t>
            </a:r>
            <a:r>
              <a:rPr lang="en-US" sz="1600" b="1" dirty="0" err="1">
                <a:solidFill>
                  <a:srgbClr val="0070C0"/>
                </a:solidFill>
              </a:rPr>
              <a:t>mundo</a:t>
            </a:r>
            <a:r>
              <a:rPr lang="en-US" sz="1600" b="1" dirty="0">
                <a:solidFill>
                  <a:srgbClr val="0070C0"/>
                </a:solidFill>
              </a:rPr>
              <a:t> no </a:t>
            </a:r>
            <a:r>
              <a:rPr lang="en-US" sz="1600" b="1" dirty="0" err="1">
                <a:solidFill>
                  <a:srgbClr val="0070C0"/>
                </a:solidFill>
              </a:rPr>
              <a:t>es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suficiente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F9D915-F0B9-114C-AA27-97208876402B}"/>
              </a:ext>
            </a:extLst>
          </p:cNvPr>
          <p:cNvSpPr/>
          <p:nvPr/>
        </p:nvSpPr>
        <p:spPr>
          <a:xfrm>
            <a:off x="5686160" y="2906752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EA58F5-A04F-454C-B01B-00FD9428BEBD}"/>
              </a:ext>
            </a:extLst>
          </p:cNvPr>
          <p:cNvSpPr/>
          <p:nvPr/>
        </p:nvSpPr>
        <p:spPr>
          <a:xfrm>
            <a:off x="5060909" y="3021411"/>
            <a:ext cx="28328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the world is not enough &lt;END&gt;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7570A7-D630-A54A-BC09-1EC84FE7511C}"/>
              </a:ext>
            </a:extLst>
          </p:cNvPr>
          <p:cNvSpPr/>
          <p:nvPr/>
        </p:nvSpPr>
        <p:spPr>
          <a:xfrm>
            <a:off x="562370" y="3346989"/>
            <a:ext cx="3009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1600" b="1" dirty="0">
                <a:solidFill>
                  <a:srgbClr val="0070C0"/>
                </a:solidFill>
              </a:rPr>
              <a:t>&lt;START&gt; the world is not enough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7405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50801" y="115057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215380"/>
                </a:solidFill>
              </a:rPr>
              <a:t>How can it be used? – e.g. Machine Translation</a:t>
            </a:r>
            <a:br>
              <a:rPr lang="en-US" sz="2400" dirty="0">
                <a:solidFill>
                  <a:srgbClr val="215380"/>
                </a:solidFill>
              </a:rPr>
            </a:br>
            <a:r>
              <a:rPr lang="en-US" sz="1600" b="1" dirty="0">
                <a:solidFill>
                  <a:srgbClr val="215380"/>
                </a:solidFill>
              </a:rPr>
              <a:t>Sequence to Sequence – Encoding – Decoding – Many to Many mapping</a:t>
            </a:r>
            <a:endParaRPr sz="2400" dirty="0">
              <a:solidFill>
                <a:srgbClr val="21538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4586962" y="2038661"/>
            <a:ext cx="4302198" cy="1699489"/>
            <a:chOff x="74955" y="1236689"/>
            <a:chExt cx="9118697" cy="360214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4" y="1247774"/>
              <a:ext cx="683604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The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683604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The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4"/>
              <a:ext cx="853485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world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853485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world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513722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is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513722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is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659822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not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5" y="4402669"/>
              <a:ext cx="659822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not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985995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enough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6"/>
              <a:ext cx="985995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enough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4"/>
              <a:ext cx="918042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&lt;END&gt;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8CF2164-DA70-4047-BA8D-CDB5512A3377}"/>
              </a:ext>
            </a:extLst>
          </p:cNvPr>
          <p:cNvSpPr txBox="1"/>
          <p:nvPr/>
        </p:nvSpPr>
        <p:spPr>
          <a:xfrm>
            <a:off x="3510635" y="861867"/>
            <a:ext cx="2945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Avenir Roman" panose="02000503020000020003" pitchFamily="2" charset="0"/>
              </a:rPr>
              <a:t>DURING TRAINING – (Alternative)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287336" y="4173931"/>
            <a:ext cx="208054" cy="21797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978847" y="4210701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7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847" y="4210701"/>
                <a:ext cx="142212" cy="144440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152720" y="4282921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158956" y="4775782"/>
            <a:ext cx="51167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700" b="1" dirty="0">
                <a:solidFill>
                  <a:srgbClr val="0070C0"/>
                </a:solidFill>
              </a:rPr>
              <a:t>&lt;START&gt;</a:t>
            </a:r>
            <a:endParaRPr lang="en-US" sz="7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320258" y="4580796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258" y="4580796"/>
                <a:ext cx="142212" cy="144440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1539268" y="4282921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391364" y="4429420"/>
            <a:ext cx="0" cy="10899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686101" y="4210701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101" y="4210701"/>
                <a:ext cx="142212" cy="144440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033756" y="4173931"/>
            <a:ext cx="208054" cy="21797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1886923" y="4282921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015525" y="4775782"/>
            <a:ext cx="25039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700" b="1" dirty="0">
                <a:solidFill>
                  <a:srgbClr val="0070C0"/>
                </a:solidFill>
              </a:rPr>
              <a:t>El</a:t>
            </a:r>
            <a:endParaRPr lang="en-US" sz="7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066677" y="4580796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677" y="4580796"/>
                <a:ext cx="142212" cy="144440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2273471" y="4282921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137783" y="4429420"/>
            <a:ext cx="0" cy="10899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420304" y="4210701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304" y="4210701"/>
                <a:ext cx="142212" cy="144440"/>
              </a:xfrm>
              <a:prstGeom prst="ellipse">
                <a:avLst/>
              </a:prstGeom>
              <a:blipFill>
                <a:blip r:embed="rId30"/>
                <a:stretch>
                  <a:fillRect l="-7692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2765486" y="4173931"/>
            <a:ext cx="208054" cy="21797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2618653" y="4282921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2644130" y="4775782"/>
            <a:ext cx="45076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700" b="1" dirty="0" err="1">
                <a:solidFill>
                  <a:srgbClr val="0070C0"/>
                </a:solidFill>
              </a:rPr>
              <a:t>mundo</a:t>
            </a:r>
            <a:endParaRPr lang="en-US" sz="7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2798406" y="4580796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406" y="4580796"/>
                <a:ext cx="142212" cy="144440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3005201" y="4282921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2869513" y="4429420"/>
            <a:ext cx="0" cy="10899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152034" y="4210701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034" y="4210701"/>
                <a:ext cx="142212" cy="144440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3497215" y="4173931"/>
            <a:ext cx="208054" cy="21797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3350382" y="4282921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3456085" y="4784798"/>
            <a:ext cx="28084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700" b="1" dirty="0">
                <a:solidFill>
                  <a:srgbClr val="0070C0"/>
                </a:solidFill>
              </a:rPr>
              <a:t>no</a:t>
            </a:r>
            <a:endParaRPr lang="en-US" sz="7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3530137" y="4580796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137" y="4580796"/>
                <a:ext cx="142212" cy="14444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3736931" y="4282921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3601242" y="4429420"/>
            <a:ext cx="0" cy="10899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3883764" y="4210701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764" y="4210701"/>
                <a:ext cx="142212" cy="144440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4221121" y="4174478"/>
            <a:ext cx="208054" cy="21797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4074288" y="4283468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4164359" y="4784797"/>
            <a:ext cx="26481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700" b="1" dirty="0" err="1">
                <a:solidFill>
                  <a:srgbClr val="0070C0"/>
                </a:solidFill>
              </a:rPr>
              <a:t>es</a:t>
            </a:r>
            <a:endParaRPr lang="en-US" sz="7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4254042" y="4581343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042" y="4581343"/>
                <a:ext cx="142212" cy="144440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4460836" y="4283468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4325148" y="4429967"/>
            <a:ext cx="0" cy="10899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4607669" y="4211248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669" y="4211248"/>
                <a:ext cx="142212" cy="144440"/>
              </a:xfrm>
              <a:prstGeom prst="ellipse">
                <a:avLst/>
              </a:prstGeom>
              <a:blipFill>
                <a:blip r:embed="rId34"/>
                <a:stretch>
                  <a:fillRect l="-7692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4911188" y="4173931"/>
            <a:ext cx="208054" cy="21797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4764355" y="4282921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4741741" y="4784797"/>
            <a:ext cx="54694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700" b="1" dirty="0" err="1">
                <a:solidFill>
                  <a:srgbClr val="0070C0"/>
                </a:solidFill>
              </a:rPr>
              <a:t>suficiente</a:t>
            </a:r>
            <a:endParaRPr lang="en-US" sz="7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4944108" y="4580796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108" y="4580796"/>
                <a:ext cx="142212" cy="144440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5015214" y="4429420"/>
            <a:ext cx="0" cy="10899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7195F74-E76C-364B-8ECE-B1FA2ECFE937}"/>
              </a:ext>
            </a:extLst>
          </p:cNvPr>
          <p:cNvCxnSpPr>
            <a:cxnSpLocks/>
          </p:cNvCxnSpPr>
          <p:nvPr/>
        </p:nvCxnSpPr>
        <p:spPr>
          <a:xfrm>
            <a:off x="5200844" y="4282920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05C99A1-3913-BE43-BF0B-A27B2C9F200C}"/>
              </a:ext>
            </a:extLst>
          </p:cNvPr>
          <p:cNvCxnSpPr>
            <a:cxnSpLocks/>
          </p:cNvCxnSpPr>
          <p:nvPr/>
        </p:nvCxnSpPr>
        <p:spPr>
          <a:xfrm flipV="1">
            <a:off x="4983365" y="3605134"/>
            <a:ext cx="0" cy="4854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126441483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53F85C-1F36-954B-BBA1-17B89EA9B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75" y="540063"/>
            <a:ext cx="5878011" cy="1895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26FDB0-F6F9-AD4C-8116-2A70FF80D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701" y="2771580"/>
            <a:ext cx="4319971" cy="160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07539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Bidirectional Recurrent Neural Network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367499" y="3657736"/>
            <a:ext cx="419309" cy="390164"/>
            <a:chOff x="4750274" y="1750521"/>
            <a:chExt cx="490733" cy="511992"/>
          </a:xfrm>
        </p:grpSpPr>
        <p:sp>
          <p:nvSpPr>
            <p:cNvPr id="16" name="Oval 15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90733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1284634" y="2972984"/>
            <a:ext cx="495986" cy="390164"/>
            <a:chOff x="6512842" y="2456858"/>
            <a:chExt cx="580470" cy="511992"/>
          </a:xfrm>
        </p:grpSpPr>
        <p:sp>
          <p:nvSpPr>
            <p:cNvPr id="30" name="Oval 29"/>
            <p:cNvSpPr/>
            <p:nvPr/>
          </p:nvSpPr>
          <p:spPr>
            <a:xfrm>
              <a:off x="6512842" y="2456858"/>
              <a:ext cx="580470" cy="511992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4"/>
                  <a:ext cx="370557" cy="3029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𝐵𝑅𝑁𝑁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7" cy="30290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42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467657" y="2951278"/>
            <a:ext cx="428613" cy="390164"/>
            <a:chOff x="4750274" y="1750521"/>
            <a:chExt cx="501622" cy="511992"/>
          </a:xfrm>
        </p:grpSpPr>
        <p:sp>
          <p:nvSpPr>
            <p:cNvPr id="38" name="Oval 37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2246307" y="2951278"/>
            <a:ext cx="424723" cy="390164"/>
            <a:chOff x="4750274" y="1750521"/>
            <a:chExt cx="497069" cy="511992"/>
          </a:xfrm>
        </p:grpSpPr>
        <p:sp>
          <p:nvSpPr>
            <p:cNvPr id="52" name="Oval 51"/>
            <p:cNvSpPr/>
            <p:nvPr/>
          </p:nvSpPr>
          <p:spPr>
            <a:xfrm>
              <a:off x="4772238" y="1750521"/>
              <a:ext cx="340641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97069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97069" cy="36410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1869334" y="3168065"/>
            <a:ext cx="30294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1525900" y="3438456"/>
            <a:ext cx="0" cy="1944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903485" y="3147866"/>
            <a:ext cx="30294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1364388" y="2298421"/>
            <a:ext cx="424723" cy="390164"/>
            <a:chOff x="4750274" y="1750521"/>
            <a:chExt cx="497069" cy="511992"/>
          </a:xfrm>
        </p:grpSpPr>
        <p:sp>
          <p:nvSpPr>
            <p:cNvPr id="20" name="Oval 19"/>
            <p:cNvSpPr/>
            <p:nvPr/>
          </p:nvSpPr>
          <p:spPr>
            <a:xfrm>
              <a:off x="4772238" y="1750521"/>
              <a:ext cx="340641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497069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97069" cy="36410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>
          <a:xfrm flipV="1">
            <a:off x="1525900" y="2697173"/>
            <a:ext cx="0" cy="19993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7" name="Group 56"/>
          <p:cNvGrpSpPr/>
          <p:nvPr/>
        </p:nvGrpSpPr>
        <p:grpSpPr>
          <a:xfrm>
            <a:off x="3194595" y="3665051"/>
            <a:ext cx="347595" cy="390164"/>
            <a:chOff x="4750274" y="1750521"/>
            <a:chExt cx="406803" cy="511992"/>
          </a:xfrm>
        </p:grpSpPr>
        <p:sp>
          <p:nvSpPr>
            <p:cNvPr id="58" name="Oval 57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750274" y="1783751"/>
                  <a:ext cx="406803" cy="3332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06803" cy="33320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3108496" y="2980299"/>
            <a:ext cx="584502" cy="390164"/>
            <a:chOff x="6509050" y="2456858"/>
            <a:chExt cx="684062" cy="511992"/>
          </a:xfrm>
        </p:grpSpPr>
        <p:sp>
          <p:nvSpPr>
            <p:cNvPr id="62" name="Oval 61"/>
            <p:cNvSpPr/>
            <p:nvPr/>
          </p:nvSpPr>
          <p:spPr>
            <a:xfrm>
              <a:off x="6512842" y="2456858"/>
              <a:ext cx="580470" cy="511992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6509050" y="2558964"/>
                  <a:ext cx="684062" cy="3029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900" b="0" i="0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B</m:t>
                        </m:r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9050" y="2558964"/>
                  <a:ext cx="684062" cy="30290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4073398" y="2958593"/>
            <a:ext cx="428613" cy="390164"/>
            <a:chOff x="4750274" y="1750521"/>
            <a:chExt cx="501622" cy="511992"/>
          </a:xfrm>
        </p:grpSpPr>
        <p:sp>
          <p:nvSpPr>
            <p:cNvPr id="68" name="Oval 67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0" name="Straight Arrow Connector 69"/>
          <p:cNvCxnSpPr/>
          <p:nvPr/>
        </p:nvCxnSpPr>
        <p:spPr>
          <a:xfrm>
            <a:off x="3696426" y="3175380"/>
            <a:ext cx="30294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Straight Arrow Connector 70"/>
          <p:cNvCxnSpPr/>
          <p:nvPr/>
        </p:nvCxnSpPr>
        <p:spPr>
          <a:xfrm flipV="1">
            <a:off x="3352992" y="3445771"/>
            <a:ext cx="0" cy="1944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Straight Arrow Connector 71"/>
          <p:cNvCxnSpPr/>
          <p:nvPr/>
        </p:nvCxnSpPr>
        <p:spPr>
          <a:xfrm>
            <a:off x="2730577" y="3155181"/>
            <a:ext cx="30294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3" name="Group 72"/>
          <p:cNvGrpSpPr/>
          <p:nvPr/>
        </p:nvGrpSpPr>
        <p:grpSpPr>
          <a:xfrm>
            <a:off x="3191479" y="2305736"/>
            <a:ext cx="428613" cy="390164"/>
            <a:chOff x="4750274" y="1750521"/>
            <a:chExt cx="501622" cy="511992"/>
          </a:xfrm>
        </p:grpSpPr>
        <p:sp>
          <p:nvSpPr>
            <p:cNvPr id="74" name="Oval 73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6" name="Straight Arrow Connector 75"/>
          <p:cNvCxnSpPr/>
          <p:nvPr/>
        </p:nvCxnSpPr>
        <p:spPr>
          <a:xfrm flipV="1">
            <a:off x="3352992" y="2704488"/>
            <a:ext cx="0" cy="19993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7" name="Group 76"/>
          <p:cNvGrpSpPr/>
          <p:nvPr/>
        </p:nvGrpSpPr>
        <p:grpSpPr>
          <a:xfrm>
            <a:off x="4959201" y="3669842"/>
            <a:ext cx="347595" cy="390164"/>
            <a:chOff x="4750274" y="1750521"/>
            <a:chExt cx="406803" cy="511992"/>
          </a:xfrm>
        </p:grpSpPr>
        <p:sp>
          <p:nvSpPr>
            <p:cNvPr id="78" name="Oval 77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4750274" y="1783751"/>
                  <a:ext cx="406803" cy="3332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06803" cy="33320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4876332" y="2985090"/>
            <a:ext cx="495986" cy="390164"/>
            <a:chOff x="6512842" y="2456858"/>
            <a:chExt cx="580470" cy="511992"/>
          </a:xfrm>
        </p:grpSpPr>
        <p:sp>
          <p:nvSpPr>
            <p:cNvPr id="81" name="Oval 80"/>
            <p:cNvSpPr/>
            <p:nvPr/>
          </p:nvSpPr>
          <p:spPr>
            <a:xfrm>
              <a:off x="6512842" y="2456858"/>
              <a:ext cx="580470" cy="511992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6563237" y="2558964"/>
                  <a:ext cx="370557" cy="3029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𝐵𝑅𝑁𝑁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7" cy="30290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42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5838005" y="2963384"/>
            <a:ext cx="428613" cy="390164"/>
            <a:chOff x="4750274" y="1750521"/>
            <a:chExt cx="501622" cy="511992"/>
          </a:xfrm>
        </p:grpSpPr>
        <p:sp>
          <p:nvSpPr>
            <p:cNvPr id="87" name="Oval 86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Straight Arrow Connector 88"/>
          <p:cNvCxnSpPr/>
          <p:nvPr/>
        </p:nvCxnSpPr>
        <p:spPr>
          <a:xfrm>
            <a:off x="5461032" y="3180171"/>
            <a:ext cx="30294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 flipV="1">
            <a:off x="5117598" y="3450562"/>
            <a:ext cx="0" cy="19444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1" name="Straight Arrow Connector 90"/>
          <p:cNvCxnSpPr/>
          <p:nvPr/>
        </p:nvCxnSpPr>
        <p:spPr>
          <a:xfrm>
            <a:off x="4495183" y="3159972"/>
            <a:ext cx="30294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2" name="Group 91"/>
          <p:cNvGrpSpPr/>
          <p:nvPr/>
        </p:nvGrpSpPr>
        <p:grpSpPr>
          <a:xfrm>
            <a:off x="4956086" y="2310527"/>
            <a:ext cx="428613" cy="390164"/>
            <a:chOff x="4750274" y="1750521"/>
            <a:chExt cx="501622" cy="511992"/>
          </a:xfrm>
        </p:grpSpPr>
        <p:sp>
          <p:nvSpPr>
            <p:cNvPr id="93" name="Oval 92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94" name="Rectangle 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5" name="Straight Arrow Connector 94"/>
          <p:cNvCxnSpPr/>
          <p:nvPr/>
        </p:nvCxnSpPr>
        <p:spPr>
          <a:xfrm flipV="1">
            <a:off x="5117598" y="2709279"/>
            <a:ext cx="0" cy="19993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7" name="Group 6"/>
          <p:cNvGrpSpPr/>
          <p:nvPr/>
        </p:nvGrpSpPr>
        <p:grpSpPr>
          <a:xfrm>
            <a:off x="1411812" y="4099933"/>
            <a:ext cx="4009857" cy="261870"/>
            <a:chOff x="2140462" y="4401092"/>
            <a:chExt cx="4692881" cy="343638"/>
          </a:xfrm>
        </p:grpSpPr>
        <p:sp>
          <p:nvSpPr>
            <p:cNvPr id="5" name="Rectangle 4"/>
            <p:cNvSpPr/>
            <p:nvPr/>
          </p:nvSpPr>
          <p:spPr>
            <a:xfrm>
              <a:off x="2140462" y="4411530"/>
              <a:ext cx="433743" cy="333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050" b="1" dirty="0">
                  <a:solidFill>
                    <a:srgbClr val="0070C0"/>
                  </a:solidFill>
                </a:rPr>
                <a:t>the</a:t>
              </a:r>
              <a:endParaRPr lang="en-US" sz="1000" dirty="0">
                <a:solidFill>
                  <a:srgbClr val="0070C0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247421" y="4411530"/>
              <a:ext cx="413108" cy="333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050" b="1" dirty="0">
                  <a:solidFill>
                    <a:srgbClr val="0070C0"/>
                  </a:solidFill>
                </a:rPr>
                <a:t>cat</a:t>
              </a:r>
              <a:endParaRPr lang="en-US" sz="1000" dirty="0">
                <a:solidFill>
                  <a:srgbClr val="0070C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219498" y="4401092"/>
              <a:ext cx="613845" cy="333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050" b="1">
                  <a:solidFill>
                    <a:srgbClr val="0070C0"/>
                  </a:solidFill>
                </a:rPr>
                <a:t>wants</a:t>
              </a:r>
              <a:endParaRPr lang="en-US" sz="1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58681" y="1357877"/>
            <a:ext cx="4370999" cy="936393"/>
            <a:chOff x="1844213" y="802833"/>
            <a:chExt cx="5115539" cy="1228779"/>
          </a:xfrm>
        </p:grpSpPr>
        <p:sp>
          <p:nvSpPr>
            <p:cNvPr id="98" name="Rectangle 97"/>
            <p:cNvSpPr/>
            <p:nvPr/>
          </p:nvSpPr>
          <p:spPr>
            <a:xfrm>
              <a:off x="1844213" y="849802"/>
              <a:ext cx="1094113" cy="333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050" b="1" dirty="0">
                  <a:solidFill>
                    <a:srgbClr val="0070C0"/>
                  </a:solidFill>
                </a:rPr>
                <a:t>&lt;&lt;pronoun&gt;&gt;</a:t>
              </a:r>
              <a:endParaRPr lang="en-US" sz="1000" dirty="0">
                <a:solidFill>
                  <a:srgbClr val="0070C0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038405" y="846514"/>
              <a:ext cx="868988" cy="333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050" b="1" dirty="0">
                  <a:solidFill>
                    <a:srgbClr val="0070C0"/>
                  </a:solidFill>
                </a:rPr>
                <a:t>&lt;&lt;noun&gt;&gt;</a:t>
              </a:r>
              <a:endParaRPr lang="en-US" sz="1000" dirty="0">
                <a:solidFill>
                  <a:srgbClr val="0070C0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133914" y="802833"/>
              <a:ext cx="825838" cy="333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050" b="1" dirty="0">
                  <a:solidFill>
                    <a:srgbClr val="0070C0"/>
                  </a:solidFill>
                </a:rPr>
                <a:t>&lt;&lt;verb&gt;&gt;</a:t>
              </a:r>
              <a:endParaRPr lang="en-US" sz="1000" dirty="0">
                <a:solidFill>
                  <a:srgbClr val="0070C0"/>
                </a:solidFill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H="1" flipV="1">
              <a:off x="2277473" y="1772300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2" name="Group 101"/>
            <p:cNvGrpSpPr/>
            <p:nvPr/>
          </p:nvGrpSpPr>
          <p:grpSpPr>
            <a:xfrm>
              <a:off x="2081548" y="1260334"/>
              <a:ext cx="491091" cy="511992"/>
              <a:chOff x="4750274" y="1750521"/>
              <a:chExt cx="491091" cy="511992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4772238" y="1750521"/>
                <a:ext cx="340641" cy="511992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ctangle 103"/>
                  <p:cNvSpPr/>
                  <p:nvPr/>
                </p:nvSpPr>
                <p:spPr>
                  <a:xfrm>
                    <a:off x="4750274" y="1783752"/>
                    <a:ext cx="491091" cy="36410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104" name="Rectangle 10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2"/>
                    <a:ext cx="491091" cy="364101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5" name="Straight Arrow Connector 104"/>
            <p:cNvCxnSpPr/>
            <p:nvPr/>
          </p:nvCxnSpPr>
          <p:spPr>
            <a:xfrm flipH="1" flipV="1">
              <a:off x="4415785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06" name="Group 105"/>
            <p:cNvGrpSpPr/>
            <p:nvPr/>
          </p:nvGrpSpPr>
          <p:grpSpPr>
            <a:xfrm>
              <a:off x="4219860" y="1259589"/>
              <a:ext cx="407329" cy="511992"/>
              <a:chOff x="4750274" y="1750521"/>
              <a:chExt cx="407329" cy="511992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4772238" y="1750521"/>
                <a:ext cx="340641" cy="511992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Rectangle 107"/>
                  <p:cNvSpPr/>
                  <p:nvPr/>
                </p:nvSpPr>
                <p:spPr>
                  <a:xfrm>
                    <a:off x="4750274" y="1783752"/>
                    <a:ext cx="407329" cy="33320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108" name="Rectangle 10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2"/>
                    <a:ext cx="407329" cy="333201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9" name="Straight Arrow Connector 108"/>
            <p:cNvCxnSpPr/>
            <p:nvPr/>
          </p:nvCxnSpPr>
          <p:spPr>
            <a:xfrm flipH="1" flipV="1">
              <a:off x="6467681" y="1771555"/>
              <a:ext cx="11470" cy="259312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110" name="Group 109"/>
            <p:cNvGrpSpPr/>
            <p:nvPr/>
          </p:nvGrpSpPr>
          <p:grpSpPr>
            <a:xfrm>
              <a:off x="6271756" y="1259589"/>
              <a:ext cx="407329" cy="511992"/>
              <a:chOff x="4750274" y="1750521"/>
              <a:chExt cx="407329" cy="511992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4772238" y="1750521"/>
                <a:ext cx="340641" cy="511992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Rectangle 111"/>
                  <p:cNvSpPr/>
                  <p:nvPr/>
                </p:nvSpPr>
                <p:spPr>
                  <a:xfrm>
                    <a:off x="4750274" y="1783752"/>
                    <a:ext cx="407329" cy="33320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1050" dirty="0"/>
                  </a:p>
                </p:txBody>
              </p:sp>
            </mc:Choice>
            <mc:Fallback xmlns="">
              <p:sp>
                <p:nvSpPr>
                  <p:cNvPr id="112" name="Rectangle 1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2"/>
                    <a:ext cx="407329" cy="333201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84" name="Straight Arrow Connector 83"/>
          <p:cNvCxnSpPr/>
          <p:nvPr/>
        </p:nvCxnSpPr>
        <p:spPr>
          <a:xfrm flipH="1">
            <a:off x="1869335" y="3261380"/>
            <a:ext cx="283782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5" name="Straight Arrow Connector 84"/>
          <p:cNvCxnSpPr/>
          <p:nvPr/>
        </p:nvCxnSpPr>
        <p:spPr>
          <a:xfrm flipH="1">
            <a:off x="2716779" y="3261380"/>
            <a:ext cx="283782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3" name="Straight Arrow Connector 112"/>
          <p:cNvCxnSpPr/>
          <p:nvPr/>
        </p:nvCxnSpPr>
        <p:spPr>
          <a:xfrm flipH="1">
            <a:off x="3676808" y="3295614"/>
            <a:ext cx="283782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4" name="Straight Arrow Connector 113"/>
          <p:cNvCxnSpPr/>
          <p:nvPr/>
        </p:nvCxnSpPr>
        <p:spPr>
          <a:xfrm flipH="1">
            <a:off x="4484336" y="3300003"/>
            <a:ext cx="283782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5" name="Straight Arrow Connector 114"/>
          <p:cNvCxnSpPr/>
          <p:nvPr/>
        </p:nvCxnSpPr>
        <p:spPr>
          <a:xfrm flipH="1">
            <a:off x="5480532" y="3300003"/>
            <a:ext cx="283782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Straight Arrow Connector 115"/>
          <p:cNvCxnSpPr/>
          <p:nvPr/>
        </p:nvCxnSpPr>
        <p:spPr>
          <a:xfrm flipH="1">
            <a:off x="888147" y="3288037"/>
            <a:ext cx="283782" cy="1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104687238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Stacked Recurrent Neural Network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295769" y="4222515"/>
            <a:ext cx="352596" cy="328088"/>
            <a:chOff x="4750274" y="1750521"/>
            <a:chExt cx="490733" cy="511992"/>
          </a:xfrm>
        </p:grpSpPr>
        <p:sp>
          <p:nvSpPr>
            <p:cNvPr id="145" name="Oval 144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/>
                <p:cNvSpPr/>
                <p:nvPr/>
              </p:nvSpPr>
              <p:spPr>
                <a:xfrm>
                  <a:off x="4750274" y="1783751"/>
                  <a:ext cx="490733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1226088" y="3646709"/>
            <a:ext cx="417073" cy="328088"/>
            <a:chOff x="6512842" y="2456858"/>
            <a:chExt cx="580470" cy="511992"/>
          </a:xfrm>
        </p:grpSpPr>
        <p:sp>
          <p:nvSpPr>
            <p:cNvPr id="143" name="Oval 142"/>
            <p:cNvSpPr/>
            <p:nvPr/>
          </p:nvSpPr>
          <p:spPr>
            <a:xfrm>
              <a:off x="6512842" y="2456858"/>
              <a:ext cx="580470" cy="511992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143"/>
                <p:cNvSpPr/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44" name="Rectangle 1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4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1" name="Oval 140"/>
          <p:cNvSpPr/>
          <p:nvPr/>
        </p:nvSpPr>
        <p:spPr>
          <a:xfrm>
            <a:off x="554877" y="3628457"/>
            <a:ext cx="244753" cy="328088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050534" y="3628457"/>
            <a:ext cx="244753" cy="328088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1717761" y="3810753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Arrow Connector 80"/>
          <p:cNvCxnSpPr/>
          <p:nvPr/>
        </p:nvCxnSpPr>
        <p:spPr>
          <a:xfrm flipV="1">
            <a:off x="1428969" y="4038123"/>
            <a:ext cx="0" cy="16351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Arrow Connector 81"/>
          <p:cNvCxnSpPr/>
          <p:nvPr/>
        </p:nvCxnSpPr>
        <p:spPr>
          <a:xfrm>
            <a:off x="905582" y="3793767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3" name="Group 82"/>
          <p:cNvGrpSpPr/>
          <p:nvPr/>
        </p:nvGrpSpPr>
        <p:grpSpPr>
          <a:xfrm>
            <a:off x="1293153" y="3079471"/>
            <a:ext cx="349006" cy="328088"/>
            <a:chOff x="4750274" y="1750521"/>
            <a:chExt cx="485737" cy="511992"/>
          </a:xfrm>
        </p:grpSpPr>
        <p:sp>
          <p:nvSpPr>
            <p:cNvPr id="137" name="Oval 136"/>
            <p:cNvSpPr/>
            <p:nvPr/>
          </p:nvSpPr>
          <p:spPr>
            <a:xfrm>
              <a:off x="4772238" y="1750521"/>
              <a:ext cx="340641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Rectangle 137"/>
                <p:cNvSpPr/>
                <p:nvPr/>
              </p:nvSpPr>
              <p:spPr>
                <a:xfrm>
                  <a:off x="4750274" y="1783751"/>
                  <a:ext cx="485737" cy="4111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̌"/>
                                <m:ctrlPr>
                                  <a:rPr lang="en-US" sz="105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050" b="0" i="1" smtClea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38" name="Rectangle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85737" cy="41115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4" name="Straight Arrow Connector 83"/>
          <p:cNvCxnSpPr/>
          <p:nvPr/>
        </p:nvCxnSpPr>
        <p:spPr>
          <a:xfrm flipV="1">
            <a:off x="1428969" y="3414781"/>
            <a:ext cx="0" cy="16812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5" name="Group 84"/>
          <p:cNvGrpSpPr/>
          <p:nvPr/>
        </p:nvGrpSpPr>
        <p:grpSpPr>
          <a:xfrm>
            <a:off x="2832166" y="4228666"/>
            <a:ext cx="347596" cy="328088"/>
            <a:chOff x="4750274" y="1750521"/>
            <a:chExt cx="483774" cy="511992"/>
          </a:xfrm>
        </p:grpSpPr>
        <p:sp>
          <p:nvSpPr>
            <p:cNvPr id="135" name="Oval 134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/>
                <p:cNvSpPr/>
                <p:nvPr/>
              </p:nvSpPr>
              <p:spPr>
                <a:xfrm>
                  <a:off x="4750274" y="1783751"/>
                  <a:ext cx="483774" cy="3962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36" name="Rectangle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83774" cy="39624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2762484" y="3652860"/>
            <a:ext cx="417073" cy="328088"/>
            <a:chOff x="6512842" y="2456858"/>
            <a:chExt cx="580470" cy="511992"/>
          </a:xfrm>
        </p:grpSpPr>
        <p:sp>
          <p:nvSpPr>
            <p:cNvPr id="133" name="Oval 132"/>
            <p:cNvSpPr/>
            <p:nvPr/>
          </p:nvSpPr>
          <p:spPr>
            <a:xfrm>
              <a:off x="6512842" y="2456858"/>
              <a:ext cx="580470" cy="511992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133"/>
                <p:cNvSpPr/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34" name="Rectangle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4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1" name="Oval 130"/>
          <p:cNvSpPr/>
          <p:nvPr/>
        </p:nvSpPr>
        <p:spPr>
          <a:xfrm>
            <a:off x="3586934" y="3634608"/>
            <a:ext cx="244753" cy="328088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3254157" y="3816904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9" name="Straight Arrow Connector 88"/>
          <p:cNvCxnSpPr/>
          <p:nvPr/>
        </p:nvCxnSpPr>
        <p:spPr>
          <a:xfrm flipV="1">
            <a:off x="2965365" y="4044274"/>
            <a:ext cx="0" cy="16351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>
            <a:off x="2441978" y="3799918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9" name="Oval 128"/>
          <p:cNvSpPr/>
          <p:nvPr/>
        </p:nvSpPr>
        <p:spPr>
          <a:xfrm>
            <a:off x="2845331" y="3085622"/>
            <a:ext cx="244753" cy="328088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2965365" y="3420932"/>
            <a:ext cx="0" cy="16812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3" name="Group 92"/>
          <p:cNvGrpSpPr/>
          <p:nvPr/>
        </p:nvGrpSpPr>
        <p:grpSpPr>
          <a:xfrm>
            <a:off x="4316018" y="4232695"/>
            <a:ext cx="347596" cy="328088"/>
            <a:chOff x="4750274" y="1750521"/>
            <a:chExt cx="483774" cy="511992"/>
          </a:xfrm>
        </p:grpSpPr>
        <p:sp>
          <p:nvSpPr>
            <p:cNvPr id="127" name="Oval 126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127"/>
                <p:cNvSpPr/>
                <p:nvPr/>
              </p:nvSpPr>
              <p:spPr>
                <a:xfrm>
                  <a:off x="4750274" y="1783751"/>
                  <a:ext cx="483774" cy="3962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28" name="Rectangle 1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83774" cy="39624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 93"/>
          <p:cNvGrpSpPr/>
          <p:nvPr/>
        </p:nvGrpSpPr>
        <p:grpSpPr>
          <a:xfrm>
            <a:off x="4246336" y="3656889"/>
            <a:ext cx="417073" cy="328088"/>
            <a:chOff x="6512842" y="2456858"/>
            <a:chExt cx="580470" cy="511992"/>
          </a:xfrm>
        </p:grpSpPr>
        <p:sp>
          <p:nvSpPr>
            <p:cNvPr id="125" name="Oval 124"/>
            <p:cNvSpPr/>
            <p:nvPr/>
          </p:nvSpPr>
          <p:spPr>
            <a:xfrm>
              <a:off x="6512842" y="2456858"/>
              <a:ext cx="580470" cy="511992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/>
                <p:cNvSpPr/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26" name="Rectangle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441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3" name="Oval 122"/>
          <p:cNvSpPr/>
          <p:nvPr/>
        </p:nvSpPr>
        <p:spPr>
          <a:xfrm>
            <a:off x="5070786" y="3638636"/>
            <a:ext cx="244753" cy="328088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4738009" y="3820933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Straight Arrow Connector 96"/>
          <p:cNvCxnSpPr/>
          <p:nvPr/>
        </p:nvCxnSpPr>
        <p:spPr>
          <a:xfrm flipV="1">
            <a:off x="4449217" y="4048303"/>
            <a:ext cx="0" cy="16351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Arrow Connector 97"/>
          <p:cNvCxnSpPr/>
          <p:nvPr/>
        </p:nvCxnSpPr>
        <p:spPr>
          <a:xfrm>
            <a:off x="3925830" y="3803947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1" name="Oval 120"/>
          <p:cNvSpPr/>
          <p:nvPr/>
        </p:nvSpPr>
        <p:spPr>
          <a:xfrm>
            <a:off x="4329183" y="3089651"/>
            <a:ext cx="244753" cy="328088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flipV="1">
            <a:off x="4449217" y="3424961"/>
            <a:ext cx="0" cy="16812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1" name="Group 100"/>
          <p:cNvGrpSpPr/>
          <p:nvPr/>
        </p:nvGrpSpPr>
        <p:grpSpPr>
          <a:xfrm>
            <a:off x="1333032" y="4601048"/>
            <a:ext cx="3281982" cy="265565"/>
            <a:chOff x="2140462" y="4411530"/>
            <a:chExt cx="4567769" cy="414423"/>
          </a:xfrm>
        </p:grpSpPr>
        <p:sp>
          <p:nvSpPr>
            <p:cNvPr id="118" name="Rectangle 117"/>
            <p:cNvSpPr/>
            <p:nvPr/>
          </p:nvSpPr>
          <p:spPr>
            <a:xfrm>
              <a:off x="2140462" y="4411530"/>
              <a:ext cx="339562" cy="364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050" b="1">
                  <a:solidFill>
                    <a:srgbClr val="0070C0"/>
                  </a:solidFill>
                </a:rPr>
                <a:t>c</a:t>
              </a:r>
              <a:endParaRPr lang="en-US" sz="1000" dirty="0">
                <a:solidFill>
                  <a:srgbClr val="0070C0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247422" y="4411530"/>
              <a:ext cx="352948" cy="364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050" b="1" dirty="0">
                  <a:solidFill>
                    <a:srgbClr val="0070C0"/>
                  </a:solidFill>
                </a:rPr>
                <a:t>a</a:t>
              </a:r>
              <a:endParaRPr lang="en-US" sz="1000" dirty="0">
                <a:solidFill>
                  <a:srgbClr val="0070C0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382055" y="4461852"/>
              <a:ext cx="326176" cy="364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050" b="1" dirty="0">
                  <a:solidFill>
                    <a:srgbClr val="0070C0"/>
                  </a:solidFill>
                </a:rPr>
                <a:t>t</a:t>
              </a:r>
              <a:endParaRPr lang="en-US" sz="1000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06" name="Straight Arrow Connector 105"/>
          <p:cNvCxnSpPr/>
          <p:nvPr/>
        </p:nvCxnSpPr>
        <p:spPr>
          <a:xfrm flipH="1" flipV="1">
            <a:off x="1431476" y="1681075"/>
            <a:ext cx="8241" cy="16616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7" name="Group 106"/>
          <p:cNvGrpSpPr/>
          <p:nvPr/>
        </p:nvGrpSpPr>
        <p:grpSpPr>
          <a:xfrm>
            <a:off x="1290702" y="1353004"/>
            <a:ext cx="352853" cy="328088"/>
            <a:chOff x="4750274" y="1750521"/>
            <a:chExt cx="491091" cy="511992"/>
          </a:xfrm>
        </p:grpSpPr>
        <p:sp>
          <p:nvSpPr>
            <p:cNvPr id="116" name="Oval 115"/>
            <p:cNvSpPr/>
            <p:nvPr/>
          </p:nvSpPr>
          <p:spPr>
            <a:xfrm>
              <a:off x="4772238" y="1750521"/>
              <a:ext cx="340641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/>
                <p:cNvSpPr/>
                <p:nvPr/>
              </p:nvSpPr>
              <p:spPr>
                <a:xfrm>
                  <a:off x="4750274" y="1783752"/>
                  <a:ext cx="491091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17" name="Rectangle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91091" cy="36410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8" name="Straight Arrow Connector 107"/>
          <p:cNvCxnSpPr/>
          <p:nvPr/>
        </p:nvCxnSpPr>
        <p:spPr>
          <a:xfrm flipH="1" flipV="1">
            <a:off x="2967872" y="1680598"/>
            <a:ext cx="8241" cy="16616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9" name="Group 108"/>
          <p:cNvGrpSpPr/>
          <p:nvPr/>
        </p:nvGrpSpPr>
        <p:grpSpPr>
          <a:xfrm>
            <a:off x="2827098" y="1352526"/>
            <a:ext cx="348044" cy="328088"/>
            <a:chOff x="4750274" y="1750521"/>
            <a:chExt cx="484398" cy="511992"/>
          </a:xfrm>
        </p:grpSpPr>
        <p:sp>
          <p:nvSpPr>
            <p:cNvPr id="114" name="Oval 113"/>
            <p:cNvSpPr/>
            <p:nvPr/>
          </p:nvSpPr>
          <p:spPr>
            <a:xfrm>
              <a:off x="4772238" y="1750521"/>
              <a:ext cx="340641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/>
                <p:cNvSpPr/>
                <p:nvPr/>
              </p:nvSpPr>
              <p:spPr>
                <a:xfrm>
                  <a:off x="4750274" y="1783753"/>
                  <a:ext cx="484398" cy="3962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15" name="Rectangle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84398" cy="39624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0" name="Straight Arrow Connector 109"/>
          <p:cNvCxnSpPr/>
          <p:nvPr/>
        </p:nvCxnSpPr>
        <p:spPr>
          <a:xfrm flipH="1" flipV="1">
            <a:off x="4442177" y="1680598"/>
            <a:ext cx="8241" cy="16616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11" name="Group 110"/>
          <p:cNvGrpSpPr/>
          <p:nvPr/>
        </p:nvGrpSpPr>
        <p:grpSpPr>
          <a:xfrm>
            <a:off x="4301403" y="1352526"/>
            <a:ext cx="348044" cy="328088"/>
            <a:chOff x="4750274" y="1750521"/>
            <a:chExt cx="484398" cy="511992"/>
          </a:xfrm>
        </p:grpSpPr>
        <p:sp>
          <p:nvSpPr>
            <p:cNvPr id="112" name="Oval 111"/>
            <p:cNvSpPr/>
            <p:nvPr/>
          </p:nvSpPr>
          <p:spPr>
            <a:xfrm>
              <a:off x="4772238" y="1750521"/>
              <a:ext cx="340641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/>
                <p:cNvSpPr/>
                <p:nvPr/>
              </p:nvSpPr>
              <p:spPr>
                <a:xfrm>
                  <a:off x="4750274" y="1783753"/>
                  <a:ext cx="484398" cy="3962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13" name="Rectangle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84398" cy="39624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7" name="Group 146"/>
          <p:cNvGrpSpPr/>
          <p:nvPr/>
        </p:nvGrpSpPr>
        <p:grpSpPr>
          <a:xfrm>
            <a:off x="1223637" y="2484834"/>
            <a:ext cx="417073" cy="328088"/>
            <a:chOff x="6512842" y="2456858"/>
            <a:chExt cx="580470" cy="511992"/>
          </a:xfrm>
        </p:grpSpPr>
        <p:sp>
          <p:nvSpPr>
            <p:cNvPr id="148" name="Oval 147"/>
            <p:cNvSpPr/>
            <p:nvPr/>
          </p:nvSpPr>
          <p:spPr>
            <a:xfrm>
              <a:off x="6512842" y="2456858"/>
              <a:ext cx="580470" cy="511992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r="-441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0" name="Group 149"/>
          <p:cNvGrpSpPr/>
          <p:nvPr/>
        </p:nvGrpSpPr>
        <p:grpSpPr>
          <a:xfrm>
            <a:off x="536644" y="2466582"/>
            <a:ext cx="360420" cy="328088"/>
            <a:chOff x="4750274" y="1750521"/>
            <a:chExt cx="501622" cy="511992"/>
          </a:xfrm>
        </p:grpSpPr>
        <p:sp>
          <p:nvSpPr>
            <p:cNvPr id="151" name="Oval 150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Rectangle 151"/>
                <p:cNvSpPr/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52" name="Rectangle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3" name="Group 152"/>
          <p:cNvGrpSpPr/>
          <p:nvPr/>
        </p:nvGrpSpPr>
        <p:grpSpPr>
          <a:xfrm>
            <a:off x="2032305" y="2466582"/>
            <a:ext cx="357148" cy="328088"/>
            <a:chOff x="4750274" y="1750521"/>
            <a:chExt cx="497069" cy="511992"/>
          </a:xfrm>
        </p:grpSpPr>
        <p:sp>
          <p:nvSpPr>
            <p:cNvPr id="154" name="Oval 153"/>
            <p:cNvSpPr/>
            <p:nvPr/>
          </p:nvSpPr>
          <p:spPr>
            <a:xfrm>
              <a:off x="4772238" y="1750521"/>
              <a:ext cx="340641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54"/>
                <p:cNvSpPr/>
                <p:nvPr/>
              </p:nvSpPr>
              <p:spPr>
                <a:xfrm>
                  <a:off x="4750274" y="1783751"/>
                  <a:ext cx="497069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55" name="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97069" cy="364101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6" name="Straight Arrow Connector 155"/>
          <p:cNvCxnSpPr/>
          <p:nvPr/>
        </p:nvCxnSpPr>
        <p:spPr>
          <a:xfrm>
            <a:off x="1715310" y="2648878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7" name="Straight Arrow Connector 156"/>
          <p:cNvCxnSpPr/>
          <p:nvPr/>
        </p:nvCxnSpPr>
        <p:spPr>
          <a:xfrm flipV="1">
            <a:off x="1426518" y="2876248"/>
            <a:ext cx="0" cy="16351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/>
          <p:cNvCxnSpPr/>
          <p:nvPr/>
        </p:nvCxnSpPr>
        <p:spPr>
          <a:xfrm>
            <a:off x="903131" y="2631892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59" name="Group 158"/>
          <p:cNvGrpSpPr/>
          <p:nvPr/>
        </p:nvGrpSpPr>
        <p:grpSpPr>
          <a:xfrm>
            <a:off x="1278799" y="1917596"/>
            <a:ext cx="397188" cy="328088"/>
            <a:chOff x="4735723" y="1750521"/>
            <a:chExt cx="485738" cy="511992"/>
          </a:xfrm>
        </p:grpSpPr>
        <p:sp>
          <p:nvSpPr>
            <p:cNvPr id="160" name="Oval 159"/>
            <p:cNvSpPr/>
            <p:nvPr/>
          </p:nvSpPr>
          <p:spPr>
            <a:xfrm>
              <a:off x="4772238" y="1750521"/>
              <a:ext cx="340641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Rectangle 160"/>
                <p:cNvSpPr/>
                <p:nvPr/>
              </p:nvSpPr>
              <p:spPr>
                <a:xfrm>
                  <a:off x="4735723" y="1787880"/>
                  <a:ext cx="485738" cy="3962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61" name="Rectangle 1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5723" y="1787880"/>
                  <a:ext cx="485738" cy="396244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2" name="Straight Arrow Connector 161"/>
          <p:cNvCxnSpPr/>
          <p:nvPr/>
        </p:nvCxnSpPr>
        <p:spPr>
          <a:xfrm flipV="1">
            <a:off x="1426518" y="2252906"/>
            <a:ext cx="0" cy="16812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63" name="Group 162"/>
          <p:cNvGrpSpPr/>
          <p:nvPr/>
        </p:nvGrpSpPr>
        <p:grpSpPr>
          <a:xfrm>
            <a:off x="2760033" y="2490985"/>
            <a:ext cx="417073" cy="328088"/>
            <a:chOff x="6512842" y="2456858"/>
            <a:chExt cx="580470" cy="511992"/>
          </a:xfrm>
        </p:grpSpPr>
        <p:sp>
          <p:nvSpPr>
            <p:cNvPr id="164" name="Oval 163"/>
            <p:cNvSpPr/>
            <p:nvPr/>
          </p:nvSpPr>
          <p:spPr>
            <a:xfrm>
              <a:off x="6512842" y="2456858"/>
              <a:ext cx="580470" cy="511992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Rectangle 164"/>
                <p:cNvSpPr/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65" name="Rectangle 1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r="-441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6" name="Group 165"/>
          <p:cNvGrpSpPr/>
          <p:nvPr/>
        </p:nvGrpSpPr>
        <p:grpSpPr>
          <a:xfrm>
            <a:off x="3568701" y="2472733"/>
            <a:ext cx="360420" cy="328088"/>
            <a:chOff x="4750274" y="1750521"/>
            <a:chExt cx="501622" cy="511992"/>
          </a:xfrm>
        </p:grpSpPr>
        <p:sp>
          <p:nvSpPr>
            <p:cNvPr id="167" name="Oval 166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Rectangle 167"/>
                <p:cNvSpPr/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68" name="Rectangle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9" name="Straight Arrow Connector 168"/>
          <p:cNvCxnSpPr/>
          <p:nvPr/>
        </p:nvCxnSpPr>
        <p:spPr>
          <a:xfrm>
            <a:off x="3251706" y="2655029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0" name="Straight Arrow Connector 169"/>
          <p:cNvCxnSpPr/>
          <p:nvPr/>
        </p:nvCxnSpPr>
        <p:spPr>
          <a:xfrm flipV="1">
            <a:off x="2962914" y="2882399"/>
            <a:ext cx="0" cy="16351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1" name="Straight Arrow Connector 170"/>
          <p:cNvCxnSpPr/>
          <p:nvPr/>
        </p:nvCxnSpPr>
        <p:spPr>
          <a:xfrm>
            <a:off x="2439527" y="2638043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72" name="Group 171"/>
          <p:cNvGrpSpPr/>
          <p:nvPr/>
        </p:nvGrpSpPr>
        <p:grpSpPr>
          <a:xfrm>
            <a:off x="2827098" y="1923747"/>
            <a:ext cx="360420" cy="328088"/>
            <a:chOff x="4750274" y="1750521"/>
            <a:chExt cx="501622" cy="511992"/>
          </a:xfrm>
        </p:grpSpPr>
        <p:sp>
          <p:nvSpPr>
            <p:cNvPr id="173" name="Oval 172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Rectangle 173"/>
                <p:cNvSpPr/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74" name="Rectangle 1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5" name="Straight Arrow Connector 174"/>
          <p:cNvCxnSpPr/>
          <p:nvPr/>
        </p:nvCxnSpPr>
        <p:spPr>
          <a:xfrm flipV="1">
            <a:off x="2962914" y="2259057"/>
            <a:ext cx="0" cy="16812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76" name="Group 175"/>
          <p:cNvGrpSpPr/>
          <p:nvPr/>
        </p:nvGrpSpPr>
        <p:grpSpPr>
          <a:xfrm>
            <a:off x="4243885" y="2495014"/>
            <a:ext cx="417073" cy="328088"/>
            <a:chOff x="6512842" y="2456858"/>
            <a:chExt cx="580470" cy="511992"/>
          </a:xfrm>
        </p:grpSpPr>
        <p:sp>
          <p:nvSpPr>
            <p:cNvPr id="177" name="Oval 176"/>
            <p:cNvSpPr/>
            <p:nvPr/>
          </p:nvSpPr>
          <p:spPr>
            <a:xfrm>
              <a:off x="6512842" y="2456858"/>
              <a:ext cx="580470" cy="511992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Rectangle 177"/>
                <p:cNvSpPr/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78" name="Rectangle 1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4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9" name="Group 178"/>
          <p:cNvGrpSpPr/>
          <p:nvPr/>
        </p:nvGrpSpPr>
        <p:grpSpPr>
          <a:xfrm>
            <a:off x="5052553" y="2476761"/>
            <a:ext cx="360420" cy="328088"/>
            <a:chOff x="4750274" y="1750521"/>
            <a:chExt cx="501622" cy="511992"/>
          </a:xfrm>
        </p:grpSpPr>
        <p:sp>
          <p:nvSpPr>
            <p:cNvPr id="180" name="Oval 179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Rectangle 180"/>
                <p:cNvSpPr/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81" name="Rectangle 1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2" name="Straight Arrow Connector 181"/>
          <p:cNvCxnSpPr/>
          <p:nvPr/>
        </p:nvCxnSpPr>
        <p:spPr>
          <a:xfrm>
            <a:off x="4735558" y="2659058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3" name="Straight Arrow Connector 182"/>
          <p:cNvCxnSpPr/>
          <p:nvPr/>
        </p:nvCxnSpPr>
        <p:spPr>
          <a:xfrm flipV="1">
            <a:off x="4446766" y="2886428"/>
            <a:ext cx="0" cy="16351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4" name="Straight Arrow Connector 183"/>
          <p:cNvCxnSpPr/>
          <p:nvPr/>
        </p:nvCxnSpPr>
        <p:spPr>
          <a:xfrm>
            <a:off x="3923379" y="2642072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85" name="Group 184"/>
          <p:cNvGrpSpPr/>
          <p:nvPr/>
        </p:nvGrpSpPr>
        <p:grpSpPr>
          <a:xfrm>
            <a:off x="4310950" y="1927776"/>
            <a:ext cx="360420" cy="328088"/>
            <a:chOff x="4750274" y="1750521"/>
            <a:chExt cx="501622" cy="511992"/>
          </a:xfrm>
        </p:grpSpPr>
        <p:sp>
          <p:nvSpPr>
            <p:cNvPr id="186" name="Oval 185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Rectangle 186"/>
                <p:cNvSpPr/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87" name="Rectangle 1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8" name="Straight Arrow Connector 187"/>
          <p:cNvCxnSpPr/>
          <p:nvPr/>
        </p:nvCxnSpPr>
        <p:spPr>
          <a:xfrm flipV="1">
            <a:off x="4446766" y="2263086"/>
            <a:ext cx="0" cy="16812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Rectangle 188"/>
              <p:cNvSpPr/>
              <p:nvPr/>
            </p:nvSpPr>
            <p:spPr>
              <a:xfrm>
                <a:off x="2808949" y="3100765"/>
                <a:ext cx="349006" cy="263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89" name="Rectangle 1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949" y="3100765"/>
                <a:ext cx="349006" cy="26347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Rectangle 189"/>
              <p:cNvSpPr/>
              <p:nvPr/>
            </p:nvSpPr>
            <p:spPr>
              <a:xfrm>
                <a:off x="4282610" y="3109759"/>
                <a:ext cx="349006" cy="263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90" name="Rectangle 1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610" y="3109759"/>
                <a:ext cx="349006" cy="26347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Rectangle 190"/>
              <p:cNvSpPr/>
              <p:nvPr/>
            </p:nvSpPr>
            <p:spPr>
              <a:xfrm>
                <a:off x="523327" y="3646709"/>
                <a:ext cx="349006" cy="263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91" name="Rectangle 1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27" y="3646709"/>
                <a:ext cx="349006" cy="26347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/>
              <p:cNvSpPr/>
              <p:nvPr/>
            </p:nvSpPr>
            <p:spPr>
              <a:xfrm>
                <a:off x="2005083" y="3640826"/>
                <a:ext cx="349006" cy="263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92" name="Rectangle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083" y="3640826"/>
                <a:ext cx="349006" cy="26347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Rectangle 192"/>
              <p:cNvSpPr/>
              <p:nvPr/>
            </p:nvSpPr>
            <p:spPr>
              <a:xfrm>
                <a:off x="3555473" y="3649325"/>
                <a:ext cx="349006" cy="263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93" name="Rectangle 1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473" y="3649325"/>
                <a:ext cx="349006" cy="263470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Rectangle 193"/>
              <p:cNvSpPr/>
              <p:nvPr/>
            </p:nvSpPr>
            <p:spPr>
              <a:xfrm>
                <a:off x="5025523" y="3658823"/>
                <a:ext cx="349006" cy="263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94" name="Rectangle 1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23" y="3658823"/>
                <a:ext cx="349006" cy="263470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5564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Recurrent Neural Network Cell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319856" y="3971616"/>
            <a:ext cx="460767" cy="400566"/>
            <a:chOff x="4750274" y="1783751"/>
            <a:chExt cx="460767" cy="400566"/>
          </a:xfrm>
        </p:grpSpPr>
        <p:sp>
          <p:nvSpPr>
            <p:cNvPr id="16" name="Oval 15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4222876" y="2444194"/>
            <a:ext cx="580470" cy="605961"/>
            <a:chOff x="6512842" y="2409874"/>
            <a:chExt cx="580470" cy="605961"/>
          </a:xfrm>
        </p:grpSpPr>
        <p:sp>
          <p:nvSpPr>
            <p:cNvPr id="30" name="Oval 29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2731156" y="2495924"/>
            <a:ext cx="473143" cy="400566"/>
            <a:chOff x="4750274" y="1783751"/>
            <a:chExt cx="473143" cy="400566"/>
          </a:xfrm>
        </p:grpSpPr>
        <p:sp>
          <p:nvSpPr>
            <p:cNvPr id="38" name="Oval 3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5883936" y="2495924"/>
            <a:ext cx="467820" cy="400566"/>
            <a:chOff x="4750274" y="1783751"/>
            <a:chExt cx="467820" cy="400566"/>
          </a:xfrm>
        </p:grpSpPr>
        <p:sp>
          <p:nvSpPr>
            <p:cNvPr id="52" name="Oval 51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5076991" y="2747173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4505239" y="3206496"/>
            <a:ext cx="0" cy="36880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3528607" y="2720666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19114" y="1637236"/>
                <a:ext cx="2774799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tanh</m:t>
                      </m:r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hh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h𝑥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114" y="1637236"/>
                <a:ext cx="2774799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758" t="-148889" r="-2857" b="-180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448287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Stacked Bidirectional Recurrent Neural Network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295769" y="4222515"/>
            <a:ext cx="352596" cy="328088"/>
            <a:chOff x="4750274" y="1750521"/>
            <a:chExt cx="490733" cy="511992"/>
          </a:xfrm>
        </p:grpSpPr>
        <p:sp>
          <p:nvSpPr>
            <p:cNvPr id="145" name="Oval 144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/>
                <p:cNvSpPr/>
                <p:nvPr/>
              </p:nvSpPr>
              <p:spPr>
                <a:xfrm>
                  <a:off x="4750274" y="1783751"/>
                  <a:ext cx="490733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/>
          <p:cNvGrpSpPr/>
          <p:nvPr/>
        </p:nvGrpSpPr>
        <p:grpSpPr>
          <a:xfrm>
            <a:off x="1226088" y="3646709"/>
            <a:ext cx="417073" cy="328088"/>
            <a:chOff x="6512842" y="2456858"/>
            <a:chExt cx="580470" cy="511992"/>
          </a:xfrm>
        </p:grpSpPr>
        <p:sp>
          <p:nvSpPr>
            <p:cNvPr id="143" name="Oval 142"/>
            <p:cNvSpPr/>
            <p:nvPr/>
          </p:nvSpPr>
          <p:spPr>
            <a:xfrm>
              <a:off x="6512842" y="2456858"/>
              <a:ext cx="580470" cy="511992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143"/>
                <p:cNvSpPr/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44" name="Rectangle 1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4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1" name="Oval 140"/>
          <p:cNvSpPr/>
          <p:nvPr/>
        </p:nvSpPr>
        <p:spPr>
          <a:xfrm>
            <a:off x="554877" y="3628457"/>
            <a:ext cx="244753" cy="328088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050534" y="3628457"/>
            <a:ext cx="244753" cy="328088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1717761" y="3810753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1" name="Straight Arrow Connector 80"/>
          <p:cNvCxnSpPr/>
          <p:nvPr/>
        </p:nvCxnSpPr>
        <p:spPr>
          <a:xfrm flipV="1">
            <a:off x="1428969" y="4038123"/>
            <a:ext cx="0" cy="16351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2" name="Straight Arrow Connector 81"/>
          <p:cNvCxnSpPr/>
          <p:nvPr/>
        </p:nvCxnSpPr>
        <p:spPr>
          <a:xfrm>
            <a:off x="905582" y="3793767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3" name="Group 82"/>
          <p:cNvGrpSpPr/>
          <p:nvPr/>
        </p:nvGrpSpPr>
        <p:grpSpPr>
          <a:xfrm>
            <a:off x="1293153" y="3079471"/>
            <a:ext cx="349006" cy="328088"/>
            <a:chOff x="4750274" y="1750521"/>
            <a:chExt cx="485737" cy="511992"/>
          </a:xfrm>
        </p:grpSpPr>
        <p:sp>
          <p:nvSpPr>
            <p:cNvPr id="137" name="Oval 136"/>
            <p:cNvSpPr/>
            <p:nvPr/>
          </p:nvSpPr>
          <p:spPr>
            <a:xfrm>
              <a:off x="4772238" y="1750521"/>
              <a:ext cx="340641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Rectangle 137"/>
                <p:cNvSpPr/>
                <p:nvPr/>
              </p:nvSpPr>
              <p:spPr>
                <a:xfrm>
                  <a:off x="4750274" y="1783751"/>
                  <a:ext cx="485737" cy="4111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̌"/>
                                <m:ctrlPr>
                                  <a:rPr lang="en-US" sz="105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050" b="0" i="1" smtClean="0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</a:rPr>
                                  <m:t>h</m:t>
                                </m:r>
                              </m:e>
                            </m:acc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38" name="Rectangle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85737" cy="41115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4" name="Straight Arrow Connector 83"/>
          <p:cNvCxnSpPr/>
          <p:nvPr/>
        </p:nvCxnSpPr>
        <p:spPr>
          <a:xfrm flipV="1">
            <a:off x="1428969" y="3414781"/>
            <a:ext cx="0" cy="16812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5" name="Group 84"/>
          <p:cNvGrpSpPr/>
          <p:nvPr/>
        </p:nvGrpSpPr>
        <p:grpSpPr>
          <a:xfrm>
            <a:off x="2832166" y="4228666"/>
            <a:ext cx="347596" cy="328088"/>
            <a:chOff x="4750274" y="1750521"/>
            <a:chExt cx="483774" cy="511992"/>
          </a:xfrm>
        </p:grpSpPr>
        <p:sp>
          <p:nvSpPr>
            <p:cNvPr id="135" name="Oval 134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/>
                <p:cNvSpPr/>
                <p:nvPr/>
              </p:nvSpPr>
              <p:spPr>
                <a:xfrm>
                  <a:off x="4750274" y="1783751"/>
                  <a:ext cx="483774" cy="3962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36" name="Rectangle 1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83774" cy="39624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2762484" y="3652860"/>
            <a:ext cx="417073" cy="328088"/>
            <a:chOff x="6512842" y="2456858"/>
            <a:chExt cx="580470" cy="511992"/>
          </a:xfrm>
        </p:grpSpPr>
        <p:sp>
          <p:nvSpPr>
            <p:cNvPr id="133" name="Oval 132"/>
            <p:cNvSpPr/>
            <p:nvPr/>
          </p:nvSpPr>
          <p:spPr>
            <a:xfrm>
              <a:off x="6512842" y="2456858"/>
              <a:ext cx="580470" cy="511992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133"/>
                <p:cNvSpPr/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34" name="Rectangle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4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1" name="Oval 130"/>
          <p:cNvSpPr/>
          <p:nvPr/>
        </p:nvSpPr>
        <p:spPr>
          <a:xfrm>
            <a:off x="3586934" y="3634608"/>
            <a:ext cx="244753" cy="328088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3254157" y="3816904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9" name="Straight Arrow Connector 88"/>
          <p:cNvCxnSpPr/>
          <p:nvPr/>
        </p:nvCxnSpPr>
        <p:spPr>
          <a:xfrm flipV="1">
            <a:off x="2965365" y="4044274"/>
            <a:ext cx="0" cy="16351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>
            <a:off x="2441978" y="3799918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9" name="Oval 128"/>
          <p:cNvSpPr/>
          <p:nvPr/>
        </p:nvSpPr>
        <p:spPr>
          <a:xfrm>
            <a:off x="2845331" y="3085622"/>
            <a:ext cx="244753" cy="328088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2965365" y="3420932"/>
            <a:ext cx="0" cy="16812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93" name="Group 92"/>
          <p:cNvGrpSpPr/>
          <p:nvPr/>
        </p:nvGrpSpPr>
        <p:grpSpPr>
          <a:xfrm>
            <a:off x="4316018" y="4232695"/>
            <a:ext cx="347596" cy="328088"/>
            <a:chOff x="4750274" y="1750521"/>
            <a:chExt cx="483774" cy="511992"/>
          </a:xfrm>
        </p:grpSpPr>
        <p:sp>
          <p:nvSpPr>
            <p:cNvPr id="127" name="Oval 126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127"/>
                <p:cNvSpPr/>
                <p:nvPr/>
              </p:nvSpPr>
              <p:spPr>
                <a:xfrm>
                  <a:off x="4750274" y="1783751"/>
                  <a:ext cx="483774" cy="3962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28" name="Rectangle 1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83774" cy="39624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 93"/>
          <p:cNvGrpSpPr/>
          <p:nvPr/>
        </p:nvGrpSpPr>
        <p:grpSpPr>
          <a:xfrm>
            <a:off x="4246336" y="3656889"/>
            <a:ext cx="417073" cy="328088"/>
            <a:chOff x="6512842" y="2456858"/>
            <a:chExt cx="580470" cy="511992"/>
          </a:xfrm>
        </p:grpSpPr>
        <p:sp>
          <p:nvSpPr>
            <p:cNvPr id="125" name="Oval 124"/>
            <p:cNvSpPr/>
            <p:nvPr/>
          </p:nvSpPr>
          <p:spPr>
            <a:xfrm>
              <a:off x="6512842" y="2456858"/>
              <a:ext cx="580470" cy="511992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/>
                <p:cNvSpPr/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26" name="Rectangle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441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3" name="Oval 122"/>
          <p:cNvSpPr/>
          <p:nvPr/>
        </p:nvSpPr>
        <p:spPr>
          <a:xfrm>
            <a:off x="5070786" y="3638636"/>
            <a:ext cx="244753" cy="328088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4738009" y="3820933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Straight Arrow Connector 96"/>
          <p:cNvCxnSpPr/>
          <p:nvPr/>
        </p:nvCxnSpPr>
        <p:spPr>
          <a:xfrm flipV="1">
            <a:off x="4449217" y="4048303"/>
            <a:ext cx="0" cy="16351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Straight Arrow Connector 97"/>
          <p:cNvCxnSpPr/>
          <p:nvPr/>
        </p:nvCxnSpPr>
        <p:spPr>
          <a:xfrm>
            <a:off x="3925830" y="3803947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1" name="Oval 120"/>
          <p:cNvSpPr/>
          <p:nvPr/>
        </p:nvSpPr>
        <p:spPr>
          <a:xfrm>
            <a:off x="4329183" y="3089651"/>
            <a:ext cx="244753" cy="328088"/>
          </a:xfrm>
          <a:prstGeom prst="ellipse">
            <a:avLst/>
          </a:prstGeom>
          <a:solidFill>
            <a:srgbClr val="D1E0F9"/>
          </a:solidFill>
          <a:ln w="12700" cap="flat">
            <a:solidFill>
              <a:srgbClr val="0070C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" name="Straight Arrow Connector 99"/>
          <p:cNvCxnSpPr/>
          <p:nvPr/>
        </p:nvCxnSpPr>
        <p:spPr>
          <a:xfrm flipV="1">
            <a:off x="4449217" y="3424961"/>
            <a:ext cx="0" cy="16812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1" name="Group 100"/>
          <p:cNvGrpSpPr/>
          <p:nvPr/>
        </p:nvGrpSpPr>
        <p:grpSpPr>
          <a:xfrm>
            <a:off x="1333032" y="4601048"/>
            <a:ext cx="3281982" cy="265565"/>
            <a:chOff x="2140462" y="4411530"/>
            <a:chExt cx="4567769" cy="414423"/>
          </a:xfrm>
        </p:grpSpPr>
        <p:sp>
          <p:nvSpPr>
            <p:cNvPr id="118" name="Rectangle 117"/>
            <p:cNvSpPr/>
            <p:nvPr/>
          </p:nvSpPr>
          <p:spPr>
            <a:xfrm>
              <a:off x="2140462" y="4411530"/>
              <a:ext cx="339562" cy="364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050" b="1">
                  <a:solidFill>
                    <a:srgbClr val="0070C0"/>
                  </a:solidFill>
                </a:rPr>
                <a:t>c</a:t>
              </a:r>
              <a:endParaRPr lang="en-US" sz="1000" dirty="0">
                <a:solidFill>
                  <a:srgbClr val="0070C0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247422" y="4411530"/>
              <a:ext cx="352948" cy="364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050" b="1" dirty="0">
                  <a:solidFill>
                    <a:srgbClr val="0070C0"/>
                  </a:solidFill>
                </a:rPr>
                <a:t>a</a:t>
              </a:r>
              <a:endParaRPr lang="en-US" sz="1000" dirty="0">
                <a:solidFill>
                  <a:srgbClr val="0070C0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382055" y="4461852"/>
              <a:ext cx="326176" cy="364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1050" b="1" dirty="0">
                  <a:solidFill>
                    <a:srgbClr val="0070C0"/>
                  </a:solidFill>
                </a:rPr>
                <a:t>t</a:t>
              </a:r>
              <a:endParaRPr lang="en-US" sz="1000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06" name="Straight Arrow Connector 105"/>
          <p:cNvCxnSpPr/>
          <p:nvPr/>
        </p:nvCxnSpPr>
        <p:spPr>
          <a:xfrm flipH="1" flipV="1">
            <a:off x="1431476" y="1681075"/>
            <a:ext cx="8241" cy="16616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7" name="Group 106"/>
          <p:cNvGrpSpPr/>
          <p:nvPr/>
        </p:nvGrpSpPr>
        <p:grpSpPr>
          <a:xfrm>
            <a:off x="1290702" y="1353004"/>
            <a:ext cx="352853" cy="328088"/>
            <a:chOff x="4750274" y="1750521"/>
            <a:chExt cx="491091" cy="511992"/>
          </a:xfrm>
        </p:grpSpPr>
        <p:sp>
          <p:nvSpPr>
            <p:cNvPr id="116" name="Oval 115"/>
            <p:cNvSpPr/>
            <p:nvPr/>
          </p:nvSpPr>
          <p:spPr>
            <a:xfrm>
              <a:off x="4772238" y="1750521"/>
              <a:ext cx="340641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/>
                <p:cNvSpPr/>
                <p:nvPr/>
              </p:nvSpPr>
              <p:spPr>
                <a:xfrm>
                  <a:off x="4750274" y="1783752"/>
                  <a:ext cx="491091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17" name="Rectangle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2"/>
                  <a:ext cx="491091" cy="36410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8" name="Straight Arrow Connector 107"/>
          <p:cNvCxnSpPr/>
          <p:nvPr/>
        </p:nvCxnSpPr>
        <p:spPr>
          <a:xfrm flipH="1" flipV="1">
            <a:off x="2967872" y="1680598"/>
            <a:ext cx="8241" cy="16616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9" name="Group 108"/>
          <p:cNvGrpSpPr/>
          <p:nvPr/>
        </p:nvGrpSpPr>
        <p:grpSpPr>
          <a:xfrm>
            <a:off x="2827098" y="1352526"/>
            <a:ext cx="348044" cy="328088"/>
            <a:chOff x="4750274" y="1750521"/>
            <a:chExt cx="484398" cy="511992"/>
          </a:xfrm>
        </p:grpSpPr>
        <p:sp>
          <p:nvSpPr>
            <p:cNvPr id="114" name="Oval 113"/>
            <p:cNvSpPr/>
            <p:nvPr/>
          </p:nvSpPr>
          <p:spPr>
            <a:xfrm>
              <a:off x="4772238" y="1750521"/>
              <a:ext cx="340641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/>
                <p:cNvSpPr/>
                <p:nvPr/>
              </p:nvSpPr>
              <p:spPr>
                <a:xfrm>
                  <a:off x="4750274" y="1783753"/>
                  <a:ext cx="484398" cy="3962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15" name="Rectangle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84398" cy="39624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0" name="Straight Arrow Connector 109"/>
          <p:cNvCxnSpPr/>
          <p:nvPr/>
        </p:nvCxnSpPr>
        <p:spPr>
          <a:xfrm flipH="1" flipV="1">
            <a:off x="4442177" y="1680598"/>
            <a:ext cx="8241" cy="166169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11" name="Group 110"/>
          <p:cNvGrpSpPr/>
          <p:nvPr/>
        </p:nvGrpSpPr>
        <p:grpSpPr>
          <a:xfrm>
            <a:off x="4301403" y="1352526"/>
            <a:ext cx="348044" cy="328088"/>
            <a:chOff x="4750274" y="1750521"/>
            <a:chExt cx="484398" cy="511992"/>
          </a:xfrm>
        </p:grpSpPr>
        <p:sp>
          <p:nvSpPr>
            <p:cNvPr id="112" name="Oval 111"/>
            <p:cNvSpPr/>
            <p:nvPr/>
          </p:nvSpPr>
          <p:spPr>
            <a:xfrm>
              <a:off x="4772238" y="1750521"/>
              <a:ext cx="340641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/>
                <p:cNvSpPr/>
                <p:nvPr/>
              </p:nvSpPr>
              <p:spPr>
                <a:xfrm>
                  <a:off x="4750274" y="1783753"/>
                  <a:ext cx="484398" cy="3962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13" name="Rectangle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3"/>
                  <a:ext cx="484398" cy="39624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7" name="Group 146"/>
          <p:cNvGrpSpPr/>
          <p:nvPr/>
        </p:nvGrpSpPr>
        <p:grpSpPr>
          <a:xfrm>
            <a:off x="1223637" y="2484834"/>
            <a:ext cx="417073" cy="328088"/>
            <a:chOff x="6512842" y="2456858"/>
            <a:chExt cx="580470" cy="511992"/>
          </a:xfrm>
        </p:grpSpPr>
        <p:sp>
          <p:nvSpPr>
            <p:cNvPr id="148" name="Oval 147"/>
            <p:cNvSpPr/>
            <p:nvPr/>
          </p:nvSpPr>
          <p:spPr>
            <a:xfrm>
              <a:off x="6512842" y="2456858"/>
              <a:ext cx="580470" cy="511992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r="-441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0" name="Group 149"/>
          <p:cNvGrpSpPr/>
          <p:nvPr/>
        </p:nvGrpSpPr>
        <p:grpSpPr>
          <a:xfrm>
            <a:off x="536644" y="2466582"/>
            <a:ext cx="360420" cy="328088"/>
            <a:chOff x="4750274" y="1750521"/>
            <a:chExt cx="501622" cy="511992"/>
          </a:xfrm>
        </p:grpSpPr>
        <p:sp>
          <p:nvSpPr>
            <p:cNvPr id="151" name="Oval 150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Rectangle 151"/>
                <p:cNvSpPr/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52" name="Rectangle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3" name="Group 152"/>
          <p:cNvGrpSpPr/>
          <p:nvPr/>
        </p:nvGrpSpPr>
        <p:grpSpPr>
          <a:xfrm>
            <a:off x="2032305" y="2466582"/>
            <a:ext cx="357148" cy="328088"/>
            <a:chOff x="4750274" y="1750521"/>
            <a:chExt cx="497069" cy="511992"/>
          </a:xfrm>
        </p:grpSpPr>
        <p:sp>
          <p:nvSpPr>
            <p:cNvPr id="154" name="Oval 153"/>
            <p:cNvSpPr/>
            <p:nvPr/>
          </p:nvSpPr>
          <p:spPr>
            <a:xfrm>
              <a:off x="4772238" y="1750521"/>
              <a:ext cx="340641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54"/>
                <p:cNvSpPr/>
                <p:nvPr/>
              </p:nvSpPr>
              <p:spPr>
                <a:xfrm>
                  <a:off x="4750274" y="1783751"/>
                  <a:ext cx="497069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55" name="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97069" cy="364101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6" name="Straight Arrow Connector 155"/>
          <p:cNvCxnSpPr/>
          <p:nvPr/>
        </p:nvCxnSpPr>
        <p:spPr>
          <a:xfrm>
            <a:off x="1715310" y="2648878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7" name="Straight Arrow Connector 156"/>
          <p:cNvCxnSpPr/>
          <p:nvPr/>
        </p:nvCxnSpPr>
        <p:spPr>
          <a:xfrm flipV="1">
            <a:off x="1426518" y="2876248"/>
            <a:ext cx="0" cy="16351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8" name="Straight Arrow Connector 157"/>
          <p:cNvCxnSpPr/>
          <p:nvPr/>
        </p:nvCxnSpPr>
        <p:spPr>
          <a:xfrm>
            <a:off x="903131" y="2631892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59" name="Group 158"/>
          <p:cNvGrpSpPr/>
          <p:nvPr/>
        </p:nvGrpSpPr>
        <p:grpSpPr>
          <a:xfrm>
            <a:off x="1278799" y="1917596"/>
            <a:ext cx="397188" cy="328088"/>
            <a:chOff x="4735723" y="1750521"/>
            <a:chExt cx="485738" cy="511992"/>
          </a:xfrm>
        </p:grpSpPr>
        <p:sp>
          <p:nvSpPr>
            <p:cNvPr id="160" name="Oval 159"/>
            <p:cNvSpPr/>
            <p:nvPr/>
          </p:nvSpPr>
          <p:spPr>
            <a:xfrm>
              <a:off x="4772238" y="1750521"/>
              <a:ext cx="340641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Rectangle 160"/>
                <p:cNvSpPr/>
                <p:nvPr/>
              </p:nvSpPr>
              <p:spPr>
                <a:xfrm>
                  <a:off x="4735723" y="1787880"/>
                  <a:ext cx="485738" cy="3962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61" name="Rectangle 1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5723" y="1787880"/>
                  <a:ext cx="485738" cy="396244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2" name="Straight Arrow Connector 161"/>
          <p:cNvCxnSpPr/>
          <p:nvPr/>
        </p:nvCxnSpPr>
        <p:spPr>
          <a:xfrm flipV="1">
            <a:off x="1426518" y="2252906"/>
            <a:ext cx="0" cy="16812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63" name="Group 162"/>
          <p:cNvGrpSpPr/>
          <p:nvPr/>
        </p:nvGrpSpPr>
        <p:grpSpPr>
          <a:xfrm>
            <a:off x="2760033" y="2490985"/>
            <a:ext cx="417073" cy="328088"/>
            <a:chOff x="6512842" y="2456858"/>
            <a:chExt cx="580470" cy="511992"/>
          </a:xfrm>
        </p:grpSpPr>
        <p:sp>
          <p:nvSpPr>
            <p:cNvPr id="164" name="Oval 163"/>
            <p:cNvSpPr/>
            <p:nvPr/>
          </p:nvSpPr>
          <p:spPr>
            <a:xfrm>
              <a:off x="6512842" y="2456858"/>
              <a:ext cx="580470" cy="511992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Rectangle 164"/>
                <p:cNvSpPr/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65" name="Rectangle 1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r="-441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6" name="Group 165"/>
          <p:cNvGrpSpPr/>
          <p:nvPr/>
        </p:nvGrpSpPr>
        <p:grpSpPr>
          <a:xfrm>
            <a:off x="3568701" y="2472733"/>
            <a:ext cx="360420" cy="328088"/>
            <a:chOff x="4750274" y="1750521"/>
            <a:chExt cx="501622" cy="511992"/>
          </a:xfrm>
        </p:grpSpPr>
        <p:sp>
          <p:nvSpPr>
            <p:cNvPr id="167" name="Oval 166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Rectangle 167"/>
                <p:cNvSpPr/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68" name="Rectangle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9" name="Straight Arrow Connector 168"/>
          <p:cNvCxnSpPr/>
          <p:nvPr/>
        </p:nvCxnSpPr>
        <p:spPr>
          <a:xfrm>
            <a:off x="3251706" y="2655029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0" name="Straight Arrow Connector 169"/>
          <p:cNvCxnSpPr/>
          <p:nvPr/>
        </p:nvCxnSpPr>
        <p:spPr>
          <a:xfrm flipV="1">
            <a:off x="2962914" y="2882399"/>
            <a:ext cx="0" cy="16351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1" name="Straight Arrow Connector 170"/>
          <p:cNvCxnSpPr/>
          <p:nvPr/>
        </p:nvCxnSpPr>
        <p:spPr>
          <a:xfrm>
            <a:off x="2439527" y="2638043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72" name="Group 171"/>
          <p:cNvGrpSpPr/>
          <p:nvPr/>
        </p:nvGrpSpPr>
        <p:grpSpPr>
          <a:xfrm>
            <a:off x="2827098" y="1923747"/>
            <a:ext cx="360420" cy="328088"/>
            <a:chOff x="4750274" y="1750521"/>
            <a:chExt cx="501622" cy="511992"/>
          </a:xfrm>
        </p:grpSpPr>
        <p:sp>
          <p:nvSpPr>
            <p:cNvPr id="173" name="Oval 172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Rectangle 173"/>
                <p:cNvSpPr/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74" name="Rectangle 1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5" name="Straight Arrow Connector 174"/>
          <p:cNvCxnSpPr/>
          <p:nvPr/>
        </p:nvCxnSpPr>
        <p:spPr>
          <a:xfrm flipV="1">
            <a:off x="2962914" y="2259057"/>
            <a:ext cx="0" cy="16812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76" name="Group 175"/>
          <p:cNvGrpSpPr/>
          <p:nvPr/>
        </p:nvGrpSpPr>
        <p:grpSpPr>
          <a:xfrm>
            <a:off x="4243885" y="2495014"/>
            <a:ext cx="417073" cy="328088"/>
            <a:chOff x="6512842" y="2456858"/>
            <a:chExt cx="580470" cy="511992"/>
          </a:xfrm>
        </p:grpSpPr>
        <p:sp>
          <p:nvSpPr>
            <p:cNvPr id="177" name="Oval 176"/>
            <p:cNvSpPr/>
            <p:nvPr/>
          </p:nvSpPr>
          <p:spPr>
            <a:xfrm>
              <a:off x="6512842" y="2456858"/>
              <a:ext cx="580470" cy="511992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Rectangle 177"/>
                <p:cNvSpPr/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78" name="Rectangle 1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4"/>
                  <a:ext cx="370558" cy="3212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40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9" name="Group 178"/>
          <p:cNvGrpSpPr/>
          <p:nvPr/>
        </p:nvGrpSpPr>
        <p:grpSpPr>
          <a:xfrm>
            <a:off x="5052553" y="2476761"/>
            <a:ext cx="360420" cy="328088"/>
            <a:chOff x="4750274" y="1750521"/>
            <a:chExt cx="501622" cy="511992"/>
          </a:xfrm>
        </p:grpSpPr>
        <p:sp>
          <p:nvSpPr>
            <p:cNvPr id="180" name="Oval 179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Rectangle 180"/>
                <p:cNvSpPr/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81" name="Rectangle 1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2" name="Straight Arrow Connector 181"/>
          <p:cNvCxnSpPr/>
          <p:nvPr/>
        </p:nvCxnSpPr>
        <p:spPr>
          <a:xfrm>
            <a:off x="4735558" y="2659058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3" name="Straight Arrow Connector 182"/>
          <p:cNvCxnSpPr/>
          <p:nvPr/>
        </p:nvCxnSpPr>
        <p:spPr>
          <a:xfrm flipV="1">
            <a:off x="4446766" y="2886428"/>
            <a:ext cx="0" cy="16351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4" name="Straight Arrow Connector 183"/>
          <p:cNvCxnSpPr/>
          <p:nvPr/>
        </p:nvCxnSpPr>
        <p:spPr>
          <a:xfrm>
            <a:off x="3923379" y="2642072"/>
            <a:ext cx="254744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85" name="Group 184"/>
          <p:cNvGrpSpPr/>
          <p:nvPr/>
        </p:nvGrpSpPr>
        <p:grpSpPr>
          <a:xfrm>
            <a:off x="4310950" y="1927776"/>
            <a:ext cx="360420" cy="328088"/>
            <a:chOff x="4750274" y="1750521"/>
            <a:chExt cx="501622" cy="511992"/>
          </a:xfrm>
        </p:grpSpPr>
        <p:sp>
          <p:nvSpPr>
            <p:cNvPr id="186" name="Oval 185"/>
            <p:cNvSpPr/>
            <p:nvPr/>
          </p:nvSpPr>
          <p:spPr>
            <a:xfrm>
              <a:off x="4772238" y="1750521"/>
              <a:ext cx="340640" cy="511992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Rectangle 186"/>
                <p:cNvSpPr/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050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187" name="Rectangle 1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501622" cy="364101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8" name="Straight Arrow Connector 187"/>
          <p:cNvCxnSpPr/>
          <p:nvPr/>
        </p:nvCxnSpPr>
        <p:spPr>
          <a:xfrm flipV="1">
            <a:off x="4446766" y="2263086"/>
            <a:ext cx="0" cy="16812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Rectangle 188"/>
              <p:cNvSpPr/>
              <p:nvPr/>
            </p:nvSpPr>
            <p:spPr>
              <a:xfrm>
                <a:off x="2808949" y="3100765"/>
                <a:ext cx="349006" cy="263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89" name="Rectangle 1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949" y="3100765"/>
                <a:ext cx="349006" cy="26347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Rectangle 189"/>
              <p:cNvSpPr/>
              <p:nvPr/>
            </p:nvSpPr>
            <p:spPr>
              <a:xfrm>
                <a:off x="4282610" y="3109759"/>
                <a:ext cx="349006" cy="263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90" name="Rectangle 1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610" y="3109759"/>
                <a:ext cx="349006" cy="26347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Rectangle 190"/>
              <p:cNvSpPr/>
              <p:nvPr/>
            </p:nvSpPr>
            <p:spPr>
              <a:xfrm>
                <a:off x="523327" y="3646709"/>
                <a:ext cx="349006" cy="263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91" name="Rectangle 1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27" y="3646709"/>
                <a:ext cx="349006" cy="26347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Rectangle 191"/>
              <p:cNvSpPr/>
              <p:nvPr/>
            </p:nvSpPr>
            <p:spPr>
              <a:xfrm>
                <a:off x="2005083" y="3640826"/>
                <a:ext cx="349006" cy="263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92" name="Rectangle 1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5083" y="3640826"/>
                <a:ext cx="349006" cy="26347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Rectangle 192"/>
              <p:cNvSpPr/>
              <p:nvPr/>
            </p:nvSpPr>
            <p:spPr>
              <a:xfrm>
                <a:off x="3555473" y="3649325"/>
                <a:ext cx="349006" cy="263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93" name="Rectangle 1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473" y="3649325"/>
                <a:ext cx="349006" cy="263470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Rectangle 193"/>
              <p:cNvSpPr/>
              <p:nvPr/>
            </p:nvSpPr>
            <p:spPr>
              <a:xfrm>
                <a:off x="5025523" y="3658823"/>
                <a:ext cx="349006" cy="263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̌"/>
                              <m:ctrlP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050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sz="1050" b="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194" name="Rectangle 1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523" y="3658823"/>
                <a:ext cx="349006" cy="263470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/>
          <p:cNvCxnSpPr/>
          <p:nvPr/>
        </p:nvCxnSpPr>
        <p:spPr>
          <a:xfrm flipH="1">
            <a:off x="897152" y="2731373"/>
            <a:ext cx="260723" cy="377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/>
          <p:cNvCxnSpPr/>
          <p:nvPr/>
        </p:nvCxnSpPr>
        <p:spPr>
          <a:xfrm flipH="1">
            <a:off x="872955" y="3914141"/>
            <a:ext cx="260723" cy="377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0" name="Straight Arrow Connector 129"/>
          <p:cNvCxnSpPr/>
          <p:nvPr/>
        </p:nvCxnSpPr>
        <p:spPr>
          <a:xfrm flipH="1">
            <a:off x="1695158" y="2766313"/>
            <a:ext cx="260723" cy="377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2" name="Straight Arrow Connector 131"/>
          <p:cNvCxnSpPr/>
          <p:nvPr/>
        </p:nvCxnSpPr>
        <p:spPr>
          <a:xfrm flipH="1">
            <a:off x="2415944" y="2766313"/>
            <a:ext cx="260723" cy="377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0" name="Straight Arrow Connector 139"/>
          <p:cNvCxnSpPr/>
          <p:nvPr/>
        </p:nvCxnSpPr>
        <p:spPr>
          <a:xfrm flipH="1">
            <a:off x="3237855" y="2766313"/>
            <a:ext cx="260723" cy="377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2" name="Straight Arrow Connector 141"/>
          <p:cNvCxnSpPr/>
          <p:nvPr/>
        </p:nvCxnSpPr>
        <p:spPr>
          <a:xfrm flipH="1">
            <a:off x="3894671" y="2766868"/>
            <a:ext cx="260723" cy="377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5" name="Straight Arrow Connector 194"/>
          <p:cNvCxnSpPr/>
          <p:nvPr/>
        </p:nvCxnSpPr>
        <p:spPr>
          <a:xfrm flipH="1">
            <a:off x="4693607" y="2766712"/>
            <a:ext cx="260723" cy="377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6" name="Straight Arrow Connector 195"/>
          <p:cNvCxnSpPr/>
          <p:nvPr/>
        </p:nvCxnSpPr>
        <p:spPr>
          <a:xfrm flipH="1">
            <a:off x="1709418" y="3924763"/>
            <a:ext cx="260723" cy="377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7" name="Straight Arrow Connector 196"/>
          <p:cNvCxnSpPr/>
          <p:nvPr/>
        </p:nvCxnSpPr>
        <p:spPr>
          <a:xfrm flipH="1">
            <a:off x="2428359" y="3914141"/>
            <a:ext cx="260723" cy="377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8" name="Straight Arrow Connector 197"/>
          <p:cNvCxnSpPr/>
          <p:nvPr/>
        </p:nvCxnSpPr>
        <p:spPr>
          <a:xfrm flipH="1">
            <a:off x="3908829" y="3948216"/>
            <a:ext cx="260723" cy="377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9" name="Straight Arrow Connector 198"/>
          <p:cNvCxnSpPr/>
          <p:nvPr/>
        </p:nvCxnSpPr>
        <p:spPr>
          <a:xfrm flipH="1">
            <a:off x="3226324" y="3948216"/>
            <a:ext cx="260723" cy="377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0" name="Straight Arrow Connector 199"/>
          <p:cNvCxnSpPr/>
          <p:nvPr/>
        </p:nvCxnSpPr>
        <p:spPr>
          <a:xfrm flipH="1">
            <a:off x="4693607" y="3960192"/>
            <a:ext cx="260723" cy="3777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549870684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RNN in </a:t>
            </a:r>
            <a:r>
              <a:rPr lang="en-US" sz="3200" dirty="0" err="1">
                <a:solidFill>
                  <a:srgbClr val="215380"/>
                </a:solidFill>
              </a:rPr>
              <a:t>Pytorch</a:t>
            </a:r>
            <a:endParaRPr sz="3200" dirty="0">
              <a:solidFill>
                <a:srgbClr val="21538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840874"/>
            <a:ext cx="5039941" cy="392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65809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LSTM Cell (Long Short-Term Memory)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319856" y="3971616"/>
            <a:ext cx="460767" cy="400566"/>
            <a:chOff x="4750274" y="1783751"/>
            <a:chExt cx="460767" cy="400566"/>
          </a:xfrm>
        </p:grpSpPr>
        <p:sp>
          <p:nvSpPr>
            <p:cNvPr id="16" name="Oval 15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4222876" y="2444194"/>
            <a:ext cx="580470" cy="605961"/>
            <a:chOff x="6512842" y="2409874"/>
            <a:chExt cx="580470" cy="605961"/>
          </a:xfrm>
        </p:grpSpPr>
        <p:sp>
          <p:nvSpPr>
            <p:cNvPr id="30" name="Oval 29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1751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𝐿𝑆𝑇𝑀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7517" y="2558965"/>
                  <a:ext cx="37055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606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2731156" y="2367908"/>
            <a:ext cx="473143" cy="400566"/>
            <a:chOff x="4750274" y="1783751"/>
            <a:chExt cx="473143" cy="400566"/>
          </a:xfrm>
        </p:grpSpPr>
        <p:sp>
          <p:nvSpPr>
            <p:cNvPr id="38" name="Oval 3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5883936" y="2322188"/>
            <a:ext cx="467820" cy="400566"/>
            <a:chOff x="4750274" y="1783751"/>
            <a:chExt cx="467820" cy="400566"/>
          </a:xfrm>
        </p:grpSpPr>
        <p:sp>
          <p:nvSpPr>
            <p:cNvPr id="52" name="Oval 51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5076991" y="2747173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4505239" y="3206496"/>
            <a:ext cx="0" cy="36880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3528607" y="2720666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2731156" y="2803154"/>
            <a:ext cx="445057" cy="400566"/>
            <a:chOff x="4750274" y="1783751"/>
            <a:chExt cx="445057" cy="400566"/>
          </a:xfrm>
        </p:grpSpPr>
        <p:sp>
          <p:nvSpPr>
            <p:cNvPr id="20" name="Oval 19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4450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45057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5895317" y="2806736"/>
            <a:ext cx="445057" cy="400566"/>
            <a:chOff x="4750274" y="1783751"/>
            <a:chExt cx="445057" cy="400566"/>
          </a:xfrm>
        </p:grpSpPr>
        <p:sp>
          <p:nvSpPr>
            <p:cNvPr id="25" name="Oval 24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4750274" y="1783751"/>
                  <a:ext cx="4450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45057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3076" y="1110605"/>
            <a:ext cx="3598769" cy="102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85161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LSTM in </a:t>
            </a:r>
            <a:r>
              <a:rPr lang="en-US" sz="3200" dirty="0" err="1">
                <a:solidFill>
                  <a:srgbClr val="215380"/>
                </a:solidFill>
              </a:rPr>
              <a:t>Pytorch</a:t>
            </a:r>
            <a:endParaRPr sz="3200" dirty="0">
              <a:solidFill>
                <a:srgbClr val="21538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86" y="774856"/>
            <a:ext cx="4511560" cy="4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61924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GRU in </a:t>
            </a:r>
            <a:r>
              <a:rPr lang="en-US" sz="3200" dirty="0" err="1">
                <a:solidFill>
                  <a:srgbClr val="215380"/>
                </a:solidFill>
              </a:rPr>
              <a:t>Pytorch</a:t>
            </a:r>
            <a:endParaRPr sz="3200" dirty="0">
              <a:solidFill>
                <a:srgbClr val="21538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52" y="840874"/>
            <a:ext cx="5091789" cy="393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48321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50801" y="115057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215380"/>
                </a:solidFill>
              </a:rPr>
              <a:t>Tomorrow: RNNs for Image Caption Generation</a:t>
            </a:r>
            <a:endParaRPr sz="2400" dirty="0">
              <a:solidFill>
                <a:srgbClr val="21538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4586962" y="2038661"/>
            <a:ext cx="4302198" cy="1699489"/>
            <a:chOff x="74955" y="1236689"/>
            <a:chExt cx="9118697" cy="360214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4" y="1247774"/>
              <a:ext cx="683604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The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683604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The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4"/>
              <a:ext cx="853485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world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853485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world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513722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is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513722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is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659822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not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5" y="4402669"/>
              <a:ext cx="659822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not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985995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enough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6"/>
              <a:ext cx="985995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enough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4"/>
              <a:ext cx="918042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&lt;END&gt;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790593DC-360E-C040-9DB6-96067472B764}"/>
              </a:ext>
            </a:extLst>
          </p:cNvPr>
          <p:cNvSpPr/>
          <p:nvPr/>
        </p:nvSpPr>
        <p:spPr>
          <a:xfrm>
            <a:off x="1287336" y="4173931"/>
            <a:ext cx="208054" cy="21797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/>
              <p:nvPr/>
            </p:nvSpPr>
            <p:spPr>
              <a:xfrm>
                <a:off x="978847" y="4210701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7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4C7BE07-9C79-B049-8D1F-4D691D2ED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847" y="4210701"/>
                <a:ext cx="142212" cy="144440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5CD55A1-C398-0F4A-A21A-29AB19A45D1E}"/>
              </a:ext>
            </a:extLst>
          </p:cNvPr>
          <p:cNvCxnSpPr>
            <a:cxnSpLocks/>
          </p:cNvCxnSpPr>
          <p:nvPr/>
        </p:nvCxnSpPr>
        <p:spPr>
          <a:xfrm>
            <a:off x="1152720" y="4282921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83766BF9-9453-7F4A-9247-5DD42F56CA1C}"/>
              </a:ext>
            </a:extLst>
          </p:cNvPr>
          <p:cNvSpPr/>
          <p:nvPr/>
        </p:nvSpPr>
        <p:spPr>
          <a:xfrm>
            <a:off x="1158956" y="4775782"/>
            <a:ext cx="51167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700" b="1" dirty="0">
                <a:solidFill>
                  <a:srgbClr val="0070C0"/>
                </a:solidFill>
              </a:rPr>
              <a:t>&lt;START&gt;</a:t>
            </a:r>
            <a:endParaRPr lang="en-US" sz="7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/>
              <p:nvPr/>
            </p:nvSpPr>
            <p:spPr>
              <a:xfrm>
                <a:off x="1320258" y="4580796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053EA17-5EF4-C340-A204-C1945BF19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258" y="4580796"/>
                <a:ext cx="142212" cy="144440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E360070-5EE1-5842-9094-38E7967958A8}"/>
              </a:ext>
            </a:extLst>
          </p:cNvPr>
          <p:cNvCxnSpPr>
            <a:cxnSpLocks/>
          </p:cNvCxnSpPr>
          <p:nvPr/>
        </p:nvCxnSpPr>
        <p:spPr>
          <a:xfrm>
            <a:off x="1539268" y="4282921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B7D2B6A-F170-5F4E-8720-AD4A9BEE4F06}"/>
              </a:ext>
            </a:extLst>
          </p:cNvPr>
          <p:cNvCxnSpPr>
            <a:cxnSpLocks/>
          </p:cNvCxnSpPr>
          <p:nvPr/>
        </p:nvCxnSpPr>
        <p:spPr>
          <a:xfrm flipV="1">
            <a:off x="1391364" y="4429420"/>
            <a:ext cx="0" cy="10899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/>
              <p:nvPr/>
            </p:nvSpPr>
            <p:spPr>
              <a:xfrm>
                <a:off x="1686101" y="4210701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783F846-426F-764F-8D30-D5254F4FF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101" y="4210701"/>
                <a:ext cx="142212" cy="144440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id="{491509B5-C969-1D40-9C56-3CEAF86E8371}"/>
              </a:ext>
            </a:extLst>
          </p:cNvPr>
          <p:cNvSpPr/>
          <p:nvPr/>
        </p:nvSpPr>
        <p:spPr>
          <a:xfrm>
            <a:off x="2033756" y="4173931"/>
            <a:ext cx="208054" cy="21797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52B0B0-765C-D246-B637-10FF655FBEF4}"/>
              </a:ext>
            </a:extLst>
          </p:cNvPr>
          <p:cNvCxnSpPr>
            <a:cxnSpLocks/>
          </p:cNvCxnSpPr>
          <p:nvPr/>
        </p:nvCxnSpPr>
        <p:spPr>
          <a:xfrm>
            <a:off x="1886923" y="4282921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2818C100-4D0F-1A43-9028-62D9934BA7E0}"/>
              </a:ext>
            </a:extLst>
          </p:cNvPr>
          <p:cNvSpPr/>
          <p:nvPr/>
        </p:nvSpPr>
        <p:spPr>
          <a:xfrm>
            <a:off x="2015525" y="4775782"/>
            <a:ext cx="25039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700" b="1" dirty="0">
                <a:solidFill>
                  <a:srgbClr val="0070C0"/>
                </a:solidFill>
              </a:rPr>
              <a:t>El</a:t>
            </a:r>
            <a:endParaRPr lang="en-US" sz="7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/>
              <p:nvPr/>
            </p:nvSpPr>
            <p:spPr>
              <a:xfrm>
                <a:off x="2066677" y="4580796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98F53513-B71B-564A-B44C-B1F762B27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677" y="4580796"/>
                <a:ext cx="142212" cy="144440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02406C3-69FC-2B48-8A6D-BE149C6E0593}"/>
              </a:ext>
            </a:extLst>
          </p:cNvPr>
          <p:cNvCxnSpPr>
            <a:cxnSpLocks/>
          </p:cNvCxnSpPr>
          <p:nvPr/>
        </p:nvCxnSpPr>
        <p:spPr>
          <a:xfrm>
            <a:off x="2273471" y="4282921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ACEF4F4-83FC-D340-9A1B-B01F23CE7848}"/>
              </a:ext>
            </a:extLst>
          </p:cNvPr>
          <p:cNvCxnSpPr>
            <a:cxnSpLocks/>
          </p:cNvCxnSpPr>
          <p:nvPr/>
        </p:nvCxnSpPr>
        <p:spPr>
          <a:xfrm flipV="1">
            <a:off x="2137783" y="4429420"/>
            <a:ext cx="0" cy="10899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/>
              <p:nvPr/>
            </p:nvSpPr>
            <p:spPr>
              <a:xfrm>
                <a:off x="2420304" y="4210701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545F30E-450B-2141-9133-418413B21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304" y="4210701"/>
                <a:ext cx="142212" cy="144440"/>
              </a:xfrm>
              <a:prstGeom prst="ellipse">
                <a:avLst/>
              </a:prstGeom>
              <a:blipFill>
                <a:blip r:embed="rId30"/>
                <a:stretch>
                  <a:fillRect l="-7692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EABB0F02-7426-844A-86B1-6E834EF8B2C4}"/>
              </a:ext>
            </a:extLst>
          </p:cNvPr>
          <p:cNvSpPr/>
          <p:nvPr/>
        </p:nvSpPr>
        <p:spPr>
          <a:xfrm>
            <a:off x="2765486" y="4173931"/>
            <a:ext cx="208054" cy="21797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32C7DB-A2D0-C24F-8A3C-0E812949DCBE}"/>
              </a:ext>
            </a:extLst>
          </p:cNvPr>
          <p:cNvCxnSpPr>
            <a:cxnSpLocks/>
          </p:cNvCxnSpPr>
          <p:nvPr/>
        </p:nvCxnSpPr>
        <p:spPr>
          <a:xfrm>
            <a:off x="2618653" y="4282921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862F400-CE10-7E44-B812-063F8BDA0000}"/>
              </a:ext>
            </a:extLst>
          </p:cNvPr>
          <p:cNvSpPr/>
          <p:nvPr/>
        </p:nvSpPr>
        <p:spPr>
          <a:xfrm>
            <a:off x="2644130" y="4775782"/>
            <a:ext cx="45076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700" b="1" dirty="0" err="1">
                <a:solidFill>
                  <a:srgbClr val="0070C0"/>
                </a:solidFill>
              </a:rPr>
              <a:t>mundo</a:t>
            </a:r>
            <a:endParaRPr lang="en-US" sz="7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/>
              <p:nvPr/>
            </p:nvSpPr>
            <p:spPr>
              <a:xfrm>
                <a:off x="2798406" y="4580796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52312E4D-BBC0-164E-B650-B36A73CC3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406" y="4580796"/>
                <a:ext cx="142212" cy="144440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4F18CFC-26EE-4F44-BEAF-69E1CE971E1C}"/>
              </a:ext>
            </a:extLst>
          </p:cNvPr>
          <p:cNvCxnSpPr>
            <a:cxnSpLocks/>
          </p:cNvCxnSpPr>
          <p:nvPr/>
        </p:nvCxnSpPr>
        <p:spPr>
          <a:xfrm>
            <a:off x="3005201" y="4282921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D4FAA9-2DD6-4A40-AEBF-D8595E12656D}"/>
              </a:ext>
            </a:extLst>
          </p:cNvPr>
          <p:cNvCxnSpPr>
            <a:cxnSpLocks/>
          </p:cNvCxnSpPr>
          <p:nvPr/>
        </p:nvCxnSpPr>
        <p:spPr>
          <a:xfrm flipV="1">
            <a:off x="2869513" y="4429420"/>
            <a:ext cx="0" cy="10899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/>
              <p:nvPr/>
            </p:nvSpPr>
            <p:spPr>
              <a:xfrm>
                <a:off x="3152034" y="4210701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94523B49-2582-C54B-A939-ED39EB701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034" y="4210701"/>
                <a:ext cx="142212" cy="144440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Oval 117">
            <a:extLst>
              <a:ext uri="{FF2B5EF4-FFF2-40B4-BE49-F238E27FC236}">
                <a16:creationId xmlns:a16="http://schemas.microsoft.com/office/drawing/2014/main" id="{9B4599F9-77B2-314B-BB04-8BBD0EC91C3B}"/>
              </a:ext>
            </a:extLst>
          </p:cNvPr>
          <p:cNvSpPr/>
          <p:nvPr/>
        </p:nvSpPr>
        <p:spPr>
          <a:xfrm>
            <a:off x="3497215" y="4173931"/>
            <a:ext cx="208054" cy="21797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49EDA94-AC17-6043-B906-BD65440B96C0}"/>
              </a:ext>
            </a:extLst>
          </p:cNvPr>
          <p:cNvCxnSpPr>
            <a:cxnSpLocks/>
          </p:cNvCxnSpPr>
          <p:nvPr/>
        </p:nvCxnSpPr>
        <p:spPr>
          <a:xfrm>
            <a:off x="3350382" y="4282921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21A61B8-BE14-B648-A76E-DDEF3450A9E7}"/>
              </a:ext>
            </a:extLst>
          </p:cNvPr>
          <p:cNvSpPr/>
          <p:nvPr/>
        </p:nvSpPr>
        <p:spPr>
          <a:xfrm>
            <a:off x="3456085" y="4784798"/>
            <a:ext cx="28084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700" b="1" dirty="0">
                <a:solidFill>
                  <a:srgbClr val="0070C0"/>
                </a:solidFill>
              </a:rPr>
              <a:t>no</a:t>
            </a:r>
            <a:endParaRPr lang="en-US" sz="7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/>
              <p:nvPr/>
            </p:nvSpPr>
            <p:spPr>
              <a:xfrm>
                <a:off x="3530137" y="4580796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15D4454-8C70-9A44-AECC-9C5A9B669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137" y="4580796"/>
                <a:ext cx="142212" cy="14444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8C6C79-946F-4C44-A5EE-1B110675A9AB}"/>
              </a:ext>
            </a:extLst>
          </p:cNvPr>
          <p:cNvCxnSpPr>
            <a:cxnSpLocks/>
          </p:cNvCxnSpPr>
          <p:nvPr/>
        </p:nvCxnSpPr>
        <p:spPr>
          <a:xfrm>
            <a:off x="3736931" y="4282921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BDF3861E-7380-1A44-838B-3CA7A7CEA503}"/>
              </a:ext>
            </a:extLst>
          </p:cNvPr>
          <p:cNvCxnSpPr>
            <a:cxnSpLocks/>
          </p:cNvCxnSpPr>
          <p:nvPr/>
        </p:nvCxnSpPr>
        <p:spPr>
          <a:xfrm flipV="1">
            <a:off x="3601242" y="4429420"/>
            <a:ext cx="0" cy="10899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/>
              <p:nvPr/>
            </p:nvSpPr>
            <p:spPr>
              <a:xfrm>
                <a:off x="3883764" y="4210701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437E1A6D-E55D-C647-B8E9-1D344FCEB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764" y="4210701"/>
                <a:ext cx="142212" cy="144440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Oval 129">
            <a:extLst>
              <a:ext uri="{FF2B5EF4-FFF2-40B4-BE49-F238E27FC236}">
                <a16:creationId xmlns:a16="http://schemas.microsoft.com/office/drawing/2014/main" id="{D6A9DA94-C59B-B54F-A108-FA957ADE0477}"/>
              </a:ext>
            </a:extLst>
          </p:cNvPr>
          <p:cNvSpPr/>
          <p:nvPr/>
        </p:nvSpPr>
        <p:spPr>
          <a:xfrm>
            <a:off x="4221121" y="4174478"/>
            <a:ext cx="208054" cy="21797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B125678-C668-FA4D-96BC-D9E87172BCD5}"/>
              </a:ext>
            </a:extLst>
          </p:cNvPr>
          <p:cNvCxnSpPr>
            <a:cxnSpLocks/>
          </p:cNvCxnSpPr>
          <p:nvPr/>
        </p:nvCxnSpPr>
        <p:spPr>
          <a:xfrm>
            <a:off x="4074288" y="4283468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A111C82-07C6-5849-A36E-77F32EB56DAF}"/>
              </a:ext>
            </a:extLst>
          </p:cNvPr>
          <p:cNvSpPr/>
          <p:nvPr/>
        </p:nvSpPr>
        <p:spPr>
          <a:xfrm>
            <a:off x="4164359" y="4784797"/>
            <a:ext cx="26481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700" b="1" dirty="0" err="1">
                <a:solidFill>
                  <a:srgbClr val="0070C0"/>
                </a:solidFill>
              </a:rPr>
              <a:t>es</a:t>
            </a:r>
            <a:endParaRPr lang="en-US" sz="7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/>
              <p:nvPr/>
            </p:nvSpPr>
            <p:spPr>
              <a:xfrm>
                <a:off x="4254042" y="4581343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DE69DD3-44AD-EC4D-A99D-CC3867B07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042" y="4581343"/>
                <a:ext cx="142212" cy="144440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03E8ECC8-7990-C647-B8C9-DCE6F46673E8}"/>
              </a:ext>
            </a:extLst>
          </p:cNvPr>
          <p:cNvCxnSpPr>
            <a:cxnSpLocks/>
          </p:cNvCxnSpPr>
          <p:nvPr/>
        </p:nvCxnSpPr>
        <p:spPr>
          <a:xfrm>
            <a:off x="4460836" y="4283468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0934F4A-8B40-A541-A2FC-13F5971D7C4F}"/>
              </a:ext>
            </a:extLst>
          </p:cNvPr>
          <p:cNvCxnSpPr>
            <a:cxnSpLocks/>
          </p:cNvCxnSpPr>
          <p:nvPr/>
        </p:nvCxnSpPr>
        <p:spPr>
          <a:xfrm flipV="1">
            <a:off x="4325148" y="4429967"/>
            <a:ext cx="0" cy="10899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/>
              <p:nvPr/>
            </p:nvSpPr>
            <p:spPr>
              <a:xfrm>
                <a:off x="4607669" y="4211248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h</m:t>
                          </m:r>
                        </m:e>
                        <m:sub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918830-9742-1247-92D1-521315F3B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669" y="4211248"/>
                <a:ext cx="142212" cy="144440"/>
              </a:xfrm>
              <a:prstGeom prst="ellipse">
                <a:avLst/>
              </a:prstGeom>
              <a:blipFill>
                <a:blip r:embed="rId34"/>
                <a:stretch>
                  <a:fillRect l="-7692"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Oval 141">
            <a:extLst>
              <a:ext uri="{FF2B5EF4-FFF2-40B4-BE49-F238E27FC236}">
                <a16:creationId xmlns:a16="http://schemas.microsoft.com/office/drawing/2014/main" id="{E5CA3C60-CA0E-A04A-95C2-2151B24DF0B6}"/>
              </a:ext>
            </a:extLst>
          </p:cNvPr>
          <p:cNvSpPr/>
          <p:nvPr/>
        </p:nvSpPr>
        <p:spPr>
          <a:xfrm>
            <a:off x="4911188" y="4173931"/>
            <a:ext cx="208054" cy="217979"/>
          </a:xfrm>
          <a:prstGeom prst="ellipse">
            <a:avLst/>
          </a:prstGeom>
          <a:solidFill>
            <a:srgbClr val="FAC7C7"/>
          </a:solidFill>
          <a:ln w="12700" cap="flat">
            <a:solidFill>
              <a:srgbClr val="C0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RNN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86DC747C-6E00-C140-B332-0A3B9288DCBC}"/>
              </a:ext>
            </a:extLst>
          </p:cNvPr>
          <p:cNvCxnSpPr>
            <a:cxnSpLocks/>
          </p:cNvCxnSpPr>
          <p:nvPr/>
        </p:nvCxnSpPr>
        <p:spPr>
          <a:xfrm>
            <a:off x="4764355" y="4282921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821CC33-1A6D-E849-AB57-642408821A08}"/>
              </a:ext>
            </a:extLst>
          </p:cNvPr>
          <p:cNvSpPr/>
          <p:nvPr/>
        </p:nvSpPr>
        <p:spPr>
          <a:xfrm>
            <a:off x="4741741" y="4784797"/>
            <a:ext cx="54694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US" sz="700" b="1" dirty="0" err="1">
                <a:solidFill>
                  <a:srgbClr val="0070C0"/>
                </a:solidFill>
              </a:rPr>
              <a:t>suficiente</a:t>
            </a:r>
            <a:endParaRPr lang="en-US" sz="7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/>
              <p:nvPr/>
            </p:nvSpPr>
            <p:spPr>
              <a:xfrm>
                <a:off x="4944108" y="4580796"/>
                <a:ext cx="142212" cy="14444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435786E7-27E8-324E-9DB7-B5330BF3B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108" y="4580796"/>
                <a:ext cx="142212" cy="144440"/>
              </a:xfrm>
              <a:prstGeom prst="ellipse">
                <a:avLst/>
              </a:prstGeom>
              <a:blipFill>
                <a:blip r:embed="rId35"/>
                <a:stretch>
                  <a:fillRect/>
                </a:stretch>
              </a:blip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53A51840-24A3-C54C-A6EC-2922EB69F439}"/>
              </a:ext>
            </a:extLst>
          </p:cNvPr>
          <p:cNvCxnSpPr>
            <a:cxnSpLocks/>
          </p:cNvCxnSpPr>
          <p:nvPr/>
        </p:nvCxnSpPr>
        <p:spPr>
          <a:xfrm flipV="1">
            <a:off x="5015214" y="4429420"/>
            <a:ext cx="0" cy="10899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97195F74-E76C-364B-8ECE-B1FA2ECFE937}"/>
              </a:ext>
            </a:extLst>
          </p:cNvPr>
          <p:cNvCxnSpPr>
            <a:cxnSpLocks/>
          </p:cNvCxnSpPr>
          <p:nvPr/>
        </p:nvCxnSpPr>
        <p:spPr>
          <a:xfrm>
            <a:off x="5200844" y="4282920"/>
            <a:ext cx="10295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05C99A1-3913-BE43-BF0B-A27B2C9F200C}"/>
              </a:ext>
            </a:extLst>
          </p:cNvPr>
          <p:cNvCxnSpPr>
            <a:cxnSpLocks/>
          </p:cNvCxnSpPr>
          <p:nvPr/>
        </p:nvCxnSpPr>
        <p:spPr>
          <a:xfrm flipV="1">
            <a:off x="4983365" y="3605134"/>
            <a:ext cx="0" cy="4854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607096188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28">
            <a:extLst>
              <a:ext uri="{FF2B5EF4-FFF2-40B4-BE49-F238E27FC236}">
                <a16:creationId xmlns:a16="http://schemas.microsoft.com/office/drawing/2014/main" id="{3E15812B-85BD-B444-92E4-4F53911C3B5C}"/>
              </a:ext>
            </a:extLst>
          </p:cNvPr>
          <p:cNvSpPr/>
          <p:nvPr/>
        </p:nvSpPr>
        <p:spPr>
          <a:xfrm>
            <a:off x="-50801" y="115057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215380"/>
                </a:solidFill>
              </a:rPr>
              <a:t>Tomorrow: RNNs for Image Caption Generation</a:t>
            </a:r>
            <a:endParaRPr sz="2400" dirty="0">
              <a:solidFill>
                <a:srgbClr val="21538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251F18-F1F1-6B4F-AA72-0E25E95B96B4}"/>
              </a:ext>
            </a:extLst>
          </p:cNvPr>
          <p:cNvGrpSpPr/>
          <p:nvPr/>
        </p:nvGrpSpPr>
        <p:grpSpPr>
          <a:xfrm>
            <a:off x="4586962" y="2038661"/>
            <a:ext cx="4302198" cy="1699489"/>
            <a:chOff x="74955" y="1236689"/>
            <a:chExt cx="9118697" cy="360214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C3F2469-897C-D643-AE70-4EBC4D424D30}"/>
                </a:ext>
              </a:extLst>
            </p:cNvPr>
            <p:cNvSpPr/>
            <p:nvPr/>
          </p:nvSpPr>
          <p:spPr>
            <a:xfrm>
              <a:off x="728812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/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2D11FE53-C121-6443-8991-0A8A1C441A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5" y="3204955"/>
                  <a:ext cx="301424" cy="306147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3EF515D6-7487-3B4B-8D30-59F4BBAC13BB}"/>
                </a:ext>
              </a:extLst>
            </p:cNvPr>
            <p:cNvCxnSpPr>
              <a:cxnSpLocks/>
            </p:cNvCxnSpPr>
            <p:nvPr/>
          </p:nvCxnSpPr>
          <p:spPr>
            <a:xfrm>
              <a:off x="443487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/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66A018AA-EFB4-064F-A046-6BFC56FD60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3989388"/>
                  <a:ext cx="301424" cy="30614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601DC573-80E1-8640-9C73-55351254E11F}"/>
                </a:ext>
              </a:extLst>
            </p:cNvPr>
            <p:cNvCxnSpPr>
              <a:cxnSpLocks/>
            </p:cNvCxnSpPr>
            <p:nvPr/>
          </p:nvCxnSpPr>
          <p:spPr>
            <a:xfrm>
              <a:off x="126279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B957E19B-D1BC-AD49-91B4-3D4868429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930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/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51343AC-E0C9-0B43-8D25-5B6F649C59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90" y="2422703"/>
                  <a:ext cx="301424" cy="30614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118A6100-FDD5-B241-ADEB-C3429A99F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5B3B164A-1789-1A4F-9A97-F9136AE2C4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5683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/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D204828-44DF-D44F-8BAE-045FDAD5E3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589" y="1697206"/>
                  <a:ext cx="301424" cy="30614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/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32BDF47C-1216-2642-88E7-DE29953F9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011" y="3204955"/>
                  <a:ext cx="301424" cy="30614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CC80F45-79EB-E14A-8D61-741713019696}"/>
                </a:ext>
              </a:extLst>
            </p:cNvPr>
            <p:cNvSpPr/>
            <p:nvPr/>
          </p:nvSpPr>
          <p:spPr>
            <a:xfrm>
              <a:off x="708724" y="1247774"/>
              <a:ext cx="737966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Nice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C6E3215-E0D9-DD4E-A9C7-4D4E0C2C81A4}"/>
                </a:ext>
              </a:extLst>
            </p:cNvPr>
            <p:cNvSpPr/>
            <p:nvPr/>
          </p:nvSpPr>
          <p:spPr>
            <a:xfrm>
              <a:off x="2310881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547A2FB7-6EF4-3D46-8211-B37C389C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999662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182658A-7AE7-4A46-AFB8-236AB64DD0AD}"/>
                </a:ext>
              </a:extLst>
            </p:cNvPr>
            <p:cNvSpPr/>
            <p:nvPr/>
          </p:nvSpPr>
          <p:spPr>
            <a:xfrm>
              <a:off x="2272239" y="4402669"/>
              <a:ext cx="683604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The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/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BD2BDF6E-7278-6249-8332-108E42A87E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3989388"/>
                  <a:ext cx="301424" cy="30614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E1176CDB-232E-FE47-A06C-593693C4382E}"/>
                </a:ext>
              </a:extLst>
            </p:cNvPr>
            <p:cNvCxnSpPr>
              <a:cxnSpLocks/>
            </p:cNvCxnSpPr>
            <p:nvPr/>
          </p:nvCxnSpPr>
          <p:spPr>
            <a:xfrm>
              <a:off x="281896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707043BF-F885-2B4F-A84B-012276685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/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B626B2C6-DD8C-534A-B27B-B5ABA5FA9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2422703"/>
                  <a:ext cx="301424" cy="306147"/>
                </a:xfrm>
                <a:prstGeom prst="ellipse">
                  <a:avLst/>
                </a:prstGeom>
                <a:blipFill>
                  <a:blip r:embed="rId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9240132A-883D-3649-BD6C-B3CAAE94B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D49CCE49-BFF7-B642-AAA2-183FEAB4C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371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/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B04F3D3-BFF8-F841-B9DA-8E67C9E50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0658" y="1697206"/>
                  <a:ext cx="301424" cy="30614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/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D04120A9-93BC-4A43-9BCD-CB875145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0187" y="3204955"/>
                  <a:ext cx="301424" cy="306147"/>
                </a:xfrm>
                <a:prstGeom prst="ellipse">
                  <a:avLst/>
                </a:prstGeom>
                <a:blipFill>
                  <a:blip r:embed="rId10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5A0D8690-1EC8-AB48-A6C8-9B0E7CACFE00}"/>
                </a:ext>
              </a:extLst>
            </p:cNvPr>
            <p:cNvSpPr/>
            <p:nvPr/>
          </p:nvSpPr>
          <p:spPr>
            <a:xfrm>
              <a:off x="2176767" y="1242524"/>
              <a:ext cx="765147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view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4D415F9-045E-0E4D-951F-04B8BE3B6E84}"/>
                </a:ext>
              </a:extLst>
            </p:cNvPr>
            <p:cNvSpPr/>
            <p:nvPr/>
          </p:nvSpPr>
          <p:spPr>
            <a:xfrm>
              <a:off x="3861814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A5791169-9B9B-3C43-9AFB-30FC0FB88EC4}"/>
                </a:ext>
              </a:extLst>
            </p:cNvPr>
            <p:cNvCxnSpPr>
              <a:cxnSpLocks/>
            </p:cNvCxnSpPr>
            <p:nvPr/>
          </p:nvCxnSpPr>
          <p:spPr>
            <a:xfrm>
              <a:off x="3550595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DF34333-8511-B04B-A44C-6E0A646A8B80}"/>
                </a:ext>
              </a:extLst>
            </p:cNvPr>
            <p:cNvSpPr/>
            <p:nvPr/>
          </p:nvSpPr>
          <p:spPr>
            <a:xfrm>
              <a:off x="3699097" y="4402669"/>
              <a:ext cx="853485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world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/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6570F1D8-786A-A844-B217-DFC91F6383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3989388"/>
                  <a:ext cx="301424" cy="30614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AD255AD8-91EF-8241-B67F-585BF0F81143}"/>
                </a:ext>
              </a:extLst>
            </p:cNvPr>
            <p:cNvCxnSpPr>
              <a:cxnSpLocks/>
            </p:cNvCxnSpPr>
            <p:nvPr/>
          </p:nvCxnSpPr>
          <p:spPr>
            <a:xfrm>
              <a:off x="4369901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B137589E-6561-8F4A-B241-F6FFCB8C1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/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0E759907-EAB1-BA4A-8C38-EA7E3697A6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2422703"/>
                  <a:ext cx="301424" cy="306147"/>
                </a:xfrm>
                <a:prstGeom prst="ellipse">
                  <a:avLst/>
                </a:prstGeom>
                <a:blipFill>
                  <a:blip r:embed="rId12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FF3601ED-0B4C-314D-9E70-2CE73CAEC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4A48711-D498-2549-9373-2855CB24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2304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/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BC90E518-0F31-2249-97B7-4816BB0AD6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91" y="1697206"/>
                  <a:ext cx="301424" cy="30614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/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00" name="Oval 199">
                  <a:extLst>
                    <a:ext uri="{FF2B5EF4-FFF2-40B4-BE49-F238E27FC236}">
                      <a16:creationId xmlns:a16="http://schemas.microsoft.com/office/drawing/2014/main" id="{3E9B0D21-C951-4049-9A7D-2F1E9875BBF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1120" y="3204955"/>
                  <a:ext cx="301424" cy="30614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9390BCAE-8D98-E543-A811-2B9FEBC70D88}"/>
                </a:ext>
              </a:extLst>
            </p:cNvPr>
            <p:cNvSpPr/>
            <p:nvPr/>
          </p:nvSpPr>
          <p:spPr>
            <a:xfrm>
              <a:off x="3903962" y="1236689"/>
              <a:ext cx="554494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of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042916CF-9DFC-A34E-A905-62CC10638093}"/>
                </a:ext>
              </a:extLst>
            </p:cNvPr>
            <p:cNvSpPr/>
            <p:nvPr/>
          </p:nvSpPr>
          <p:spPr>
            <a:xfrm>
              <a:off x="5412747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64D12C46-F63D-2B43-82FD-2186A5DE4EF3}"/>
                </a:ext>
              </a:extLst>
            </p:cNvPr>
            <p:cNvCxnSpPr>
              <a:cxnSpLocks/>
            </p:cNvCxnSpPr>
            <p:nvPr/>
          </p:nvCxnSpPr>
          <p:spPr>
            <a:xfrm>
              <a:off x="5101528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64081E00-49B0-3444-8A0D-298207DC398E}"/>
                </a:ext>
              </a:extLst>
            </p:cNvPr>
            <p:cNvSpPr/>
            <p:nvPr/>
          </p:nvSpPr>
          <p:spPr>
            <a:xfrm>
              <a:off x="5473056" y="4402669"/>
              <a:ext cx="513722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is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/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3CCC460E-A3E0-4C41-84F7-4958846588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3989388"/>
                  <a:ext cx="301424" cy="30614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76832666-A250-E644-ADCA-62FD3F92C8C8}"/>
                </a:ext>
              </a:extLst>
            </p:cNvPr>
            <p:cNvCxnSpPr>
              <a:cxnSpLocks/>
            </p:cNvCxnSpPr>
            <p:nvPr/>
          </p:nvCxnSpPr>
          <p:spPr>
            <a:xfrm>
              <a:off x="592083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7FBDA8C6-9ECB-5641-B603-08EDDE4373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/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08" name="Oval 207">
                  <a:extLst>
                    <a:ext uri="{FF2B5EF4-FFF2-40B4-BE49-F238E27FC236}">
                      <a16:creationId xmlns:a16="http://schemas.microsoft.com/office/drawing/2014/main" id="{F8F2A8E6-E7C1-1A4A-A2EA-CFA57F689A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2422703"/>
                  <a:ext cx="301424" cy="306147"/>
                </a:xfrm>
                <a:prstGeom prst="ellipse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AB282CC4-25D4-D044-868A-FBB182B4C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957A65AC-A59F-5449-9106-B8AE7F08F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3237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/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EAC302FB-C0EC-954D-B00B-A96E24F2BE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2525" y="1697206"/>
                  <a:ext cx="301424" cy="306147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/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5189CD39-ED25-A246-87A3-C09F5E92B1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053" y="3204955"/>
                  <a:ext cx="301424" cy="306147"/>
                </a:xfrm>
                <a:prstGeom prst="ellipse">
                  <a:avLst/>
                </a:prstGeom>
                <a:blipFill>
                  <a:blip r:embed="rId18"/>
                  <a:stretch>
                    <a:fillRect l="-7692"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3E582E23-B238-264E-AC3C-E6C4D5AED293}"/>
                </a:ext>
              </a:extLst>
            </p:cNvPr>
            <p:cNvSpPr/>
            <p:nvPr/>
          </p:nvSpPr>
          <p:spPr>
            <a:xfrm>
              <a:off x="5403482" y="1243683"/>
              <a:ext cx="863680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sunny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811AB5E-8C55-314F-9F8D-B9421E5ACEBD}"/>
                </a:ext>
              </a:extLst>
            </p:cNvPr>
            <p:cNvSpPr/>
            <p:nvPr/>
          </p:nvSpPr>
          <p:spPr>
            <a:xfrm>
              <a:off x="6947097" y="312817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0B490A16-F7F1-A949-9BD9-3BDE8117C069}"/>
                </a:ext>
              </a:extLst>
            </p:cNvPr>
            <p:cNvCxnSpPr>
              <a:cxnSpLocks/>
            </p:cNvCxnSpPr>
            <p:nvPr/>
          </p:nvCxnSpPr>
          <p:spPr>
            <a:xfrm>
              <a:off x="6635878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B484E65E-0D18-0F42-A4D5-CA541DE02B08}"/>
                </a:ext>
              </a:extLst>
            </p:cNvPr>
            <p:cNvSpPr/>
            <p:nvPr/>
          </p:nvSpPr>
          <p:spPr>
            <a:xfrm>
              <a:off x="6920825" y="4402669"/>
              <a:ext cx="659822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not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/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F4FC48E-E7E3-1A42-991B-A4587ACEB9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3990548"/>
                  <a:ext cx="301424" cy="306147"/>
                </a:xfrm>
                <a:prstGeom prst="ellips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345604D-7A82-FA4F-A141-F43CC0994512}"/>
                </a:ext>
              </a:extLst>
            </p:cNvPr>
            <p:cNvCxnSpPr>
              <a:cxnSpLocks/>
            </p:cNvCxnSpPr>
            <p:nvPr/>
          </p:nvCxnSpPr>
          <p:spPr>
            <a:xfrm>
              <a:off x="7455184" y="335918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CD55F8A3-54EE-6049-96EB-A406721CA0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366969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/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20" name="Oval 219">
                  <a:extLst>
                    <a:ext uri="{FF2B5EF4-FFF2-40B4-BE49-F238E27FC236}">
                      <a16:creationId xmlns:a16="http://schemas.microsoft.com/office/drawing/2014/main" id="{D06A9606-6BAB-BC4D-AD4D-40770B714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2423863"/>
                  <a:ext cx="301424" cy="306147"/>
                </a:xfrm>
                <a:prstGeom prst="ellipse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78289B20-DFBE-5E44-BD1D-0718E9577F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80176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006FA779-06A6-5F41-86B4-1C661710CD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7587" y="209233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/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5F31107B-D5DF-364A-8076-1DA7A6517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6875" y="1698366"/>
                  <a:ext cx="301424" cy="306147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/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D59F1BB8-3F42-E445-919A-98059BD8CE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6403" y="3206115"/>
                  <a:ext cx="301424" cy="306147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0ED825E-69C8-C64D-B583-2F364E129F40}"/>
                </a:ext>
              </a:extLst>
            </p:cNvPr>
            <p:cNvSpPr/>
            <p:nvPr/>
          </p:nvSpPr>
          <p:spPr>
            <a:xfrm>
              <a:off x="6812985" y="1243683"/>
              <a:ext cx="863680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beach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796539C-FDAD-CE4F-BFC7-F3FCA7FB859F}"/>
                </a:ext>
              </a:extLst>
            </p:cNvPr>
            <p:cNvSpPr/>
            <p:nvPr/>
          </p:nvSpPr>
          <p:spPr>
            <a:xfrm>
              <a:off x="8409723" y="3127019"/>
              <a:ext cx="440979" cy="462017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RNN</a:t>
              </a:r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1ADCFFD-A99E-9041-837F-69AFA5371F5C}"/>
                </a:ext>
              </a:extLst>
            </p:cNvPr>
            <p:cNvCxnSpPr>
              <a:cxnSpLocks/>
            </p:cNvCxnSpPr>
            <p:nvPr/>
          </p:nvCxnSpPr>
          <p:spPr>
            <a:xfrm>
              <a:off x="8098504" y="3358028"/>
              <a:ext cx="218218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8B92D3C-0ED2-C345-A238-759C79312C83}"/>
                </a:ext>
              </a:extLst>
            </p:cNvPr>
            <p:cNvSpPr/>
            <p:nvPr/>
          </p:nvSpPr>
          <p:spPr>
            <a:xfrm>
              <a:off x="8178806" y="4414806"/>
              <a:ext cx="985995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enough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/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CFAB2A06-D93D-514C-8E01-3C818D9CC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3989388"/>
                  <a:ext cx="301424" cy="306147"/>
                </a:xfrm>
                <a:prstGeom prst="ellipse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BF01FAD6-F8E4-FD49-9428-AADDCBBC5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366853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/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D4FEF708-2142-6141-8805-37CDEAE7F26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2422703"/>
                  <a:ext cx="301424" cy="306147"/>
                </a:xfrm>
                <a:prstGeom prst="ellipse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9B5A5339-45E6-C349-AC7F-BDADA51BFD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800609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435BE813-1D98-AF43-BB5B-BE4DC5966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30212" y="2091173"/>
              <a:ext cx="0" cy="231009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/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solidFill>
                  <a:srgbClr val="D1E0F9"/>
                </a:solid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7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7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F9FF99ED-0FE8-634D-BBFC-45ACCC8BEA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500" y="1697206"/>
                  <a:ext cx="301424" cy="306147"/>
                </a:xfrm>
                <a:prstGeom prst="ellipse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solidFill>
                    <a:srgbClr val="0070C0"/>
                  </a:solidFill>
                  <a:prstDash val="solid"/>
                  <a:beve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425B830-7DE2-5E49-8C2D-081728343071}"/>
                </a:ext>
              </a:extLst>
            </p:cNvPr>
            <p:cNvSpPr/>
            <p:nvPr/>
          </p:nvSpPr>
          <p:spPr>
            <a:xfrm>
              <a:off x="8275610" y="1242524"/>
              <a:ext cx="918042" cy="424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 latinLnBrk="1" hangingPunct="0"/>
              <a:r>
                <a:rPr lang="en-US" sz="700" b="1" dirty="0">
                  <a:solidFill>
                    <a:srgbClr val="0070C0"/>
                  </a:solidFill>
                </a:rPr>
                <a:t>&lt;END&gt;</a:t>
              </a:r>
              <a:endParaRPr lang="en-US" sz="700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05C99A1-3913-BE43-BF0B-A27B2C9F200C}"/>
              </a:ext>
            </a:extLst>
          </p:cNvPr>
          <p:cNvCxnSpPr>
            <a:cxnSpLocks/>
          </p:cNvCxnSpPr>
          <p:nvPr/>
        </p:nvCxnSpPr>
        <p:spPr>
          <a:xfrm flipV="1">
            <a:off x="4983365" y="3605134"/>
            <a:ext cx="0" cy="4854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6AF877F-F783-2D4B-B5EA-F9654D1BDE6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555326" y="3973159"/>
            <a:ext cx="1547633" cy="1027628"/>
          </a:xfrm>
          <a:prstGeom prst="rect">
            <a:avLst/>
          </a:prstGeom>
        </p:spPr>
      </p:pic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AA1FD56-7510-9E4B-8DC0-3AAAAAAC149F}"/>
              </a:ext>
            </a:extLst>
          </p:cNvPr>
          <p:cNvCxnSpPr>
            <a:cxnSpLocks/>
          </p:cNvCxnSpPr>
          <p:nvPr/>
        </p:nvCxnSpPr>
        <p:spPr>
          <a:xfrm>
            <a:off x="3333663" y="4575958"/>
            <a:ext cx="617613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B2DF8CF-416C-214E-BF3A-D25E53554187}"/>
              </a:ext>
            </a:extLst>
          </p:cNvPr>
          <p:cNvSpPr/>
          <p:nvPr/>
        </p:nvSpPr>
        <p:spPr>
          <a:xfrm>
            <a:off x="4305022" y="4311696"/>
            <a:ext cx="755038" cy="467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CNN</a:t>
            </a:r>
          </a:p>
        </p:txBody>
      </p:sp>
    </p:spTree>
    <p:extLst>
      <p:ext uri="{BB962C8B-B14F-4D97-AF65-F5344CB8AC3E}">
        <p14:creationId xmlns:p14="http://schemas.microsoft.com/office/powerpoint/2010/main" val="3262480814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-25400" y="38100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Questions?</a:t>
            </a:r>
            <a:endParaRPr sz="3200" dirty="0">
              <a:solidFill>
                <a:srgbClr val="215380"/>
              </a:solidFill>
            </a:endParaRPr>
          </a:p>
        </p:txBody>
      </p:sp>
      <p:sp>
        <p:nvSpPr>
          <p:cNvPr id="98" name="Shape 98"/>
          <p:cNvSpPr>
            <a:spLocks noGrp="1"/>
          </p:cNvSpPr>
          <p:nvPr>
            <p:ph type="sldNum" sz="quarter" idx="4294967295"/>
          </p:nvPr>
        </p:nvSpPr>
        <p:spPr>
          <a:xfrm>
            <a:off x="7010400" y="4852988"/>
            <a:ext cx="2133600" cy="28257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FFFFFF"/>
                </a:solidFill>
              </a:rPr>
              <a:t>47</a:t>
            </a:fld>
            <a:endParaRPr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6017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Recurrent Neural Network Cell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319856" y="3971616"/>
            <a:ext cx="460767" cy="400566"/>
            <a:chOff x="4750274" y="1783751"/>
            <a:chExt cx="460767" cy="400566"/>
          </a:xfrm>
        </p:grpSpPr>
        <p:sp>
          <p:nvSpPr>
            <p:cNvPr id="16" name="Oval 15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4222876" y="2444194"/>
            <a:ext cx="580470" cy="605961"/>
            <a:chOff x="6512842" y="2409874"/>
            <a:chExt cx="580470" cy="605961"/>
          </a:xfrm>
        </p:grpSpPr>
        <p:sp>
          <p:nvSpPr>
            <p:cNvPr id="30" name="Oval 29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2731156" y="2495924"/>
            <a:ext cx="473143" cy="400566"/>
            <a:chOff x="4750274" y="1783751"/>
            <a:chExt cx="473143" cy="400566"/>
          </a:xfrm>
        </p:grpSpPr>
        <p:sp>
          <p:nvSpPr>
            <p:cNvPr id="38" name="Oval 3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5883936" y="2495924"/>
            <a:ext cx="467820" cy="400566"/>
            <a:chOff x="4750274" y="1783751"/>
            <a:chExt cx="467820" cy="400566"/>
          </a:xfrm>
        </p:grpSpPr>
        <p:sp>
          <p:nvSpPr>
            <p:cNvPr id="52" name="Oval 51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5076991" y="2747173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4505239" y="3206496"/>
            <a:ext cx="0" cy="36880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3528607" y="2720666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29500" y="3694617"/>
                <a:ext cx="2774799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tanh</m:t>
                      </m:r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hh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h𝑥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0" y="3694617"/>
                <a:ext cx="2774799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754" t="-143478" r="-2632" b="-17608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316215" y="1586962"/>
            <a:ext cx="467820" cy="778518"/>
            <a:chOff x="4316215" y="1586962"/>
            <a:chExt cx="467820" cy="778518"/>
          </a:xfrm>
        </p:grpSpPr>
        <p:grpSp>
          <p:nvGrpSpPr>
            <p:cNvPr id="19" name="Group 18"/>
            <p:cNvGrpSpPr/>
            <p:nvPr/>
          </p:nvGrpSpPr>
          <p:grpSpPr>
            <a:xfrm>
              <a:off x="4316215" y="1586962"/>
              <a:ext cx="467820" cy="400566"/>
              <a:chOff x="4750274" y="1783751"/>
              <a:chExt cx="467820" cy="40056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772238" y="1828717"/>
                <a:ext cx="340641" cy="355600"/>
              </a:xfrm>
              <a:prstGeom prst="ellipse">
                <a:avLst/>
              </a:prstGeom>
              <a:solidFill>
                <a:srgbClr val="D1E0F9"/>
              </a:solidFill>
              <a:ln w="12700" cap="flat">
                <a:solidFill>
                  <a:srgbClr val="0070C0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4750274" y="1783751"/>
                    <a:ext cx="46782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274" y="1783751"/>
                    <a:ext cx="467820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4" name="Straight Arrow Connector 23"/>
            <p:cNvCxnSpPr/>
            <p:nvPr/>
          </p:nvCxnSpPr>
          <p:spPr>
            <a:xfrm flipV="1">
              <a:off x="4505239" y="2103120"/>
              <a:ext cx="0" cy="26236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25" name="Straight Arrow Connector 24"/>
          <p:cNvCxnSpPr/>
          <p:nvPr/>
        </p:nvCxnSpPr>
        <p:spPr>
          <a:xfrm flipH="1" flipV="1">
            <a:off x="4512140" y="1288293"/>
            <a:ext cx="11470" cy="2593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6" name="Group 25"/>
          <p:cNvGrpSpPr/>
          <p:nvPr/>
        </p:nvGrpSpPr>
        <p:grpSpPr>
          <a:xfrm>
            <a:off x="4316215" y="809557"/>
            <a:ext cx="467820" cy="400566"/>
            <a:chOff x="4750274" y="1783751"/>
            <a:chExt cx="467820" cy="400566"/>
          </a:xfrm>
        </p:grpSpPr>
        <p:sp>
          <p:nvSpPr>
            <p:cNvPr id="27" name="Oval 26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9500" y="4139774"/>
                <a:ext cx="2203039" cy="2989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𝑦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softmax</m:t>
                      </m:r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h𝑦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0" y="4139774"/>
                <a:ext cx="2203039" cy="298928"/>
              </a:xfrm>
              <a:prstGeom prst="rect">
                <a:avLst/>
              </a:prstGeom>
              <a:blipFill rotWithShape="0">
                <a:blip r:embed="rId9"/>
                <a:stretch>
                  <a:fillRect l="-1934" t="-132653" r="-3315" b="-16122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726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Recurrent Neural Network Cell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222876" y="2444194"/>
            <a:ext cx="580470" cy="605961"/>
            <a:chOff x="6512842" y="2409874"/>
            <a:chExt cx="580470" cy="605961"/>
          </a:xfrm>
        </p:grpSpPr>
        <p:sp>
          <p:nvSpPr>
            <p:cNvPr id="30" name="Oval 29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r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" name="Straight Arrow Connector 22"/>
          <p:cNvCxnSpPr/>
          <p:nvPr/>
        </p:nvCxnSpPr>
        <p:spPr>
          <a:xfrm flipV="1">
            <a:off x="4505239" y="3206496"/>
            <a:ext cx="0" cy="36880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3528607" y="2720666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417193" y="1297321"/>
            <a:ext cx="11470" cy="2593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69739" y="3762893"/>
                <a:ext cx="1686744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[0 0 1 0 0]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739" y="3762893"/>
                <a:ext cx="1686744" cy="276999"/>
              </a:xfrm>
              <a:prstGeom prst="rect">
                <a:avLst/>
              </a:prstGeom>
              <a:blipFill>
                <a:blip r:embed="rId3"/>
                <a:stretch>
                  <a:fillRect t="-4348" r="-2239" b="-3478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335426" y="2608673"/>
                <a:ext cx="2006895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=[0 0 0 0 0 0 0 ]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426" y="2608673"/>
                <a:ext cx="2006895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432" t="-146667" r="-3647" b="-1822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009650" y="971937"/>
                <a:ext cx="2865015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𝑦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=[0.1, 0.05, 0.05, 0.1, 0.7]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650" y="971937"/>
                <a:ext cx="2865015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702" t="-2174" r="-2553" b="-3260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206157" y="1730929"/>
            <a:ext cx="5630068" cy="1187263"/>
            <a:chOff x="3441371" y="1698409"/>
            <a:chExt cx="4899484" cy="1187263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5076991" y="2747173"/>
              <a:ext cx="354545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505239" y="2103120"/>
              <a:ext cx="0" cy="26236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441371" y="1698409"/>
                  <a:ext cx="2612313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h</m:t>
                            </m:r>
                          </m:e>
                          <m:sub>
                            <m:r>
                              <a:rPr kumimoji="0" lang="en-US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=[0.1   0.2 0 −0.3 −0.1 ]</m:t>
                        </m:r>
                      </m:oMath>
                    </m:oMathPara>
                  </a14:m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371" y="1698409"/>
                  <a:ext cx="2612313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423" t="-146667" r="-2439" b="-18222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683901" y="2608673"/>
                  <a:ext cx="2656954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=[0.1   0.2 0 −0.3 −0.1 ]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3901" y="2608673"/>
                  <a:ext cx="2656954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99" t="-143478" r="-1397" b="-17608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B59FF49-40AC-3749-B1F9-18B311027F38}"/>
                  </a:ext>
                </a:extLst>
              </p:cNvPr>
              <p:cNvSpPr txBox="1"/>
              <p:nvPr/>
            </p:nvSpPr>
            <p:spPr>
              <a:xfrm>
                <a:off x="429500" y="3694617"/>
                <a:ext cx="2774799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tanh</m:t>
                      </m:r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hh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h𝑥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B59FF49-40AC-3749-B1F9-18B311027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0" y="3694617"/>
                <a:ext cx="2774799" cy="276999"/>
              </a:xfrm>
              <a:prstGeom prst="rect">
                <a:avLst/>
              </a:prstGeom>
              <a:blipFill>
                <a:blip r:embed="rId8"/>
                <a:stretch>
                  <a:fillRect l="-1370" t="-8696" r="-2283" b="-3478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170362-292F-CF47-8175-E70C4A7C2BA9}"/>
                  </a:ext>
                </a:extLst>
              </p:cNvPr>
              <p:cNvSpPr txBox="1"/>
              <p:nvPr/>
            </p:nvSpPr>
            <p:spPr>
              <a:xfrm>
                <a:off x="429500" y="4139774"/>
                <a:ext cx="2203039" cy="2989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𝑦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softmax</m:t>
                      </m:r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h𝑦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5170362-292F-CF47-8175-E70C4A7C2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0" y="4139774"/>
                <a:ext cx="2203039" cy="298928"/>
              </a:xfrm>
              <a:prstGeom prst="rect">
                <a:avLst/>
              </a:prstGeom>
              <a:blipFill>
                <a:blip r:embed="rId9"/>
                <a:stretch>
                  <a:fillRect l="-2299" t="-4000" r="-3448" b="-24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1059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Recurrent Neural Network Cell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222876" y="2444194"/>
            <a:ext cx="580470" cy="605961"/>
            <a:chOff x="6512842" y="2409874"/>
            <a:chExt cx="580470" cy="605961"/>
          </a:xfrm>
        </p:grpSpPr>
        <p:sp>
          <p:nvSpPr>
            <p:cNvPr id="30" name="Oval 29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r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" name="Straight Arrow Connector 22"/>
          <p:cNvCxnSpPr/>
          <p:nvPr/>
        </p:nvCxnSpPr>
        <p:spPr>
          <a:xfrm flipV="1">
            <a:off x="4505239" y="3206496"/>
            <a:ext cx="0" cy="36880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3528607" y="2720666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417193" y="1297321"/>
            <a:ext cx="11470" cy="2593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99931" y="3821920"/>
                <a:ext cx="1686744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 [0 0 1 0 0]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931" y="3821920"/>
                <a:ext cx="1686744" cy="276999"/>
              </a:xfrm>
              <a:prstGeom prst="rect">
                <a:avLst/>
              </a:prstGeom>
              <a:blipFill rotWithShape="0">
                <a:blip r:embed="rId3"/>
                <a:stretch>
                  <a:fillRect t="-146667" r="-3261" b="-1822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335426" y="2608673"/>
                <a:ext cx="2006895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=[0 0 0 0 0 0 0 ]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426" y="2608673"/>
                <a:ext cx="2006895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432" t="-146667" r="-3647" b="-1822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009650" y="971937"/>
                <a:ext cx="2865015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𝑦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=[0.1, 0.05, 0.05, 0.1, 0.7]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650" y="971937"/>
                <a:ext cx="2865015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702" t="-2174" r="-2553" b="-3260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206157" y="1730929"/>
            <a:ext cx="5630068" cy="1187263"/>
            <a:chOff x="3441371" y="1698409"/>
            <a:chExt cx="4899484" cy="1187263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5076991" y="2747173"/>
              <a:ext cx="354545" cy="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4505239" y="2103120"/>
              <a:ext cx="0" cy="262360"/>
            </a:xfrm>
            <a:prstGeom prst="straightConnector1">
              <a:avLst/>
            </a:prstGeom>
            <a:noFill/>
            <a:ln w="25400" cap="flat">
              <a:solidFill>
                <a:srgbClr val="404040"/>
              </a:solidFill>
              <a:prstDash val="solid"/>
              <a:bevel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441371" y="1698409"/>
                  <a:ext cx="2612313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h</m:t>
                            </m:r>
                          </m:e>
                          <m:sub>
                            <m:r>
                              <a:rPr kumimoji="0" lang="en-US" sz="18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charset="0"/>
                                <a:ea typeface="Calibri"/>
                                <a:cs typeface="Calibri"/>
                                <a:sym typeface="Calibri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1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charset="0"/>
                            <a:ea typeface="Calibri"/>
                            <a:cs typeface="Calibri"/>
                            <a:sym typeface="Calibri"/>
                          </a:rPr>
                          <m:t>=[0.1   0.2 0 −0.3 −0.1 ]</m:t>
                        </m:r>
                      </m:oMath>
                    </m:oMathPara>
                  </a14:m>
                  <a:endPara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371" y="1698409"/>
                  <a:ext cx="2612313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423" t="-146667" r="-2439" b="-18222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683901" y="2608673"/>
                  <a:ext cx="2656954" cy="276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>
                  <a:spAutoFit/>
                </a:bodyPr>
                <a:lstStyle/>
                <a:p>
                  <a:pPr algn="l" rtl="0" latinLnBrk="1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=[0.1   0.2 0 −0.3 −0.1 ]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3901" y="2608673"/>
                  <a:ext cx="2656954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99" t="-143478" r="-1397" b="-17608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/>
          <p:cNvSpPr txBox="1"/>
          <p:nvPr/>
        </p:nvSpPr>
        <p:spPr>
          <a:xfrm>
            <a:off x="4028396" y="4285625"/>
            <a:ext cx="98251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</a:rPr>
              <a:t>a b </a:t>
            </a:r>
            <a:r>
              <a:rPr lang="en-US" sz="2400" b="1" dirty="0">
                <a:solidFill>
                  <a:srgbClr val="0070C0"/>
                </a:solidFill>
              </a:rPr>
              <a:t>c</a:t>
            </a:r>
            <a:r>
              <a:rPr lang="en-US" sz="2000" dirty="0">
                <a:solidFill>
                  <a:srgbClr val="0070C0"/>
                </a:solidFill>
              </a:rPr>
              <a:t> d 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Calibri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4145575" y="4094347"/>
            <a:ext cx="0" cy="262360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Arrow Connector 41"/>
          <p:cNvCxnSpPr/>
          <p:nvPr/>
        </p:nvCxnSpPr>
        <p:spPr>
          <a:xfrm flipV="1">
            <a:off x="4328813" y="4094347"/>
            <a:ext cx="0" cy="262360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Arrow Connector 42"/>
          <p:cNvCxnSpPr/>
          <p:nvPr/>
        </p:nvCxnSpPr>
        <p:spPr>
          <a:xfrm flipV="1">
            <a:off x="4512051" y="4094347"/>
            <a:ext cx="0" cy="262360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Arrow Connector 43"/>
          <p:cNvCxnSpPr/>
          <p:nvPr/>
        </p:nvCxnSpPr>
        <p:spPr>
          <a:xfrm flipV="1">
            <a:off x="4695289" y="4094347"/>
            <a:ext cx="0" cy="262360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Arrow Connector 44"/>
          <p:cNvCxnSpPr/>
          <p:nvPr/>
        </p:nvCxnSpPr>
        <p:spPr>
          <a:xfrm flipV="1">
            <a:off x="4878525" y="4094347"/>
            <a:ext cx="0" cy="262360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Arrow Connector 46"/>
          <p:cNvCxnSpPr/>
          <p:nvPr/>
        </p:nvCxnSpPr>
        <p:spPr>
          <a:xfrm>
            <a:off x="6027621" y="1101179"/>
            <a:ext cx="537771" cy="9257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Rectangle 9"/>
          <p:cNvSpPr/>
          <p:nvPr/>
        </p:nvSpPr>
        <p:spPr>
          <a:xfrm>
            <a:off x="6571783" y="914280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 (0.7)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399962" y="4285624"/>
            <a:ext cx="98251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0070C0"/>
                </a:solidFill>
              </a:rPr>
              <a:t>c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74130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6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Recurrent Neural Network Cell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319856" y="3971616"/>
            <a:ext cx="460767" cy="400566"/>
            <a:chOff x="4750274" y="1783751"/>
            <a:chExt cx="460767" cy="400566"/>
          </a:xfrm>
        </p:grpSpPr>
        <p:sp>
          <p:nvSpPr>
            <p:cNvPr id="16" name="Oval 15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4222876" y="2444194"/>
            <a:ext cx="580470" cy="605961"/>
            <a:chOff x="6512842" y="2409874"/>
            <a:chExt cx="580470" cy="605961"/>
          </a:xfrm>
        </p:grpSpPr>
        <p:sp>
          <p:nvSpPr>
            <p:cNvPr id="30" name="Oval 29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2731156" y="2495924"/>
            <a:ext cx="473143" cy="400566"/>
            <a:chOff x="4750274" y="1783751"/>
            <a:chExt cx="473143" cy="400566"/>
          </a:xfrm>
        </p:grpSpPr>
        <p:sp>
          <p:nvSpPr>
            <p:cNvPr id="38" name="Oval 3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5883936" y="2495924"/>
            <a:ext cx="467820" cy="400566"/>
            <a:chOff x="4750274" y="1783751"/>
            <a:chExt cx="467820" cy="400566"/>
          </a:xfrm>
        </p:grpSpPr>
        <p:sp>
          <p:nvSpPr>
            <p:cNvPr id="52" name="Oval 51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5076991" y="2747173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4505239" y="3206496"/>
            <a:ext cx="0" cy="36880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3528607" y="2720666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4316215" y="1586962"/>
            <a:ext cx="467820" cy="400566"/>
            <a:chOff x="4750274" y="1783751"/>
            <a:chExt cx="467820" cy="400566"/>
          </a:xfrm>
        </p:grpSpPr>
        <p:sp>
          <p:nvSpPr>
            <p:cNvPr id="20" name="Oval 19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>
          <a:xfrm flipV="1">
            <a:off x="4505239" y="2103120"/>
            <a:ext cx="0" cy="26236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512140" y="1288293"/>
            <a:ext cx="11470" cy="259312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6" name="Group 25"/>
          <p:cNvGrpSpPr/>
          <p:nvPr/>
        </p:nvGrpSpPr>
        <p:grpSpPr>
          <a:xfrm>
            <a:off x="4316215" y="809557"/>
            <a:ext cx="467820" cy="400566"/>
            <a:chOff x="4750274" y="1783751"/>
            <a:chExt cx="467820" cy="400566"/>
          </a:xfrm>
        </p:grpSpPr>
        <p:sp>
          <p:nvSpPr>
            <p:cNvPr id="27" name="Oval 26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1BDA1F9-D0C4-0B41-A9A0-03ED11E4BEB9}"/>
                  </a:ext>
                </a:extLst>
              </p:cNvPr>
              <p:cNvSpPr txBox="1"/>
              <p:nvPr/>
            </p:nvSpPr>
            <p:spPr>
              <a:xfrm>
                <a:off x="429500" y="3694617"/>
                <a:ext cx="2774799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tanh</m:t>
                      </m:r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hh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h𝑥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1BDA1F9-D0C4-0B41-A9A0-03ED11E4B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0" y="3694617"/>
                <a:ext cx="2774799" cy="276999"/>
              </a:xfrm>
              <a:prstGeom prst="rect">
                <a:avLst/>
              </a:prstGeom>
              <a:blipFill>
                <a:blip r:embed="rId8"/>
                <a:stretch>
                  <a:fillRect l="-1370" t="-8696" r="-2283" b="-3478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00B8A4B-C082-2149-8A06-DE5CA7821A82}"/>
                  </a:ext>
                </a:extLst>
              </p:cNvPr>
              <p:cNvSpPr txBox="1"/>
              <p:nvPr/>
            </p:nvSpPr>
            <p:spPr>
              <a:xfrm>
                <a:off x="429500" y="4139774"/>
                <a:ext cx="2203039" cy="2989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𝑦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softmax</m:t>
                      </m:r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h𝑦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00B8A4B-C082-2149-8A06-DE5CA7821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0" y="4139774"/>
                <a:ext cx="2203039" cy="298928"/>
              </a:xfrm>
              <a:prstGeom prst="rect">
                <a:avLst/>
              </a:prstGeom>
              <a:blipFill>
                <a:blip r:embed="rId9"/>
                <a:stretch>
                  <a:fillRect l="-2299" t="-4000" r="-3448" b="-24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973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8"/>
          <p:cNvSpPr/>
          <p:nvPr/>
        </p:nvSpPr>
        <p:spPr>
          <a:xfrm>
            <a:off x="-50801" y="256674"/>
            <a:ext cx="9194801" cy="58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rgbClr val="21538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215380"/>
                </a:solidFill>
              </a:rPr>
              <a:t>Recurrent Neural Network Cell</a:t>
            </a:r>
            <a:endParaRPr sz="3200" dirty="0">
              <a:solidFill>
                <a:srgbClr val="21538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319856" y="3971616"/>
            <a:ext cx="460767" cy="400566"/>
            <a:chOff x="4750274" y="1783751"/>
            <a:chExt cx="460767" cy="400566"/>
          </a:xfrm>
        </p:grpSpPr>
        <p:sp>
          <p:nvSpPr>
            <p:cNvPr id="16" name="Oval 15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076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4222876" y="2444194"/>
            <a:ext cx="580470" cy="605961"/>
            <a:chOff x="6512842" y="2409874"/>
            <a:chExt cx="580470" cy="605961"/>
          </a:xfrm>
        </p:grpSpPr>
        <p:sp>
          <p:nvSpPr>
            <p:cNvPr id="30" name="Oval 29"/>
            <p:cNvSpPr/>
            <p:nvPr/>
          </p:nvSpPr>
          <p:spPr>
            <a:xfrm>
              <a:off x="6512842" y="2409874"/>
              <a:ext cx="580470" cy="605961"/>
            </a:xfrm>
            <a:prstGeom prst="ellipse">
              <a:avLst/>
            </a:prstGeom>
            <a:solidFill>
              <a:srgbClr val="FAC7C7"/>
            </a:solidFill>
            <a:ln w="12700" cap="flat">
              <a:solidFill>
                <a:srgbClr val="C0000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charset="0"/>
                          </a:rPr>
                          <m:t>𝑅𝑁𝑁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237" y="2558965"/>
                  <a:ext cx="370558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393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2731156" y="2495924"/>
            <a:ext cx="473143" cy="400566"/>
            <a:chOff x="4750274" y="1783751"/>
            <a:chExt cx="473143" cy="400566"/>
          </a:xfrm>
        </p:grpSpPr>
        <p:sp>
          <p:nvSpPr>
            <p:cNvPr id="38" name="Oval 37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7314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5883936" y="2495924"/>
            <a:ext cx="467820" cy="400566"/>
            <a:chOff x="4750274" y="1783751"/>
            <a:chExt cx="467820" cy="400566"/>
          </a:xfrm>
        </p:grpSpPr>
        <p:sp>
          <p:nvSpPr>
            <p:cNvPr id="52" name="Oval 51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1" name="Straight Arrow Connector 60"/>
          <p:cNvCxnSpPr/>
          <p:nvPr/>
        </p:nvCxnSpPr>
        <p:spPr>
          <a:xfrm>
            <a:off x="5076991" y="2747173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4505239" y="3206496"/>
            <a:ext cx="0" cy="368808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3528607" y="2720666"/>
            <a:ext cx="354545" cy="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9" name="Group 18"/>
          <p:cNvGrpSpPr/>
          <p:nvPr/>
        </p:nvGrpSpPr>
        <p:grpSpPr>
          <a:xfrm>
            <a:off x="4316215" y="1586962"/>
            <a:ext cx="467820" cy="400566"/>
            <a:chOff x="4750274" y="1783751"/>
            <a:chExt cx="467820" cy="400566"/>
          </a:xfrm>
        </p:grpSpPr>
        <p:sp>
          <p:nvSpPr>
            <p:cNvPr id="20" name="Oval 19"/>
            <p:cNvSpPr/>
            <p:nvPr/>
          </p:nvSpPr>
          <p:spPr>
            <a:xfrm>
              <a:off x="4772238" y="1828717"/>
              <a:ext cx="340641" cy="355600"/>
            </a:xfrm>
            <a:prstGeom prst="ellipse">
              <a:avLst/>
            </a:prstGeom>
            <a:solidFill>
              <a:srgbClr val="D1E0F9"/>
            </a:solidFill>
            <a:ln w="12700" cap="flat">
              <a:solidFill>
                <a:srgbClr val="0070C0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274" y="1783751"/>
                  <a:ext cx="46782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>
          <a:xfrm flipV="1">
            <a:off x="4505239" y="2103120"/>
            <a:ext cx="0" cy="262360"/>
          </a:xfrm>
          <a:prstGeom prst="straightConnector1">
            <a:avLst/>
          </a:prstGeom>
          <a:noFill/>
          <a:ln w="25400" cap="flat">
            <a:solidFill>
              <a:srgbClr val="404040"/>
            </a:solidFill>
            <a:prstDash val="solid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41B984-8195-B147-B821-D50DD71064A2}"/>
                  </a:ext>
                </a:extLst>
              </p:cNvPr>
              <p:cNvSpPr txBox="1"/>
              <p:nvPr/>
            </p:nvSpPr>
            <p:spPr>
              <a:xfrm>
                <a:off x="429500" y="3694617"/>
                <a:ext cx="2774799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tanh</m:t>
                      </m:r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⁡(</m:t>
                      </m:r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hh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0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+</m:t>
                      </m:r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h𝑥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libri"/>
                              <a:cs typeface="Calibri"/>
                              <a:sym typeface="Calibri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𝑥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charset="0"/>
                              <a:ea typeface="Calibri"/>
                              <a:cs typeface="Calibri"/>
                              <a:sym typeface="Calibri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141B984-8195-B147-B821-D50DD7106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0" y="3694617"/>
                <a:ext cx="2774799" cy="276999"/>
              </a:xfrm>
              <a:prstGeom prst="rect">
                <a:avLst/>
              </a:prstGeom>
              <a:blipFill>
                <a:blip r:embed="rId7"/>
                <a:stretch>
                  <a:fillRect l="-1370" t="-8696" r="-2283" b="-3478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4971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04040"/>
      </a:accent1>
      <a:accent2>
        <a:srgbClr val="808080"/>
      </a:accent2>
      <a:accent3>
        <a:srgbClr val="BFBFBF"/>
      </a:accent3>
      <a:accent4>
        <a:srgbClr val="8F8F8F"/>
      </a:accent4>
      <a:accent5>
        <a:srgbClr val="6E6E6E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04040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0404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14960</TotalTime>
  <Words>2313</Words>
  <Application>Microsoft Macintosh PowerPoint</Application>
  <PresentationFormat>On-screen Show (16:9)</PresentationFormat>
  <Paragraphs>752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Al Tarikh</vt:lpstr>
      <vt:lpstr>Arial</vt:lpstr>
      <vt:lpstr>Avenir Roman</vt:lpstr>
      <vt:lpstr>Calibri</vt:lpstr>
      <vt:lpstr>Calibri Light</vt:lpstr>
      <vt:lpstr>Cambria Math</vt:lpstr>
      <vt:lpstr>Helvetica</vt:lpstr>
      <vt:lpstr>Helvetica Neue</vt:lpstr>
      <vt:lpstr>Office Theme</vt:lpstr>
      <vt:lpstr>PowerPoint Presentation</vt:lpstr>
      <vt:lpstr>Today’s Class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Ordonez-Roman, Vicente (vo2m)</cp:lastModifiedBy>
  <cp:revision>427</cp:revision>
  <cp:lastPrinted>2019-03-17T05:58:43Z</cp:lastPrinted>
  <dcterms:modified xsi:type="dcterms:W3CDTF">2020-03-24T18:58:34Z</dcterms:modified>
</cp:coreProperties>
</file>