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mf" ContentType="image/x-wmf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92" r:id="rId4"/>
    <p:sldId id="268" r:id="rId5"/>
    <p:sldId id="287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28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6" r:id="rId37"/>
    <p:sldId id="322" r:id="rId38"/>
    <p:sldId id="325" r:id="rId39"/>
    <p:sldId id="323" r:id="rId40"/>
    <p:sldId id="324" r:id="rId41"/>
    <p:sldId id="327" r:id="rId42"/>
    <p:sldId id="285" r:id="rId43"/>
  </p:sldIdLst>
  <p:sldSz cx="9144000" cy="5143500" type="screen16x9"/>
  <p:notesSz cx="6858000" cy="9144000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indent="2286000" defTabSz="457200">
      <a:defRPr>
        <a:latin typeface="Calibri"/>
        <a:ea typeface="Calibri"/>
        <a:cs typeface="Calibri"/>
        <a:sym typeface="Calibri"/>
      </a:defRPr>
    </a:lvl6pPr>
    <a:lvl7pPr indent="2743200" defTabSz="457200">
      <a:defRPr>
        <a:latin typeface="Calibri"/>
        <a:ea typeface="Calibri"/>
        <a:cs typeface="Calibri"/>
        <a:sym typeface="Calibri"/>
      </a:defRPr>
    </a:lvl7pPr>
    <a:lvl8pPr indent="3200400" defTabSz="457200">
      <a:defRPr>
        <a:latin typeface="Calibri"/>
        <a:ea typeface="Calibri"/>
        <a:cs typeface="Calibri"/>
        <a:sym typeface="Calibri"/>
      </a:defRPr>
    </a:lvl8pPr>
    <a:lvl9pPr indent="3657600" defTabSz="4572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4F4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80"/>
  </p:normalViewPr>
  <p:slideViewPr>
    <p:cSldViewPr snapToGrid="0" snapToObjects="1">
      <p:cViewPr varScale="1">
        <p:scale>
          <a:sx n="117" d="100"/>
          <a:sy n="117" d="100"/>
        </p:scale>
        <p:origin x="688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638455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F9E6D0-DA62-F54A-916F-2A88B954CE98}" type="slidenum">
              <a:rPr lang="en-US" sz="1200" b="0">
                <a:solidFill>
                  <a:schemeClr val="bg1"/>
                </a:solidFill>
              </a:rPr>
              <a:pPr eaLnBrk="1" hangingPunct="1"/>
              <a:t>7</a:t>
            </a:fld>
            <a:endParaRPr lang="en-US" sz="1200" b="0">
              <a:solidFill>
                <a:schemeClr val="bg1"/>
              </a:solidFill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651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sted-image.png"/>
          <p:cNvPicPr/>
          <p:nvPr/>
        </p:nvPicPr>
        <p:blipFill>
          <a:blip r:embed="rId2">
            <a:alphaModFix amt="10839"/>
            <a:extLst/>
          </a:blip>
          <a:srcRect l="11804" t="22310" b="2478"/>
          <a:stretch>
            <a:fillRect/>
          </a:stretch>
        </p:blipFill>
        <p:spPr>
          <a:xfrm>
            <a:off x="-69850" y="-6276"/>
            <a:ext cx="4680310" cy="399125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/>
          <p:nvPr/>
        </p:nvSpPr>
        <p:spPr>
          <a:xfrm>
            <a:off x="260350" y="1973579"/>
            <a:ext cx="8623300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4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 dirty="0">
                <a:solidFill>
                  <a:srgbClr val="215380"/>
                </a:solidFill>
              </a:rPr>
              <a:t>CS6501: Computational Visual Recognition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sldNum" sz="quarter" idx="2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43704-4C2F-0A40-A52A-DAFAC5B5B055}" type="datetime1">
              <a:rPr lang="en-US"/>
              <a:pPr>
                <a:defRPr/>
              </a:pPr>
              <a:t>8/24/17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77AD6-8E16-FA4E-94A5-5194ACC7E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47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4855209"/>
            <a:ext cx="9144001" cy="294641"/>
          </a:xfrm>
          <a:prstGeom prst="rect">
            <a:avLst/>
          </a:prstGeom>
          <a:solidFill>
            <a:srgbClr val="215381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" name="Shape 3"/>
          <p:cNvSpPr>
            <a:spLocks noGrp="1"/>
          </p:cNvSpPr>
          <p:nvPr>
            <p:ph type="sldNum" sz="quarter" idx="2"/>
          </p:nvPr>
        </p:nvSpPr>
        <p:spPr>
          <a:xfrm>
            <a:off x="6880859" y="4861559"/>
            <a:ext cx="2133601" cy="2819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300"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4" name="Shape 4"/>
          <p:cNvSpPr/>
          <p:nvPr/>
        </p:nvSpPr>
        <p:spPr>
          <a:xfrm>
            <a:off x="7917302" y="4842509"/>
            <a:ext cx="939234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FFFFFF"/>
                </a:solidFill>
              </a:rPr>
              <a:t>Lecture 1 - </a:t>
            </a:r>
          </a:p>
        </p:txBody>
      </p:sp>
      <p:sp>
        <p:nvSpPr>
          <p:cNvPr id="5" name="Shape 5"/>
          <p:cNvSpPr/>
          <p:nvPr/>
        </p:nvSpPr>
        <p:spPr>
          <a:xfrm>
            <a:off x="101722" y="4848859"/>
            <a:ext cx="3218872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FFFFFF"/>
                </a:solidFill>
              </a:rPr>
              <a:t>CS6501: Computational Visual Recognition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1pPr>
      <a:lvl2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2pPr>
      <a:lvl3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3pPr>
      <a:lvl4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4pPr>
      <a:lvl5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5pPr>
      <a:lvl6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6pPr>
      <a:lvl7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7pPr>
      <a:lvl8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8pPr>
      <a:lvl9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9pPr>
    </p:titleStyle>
    <p:bodyStyle>
      <a:lvl1pPr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1pPr>
      <a:lvl2pPr indent="4572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2pPr>
      <a:lvl3pPr indent="9144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3pPr>
      <a:lvl4pPr indent="13716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4pPr>
      <a:lvl5pPr indent="18288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5pPr>
      <a:lvl6pPr indent="22860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6pPr>
      <a:lvl7pPr indent="27432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7pPr>
      <a:lvl8pPr indent="32004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8pPr>
      <a:lvl9pPr indent="36576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9pPr>
    </p:bodyStyle>
    <p:otherStyle>
      <a:lvl1pPr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s.virginia.edu/~vicente/recognition/notebooks/image_processing_lab.html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virginia.edu/~vicente/recognition" TargetMode="External"/><Relationship Id="rId4" Type="http://schemas.openxmlformats.org/officeDocument/2006/relationships/hyperlink" Target="http://piazza.com/virginia/fall2017/cs6501009/home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vicente@virginia.edu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hyperlink" Target="http://www.cs.virginia.edu/~vicente/recognition/animation.gi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hyperlink" Target="http://piazza.com/virginia/fall2017/cs6501009/home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hyperlink" Target="http://flickr.com/photos/eni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6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1309416" y="2592070"/>
            <a:ext cx="6525181" cy="1415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3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300" dirty="0" smtClean="0">
                <a:solidFill>
                  <a:srgbClr val="215380"/>
                </a:solidFill>
              </a:rPr>
              <a:t>Basic Image Processing &amp;</a:t>
            </a:r>
            <a:br>
              <a:rPr lang="en-US" sz="4300" dirty="0" smtClean="0">
                <a:solidFill>
                  <a:srgbClr val="215380"/>
                </a:solidFill>
              </a:rPr>
            </a:br>
            <a:r>
              <a:rPr lang="en-US" sz="4300" dirty="0" smtClean="0">
                <a:solidFill>
                  <a:srgbClr val="215380"/>
                </a:solidFill>
              </a:rPr>
              <a:t>Image Features</a:t>
            </a:r>
            <a:endParaRPr sz="4300" dirty="0">
              <a:solidFill>
                <a:srgbClr val="21538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5579" y="2237874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1144191"/>
            <a:ext cx="3233738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U1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154907"/>
            <a:ext cx="2426494" cy="325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Images as Matrices</a:t>
            </a:r>
            <a:endParaRPr sz="32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0433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Color Images as Tensors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806" r="18957"/>
          <a:stretch/>
        </p:blipFill>
        <p:spPr>
          <a:xfrm>
            <a:off x="986119" y="1144192"/>
            <a:ext cx="2009143" cy="22381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366582" y="1144192"/>
            <a:ext cx="2444342" cy="2459620"/>
            <a:chOff x="4366582" y="1144191"/>
            <a:chExt cx="3348388" cy="3369317"/>
          </a:xfrm>
        </p:grpSpPr>
        <p:pic>
          <p:nvPicPr>
            <p:cNvPr id="2" name="Picture 4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582" y="1144191"/>
              <a:ext cx="3043588" cy="306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982" y="1296591"/>
              <a:ext cx="3043588" cy="306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1382" y="1447508"/>
              <a:ext cx="3043588" cy="306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548681" y="3722464"/>
                <a:ext cx="2622962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𝑐h𝑎𝑛𝑛𝑒𝑙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𝑥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h𝑒𝑖𝑔h𝑡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𝑥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𝑤𝑖𝑑𝑡h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681" y="3722464"/>
                <a:ext cx="2622962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860" t="-148889" r="-2093" b="-180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97120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Color Images as Tensors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806" r="18957"/>
          <a:stretch/>
        </p:blipFill>
        <p:spPr>
          <a:xfrm>
            <a:off x="986119" y="1144192"/>
            <a:ext cx="2009143" cy="22381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366582" y="1144192"/>
            <a:ext cx="2444342" cy="2459620"/>
            <a:chOff x="4366582" y="1144191"/>
            <a:chExt cx="3348388" cy="3369317"/>
          </a:xfrm>
        </p:grpSpPr>
        <p:pic>
          <p:nvPicPr>
            <p:cNvPr id="2" name="Picture 4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582" y="1144191"/>
              <a:ext cx="3043588" cy="306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982" y="1296591"/>
              <a:ext cx="3043588" cy="306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1382" y="1447508"/>
              <a:ext cx="3043588" cy="306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548681" y="3722464"/>
                <a:ext cx="2622962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𝑐h𝑎𝑛𝑛𝑒𝑙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𝑥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h𝑒𝑖𝑔h𝑡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𝑥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𝑤𝑖𝑑𝑡h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681" y="3722464"/>
                <a:ext cx="2622962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860" t="-148889" r="-2093" b="-180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844415" y="4043620"/>
            <a:ext cx="456470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Channels </a:t>
            </a: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are usually RGB: Red, Green,</a:t>
            </a:r>
            <a:r>
              <a:rPr kumimoji="0" lang="en-US" sz="1800" b="0" i="0" u="none" strike="noStrike" cap="none" spc="0" normalizeH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and Blue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68144" y="4439271"/>
            <a:ext cx="524278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Other color spaces: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HSV, HSL, LUV, XYZ, Lab, CMYK, </a:t>
            </a:r>
            <a:r>
              <a:rPr kumimoji="0" lang="en-US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etc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71908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Review the following notebook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9086" y="2248585"/>
            <a:ext cx="7674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http://www.cs.virginia.edu/~</a:t>
            </a:r>
            <a:r>
              <a:rPr lang="en-US" sz="1400" dirty="0" smtClean="0">
                <a:hlinkClick r:id="rId2"/>
              </a:rPr>
              <a:t>vicente/recognition/notebooks/image_processing_lab.html</a:t>
            </a:r>
            <a:endParaRPr lang="en-US" sz="1400" dirty="0" smtClean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472280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775" y="920197"/>
            <a:ext cx="6185647" cy="347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588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751" y="1225177"/>
            <a:ext cx="7189695" cy="28421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smtClean="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</p:spTree>
    <p:extLst>
      <p:ext uri="{BB962C8B-B14F-4D97-AF65-F5344CB8AC3E}">
        <p14:creationId xmlns:p14="http://schemas.microsoft.com/office/powerpoint/2010/main" val="13028609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smtClean="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40" y="1099409"/>
            <a:ext cx="7398871" cy="330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890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filtering: e.g. Mean Filter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449" y="197283"/>
            <a:ext cx="643591" cy="643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" r="-3670"/>
          <a:stretch/>
        </p:blipFill>
        <p:spPr>
          <a:xfrm>
            <a:off x="624542" y="1247215"/>
            <a:ext cx="8062258" cy="31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86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filtering: e.g. Mean Filter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449" y="197283"/>
            <a:ext cx="643591" cy="643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64226"/>
          <a:stretch/>
        </p:blipFill>
        <p:spPr>
          <a:xfrm>
            <a:off x="624542" y="1247215"/>
            <a:ext cx="2782046" cy="3135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57021" b="6909"/>
          <a:stretch/>
        </p:blipFill>
        <p:spPr>
          <a:xfrm>
            <a:off x="4704768" y="1347323"/>
            <a:ext cx="2726973" cy="293482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027486" y="2805208"/>
            <a:ext cx="519113" cy="9525"/>
          </a:xfrm>
          <a:prstGeom prst="straightConnector1">
            <a:avLst/>
          </a:prstGeom>
          <a:ln w="476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0501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filtering: e.g. Median Filter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4226"/>
          <a:stretch/>
        </p:blipFill>
        <p:spPr>
          <a:xfrm>
            <a:off x="624542" y="1247215"/>
            <a:ext cx="2782046" cy="313503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027486" y="2805208"/>
            <a:ext cx="519113" cy="9525"/>
          </a:xfrm>
          <a:prstGeom prst="straightConnector1">
            <a:avLst/>
          </a:prstGeom>
          <a:ln w="476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9689" r="8859" b="8463"/>
          <a:stretch/>
        </p:blipFill>
        <p:spPr>
          <a:xfrm>
            <a:off x="4869328" y="1325660"/>
            <a:ext cx="2696884" cy="29590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smtClean="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</p:spTree>
    <p:extLst>
      <p:ext uri="{BB962C8B-B14F-4D97-AF65-F5344CB8AC3E}">
        <p14:creationId xmlns:p14="http://schemas.microsoft.com/office/powerpoint/2010/main" val="9234415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584200" y="1354159"/>
            <a:ext cx="7975600" cy="322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sz="2400" dirty="0">
                <a:latin typeface="+mn-lt"/>
                <a:ea typeface="+mn-ea"/>
                <a:cs typeface="+mn-cs"/>
                <a:sym typeface="Helvetica"/>
              </a:rPr>
              <a:t>Instructor: Vicente Ordonez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sz="2400" dirty="0">
                <a:latin typeface="+mn-lt"/>
                <a:ea typeface="+mn-ea"/>
                <a:cs typeface="+mn-cs"/>
                <a:sym typeface="Helvetica"/>
              </a:rPr>
              <a:t>Email: </a:t>
            </a:r>
            <a:r>
              <a:rPr sz="2400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n-lt"/>
                <a:ea typeface="+mn-ea"/>
                <a:cs typeface="+mn-cs"/>
                <a:sym typeface="Helvetica"/>
                <a:hlinkClick r:id="rId2"/>
              </a:rPr>
              <a:t>vicente@virginia.edu</a:t>
            </a:r>
            <a:endParaRPr sz="2400" dirty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sz="2400" dirty="0" smtClean="0">
                <a:latin typeface="+mn-lt"/>
                <a:ea typeface="+mn-ea"/>
                <a:cs typeface="+mn-cs"/>
                <a:sym typeface="Helvetica"/>
              </a:rPr>
              <a:t>Office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 Hour</a:t>
            </a:r>
            <a:r>
              <a:rPr sz="2400" dirty="0" smtClean="0">
                <a:latin typeface="+mn-lt"/>
                <a:ea typeface="+mn-ea"/>
                <a:cs typeface="+mn-cs"/>
                <a:sym typeface="Helvetica"/>
              </a:rPr>
              <a:t>: 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310 </a:t>
            </a:r>
            <a:r>
              <a:rPr sz="2400" dirty="0" smtClean="0">
                <a:latin typeface="+mn-lt"/>
                <a:ea typeface="+mn-ea"/>
                <a:cs typeface="+mn-cs"/>
                <a:sym typeface="Helvetica"/>
              </a:rPr>
              <a:t>Rice Hall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, Tuesday 3pm to 4pm.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sz="2400" dirty="0" smtClean="0">
                <a:latin typeface="+mn-lt"/>
                <a:ea typeface="+mn-ea"/>
                <a:cs typeface="+mn-cs"/>
                <a:sym typeface="Helvetica"/>
              </a:rPr>
              <a:t>Website: </a:t>
            </a:r>
            <a:r>
              <a:rPr sz="2400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n-lt"/>
                <a:ea typeface="+mn-ea"/>
                <a:cs typeface="+mn-cs"/>
                <a:sym typeface="Helvetica"/>
                <a:hlinkClick r:id="rId3"/>
              </a:rPr>
              <a:t>http://www.cs.virginia.edu/~vicente/recognition</a:t>
            </a:r>
            <a:endParaRPr sz="2400" dirty="0" smtClean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Class </a:t>
            </a:r>
            <a:r>
              <a:rPr sz="2400" dirty="0" smtClean="0">
                <a:latin typeface="+mn-lt"/>
                <a:ea typeface="+mn-ea"/>
                <a:cs typeface="+mn-cs"/>
                <a:sym typeface="Helvetica"/>
              </a:rPr>
              <a:t>Location</a:t>
            </a:r>
            <a:r>
              <a:rPr sz="2400" dirty="0">
                <a:latin typeface="+mn-lt"/>
                <a:ea typeface="+mn-ea"/>
                <a:cs typeface="+mn-cs"/>
                <a:sym typeface="Helvetica"/>
              </a:rPr>
              <a:t>: </a:t>
            </a:r>
            <a:r>
              <a:rPr lang="en-US" sz="2400" b="1" dirty="0" smtClean="0">
                <a:latin typeface="+mn-lt"/>
                <a:ea typeface="+mn-ea"/>
                <a:cs typeface="+mn-cs"/>
                <a:sym typeface="Helvetica"/>
              </a:rPr>
              <a:t>Olsson </a:t>
            </a:r>
            <a:r>
              <a:rPr sz="2400" b="1" dirty="0" smtClean="0">
                <a:latin typeface="+mn-lt"/>
                <a:ea typeface="+mn-ea"/>
                <a:cs typeface="+mn-cs"/>
                <a:sym typeface="Helvetica"/>
              </a:rPr>
              <a:t>Hall</a:t>
            </a:r>
            <a:r>
              <a:rPr sz="2400" b="1" dirty="0">
                <a:latin typeface="+mn-lt"/>
                <a:ea typeface="+mn-ea"/>
                <a:cs typeface="+mn-cs"/>
                <a:sym typeface="Helvetica"/>
              </a:rPr>
              <a:t>, </a:t>
            </a:r>
            <a:r>
              <a:rPr lang="en-US" sz="2400" b="1" dirty="0" smtClean="0">
                <a:latin typeface="+mn-lt"/>
                <a:ea typeface="+mn-ea"/>
                <a:cs typeface="+mn-cs"/>
                <a:sym typeface="Helvetica"/>
              </a:rPr>
              <a:t>005</a:t>
            </a:r>
            <a:endParaRPr sz="2400" dirty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Class </a:t>
            </a:r>
            <a:r>
              <a:rPr sz="2400" dirty="0" smtClean="0">
                <a:latin typeface="+mn-lt"/>
                <a:ea typeface="+mn-ea"/>
                <a:cs typeface="+mn-cs"/>
                <a:sym typeface="Helvetica"/>
              </a:rPr>
              <a:t>Times</a:t>
            </a:r>
            <a:r>
              <a:rPr sz="2400" dirty="0">
                <a:latin typeface="+mn-lt"/>
                <a:ea typeface="+mn-ea"/>
                <a:cs typeface="+mn-cs"/>
                <a:sym typeface="Helvetica"/>
              </a:rPr>
              <a:t>: </a:t>
            </a:r>
            <a:r>
              <a:rPr lang="en-US" sz="2400" b="1" dirty="0" smtClean="0">
                <a:latin typeface="+mn-lt"/>
                <a:ea typeface="+mn-ea"/>
                <a:cs typeface="+mn-cs"/>
                <a:sym typeface="Helvetica"/>
              </a:rPr>
              <a:t>Tuesday-Thursday</a:t>
            </a:r>
            <a:r>
              <a:rPr sz="2400" b="1" dirty="0" smtClean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lang="en-US" sz="2400" b="1" dirty="0" smtClean="0">
                <a:latin typeface="+mn-lt"/>
                <a:ea typeface="+mn-ea"/>
                <a:cs typeface="+mn-cs"/>
                <a:sym typeface="Helvetica"/>
              </a:rPr>
              <a:t>11:00am </a:t>
            </a:r>
            <a:r>
              <a:rPr lang="mr-IN" sz="2400" b="1" dirty="0" smtClean="0">
                <a:latin typeface="+mn-lt"/>
                <a:ea typeface="+mn-ea"/>
                <a:cs typeface="+mn-cs"/>
                <a:sym typeface="Helvetica"/>
              </a:rPr>
              <a:t>–</a:t>
            </a:r>
            <a:r>
              <a:rPr lang="en-US" sz="2400" b="1" dirty="0" smtClean="0">
                <a:latin typeface="+mn-lt"/>
                <a:ea typeface="+mn-ea"/>
                <a:cs typeface="+mn-cs"/>
                <a:sym typeface="Helvetica"/>
              </a:rPr>
              <a:t> 12:15pm</a:t>
            </a:r>
            <a:endParaRPr sz="2400" dirty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Piazza: </a:t>
            </a:r>
            <a:r>
              <a:rPr lang="en-US" sz="2400" dirty="0">
                <a:hlinkClick r:id="rId4"/>
              </a:rPr>
              <a:t>http://</a:t>
            </a:r>
            <a:r>
              <a:rPr lang="en-US" sz="2400" dirty="0" smtClean="0">
                <a:hlinkClick r:id="rId4"/>
              </a:rPr>
              <a:t>piazza.com/virginia/fall2017/cs6501009/home</a:t>
            </a:r>
            <a:endParaRPr lang="en-US" sz="2400" dirty="0" smtClean="0"/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2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25400" y="0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215380"/>
                </a:solidFill>
              </a:rPr>
              <a:t>About the Course</a:t>
            </a:r>
          </a:p>
        </p:txBody>
      </p:sp>
      <p:sp>
        <p:nvSpPr>
          <p:cNvPr id="4" name="Rectangle 3"/>
          <p:cNvSpPr/>
          <p:nvPr/>
        </p:nvSpPr>
        <p:spPr>
          <a:xfrm>
            <a:off x="1265263" y="582288"/>
            <a:ext cx="7190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rgbClr val="215380"/>
                </a:solidFill>
              </a:rPr>
              <a:t>CS6501: Computational Visual Recognition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filtering: Convolution operator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smtClean="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847" y="986637"/>
            <a:ext cx="5937623" cy="265337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3881718" y="2134031"/>
          <a:ext cx="842682" cy="7721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94"/>
                <a:gridCol w="280894"/>
                <a:gridCol w="280894"/>
              </a:tblGrid>
              <a:tr h="257373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1628" marR="71628" marT="35814" marB="35814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1628" marR="71628" marT="35814" marB="35814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1628" marR="71628" marT="35814" marB="35814"/>
                </a:tc>
              </a:tr>
              <a:tr h="257373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1628" marR="71628" marT="35814" marB="35814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1628" marR="71628" marT="35814" marB="35814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1628" marR="71628" marT="35814" marB="35814"/>
                </a:tc>
              </a:tr>
              <a:tr h="257373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1628" marR="71628" marT="35814" marB="35814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1628" marR="71628" marT="35814" marB="35814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1628" marR="71628" marT="35814" marB="35814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810304" y="3005982"/>
                <a:ext cx="9140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𝑘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charset="0"/>
                        </a:rPr>
                        <m:t>, 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304" y="3005982"/>
                <a:ext cx="914096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422523" y="3785775"/>
                <a:ext cx="4200252" cy="764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,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𝑣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𝑢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𝑣</m:t>
                                  </m:r>
                                </m:e>
                              </m:d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 −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rgbClr val="000000"/>
                                  </a:solidFill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523" y="3785775"/>
                <a:ext cx="4200252" cy="76450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2509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3198"/>
            <a:ext cx="9144000" cy="36343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0564" y="4265644"/>
            <a:ext cx="6669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www.cs.virginia.edu</a:t>
            </a:r>
            <a:r>
              <a:rPr lang="en-US" dirty="0">
                <a:hlinkClick r:id="rId3"/>
              </a:rPr>
              <a:t>/~</a:t>
            </a:r>
            <a:r>
              <a:rPr lang="en-US" dirty="0" err="1">
                <a:hlinkClick r:id="rId3"/>
              </a:rPr>
              <a:t>vicente</a:t>
            </a:r>
            <a:r>
              <a:rPr lang="en-US" dirty="0">
                <a:hlinkClick r:id="rId3"/>
              </a:rPr>
              <a:t>/recognition/</a:t>
            </a:r>
            <a:r>
              <a:rPr lang="en-US" dirty="0" err="1">
                <a:hlinkClick r:id="rId3"/>
              </a:rPr>
              <a:t>animation.gif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95600" y="355135"/>
            <a:ext cx="13827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(filter, kernel)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99585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filtering: Convolution operator</a:t>
            </a:r>
            <a:br>
              <a:rPr lang="en-US" sz="3200" dirty="0" smtClean="0">
                <a:solidFill>
                  <a:srgbClr val="215380"/>
                </a:solidFill>
              </a:rPr>
            </a:br>
            <a:r>
              <a:rPr lang="en-US" sz="3200" dirty="0" smtClean="0">
                <a:solidFill>
                  <a:srgbClr val="215380"/>
                </a:solidFill>
              </a:rPr>
              <a:t>e.g. mean filter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smtClean="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74" y="1705451"/>
            <a:ext cx="4007225" cy="179072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224740" y="2517538"/>
          <a:ext cx="647430" cy="5932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810"/>
                <a:gridCol w="215810"/>
                <a:gridCol w="215810"/>
              </a:tblGrid>
              <a:tr h="197739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</a:tr>
              <a:tr h="197739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</a:tr>
              <a:tr h="197739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168300" y="3182309"/>
                <a:ext cx="74937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1400" dirty="0" smtClean="0">
                    <a:solidFill>
                      <a:srgbClr val="000000"/>
                    </a:solidFill>
                  </a:rPr>
                  <a:t> 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300" y="3182309"/>
                <a:ext cx="749372" cy="307777"/>
              </a:xfrm>
              <a:prstGeom prst="rect">
                <a:avLst/>
              </a:prstGeom>
              <a:blipFill rotWithShape="0">
                <a:blip r:embed="rId3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227916" y="2609216"/>
                <a:ext cx="11353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 =  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916" y="2609216"/>
                <a:ext cx="1135311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8197" r="-376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6457015" y="1856457"/>
          <a:ext cx="1862232" cy="17063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744"/>
                <a:gridCol w="620744"/>
                <a:gridCol w="620744"/>
              </a:tblGrid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/>
                </a:tc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/>
                </a:tc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63903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filtering: Convolution operator</a:t>
            </a:r>
            <a:br>
              <a:rPr lang="en-US" sz="3200" dirty="0" smtClean="0">
                <a:solidFill>
                  <a:srgbClr val="215380"/>
                </a:solidFill>
              </a:rPr>
            </a:br>
            <a:r>
              <a:rPr lang="en-US" sz="3200" dirty="0" smtClean="0">
                <a:solidFill>
                  <a:srgbClr val="215380"/>
                </a:solidFill>
              </a:rPr>
              <a:t>e.g. mean filter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smtClean="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74" y="1705451"/>
            <a:ext cx="4007225" cy="179072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224740" y="2517538"/>
          <a:ext cx="647430" cy="5932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810"/>
                <a:gridCol w="215810"/>
                <a:gridCol w="215810"/>
              </a:tblGrid>
              <a:tr h="197739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</a:tr>
              <a:tr h="197739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</a:tr>
              <a:tr h="197739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168300" y="3182309"/>
                <a:ext cx="74937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1400" dirty="0" smtClean="0">
                    <a:solidFill>
                      <a:srgbClr val="000000"/>
                    </a:solidFill>
                  </a:rPr>
                  <a:t> 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300" y="3182309"/>
                <a:ext cx="749372" cy="307777"/>
              </a:xfrm>
              <a:prstGeom prst="rect">
                <a:avLst/>
              </a:prstGeom>
              <a:blipFill rotWithShape="0">
                <a:blip r:embed="rId3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227916" y="2609216"/>
                <a:ext cx="11353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 =  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916" y="2609216"/>
                <a:ext cx="1135311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8197" r="-376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6457015" y="1856457"/>
          <a:ext cx="1862232" cy="17063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744"/>
                <a:gridCol w="620744"/>
                <a:gridCol w="620744"/>
              </a:tblGrid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87448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filtering: e.g. Mean Filter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4226"/>
          <a:stretch/>
        </p:blipFill>
        <p:spPr>
          <a:xfrm>
            <a:off x="624542" y="1247215"/>
            <a:ext cx="2782046" cy="3135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57021" b="6909"/>
          <a:stretch/>
        </p:blipFill>
        <p:spPr>
          <a:xfrm>
            <a:off x="4704768" y="1347323"/>
            <a:ext cx="2726973" cy="293482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027486" y="2805208"/>
            <a:ext cx="519113" cy="9525"/>
          </a:xfrm>
          <a:prstGeom prst="straightConnector1">
            <a:avLst/>
          </a:prstGeom>
          <a:ln w="476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7798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filtering: Convolution operator</a:t>
            </a:r>
            <a:br>
              <a:rPr lang="en-US" sz="3200" dirty="0" smtClean="0">
                <a:solidFill>
                  <a:srgbClr val="215380"/>
                </a:solidFill>
              </a:rPr>
            </a:br>
            <a:r>
              <a:rPr lang="en-US" sz="3200" dirty="0" smtClean="0">
                <a:solidFill>
                  <a:srgbClr val="215380"/>
                </a:solidFill>
              </a:rPr>
              <a:t>e.g. </a:t>
            </a:r>
            <a:r>
              <a:rPr lang="en-US" sz="3200" dirty="0" err="1" smtClean="0">
                <a:solidFill>
                  <a:srgbClr val="215380"/>
                </a:solidFill>
              </a:rPr>
              <a:t>gaussian</a:t>
            </a:r>
            <a:r>
              <a:rPr lang="en-US" sz="3200" dirty="0" smtClean="0">
                <a:solidFill>
                  <a:srgbClr val="215380"/>
                </a:solidFill>
              </a:rPr>
              <a:t> filter (</a:t>
            </a:r>
            <a:r>
              <a:rPr lang="en-US" sz="3200" dirty="0" err="1" smtClean="0">
                <a:solidFill>
                  <a:srgbClr val="215380"/>
                </a:solidFill>
              </a:rPr>
              <a:t>gaussian</a:t>
            </a:r>
            <a:r>
              <a:rPr lang="en-US" sz="3200" dirty="0" smtClean="0">
                <a:solidFill>
                  <a:srgbClr val="215380"/>
                </a:solidFill>
              </a:rPr>
              <a:t> blur)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smtClean="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74" y="1705451"/>
            <a:ext cx="4007225" cy="179072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224740" y="2517538"/>
          <a:ext cx="647430" cy="5932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810"/>
                <a:gridCol w="215810"/>
                <a:gridCol w="215810"/>
              </a:tblGrid>
              <a:tr h="197739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</a:tr>
              <a:tr h="197739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</a:tr>
              <a:tr h="197739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168300" y="3182309"/>
                <a:ext cx="74937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1400" dirty="0" smtClean="0">
                    <a:solidFill>
                      <a:srgbClr val="000000"/>
                    </a:solidFill>
                  </a:rPr>
                  <a:t> 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300" y="3182309"/>
                <a:ext cx="749372" cy="307777"/>
              </a:xfrm>
              <a:prstGeom prst="rect">
                <a:avLst/>
              </a:prstGeom>
              <a:blipFill rotWithShape="0">
                <a:blip r:embed="rId3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227916" y="2609216"/>
                <a:ext cx="11353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 =  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916" y="2609216"/>
                <a:ext cx="1135311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8197" r="-376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6457015" y="1856457"/>
          <a:ext cx="1862232" cy="17063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744"/>
                <a:gridCol w="620744"/>
                <a:gridCol w="620744"/>
              </a:tblGrid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1/16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1/8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1/16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1/8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1/4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1/8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1/16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1/8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1/16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843" y="3336197"/>
            <a:ext cx="1439682" cy="111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43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filtering: Convolution operator</a:t>
            </a:r>
            <a:br>
              <a:rPr lang="en-US" sz="3200" dirty="0" smtClean="0">
                <a:solidFill>
                  <a:srgbClr val="215380"/>
                </a:solidFill>
              </a:rPr>
            </a:br>
            <a:r>
              <a:rPr lang="en-US" sz="3200" dirty="0" smtClean="0">
                <a:solidFill>
                  <a:srgbClr val="215380"/>
                </a:solidFill>
              </a:rPr>
              <a:t>e.g. </a:t>
            </a:r>
            <a:r>
              <a:rPr lang="en-US" sz="3200" dirty="0" err="1" smtClean="0">
                <a:solidFill>
                  <a:srgbClr val="215380"/>
                </a:solidFill>
              </a:rPr>
              <a:t>gaussian</a:t>
            </a:r>
            <a:r>
              <a:rPr lang="en-US" sz="3200" dirty="0" smtClean="0">
                <a:solidFill>
                  <a:srgbClr val="215380"/>
                </a:solidFill>
              </a:rPr>
              <a:t> filter (</a:t>
            </a:r>
            <a:r>
              <a:rPr lang="en-US" sz="3200" dirty="0" err="1" smtClean="0">
                <a:solidFill>
                  <a:srgbClr val="215380"/>
                </a:solidFill>
              </a:rPr>
              <a:t>gaussian</a:t>
            </a:r>
            <a:r>
              <a:rPr lang="en-US" sz="3200" dirty="0" smtClean="0">
                <a:solidFill>
                  <a:srgbClr val="215380"/>
                </a:solidFill>
              </a:rPr>
              <a:t> blur)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smtClean="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9770"/>
          <a:stretch/>
        </p:blipFill>
        <p:spPr>
          <a:xfrm>
            <a:off x="1318933" y="1898650"/>
            <a:ext cx="6057900" cy="231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961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filtering: Convolution operator</a:t>
            </a:r>
            <a:br>
              <a:rPr lang="en-US" sz="3200" dirty="0" smtClean="0">
                <a:solidFill>
                  <a:srgbClr val="215380"/>
                </a:solidFill>
              </a:rPr>
            </a:br>
            <a:r>
              <a:rPr lang="en-US" sz="3200" dirty="0" smtClean="0">
                <a:solidFill>
                  <a:srgbClr val="215380"/>
                </a:solidFill>
              </a:rPr>
              <a:t>e.g. </a:t>
            </a:r>
            <a:r>
              <a:rPr lang="en-US" sz="3200" dirty="0" err="1" smtClean="0">
                <a:solidFill>
                  <a:srgbClr val="215380"/>
                </a:solidFill>
              </a:rPr>
              <a:t>sobel</a:t>
            </a:r>
            <a:r>
              <a:rPr lang="en-US" sz="3200" dirty="0" smtClean="0">
                <a:solidFill>
                  <a:srgbClr val="215380"/>
                </a:solidFill>
              </a:rPr>
              <a:t> operator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smtClean="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74" y="1705451"/>
            <a:ext cx="4007225" cy="179072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24740" y="2517538"/>
          <a:ext cx="647430" cy="5932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810"/>
                <a:gridCol w="215810"/>
                <a:gridCol w="215810"/>
              </a:tblGrid>
              <a:tr h="197739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</a:tr>
              <a:tr h="197739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</a:tr>
              <a:tr h="197739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168300" y="3182309"/>
                <a:ext cx="74937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1400" dirty="0" smtClean="0">
                    <a:solidFill>
                      <a:srgbClr val="000000"/>
                    </a:solidFill>
                  </a:rPr>
                  <a:t> 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300" y="3182309"/>
                <a:ext cx="749372" cy="307777"/>
              </a:xfrm>
              <a:prstGeom prst="rect">
                <a:avLst/>
              </a:prstGeom>
              <a:blipFill rotWithShape="0">
                <a:blip r:embed="rId3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227916" y="2609216"/>
                <a:ext cx="11353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 =  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916" y="2609216"/>
                <a:ext cx="1135311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8197" r="-376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6457015" y="1856457"/>
          <a:ext cx="1862232" cy="17063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744"/>
                <a:gridCol w="620744"/>
                <a:gridCol w="620744"/>
              </a:tblGrid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-1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-2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-1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6098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058" y="130628"/>
            <a:ext cx="5246914" cy="43268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0" y="4495334"/>
            <a:ext cx="195502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Slide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by Bharat </a:t>
            </a:r>
            <a:r>
              <a:rPr kumimoji="0" lang="en-US" sz="1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Hariharan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712145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699" y="367552"/>
            <a:ext cx="2417799" cy="41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763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25400" y="0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Teaching Assistants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2925" y="914941"/>
            <a:ext cx="3582069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Tianlu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Wang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PhD Student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Office Hours: Wednesdays 5 to 6pm. </a:t>
            </a:r>
          </a:p>
          <a:p>
            <a:pPr algn="l" rtl="0" latinLnBrk="1" hangingPunct="0"/>
            <a:r>
              <a:rPr lang="en-US" dirty="0" smtClean="0">
                <a:solidFill>
                  <a:srgbClr val="000000"/>
                </a:solidFill>
              </a:rPr>
              <a:t>Location: </a:t>
            </a:r>
            <a:r>
              <a:rPr lang="en-US" dirty="0"/>
              <a:t>Rice 430, desk 12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0143" r="5484"/>
          <a:stretch/>
        </p:blipFill>
        <p:spPr>
          <a:xfrm>
            <a:off x="1487395" y="864437"/>
            <a:ext cx="1307996" cy="12508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35672" y="2645975"/>
            <a:ext cx="3051474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Siva </a:t>
            </a: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Sitaraman</a:t>
            </a:r>
            <a:endParaRPr kumimoji="0" lang="en-US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MSc Student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Office Hours: Fridays 3 to 4pm. </a:t>
            </a:r>
          </a:p>
          <a:p>
            <a:pPr algn="l" rtl="0" latinLnBrk="1" hangingPunct="0"/>
            <a:r>
              <a:rPr lang="en-US" dirty="0" smtClean="0">
                <a:solidFill>
                  <a:srgbClr val="000000"/>
                </a:solidFill>
              </a:rPr>
              <a:t>Location: </a:t>
            </a:r>
            <a:r>
              <a:rPr lang="en-US" dirty="0"/>
              <a:t>Rice 304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480" y="2711209"/>
            <a:ext cx="1067320" cy="11512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99072" y="4273751"/>
            <a:ext cx="62800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dirty="0">
                <a:sym typeface="Helvetica"/>
              </a:rPr>
              <a:t>Piazza: </a:t>
            </a:r>
            <a:r>
              <a:rPr lang="en-US" dirty="0">
                <a:hlinkClick r:id="rId4"/>
              </a:rPr>
              <a:t>http://piazza.com/virginia/fall2017/cs6501009/home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3433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Features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339850"/>
            <a:ext cx="38100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702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Features: Color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3" name="Picture 3" descr="2046794090_5b3c0c9cc1_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1638300"/>
            <a:ext cx="30480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4343400" y="2566988"/>
            <a:ext cx="519113" cy="9525"/>
          </a:xfrm>
          <a:prstGeom prst="straightConnector1">
            <a:avLst/>
          </a:prstGeom>
          <a:ln w="476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11" descr="colorgri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1638300"/>
            <a:ext cx="30480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200150" y="3829050"/>
            <a:ext cx="1229824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Calibri" charset="0"/>
              </a:rPr>
              <a:t>Photo by: </a:t>
            </a:r>
            <a:r>
              <a:rPr lang="en-US" sz="1050">
                <a:latin typeface="Calibri" charset="0"/>
                <a:hlinkClick r:id="rId5"/>
              </a:rPr>
              <a:t>marielito</a:t>
            </a:r>
            <a:endParaRPr lang="en-US" sz="1050">
              <a:latin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60956" y="4529738"/>
            <a:ext cx="177548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000000"/>
                </a:solidFill>
              </a:rPr>
              <a:t>s</a:t>
            </a: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lide </a:t>
            </a: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by Tamara L. Berg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63914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Features: Color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274" y="840874"/>
            <a:ext cx="6405310" cy="32430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295" y="4218126"/>
            <a:ext cx="3112169" cy="56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036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Features: Color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45" y="1455741"/>
            <a:ext cx="8305800" cy="1752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91989" y="3557404"/>
            <a:ext cx="6696454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rgbClr val="000000"/>
                </a:solidFill>
              </a:rPr>
              <a:t>However, t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hese are all images of people but the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colors in each image are very different.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10330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Features: </a:t>
            </a:r>
            <a:r>
              <a:rPr lang="en-US" sz="3200" dirty="0" err="1" smtClean="0">
                <a:solidFill>
                  <a:srgbClr val="215380"/>
                </a:solidFill>
              </a:rPr>
              <a:t>HoG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347" y="982096"/>
            <a:ext cx="6296832" cy="33874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65750" y="4510723"/>
            <a:ext cx="219226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 err="1" smtClean="0">
                <a:solidFill>
                  <a:srgbClr val="000000"/>
                </a:solidFill>
              </a:rPr>
              <a:t>Scikit</a:t>
            </a:r>
            <a:r>
              <a:rPr lang="en-US" sz="1400" dirty="0" smtClean="0">
                <a:solidFill>
                  <a:srgbClr val="000000"/>
                </a:solidFill>
              </a:rPr>
              <a:t>-image implementation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932" y="4103809"/>
            <a:ext cx="786481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Paper by </a:t>
            </a:r>
            <a:r>
              <a:rPr lang="en-US" dirty="0" err="1" smtClean="0">
                <a:solidFill>
                  <a:srgbClr val="000000"/>
                </a:solidFill>
              </a:rPr>
              <a:t>Navneet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Dalal</a:t>
            </a:r>
            <a:r>
              <a:rPr lang="en-US" dirty="0" smtClean="0">
                <a:solidFill>
                  <a:srgbClr val="000000"/>
                </a:solidFill>
              </a:rPr>
              <a:t> &amp; Bill </a:t>
            </a:r>
            <a:r>
              <a:rPr lang="en-US" dirty="0" err="1" smtClean="0">
                <a:solidFill>
                  <a:srgbClr val="000000"/>
                </a:solidFill>
              </a:rPr>
              <a:t>Triggs</a:t>
            </a:r>
            <a:r>
              <a:rPr lang="en-US" dirty="0" smtClean="0">
                <a:solidFill>
                  <a:srgbClr val="000000"/>
                </a:solidFill>
              </a:rPr>
              <a:t> presented at CVPR 2005 for detecting people.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63375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Features: </a:t>
            </a:r>
            <a:r>
              <a:rPr lang="en-US" sz="3200" dirty="0" err="1" smtClean="0">
                <a:solidFill>
                  <a:srgbClr val="215380"/>
                </a:solidFill>
              </a:rPr>
              <a:t>HoG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14193" y="4284194"/>
            <a:ext cx="786481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Paper by </a:t>
            </a:r>
            <a:r>
              <a:rPr lang="en-US" sz="1400" dirty="0" err="1" smtClean="0">
                <a:solidFill>
                  <a:srgbClr val="000000"/>
                </a:solidFill>
              </a:rPr>
              <a:t>Navneet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Dalal</a:t>
            </a:r>
            <a:r>
              <a:rPr lang="en-US" sz="1400" dirty="0" smtClean="0">
                <a:solidFill>
                  <a:srgbClr val="000000"/>
                </a:solidFill>
              </a:rPr>
              <a:t> &amp; Bill </a:t>
            </a:r>
            <a:r>
              <a:rPr lang="en-US" sz="1400" dirty="0" err="1" smtClean="0">
                <a:solidFill>
                  <a:srgbClr val="000000"/>
                </a:solidFill>
              </a:rPr>
              <a:t>Triggs</a:t>
            </a:r>
            <a:r>
              <a:rPr lang="en-US" sz="1400" dirty="0" smtClean="0">
                <a:solidFill>
                  <a:srgbClr val="000000"/>
                </a:solidFill>
              </a:rPr>
              <a:t> presented at CVPR 2005 for detecting people.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Figure </a:t>
            </a:r>
            <a:r>
              <a:rPr lang="en-US" sz="1400" dirty="0">
                <a:solidFill>
                  <a:srgbClr val="000000"/>
                </a:solidFill>
              </a:rPr>
              <a:t>from </a:t>
            </a:r>
            <a:r>
              <a:rPr lang="en-US" sz="1400" dirty="0" err="1">
                <a:solidFill>
                  <a:srgbClr val="000000"/>
                </a:solidFill>
              </a:rPr>
              <a:t>Zhuolin</a:t>
            </a:r>
            <a:r>
              <a:rPr lang="en-US" sz="1400" dirty="0">
                <a:solidFill>
                  <a:srgbClr val="000000"/>
                </a:solidFill>
              </a:rPr>
              <a:t> Jiang,  </a:t>
            </a:r>
            <a:r>
              <a:rPr lang="en-US" sz="1400" dirty="0" err="1">
                <a:solidFill>
                  <a:srgbClr val="000000"/>
                </a:solidFill>
              </a:rPr>
              <a:t>Zhe</a:t>
            </a:r>
            <a:r>
              <a:rPr lang="en-US" sz="1400" dirty="0">
                <a:solidFill>
                  <a:srgbClr val="000000"/>
                </a:solidFill>
              </a:rPr>
              <a:t> Lin,  Larry S. </a:t>
            </a:r>
            <a:r>
              <a:rPr lang="en-US" sz="1400" dirty="0" smtClean="0">
                <a:solidFill>
                  <a:srgbClr val="000000"/>
                </a:solidFill>
              </a:rPr>
              <a:t>Davis, ICCV 2009 for human action recognition.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2036" b="53898"/>
          <a:stretch/>
        </p:blipFill>
        <p:spPr>
          <a:xfrm>
            <a:off x="975598" y="774915"/>
            <a:ext cx="2819753" cy="3051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2036" t="51425" b="5486"/>
          <a:stretch/>
        </p:blipFill>
        <p:spPr>
          <a:xfrm>
            <a:off x="4821750" y="976393"/>
            <a:ext cx="2803416" cy="2835496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4027486" y="2458054"/>
            <a:ext cx="519113" cy="9525"/>
          </a:xfrm>
          <a:prstGeom prst="straightConnector1">
            <a:avLst/>
          </a:prstGeom>
          <a:ln w="476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200400" y="1094911"/>
            <a:ext cx="2631779" cy="3100796"/>
            <a:chOff x="3200400" y="1094911"/>
            <a:chExt cx="2631779" cy="3100796"/>
          </a:xfrm>
        </p:grpSpPr>
        <p:sp>
          <p:nvSpPr>
            <p:cNvPr id="12" name="TextBox 11"/>
            <p:cNvSpPr txBox="1"/>
            <p:nvPr/>
          </p:nvSpPr>
          <p:spPr>
            <a:xfrm>
              <a:off x="3200400" y="3826377"/>
              <a:ext cx="214257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+ </a:t>
              </a:r>
              <a:r>
                <a:rPr kumimoji="0" lang="en-US" sz="1800" b="0" i="0" u="none" strike="noStrike" cap="none" spc="0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Block Normalization</a:t>
              </a: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53764" y="1094911"/>
              <a:ext cx="978415" cy="978415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89532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06" y="354853"/>
            <a:ext cx="8534400" cy="3263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1" y="4086803"/>
            <a:ext cx="7590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sensblogs.wordpress.com</a:t>
            </a:r>
            <a:r>
              <a:rPr lang="en-US" dirty="0"/>
              <a:t>/2011/08/23/quick-reviews-on-local-descriptors-sift-and-single-object-recognition-by-fei-fei-li/</a:t>
            </a:r>
          </a:p>
        </p:txBody>
      </p:sp>
    </p:spTree>
    <p:extLst>
      <p:ext uri="{BB962C8B-B14F-4D97-AF65-F5344CB8AC3E}">
        <p14:creationId xmlns:p14="http://schemas.microsoft.com/office/powerpoint/2010/main" val="18381840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Features: GIST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1833282" y="1051065"/>
            <a:ext cx="5122577" cy="2732041"/>
            <a:chOff x="912" y="1776"/>
            <a:chExt cx="4074" cy="2229"/>
          </a:xfrm>
        </p:grpSpPr>
        <p:pic>
          <p:nvPicPr>
            <p:cNvPr id="8" name="Picture 4" descr="gis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12" y="1776"/>
              <a:ext cx="2880" cy="2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4"/>
            <a:srcRect r="49162"/>
            <a:stretch>
              <a:fillRect/>
            </a:stretch>
          </p:blipFill>
          <p:spPr bwMode="auto">
            <a:xfrm>
              <a:off x="3840" y="1776"/>
              <a:ext cx="1146" cy="1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4"/>
            <a:srcRect l="49162"/>
            <a:stretch>
              <a:fillRect/>
            </a:stretch>
          </p:blipFill>
          <p:spPr bwMode="auto">
            <a:xfrm>
              <a:off x="3792" y="2880"/>
              <a:ext cx="1146" cy="1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Rectangle 2"/>
          <p:cNvSpPr/>
          <p:nvPr/>
        </p:nvSpPr>
        <p:spPr>
          <a:xfrm>
            <a:off x="2381583" y="4098557"/>
            <a:ext cx="4330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spcBef>
                <a:spcPct val="20000"/>
              </a:spcBef>
            </a:pPr>
            <a:r>
              <a:rPr lang="en-US" dirty="0">
                <a:latin typeface="Calibri" charset="0"/>
              </a:rPr>
              <a:t>The “gist” of a scene: Oliva &amp; </a:t>
            </a:r>
            <a:r>
              <a:rPr lang="en-US" dirty="0" err="1">
                <a:latin typeface="Calibri" charset="0"/>
              </a:rPr>
              <a:t>Torralba</a:t>
            </a:r>
            <a:r>
              <a:rPr lang="en-US" dirty="0">
                <a:latin typeface="Calibri" charset="0"/>
              </a:rPr>
              <a:t>, 2001</a:t>
            </a:r>
          </a:p>
        </p:txBody>
      </p:sp>
    </p:spTree>
    <p:extLst>
      <p:ext uri="{BB962C8B-B14F-4D97-AF65-F5344CB8AC3E}">
        <p14:creationId xmlns:p14="http://schemas.microsoft.com/office/powerpoint/2010/main" val="7321356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960" y="0"/>
            <a:ext cx="3766278" cy="478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528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Features: GIST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1167670" y="1029132"/>
            <a:ext cx="6426250" cy="3684125"/>
            <a:chOff x="295205" y="840873"/>
            <a:chExt cx="9037053" cy="5180881"/>
          </a:xfrm>
        </p:grpSpPr>
        <p:pic>
          <p:nvPicPr>
            <p:cNvPr id="10" name="Picture 10" descr="0681_steer_fram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07833" y="840874"/>
              <a:ext cx="4924425" cy="3852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6"/>
            <p:cNvSpPr txBox="1">
              <a:spLocks noChangeArrowheads="1"/>
            </p:cNvSpPr>
            <p:nvPr/>
          </p:nvSpPr>
          <p:spPr bwMode="auto">
            <a:xfrm>
              <a:off x="645458" y="5112837"/>
              <a:ext cx="8458201" cy="908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>
                  <a:latin typeface="Calibri" charset="0"/>
                </a:rPr>
                <a:t>Oriented edge </a:t>
              </a:r>
              <a:r>
                <a:rPr lang="en-US" dirty="0">
                  <a:latin typeface="Calibri" charset="0"/>
                </a:rPr>
                <a:t>response at multiple scales (5 spatial scales, </a:t>
              </a:r>
              <a:r>
                <a:rPr lang="en-US" dirty="0" smtClean="0">
                  <a:latin typeface="Calibri" charset="0"/>
                </a:rPr>
                <a:t>6 edge </a:t>
              </a:r>
              <a:r>
                <a:rPr lang="en-US" dirty="0">
                  <a:latin typeface="Calibri" charset="0"/>
                </a:rPr>
                <a:t>orientations)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5205" y="840873"/>
              <a:ext cx="3590764" cy="3175751"/>
            </a:xfrm>
            <a:prstGeom prst="rect">
              <a:avLst/>
            </a:prstGeom>
          </p:spPr>
        </p:pic>
      </p:grp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7871012" y="4325692"/>
            <a:ext cx="1781983" cy="19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066FF"/>
                </a:solidFill>
                <a:latin typeface="Calibri" charset="0"/>
              </a:rPr>
              <a:t>Hays and </a:t>
            </a:r>
            <a:r>
              <a:rPr lang="en-US" sz="1200" dirty="0" err="1">
                <a:solidFill>
                  <a:srgbClr val="0066FF"/>
                </a:solidFill>
                <a:latin typeface="Calibri" charset="0"/>
              </a:rPr>
              <a:t>Efros</a:t>
            </a:r>
            <a:r>
              <a:rPr lang="en-US" sz="1200" dirty="0">
                <a:solidFill>
                  <a:srgbClr val="0066FF"/>
                </a:solidFill>
                <a:latin typeface="Calibri" charset="0"/>
              </a:rPr>
              <a:t>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20695684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-25400" y="38100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Grading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4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6" name="Shape 26"/>
          <p:cNvSpPr/>
          <p:nvPr/>
        </p:nvSpPr>
        <p:spPr>
          <a:xfrm>
            <a:off x="584200" y="1354159"/>
            <a:ext cx="7975600" cy="322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Labs: 30%  (4 labs [5%, 5%, 10%, 10%]) 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Paper presentation + Paper summaries: 10%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Quiz: 20%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Final project: 40%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endParaRPr lang="en-US" sz="2400" dirty="0">
              <a:latin typeface="+mn-lt"/>
              <a:ea typeface="+mn-ea"/>
              <a:cs typeface="+mn-cs"/>
              <a:sym typeface="Helvetica"/>
            </a:endParaRPr>
          </a:p>
          <a:p>
            <a:pPr marL="137160" lvl="1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       No Late Assignments / Honor Code Reminder</a:t>
            </a:r>
            <a:endParaRPr lang="en-US" sz="2400" dirty="0"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85685429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Features: GIST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5190" y="2752275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5190" y="2752275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0681_gist_photoshopp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1532" y="1029553"/>
            <a:ext cx="3507432" cy="2744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54628" y="4101108"/>
            <a:ext cx="73411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Calibri" charset="0"/>
              </a:rPr>
              <a:t>	A</a:t>
            </a:r>
            <a:r>
              <a:rPr lang="en-US" sz="1400" dirty="0" smtClean="0">
                <a:latin typeface="Calibri" charset="0"/>
              </a:rPr>
              <a:t>ggregated </a:t>
            </a:r>
            <a:r>
              <a:rPr lang="en-US" sz="1400" dirty="0">
                <a:latin typeface="Calibri" charset="0"/>
              </a:rPr>
              <a:t>edge responses over 4x4 </a:t>
            </a:r>
            <a:r>
              <a:rPr lang="en-US" sz="1400" dirty="0" smtClean="0">
                <a:latin typeface="Calibri" charset="0"/>
              </a:rPr>
              <a:t>windows</a:t>
            </a:r>
            <a:endParaRPr lang="en-US" sz="1400" dirty="0">
              <a:latin typeface="Calibri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7871012" y="4325692"/>
            <a:ext cx="1781983" cy="19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066FF"/>
                </a:solidFill>
                <a:latin typeface="Calibri" charset="0"/>
              </a:rPr>
              <a:t>Hays and </a:t>
            </a:r>
            <a:r>
              <a:rPr lang="en-US" sz="1200" dirty="0" err="1">
                <a:solidFill>
                  <a:srgbClr val="0066FF"/>
                </a:solidFill>
                <a:latin typeface="Calibri" charset="0"/>
              </a:rPr>
              <a:t>Efros</a:t>
            </a:r>
            <a:r>
              <a:rPr lang="en-US" sz="1200" dirty="0">
                <a:solidFill>
                  <a:srgbClr val="0066FF"/>
                </a:solidFill>
                <a:latin typeface="Calibri" charset="0"/>
              </a:rPr>
              <a:t>, SIGGRAPH 2007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305" y="1026161"/>
            <a:ext cx="2557529" cy="2261935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1841685" y="1029553"/>
            <a:ext cx="0" cy="22585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77735" y="1026161"/>
            <a:ext cx="0" cy="22585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13784" y="1029553"/>
            <a:ext cx="0" cy="22585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05636" y="1026161"/>
            <a:ext cx="0" cy="22585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749834" y="1029553"/>
            <a:ext cx="0" cy="22585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05636" y="1026161"/>
            <a:ext cx="2544198" cy="33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215158" y="1589948"/>
            <a:ext cx="2544198" cy="33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05636" y="2153736"/>
            <a:ext cx="2544198" cy="33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192305" y="2717523"/>
            <a:ext cx="2544198" cy="33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92305" y="3281311"/>
            <a:ext cx="2544198" cy="33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8801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6"/>
          <p:cNvSpPr/>
          <p:nvPr/>
        </p:nvSpPr>
        <p:spPr>
          <a:xfrm>
            <a:off x="558799" y="1153633"/>
            <a:ext cx="7975600" cy="322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What do they have in common?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How can we use them? </a:t>
            </a:r>
          </a:p>
          <a:p>
            <a:pPr marL="137160" lvl="0" indent="-137160" algn="r">
              <a:spcBef>
                <a:spcPts val="400"/>
              </a:spcBef>
              <a:buSzPct val="100000"/>
              <a:buFont typeface="Arial"/>
              <a:buChar char="•"/>
            </a:pPr>
            <a:endParaRPr sz="2400" dirty="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err="1" smtClean="0">
                <a:solidFill>
                  <a:srgbClr val="215380"/>
                </a:solidFill>
              </a:rPr>
              <a:t>HoG</a:t>
            </a:r>
            <a:r>
              <a:rPr lang="en-US" sz="3200" dirty="0" smtClean="0">
                <a:solidFill>
                  <a:srgbClr val="215380"/>
                </a:solidFill>
              </a:rPr>
              <a:t>, SIFT, GIST, SURF</a:t>
            </a:r>
            <a:endParaRPr sz="32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563842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-25400" y="38100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Questions?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42</a:t>
            </a:fld>
            <a:endParaRPr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60174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-25400" y="38100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Lab 1. Image Processing Lab (5%) 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5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6" name="Shape 26"/>
          <p:cNvSpPr/>
          <p:nvPr/>
        </p:nvSpPr>
        <p:spPr>
          <a:xfrm>
            <a:off x="584200" y="983411"/>
            <a:ext cx="7975600" cy="3597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70000" lnSpcReduction="20000"/>
          </a:bodyPr>
          <a:lstStyle/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800" dirty="0" smtClean="0">
                <a:latin typeface="+mn-lt"/>
                <a:ea typeface="+mn-ea"/>
                <a:cs typeface="+mn-cs"/>
                <a:sym typeface="Helvetica"/>
              </a:rPr>
              <a:t>Posted on course website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endParaRPr lang="en-US" sz="2400" dirty="0" smtClean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Recommended setup:</a:t>
            </a:r>
            <a:b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</a:br>
            <a:r>
              <a:rPr lang="en-US" sz="2400" dirty="0">
                <a:latin typeface="+mn-lt"/>
                <a:ea typeface="+mn-ea"/>
                <a:cs typeface="+mn-cs"/>
                <a:sym typeface="Helvetica"/>
              </a:rPr>
              <a:t/>
            </a:r>
            <a:br>
              <a:rPr lang="en-US" sz="2400" dirty="0">
                <a:latin typeface="+mn-lt"/>
                <a:ea typeface="+mn-ea"/>
                <a:cs typeface="+mn-cs"/>
                <a:sym typeface="Helvetica"/>
              </a:rPr>
            </a:b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Anaconda (with python 2.7)</a:t>
            </a:r>
            <a:b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</a:b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    - This installs python + lots of libraries</a:t>
            </a:r>
            <a:b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</a:b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/>
            </a:r>
            <a:b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</a:br>
            <a:r>
              <a:rPr lang="en-US" sz="2400" dirty="0" err="1" smtClean="0">
                <a:latin typeface="+mn-lt"/>
                <a:ea typeface="+mn-ea"/>
                <a:cs typeface="+mn-cs"/>
                <a:sym typeface="Helvetica"/>
              </a:rPr>
              <a:t>Jupyter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 (with python 2.7)</a:t>
            </a:r>
            <a:b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</a:b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    - This is the interactive environment we will use for development.</a:t>
            </a:r>
            <a:b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</a:b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/>
            </a:r>
            <a:b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</a:br>
            <a:r>
              <a:rPr lang="en-US" sz="2400" dirty="0" err="1" smtClean="0">
                <a:latin typeface="+mn-lt"/>
                <a:ea typeface="+mn-ea"/>
                <a:cs typeface="+mn-cs"/>
                <a:sym typeface="Helvetica"/>
              </a:rPr>
              <a:t>pytorch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 (with python 2.7)</a:t>
            </a:r>
            <a:b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</a:b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    - This is the main library we will learn how to use but you are free </a:t>
            </a:r>
            <a:b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</a:b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       to use others for your project: </a:t>
            </a:r>
            <a:r>
              <a:rPr lang="en-US" sz="2400" dirty="0" err="1" smtClean="0">
                <a:latin typeface="+mn-lt"/>
                <a:ea typeface="+mn-ea"/>
                <a:cs typeface="+mn-cs"/>
                <a:sym typeface="Helvetica"/>
              </a:rPr>
              <a:t>Keras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, </a:t>
            </a:r>
            <a:r>
              <a:rPr lang="en-US" sz="2400" dirty="0" err="1" smtClean="0">
                <a:latin typeface="+mn-lt"/>
                <a:ea typeface="+mn-ea"/>
                <a:cs typeface="+mn-cs"/>
                <a:sym typeface="Helvetica"/>
              </a:rPr>
              <a:t>Tensorflow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, Torch, </a:t>
            </a:r>
            <a:r>
              <a:rPr lang="en-US" sz="2400" dirty="0" err="1" smtClean="0">
                <a:latin typeface="+mn-lt"/>
                <a:ea typeface="+mn-ea"/>
                <a:cs typeface="+mn-cs"/>
                <a:sym typeface="Helvetica"/>
              </a:rPr>
              <a:t>Chainer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, </a:t>
            </a:r>
            <a:b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</a:b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       MXNET, </a:t>
            </a:r>
            <a:r>
              <a:rPr lang="en-US" sz="2400" dirty="0" err="1" smtClean="0">
                <a:latin typeface="+mn-lt"/>
                <a:ea typeface="+mn-ea"/>
                <a:cs typeface="+mn-cs"/>
                <a:sym typeface="Helvetica"/>
              </a:rPr>
              <a:t>Lasagne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,</a:t>
            </a:r>
            <a:r>
              <a:rPr lang="en-US" sz="2400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CNTK, </a:t>
            </a:r>
            <a:r>
              <a:rPr lang="en-US" sz="2400" dirty="0" err="1" smtClean="0">
                <a:latin typeface="+mn-lt"/>
                <a:ea typeface="+mn-ea"/>
                <a:cs typeface="+mn-cs"/>
                <a:sym typeface="Helvetica"/>
              </a:rPr>
              <a:t>Theano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, </a:t>
            </a:r>
            <a:r>
              <a:rPr lang="en-US" sz="2400" dirty="0" err="1" smtClean="0">
                <a:latin typeface="+mn-lt"/>
                <a:ea typeface="+mn-ea"/>
                <a:cs typeface="+mn-cs"/>
                <a:sym typeface="Helvetica"/>
              </a:rPr>
              <a:t>Caffe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, etc.</a:t>
            </a:r>
            <a:r>
              <a:rPr lang="en-US" sz="2400" dirty="0">
                <a:latin typeface="+mn-lt"/>
                <a:ea typeface="+mn-ea"/>
                <a:cs typeface="+mn-cs"/>
                <a:sym typeface="Helvetica"/>
              </a:rPr>
              <a:t/>
            </a:r>
            <a:br>
              <a:rPr lang="en-US" sz="2400" dirty="0">
                <a:latin typeface="+mn-lt"/>
                <a:ea typeface="+mn-ea"/>
                <a:cs typeface="+mn-cs"/>
                <a:sym typeface="Helvetica"/>
              </a:rPr>
            </a:br>
            <a:endParaRPr lang="en-US" sz="2400" dirty="0" smtClean="0"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08251035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558799" y="1153633"/>
            <a:ext cx="7975600" cy="322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Computer Vision / Overview</a:t>
            </a:r>
            <a:b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</a:br>
            <a:endParaRPr lang="en-US" sz="2400" dirty="0" smtClean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How to implement basic image processing routines: brightness, saturation, blurring.</a:t>
            </a:r>
            <a:b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</a:br>
            <a:endParaRPr lang="en-US" sz="2400" dirty="0" smtClean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The convolution operator, image gradients, corner detection. </a:t>
            </a:r>
            <a:b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</a:br>
            <a:endParaRPr lang="en-US" sz="2400" dirty="0" smtClean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Image feature descriptors.</a:t>
            </a:r>
          </a:p>
          <a:p>
            <a:pPr marL="137160" lvl="0" indent="-137160" algn="r">
              <a:spcBef>
                <a:spcPts val="400"/>
              </a:spcBef>
              <a:buSzPct val="100000"/>
              <a:buFont typeface="Arial"/>
              <a:buChar char="•"/>
            </a:pPr>
            <a:endParaRPr sz="2400" dirty="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Objectives for Today</a:t>
            </a:r>
            <a:endParaRPr sz="32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888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1144191"/>
            <a:ext cx="3233738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1984772" y="4457700"/>
            <a:ext cx="1518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800" b="0">
                <a:solidFill>
                  <a:schemeClr val="bg1"/>
                </a:solidFill>
              </a:rPr>
              <a:t>What we see</a:t>
            </a:r>
          </a:p>
        </p:txBody>
      </p:sp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4818460" y="4457700"/>
            <a:ext cx="24929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800" b="0">
                <a:solidFill>
                  <a:schemeClr val="bg1"/>
                </a:solidFill>
              </a:rPr>
              <a:t>What a computer sees</a:t>
            </a:r>
          </a:p>
        </p:txBody>
      </p:sp>
      <p:pic>
        <p:nvPicPr>
          <p:cNvPr id="45062" name="Picture 7" descr="U1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154907"/>
            <a:ext cx="2426494" cy="325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 Box 8"/>
          <p:cNvSpPr txBox="1">
            <a:spLocks noChangeArrowheads="1"/>
          </p:cNvSpPr>
          <p:nvPr/>
        </p:nvSpPr>
        <p:spPr bwMode="auto">
          <a:xfrm>
            <a:off x="6629400" y="4857750"/>
            <a:ext cx="1377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900" b="0">
                <a:solidFill>
                  <a:schemeClr val="bg1"/>
                </a:solidFill>
              </a:rPr>
              <a:t>Source: S. Narasimhan</a:t>
            </a:r>
          </a:p>
        </p:txBody>
      </p:sp>
      <p:sp>
        <p:nvSpPr>
          <p:cNvPr id="10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Reminder of what is an image for a computer.</a:t>
            </a:r>
            <a:endParaRPr sz="32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45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Images as Functions</a:t>
            </a:r>
            <a:endParaRPr sz="3200" dirty="0">
              <a:solidFill>
                <a:srgbClr val="21538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396694" y="909352"/>
                <a:ext cx="1507400" cy="3693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z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𝑓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(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𝑥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,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𝑦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694" y="909352"/>
                <a:ext cx="1507400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2024" r="-7287" b="-3442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image_fun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" t="1643" r="48592" b="50659"/>
          <a:stretch/>
        </p:blipFill>
        <p:spPr bwMode="auto">
          <a:xfrm>
            <a:off x="1080361" y="1589880"/>
            <a:ext cx="2592544" cy="227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_fun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0" t="50000"/>
          <a:stretch/>
        </p:blipFill>
        <p:spPr bwMode="auto">
          <a:xfrm>
            <a:off x="4631840" y="1347162"/>
            <a:ext cx="2650279" cy="254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831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Images as Functions</a:t>
            </a:r>
            <a:endParaRPr sz="3200" dirty="0">
              <a:solidFill>
                <a:srgbClr val="21538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396694" y="909352"/>
                <a:ext cx="1507400" cy="3693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z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𝑓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(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𝑥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,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𝑦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694" y="909352"/>
                <a:ext cx="1507400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2024" r="-7287" b="-3442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image_fun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" t="1643" r="48592" b="50659"/>
          <a:stretch/>
        </p:blipFill>
        <p:spPr bwMode="auto">
          <a:xfrm>
            <a:off x="1080361" y="1589880"/>
            <a:ext cx="2592544" cy="227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_fun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0" t="50000"/>
          <a:stretch/>
        </p:blipFill>
        <p:spPr bwMode="auto">
          <a:xfrm>
            <a:off x="4631840" y="1347162"/>
            <a:ext cx="2650279" cy="254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78610" y="4019317"/>
            <a:ext cx="622381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lang="en-US" dirty="0" smtClean="0">
                <a:solidFill>
                  <a:srgbClr val="000000"/>
                </a:solidFill>
              </a:rPr>
              <a:t>The domain of x and y is </a:t>
            </a: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en-US" dirty="0" smtClean="0">
                <a:solidFill>
                  <a:srgbClr val="000000"/>
                </a:solidFill>
              </a:rPr>
              <a:t>0, </a:t>
            </a:r>
            <a:r>
              <a:rPr lang="en-US" dirty="0" err="1" smtClean="0">
                <a:solidFill>
                  <a:srgbClr val="000000"/>
                </a:solidFill>
              </a:rPr>
              <a:t>img</a:t>
            </a:r>
            <a:r>
              <a:rPr lang="en-US" dirty="0" smtClean="0">
                <a:solidFill>
                  <a:srgbClr val="000000"/>
                </a:solidFill>
              </a:rPr>
              <a:t>-width) and [0 and </a:t>
            </a:r>
            <a:r>
              <a:rPr lang="en-US" dirty="0" err="1" smtClean="0">
                <a:solidFill>
                  <a:srgbClr val="000000"/>
                </a:solidFill>
              </a:rPr>
              <a:t>img</a:t>
            </a:r>
            <a:r>
              <a:rPr lang="en-US" dirty="0" smtClean="0">
                <a:solidFill>
                  <a:srgbClr val="000000"/>
                </a:solidFill>
              </a:rPr>
              <a:t>-height)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lang="en-US" dirty="0" smtClean="0">
                <a:solidFill>
                  <a:srgbClr val="000000"/>
                </a:solidFill>
              </a:rPr>
              <a:t>x, and y are discretized into integer values.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87721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4040"/>
      </a:accent1>
      <a:accent2>
        <a:srgbClr val="808080"/>
      </a:accent2>
      <a:accent3>
        <a:srgbClr val="BFBFBF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0404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0404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4040"/>
      </a:accent1>
      <a:accent2>
        <a:srgbClr val="808080"/>
      </a:accent2>
      <a:accent3>
        <a:srgbClr val="BFBFBF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0404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0404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704</Words>
  <Application>Microsoft Macintosh PowerPoint</Application>
  <PresentationFormat>On-screen Show (16:9)</PresentationFormat>
  <Paragraphs>155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Calibri</vt:lpstr>
      <vt:lpstr>Cambria Math</vt:lpstr>
      <vt:lpstr>Helvetica</vt:lpstr>
      <vt:lpstr>Helvetica Neue</vt:lpstr>
      <vt:lpstr>ＭＳ Ｐゴシック</vt:lpstr>
      <vt:lpstr>Times New Roman</vt:lpstr>
      <vt:lpstr>Arial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55</cp:revision>
  <dcterms:modified xsi:type="dcterms:W3CDTF">2017-08-24T16:55:22Z</dcterms:modified>
</cp:coreProperties>
</file>