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41"/>
  </p:notesMasterIdLst>
  <p:sldIdLst>
    <p:sldId id="256" r:id="rId3"/>
    <p:sldId id="316" r:id="rId4"/>
    <p:sldId id="317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4" r:id="rId13"/>
    <p:sldId id="295" r:id="rId14"/>
    <p:sldId id="296" r:id="rId15"/>
    <p:sldId id="319" r:id="rId16"/>
    <p:sldId id="320" r:id="rId17"/>
    <p:sldId id="321" r:id="rId18"/>
    <p:sldId id="297" r:id="rId19"/>
    <p:sldId id="298" r:id="rId20"/>
    <p:sldId id="299" r:id="rId21"/>
    <p:sldId id="300" r:id="rId22"/>
    <p:sldId id="302" r:id="rId23"/>
    <p:sldId id="301" r:id="rId24"/>
    <p:sldId id="303" r:id="rId25"/>
    <p:sldId id="306" r:id="rId26"/>
    <p:sldId id="307" r:id="rId27"/>
    <p:sldId id="308" r:id="rId28"/>
    <p:sldId id="310" r:id="rId29"/>
    <p:sldId id="311" r:id="rId30"/>
    <p:sldId id="309" r:id="rId31"/>
    <p:sldId id="326" r:id="rId32"/>
    <p:sldId id="322" r:id="rId33"/>
    <p:sldId id="323" r:id="rId34"/>
    <p:sldId id="324" r:id="rId35"/>
    <p:sldId id="325" r:id="rId36"/>
    <p:sldId id="312" r:id="rId37"/>
    <p:sldId id="313" r:id="rId38"/>
    <p:sldId id="315" r:id="rId39"/>
    <p:sldId id="285" r:id="rId40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6E1"/>
    <a:srgbClr val="D1E0F9"/>
    <a:srgbClr val="E7D3F2"/>
    <a:srgbClr val="65B2E2"/>
    <a:srgbClr val="FAC7C7"/>
    <a:srgbClr val="009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9"/>
    <p:restoredTop sz="94737"/>
  </p:normalViewPr>
  <p:slideViewPr>
    <p:cSldViewPr snapToGrid="0" snapToObjects="1">
      <p:cViewPr varScale="1">
        <p:scale>
          <a:sx n="91" d="100"/>
          <a:sy n="91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60350" y="1973579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CS6501: Computational Visual Recognition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60350" y="1973579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 dirty="0"/>
              <a:t>CS6501: </a:t>
            </a:r>
            <a:r>
              <a:rPr lang="en-US" sz="3600" dirty="0" smtClean="0"/>
              <a:t>Vision and Language</a:t>
            </a:r>
            <a:endParaRPr sz="3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855209"/>
            <a:ext cx="9144001" cy="294641"/>
          </a:xfrm>
          <a:prstGeom prst="rect">
            <a:avLst/>
          </a:prstGeom>
          <a:solidFill>
            <a:srgbClr val="21538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" name="Shape 5"/>
          <p:cNvSpPr/>
          <p:nvPr/>
        </p:nvSpPr>
        <p:spPr>
          <a:xfrm>
            <a:off x="101722" y="4848859"/>
            <a:ext cx="321887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CS6501: Computational Visual Recognition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1pPr>
      <a:lvl2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2pPr>
      <a:lvl3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3pPr>
      <a:lvl4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4pPr>
      <a:lvl5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5pPr>
      <a:lvl6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6pPr>
      <a:lvl7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7pPr>
      <a:lvl8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8pPr>
      <a:lvl9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9pPr>
    </p:titleStyle>
    <p:bodyStyle>
      <a:lvl1pPr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1pPr>
      <a:lvl2pPr indent="457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2pPr>
      <a:lvl3pPr indent="914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3pPr>
      <a:lvl4pPr indent="1371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4pPr>
      <a:lvl5pPr indent="18288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5pPr>
      <a:lvl6pPr indent="22860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6pPr>
      <a:lvl7pPr indent="2743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7pPr>
      <a:lvl8pPr indent="3200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8pPr>
      <a:lvl9pPr indent="3657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9pPr>
    </p:bodyStyle>
    <p:otherStyle>
      <a:lvl1pPr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855209"/>
            <a:ext cx="9144001" cy="294641"/>
          </a:xfrm>
          <a:prstGeom prst="rect">
            <a:avLst/>
          </a:prstGeom>
          <a:solidFill>
            <a:srgbClr val="21538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 5"/>
          <p:cNvSpPr/>
          <p:nvPr/>
        </p:nvSpPr>
        <p:spPr>
          <a:xfrm>
            <a:off x="101722" y="4848859"/>
            <a:ext cx="1982915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dirty="0"/>
              <a:t>CS6501: </a:t>
            </a:r>
            <a:r>
              <a:rPr lang="en-US" dirty="0" smtClean="0"/>
              <a:t>Vision and Language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64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1pPr>
      <a:lvl2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2pPr>
      <a:lvl3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3pPr>
      <a:lvl4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4pPr>
      <a:lvl5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5pPr>
      <a:lvl6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6pPr>
      <a:lvl7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7pPr>
      <a:lvl8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8pPr>
      <a:lvl9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9pPr>
    </p:titleStyle>
    <p:bodyStyle>
      <a:lvl1pPr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1pPr>
      <a:lvl2pPr indent="457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2pPr>
      <a:lvl3pPr indent="914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3pPr>
      <a:lvl4pPr indent="1371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4pPr>
      <a:lvl5pPr indent="18288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5pPr>
      <a:lvl6pPr indent="22860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6pPr>
      <a:lvl7pPr indent="2743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7pPr>
      <a:lvl8pPr indent="3200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8pPr>
      <a:lvl9pPr indent="3657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9pPr>
    </p:bodyStyle>
    <p:otherStyle>
      <a:lvl1pPr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7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7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20" Type="http://schemas.openxmlformats.org/officeDocument/2006/relationships/image" Target="../media/image41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7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vicente/recognition" TargetMode="External"/><Relationship Id="rId4" Type="http://schemas.openxmlformats.org/officeDocument/2006/relationships/hyperlink" Target="http://piazza.com/virginia/fall2017/cs6501009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vicente@virginia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60.png"/><Relationship Id="rId6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http://piazza.com/virginia/fall2017/cs6501009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394391" y="2592070"/>
            <a:ext cx="6355264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 smtClean="0">
                <a:solidFill>
                  <a:srgbClr val="215380"/>
                </a:solidFill>
              </a:rPr>
              <a:t>Deep Learning for </a:t>
            </a:r>
            <a:r>
              <a:rPr lang="en-US" sz="4300" dirty="0" smtClean="0">
                <a:solidFill>
                  <a:srgbClr val="215380"/>
                </a:solidFill>
              </a:rPr>
              <a:t>Vision</a:t>
            </a:r>
            <a:br>
              <a:rPr lang="en-US" sz="4300" dirty="0" smtClean="0">
                <a:solidFill>
                  <a:srgbClr val="215380"/>
                </a:solidFill>
              </a:rPr>
            </a:br>
            <a:r>
              <a:rPr lang="en-US" sz="4300" dirty="0" smtClean="0">
                <a:solidFill>
                  <a:srgbClr val="215380"/>
                </a:solidFill>
              </a:rPr>
              <a:t>+ Convolutional Networks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Two-layer Multi-layer Perceptron (MLP)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25611" y="1904192"/>
            <a:ext cx="467820" cy="400566"/>
            <a:chOff x="4750274" y="1783752"/>
            <a:chExt cx="467820" cy="400566"/>
          </a:xfrm>
        </p:grpSpPr>
        <p:sp>
          <p:nvSpPr>
            <p:cNvPr id="30" name="Oval 2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620289" y="2393351"/>
            <a:ext cx="473143" cy="400565"/>
            <a:chOff x="4750274" y="1783753"/>
            <a:chExt cx="473143" cy="400565"/>
          </a:xfrm>
        </p:grpSpPr>
        <p:sp>
          <p:nvSpPr>
            <p:cNvPr id="28" name="Oval 27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620289" y="2882509"/>
            <a:ext cx="473143" cy="400565"/>
            <a:chOff x="4750274" y="1783753"/>
            <a:chExt cx="473143" cy="400565"/>
          </a:xfrm>
        </p:grpSpPr>
        <p:sp>
          <p:nvSpPr>
            <p:cNvPr id="26" name="Oval 25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620289" y="3371666"/>
            <a:ext cx="473142" cy="400565"/>
            <a:chOff x="4750274" y="1783753"/>
            <a:chExt cx="473142" cy="400565"/>
          </a:xfrm>
        </p:grpSpPr>
        <p:sp>
          <p:nvSpPr>
            <p:cNvPr id="24" name="Oval 2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722086" y="2513228"/>
            <a:ext cx="580470" cy="626965"/>
            <a:chOff x="6512842" y="2409875"/>
            <a:chExt cx="580470" cy="626965"/>
          </a:xfrm>
        </p:grpSpPr>
        <p:sp>
          <p:nvSpPr>
            <p:cNvPr id="22" name="Oval 21"/>
            <p:cNvSpPr/>
            <p:nvPr/>
          </p:nvSpPr>
          <p:spPr>
            <a:xfrm>
              <a:off x="6512842" y="2409875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5738" t="-115842" r="-157377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5082550" y="2226366"/>
            <a:ext cx="561147" cy="38789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5059345" y="2589155"/>
            <a:ext cx="529899" cy="1558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5069447" y="2887072"/>
            <a:ext cx="524848" cy="22776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5151563" y="3095414"/>
            <a:ext cx="433932" cy="4641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6429182" y="278391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7129560" y="2799358"/>
            <a:ext cx="233084" cy="9297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6730043" y="2612345"/>
            <a:ext cx="322786" cy="336961"/>
            <a:chOff x="5687460" y="2232453"/>
            <a:chExt cx="422743" cy="441307"/>
          </a:xfrm>
        </p:grpSpPr>
        <p:sp>
          <p:nvSpPr>
            <p:cNvPr id="33" name="Oval 32"/>
            <p:cNvSpPr/>
            <p:nvPr/>
          </p:nvSpPr>
          <p:spPr>
            <a:xfrm>
              <a:off x="5687460" y="2232453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313164" y="1968220"/>
            <a:ext cx="460767" cy="400566"/>
            <a:chOff x="4750274" y="1783752"/>
            <a:chExt cx="460767" cy="400566"/>
          </a:xfrm>
        </p:grpSpPr>
        <p:sp>
          <p:nvSpPr>
            <p:cNvPr id="73" name="Oval 72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7842" y="2457379"/>
            <a:ext cx="466089" cy="400565"/>
            <a:chOff x="4750274" y="1783753"/>
            <a:chExt cx="466089" cy="400565"/>
          </a:xfrm>
        </p:grpSpPr>
        <p:sp>
          <p:nvSpPr>
            <p:cNvPr id="71" name="Oval 70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307842" y="2946537"/>
            <a:ext cx="466089" cy="400565"/>
            <a:chOff x="4750274" y="1783753"/>
            <a:chExt cx="466089" cy="400565"/>
          </a:xfrm>
        </p:grpSpPr>
        <p:sp>
          <p:nvSpPr>
            <p:cNvPr id="69" name="Oval 68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307842" y="3435694"/>
            <a:ext cx="466089" cy="400565"/>
            <a:chOff x="4750274" y="1783753"/>
            <a:chExt cx="466089" cy="400565"/>
          </a:xfrm>
        </p:grpSpPr>
        <p:sp>
          <p:nvSpPr>
            <p:cNvPr id="67" name="Oval 66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565644" y="1217161"/>
            <a:ext cx="580470" cy="626965"/>
            <a:chOff x="6870151" y="1242782"/>
            <a:chExt cx="580470" cy="626965"/>
          </a:xfrm>
        </p:grpSpPr>
        <p:sp>
          <p:nvSpPr>
            <p:cNvPr id="65" name="Oval 64"/>
            <p:cNvSpPr/>
            <p:nvPr/>
          </p:nvSpPr>
          <p:spPr>
            <a:xfrm>
              <a:off x="6870151" y="1242782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60000" t="-115842" r="-160000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773931" y="1557225"/>
            <a:ext cx="1663149" cy="59566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721498" y="1591458"/>
            <a:ext cx="1706655" cy="106267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731600" y="1567653"/>
            <a:ext cx="1714811" cy="16121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773931" y="1534051"/>
            <a:ext cx="1654222" cy="208630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3272740" y="1487847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3973118" y="1503291"/>
            <a:ext cx="609572" cy="49293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3573601" y="1316278"/>
            <a:ext cx="322786" cy="336961"/>
            <a:chOff x="6155416" y="703948"/>
            <a:chExt cx="422743" cy="441307"/>
          </a:xfrm>
        </p:grpSpPr>
        <p:sp>
          <p:nvSpPr>
            <p:cNvPr id="63" name="Oval 62"/>
            <p:cNvSpPr/>
            <p:nvPr/>
          </p:nvSpPr>
          <p:spPr>
            <a:xfrm>
              <a:off x="6155416" y="703948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2591336" y="2104475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3298432" y="2375161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3998810" y="2390605"/>
            <a:ext cx="523967" cy="14994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3599293" y="2203592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3653443" y="2297856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2591336" y="2996297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7000" r="-155738" b="-16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3298432" y="3266983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3998810" y="3117435"/>
            <a:ext cx="523967" cy="11419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3599293" y="3095414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3653443" y="3189678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2591336" y="3897378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3298432" y="416806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3998810" y="3635894"/>
            <a:ext cx="523967" cy="54761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3599293" y="3996495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3653443" y="4090759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773931" y="2152886"/>
            <a:ext cx="1679322" cy="26034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773931" y="2423663"/>
            <a:ext cx="1639966" cy="21838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773931" y="2426144"/>
            <a:ext cx="1612321" cy="7050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773931" y="2411574"/>
            <a:ext cx="1639966" cy="12087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773931" y="3131203"/>
            <a:ext cx="1625201" cy="11982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773931" y="2642045"/>
            <a:ext cx="1587445" cy="6063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773931" y="2152886"/>
            <a:ext cx="1587445" cy="111409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773931" y="3131203"/>
            <a:ext cx="1594692" cy="106147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773931" y="2152886"/>
            <a:ext cx="1612321" cy="20502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773931" y="3276976"/>
            <a:ext cx="1598625" cy="34338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773931" y="3620360"/>
            <a:ext cx="1616048" cy="58274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7426674" y="2578512"/>
            <a:ext cx="462434" cy="400566"/>
            <a:chOff x="4750274" y="1783752"/>
            <a:chExt cx="462434" cy="400566"/>
          </a:xfrm>
        </p:grpSpPr>
        <p:sp>
          <p:nvSpPr>
            <p:cNvPr id="154" name="Oval 15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3279" r="-14474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/>
          <p:cNvGrpSpPr/>
          <p:nvPr/>
        </p:nvGrpSpPr>
        <p:grpSpPr>
          <a:xfrm>
            <a:off x="4582690" y="965830"/>
            <a:ext cx="1453281" cy="855685"/>
            <a:chOff x="7377402" y="1060847"/>
            <a:chExt cx="1453281" cy="855685"/>
          </a:xfrm>
        </p:grpSpPr>
        <p:sp>
          <p:nvSpPr>
            <p:cNvPr id="158" name="TextBox 157"/>
            <p:cNvSpPr txBox="1"/>
            <p:nvPr/>
          </p:nvSpPr>
          <p:spPr>
            <a:xfrm>
              <a:off x="7377402" y="1060847"/>
              <a:ext cx="145328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”hidden"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layer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9" name="Straight Arrow Connector 158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9" name="Group 168"/>
          <p:cNvGrpSpPr/>
          <p:nvPr/>
        </p:nvGrpSpPr>
        <p:grpSpPr>
          <a:xfrm>
            <a:off x="8100254" y="2577205"/>
            <a:ext cx="462434" cy="400566"/>
            <a:chOff x="4750274" y="1783752"/>
            <a:chExt cx="462434" cy="400566"/>
          </a:xfrm>
        </p:grpSpPr>
        <p:sp>
          <p:nvSpPr>
            <p:cNvPr id="170" name="Oval 16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/>
          <p:cNvGrpSpPr/>
          <p:nvPr/>
        </p:nvGrpSpPr>
        <p:grpSpPr>
          <a:xfrm>
            <a:off x="7284942" y="1623846"/>
            <a:ext cx="1512592" cy="855685"/>
            <a:chOff x="7225002" y="1060847"/>
            <a:chExt cx="1512592" cy="855685"/>
          </a:xfrm>
        </p:grpSpPr>
        <p:sp>
          <p:nvSpPr>
            <p:cNvPr id="173" name="TextBox 172"/>
            <p:cNvSpPr txBox="1"/>
            <p:nvPr/>
          </p:nvSpPr>
          <p:spPr>
            <a:xfrm>
              <a:off x="7225002" y="1060847"/>
              <a:ext cx="151259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Loss /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Criterion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510699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Forward pass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25611" y="1904192"/>
            <a:ext cx="467820" cy="400566"/>
            <a:chOff x="4750274" y="1783752"/>
            <a:chExt cx="467820" cy="400566"/>
          </a:xfrm>
        </p:grpSpPr>
        <p:sp>
          <p:nvSpPr>
            <p:cNvPr id="30" name="Oval 2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620289" y="2393351"/>
            <a:ext cx="473143" cy="400565"/>
            <a:chOff x="4750274" y="1783753"/>
            <a:chExt cx="473143" cy="400565"/>
          </a:xfrm>
        </p:grpSpPr>
        <p:sp>
          <p:nvSpPr>
            <p:cNvPr id="28" name="Oval 27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620289" y="2882509"/>
            <a:ext cx="473143" cy="400565"/>
            <a:chOff x="4750274" y="1783753"/>
            <a:chExt cx="473143" cy="400565"/>
          </a:xfrm>
        </p:grpSpPr>
        <p:sp>
          <p:nvSpPr>
            <p:cNvPr id="26" name="Oval 25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620289" y="3371666"/>
            <a:ext cx="473142" cy="400565"/>
            <a:chOff x="4750274" y="1783753"/>
            <a:chExt cx="473142" cy="400565"/>
          </a:xfrm>
        </p:grpSpPr>
        <p:sp>
          <p:nvSpPr>
            <p:cNvPr id="24" name="Oval 2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722086" y="2513228"/>
            <a:ext cx="580470" cy="626965"/>
            <a:chOff x="6512842" y="2409875"/>
            <a:chExt cx="580470" cy="626965"/>
          </a:xfrm>
        </p:grpSpPr>
        <p:sp>
          <p:nvSpPr>
            <p:cNvPr id="22" name="Oval 21"/>
            <p:cNvSpPr/>
            <p:nvPr/>
          </p:nvSpPr>
          <p:spPr>
            <a:xfrm>
              <a:off x="6512842" y="2409875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5738" t="-115842" r="-157377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5082550" y="2226366"/>
            <a:ext cx="561147" cy="38789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5059345" y="2589155"/>
            <a:ext cx="529899" cy="1558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5069447" y="2887072"/>
            <a:ext cx="524848" cy="22776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5151563" y="3095414"/>
            <a:ext cx="433932" cy="4641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6429182" y="278391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7129560" y="2799358"/>
            <a:ext cx="233084" cy="9297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6730043" y="2612345"/>
            <a:ext cx="322786" cy="336961"/>
            <a:chOff x="5687460" y="2232453"/>
            <a:chExt cx="422743" cy="441307"/>
          </a:xfrm>
        </p:grpSpPr>
        <p:sp>
          <p:nvSpPr>
            <p:cNvPr id="33" name="Oval 32"/>
            <p:cNvSpPr/>
            <p:nvPr/>
          </p:nvSpPr>
          <p:spPr>
            <a:xfrm>
              <a:off x="5687460" y="2232453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313164" y="1968220"/>
            <a:ext cx="460767" cy="400566"/>
            <a:chOff x="4750274" y="1783752"/>
            <a:chExt cx="460767" cy="400566"/>
          </a:xfrm>
        </p:grpSpPr>
        <p:sp>
          <p:nvSpPr>
            <p:cNvPr id="73" name="Oval 72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7842" y="2457379"/>
            <a:ext cx="466089" cy="400565"/>
            <a:chOff x="4750274" y="1783753"/>
            <a:chExt cx="466089" cy="400565"/>
          </a:xfrm>
        </p:grpSpPr>
        <p:sp>
          <p:nvSpPr>
            <p:cNvPr id="71" name="Oval 70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307842" y="2946537"/>
            <a:ext cx="466089" cy="400565"/>
            <a:chOff x="4750274" y="1783753"/>
            <a:chExt cx="466089" cy="400565"/>
          </a:xfrm>
        </p:grpSpPr>
        <p:sp>
          <p:nvSpPr>
            <p:cNvPr id="69" name="Oval 68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307842" y="3435694"/>
            <a:ext cx="466089" cy="400565"/>
            <a:chOff x="4750274" y="1783753"/>
            <a:chExt cx="466089" cy="400565"/>
          </a:xfrm>
        </p:grpSpPr>
        <p:sp>
          <p:nvSpPr>
            <p:cNvPr id="67" name="Oval 66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565644" y="1217161"/>
            <a:ext cx="580470" cy="626965"/>
            <a:chOff x="6870151" y="1242782"/>
            <a:chExt cx="580470" cy="626965"/>
          </a:xfrm>
        </p:grpSpPr>
        <p:sp>
          <p:nvSpPr>
            <p:cNvPr id="65" name="Oval 64"/>
            <p:cNvSpPr/>
            <p:nvPr/>
          </p:nvSpPr>
          <p:spPr>
            <a:xfrm>
              <a:off x="6870151" y="1242782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60000" t="-115842" r="-160000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773931" y="1557225"/>
            <a:ext cx="1663149" cy="59566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721498" y="1591458"/>
            <a:ext cx="1706655" cy="106267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731600" y="1567653"/>
            <a:ext cx="1714811" cy="16121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773931" y="1534051"/>
            <a:ext cx="1654222" cy="208630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3272740" y="1487847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3973118" y="1503291"/>
            <a:ext cx="609572" cy="49293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3573601" y="1316278"/>
            <a:ext cx="322786" cy="336961"/>
            <a:chOff x="6155416" y="703948"/>
            <a:chExt cx="422743" cy="441307"/>
          </a:xfrm>
        </p:grpSpPr>
        <p:sp>
          <p:nvSpPr>
            <p:cNvPr id="63" name="Oval 62"/>
            <p:cNvSpPr/>
            <p:nvPr/>
          </p:nvSpPr>
          <p:spPr>
            <a:xfrm>
              <a:off x="6155416" y="703948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2591336" y="2104475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3298432" y="2375161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3998810" y="2390605"/>
            <a:ext cx="523967" cy="14994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3599293" y="2203592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3653443" y="2297856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2591336" y="2996297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7000" r="-155738" b="-16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3298432" y="3266983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3998810" y="3117435"/>
            <a:ext cx="523967" cy="11419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3599293" y="3095414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3653443" y="3189678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2591336" y="3897378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3298432" y="416806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3998810" y="3635894"/>
            <a:ext cx="523967" cy="54761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3599293" y="3996495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3653443" y="4090759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773931" y="2152886"/>
            <a:ext cx="1679322" cy="26034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773931" y="2423663"/>
            <a:ext cx="1639966" cy="21838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773931" y="2426144"/>
            <a:ext cx="1612321" cy="7050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773931" y="2411574"/>
            <a:ext cx="1639966" cy="12087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773931" y="3131203"/>
            <a:ext cx="1625201" cy="11982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773931" y="2642045"/>
            <a:ext cx="1587445" cy="6063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773931" y="2152886"/>
            <a:ext cx="1587445" cy="111409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773931" y="3131203"/>
            <a:ext cx="1594692" cy="106147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773931" y="2152886"/>
            <a:ext cx="1612321" cy="20502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773931" y="3276976"/>
            <a:ext cx="1598625" cy="34338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773931" y="3620360"/>
            <a:ext cx="1616048" cy="58274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7426674" y="2578512"/>
            <a:ext cx="462434" cy="400566"/>
            <a:chOff x="4750274" y="1783752"/>
            <a:chExt cx="462434" cy="400566"/>
          </a:xfrm>
        </p:grpSpPr>
        <p:sp>
          <p:nvSpPr>
            <p:cNvPr id="154" name="Oval 15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3279" r="-14474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8100254" y="2577205"/>
            <a:ext cx="462434" cy="400566"/>
            <a:chOff x="4750274" y="1783752"/>
            <a:chExt cx="462434" cy="400566"/>
          </a:xfrm>
        </p:grpSpPr>
        <p:sp>
          <p:nvSpPr>
            <p:cNvPr id="170" name="Oval 16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02060" y="1457819"/>
            <a:ext cx="596131" cy="3116295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696232" y="725895"/>
            <a:ext cx="2549433" cy="3856480"/>
            <a:chOff x="1080869" y="769463"/>
            <a:chExt cx="2549433" cy="3856480"/>
          </a:xfrm>
        </p:grpSpPr>
        <p:sp>
          <p:nvSpPr>
            <p:cNvPr id="95" name="Rectangle 94"/>
            <p:cNvSpPr/>
            <p:nvPr/>
          </p:nvSpPr>
          <p:spPr>
            <a:xfrm>
              <a:off x="1080869" y="1219200"/>
              <a:ext cx="2549433" cy="340674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/>
                <p:cNvSpPr/>
                <p:nvPr/>
              </p:nvSpPr>
              <p:spPr>
                <a:xfrm>
                  <a:off x="1503362" y="769463"/>
                  <a:ext cx="1697709" cy="4553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3362" y="769463"/>
                  <a:ext cx="1697709" cy="45531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353" t="-141333" r="-4676" b="-20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/>
          <p:cNvGrpSpPr/>
          <p:nvPr/>
        </p:nvGrpSpPr>
        <p:grpSpPr>
          <a:xfrm>
            <a:off x="3241280" y="732508"/>
            <a:ext cx="1852564" cy="3770831"/>
            <a:chOff x="3774073" y="998765"/>
            <a:chExt cx="1852564" cy="3770831"/>
          </a:xfrm>
        </p:grpSpPr>
        <p:sp>
          <p:nvSpPr>
            <p:cNvPr id="98" name="Rectangle 97"/>
            <p:cNvSpPr/>
            <p:nvPr/>
          </p:nvSpPr>
          <p:spPr>
            <a:xfrm>
              <a:off x="3774073" y="1330030"/>
              <a:ext cx="1852564" cy="3439566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3916793" y="998765"/>
                  <a:ext cx="14155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 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793" y="998765"/>
                  <a:ext cx="1415516" cy="27699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78261" b="-9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/>
          <p:cNvGrpSpPr/>
          <p:nvPr/>
        </p:nvGrpSpPr>
        <p:grpSpPr>
          <a:xfrm>
            <a:off x="4379582" y="1365749"/>
            <a:ext cx="2273730" cy="2531629"/>
            <a:chOff x="5013051" y="1406230"/>
            <a:chExt cx="2273730" cy="2531629"/>
          </a:xfrm>
        </p:grpSpPr>
        <p:sp>
          <p:nvSpPr>
            <p:cNvPr id="101" name="Rectangle 100"/>
            <p:cNvSpPr/>
            <p:nvPr/>
          </p:nvSpPr>
          <p:spPr>
            <a:xfrm>
              <a:off x="5013051" y="1846896"/>
              <a:ext cx="2219587" cy="209096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/>
                <p:cNvSpPr/>
                <p:nvPr/>
              </p:nvSpPr>
              <p:spPr>
                <a:xfrm>
                  <a:off x="5625813" y="1406230"/>
                  <a:ext cx="1660968" cy="4553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20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5813" y="1406230"/>
                  <a:ext cx="1660968" cy="45531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7721" t="-141333" r="-8824" b="-20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6404156" y="1771052"/>
            <a:ext cx="1473307" cy="1612305"/>
            <a:chOff x="7357903" y="1873073"/>
            <a:chExt cx="1473307" cy="1612305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240670"/>
              <a:ext cx="1466232" cy="124470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400562" y="1873073"/>
                  <a:ext cx="143064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 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562" y="1873073"/>
                  <a:ext cx="1430648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t="-82222" b="-10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7331910" y="2400970"/>
            <a:ext cx="1298937" cy="1415203"/>
            <a:chOff x="7357903" y="2505362"/>
            <a:chExt cx="1410123" cy="1583231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505362"/>
              <a:ext cx="1410123" cy="980016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383751" cy="309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𝐿𝑜𝑠𝑠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,</m:t>
                      </m:r>
                    </m:oMath>
                  </a14:m>
                  <a:r>
                    <a:rPr lang="en-US" sz="1200" dirty="0" smtClean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383751" cy="30988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r="-478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66232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Backward pass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25611" y="1904192"/>
            <a:ext cx="467820" cy="400566"/>
            <a:chOff x="4750274" y="1783752"/>
            <a:chExt cx="467820" cy="400566"/>
          </a:xfrm>
        </p:grpSpPr>
        <p:sp>
          <p:nvSpPr>
            <p:cNvPr id="30" name="Oval 2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620289" y="2393351"/>
            <a:ext cx="473143" cy="400565"/>
            <a:chOff x="4750274" y="1783753"/>
            <a:chExt cx="473143" cy="400565"/>
          </a:xfrm>
        </p:grpSpPr>
        <p:sp>
          <p:nvSpPr>
            <p:cNvPr id="28" name="Oval 27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620289" y="2882509"/>
            <a:ext cx="473143" cy="400565"/>
            <a:chOff x="4750274" y="1783753"/>
            <a:chExt cx="473143" cy="400565"/>
          </a:xfrm>
        </p:grpSpPr>
        <p:sp>
          <p:nvSpPr>
            <p:cNvPr id="26" name="Oval 25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620289" y="3371666"/>
            <a:ext cx="473142" cy="400565"/>
            <a:chOff x="4750274" y="1783753"/>
            <a:chExt cx="473142" cy="400565"/>
          </a:xfrm>
        </p:grpSpPr>
        <p:sp>
          <p:nvSpPr>
            <p:cNvPr id="24" name="Oval 2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722086" y="2513228"/>
            <a:ext cx="580470" cy="626965"/>
            <a:chOff x="6512842" y="2409875"/>
            <a:chExt cx="580470" cy="626965"/>
          </a:xfrm>
        </p:grpSpPr>
        <p:sp>
          <p:nvSpPr>
            <p:cNvPr id="22" name="Oval 21"/>
            <p:cNvSpPr/>
            <p:nvPr/>
          </p:nvSpPr>
          <p:spPr>
            <a:xfrm>
              <a:off x="6512842" y="2409875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5738" t="-115842" r="-157377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5082550" y="2226366"/>
            <a:ext cx="561147" cy="38789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5059345" y="2589155"/>
            <a:ext cx="529899" cy="1558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5069447" y="2887072"/>
            <a:ext cx="524848" cy="22776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5151563" y="3095414"/>
            <a:ext cx="433932" cy="4641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6429182" y="278391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7129560" y="2799358"/>
            <a:ext cx="233084" cy="9297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6730043" y="2612345"/>
            <a:ext cx="322786" cy="336961"/>
            <a:chOff x="5687460" y="2232453"/>
            <a:chExt cx="422743" cy="441307"/>
          </a:xfrm>
        </p:grpSpPr>
        <p:sp>
          <p:nvSpPr>
            <p:cNvPr id="33" name="Oval 32"/>
            <p:cNvSpPr/>
            <p:nvPr/>
          </p:nvSpPr>
          <p:spPr>
            <a:xfrm>
              <a:off x="5687460" y="2232453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313164" y="1968220"/>
            <a:ext cx="460767" cy="400566"/>
            <a:chOff x="4750274" y="1783752"/>
            <a:chExt cx="460767" cy="400566"/>
          </a:xfrm>
        </p:grpSpPr>
        <p:sp>
          <p:nvSpPr>
            <p:cNvPr id="73" name="Oval 72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7842" y="2457379"/>
            <a:ext cx="466089" cy="400565"/>
            <a:chOff x="4750274" y="1783753"/>
            <a:chExt cx="466089" cy="400565"/>
          </a:xfrm>
        </p:grpSpPr>
        <p:sp>
          <p:nvSpPr>
            <p:cNvPr id="71" name="Oval 70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307842" y="2946537"/>
            <a:ext cx="466089" cy="400565"/>
            <a:chOff x="4750274" y="1783753"/>
            <a:chExt cx="466089" cy="400565"/>
          </a:xfrm>
        </p:grpSpPr>
        <p:sp>
          <p:nvSpPr>
            <p:cNvPr id="69" name="Oval 68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307842" y="3435694"/>
            <a:ext cx="466089" cy="400565"/>
            <a:chOff x="4750274" y="1783753"/>
            <a:chExt cx="466089" cy="400565"/>
          </a:xfrm>
        </p:grpSpPr>
        <p:sp>
          <p:nvSpPr>
            <p:cNvPr id="67" name="Oval 66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565644" y="1217161"/>
            <a:ext cx="580470" cy="626965"/>
            <a:chOff x="6870151" y="1242782"/>
            <a:chExt cx="580470" cy="626965"/>
          </a:xfrm>
        </p:grpSpPr>
        <p:sp>
          <p:nvSpPr>
            <p:cNvPr id="65" name="Oval 64"/>
            <p:cNvSpPr/>
            <p:nvPr/>
          </p:nvSpPr>
          <p:spPr>
            <a:xfrm>
              <a:off x="6870151" y="1242782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60000" t="-115842" r="-160000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773931" y="1557225"/>
            <a:ext cx="1663149" cy="59566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721498" y="1591458"/>
            <a:ext cx="1706655" cy="106267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731600" y="1567653"/>
            <a:ext cx="1714811" cy="16121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773931" y="1534051"/>
            <a:ext cx="1654222" cy="208630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3272740" y="1487847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3973118" y="1503291"/>
            <a:ext cx="609572" cy="49293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3573601" y="1316278"/>
            <a:ext cx="322786" cy="336961"/>
            <a:chOff x="6155416" y="703948"/>
            <a:chExt cx="422743" cy="441307"/>
          </a:xfrm>
        </p:grpSpPr>
        <p:sp>
          <p:nvSpPr>
            <p:cNvPr id="63" name="Oval 62"/>
            <p:cNvSpPr/>
            <p:nvPr/>
          </p:nvSpPr>
          <p:spPr>
            <a:xfrm>
              <a:off x="6155416" y="703948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2591336" y="2104475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3298432" y="2375161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3998810" y="2390605"/>
            <a:ext cx="523967" cy="14994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3599293" y="2203592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3653443" y="2297856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2591336" y="2996297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7000" r="-155738" b="-16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3298432" y="3266983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3998810" y="3117435"/>
            <a:ext cx="523967" cy="11419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3599293" y="3095414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3653443" y="3189678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2591336" y="3897378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3298432" y="416806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3998810" y="3635894"/>
            <a:ext cx="523967" cy="54761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3599293" y="3996495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3653443" y="4090759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773931" y="2152886"/>
            <a:ext cx="1679322" cy="26034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773931" y="2423663"/>
            <a:ext cx="1639966" cy="21838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773931" y="2426144"/>
            <a:ext cx="1612321" cy="7050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773931" y="2411574"/>
            <a:ext cx="1639966" cy="12087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773931" y="3131203"/>
            <a:ext cx="1625201" cy="11982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773931" y="2642045"/>
            <a:ext cx="1587445" cy="6063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773931" y="2152886"/>
            <a:ext cx="1587445" cy="111409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773931" y="3131203"/>
            <a:ext cx="1594692" cy="106147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773931" y="2152886"/>
            <a:ext cx="1612321" cy="20502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773931" y="3276976"/>
            <a:ext cx="1598625" cy="34338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773931" y="3620360"/>
            <a:ext cx="1616048" cy="58274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7426674" y="2578512"/>
            <a:ext cx="462434" cy="400566"/>
            <a:chOff x="4750274" y="1783752"/>
            <a:chExt cx="462434" cy="400566"/>
          </a:xfrm>
        </p:grpSpPr>
        <p:sp>
          <p:nvSpPr>
            <p:cNvPr id="154" name="Oval 15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3279" r="-14474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8100254" y="2577205"/>
            <a:ext cx="462434" cy="400566"/>
            <a:chOff x="4750274" y="1783752"/>
            <a:chExt cx="462434" cy="400566"/>
          </a:xfrm>
        </p:grpSpPr>
        <p:sp>
          <p:nvSpPr>
            <p:cNvPr id="170" name="Oval 16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02060" y="1457819"/>
            <a:ext cx="596131" cy="3116295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3241280" y="669172"/>
            <a:ext cx="2368991" cy="3884967"/>
            <a:chOff x="3774073" y="884629"/>
            <a:chExt cx="2368991" cy="3884967"/>
          </a:xfrm>
        </p:grpSpPr>
        <p:sp>
          <p:nvSpPr>
            <p:cNvPr id="98" name="Rectangle 97"/>
            <p:cNvSpPr/>
            <p:nvPr/>
          </p:nvSpPr>
          <p:spPr>
            <a:xfrm>
              <a:off x="3774073" y="1330030"/>
              <a:ext cx="1852564" cy="3439566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4067046" y="884629"/>
                  <a:ext cx="2076018" cy="498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  <m:f>
                          <m:f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046" y="884629"/>
                  <a:ext cx="2076018" cy="498663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6404156" y="1670305"/>
            <a:ext cx="2252438" cy="1713052"/>
            <a:chOff x="7357903" y="1772326"/>
            <a:chExt cx="2252438" cy="1713052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240670"/>
              <a:ext cx="1466232" cy="124470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624989" y="1772326"/>
                  <a:ext cx="1985352" cy="4097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  <m:sub/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𝑆𝑖𝑔𝑚𝑜𝑖𝑑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12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989" y="1772326"/>
                  <a:ext cx="1985352" cy="40979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7331908" y="2400970"/>
            <a:ext cx="1384610" cy="1523951"/>
            <a:chOff x="7357903" y="2505362"/>
            <a:chExt cx="1503130" cy="1704891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505362"/>
              <a:ext cx="1410123" cy="980016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503130" cy="4315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,</m:t>
                      </m:r>
                    </m:oMath>
                  </a14:m>
                  <a:r>
                    <a:rPr lang="en-US" sz="1200" dirty="0" smtClean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503130" cy="43154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r="-4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673846" y="697863"/>
            <a:ext cx="2571819" cy="3906867"/>
            <a:chOff x="673846" y="697863"/>
            <a:chExt cx="2571819" cy="3906867"/>
          </a:xfrm>
        </p:grpSpPr>
        <p:grpSp>
          <p:nvGrpSpPr>
            <p:cNvPr id="94" name="Group 93"/>
            <p:cNvGrpSpPr/>
            <p:nvPr/>
          </p:nvGrpSpPr>
          <p:grpSpPr>
            <a:xfrm>
              <a:off x="673846" y="697863"/>
              <a:ext cx="2571819" cy="3884512"/>
              <a:chOff x="1058483" y="741431"/>
              <a:chExt cx="2571819" cy="3884512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80869" y="1219200"/>
                <a:ext cx="2549433" cy="3406743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/>
                  <p:cNvSpPr/>
                  <p:nvPr/>
                </p:nvSpPr>
                <p:spPr>
                  <a:xfrm>
                    <a:off x="1058483" y="741431"/>
                    <a:ext cx="2567434" cy="498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20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2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6" name="Rectangle 9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8483" y="741431"/>
                    <a:ext cx="2567434" cy="498663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t="-126829" b="-1841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/>
                <p:cNvSpPr/>
                <p:nvPr/>
              </p:nvSpPr>
              <p:spPr>
                <a:xfrm>
                  <a:off x="899791" y="4085164"/>
                  <a:ext cx="1527534" cy="5195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</m:oMath>
                    </m:oMathPara>
                  </a14:m>
                  <a:endParaRPr lang="en-US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1" y="4085164"/>
                  <a:ext cx="1527534" cy="519566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379582" y="1147315"/>
            <a:ext cx="3219817" cy="2775835"/>
            <a:chOff x="4379582" y="1147315"/>
            <a:chExt cx="3219817" cy="2775835"/>
          </a:xfrm>
        </p:grpSpPr>
        <p:grpSp>
          <p:nvGrpSpPr>
            <p:cNvPr id="100" name="Group 99"/>
            <p:cNvGrpSpPr/>
            <p:nvPr/>
          </p:nvGrpSpPr>
          <p:grpSpPr>
            <a:xfrm>
              <a:off x="4379582" y="1147315"/>
              <a:ext cx="3219817" cy="2750063"/>
              <a:chOff x="5013051" y="1187796"/>
              <a:chExt cx="3219817" cy="2750063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5013051" y="1846896"/>
                <a:ext cx="2219587" cy="2090963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/>
                  <p:cNvSpPr/>
                  <p:nvPr/>
                </p:nvSpPr>
                <p:spPr>
                  <a:xfrm>
                    <a:off x="5692814" y="1187796"/>
                    <a:ext cx="2540054" cy="498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20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2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2814" y="1187796"/>
                    <a:ext cx="2540054" cy="498663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t="-126829" b="-1841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Rectangle 109"/>
                <p:cNvSpPr/>
                <p:nvPr/>
              </p:nvSpPr>
              <p:spPr>
                <a:xfrm>
                  <a:off x="5141663" y="3412754"/>
                  <a:ext cx="1428917" cy="5103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</m:oMath>
                    </m:oMathPara>
                  </a14:m>
                  <a:endParaRPr lang="en-US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>
            <p:sp>
              <p:nvSpPr>
                <p:cNvPr id="110" name="Rectangle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1663" y="3412754"/>
                  <a:ext cx="1428917" cy="510396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1" name="TextBox 110"/>
          <p:cNvSpPr txBox="1"/>
          <p:nvPr/>
        </p:nvSpPr>
        <p:spPr>
          <a:xfrm>
            <a:off x="6748413" y="611067"/>
            <a:ext cx="11615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GradInputs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263461" y="4357834"/>
            <a:ext cx="12705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GradParams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26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11" grpId="0"/>
      <p:bldP spid="1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215380"/>
                </a:solidFill>
              </a:rPr>
              <a:t>Pytorch</a:t>
            </a:r>
            <a:r>
              <a:rPr lang="en-US" sz="3200" dirty="0" smtClean="0">
                <a:solidFill>
                  <a:srgbClr val="215380"/>
                </a:solidFill>
              </a:rPr>
              <a:t> </a:t>
            </a:r>
            <a:r>
              <a:rPr lang="en-US" sz="3200" dirty="0" smtClean="0">
                <a:solidFill>
                  <a:srgbClr val="215380"/>
                </a:solidFill>
              </a:rPr>
              <a:t>– Two-layer </a:t>
            </a:r>
            <a:r>
              <a:rPr lang="en-US" sz="3200" dirty="0" smtClean="0">
                <a:solidFill>
                  <a:srgbClr val="215380"/>
                </a:solidFill>
              </a:rPr>
              <a:t>MLP + Regression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18" y="914775"/>
            <a:ext cx="6923021" cy="3011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63" y="4105354"/>
            <a:ext cx="4494775" cy="7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0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215380"/>
                </a:solidFill>
              </a:rPr>
              <a:t>Pytorch</a:t>
            </a:r>
            <a:r>
              <a:rPr lang="en-US" sz="3200" dirty="0" smtClean="0">
                <a:solidFill>
                  <a:srgbClr val="215380"/>
                </a:solidFill>
              </a:rPr>
              <a:t> </a:t>
            </a:r>
            <a:r>
              <a:rPr lang="en-US" sz="3200" dirty="0" smtClean="0">
                <a:solidFill>
                  <a:srgbClr val="215380"/>
                </a:solidFill>
              </a:rPr>
              <a:t>– Two-layer </a:t>
            </a:r>
            <a:r>
              <a:rPr lang="en-US" sz="3200" dirty="0" smtClean="0">
                <a:solidFill>
                  <a:srgbClr val="215380"/>
                </a:solidFill>
              </a:rPr>
              <a:t>MLP + </a:t>
            </a:r>
            <a:r>
              <a:rPr lang="en-US" sz="3200" dirty="0" err="1" smtClean="0">
                <a:solidFill>
                  <a:srgbClr val="215380"/>
                </a:solidFill>
              </a:rPr>
              <a:t>LogSoftmax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2" y="4127623"/>
            <a:ext cx="4249271" cy="580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2" y="934571"/>
            <a:ext cx="7325206" cy="301214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95077" y="1294944"/>
            <a:ext cx="3535022" cy="1056450"/>
            <a:chOff x="2795077" y="1294944"/>
            <a:chExt cx="3535022" cy="105645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235321" y="1573306"/>
              <a:ext cx="1311278" cy="40503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795077" y="1573306"/>
              <a:ext cx="1751522" cy="778088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TextBox 9"/>
            <p:cNvSpPr txBox="1"/>
            <p:nvPr/>
          </p:nvSpPr>
          <p:spPr>
            <a:xfrm>
              <a:off x="4546599" y="1294944"/>
              <a:ext cx="17835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smtClean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# </a:t>
              </a:r>
              <a:r>
                <a:rPr kumimoji="0" lang="en-US" sz="1800" b="0" i="0" u="none" strike="noStrike" cap="none" spc="0" normalizeH="0" baseline="0" dirty="0" smtClean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of</a:t>
              </a:r>
              <a:r>
                <a:rPr kumimoji="0" lang="en-US" sz="1800" b="0" i="0" u="none" strike="noStrike" cap="none" spc="0" normalizeH="0" dirty="0" smtClean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1800" b="0" i="0" u="none" strike="noStrike" cap="none" spc="0" normalizeH="0" baseline="0" dirty="0" smtClean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Hidden Units</a:t>
              </a:r>
              <a:endParaRPr kumimoji="0" lang="en-US" sz="1800" b="0" i="0" u="none" strike="noStrike" cap="none" spc="0" normalizeH="0" baseline="0" dirty="0"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1723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215380"/>
                </a:solidFill>
              </a:rPr>
              <a:t>Pytorch</a:t>
            </a:r>
            <a:r>
              <a:rPr lang="en-US" sz="3200" dirty="0" smtClean="0">
                <a:solidFill>
                  <a:srgbClr val="215380"/>
                </a:solidFill>
              </a:rPr>
              <a:t> </a:t>
            </a:r>
            <a:r>
              <a:rPr lang="en-US" sz="3200" dirty="0" smtClean="0">
                <a:solidFill>
                  <a:srgbClr val="215380"/>
                </a:solidFill>
              </a:rPr>
              <a:t>– Two-layer </a:t>
            </a:r>
            <a:r>
              <a:rPr lang="en-US" sz="3200" dirty="0" smtClean="0">
                <a:solidFill>
                  <a:srgbClr val="215380"/>
                </a:solidFill>
              </a:rPr>
              <a:t>MLP + </a:t>
            </a:r>
            <a:r>
              <a:rPr lang="en-US" sz="3200" dirty="0" err="1" smtClean="0">
                <a:solidFill>
                  <a:srgbClr val="215380"/>
                </a:solidFill>
              </a:rPr>
              <a:t>LogSoftmax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56" y="966650"/>
            <a:ext cx="7775228" cy="36846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28082" y="3667445"/>
            <a:ext cx="4106500" cy="573709"/>
            <a:chOff x="4528082" y="3667445"/>
            <a:chExt cx="4106500" cy="573709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4528082" y="3852110"/>
              <a:ext cx="313884" cy="389044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TextBox 12"/>
            <p:cNvSpPr txBox="1"/>
            <p:nvPr/>
          </p:nvSpPr>
          <p:spPr>
            <a:xfrm>
              <a:off x="4921067" y="3667445"/>
              <a:ext cx="371351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 smtClean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LogSoftmax</a:t>
              </a:r>
              <a:r>
                <a:rPr kumimoji="0" lang="en-US" sz="1800" b="0" i="0" u="none" strike="noStrike" cap="none" spc="0" normalizeH="0" baseline="0" dirty="0" smtClean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+ Negative</a:t>
              </a:r>
              <a:r>
                <a:rPr kumimoji="0" lang="en-US" sz="1800" b="0" i="0" u="none" strike="noStrike" cap="none" spc="0" normalizeH="0" dirty="0" smtClean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Likelihood Loss</a:t>
              </a:r>
              <a:endParaRPr kumimoji="0" lang="en-US" sz="1800" b="0" i="0" u="none" strike="noStrike" cap="none" spc="0" normalizeH="0" baseline="0" dirty="0"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940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6660" cy="5251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9708" y="4250919"/>
            <a:ext cx="356764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smtClean="0">
                <a:solidFill>
                  <a:srgbClr val="0070C0"/>
                </a:solidFill>
              </a:rPr>
              <a:t>Bookmark Opportunity!</a:t>
            </a:r>
            <a:endParaRPr kumimoji="0" lang="en-US" sz="2800" b="0" i="0" u="none" strike="noStrike" cap="none" spc="0" normalizeH="0" baseline="0" dirty="0">
              <a:solidFill>
                <a:srgbClr val="0070C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458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086" y="812864"/>
            <a:ext cx="4605128" cy="333314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Torch – Two-layer MLP Forward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840875"/>
            <a:ext cx="3517902" cy="1844522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2816386"/>
            <a:ext cx="4051299" cy="1936428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152400" y="1885710"/>
            <a:ext cx="4940300" cy="2687797"/>
            <a:chOff x="152400" y="1885710"/>
            <a:chExt cx="4940300" cy="2687797"/>
          </a:xfrm>
        </p:grpSpPr>
        <p:grpSp>
          <p:nvGrpSpPr>
            <p:cNvPr id="133" name="Group 132"/>
            <p:cNvGrpSpPr/>
            <p:nvPr/>
          </p:nvGrpSpPr>
          <p:grpSpPr>
            <a:xfrm>
              <a:off x="2780161" y="2685397"/>
              <a:ext cx="2312539" cy="1888110"/>
              <a:chOff x="2780161" y="2685397"/>
              <a:chExt cx="2312539" cy="1888110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2780161" y="2995693"/>
                <a:ext cx="344040" cy="1577814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29" name="Straight Arrow Connector 128"/>
              <p:cNvCxnSpPr/>
              <p:nvPr/>
            </p:nvCxnSpPr>
            <p:spPr>
              <a:xfrm flipV="1">
                <a:off x="3124201" y="2685397"/>
                <a:ext cx="1968499" cy="692805"/>
              </a:xfrm>
              <a:prstGeom prst="straightConnector1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134" name="Straight Arrow Connector 133"/>
            <p:cNvCxnSpPr/>
            <p:nvPr/>
          </p:nvCxnSpPr>
          <p:spPr>
            <a:xfrm flipV="1">
              <a:off x="4635501" y="1885710"/>
              <a:ext cx="349249" cy="67926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7" name="Straight Arrow Connector 136"/>
            <p:cNvCxnSpPr/>
            <p:nvPr/>
          </p:nvCxnSpPr>
          <p:spPr>
            <a:xfrm flipV="1">
              <a:off x="152400" y="2254010"/>
              <a:ext cx="365123" cy="31990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156436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086" y="812864"/>
            <a:ext cx="4605128" cy="3333147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Torch – Two-layer MLP Forward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840875"/>
            <a:ext cx="3517902" cy="1844522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2816386"/>
            <a:ext cx="4051299" cy="193642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02559" y="2038672"/>
            <a:ext cx="928241" cy="1915017"/>
            <a:chOff x="4202559" y="2038672"/>
            <a:chExt cx="928241" cy="1915017"/>
          </a:xfrm>
        </p:grpSpPr>
        <p:sp>
          <p:nvSpPr>
            <p:cNvPr id="12" name="Rectangle 11"/>
            <p:cNvSpPr/>
            <p:nvPr/>
          </p:nvSpPr>
          <p:spPr>
            <a:xfrm>
              <a:off x="4202559" y="3493741"/>
              <a:ext cx="394840" cy="45994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584698" y="3033040"/>
              <a:ext cx="546102" cy="573760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597399" y="3493741"/>
              <a:ext cx="533401" cy="113059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546599" y="2038672"/>
              <a:ext cx="381001" cy="88900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578347" y="2182361"/>
              <a:ext cx="381002" cy="125227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130525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Torch – Two-layer MLP Backward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840875"/>
            <a:ext cx="3517902" cy="1844522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2816386"/>
            <a:ext cx="4051299" cy="1936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968935"/>
            <a:ext cx="3509517" cy="369490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8987" y="2263991"/>
            <a:ext cx="4699622" cy="2226789"/>
            <a:chOff x="828987" y="2263991"/>
            <a:chExt cx="4699622" cy="222678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210235" y="3092628"/>
              <a:ext cx="4318374" cy="385309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Arrow Connector 15"/>
            <p:cNvCxnSpPr>
              <a:stCxn id="23" idx="3"/>
            </p:cNvCxnSpPr>
            <p:nvPr/>
          </p:nvCxnSpPr>
          <p:spPr>
            <a:xfrm>
              <a:off x="1339268" y="3110097"/>
              <a:ext cx="4177230" cy="735176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5147608" y="2596497"/>
              <a:ext cx="381001" cy="88900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130800" y="2471270"/>
              <a:ext cx="381002" cy="125227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20" name="Group 19"/>
            <p:cNvGrpSpPr/>
            <p:nvPr/>
          </p:nvGrpSpPr>
          <p:grpSpPr>
            <a:xfrm>
              <a:off x="828987" y="2895600"/>
              <a:ext cx="1309582" cy="1595180"/>
              <a:chOff x="1429354" y="751801"/>
              <a:chExt cx="3437685" cy="363671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429354" y="751801"/>
                <a:ext cx="3437685" cy="3636713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/>
                  <p:cNvSpPr/>
                  <p:nvPr/>
                </p:nvSpPr>
                <p:spPr>
                  <a:xfrm>
                    <a:off x="1515568" y="788235"/>
                    <a:ext cx="1253287" cy="90515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9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9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9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9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9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9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9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9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</m:oMath>
                      </m:oMathPara>
                    </a14:m>
                    <a:endParaRPr lang="en-US" sz="9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Rectangle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5568" y="788235"/>
                    <a:ext cx="1253287" cy="90515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5" name="Straight Arrow Connector 24"/>
            <p:cNvCxnSpPr/>
            <p:nvPr/>
          </p:nvCxnSpPr>
          <p:spPr>
            <a:xfrm flipV="1">
              <a:off x="5130800" y="2263991"/>
              <a:ext cx="381002" cy="125227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241825" y="3110097"/>
              <a:ext cx="4269977" cy="1158551"/>
            </a:xfrm>
            <a:prstGeom prst="straightConnector1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829711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84200" y="1354159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Instructor: Vicente Ordonez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Email: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2"/>
              </a:rPr>
              <a:t>vicente@virginia.edu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Office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Hour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310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Rice Hall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Tuesday 3pm to 4pm.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endParaRPr lang="en-US" sz="2400" b="1" dirty="0" smtClean="0">
              <a:solidFill>
                <a:srgbClr val="FF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Website: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3"/>
              </a:rPr>
              <a:t>http://www.cs.virginia.edu/~vicente/recognition</a:t>
            </a:r>
            <a:endParaRPr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Location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Olsson </a:t>
            </a:r>
            <a:r>
              <a:rPr sz="2400" b="1" dirty="0" smtClean="0">
                <a:latin typeface="+mn-lt"/>
                <a:ea typeface="+mn-ea"/>
                <a:cs typeface="+mn-cs"/>
                <a:sym typeface="Helvetica"/>
              </a:rPr>
              <a:t>Hall</a:t>
            </a:r>
            <a:r>
              <a:rPr sz="2400" b="1" dirty="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005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Times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Tuesday-Thursday</a:t>
            </a:r>
            <a:r>
              <a:rPr sz="2400" b="1" dirty="0" smtClean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11:00am </a:t>
            </a:r>
            <a:r>
              <a:rPr lang="mr-IN" sz="2400" b="1" dirty="0" smtClean="0">
                <a:latin typeface="+mn-lt"/>
                <a:ea typeface="+mn-ea"/>
                <a:cs typeface="+mn-cs"/>
                <a:sym typeface="Helvetica"/>
              </a:rPr>
              <a:t>–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 12:15pm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Piazza: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piazza.com/virginia/fall2017/cs6501009/home</a:t>
            </a:r>
            <a:endParaRPr lang="en-US" sz="2400" dirty="0" smtClean="0"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25400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15380"/>
                </a:solidFill>
              </a:rPr>
              <a:t>About the Course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5263" y="582288"/>
            <a:ext cx="719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215380"/>
                </a:solidFill>
              </a:rPr>
              <a:t>CS6501: Computational Visual Recognition</a:t>
            </a:r>
          </a:p>
        </p:txBody>
      </p:sp>
    </p:spTree>
    <p:extLst>
      <p:ext uri="{BB962C8B-B14F-4D97-AF65-F5344CB8AC3E}">
        <p14:creationId xmlns:p14="http://schemas.microsoft.com/office/powerpoint/2010/main" val="8821718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Torch – Two-layer MLP Backward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840875"/>
            <a:ext cx="3517902" cy="1844522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2816386"/>
            <a:ext cx="4051299" cy="1936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968935"/>
            <a:ext cx="3509517" cy="369490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28987" y="2895600"/>
            <a:ext cx="1309582" cy="1595180"/>
            <a:chOff x="1429354" y="751801"/>
            <a:chExt cx="3437685" cy="3636713"/>
          </a:xfrm>
        </p:grpSpPr>
        <p:sp>
          <p:nvSpPr>
            <p:cNvPr id="22" name="Rectangle 21"/>
            <p:cNvSpPr/>
            <p:nvPr/>
          </p:nvSpPr>
          <p:spPr>
            <a:xfrm>
              <a:off x="1429354" y="751801"/>
              <a:ext cx="3437685" cy="363671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515568" y="788235"/>
                  <a:ext cx="1253287" cy="9051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9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9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9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9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9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9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9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</m:oMath>
                    </m:oMathPara>
                  </a14:m>
                  <a:endParaRPr lang="en-US" sz="9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568" y="788235"/>
                  <a:ext cx="1253287" cy="90515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828987" y="2148262"/>
            <a:ext cx="4681692" cy="2735541"/>
            <a:chOff x="828987" y="2148262"/>
            <a:chExt cx="4681692" cy="27355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828987" y="4506584"/>
                  <a:ext cx="1078179" cy="3772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8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8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8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8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</m:oMath>
                    </m:oMathPara>
                  </a14:m>
                  <a:endParaRPr lang="en-US" sz="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987" y="4506584"/>
                  <a:ext cx="1078179" cy="37721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/>
            <p:cNvCxnSpPr/>
            <p:nvPr/>
          </p:nvCxnSpPr>
          <p:spPr>
            <a:xfrm flipV="1">
              <a:off x="5129678" y="2148262"/>
              <a:ext cx="381001" cy="88900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Arrow Connector 18"/>
            <p:cNvCxnSpPr>
              <a:stCxn id="24" idx="3"/>
            </p:cNvCxnSpPr>
            <p:nvPr/>
          </p:nvCxnSpPr>
          <p:spPr>
            <a:xfrm flipV="1">
              <a:off x="1907166" y="3110097"/>
              <a:ext cx="3603513" cy="1585097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93096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Torch Layer variables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3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output  (all layers)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gradInput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 (all layers)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param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(e.g. bias and weight for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nn.Linear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)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gradParam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(e.g.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gradBias</a:t>
            </a: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and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gradWeight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for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nn.Linear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92591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8" y="1155700"/>
            <a:ext cx="8741842" cy="34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095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3536950" y="1600201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008276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20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181100" y="1638300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9850" y="1882273"/>
            <a:ext cx="4654351" cy="2268093"/>
            <a:chOff x="1339850" y="1882273"/>
            <a:chExt cx="4654351" cy="2268093"/>
          </a:xfrm>
        </p:grpSpPr>
        <p:grpSp>
          <p:nvGrpSpPr>
            <p:cNvPr id="36" name="Group 35"/>
            <p:cNvGrpSpPr/>
            <p:nvPr/>
          </p:nvGrpSpPr>
          <p:grpSpPr>
            <a:xfrm>
              <a:off x="13398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784850" y="3781036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65B2E2"/>
                  </a:solidFill>
                </a:rPr>
                <a:t>4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5177863"/>
            <a:ext cx="6172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0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622425" y="1549399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4850" y="3781036"/>
            <a:ext cx="2093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65B2E2"/>
                </a:solidFill>
              </a:rPr>
              <a:t>4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65B2E2"/>
              </a:solidFill>
              <a:effectLst/>
              <a:uFillTx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35150" y="1882273"/>
            <a:ext cx="4581425" cy="2219004"/>
            <a:chOff x="1835150" y="1882273"/>
            <a:chExt cx="4581425" cy="2219004"/>
          </a:xfrm>
        </p:grpSpPr>
        <p:grpSp>
          <p:nvGrpSpPr>
            <p:cNvPr id="36" name="Group 35"/>
            <p:cNvGrpSpPr/>
            <p:nvPr/>
          </p:nvGrpSpPr>
          <p:grpSpPr>
            <a:xfrm>
              <a:off x="18351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6207224" y="3731947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65B2E2"/>
                  </a:solidFill>
                </a:rPr>
                <a:t>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971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Output: 4x224x224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stride = 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724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Output: 4x112x112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but 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stride = 2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275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in Torch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42" y="723133"/>
            <a:ext cx="8509000" cy="949464"/>
          </a:xfrm>
          <a:prstGeom prst="rect">
            <a:avLst/>
          </a:prstGeom>
        </p:spPr>
      </p:pic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250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nInputPlane (e.g. 3 for RGB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8222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nOutputPlane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415366" cy="1463963"/>
            <a:chOff x="2819725" y="1629654"/>
            <a:chExt cx="2415366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347081" cy="1260842"/>
              <a:chOff x="2840509" y="2035059"/>
              <a:chExt cx="2347081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945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00"/>
                    </a:solidFill>
                  </a:rPr>
                  <a:t>nOutputPlane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x 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nInputPlane</a:t>
                </a:r>
                <a:endParaRPr lang="en-US" sz="110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94016" y="20350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smtClean="0">
                    <a:solidFill>
                      <a:srgbClr val="000000"/>
                    </a:solidFill>
                  </a:rPr>
                  <a:t>kW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2" y="27308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err="1" smtClean="0">
                    <a:solidFill>
                      <a:srgbClr val="000000"/>
                    </a:solidFill>
                  </a:rPr>
                  <a:t>kH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10874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25400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Teaching Assistants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925" y="914941"/>
            <a:ext cx="358206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Tianlu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Wang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PhD Student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Office Hours: Wednesdays 5 to 6pm. </a:t>
            </a:r>
          </a:p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Location: </a:t>
            </a:r>
            <a:r>
              <a:rPr lang="en-US" dirty="0"/>
              <a:t>Rice 430, desk 12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143" r="5484"/>
          <a:stretch/>
        </p:blipFill>
        <p:spPr>
          <a:xfrm>
            <a:off x="1487395" y="864437"/>
            <a:ext cx="1307996" cy="1250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5672" y="2645975"/>
            <a:ext cx="3051474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Siva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Sitaraman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MSc Student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Office Hours: Fridays 3 to 4pm. </a:t>
            </a:r>
          </a:p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Location: </a:t>
            </a:r>
            <a:r>
              <a:rPr lang="en-US" sz="2000" b="1" dirty="0"/>
              <a:t>Rice </a:t>
            </a:r>
            <a:r>
              <a:rPr lang="en-US" sz="2000" b="1" dirty="0" smtClean="0"/>
              <a:t>204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80" y="2711209"/>
            <a:ext cx="1067320" cy="11512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9072" y="4273751"/>
            <a:ext cx="6280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dirty="0">
                <a:sym typeface="Helvetica"/>
              </a:rPr>
              <a:t>Piazza: </a:t>
            </a:r>
            <a:r>
              <a:rPr lang="en-US" dirty="0">
                <a:hlinkClick r:id="rId4"/>
              </a:rPr>
              <a:t>http://piazza.com/virginia/fall2017/cs6501009/home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87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250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400" dirty="0" smtClean="0">
                <a:solidFill>
                  <a:srgbClr val="000000"/>
                </a:solidFill>
              </a:rPr>
              <a:t>nInputPlane (e.g. 3 for RGB inputs)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8222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400" dirty="0" err="1" smtClean="0">
                <a:solidFill>
                  <a:srgbClr val="000000"/>
                </a:solidFill>
              </a:rPr>
              <a:t>nOutputPlane</a:t>
            </a:r>
            <a:r>
              <a:rPr lang="en-US" sz="1400" dirty="0" smtClean="0">
                <a:solidFill>
                  <a:srgbClr val="000000"/>
                </a:solidFill>
              </a:rPr>
              <a:t> (equals the number of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convolutional filters for this layer)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415366" cy="1463963"/>
            <a:chOff x="2819725" y="1629654"/>
            <a:chExt cx="2415366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l" rtl="0" latinLnBrk="1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347081" cy="1260842"/>
              <a:chOff x="2840509" y="2035059"/>
              <a:chExt cx="2347081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algn="l" rtl="0" latinLnBrk="1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945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00"/>
                    </a:solidFill>
                  </a:rPr>
                  <a:t>nOutputPlane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x 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algn="l" defTabSz="914400" rtl="0" latinLnBrk="1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nInputPlane</a:t>
                </a:r>
                <a:endParaRPr lang="en-US" sz="110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algn="l" defTabSz="914400" rtl="0" latinLnBrk="1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94016" y="20350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smtClean="0">
                    <a:solidFill>
                      <a:srgbClr val="000000"/>
                    </a:solidFill>
                  </a:rPr>
                  <a:t>kW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algn="l" defTabSz="914400" rtl="0" latinLnBrk="1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2" y="27308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err="1" smtClean="0">
                    <a:solidFill>
                      <a:srgbClr val="000000"/>
                    </a:solidFill>
                  </a:rPr>
                  <a:t>kH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mtClean="0">
                <a:solidFill>
                  <a:srgbClr val="000000"/>
                </a:solidFill>
              </a:rPr>
              <a:t>Input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Output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522234" y="917029"/>
            <a:ext cx="77915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400" dirty="0" smtClean="0">
                <a:solidFill>
                  <a:srgbClr val="0070C0"/>
                </a:solidFill>
              </a:rPr>
              <a:t>Convolution2D</a:t>
            </a:r>
            <a:r>
              <a:rPr lang="en-US" sz="1400" dirty="0" smtClean="0">
                <a:solidFill>
                  <a:srgbClr val="000000"/>
                </a:solidFill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</a:rPr>
              <a:t>nOutputPlane</a:t>
            </a:r>
            <a:r>
              <a:rPr lang="en-US" sz="1400" dirty="0" smtClean="0">
                <a:solidFill>
                  <a:srgbClr val="000000"/>
                </a:solidFill>
              </a:rPr>
              <a:t>, kW, </a:t>
            </a:r>
            <a:r>
              <a:rPr lang="en-US" sz="1400" dirty="0" err="1" smtClean="0">
                <a:solidFill>
                  <a:srgbClr val="000000"/>
                </a:solidFill>
              </a:rPr>
              <a:t>kH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input_shape</a:t>
            </a:r>
            <a:r>
              <a:rPr lang="en-US" sz="1400" dirty="0" smtClean="0">
                <a:solidFill>
                  <a:srgbClr val="000000"/>
                </a:solidFill>
              </a:rPr>
              <a:t> = (3, 224, 224), subsample = 2, </a:t>
            </a:r>
            <a:r>
              <a:rPr lang="en-US" sz="1400" dirty="0" err="1" smtClean="0">
                <a:solidFill>
                  <a:srgbClr val="000000"/>
                </a:solidFill>
              </a:rPr>
              <a:t>border_mode</a:t>
            </a:r>
            <a:r>
              <a:rPr lang="en-US" sz="1400" dirty="0" smtClean="0">
                <a:solidFill>
                  <a:srgbClr val="000000"/>
                </a:solidFill>
              </a:rPr>
              <a:t> = valid) </a:t>
            </a:r>
          </a:p>
        </p:txBody>
      </p:sp>
      <p:sp>
        <p:nvSpPr>
          <p:cNvPr id="27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in </a:t>
            </a:r>
            <a:r>
              <a:rPr lang="en-US" sz="3200" dirty="0" err="1" smtClean="0">
                <a:solidFill>
                  <a:srgbClr val="215380"/>
                </a:solidFill>
              </a:rPr>
              <a:t>Keras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86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in </a:t>
            </a:r>
            <a:r>
              <a:rPr lang="en-US" sz="3200" dirty="0" err="1" smtClean="0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090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(e.g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. 3 for RGB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7853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(equals 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number of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846440" cy="1463963"/>
            <a:chOff x="2819725" y="1629654"/>
            <a:chExt cx="2846440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60842"/>
              <a:chOff x="2840509" y="2035059"/>
              <a:chExt cx="2778155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304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00"/>
                    </a:solidFill>
                  </a:rPr>
                  <a:t>out_channels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x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6594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err="1" smtClean="0">
                    <a:solidFill>
                      <a:srgbClr val="000000"/>
                    </a:solidFill>
                  </a:rPr>
                  <a:t>in_channels</a:t>
                </a:r>
                <a:endParaRPr lang="en-US" sz="1100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smtClean="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smtClean="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83" y="906955"/>
            <a:ext cx="6426923" cy="5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65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44" y="1053078"/>
            <a:ext cx="6481672" cy="3264406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54951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87" y="840874"/>
            <a:ext cx="7592223" cy="34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3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82" y="1063100"/>
            <a:ext cx="5390158" cy="3244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6462" y="2110154"/>
            <a:ext cx="6565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Pros?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Cons?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324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Network: </a:t>
            </a:r>
            <a:r>
              <a:rPr lang="en-US" sz="3200" dirty="0" err="1" smtClean="0">
                <a:solidFill>
                  <a:srgbClr val="215380"/>
                </a:solidFill>
              </a:rPr>
              <a:t>LeNet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71" y="1574052"/>
            <a:ext cx="7911577" cy="21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9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215380"/>
                </a:solidFill>
              </a:rPr>
              <a:t>LeNet</a:t>
            </a:r>
            <a:r>
              <a:rPr lang="en-US" sz="3200" dirty="0" smtClean="0">
                <a:solidFill>
                  <a:srgbClr val="215380"/>
                </a:solidFill>
              </a:rPr>
              <a:t> in </a:t>
            </a:r>
            <a:r>
              <a:rPr lang="en-US" sz="3200" dirty="0" err="1" smtClean="0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76" y="771205"/>
            <a:ext cx="5629373" cy="39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7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215380"/>
                </a:solidFill>
              </a:rPr>
              <a:t>SpatialMaxPooling</a:t>
            </a:r>
            <a:r>
              <a:rPr lang="en-US" sz="3200" dirty="0" smtClean="0">
                <a:solidFill>
                  <a:srgbClr val="215380"/>
                </a:solidFill>
              </a:rPr>
              <a:t>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4292871" y="1422394"/>
            <a:ext cx="332077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take the max in 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this neighborhood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8174" y="2958351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9024" y="3282435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34" y="2909055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9073" y="3450209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6648" y="3394689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7743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38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68" y="555458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The Perceptron Model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(Artificial) Neural Networks (ANNs, NNs) / Multi-layer Perceptron (MLP)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Backpropagation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Convolutional (Neural) Networks (CNNs,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Convnets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)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smtClean="0">
                <a:solidFill>
                  <a:srgbClr val="215380"/>
                </a:solidFill>
              </a:rPr>
              <a:t>Outline for Today</a:t>
            </a:r>
            <a:endParaRPr sz="320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75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Perceptron Model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24" y="943766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dirty="0" smtClean="0">
                <a:sym typeface="Helvetica"/>
              </a:rPr>
              <a:t>Frank Rosenblatt (1957) - Cornell University</a:t>
            </a:r>
            <a:endParaRPr lang="en-US" dirty="0">
              <a:sym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7818" y="4355584"/>
            <a:ext cx="470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More: https</a:t>
            </a:r>
            <a:r>
              <a:rPr lang="en-US" dirty="0"/>
              <a:t>://</a:t>
            </a:r>
            <a:r>
              <a:rPr lang="en-US" dirty="0" err="1"/>
              <a:t>en.wikipedia.org</a:t>
            </a:r>
            <a:r>
              <a:rPr lang="en-US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4888794" y="1644512"/>
            <a:ext cx="3723513" cy="2353346"/>
            <a:chOff x="4888794" y="1644512"/>
            <a:chExt cx="3723513" cy="2353346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44512"/>
              <a:ext cx="460767" cy="400566"/>
              <a:chOff x="4750274" y="1783751"/>
              <a:chExt cx="460767" cy="4005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95439"/>
              <a:ext cx="466089" cy="400566"/>
              <a:chOff x="4750274" y="1783751"/>
              <a:chExt cx="466089" cy="40056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46366"/>
              <a:ext cx="466089" cy="400566"/>
              <a:chOff x="4750274" y="1783751"/>
              <a:chExt cx="466089" cy="40056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97292"/>
              <a:ext cx="466089" cy="400566"/>
              <a:chOff x="4750274" y="1783751"/>
              <a:chExt cx="466089" cy="4005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09874"/>
              <a:ext cx="580470" cy="626965"/>
              <a:chOff x="6512842" y="2409874"/>
              <a:chExt cx="580470" cy="62696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09874"/>
                <a:ext cx="580470" cy="605961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55738" t="-115842" r="-157377" b="-1663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49561" y="1829178"/>
              <a:ext cx="1063939" cy="736222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54883" y="2480105"/>
              <a:ext cx="1054475" cy="21590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7377402" y="1060847"/>
            <a:ext cx="1041309" cy="1136442"/>
            <a:chOff x="7377402" y="1060847"/>
            <a:chExt cx="1041309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4130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374049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Perceptron Model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24" y="943766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dirty="0" smtClean="0">
                <a:sym typeface="Helvetica"/>
              </a:rPr>
              <a:t>Frank Rosenblatt (1957) - Cornell University</a:t>
            </a:r>
            <a:endParaRPr lang="en-US" dirty="0">
              <a:sym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7818" y="4355584"/>
            <a:ext cx="470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More: https</a:t>
            </a:r>
            <a:r>
              <a:rPr lang="en-US" dirty="0"/>
              <a:t>://</a:t>
            </a:r>
            <a:r>
              <a:rPr lang="en-US" dirty="0" err="1"/>
              <a:t>en.wikipedia.org</a:t>
            </a:r>
            <a:r>
              <a:rPr lang="en-US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4888794" y="1644512"/>
            <a:ext cx="3723513" cy="2353346"/>
            <a:chOff x="4888794" y="1644512"/>
            <a:chExt cx="3723513" cy="2353346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44512"/>
              <a:ext cx="460767" cy="400566"/>
              <a:chOff x="4750274" y="1783751"/>
              <a:chExt cx="460767" cy="4005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95439"/>
              <a:ext cx="466089" cy="400566"/>
              <a:chOff x="4750274" y="1783751"/>
              <a:chExt cx="466089" cy="40056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46366"/>
              <a:ext cx="466089" cy="400566"/>
              <a:chOff x="4750274" y="1783751"/>
              <a:chExt cx="466089" cy="40056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97292"/>
              <a:ext cx="466089" cy="400566"/>
              <a:chOff x="4750274" y="1783751"/>
              <a:chExt cx="466089" cy="4005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09874"/>
              <a:ext cx="580470" cy="626965"/>
              <a:chOff x="6512842" y="2409874"/>
              <a:chExt cx="580470" cy="62696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09874"/>
                <a:ext cx="580470" cy="605961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55738" t="-115842" r="-157377" b="-1663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49561" y="1829178"/>
              <a:ext cx="1063939" cy="736222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54883" y="2480105"/>
              <a:ext cx="1054475" cy="21590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3" name="Group 32"/>
          <p:cNvGrpSpPr/>
          <p:nvPr/>
        </p:nvGrpSpPr>
        <p:grpSpPr>
          <a:xfrm>
            <a:off x="4353510" y="973435"/>
            <a:ext cx="4318663" cy="3424422"/>
            <a:chOff x="4353510" y="973435"/>
            <a:chExt cx="4318663" cy="342442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53510" y="1313098"/>
              <a:ext cx="4318663" cy="308475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455109" y="973435"/>
              <a:ext cx="965200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!?</a:t>
              </a:r>
              <a:endParaRPr kumimoji="0" lang="en-US" sz="7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374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Perceptron Model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24" y="943766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dirty="0" smtClean="0">
                <a:sym typeface="Helvetica"/>
              </a:rPr>
              <a:t>Frank Rosenblatt (1957) - Cornell University</a:t>
            </a:r>
            <a:endParaRPr lang="en-US" dirty="0">
              <a:sym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7818" y="4355584"/>
            <a:ext cx="470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More: https</a:t>
            </a:r>
            <a:r>
              <a:rPr lang="en-US" dirty="0"/>
              <a:t>://</a:t>
            </a:r>
            <a:r>
              <a:rPr lang="en-US" dirty="0" err="1"/>
              <a:t>en.wikipedia.org</a:t>
            </a:r>
            <a:r>
              <a:rPr lang="en-US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4888794" y="1644512"/>
            <a:ext cx="3723513" cy="2353346"/>
            <a:chOff x="4888794" y="1644512"/>
            <a:chExt cx="3723513" cy="2353346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44512"/>
              <a:ext cx="460767" cy="400566"/>
              <a:chOff x="4750274" y="1783751"/>
              <a:chExt cx="460767" cy="4005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95439"/>
              <a:ext cx="466089" cy="400566"/>
              <a:chOff x="4750274" y="1783751"/>
              <a:chExt cx="466089" cy="40056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46366"/>
              <a:ext cx="466089" cy="400566"/>
              <a:chOff x="4750274" y="1783751"/>
              <a:chExt cx="466089" cy="40056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97292"/>
              <a:ext cx="466089" cy="400566"/>
              <a:chOff x="4750274" y="1783751"/>
              <a:chExt cx="466089" cy="4005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09874"/>
              <a:ext cx="580470" cy="626965"/>
              <a:chOff x="6512842" y="2409874"/>
              <a:chExt cx="580470" cy="62696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09874"/>
                <a:ext cx="580470" cy="605961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55738" t="-115842" r="-157377" b="-1663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49561" y="1829178"/>
              <a:ext cx="1063939" cy="736222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54883" y="2480105"/>
              <a:ext cx="1054475" cy="21590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7377402" y="1060847"/>
            <a:ext cx="1041309" cy="1136442"/>
            <a:chOff x="7377402" y="1060847"/>
            <a:chExt cx="1041309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4130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27585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Activation Functions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43907" y="2814388"/>
            <a:ext cx="2068469" cy="1964676"/>
            <a:chOff x="5803899" y="830661"/>
            <a:chExt cx="2068469" cy="19646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3899" y="1157037"/>
              <a:ext cx="2068469" cy="16383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887072" y="830661"/>
              <a:ext cx="190212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ReLU</a:t>
              </a: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(x)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= max(0, x)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2079" y="2795337"/>
            <a:ext cx="2305756" cy="1954464"/>
            <a:chOff x="1602079" y="2795337"/>
            <a:chExt cx="2305756" cy="19544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2079" y="3111501"/>
              <a:ext cx="2305756" cy="16383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355329" y="2795337"/>
              <a:ext cx="79925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Tanh</a:t>
              </a: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(x)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12271" y="783208"/>
            <a:ext cx="2679463" cy="2012129"/>
            <a:chOff x="5364933" y="2737672"/>
            <a:chExt cx="2679463" cy="20121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933" y="3111501"/>
              <a:ext cx="2679463" cy="16383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190112" y="2737672"/>
              <a:ext cx="108138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Sigmoid(x)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2079" y="842363"/>
            <a:ext cx="2239244" cy="1958068"/>
            <a:chOff x="1602079" y="842363"/>
            <a:chExt cx="2239244" cy="1958068"/>
          </a:xfrm>
        </p:grpSpPr>
        <p:sp>
          <p:nvSpPr>
            <p:cNvPr id="42" name="TextBox 41"/>
            <p:cNvSpPr txBox="1"/>
            <p:nvPr/>
          </p:nvSpPr>
          <p:spPr>
            <a:xfrm>
              <a:off x="2177901" y="842363"/>
              <a:ext cx="80566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Step(x) 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079" y="1157037"/>
              <a:ext cx="2239244" cy="1643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0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215380"/>
                </a:solidFill>
              </a:rPr>
              <a:t>Pytorch</a:t>
            </a:r>
            <a:r>
              <a:rPr lang="en-US" sz="3200" dirty="0" smtClean="0">
                <a:solidFill>
                  <a:srgbClr val="215380"/>
                </a:solidFill>
              </a:rPr>
              <a:t> </a:t>
            </a:r>
            <a:r>
              <a:rPr lang="en-US" sz="3200" dirty="0" smtClean="0">
                <a:solidFill>
                  <a:srgbClr val="215380"/>
                </a:solidFill>
              </a:rPr>
              <a:t>- Perceptron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2" y="1141439"/>
            <a:ext cx="7214347" cy="27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17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13144</TotalTime>
  <Words>1223</Words>
  <Application>Microsoft Macintosh PowerPoint</Application>
  <PresentationFormat>On-screen Show (16:9)</PresentationFormat>
  <Paragraphs>224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Calibri</vt:lpstr>
      <vt:lpstr>Cambria Math</vt:lpstr>
      <vt:lpstr>Helvetica</vt:lpstr>
      <vt:lpstr>Helvetica Neue</vt:lpstr>
      <vt:lpstr>Arial</vt:lpstr>
      <vt:lpstr>Default</vt:lpstr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162</cp:revision>
  <dcterms:modified xsi:type="dcterms:W3CDTF">2017-09-19T16:23:10Z</dcterms:modified>
</cp:coreProperties>
</file>