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6" r:id="rId2"/>
    <p:sldId id="287" r:id="rId3"/>
    <p:sldId id="288" r:id="rId4"/>
    <p:sldId id="289" r:id="rId5"/>
    <p:sldId id="290" r:id="rId6"/>
    <p:sldId id="314" r:id="rId7"/>
    <p:sldId id="315" r:id="rId8"/>
    <p:sldId id="291" r:id="rId9"/>
    <p:sldId id="293" r:id="rId10"/>
    <p:sldId id="316" r:id="rId11"/>
    <p:sldId id="294" r:id="rId12"/>
    <p:sldId id="295" r:id="rId13"/>
    <p:sldId id="296" r:id="rId14"/>
    <p:sldId id="297" r:id="rId15"/>
    <p:sldId id="298" r:id="rId16"/>
    <p:sldId id="299" r:id="rId17"/>
    <p:sldId id="307" r:id="rId18"/>
    <p:sldId id="310" r:id="rId19"/>
    <p:sldId id="311" r:id="rId20"/>
    <p:sldId id="317" r:id="rId21"/>
    <p:sldId id="312" r:id="rId22"/>
    <p:sldId id="313" r:id="rId23"/>
    <p:sldId id="285" r:id="rId24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3F2"/>
    <a:srgbClr val="F9F6E1"/>
    <a:srgbClr val="D1E0F9"/>
    <a:srgbClr val="65B2E2"/>
    <a:srgbClr val="FAC7C7"/>
    <a:srgbClr val="009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18"/>
    <p:restoredTop sz="94768"/>
  </p:normalViewPr>
  <p:slideViewPr>
    <p:cSldViewPr snapToGrid="0" snapToObjects="1">
      <p:cViewPr varScale="1">
        <p:scale>
          <a:sx n="111" d="100"/>
          <a:sy n="111" d="100"/>
        </p:scale>
        <p:origin x="20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79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57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8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31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46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2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64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036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855209"/>
            <a:ext cx="9144001" cy="294641"/>
          </a:xfrm>
          <a:prstGeom prst="rect">
            <a:avLst/>
          </a:prstGeom>
          <a:solidFill>
            <a:srgbClr val="21538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" name="Shape 5"/>
          <p:cNvSpPr/>
          <p:nvPr/>
        </p:nvSpPr>
        <p:spPr>
          <a:xfrm>
            <a:off x="101722" y="4848859"/>
            <a:ext cx="321887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CS6501: Computational Visual Recognition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1pPr>
      <a:lvl2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2pPr>
      <a:lvl3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3pPr>
      <a:lvl4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4pPr>
      <a:lvl5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5pPr>
      <a:lvl6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6pPr>
      <a:lvl7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7pPr>
      <a:lvl8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8pPr>
      <a:lvl9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9pPr>
    </p:titleStyle>
    <p:bodyStyle>
      <a:lvl1pPr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1pPr>
      <a:lvl2pPr indent="457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2pPr>
      <a:lvl3pPr indent="914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3pPr>
      <a:lvl4pPr indent="1371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4pPr>
      <a:lvl5pPr indent="18288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5pPr>
      <a:lvl6pPr indent="22860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6pPr>
      <a:lvl7pPr indent="2743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7pPr>
      <a:lvl8pPr indent="3200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8pPr>
      <a:lvl9pPr indent="3657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9pPr>
    </p:bodyStyle>
    <p:otherStyle>
      <a:lvl1pPr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hyperlink" Target="https://gist.github.com/baraldilorenzo/07d7802847aaad0a35d3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st.github.com/joelouismarino/a2ede9ab3928f999575423b9887abd14" TargetMode="External"/><Relationship Id="rId3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felixlaumon.github.io/assets/kaggle-right-whale/resnet.pn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52" y="722376"/>
            <a:ext cx="6960255" cy="27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66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Alexnet</a:t>
            </a:r>
            <a:r>
              <a:rPr lang="en-US" dirty="0" smtClean="0"/>
              <a:t> in </a:t>
            </a:r>
            <a:r>
              <a:rPr lang="en-US" dirty="0" err="1" smtClean="0"/>
              <a:t>Keras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22" y="732682"/>
            <a:ext cx="2943347" cy="40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8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016000"/>
            <a:ext cx="46990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94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1972492" y="1016000"/>
            <a:ext cx="326571" cy="3111500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4096475" y="2857910"/>
            <a:ext cx="326571" cy="3111500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5849" y="2387085"/>
            <a:ext cx="4433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256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065" y="4542656"/>
            <a:ext cx="4433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256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281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6263" y="1081315"/>
            <a:ext cx="2730319" cy="27303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37" y="2206140"/>
            <a:ext cx="893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224x224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114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1395" y="1206590"/>
            <a:ext cx="2730319" cy="27303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37" y="2206140"/>
            <a:ext cx="893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224x224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371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5" r="23539" b="12206"/>
          <a:stretch/>
        </p:blipFill>
        <p:spPr>
          <a:xfrm>
            <a:off x="2183674" y="3748857"/>
            <a:ext cx="1057728" cy="1123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46" r="33000" b="8817"/>
          <a:stretch/>
        </p:blipFill>
        <p:spPr>
          <a:xfrm>
            <a:off x="784134" y="727165"/>
            <a:ext cx="1096917" cy="116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21" t="7117" r="23538"/>
          <a:stretch/>
        </p:blipFill>
        <p:spPr>
          <a:xfrm flipH="1">
            <a:off x="2642687" y="716280"/>
            <a:ext cx="1083126" cy="1188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47" t="11214" r="37899"/>
          <a:stretch/>
        </p:blipFill>
        <p:spPr>
          <a:xfrm>
            <a:off x="3184250" y="2336978"/>
            <a:ext cx="1002213" cy="1136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81" t="3403" r="28818" b="6124"/>
          <a:stretch/>
        </p:blipFill>
        <p:spPr>
          <a:xfrm flipH="1">
            <a:off x="1304107" y="2400836"/>
            <a:ext cx="1153887" cy="115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7211" y="2216171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5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Using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ReLUs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instead of Sigmoid or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Tanh</a:t>
            </a: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Momentum + Weight Decay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Dropout (Randomly sets Unit outputs to zero during training) 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GPU Computation!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Other Important Aspects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74" y="2996193"/>
            <a:ext cx="3911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Using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ReLUs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instead of Sigmoid or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Tanh</a:t>
            </a: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Momentum + Weight Decay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Dropout (Randomly sets Unit outputs to zero during training) 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GPU Computation!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Other Important Aspects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74" y="2996193"/>
            <a:ext cx="3911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37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VGG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95" y="1273907"/>
            <a:ext cx="7102214" cy="2655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586" y="3955726"/>
            <a:ext cx="7190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Keras</a:t>
            </a:r>
            <a:r>
              <a:rPr lang="en-US" b="1" dirty="0" smtClean="0"/>
              <a:t>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err="1">
                <a:hlinkClick r:id="rId3"/>
              </a:rPr>
              <a:t>gist.github.com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baraldilorenzo</a:t>
            </a:r>
            <a:r>
              <a:rPr lang="en-US" dirty="0">
                <a:hlinkClick r:id="rId3"/>
              </a:rPr>
              <a:t>/07d7802847aaad0a35d3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2708" y="4454768"/>
            <a:ext cx="30642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Zisserman, 2014.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9046" y="453292"/>
            <a:ext cx="7511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Top-5: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844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1090" y="3781666"/>
            <a:ext cx="8315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Keras</a:t>
            </a:r>
            <a:r>
              <a:rPr lang="en-US" b="1" dirty="0" smtClean="0"/>
              <a:t>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gist.github.com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joelouismarino</a:t>
            </a:r>
            <a:r>
              <a:rPr lang="en-US" dirty="0">
                <a:hlinkClick r:id="rId2"/>
              </a:rPr>
              <a:t>/a2ede9ab3928f999575423b9887abd14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68" y="1265036"/>
            <a:ext cx="8491415" cy="249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3139" y="4392246"/>
            <a:ext cx="18957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et al.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2014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485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The Problem: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73" y="2619277"/>
            <a:ext cx="2241820" cy="1669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0024" y="1000056"/>
            <a:ext cx="639694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e.g. Abyssinian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cat, Bulldog, French Terrier, Cormorant, Chickadee,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7030A0"/>
                </a:solidFill>
              </a:rPr>
              <a:t>red fox, banjo, barbell, hourglass, knot, maze, viaduct, etc.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7840" y="2743200"/>
            <a:ext cx="201753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cat, tabby cat  (0.71)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…..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Arrow Connector 14"/>
          <p:cNvCxnSpPr>
            <a:stCxn id="6" idx="3"/>
          </p:cNvCxnSpPr>
          <p:nvPr/>
        </p:nvCxnSpPr>
        <p:spPr>
          <a:xfrm>
            <a:off x="3905793" y="3453997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54503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BatchNormalization</a:t>
            </a:r>
            <a:r>
              <a:rPr lang="en-US" dirty="0" smtClean="0"/>
              <a:t> Layer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9" y="1063229"/>
            <a:ext cx="5052298" cy="36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31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63783" y="2506493"/>
            <a:ext cx="6678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felixlaumon.github.io</a:t>
            </a:r>
            <a:r>
              <a:rPr lang="en-US" dirty="0">
                <a:hlinkClick r:id="rId2"/>
              </a:rPr>
              <a:t>/assets/</a:t>
            </a:r>
            <a:r>
              <a:rPr lang="en-US" dirty="0" err="1">
                <a:hlinkClick r:id="rId2"/>
              </a:rPr>
              <a:t>kaggle</a:t>
            </a:r>
            <a:r>
              <a:rPr lang="en-US" dirty="0">
                <a:hlinkClick r:id="rId2"/>
              </a:rPr>
              <a:t>-right-whale/</a:t>
            </a:r>
            <a:r>
              <a:rPr lang="en-US" dirty="0" err="1">
                <a:hlinkClick r:id="rId2"/>
              </a:rPr>
              <a:t>resnet.png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01140" y="1805353"/>
            <a:ext cx="25417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Sorry, does not fit in slide.</a:t>
            </a:r>
          </a:p>
        </p:txBody>
      </p:sp>
      <p:sp>
        <p:nvSpPr>
          <p:cNvPr id="6" name="Rectangle 5"/>
          <p:cNvSpPr/>
          <p:nvPr/>
        </p:nvSpPr>
        <p:spPr>
          <a:xfrm>
            <a:off x="847970" y="3756954"/>
            <a:ext cx="7194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Keras</a:t>
            </a:r>
            <a:r>
              <a:rPr lang="en-US" b="1" dirty="0" smtClean="0"/>
              <a:t>: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raghakot</a:t>
            </a:r>
            <a:r>
              <a:rPr lang="en-US" dirty="0"/>
              <a:t>/</a:t>
            </a:r>
            <a:r>
              <a:rPr lang="en-US" dirty="0" err="1"/>
              <a:t>keras-resnet</a:t>
            </a:r>
            <a:r>
              <a:rPr lang="en-US" dirty="0"/>
              <a:t>/blob/master/</a:t>
            </a:r>
            <a:r>
              <a:rPr lang="en-US" dirty="0" err="1"/>
              <a:t>resnet.py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1566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46" y="203200"/>
            <a:ext cx="5604208" cy="4181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1231" y="4501662"/>
            <a:ext cx="231569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Slide by Mohammad </a:t>
            </a: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Rastegari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7790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23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68" y="555458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The Data: ILSVRC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757" y="1040282"/>
            <a:ext cx="777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Imagenet</a:t>
            </a:r>
            <a:r>
              <a:rPr lang="en-US" dirty="0" smtClean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2285" y="1698171"/>
            <a:ext cx="16087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Categories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4913" y="2235379"/>
            <a:ext cx="34233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8387" y="2772587"/>
            <a:ext cx="35564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mtClean="0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3788" y="3309795"/>
            <a:ext cx="25657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~50k images </a:t>
            </a:r>
            <a:r>
              <a:rPr lang="en-US" smtClean="0">
                <a:solidFill>
                  <a:srgbClr val="000000"/>
                </a:solidFill>
              </a:rPr>
              <a:t>for validation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4148" y="3827400"/>
            <a:ext cx="661334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evaluation is </a:t>
            </a:r>
            <a:r>
              <a:rPr lang="en-US" smtClean="0">
                <a:solidFill>
                  <a:srgbClr val="000000"/>
                </a:solidFill>
              </a:rPr>
              <a:t>performed centrally by the organizers (max 2 per week)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679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The Evaluation Metric: Top K-error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63" y="2841345"/>
            <a:ext cx="2241820" cy="166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330" y="2965268"/>
            <a:ext cx="2031964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</a:rPr>
              <a:t>cat, tabby cat  (0.61)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</a:rPr>
              <a:t>Abyssinian cat (0.10)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</a:rPr>
              <a:t>French terrier (0.03)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92283" y="3676065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244034" y="1509400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27758" y="1058343"/>
            <a:ext cx="3061940" cy="307776"/>
            <a:chOff x="4727758" y="1058343"/>
            <a:chExt cx="3061940" cy="307776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27758" y="1396895"/>
            <a:ext cx="3061940" cy="307776"/>
            <a:chOff x="4727758" y="1396895"/>
            <a:chExt cx="3061940" cy="307776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27758" y="1726867"/>
            <a:ext cx="3061940" cy="307776"/>
            <a:chOff x="4727758" y="1726867"/>
            <a:chExt cx="3061940" cy="307776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7758" y="2030352"/>
            <a:ext cx="3061940" cy="312065"/>
            <a:chOff x="4727758" y="2030352"/>
            <a:chExt cx="3061940" cy="312065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7758" y="2338127"/>
            <a:ext cx="3061940" cy="307775"/>
            <a:chOff x="4727758" y="2338127"/>
            <a:chExt cx="3061940" cy="307775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116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Top-5 error on this competition (2012)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10" y="1018574"/>
            <a:ext cx="3151640" cy="33672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500846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3914503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29977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31" y="1063229"/>
            <a:ext cx="7846646" cy="3241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10468967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happening?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482" y="866168"/>
            <a:ext cx="4451626" cy="36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10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44" y="842727"/>
            <a:ext cx="1552194" cy="115588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092759" y="1455379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2351313" y="959007"/>
            <a:ext cx="1280161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(SIFT)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123" y="959007"/>
            <a:ext cx="1596592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encoding</a:t>
            </a:r>
            <a:b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Fisher vectors)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5364" y="1097506"/>
            <a:ext cx="1740282" cy="646329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(SVM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34326" y="1437961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586328" y="1433734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3358326" y="473397"/>
            <a:ext cx="27901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SIFT + FV + SVM (or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699589" y="1403380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2195611" y="3580413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Group 36"/>
          <p:cNvGrpSpPr/>
          <p:nvPr/>
        </p:nvGrpSpPr>
        <p:grpSpPr>
          <a:xfrm>
            <a:off x="721796" y="2644597"/>
            <a:ext cx="7330492" cy="1479053"/>
            <a:chOff x="721796" y="2644597"/>
            <a:chExt cx="7330492" cy="14790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796" y="2967761"/>
              <a:ext cx="1552194" cy="115588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77886" y="3222540"/>
              <a:ext cx="5040612" cy="646329"/>
            </a:xfrm>
            <a:prstGeom prst="rect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Convolutional Network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(includes both feature extraction and classifier)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1474" y="2644597"/>
              <a:ext cx="145007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0000"/>
                  </a:solidFill>
                </a:rPr>
                <a:t>Deep Learning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02441" y="3528414"/>
              <a:ext cx="249847" cy="1729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590800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The Model: Convolutional Network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40874"/>
            <a:ext cx="5146766" cy="385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61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11916</TotalTime>
  <Words>306</Words>
  <Application>Microsoft Macintosh PowerPoint</Application>
  <PresentationFormat>On-screen Show (16:9)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Helvetica</vt:lpstr>
      <vt:lpstr>Helvetica Neue</vt:lpstr>
      <vt:lpstr>Arial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Alexnet</vt:lpstr>
      <vt:lpstr>What is happening?</vt:lpstr>
      <vt:lpstr>PowerPoint Presentation</vt:lpstr>
      <vt:lpstr>PowerPoint Presentation</vt:lpstr>
      <vt:lpstr>Alexnet in Keras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VGG Network</vt:lpstr>
      <vt:lpstr>GoogLeNet</vt:lpstr>
      <vt:lpstr>BatchNormalization Layer</vt:lpstr>
      <vt:lpstr>ResNet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163</cp:revision>
  <dcterms:modified xsi:type="dcterms:W3CDTF">2017-09-21T13:47:22Z</dcterms:modified>
</cp:coreProperties>
</file>