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78"/>
  </p:notesMasterIdLst>
  <p:sldIdLst>
    <p:sldId id="256" r:id="rId2"/>
    <p:sldId id="458" r:id="rId3"/>
    <p:sldId id="330" r:id="rId4"/>
    <p:sldId id="459" r:id="rId5"/>
    <p:sldId id="457" r:id="rId6"/>
    <p:sldId id="405" r:id="rId7"/>
    <p:sldId id="403" r:id="rId8"/>
    <p:sldId id="460" r:id="rId9"/>
    <p:sldId id="461" r:id="rId10"/>
    <p:sldId id="462" r:id="rId11"/>
    <p:sldId id="463" r:id="rId12"/>
    <p:sldId id="465" r:id="rId13"/>
    <p:sldId id="468" r:id="rId14"/>
    <p:sldId id="469" r:id="rId15"/>
    <p:sldId id="470" r:id="rId16"/>
    <p:sldId id="466" r:id="rId17"/>
    <p:sldId id="467" r:id="rId18"/>
    <p:sldId id="471" r:id="rId19"/>
    <p:sldId id="473" r:id="rId20"/>
    <p:sldId id="475" r:id="rId21"/>
    <p:sldId id="474" r:id="rId22"/>
    <p:sldId id="476" r:id="rId23"/>
    <p:sldId id="404" r:id="rId24"/>
    <p:sldId id="516" r:id="rId25"/>
    <p:sldId id="517" r:id="rId26"/>
    <p:sldId id="518" r:id="rId27"/>
    <p:sldId id="519" r:id="rId28"/>
    <p:sldId id="520" r:id="rId29"/>
    <p:sldId id="521" r:id="rId30"/>
    <p:sldId id="522" r:id="rId31"/>
    <p:sldId id="523" r:id="rId32"/>
    <p:sldId id="524" r:id="rId33"/>
    <p:sldId id="525" r:id="rId34"/>
    <p:sldId id="503" r:id="rId35"/>
    <p:sldId id="515" r:id="rId36"/>
    <p:sldId id="526" r:id="rId37"/>
    <p:sldId id="478" r:id="rId38"/>
    <p:sldId id="527" r:id="rId39"/>
    <p:sldId id="504" r:id="rId40"/>
    <p:sldId id="505" r:id="rId41"/>
    <p:sldId id="502" r:id="rId42"/>
    <p:sldId id="507" r:id="rId43"/>
    <p:sldId id="506" r:id="rId44"/>
    <p:sldId id="501" r:id="rId45"/>
    <p:sldId id="500" r:id="rId46"/>
    <p:sldId id="479" r:id="rId47"/>
    <p:sldId id="480" r:id="rId48"/>
    <p:sldId id="481" r:id="rId49"/>
    <p:sldId id="482" r:id="rId50"/>
    <p:sldId id="483" r:id="rId51"/>
    <p:sldId id="528" r:id="rId52"/>
    <p:sldId id="529" r:id="rId53"/>
    <p:sldId id="530" r:id="rId54"/>
    <p:sldId id="531" r:id="rId55"/>
    <p:sldId id="532" r:id="rId56"/>
    <p:sldId id="533" r:id="rId57"/>
    <p:sldId id="534" r:id="rId58"/>
    <p:sldId id="535" r:id="rId59"/>
    <p:sldId id="536" r:id="rId60"/>
    <p:sldId id="485" r:id="rId61"/>
    <p:sldId id="486" r:id="rId62"/>
    <p:sldId id="487" r:id="rId63"/>
    <p:sldId id="488" r:id="rId64"/>
    <p:sldId id="489" r:id="rId65"/>
    <p:sldId id="490" r:id="rId66"/>
    <p:sldId id="491" r:id="rId67"/>
    <p:sldId id="492" r:id="rId68"/>
    <p:sldId id="493" r:id="rId69"/>
    <p:sldId id="494" r:id="rId70"/>
    <p:sldId id="495" r:id="rId71"/>
    <p:sldId id="496" r:id="rId72"/>
    <p:sldId id="497" r:id="rId73"/>
    <p:sldId id="498" r:id="rId74"/>
    <p:sldId id="499" r:id="rId75"/>
    <p:sldId id="464" r:id="rId76"/>
    <p:sldId id="285" r:id="rId77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8"/>
    <p:restoredTop sz="94647"/>
  </p:normalViewPr>
  <p:slideViewPr>
    <p:cSldViewPr snapToGrid="0" snapToObjects="1">
      <p:cViewPr varScale="1">
        <p:scale>
          <a:sx n="173" d="100"/>
          <a:sy n="173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41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sym typeface="Symbol" pitchFamily="18" charset="2"/>
              </a:rPr>
              <a:t>  </a:t>
            </a:r>
            <a:r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 smtClean="0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608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F9E6D0-DA62-F54A-916F-2A88B954CE98}" type="slidenum">
              <a:rPr lang="en-US" sz="1200" b="0">
                <a:solidFill>
                  <a:schemeClr val="bg1"/>
                </a:solidFill>
              </a:rPr>
              <a:pPr eaLnBrk="1" hangingPunct="1"/>
              <a:t>46</a:t>
            </a:fld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99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 smtClean="0">
                <a:solidFill>
                  <a:srgbClr val="215380"/>
                </a:solidFill>
              </a:rPr>
              <a:t>CS</a:t>
            </a:r>
            <a:r>
              <a:rPr lang="en-US" sz="3400" dirty="0" smtClean="0">
                <a:solidFill>
                  <a:srgbClr val="215380"/>
                </a:solidFill>
              </a:rPr>
              <a:t>4</a:t>
            </a:r>
            <a:r>
              <a:rPr sz="3400" dirty="0" smtClean="0">
                <a:solidFill>
                  <a:srgbClr val="215380"/>
                </a:solidFill>
              </a:rPr>
              <a:t>501</a:t>
            </a:r>
            <a:r>
              <a:rPr sz="3400" dirty="0">
                <a:solidFill>
                  <a:srgbClr val="215380"/>
                </a:solidFill>
              </a:rPr>
              <a:t>: </a:t>
            </a:r>
            <a:r>
              <a:rPr lang="en-US" sz="3400" dirty="0" smtClean="0">
                <a:solidFill>
                  <a:srgbClr val="215380"/>
                </a:solidFill>
              </a:rPr>
              <a:t>Introduction</a:t>
            </a:r>
            <a:r>
              <a:rPr lang="en-US" sz="3400" baseline="0" dirty="0" smtClean="0">
                <a:solidFill>
                  <a:srgbClr val="215380"/>
                </a:solidFill>
              </a:rPr>
              <a:t> to Computer Vision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32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1/29/18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vicente@virginia.edu" TargetMode="External"/><Relationship Id="rId3" Type="http://schemas.openxmlformats.org/officeDocument/2006/relationships/hyperlink" Target="http://piazza.com/virginia/spring2018/cs4501008/hom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Relationship Id="rId3" Type="http://schemas.openxmlformats.org/officeDocument/2006/relationships/image" Target="../media/image35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Relationship Id="rId3" Type="http://schemas.openxmlformats.org/officeDocument/2006/relationships/image" Target="../media/image35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38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tiff"/><Relationship Id="rId3" Type="http://schemas.openxmlformats.org/officeDocument/2006/relationships/image" Target="../media/image62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tiff"/><Relationship Id="rId3" Type="http://schemas.openxmlformats.org/officeDocument/2006/relationships/image" Target="../media/image63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tiff"/><Relationship Id="rId3" Type="http://schemas.openxmlformats.org/officeDocument/2006/relationships/hyperlink" Target="http://www.cs.virginia.edu/~vicente/recognition/animation.gi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tiff"/><Relationship Id="rId3" Type="http://schemas.openxmlformats.org/officeDocument/2006/relationships/image" Target="../media/image63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5" Type="http://schemas.openxmlformats.org/officeDocument/2006/relationships/image" Target="../media/image65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20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tif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464312" y="1879818"/>
            <a:ext cx="6167713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 smtClean="0">
                <a:solidFill>
                  <a:srgbClr val="215380"/>
                </a:solidFill>
              </a:rPr>
              <a:t>Light and Image Processing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409" y="4497169"/>
            <a:ext cx="8903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1200" dirty="0" smtClean="0"/>
              <a:t>Various slides from previous courses by: </a:t>
            </a:r>
            <a:br>
              <a:rPr lang="en-US" altLang="x-none" sz="1200" dirty="0" smtClean="0"/>
            </a:br>
            <a:r>
              <a:rPr lang="en-US" altLang="x-none" sz="1200" dirty="0" smtClean="0"/>
              <a:t>D.A. Forsyth (Berkeley / UIUC), </a:t>
            </a:r>
            <a:r>
              <a:rPr lang="en-US" altLang="x-none" sz="1200" dirty="0"/>
              <a:t>I. </a:t>
            </a:r>
            <a:r>
              <a:rPr lang="en-US" altLang="x-none" sz="1200" dirty="0" smtClean="0"/>
              <a:t>Kokkinos (</a:t>
            </a:r>
            <a:r>
              <a:rPr lang="en-US" altLang="x-none" sz="1200" dirty="0" err="1" smtClean="0"/>
              <a:t>Ecole</a:t>
            </a:r>
            <a:r>
              <a:rPr lang="en-US" altLang="x-none" sz="1200" dirty="0" smtClean="0"/>
              <a:t> Centrale / UCL). </a:t>
            </a:r>
            <a:r>
              <a:rPr lang="en-US" altLang="x-none" sz="1200" dirty="0"/>
              <a:t>S. </a:t>
            </a:r>
            <a:r>
              <a:rPr lang="en-US" altLang="x-none" sz="1200" dirty="0" err="1" smtClean="0"/>
              <a:t>Lazebnik</a:t>
            </a:r>
            <a:r>
              <a:rPr lang="en-US" altLang="x-none" sz="1200" dirty="0" smtClean="0"/>
              <a:t> (UNC / UIUC), S</a:t>
            </a:r>
            <a:r>
              <a:rPr lang="en-US" altLang="x-none" sz="1200" dirty="0"/>
              <a:t>. </a:t>
            </a:r>
            <a:r>
              <a:rPr lang="en-US" altLang="x-none" sz="1200" dirty="0" smtClean="0"/>
              <a:t>Seitz (MSR / Facebook), </a:t>
            </a:r>
            <a:r>
              <a:rPr lang="en-US" altLang="x-none" sz="1200" dirty="0"/>
              <a:t>J. </a:t>
            </a:r>
            <a:r>
              <a:rPr lang="en-US" altLang="x-none" sz="1200" dirty="0" smtClean="0"/>
              <a:t>Hays (Brown / Georgia Tech), </a:t>
            </a:r>
            <a:r>
              <a:rPr lang="en-US" altLang="x-none" sz="1200" dirty="0"/>
              <a:t>A. </a:t>
            </a:r>
            <a:r>
              <a:rPr lang="en-US" altLang="x-none" sz="1200" dirty="0" smtClean="0"/>
              <a:t>Berg (Stony Brook / UNC), D. Samaras (Stony Brook) . J. M. </a:t>
            </a:r>
            <a:r>
              <a:rPr lang="en-US" altLang="x-none" sz="1200" dirty="0" err="1" smtClean="0"/>
              <a:t>Frahm</a:t>
            </a:r>
            <a:r>
              <a:rPr lang="en-US" altLang="x-none" sz="1200" dirty="0" smtClean="0"/>
              <a:t> (UNC), V. Ordonez (UVA). </a:t>
            </a:r>
            <a:endParaRPr lang="en-US" altLang="x-none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Reflection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51" y="838385"/>
            <a:ext cx="6330969" cy="42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Diffuse Reflection </a:t>
            </a:r>
            <a:r>
              <a:rPr lang="mr-IN" sz="2800" dirty="0" smtClean="0"/>
              <a:t>–</a:t>
            </a:r>
            <a:r>
              <a:rPr lang="en-US" sz="2800" dirty="0" smtClean="0"/>
              <a:t> </a:t>
            </a:r>
            <a:r>
              <a:rPr lang="en-US" sz="2800" dirty="0" err="1" smtClean="0"/>
              <a:t>Lambertian</a:t>
            </a:r>
            <a:r>
              <a:rPr lang="en-US" sz="2800" dirty="0" smtClean="0"/>
              <a:t> Surface / BRDF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294954"/>
            <a:ext cx="5468095" cy="3445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0" y="1268016"/>
            <a:ext cx="23850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Light intensity does not depend on the outgoing direction. Only incoming.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It is independent of where the viewer stands.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Smooth surface, not glossy. Can think of any examples?</a:t>
            </a:r>
          </a:p>
        </p:txBody>
      </p:sp>
    </p:spTree>
    <p:extLst>
      <p:ext uri="{BB962C8B-B14F-4D97-AF65-F5344CB8AC3E}">
        <p14:creationId xmlns:p14="http://schemas.microsoft.com/office/powerpoint/2010/main" val="18412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96" y="0"/>
            <a:ext cx="6951568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94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other extreme </a:t>
            </a:r>
            <a:r>
              <a:rPr lang="mr-IN" dirty="0" smtClean="0"/>
              <a:t>–</a:t>
            </a:r>
            <a:r>
              <a:rPr lang="en-US" dirty="0" smtClean="0"/>
              <a:t> Only Specular Reflection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15" y="1060280"/>
            <a:ext cx="5703570" cy="3492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888274" y="4705986"/>
            <a:ext cx="5917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wonderopolis.org</a:t>
            </a:r>
            <a:r>
              <a:rPr lang="en-US" dirty="0"/>
              <a:t>/wonder/how-do-mirrors-work</a:t>
            </a:r>
          </a:p>
        </p:txBody>
      </p:sp>
    </p:spTree>
    <p:extLst>
      <p:ext uri="{BB962C8B-B14F-4D97-AF65-F5344CB8AC3E}">
        <p14:creationId xmlns:p14="http://schemas.microsoft.com/office/powerpoint/2010/main" val="4720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Problem in Computer Vision: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Intrinsic Image Decomposition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60" y="2000250"/>
            <a:ext cx="1335919" cy="895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5810" y="1449467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Given this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5410" y="1449467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this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35727" y="4767541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Images by Marc Serra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04" y="1968500"/>
            <a:ext cx="2422641" cy="92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560" y="3485278"/>
            <a:ext cx="1762665" cy="980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494" y="3422138"/>
            <a:ext cx="2562860" cy="95174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055620" y="2447925"/>
            <a:ext cx="184404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16580" y="3930394"/>
            <a:ext cx="184404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1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5810" y="1449467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Given this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5410" y="1449467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this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35727" y="4767541"/>
            <a:ext cx="192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Images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16580" y="3295601"/>
            <a:ext cx="184404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438150" y="28041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Problem in Computer Vision: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Shape from Shading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59" y="2215039"/>
            <a:ext cx="1619168" cy="2111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20" y="2369820"/>
            <a:ext cx="2162250" cy="206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ideas used in Computer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Ray Tracing</a:t>
            </a:r>
          </a:p>
          <a:p>
            <a:r>
              <a:rPr lang="en-US" dirty="0" err="1" smtClean="0"/>
              <a:t>Radiosity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Photon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Reflection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" y="1312916"/>
            <a:ext cx="6214214" cy="3830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10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Reflection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70" y="4180701"/>
            <a:ext cx="554990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46" y="1142276"/>
            <a:ext cx="7503348" cy="1059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2185666"/>
            <a:ext cx="2755900" cy="18790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5610" y="48665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Phong_reflection_model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840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Reflection Model - Recap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3" y="1407012"/>
            <a:ext cx="8067117" cy="224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1" y="4180701"/>
            <a:ext cx="5549900" cy="68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15610" y="48665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Phong_reflection_model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3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 smtClean="0"/>
              <a:t>Practical Advice on Photography</a:t>
            </a:r>
          </a:p>
          <a:p>
            <a:r>
              <a:rPr lang="en-US" dirty="0" smtClean="0"/>
              <a:t>Camera Parameters</a:t>
            </a:r>
          </a:p>
          <a:p>
            <a:r>
              <a:rPr lang="en-US" dirty="0" smtClean="0"/>
              <a:t>Brief </a:t>
            </a:r>
            <a:r>
              <a:rPr lang="en-US" dirty="0"/>
              <a:t>Introduction to Projective </a:t>
            </a:r>
            <a:r>
              <a:rPr lang="en-US" dirty="0" smtClean="0"/>
              <a:t>Geometry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(Computer Graphics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Intro to Light  (BRDF)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53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Reflection Model - Recap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3" y="1407012"/>
            <a:ext cx="8067117" cy="224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1" y="4180701"/>
            <a:ext cx="5549900" cy="68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15610" y="48665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Phong_reflection_model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316480" y="4180701"/>
            <a:ext cx="548640" cy="548640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569720" y="3648562"/>
            <a:ext cx="1021080" cy="53213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Reflection Model - Recap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3" y="1407012"/>
            <a:ext cx="8067117" cy="224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1" y="4180701"/>
            <a:ext cx="5549900" cy="68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15610" y="48665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Phong_reflection_model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3731914" y="4182041"/>
            <a:ext cx="1556366" cy="443299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550920" y="3637632"/>
            <a:ext cx="1021080" cy="53213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Reflection Model - Recap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3" y="1407012"/>
            <a:ext cx="8067117" cy="224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1" y="4180701"/>
            <a:ext cx="5549900" cy="68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15610" y="48665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en.wikipedia.org</a:t>
            </a:r>
            <a:r>
              <a:rPr lang="en-US" sz="1200" dirty="0"/>
              <a:t>/wiki/</a:t>
            </a:r>
            <a:r>
              <a:rPr lang="en-US" sz="1200" dirty="0" err="1"/>
              <a:t>Phong_reflection_model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5461654" y="4180701"/>
            <a:ext cx="1533506" cy="443299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570220" y="3571732"/>
            <a:ext cx="746760" cy="58540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5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Phong’s</a:t>
            </a:r>
            <a:r>
              <a:rPr lang="en-US" dirty="0" smtClean="0"/>
              <a:t> Shading / Illumination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435" y="1221897"/>
            <a:ext cx="3539025" cy="2501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" y="1214676"/>
            <a:ext cx="422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Originally from Vietnam / PhD from Utah, Professor at Utah, and later Stanford.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0540" y="2755672"/>
            <a:ext cx="422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smtClean="0"/>
              <a:t>Died at age 32 from leukemia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0540" y="3860572"/>
            <a:ext cx="784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 err="1" smtClean="0"/>
              <a:t>Phong’s</a:t>
            </a:r>
            <a:r>
              <a:rPr lang="en-US" sz="2400" dirty="0" smtClean="0"/>
              <a:t> professor Ivan Sutherland went on to win the  Turing Award (Nobel Prize in CS) for lifelong contributions to Computer Graphics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5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/>
              <a:t>Interreflection</a:t>
            </a: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grpSp>
        <p:nvGrpSpPr>
          <p:cNvPr id="35844" name="Group 37"/>
          <p:cNvGrpSpPr>
            <a:grpSpLocks noChangeAspect="1"/>
          </p:cNvGrpSpPr>
          <p:nvPr/>
        </p:nvGrpSpPr>
        <p:grpSpPr bwMode="auto">
          <a:xfrm>
            <a:off x="4914900" y="1371600"/>
            <a:ext cx="2857500" cy="2571750"/>
            <a:chOff x="6629400" y="2882264"/>
            <a:chExt cx="2438400" cy="21945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8458200" y="3124072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>
            <a:xfrm rot="5400000">
              <a:off x="7429500" y="3498468"/>
              <a:ext cx="1187704" cy="959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8" name="TextBox 17"/>
            <p:cNvSpPr txBox="1">
              <a:spLocks noChangeArrowheads="1"/>
            </p:cNvSpPr>
            <p:nvPr/>
          </p:nvSpPr>
          <p:spPr bwMode="auto">
            <a:xfrm>
              <a:off x="8006080" y="3352672"/>
              <a:ext cx="231448" cy="25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350">
                  <a:solidFill>
                    <a:srgbClr val="000000"/>
                  </a:solidFill>
                  <a:latin typeface="Arial" panose="020B0604020202020204" pitchFamily="34" charset="0"/>
                </a:rPr>
                <a:t>λ</a:t>
              </a: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49" name="TextBox 18"/>
            <p:cNvSpPr txBox="1">
              <a:spLocks noChangeArrowheads="1"/>
            </p:cNvSpPr>
            <p:nvPr/>
          </p:nvSpPr>
          <p:spPr bwMode="auto">
            <a:xfrm>
              <a:off x="8190992" y="2882264"/>
              <a:ext cx="876808" cy="43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350">
                  <a:solidFill>
                    <a:srgbClr val="000000"/>
                  </a:solidFill>
                  <a:latin typeface="Arial" panose="020B0604020202020204" pitchFamily="34" charset="0"/>
                </a:rPr>
                <a:t>light source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7124700" y="4152773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51" name="TextBox 24"/>
            <p:cNvSpPr txBox="1">
              <a:spLocks noChangeArrowheads="1"/>
            </p:cNvSpPr>
            <p:nvPr/>
          </p:nvSpPr>
          <p:spPr bwMode="auto">
            <a:xfrm>
              <a:off x="7458456" y="4254880"/>
              <a:ext cx="213360" cy="25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35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69342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6200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0800000">
              <a:off x="6781800" y="44194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368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 smtClean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17"/>
          <p:cNvSpPr txBox="1">
            <a:spLocks noChangeArrowheads="1"/>
          </p:cNvSpPr>
          <p:nvPr/>
        </p:nvSpPr>
        <p:spPr bwMode="auto">
          <a:xfrm>
            <a:off x="6528197" y="1922860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TextBox 18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505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Diffuse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TextBox 23"/>
          <p:cNvSpPr txBox="1">
            <a:spLocks noChangeArrowheads="1"/>
          </p:cNvSpPr>
          <p:nvPr/>
        </p:nvSpPr>
        <p:spPr bwMode="auto">
          <a:xfrm>
            <a:off x="6528197" y="1922860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6" name="TextBox 25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495330" y="2860478"/>
            <a:ext cx="535781" cy="44648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72088" y="3083719"/>
            <a:ext cx="714375" cy="2678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000750" y="3086100"/>
            <a:ext cx="714375" cy="2678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7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 smtClean="0"/>
              <a:t>Specular</a:t>
            </a:r>
            <a:r>
              <a:rPr lang="en-US" b="1" dirty="0" smtClean="0"/>
              <a:t>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23"/>
          <p:cNvSpPr txBox="1">
            <a:spLocks noChangeArrowheads="1"/>
          </p:cNvSpPr>
          <p:nvPr/>
        </p:nvSpPr>
        <p:spPr bwMode="auto">
          <a:xfrm>
            <a:off x="6528197" y="1922860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0" name="TextBox 25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5429250" y="2914650"/>
            <a:ext cx="557213" cy="43696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446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TextBox 23"/>
          <p:cNvSpPr txBox="1">
            <a:spLocks noChangeArrowheads="1"/>
          </p:cNvSpPr>
          <p:nvPr/>
        </p:nvSpPr>
        <p:spPr bwMode="auto">
          <a:xfrm>
            <a:off x="6528197" y="1922860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TextBox 25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5495330" y="3541514"/>
            <a:ext cx="446484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012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7" name="TextBox 23"/>
          <p:cNvSpPr txBox="1">
            <a:spLocks noChangeArrowheads="1"/>
          </p:cNvSpPr>
          <p:nvPr/>
        </p:nvSpPr>
        <p:spPr bwMode="auto">
          <a:xfrm>
            <a:off x="6528197" y="1922860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8" name="TextBox 25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5388174" y="3490318"/>
            <a:ext cx="446485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5798344" y="3377804"/>
            <a:ext cx="171450" cy="571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124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84199" y="1354159"/>
            <a:ext cx="9155794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Instructor: Vicente Ordonez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Email: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2"/>
              </a:rPr>
              <a:t>vicente@virginia.edu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Website: </a:t>
            </a:r>
            <a:r>
              <a:rPr lang="en-US" sz="24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http://vicenteordonez.com/vision/</a:t>
            </a:r>
            <a:endParaRPr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Location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Thornton Hall E316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Times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Monday-Wednesday 2pm - 3:15pm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Piazza: 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r>
              <a:rPr lang="en-US" sz="2400" dirty="0" smtClean="0">
                <a:latin typeface="+mn-lt"/>
                <a:ea typeface="+mn-ea"/>
                <a:cs typeface="+mn-cs"/>
                <a:sym typeface="Helvetica"/>
                <a:hlinkClick r:id="rId3"/>
              </a:rPr>
              <a:t>http</a:t>
            </a:r>
            <a:r>
              <a:rPr lang="en-US" sz="2400" dirty="0">
                <a:latin typeface="+mn-lt"/>
                <a:ea typeface="+mn-ea"/>
                <a:cs typeface="+mn-cs"/>
                <a:sym typeface="Helvetica"/>
                <a:hlinkClick r:id="rId3"/>
              </a:rPr>
              <a:t>://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  <a:hlinkClick r:id="rId3"/>
              </a:rPr>
              <a:t>piazza.com/virginia/spring2018/cs4501008/home</a:t>
            </a: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 smtClean="0"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148809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15380"/>
                </a:solidFill>
              </a:rPr>
              <a:t>About the Course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9320" y="595247"/>
            <a:ext cx="719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215380"/>
                </a:solidFill>
              </a:rPr>
              <a:t>CS4501-008: Introduction to Computer Vision</a:t>
            </a:r>
            <a:endParaRPr lang="en-US" sz="28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79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Box 23"/>
          <p:cNvSpPr txBox="1">
            <a:spLocks noChangeArrowheads="1"/>
          </p:cNvSpPr>
          <p:nvPr/>
        </p:nvSpPr>
        <p:spPr bwMode="auto">
          <a:xfrm>
            <a:off x="6528197" y="1922860"/>
            <a:ext cx="33534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350" baseline="-250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2" name="TextBox 25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495330" y="2860478"/>
            <a:ext cx="535781" cy="44648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72088" y="3083719"/>
            <a:ext cx="714375" cy="26789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075760" y="3083719"/>
            <a:ext cx="714375" cy="26789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38"/>
          <p:cNvSpPr txBox="1">
            <a:spLocks noChangeArrowheads="1"/>
          </p:cNvSpPr>
          <p:nvPr/>
        </p:nvSpPr>
        <p:spPr bwMode="auto">
          <a:xfrm>
            <a:off x="5372100" y="2514600"/>
            <a:ext cx="33534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35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1085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23"/>
          <p:cNvSpPr txBox="1">
            <a:spLocks noChangeArrowheads="1"/>
          </p:cNvSpPr>
          <p:nvPr/>
        </p:nvSpPr>
        <p:spPr bwMode="auto">
          <a:xfrm>
            <a:off x="6528197" y="1922860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6" name="TextBox 25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431036" y="2931915"/>
            <a:ext cx="535781" cy="44648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4857750" y="3143250"/>
            <a:ext cx="714375" cy="2678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15050" y="3143250"/>
            <a:ext cx="714375" cy="2678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184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9" name="TextBox 23"/>
          <p:cNvSpPr txBox="1">
            <a:spLocks noChangeArrowheads="1"/>
          </p:cNvSpPr>
          <p:nvPr/>
        </p:nvSpPr>
        <p:spPr bwMode="auto">
          <a:xfrm>
            <a:off x="6588919" y="1922860"/>
            <a:ext cx="42992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t=1</a:t>
            </a:r>
          </a:p>
        </p:txBody>
      </p:sp>
      <p:sp>
        <p:nvSpPr>
          <p:cNvPr id="44040" name="TextBox 25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463184" y="2886671"/>
            <a:ext cx="535781" cy="44648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39941" y="3109913"/>
            <a:ext cx="714375" cy="2678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949554" y="3109913"/>
            <a:ext cx="714375" cy="2678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TextBox 38"/>
          <p:cNvSpPr txBox="1">
            <a:spLocks noChangeArrowheads="1"/>
          </p:cNvSpPr>
          <p:nvPr/>
        </p:nvSpPr>
        <p:spPr bwMode="auto">
          <a:xfrm>
            <a:off x="5543550" y="2571750"/>
            <a:ext cx="42992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t=n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983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 smtClean="0"/>
              <a:t>Interreflection</a:t>
            </a:r>
            <a:endParaRPr lang="en-US" b="1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 smtClean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14900" y="3407569"/>
            <a:ext cx="18752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58025" y="1654969"/>
            <a:ext cx="357188" cy="35718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5852517" y="2093714"/>
            <a:ext cx="1391841" cy="1123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3" name="TextBox 23"/>
          <p:cNvSpPr txBox="1">
            <a:spLocks noChangeArrowheads="1"/>
          </p:cNvSpPr>
          <p:nvPr/>
        </p:nvSpPr>
        <p:spPr bwMode="auto">
          <a:xfrm>
            <a:off x="6528197" y="1922860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5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4" name="TextBox 25"/>
          <p:cNvSpPr txBox="1">
            <a:spLocks noChangeArrowheads="1"/>
          </p:cNvSpPr>
          <p:nvPr/>
        </p:nvSpPr>
        <p:spPr bwMode="auto">
          <a:xfrm>
            <a:off x="6744891" y="1371600"/>
            <a:ext cx="10275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456040" y="2873574"/>
            <a:ext cx="535781" cy="44648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57750" y="2800350"/>
            <a:ext cx="12001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5045274" y="2924770"/>
            <a:ext cx="545306" cy="34885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V="1">
            <a:off x="4835723" y="3050977"/>
            <a:ext cx="329804" cy="2857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9" name="TextBox 47"/>
          <p:cNvSpPr txBox="1">
            <a:spLocks noChangeArrowheads="1"/>
          </p:cNvSpPr>
          <p:nvPr/>
        </p:nvSpPr>
        <p:spPr bwMode="auto">
          <a:xfrm>
            <a:off x="4857751" y="3771900"/>
            <a:ext cx="20794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>(Specular Interreflection)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033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8" y="0"/>
            <a:ext cx="496823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5423" y="473392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Vicente’s eye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2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own Camera as a species: </a:t>
            </a:r>
            <a:br>
              <a:rPr lang="en-US" dirty="0" smtClean="0"/>
            </a:br>
            <a:r>
              <a:rPr lang="en-US" dirty="0" smtClean="0"/>
              <a:t>The Human Eye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8" y="0"/>
            <a:ext cx="496823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5423" y="473392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Vicente’s eye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Eye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3486150"/>
            <a:ext cx="5829300" cy="1143000"/>
          </a:xfrm>
        </p:spPr>
        <p:txBody>
          <a:bodyPr>
            <a:normAutofit lnSpcReduction="10000"/>
          </a:bodyPr>
          <a:lstStyle/>
          <a:p>
            <a:r>
              <a:rPr lang="en-US" altLang="en-US" smtClean="0"/>
              <a:t>The human eye is a camera!</a:t>
            </a:r>
          </a:p>
          <a:p>
            <a:pPr lvl="1"/>
            <a:r>
              <a:rPr lang="en-US" altLang="en-US" b="1" smtClean="0"/>
              <a:t>Iris</a:t>
            </a:r>
            <a:r>
              <a:rPr lang="en-US" altLang="en-US" smtClean="0"/>
              <a:t> - </a:t>
            </a:r>
            <a:r>
              <a:rPr lang="en-US" altLang="en-US" sz="1350"/>
              <a:t>colored annulus with radial muscles</a:t>
            </a:r>
          </a:p>
          <a:p>
            <a:pPr lvl="1"/>
            <a:r>
              <a:rPr lang="en-US" altLang="en-US" b="1" smtClean="0"/>
              <a:t>Pupil</a:t>
            </a:r>
            <a:r>
              <a:rPr lang="en-US" altLang="en-US" smtClean="0"/>
              <a:t> - </a:t>
            </a:r>
            <a:r>
              <a:rPr lang="en-US" altLang="en-US" sz="1350"/>
              <a:t>the hole (aperture) whose size is controlled by the iris</a:t>
            </a:r>
          </a:p>
          <a:p>
            <a:pPr lvl="1"/>
            <a:r>
              <a:rPr lang="en-US" altLang="en-US" sz="135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1" y="800100"/>
            <a:ext cx="4113609" cy="24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1657350" y="4572000"/>
            <a:ext cx="5829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2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2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800850" y="4937522"/>
            <a:ext cx="12105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9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738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8" y="0"/>
            <a:ext cx="496823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5423" y="473392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Vicente’s eye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81" y="1109546"/>
            <a:ext cx="5029200" cy="377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Assistants + Office Hours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415" y="3742195"/>
            <a:ext cx="300445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Fengyang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Zhang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Tuesday 3pm to 4pm (Rice 340)</a:t>
            </a:r>
            <a:br>
              <a:rPr lang="en-US" sz="14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Thursday  3pm to 4pm (Rice 340)</a:t>
            </a:r>
          </a:p>
          <a:p>
            <a:pPr algn="ctr"/>
            <a:endParaRPr lang="en-US" sz="2000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5905" y="374219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latin typeface="Arial" charset="0"/>
                <a:ea typeface="Arial" charset="0"/>
                <a:cs typeface="Arial" charset="0"/>
              </a:rPr>
              <a:t>Gautam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Somappa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Monday 4pm to 5pm (Rice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436)</a:t>
            </a:r>
            <a:br>
              <a:rPr lang="en-US" sz="14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Tuesday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2pm to 3pm (Rice 436)</a:t>
            </a:r>
          </a:p>
        </p:txBody>
      </p:sp>
      <p:sp>
        <p:nvSpPr>
          <p:cNvPr id="6" name="Rectangle 5"/>
          <p:cNvSpPr/>
          <p:nvPr/>
        </p:nvSpPr>
        <p:spPr>
          <a:xfrm>
            <a:off x="5958296" y="3742195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Siva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Sivaraman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Wednesday 3:30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to 4:30pm (Rice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436)</a:t>
            </a:r>
            <a:br>
              <a:rPr lang="en-US" sz="14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Thursday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2pm to 3pm (Rice 340)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17" y="1152538"/>
            <a:ext cx="1889251" cy="2589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068" y="1152538"/>
            <a:ext cx="1805591" cy="2589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151" y="1152538"/>
            <a:ext cx="1801044" cy="2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8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6400800" y="4788694"/>
            <a:ext cx="123944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75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714500" y="857250"/>
            <a:ext cx="23903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18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18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18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18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543051" y="136923"/>
            <a:ext cx="5250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857250"/>
            <a:ext cx="1245394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1771650" y="2514600"/>
            <a:ext cx="209544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18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3" y="1179672"/>
            <a:ext cx="6858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5" y="2390061"/>
            <a:ext cx="44005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5863761" y="4818698"/>
            <a:ext cx="3136547" cy="253916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05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467293" y="4278085"/>
            <a:ext cx="4172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1F497D"/>
                </a:solidFill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678049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8" y="0"/>
            <a:ext cx="496823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5423" y="473392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Vicente’s eye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about the eye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1112" y="2248585"/>
            <a:ext cx="6136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=L_W-</a:t>
            </a:r>
            <a:r>
              <a:rPr lang="en-US" dirty="0" err="1"/>
              <a:t>IXqoxHA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need to know for a Quiz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 the various factors that modify object’s lighting</a:t>
            </a:r>
          </a:p>
          <a:p>
            <a:pPr lvl="1"/>
            <a:r>
              <a:rPr lang="en-US" dirty="0"/>
              <a:t>Camera position (viewer position)</a:t>
            </a:r>
          </a:p>
          <a:p>
            <a:pPr lvl="1"/>
            <a:r>
              <a:rPr lang="en-US" dirty="0"/>
              <a:t>Light positions</a:t>
            </a:r>
          </a:p>
          <a:p>
            <a:pPr lvl="1"/>
            <a:r>
              <a:rPr lang="en-US" dirty="0"/>
              <a:t>Object shape (surface </a:t>
            </a:r>
            <a:r>
              <a:rPr lang="en-US" dirty="0" err="1"/>
              <a:t>normals</a:t>
            </a:r>
            <a:r>
              <a:rPr lang="en-US" dirty="0"/>
              <a:t>) and material properties (BRDF)</a:t>
            </a:r>
          </a:p>
          <a:p>
            <a:r>
              <a:rPr lang="en-US" dirty="0"/>
              <a:t>Understanding the effect of the following:</a:t>
            </a:r>
          </a:p>
          <a:p>
            <a:pPr lvl="1"/>
            <a:r>
              <a:rPr lang="en-US" dirty="0"/>
              <a:t>Ambient Light</a:t>
            </a:r>
          </a:p>
          <a:p>
            <a:pPr lvl="1"/>
            <a:r>
              <a:rPr lang="en-US" dirty="0"/>
              <a:t>Diffuse Light</a:t>
            </a:r>
          </a:p>
          <a:p>
            <a:pPr lvl="1"/>
            <a:r>
              <a:rPr lang="en-US" dirty="0"/>
              <a:t>Specular Light</a:t>
            </a:r>
          </a:p>
        </p:txBody>
      </p:sp>
    </p:spTree>
    <p:extLst>
      <p:ext uri="{BB962C8B-B14F-4D97-AF65-F5344CB8AC3E}">
        <p14:creationId xmlns:p14="http://schemas.microsoft.com/office/powerpoint/2010/main" val="12986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Processing &amp; Image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4191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984772" y="4457700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b="0">
                <a:solidFill>
                  <a:schemeClr val="bg1"/>
                </a:solidFill>
              </a:rPr>
              <a:t>What we see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4818460" y="4457700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800" b="0">
                <a:solidFill>
                  <a:schemeClr val="bg1"/>
                </a:solidFill>
              </a:rPr>
              <a:t>What a computer sees</a:t>
            </a:r>
          </a:p>
        </p:txBody>
      </p:sp>
      <p:pic>
        <p:nvPicPr>
          <p:cNvPr id="45062" name="Picture 7" descr="U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907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6629400" y="4857750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900" b="0">
                <a:solidFill>
                  <a:schemeClr val="bg1"/>
                </a:solidFill>
              </a:rPr>
              <a:t>Source: S. Narasimhan</a:t>
            </a:r>
          </a:p>
        </p:txBody>
      </p:sp>
      <p:sp>
        <p:nvSpPr>
          <p:cNvPr id="10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Reminder of what is an image for a computer.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Functions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024" r="-7287" b="-344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643" r="48592" b="50659"/>
          <a:stretch/>
        </p:blipFill>
        <p:spPr bwMode="auto">
          <a:xfrm>
            <a:off x="1080361" y="1589880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50000"/>
          <a:stretch/>
        </p:blipFill>
        <p:spPr bwMode="auto">
          <a:xfrm>
            <a:off x="4631840" y="1347162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54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Functions</a:t>
            </a:r>
            <a:endParaRPr sz="3200" dirty="0">
              <a:solidFill>
                <a:srgbClr val="2153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694" y="909352"/>
                <a:ext cx="1507400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024" r="-7287" b="-344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1643" r="48592" b="50659"/>
          <a:stretch/>
        </p:blipFill>
        <p:spPr bwMode="auto">
          <a:xfrm>
            <a:off x="1080361" y="1589880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_fun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50000"/>
          <a:stretch/>
        </p:blipFill>
        <p:spPr bwMode="auto">
          <a:xfrm>
            <a:off x="4631840" y="1347162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8610" y="4019317"/>
            <a:ext cx="6223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 smtClean="0">
                <a:solidFill>
                  <a:srgbClr val="000000"/>
                </a:solidFill>
              </a:rPr>
              <a:t>The domain of x and y is </a:t>
            </a: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 smtClean="0">
                <a:solidFill>
                  <a:srgbClr val="000000"/>
                </a:solidFill>
              </a:rPr>
              <a:t>0, </a:t>
            </a:r>
            <a:r>
              <a:rPr lang="en-US" dirty="0" err="1" smtClean="0">
                <a:solidFill>
                  <a:srgbClr val="000000"/>
                </a:solidFill>
              </a:rPr>
              <a:t>img</a:t>
            </a:r>
            <a:r>
              <a:rPr lang="en-US" dirty="0" smtClean="0">
                <a:solidFill>
                  <a:srgbClr val="000000"/>
                </a:solidFill>
              </a:rPr>
              <a:t>-width) and [0 and </a:t>
            </a:r>
            <a:r>
              <a:rPr lang="en-US" dirty="0" err="1" smtClean="0">
                <a:solidFill>
                  <a:srgbClr val="000000"/>
                </a:solidFill>
              </a:rPr>
              <a:t>img</a:t>
            </a:r>
            <a:r>
              <a:rPr lang="en-US" dirty="0" smtClean="0">
                <a:solidFill>
                  <a:srgbClr val="000000"/>
                </a:solidFill>
              </a:rPr>
              <a:t>-height)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 smtClean="0">
                <a:solidFill>
                  <a:srgbClr val="000000"/>
                </a:solidFill>
              </a:rPr>
              <a:t>x, and y are discretized into integer values.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334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144191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U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4907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Images as Matrices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83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 for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</a:p>
          <a:p>
            <a:r>
              <a:rPr lang="en-US" dirty="0" smtClean="0"/>
              <a:t>Focal length in the pinhole camera model</a:t>
            </a:r>
          </a:p>
          <a:p>
            <a:r>
              <a:rPr lang="en-US" dirty="0" smtClean="0"/>
              <a:t>Shutter Time / Aperture / ISO</a:t>
            </a:r>
          </a:p>
          <a:p>
            <a:r>
              <a:rPr lang="en-US" dirty="0" smtClean="0"/>
              <a:t>Homogeneous Coordinates</a:t>
            </a:r>
          </a:p>
          <a:p>
            <a:r>
              <a:rPr lang="en-US" dirty="0" smtClean="0"/>
              <a:t>Extrinsic Camera Properties and Intrinsic Camera Properties</a:t>
            </a:r>
          </a:p>
          <a:p>
            <a:r>
              <a:rPr lang="en-US" dirty="0" smtClean="0"/>
              <a:t>Describe mathematically (</a:t>
            </a:r>
            <a:r>
              <a:rPr lang="en-US" dirty="0"/>
              <a:t>and intuitively) </a:t>
            </a:r>
            <a:r>
              <a:rPr lang="en-US" dirty="0" smtClean="0"/>
              <a:t>the conversion process from World Coordinates to Image Coordinates (Should be easy after completing the first programming assignment)</a:t>
            </a:r>
          </a:p>
        </p:txBody>
      </p:sp>
    </p:spTree>
    <p:extLst>
      <p:ext uri="{BB962C8B-B14F-4D97-AF65-F5344CB8AC3E}">
        <p14:creationId xmlns:p14="http://schemas.microsoft.com/office/powerpoint/2010/main" val="2288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Color Images as Tensors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06" r="18957"/>
          <a:stretch/>
        </p:blipFill>
        <p:spPr>
          <a:xfrm>
            <a:off x="986119" y="1144192"/>
            <a:ext cx="2009143" cy="22381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582" y="1144192"/>
            <a:ext cx="2444342" cy="2459620"/>
            <a:chOff x="4366582" y="1144191"/>
            <a:chExt cx="3348388" cy="336931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𝑐h𝑎𝑛𝑛𝑒𝑙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h𝑒𝑖𝑔h𝑡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𝑤𝑖𝑑𝑡h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60" t="-148889" r="-2093" b="-18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428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Image Processing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80" y="1618682"/>
            <a:ext cx="6543498" cy="306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6691" y="4688055"/>
                <a:ext cx="6273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latin typeface="Cambria Math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4688055"/>
                <a:ext cx="627351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883" r="-873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Image Processing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80" y="1618682"/>
            <a:ext cx="6543498" cy="306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67" y="1226330"/>
                <a:ext cx="261482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1226330"/>
                <a:ext cx="508344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6691" y="4688055"/>
                <a:ext cx="10569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0&lt;</m:t>
                      </m:r>
                      <m:r>
                        <a:rPr lang="en-US" b="0" i="1" smtClean="0"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latin typeface="Cambria Math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91" y="4688055"/>
                <a:ext cx="105695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598" r="-459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4000"/>
                    </a14:imgEffect>
                  </a14:imgLayer>
                </a14:imgProps>
              </a:ext>
            </a:extLst>
          </a:blip>
          <a:srcRect l="53634" t="5150" r="2853" b="4750"/>
          <a:stretch/>
        </p:blipFill>
        <p:spPr>
          <a:xfrm>
            <a:off x="3888059" y="1776762"/>
            <a:ext cx="2847278" cy="27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Color Images as Tensors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06" r="18957"/>
          <a:stretch/>
        </p:blipFill>
        <p:spPr>
          <a:xfrm>
            <a:off x="986119" y="1144192"/>
            <a:ext cx="2009143" cy="22381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6582" y="1144192"/>
            <a:ext cx="2444342" cy="2459620"/>
            <a:chOff x="4366582" y="1144191"/>
            <a:chExt cx="3348388" cy="3369317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𝑐h𝑎𝑛𝑛𝑒𝑙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h𝑒𝑖𝑔h𝑡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 </m:t>
                      </m:r>
                      <m:r>
                        <a:rPr kumimoji="0" lang="en-US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𝑤𝑖𝑑𝑡h</m:t>
                      </m:r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81" y="3722464"/>
                <a:ext cx="26229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860" t="-148889" r="-2093" b="-180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844415" y="4043620"/>
            <a:ext cx="45647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Channels 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are usually RGB: Red, Green,</a:t>
            </a:r>
            <a:r>
              <a:rPr kumimoji="0" lang="en-US" sz="18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Blue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144" y="4439271"/>
            <a:ext cx="52427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Other color spaces: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HSV, HSL, LUV, XYZ, Lab, CMYK,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etc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25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23291" y="-16046"/>
            <a:ext cx="7886700" cy="994172"/>
          </a:xfrm>
        </p:spPr>
        <p:txBody>
          <a:bodyPr/>
          <a:lstStyle/>
          <a:p>
            <a:r>
              <a:rPr lang="en-US" altLang="en-US" smtClean="0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1600201" y="1028700"/>
            <a:ext cx="3021806" cy="302895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7" y="1468976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7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90695" cy="6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prstClr val="black"/>
                  </a:solidFill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4223148" y="4936331"/>
            <a:ext cx="38331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900">
                <a:solidFill>
                  <a:prstClr val="black"/>
                </a:solidFill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314450" y="4114800"/>
            <a:ext cx="274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</a:rPr>
              <a:t>Some drawbacks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</a:rPr>
              <a:t> Strongly correlated channels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6656349" y="4612362"/>
            <a:ext cx="2159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prstClr val="black"/>
                </a:solidFill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053704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486150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76475"/>
            <a:ext cx="1714500" cy="11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42" y="139380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6915150" y="1551385"/>
            <a:ext cx="67999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6915150" y="274320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(R=0,B=0)</a:t>
            </a:r>
            <a:endParaRPr lang="en-US" altLang="en-US" sz="825" b="1">
              <a:solidFill>
                <a:prstClr val="black"/>
              </a:solidFill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6915150" y="3943350"/>
            <a:ext cx="686406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(R=0,G=0)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68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323850" y="34528"/>
            <a:ext cx="7886700" cy="994172"/>
          </a:xfrm>
        </p:spPr>
        <p:txBody>
          <a:bodyPr/>
          <a:lstStyle/>
          <a:p>
            <a:r>
              <a:rPr lang="en-US" altLang="en-US" smtClean="0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428750"/>
            <a:ext cx="3714750" cy="32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000250" y="857250"/>
            <a:ext cx="25603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100">
                <a:solidFill>
                  <a:prstClr val="black"/>
                </a:solidFill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74332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17157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42887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7073504" y="1543050"/>
            <a:ext cx="668773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7104460" y="280035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7086600" y="4171950"/>
            <a:ext cx="675185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(H=1,S=0)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4540" y="4873935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984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114300" y="9525"/>
            <a:ext cx="7886700" cy="994172"/>
          </a:xfrm>
        </p:spPr>
        <p:txBody>
          <a:bodyPr/>
          <a:lstStyle/>
          <a:p>
            <a:r>
              <a:rPr lang="en-US" altLang="en-US" smtClean="0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228850" y="742950"/>
            <a:ext cx="436690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100" dirty="0">
                <a:solidFill>
                  <a:prstClr val="black"/>
                </a:solidFill>
              </a:rPr>
              <a:t>“Perceptually uniform”</a:t>
            </a:r>
            <a:r>
              <a:rPr lang="en-US" altLang="en-US" sz="2100" dirty="0">
                <a:solidFill>
                  <a:srgbClr val="FF0000"/>
                </a:solidFill>
              </a:rPr>
              <a:t>*</a:t>
            </a:r>
            <a:r>
              <a:rPr lang="en-US" altLang="en-US" sz="2100" dirty="0">
                <a:solidFill>
                  <a:prstClr val="black"/>
                </a:solidFill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2800350" cy="29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743325"/>
            <a:ext cx="1714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239442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496742"/>
            <a:ext cx="1714500" cy="11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185" y="237924"/>
            <a:ext cx="12573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7073504" y="1543050"/>
            <a:ext cx="646331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7104460" y="2800350"/>
            <a:ext cx="705642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7086600" y="4171950"/>
            <a:ext cx="705642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b="1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825">
                <a:solidFill>
                  <a:prstClr val="black"/>
                </a:solidFill>
              </a:rPr>
              <a:t>(L=65,a=0)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4540" y="4873935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223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366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736057" y="4457701"/>
            <a:ext cx="3720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color shown – constant intensity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864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686050" y="4514851"/>
            <a:ext cx="3720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48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35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657600" y="4572001"/>
            <a:ext cx="1542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5148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4540" y="4866501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</a:t>
            </a:r>
            <a:r>
              <a:rPr lang="en-US" sz="1200" smtClean="0"/>
              <a:t>by James Hays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796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490" y="1143001"/>
            <a:ext cx="7126272" cy="3580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determines the color of a pixel?</a:t>
            </a:r>
            <a:endParaRPr lang="en-US" dirty="0"/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423660" y="4733926"/>
            <a:ext cx="12410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/>
                </a:solidFill>
              </a:rPr>
              <a:t>Figure from </a:t>
            </a:r>
            <a:r>
              <a:rPr lang="en-US" sz="1050" dirty="0" err="1" smtClean="0">
                <a:solidFill>
                  <a:prstClr val="black"/>
                </a:solidFill>
              </a:rPr>
              <a:t>Szeliski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9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75" y="920197"/>
            <a:ext cx="6185647" cy="34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32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51" y="1225177"/>
            <a:ext cx="7189695" cy="2842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</p:spTree>
    <p:extLst>
      <p:ext uri="{BB962C8B-B14F-4D97-AF65-F5344CB8AC3E}">
        <p14:creationId xmlns:p14="http://schemas.microsoft.com/office/powerpoint/2010/main" val="35389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0" y="1099409"/>
            <a:ext cx="7398871" cy="33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71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49" y="197283"/>
            <a:ext cx="643591" cy="643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" r="-3670"/>
          <a:stretch/>
        </p:blipFill>
        <p:spPr>
          <a:xfrm>
            <a:off x="624542" y="1247215"/>
            <a:ext cx="8062258" cy="31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14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49" y="197283"/>
            <a:ext cx="643591" cy="643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7021" b="6909"/>
          <a:stretch/>
        </p:blipFill>
        <p:spPr>
          <a:xfrm>
            <a:off x="4704768" y="1347323"/>
            <a:ext cx="2726973" cy="293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55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Median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689" r="8859" b="8463"/>
          <a:stretch/>
        </p:blipFill>
        <p:spPr>
          <a:xfrm>
            <a:off x="4869328" y="1325660"/>
            <a:ext cx="2696884" cy="29590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</p:spTree>
    <p:extLst>
      <p:ext uri="{BB962C8B-B14F-4D97-AF65-F5344CB8AC3E}">
        <p14:creationId xmlns:p14="http://schemas.microsoft.com/office/powerpoint/2010/main" val="211467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47" y="986637"/>
            <a:ext cx="5937623" cy="265337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881718" y="2134031"/>
          <a:ext cx="842682" cy="772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94"/>
                <a:gridCol w="280894"/>
                <a:gridCol w="280894"/>
              </a:tblGrid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</a:tr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</a:tr>
              <a:tr h="25737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08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98"/>
            <a:ext cx="9144000" cy="3634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0564" y="4265644"/>
            <a:ext cx="666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www.cs.virginia.edu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vicente</a:t>
            </a:r>
            <a:r>
              <a:rPr lang="en-US" dirty="0">
                <a:hlinkClick r:id="rId3"/>
              </a:rPr>
              <a:t>/recognition/</a:t>
            </a:r>
            <a:r>
              <a:rPr lang="en-US" dirty="0" err="1">
                <a:hlinkClick r:id="rId3"/>
              </a:rPr>
              <a:t>animation.gif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355135"/>
            <a:ext cx="13827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(filter, kernel)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691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mean filter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725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mean filter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1/9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8406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BRDF (</a:t>
            </a:r>
            <a:r>
              <a:rPr lang="en-US" sz="2800" dirty="0"/>
              <a:t>Bidirectional reflectance distribution </a:t>
            </a:r>
            <a:r>
              <a:rPr lang="en-US" sz="2800" dirty="0" smtClean="0"/>
              <a:t>function)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1" y="1080532"/>
            <a:ext cx="6539558" cy="3994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99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e.g. Mean Filter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4226"/>
          <a:stretch/>
        </p:blipFill>
        <p:spPr>
          <a:xfrm>
            <a:off x="624542" y="1247215"/>
            <a:ext cx="2782046" cy="3135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7021" b="6909"/>
          <a:stretch/>
        </p:blipFill>
        <p:spPr>
          <a:xfrm>
            <a:off x="4704768" y="1347323"/>
            <a:ext cx="2726973" cy="2934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027486" y="280520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5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filter (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blur)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1/4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1/16</a:t>
                      </a:r>
                      <a:endParaRPr lang="en-US" sz="1600" dirty="0"/>
                    </a:p>
                  </a:txBody>
                  <a:tcPr marT="79145" marB="79145" anchor="ctr" anchorCtr="1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843" y="3336197"/>
            <a:ext cx="1439682" cy="11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78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filter (</a:t>
            </a:r>
            <a:r>
              <a:rPr lang="en-US" sz="3200" dirty="0" err="1" smtClean="0">
                <a:solidFill>
                  <a:srgbClr val="215380"/>
                </a:solidFill>
              </a:rPr>
              <a:t>gaussian</a:t>
            </a:r>
            <a:r>
              <a:rPr lang="en-US" sz="3200" dirty="0" smtClean="0">
                <a:solidFill>
                  <a:srgbClr val="215380"/>
                </a:solidFill>
              </a:rPr>
              <a:t> blur)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9770"/>
          <a:stretch/>
        </p:blipFill>
        <p:spPr>
          <a:xfrm>
            <a:off x="1318933" y="1898650"/>
            <a:ext cx="6057900" cy="23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78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Image filtering: Convolution operator</a:t>
            </a:r>
            <a:br>
              <a:rPr lang="en-US" sz="3200" dirty="0" smtClean="0">
                <a:solidFill>
                  <a:srgbClr val="215380"/>
                </a:solidFill>
              </a:rPr>
            </a:br>
            <a:r>
              <a:rPr lang="en-US" sz="3200" dirty="0" smtClean="0">
                <a:solidFill>
                  <a:srgbClr val="215380"/>
                </a:solidFill>
              </a:rPr>
              <a:t>e.g. </a:t>
            </a:r>
            <a:r>
              <a:rPr lang="en-US" sz="3200" dirty="0" err="1" smtClean="0">
                <a:solidFill>
                  <a:srgbClr val="215380"/>
                </a:solidFill>
              </a:rPr>
              <a:t>sobel</a:t>
            </a:r>
            <a:r>
              <a:rPr lang="en-US" sz="3200" dirty="0" smtClean="0">
                <a:solidFill>
                  <a:srgbClr val="215380"/>
                </a:solidFill>
              </a:rPr>
              <a:t>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4" y="1705451"/>
            <a:ext cx="4007225" cy="179072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24740" y="2517538"/>
          <a:ext cx="647430" cy="593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10"/>
                <a:gridCol w="215810"/>
                <a:gridCol w="215810"/>
              </a:tblGrid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</a:tr>
              <a:tr h="197739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55031" marR="55031" marT="27516" marB="27516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</a:rPr>
                  <a:t> 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00" y="3182309"/>
                <a:ext cx="749372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=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916" y="2609216"/>
                <a:ext cx="113531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3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457015" y="1856457"/>
          <a:ext cx="1862232" cy="1706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744"/>
                <a:gridCol w="620744"/>
                <a:gridCol w="620744"/>
              </a:tblGrid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  <a:tr h="5687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</a:t>
                      </a:r>
                      <a:endParaRPr lang="en-US" sz="1600" dirty="0"/>
                    </a:p>
                  </a:txBody>
                  <a:tcPr marT="79145" marB="79145" anchor="ctr" anchorCtr="1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458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99" y="367552"/>
            <a:ext cx="2417799" cy="41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Class: More on Image Filters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76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BRDF (</a:t>
            </a:r>
            <a:r>
              <a:rPr lang="en-US" sz="2800" dirty="0"/>
              <a:t>Bidirectional reflectance distribution </a:t>
            </a:r>
            <a:r>
              <a:rPr lang="en-US" sz="2800" dirty="0" smtClean="0"/>
              <a:t>function)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1" y="1080532"/>
            <a:ext cx="6539558" cy="3994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568" y="3990731"/>
            <a:ext cx="4629143" cy="10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Reflection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135727" y="4767541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Aaron </a:t>
            </a:r>
            <a:r>
              <a:rPr lang="en-US" sz="1400" dirty="0" err="1" smtClean="0"/>
              <a:t>Bobick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607" y="786175"/>
            <a:ext cx="3397653" cy="2224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3201794"/>
            <a:ext cx="5928360" cy="17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3437</TotalTime>
  <Words>1336</Words>
  <Application>Microsoft Macintosh PowerPoint</Application>
  <PresentationFormat>On-screen Show (16:9)</PresentationFormat>
  <Paragraphs>406</Paragraphs>
  <Slides>76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0" baseType="lpstr">
      <vt:lpstr>Andale Mono</vt:lpstr>
      <vt:lpstr>Calibri</vt:lpstr>
      <vt:lpstr>Calibri Light</vt:lpstr>
      <vt:lpstr>Cambria Math</vt:lpstr>
      <vt:lpstr>EngraversGothic BT Regular</vt:lpstr>
      <vt:lpstr>Helvetica</vt:lpstr>
      <vt:lpstr>Helvetica Neue</vt:lpstr>
      <vt:lpstr>Mangal</vt:lpstr>
      <vt:lpstr>ＭＳ Ｐゴシック</vt:lpstr>
      <vt:lpstr>Symbol</vt:lpstr>
      <vt:lpstr>Times</vt:lpstr>
      <vt:lpstr>Times New Roman</vt:lpstr>
      <vt:lpstr>Arial</vt:lpstr>
      <vt:lpstr>Office Theme</vt:lpstr>
      <vt:lpstr>PowerPoint Presentation</vt:lpstr>
      <vt:lpstr>Last Class</vt:lpstr>
      <vt:lpstr>PowerPoint Presentation</vt:lpstr>
      <vt:lpstr>Teaching Assistants + Office Hours</vt:lpstr>
      <vt:lpstr>Things to Remember for Quiz</vt:lpstr>
      <vt:lpstr>Light</vt:lpstr>
      <vt:lpstr>BRDF (Bidirectional reflectance distribution function)</vt:lpstr>
      <vt:lpstr>BRDF (Bidirectional reflectance distribution function)</vt:lpstr>
      <vt:lpstr>Reflection</vt:lpstr>
      <vt:lpstr>Reflection</vt:lpstr>
      <vt:lpstr>Diffuse Reflection – Lambertian Surface / BRDF</vt:lpstr>
      <vt:lpstr>PowerPoint Presentation</vt:lpstr>
      <vt:lpstr>The other extreme – Only Specular Reflection</vt:lpstr>
      <vt:lpstr>Problem in Computer Vision:  Intrinsic Image Decomposition</vt:lpstr>
      <vt:lpstr>PowerPoint Presentation</vt:lpstr>
      <vt:lpstr>Same ideas used in Computer Graphics</vt:lpstr>
      <vt:lpstr>Phong Reflection Model</vt:lpstr>
      <vt:lpstr>Phong Reflection Model</vt:lpstr>
      <vt:lpstr>Phong Reflection Model - Recap</vt:lpstr>
      <vt:lpstr>Phong Reflection Model - Recap</vt:lpstr>
      <vt:lpstr>Phong Reflection Model - Recap</vt:lpstr>
      <vt:lpstr>Phong Reflection Model - Recap</vt:lpstr>
      <vt:lpstr>Phong’s Shading / Illumination Model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PowerPoint Presentation</vt:lpstr>
      <vt:lpstr>Our own Camera as a species:  The Human Eye</vt:lpstr>
      <vt:lpstr>PowerPoint Presentation</vt:lpstr>
      <vt:lpstr>The Eye</vt:lpstr>
      <vt:lpstr>PowerPoint Presentation</vt:lpstr>
      <vt:lpstr>The Retina</vt:lpstr>
      <vt:lpstr>PowerPoint Presentation</vt:lpstr>
      <vt:lpstr>Electromagnetic Spectrum</vt:lpstr>
      <vt:lpstr>PowerPoint Presentation</vt:lpstr>
      <vt:lpstr>More about the eye</vt:lpstr>
      <vt:lpstr>What you need to know for a Quiz </vt:lpstr>
      <vt:lpstr>Image Processing &amp; Image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Image Processing</vt:lpstr>
      <vt:lpstr>Basic Image Processing</vt:lpstr>
      <vt:lpstr>PowerPoint Presentation</vt:lpstr>
      <vt:lpstr>Color spaces: RGB</vt:lpstr>
      <vt:lpstr>Color spaces: HSV</vt:lpstr>
      <vt:lpstr>Color spaces: L*a*b*</vt:lpstr>
      <vt:lpstr>Most information in intensity</vt:lpstr>
      <vt:lpstr>Most information in intensity</vt:lpstr>
      <vt:lpstr>Most information in intensity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Class: More on Image Filters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Vicente Ordonez</cp:lastModifiedBy>
  <cp:revision>174</cp:revision>
  <dcterms:modified xsi:type="dcterms:W3CDTF">2018-01-29T17:44:01Z</dcterms:modified>
</cp:coreProperties>
</file>