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2.xml" ContentType="application/vnd.openxmlformats-officedocument.presentationml.tags+xml"/>
  <Override PartName="/ppt/notesSlides/notesSlide16.xml" ContentType="application/vnd.openxmlformats-officedocument.presentationml.notesSlide+xml"/>
  <Override PartName="/ppt/tags/tag13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65"/>
  </p:notesMasterIdLst>
  <p:sldIdLst>
    <p:sldId id="256" r:id="rId2"/>
    <p:sldId id="458" r:id="rId3"/>
    <p:sldId id="537" r:id="rId4"/>
    <p:sldId id="500" r:id="rId5"/>
    <p:sldId id="479" r:id="rId6"/>
    <p:sldId id="480" r:id="rId7"/>
    <p:sldId id="481" r:id="rId8"/>
    <p:sldId id="482" r:id="rId9"/>
    <p:sldId id="483" r:id="rId10"/>
    <p:sldId id="528" r:id="rId11"/>
    <p:sldId id="529" r:id="rId12"/>
    <p:sldId id="530" r:id="rId13"/>
    <p:sldId id="531" r:id="rId14"/>
    <p:sldId id="532" r:id="rId15"/>
    <p:sldId id="533" r:id="rId16"/>
    <p:sldId id="534" r:id="rId17"/>
    <p:sldId id="535" r:id="rId18"/>
    <p:sldId id="536" r:id="rId19"/>
    <p:sldId id="485" r:id="rId20"/>
    <p:sldId id="486" r:id="rId21"/>
    <p:sldId id="487" r:id="rId22"/>
    <p:sldId id="488" r:id="rId23"/>
    <p:sldId id="489" r:id="rId24"/>
    <p:sldId id="490" r:id="rId25"/>
    <p:sldId id="491" r:id="rId26"/>
    <p:sldId id="492" r:id="rId27"/>
    <p:sldId id="493" r:id="rId28"/>
    <p:sldId id="549" r:id="rId29"/>
    <p:sldId id="539" r:id="rId30"/>
    <p:sldId id="540" r:id="rId31"/>
    <p:sldId id="541" r:id="rId32"/>
    <p:sldId id="542" r:id="rId33"/>
    <p:sldId id="543" r:id="rId34"/>
    <p:sldId id="544" r:id="rId35"/>
    <p:sldId id="545" r:id="rId36"/>
    <p:sldId id="546" r:id="rId37"/>
    <p:sldId id="547" r:id="rId38"/>
    <p:sldId id="548" r:id="rId39"/>
    <p:sldId id="495" r:id="rId40"/>
    <p:sldId id="496" r:id="rId41"/>
    <p:sldId id="550" r:id="rId42"/>
    <p:sldId id="497" r:id="rId43"/>
    <p:sldId id="561" r:id="rId44"/>
    <p:sldId id="551" r:id="rId45"/>
    <p:sldId id="552" r:id="rId46"/>
    <p:sldId id="553" r:id="rId47"/>
    <p:sldId id="554" r:id="rId48"/>
    <p:sldId id="555" r:id="rId49"/>
    <p:sldId id="556" r:id="rId50"/>
    <p:sldId id="557" r:id="rId51"/>
    <p:sldId id="560" r:id="rId52"/>
    <p:sldId id="538" r:id="rId53"/>
    <p:sldId id="498" r:id="rId54"/>
    <p:sldId id="558" r:id="rId55"/>
    <p:sldId id="559" r:id="rId56"/>
    <p:sldId id="562" r:id="rId57"/>
    <p:sldId id="564" r:id="rId58"/>
    <p:sldId id="565" r:id="rId59"/>
    <p:sldId id="566" r:id="rId60"/>
    <p:sldId id="567" r:id="rId61"/>
    <p:sldId id="568" r:id="rId62"/>
    <p:sldId id="464" r:id="rId63"/>
    <p:sldId id="285" r:id="rId64"/>
  </p:sldIdLst>
  <p:sldSz cx="9144000" cy="5143500" type="screen16x9"/>
  <p:notesSz cx="6858000" cy="9144000"/>
  <p:defaultTextStyle>
    <a:lvl1pPr defTabSz="457200">
      <a:defRPr>
        <a:latin typeface="Calibri"/>
        <a:ea typeface="Calibri"/>
        <a:cs typeface="Calibri"/>
        <a:sym typeface="Calibri"/>
      </a:defRPr>
    </a:lvl1pPr>
    <a:lvl2pPr indent="457200" defTabSz="457200">
      <a:defRPr>
        <a:latin typeface="Calibri"/>
        <a:ea typeface="Calibri"/>
        <a:cs typeface="Calibri"/>
        <a:sym typeface="Calibri"/>
      </a:defRPr>
    </a:lvl2pPr>
    <a:lvl3pPr indent="914400" defTabSz="457200">
      <a:defRPr>
        <a:latin typeface="Calibri"/>
        <a:ea typeface="Calibri"/>
        <a:cs typeface="Calibri"/>
        <a:sym typeface="Calibri"/>
      </a:defRPr>
    </a:lvl3pPr>
    <a:lvl4pPr indent="1371600" defTabSz="457200">
      <a:defRPr>
        <a:latin typeface="Calibri"/>
        <a:ea typeface="Calibri"/>
        <a:cs typeface="Calibri"/>
        <a:sym typeface="Calibri"/>
      </a:defRPr>
    </a:lvl4pPr>
    <a:lvl5pPr indent="1828800" defTabSz="457200">
      <a:defRPr>
        <a:latin typeface="Calibri"/>
        <a:ea typeface="Calibri"/>
        <a:cs typeface="Calibri"/>
        <a:sym typeface="Calibri"/>
      </a:defRPr>
    </a:lvl5pPr>
    <a:lvl6pPr indent="2286000" defTabSz="457200">
      <a:defRPr>
        <a:latin typeface="Calibri"/>
        <a:ea typeface="Calibri"/>
        <a:cs typeface="Calibri"/>
        <a:sym typeface="Calibri"/>
      </a:defRPr>
    </a:lvl6pPr>
    <a:lvl7pPr indent="2743200" defTabSz="457200">
      <a:defRPr>
        <a:latin typeface="Calibri"/>
        <a:ea typeface="Calibri"/>
        <a:cs typeface="Calibri"/>
        <a:sym typeface="Calibri"/>
      </a:defRPr>
    </a:lvl7pPr>
    <a:lvl8pPr indent="3200400" defTabSz="457200">
      <a:defRPr>
        <a:latin typeface="Calibri"/>
        <a:ea typeface="Calibri"/>
        <a:cs typeface="Calibri"/>
        <a:sym typeface="Calibri"/>
      </a:defRPr>
    </a:lvl8pPr>
    <a:lvl9pPr indent="3657600" defTabSz="457200">
      <a:defRPr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DCDCD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8E8E8"/>
          </a:solidFill>
        </a:fill>
      </a:tcStyle>
    </a:wholeTbl>
    <a:band2H>
      <a:tcTxStyle/>
      <a:tcStyle>
        <a:tcBdr/>
        <a:fill>
          <a:solidFill>
            <a:srgbClr val="F4F4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404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4040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88"/>
    <p:restoredTop sz="94669"/>
  </p:normalViewPr>
  <p:slideViewPr>
    <p:cSldViewPr snapToGrid="0" snapToObjects="1">
      <p:cViewPr varScale="1">
        <p:scale>
          <a:sx n="195" d="100"/>
          <a:sy n="195" d="100"/>
        </p:scale>
        <p:origin x="7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4" Type="http://schemas.openxmlformats.org/officeDocument/2006/relationships/image" Target="../media/image31.wmf"/><Relationship Id="rId1" Type="http://schemas.openxmlformats.org/officeDocument/2006/relationships/image" Target="../media/image33.wmf"/><Relationship Id="rId2" Type="http://schemas.openxmlformats.org/officeDocument/2006/relationships/image" Target="../media/image3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4" Type="http://schemas.openxmlformats.org/officeDocument/2006/relationships/image" Target="../media/image33.wmf"/><Relationship Id="rId1" Type="http://schemas.openxmlformats.org/officeDocument/2006/relationships/image" Target="../media/image34.wmf"/><Relationship Id="rId2" Type="http://schemas.openxmlformats.org/officeDocument/2006/relationships/image" Target="../media/image3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4" Type="http://schemas.openxmlformats.org/officeDocument/2006/relationships/image" Target="../media/image33.wmf"/><Relationship Id="rId1" Type="http://schemas.openxmlformats.org/officeDocument/2006/relationships/image" Target="../media/image34.wmf"/><Relationship Id="rId2" Type="http://schemas.openxmlformats.org/officeDocument/2006/relationships/image" Target="../media/image3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4" Type="http://schemas.openxmlformats.org/officeDocument/2006/relationships/image" Target="../media/image33.wmf"/><Relationship Id="rId1" Type="http://schemas.openxmlformats.org/officeDocument/2006/relationships/image" Target="../media/image34.wmf"/><Relationship Id="rId2" Type="http://schemas.openxmlformats.org/officeDocument/2006/relationships/image" Target="../media/image35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4" Type="http://schemas.openxmlformats.org/officeDocument/2006/relationships/image" Target="../media/image33.wmf"/><Relationship Id="rId1" Type="http://schemas.openxmlformats.org/officeDocument/2006/relationships/image" Target="../media/image34.wmf"/><Relationship Id="rId2" Type="http://schemas.openxmlformats.org/officeDocument/2006/relationships/image" Target="../media/image35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4" Type="http://schemas.openxmlformats.org/officeDocument/2006/relationships/image" Target="../media/image33.wmf"/><Relationship Id="rId1" Type="http://schemas.openxmlformats.org/officeDocument/2006/relationships/image" Target="../media/image34.wmf"/><Relationship Id="rId2" Type="http://schemas.openxmlformats.org/officeDocument/2006/relationships/image" Target="../media/image35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4" Type="http://schemas.openxmlformats.org/officeDocument/2006/relationships/image" Target="../media/image33.wmf"/><Relationship Id="rId1" Type="http://schemas.openxmlformats.org/officeDocument/2006/relationships/image" Target="../media/image34.wmf"/><Relationship Id="rId2" Type="http://schemas.openxmlformats.org/officeDocument/2006/relationships/image" Target="../media/image35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4" Type="http://schemas.openxmlformats.org/officeDocument/2006/relationships/image" Target="../media/image33.wmf"/><Relationship Id="rId1" Type="http://schemas.openxmlformats.org/officeDocument/2006/relationships/image" Target="../media/image34.wmf"/><Relationship Id="rId2" Type="http://schemas.openxmlformats.org/officeDocument/2006/relationships/image" Target="../media/image3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76384558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11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4485" eaLnBrk="0" hangingPunct="0">
              <a:defRPr sz="11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 eaLnBrk="0" hangingPunct="0">
              <a:defRPr sz="11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 eaLnBrk="0" hangingPunct="0">
              <a:defRPr sz="11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 eaLnBrk="0" hangingPunct="0">
              <a:defRPr sz="11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378560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11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811026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11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243491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11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675957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11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F9E6D0-DA62-F54A-916F-2A88B954CE98}" type="slidenum">
              <a:rPr lang="en-US" sz="1200" b="0">
                <a:solidFill>
                  <a:schemeClr val="bg1"/>
                </a:solidFill>
              </a:rPr>
              <a:pPr eaLnBrk="1" hangingPunct="1"/>
              <a:t>5</a:t>
            </a:fld>
            <a:endParaRPr lang="en-US" sz="1200" b="0">
              <a:solidFill>
                <a:schemeClr val="bg1"/>
              </a:solidFill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0992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e^0 = 1, e^-1 = .37, e^-2 = .14,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3A0D527-A307-4DF0-8A2D-FC748D1F56F1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41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096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3246015-C3DA-4058-A31E-EE8FBFEAF236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43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en-US" smtClean="0"/>
          </a:p>
        </p:txBody>
      </p:sp>
    </p:spTree>
    <p:extLst>
      <p:ext uri="{BB962C8B-B14F-4D97-AF65-F5344CB8AC3E}">
        <p14:creationId xmlns:p14="http://schemas.microsoft.com/office/powerpoint/2010/main" val="18451231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362F8D7-23E9-4695-B427-4D258D242D26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44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39360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24179BA-3DF4-447D-85CA-D3D39FBFD2FD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45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61997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D406A51-AA08-4AB1-AF56-8A646C85724F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46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326173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8885407-F358-4B5A-8B99-3C173D13924C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47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874988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5845745-4F42-46BB-B71E-104EC65B523D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48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610092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C0C88A6-F86C-435F-ABC1-493B59C832EB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49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767846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B2258D0-1CD3-4BA2-8B5A-7AC61B33B44F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50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207243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55A99CD-316D-42E0-B3BC-2583C672A697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51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f is image</a:t>
            </a:r>
            <a:endParaRPr lang="ru-RU" altLang="en-US" smtClean="0"/>
          </a:p>
        </p:txBody>
      </p:sp>
    </p:spTree>
    <p:extLst>
      <p:ext uri="{BB962C8B-B14F-4D97-AF65-F5344CB8AC3E}">
        <p14:creationId xmlns:p14="http://schemas.microsoft.com/office/powerpoint/2010/main" val="405407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F60A6D6-689B-4B46-838E-0F8061D9F006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30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15667618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Questions at this point?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E30585A-45D5-41B7-8D7C-4008065DEE68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55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114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39436F3-0D03-45D2-B099-377BF8E2C0A5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31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1935917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32E1DD7-FF0B-4A5D-8518-00EA74A02F58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32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1759169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E1A2054-6B15-41C9-9E8D-F3547F3D9EFF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33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405908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97F101F-2B19-4FAA-9E95-F533E70DE437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34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1007238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E3B7F2C-1E38-4F95-965C-5A05BED0D891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35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550505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AE51B41-8DDD-491A-A25F-DCB9443C1C0B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36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1005031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900801C-4353-4B1C-A021-89D58AD01B8F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37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1734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2/1/18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2/1/18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2/1/18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sted-image.png"/>
          <p:cNvPicPr/>
          <p:nvPr/>
        </p:nvPicPr>
        <p:blipFill>
          <a:blip r:embed="rId2">
            <a:alphaModFix amt="10839"/>
            <a:extLst/>
          </a:blip>
          <a:srcRect l="11804" t="22310" b="2478"/>
          <a:stretch>
            <a:fillRect/>
          </a:stretch>
        </p:blipFill>
        <p:spPr>
          <a:xfrm>
            <a:off x="-69850" y="-6276"/>
            <a:ext cx="4680310" cy="399125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8"/>
          <p:cNvSpPr/>
          <p:nvPr/>
        </p:nvSpPr>
        <p:spPr>
          <a:xfrm>
            <a:off x="298810" y="1353378"/>
            <a:ext cx="8623300" cy="274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4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 dirty="0" smtClean="0">
                <a:solidFill>
                  <a:srgbClr val="215380"/>
                </a:solidFill>
              </a:rPr>
              <a:t>CS</a:t>
            </a:r>
            <a:r>
              <a:rPr lang="en-US" sz="3400" dirty="0" smtClean="0">
                <a:solidFill>
                  <a:srgbClr val="215380"/>
                </a:solidFill>
              </a:rPr>
              <a:t>4</a:t>
            </a:r>
            <a:r>
              <a:rPr sz="3400" dirty="0" smtClean="0">
                <a:solidFill>
                  <a:srgbClr val="215380"/>
                </a:solidFill>
              </a:rPr>
              <a:t>501</a:t>
            </a:r>
            <a:r>
              <a:rPr sz="3400" dirty="0">
                <a:solidFill>
                  <a:srgbClr val="215380"/>
                </a:solidFill>
              </a:rPr>
              <a:t>: </a:t>
            </a:r>
            <a:r>
              <a:rPr lang="en-US" sz="3400" dirty="0" smtClean="0">
                <a:solidFill>
                  <a:srgbClr val="215380"/>
                </a:solidFill>
              </a:rPr>
              <a:t>Introduction</a:t>
            </a:r>
            <a:r>
              <a:rPr lang="en-US" sz="3400" baseline="0" dirty="0" smtClean="0">
                <a:solidFill>
                  <a:srgbClr val="215380"/>
                </a:solidFill>
              </a:rPr>
              <a:t> to Computer Vision</a:t>
            </a:r>
            <a:endParaRPr sz="3400" dirty="0">
              <a:solidFill>
                <a:srgbClr val="2153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6081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28600" y="1200151"/>
            <a:ext cx="8610600" cy="3394472"/>
          </a:xfrm>
          <a:prstGeom prst="rect">
            <a:avLst/>
          </a:prstGeom>
        </p:spPr>
        <p:txBody>
          <a:bodyPr/>
          <a:lstStyle>
            <a:lvl1pPr algn="l">
              <a:defRPr sz="2100" b="0">
                <a:solidFill>
                  <a:schemeClr val="tx1"/>
                </a:solidFill>
                <a:latin typeface="+mn-lt"/>
              </a:defRPr>
            </a:lvl1pPr>
            <a:lvl2pPr algn="l">
              <a:defRPr sz="1500" b="0">
                <a:solidFill>
                  <a:schemeClr val="tx1"/>
                </a:solidFill>
                <a:latin typeface="+mn-lt"/>
              </a:defRPr>
            </a:lvl2pPr>
            <a:lvl3pPr algn="l">
              <a:defRPr sz="1350" b="0">
                <a:solidFill>
                  <a:schemeClr val="tx1"/>
                </a:solidFill>
                <a:latin typeface="+mj-lt"/>
              </a:defRPr>
            </a:lvl3pPr>
            <a:lvl4pPr algn="l">
              <a:defRPr sz="1100" b="0">
                <a:solidFill>
                  <a:schemeClr val="tx1"/>
                </a:solidFill>
                <a:latin typeface="+mj-lt"/>
              </a:defRPr>
            </a:lvl4pPr>
            <a:lvl5pPr algn="l">
              <a:defRPr sz="1100" b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8411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41327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42EDF7E-F0B2-46CE-8C8B-6A27622018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9979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918F93-C341-4EB0-90ED-80D2F37FD3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46044A-196B-42E3-9270-AF8BCFBE16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2/1/18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2/1/18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2/1/18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3F1C6D-9305-4F92-9FFF-44BFD78DE8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A10E8-845B-4F12-A45E-E9D8AFA2CA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2/1/18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2/1/18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2/1/18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74DF7-AD36-F447-9F37-3665E2D3B1EA}" type="datetimeFigureOut">
              <a:rPr lang="en-US" smtClean="0"/>
              <a:t>2/1/18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3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1.png"/><Relationship Id="rId6" Type="http://schemas.openxmlformats.org/officeDocument/2006/relationships/image" Target="../media/image8.jpeg"/><Relationship Id="rId7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5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6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7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8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8.tiff"/><Relationship Id="rId3" Type="http://schemas.openxmlformats.org/officeDocument/2006/relationships/image" Target="../media/image29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8.tiff"/><Relationship Id="rId3" Type="http://schemas.openxmlformats.org/officeDocument/2006/relationships/image" Target="../media/image29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4" Type="http://schemas.openxmlformats.org/officeDocument/2006/relationships/image" Target="../media/image170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7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0.tiff"/><Relationship Id="rId3" Type="http://schemas.openxmlformats.org/officeDocument/2006/relationships/hyperlink" Target="http://www.cs.virginia.edu/~vicente/recognition/animation.gif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4" Type="http://schemas.openxmlformats.org/officeDocument/2006/relationships/image" Target="../media/image200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7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4" Type="http://schemas.openxmlformats.org/officeDocument/2006/relationships/image" Target="../media/image200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7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2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31.wmf"/><Relationship Id="rId1" Type="http://schemas.openxmlformats.org/officeDocument/2006/relationships/vmlDrawing" Target="../drawings/vmlDrawing1.vml"/><Relationship Id="rId2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png"/><Relationship Id="rId12" Type="http://schemas.openxmlformats.org/officeDocument/2006/relationships/oleObject" Target="../embeddings/oleObject5.bin"/><Relationship Id="rId13" Type="http://schemas.openxmlformats.org/officeDocument/2006/relationships/image" Target="../media/image31.wmf"/><Relationship Id="rId1" Type="http://schemas.openxmlformats.org/officeDocument/2006/relationships/vmlDrawing" Target="../drawings/vmlDrawing2.vml"/><Relationship Id="rId2" Type="http://schemas.openxmlformats.org/officeDocument/2006/relationships/tags" Target="../tags/tag2.xml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oleObject" Target="../embeddings/oleObject2.bin"/><Relationship Id="rId6" Type="http://schemas.openxmlformats.org/officeDocument/2006/relationships/image" Target="../media/image33.w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34.w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35.wmf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wmf"/><Relationship Id="rId12" Type="http://schemas.openxmlformats.org/officeDocument/2006/relationships/oleObject" Target="../embeddings/oleObject9.bin"/><Relationship Id="rId13" Type="http://schemas.openxmlformats.org/officeDocument/2006/relationships/image" Target="../media/image33.wmf"/><Relationship Id="rId1" Type="http://schemas.openxmlformats.org/officeDocument/2006/relationships/vmlDrawing" Target="../drawings/vmlDrawing3.vml"/><Relationship Id="rId2" Type="http://schemas.openxmlformats.org/officeDocument/2006/relationships/tags" Target="../tags/tag3.xml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oleObject" Target="../embeddings/oleObject6.bin"/><Relationship Id="rId6" Type="http://schemas.openxmlformats.org/officeDocument/2006/relationships/image" Target="../media/image34.wmf"/><Relationship Id="rId7" Type="http://schemas.openxmlformats.org/officeDocument/2006/relationships/oleObject" Target="../embeddings/oleObject7.bin"/><Relationship Id="rId8" Type="http://schemas.openxmlformats.org/officeDocument/2006/relationships/image" Target="../media/image35.wmf"/><Relationship Id="rId9" Type="http://schemas.openxmlformats.org/officeDocument/2006/relationships/image" Target="../media/image32.png"/><Relationship Id="rId10" Type="http://schemas.openxmlformats.org/officeDocument/2006/relationships/oleObject" Target="../embeddings/oleObject8.bin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wmf"/><Relationship Id="rId12" Type="http://schemas.openxmlformats.org/officeDocument/2006/relationships/oleObject" Target="../embeddings/oleObject13.bin"/><Relationship Id="rId13" Type="http://schemas.openxmlformats.org/officeDocument/2006/relationships/image" Target="../media/image33.wmf"/><Relationship Id="rId1" Type="http://schemas.openxmlformats.org/officeDocument/2006/relationships/vmlDrawing" Target="../drawings/vmlDrawing4.vml"/><Relationship Id="rId2" Type="http://schemas.openxmlformats.org/officeDocument/2006/relationships/tags" Target="../tags/tag4.xml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oleObject" Target="../embeddings/oleObject10.bin"/><Relationship Id="rId6" Type="http://schemas.openxmlformats.org/officeDocument/2006/relationships/image" Target="../media/image34.wmf"/><Relationship Id="rId7" Type="http://schemas.openxmlformats.org/officeDocument/2006/relationships/oleObject" Target="../embeddings/oleObject11.bin"/><Relationship Id="rId8" Type="http://schemas.openxmlformats.org/officeDocument/2006/relationships/image" Target="../media/image35.wmf"/><Relationship Id="rId9" Type="http://schemas.openxmlformats.org/officeDocument/2006/relationships/image" Target="../media/image32.png"/><Relationship Id="rId10" Type="http://schemas.openxmlformats.org/officeDocument/2006/relationships/oleObject" Target="../embeddings/oleObject12.bin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wmf"/><Relationship Id="rId12" Type="http://schemas.openxmlformats.org/officeDocument/2006/relationships/oleObject" Target="../embeddings/oleObject17.bin"/><Relationship Id="rId13" Type="http://schemas.openxmlformats.org/officeDocument/2006/relationships/image" Target="../media/image33.wmf"/><Relationship Id="rId1" Type="http://schemas.openxmlformats.org/officeDocument/2006/relationships/vmlDrawing" Target="../drawings/vmlDrawing5.vml"/><Relationship Id="rId2" Type="http://schemas.openxmlformats.org/officeDocument/2006/relationships/tags" Target="../tags/tag5.xml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oleObject" Target="../embeddings/oleObject14.bin"/><Relationship Id="rId6" Type="http://schemas.openxmlformats.org/officeDocument/2006/relationships/image" Target="../media/image34.wmf"/><Relationship Id="rId7" Type="http://schemas.openxmlformats.org/officeDocument/2006/relationships/oleObject" Target="../embeddings/oleObject15.bin"/><Relationship Id="rId8" Type="http://schemas.openxmlformats.org/officeDocument/2006/relationships/image" Target="../media/image35.wmf"/><Relationship Id="rId9" Type="http://schemas.openxmlformats.org/officeDocument/2006/relationships/image" Target="../media/image32.png"/><Relationship Id="rId10" Type="http://schemas.openxmlformats.org/officeDocument/2006/relationships/oleObject" Target="../embeddings/oleObject16.bin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wmf"/><Relationship Id="rId12" Type="http://schemas.openxmlformats.org/officeDocument/2006/relationships/oleObject" Target="../embeddings/oleObject21.bin"/><Relationship Id="rId13" Type="http://schemas.openxmlformats.org/officeDocument/2006/relationships/image" Target="../media/image33.wmf"/><Relationship Id="rId1" Type="http://schemas.openxmlformats.org/officeDocument/2006/relationships/vmlDrawing" Target="../drawings/vmlDrawing6.vml"/><Relationship Id="rId2" Type="http://schemas.openxmlformats.org/officeDocument/2006/relationships/tags" Target="../tags/tag6.xml"/><Relationship Id="rId3" Type="http://schemas.openxmlformats.org/officeDocument/2006/relationships/slideLayout" Target="../slideLayouts/slideLayout15.xml"/><Relationship Id="rId4" Type="http://schemas.openxmlformats.org/officeDocument/2006/relationships/notesSlide" Target="../notesSlides/notesSlide6.xml"/><Relationship Id="rId5" Type="http://schemas.openxmlformats.org/officeDocument/2006/relationships/oleObject" Target="../embeddings/oleObject18.bin"/><Relationship Id="rId6" Type="http://schemas.openxmlformats.org/officeDocument/2006/relationships/image" Target="../media/image34.wmf"/><Relationship Id="rId7" Type="http://schemas.openxmlformats.org/officeDocument/2006/relationships/oleObject" Target="../embeddings/oleObject19.bin"/><Relationship Id="rId8" Type="http://schemas.openxmlformats.org/officeDocument/2006/relationships/image" Target="../media/image35.wmf"/><Relationship Id="rId9" Type="http://schemas.openxmlformats.org/officeDocument/2006/relationships/image" Target="../media/image32.png"/><Relationship Id="rId10" Type="http://schemas.openxmlformats.org/officeDocument/2006/relationships/oleObject" Target="../embeddings/oleObject20.bin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wmf"/><Relationship Id="rId12" Type="http://schemas.openxmlformats.org/officeDocument/2006/relationships/oleObject" Target="../embeddings/oleObject25.bin"/><Relationship Id="rId13" Type="http://schemas.openxmlformats.org/officeDocument/2006/relationships/image" Target="../media/image33.wmf"/><Relationship Id="rId1" Type="http://schemas.openxmlformats.org/officeDocument/2006/relationships/vmlDrawing" Target="../drawings/vmlDrawing7.vml"/><Relationship Id="rId2" Type="http://schemas.openxmlformats.org/officeDocument/2006/relationships/tags" Target="../tags/tag7.xml"/><Relationship Id="rId3" Type="http://schemas.openxmlformats.org/officeDocument/2006/relationships/slideLayout" Target="../slideLayouts/slideLayout15.xml"/><Relationship Id="rId4" Type="http://schemas.openxmlformats.org/officeDocument/2006/relationships/notesSlide" Target="../notesSlides/notesSlide7.xml"/><Relationship Id="rId5" Type="http://schemas.openxmlformats.org/officeDocument/2006/relationships/oleObject" Target="../embeddings/oleObject22.bin"/><Relationship Id="rId6" Type="http://schemas.openxmlformats.org/officeDocument/2006/relationships/image" Target="../media/image34.wmf"/><Relationship Id="rId7" Type="http://schemas.openxmlformats.org/officeDocument/2006/relationships/oleObject" Target="../embeddings/oleObject23.bin"/><Relationship Id="rId8" Type="http://schemas.openxmlformats.org/officeDocument/2006/relationships/image" Target="../media/image35.wmf"/><Relationship Id="rId9" Type="http://schemas.openxmlformats.org/officeDocument/2006/relationships/image" Target="../media/image32.png"/><Relationship Id="rId10" Type="http://schemas.openxmlformats.org/officeDocument/2006/relationships/oleObject" Target="../embeddings/oleObject24.bin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wmf"/><Relationship Id="rId12" Type="http://schemas.openxmlformats.org/officeDocument/2006/relationships/oleObject" Target="../embeddings/oleObject29.bin"/><Relationship Id="rId13" Type="http://schemas.openxmlformats.org/officeDocument/2006/relationships/image" Target="../media/image33.wmf"/><Relationship Id="rId1" Type="http://schemas.openxmlformats.org/officeDocument/2006/relationships/vmlDrawing" Target="../drawings/vmlDrawing8.vml"/><Relationship Id="rId2" Type="http://schemas.openxmlformats.org/officeDocument/2006/relationships/tags" Target="../tags/tag8.xml"/><Relationship Id="rId3" Type="http://schemas.openxmlformats.org/officeDocument/2006/relationships/slideLayout" Target="../slideLayouts/slideLayout15.xml"/><Relationship Id="rId4" Type="http://schemas.openxmlformats.org/officeDocument/2006/relationships/notesSlide" Target="../notesSlides/notesSlide8.xml"/><Relationship Id="rId5" Type="http://schemas.openxmlformats.org/officeDocument/2006/relationships/oleObject" Target="../embeddings/oleObject26.bin"/><Relationship Id="rId6" Type="http://schemas.openxmlformats.org/officeDocument/2006/relationships/image" Target="../media/image34.wmf"/><Relationship Id="rId7" Type="http://schemas.openxmlformats.org/officeDocument/2006/relationships/oleObject" Target="../embeddings/oleObject27.bin"/><Relationship Id="rId8" Type="http://schemas.openxmlformats.org/officeDocument/2006/relationships/image" Target="../media/image35.wmf"/><Relationship Id="rId9" Type="http://schemas.openxmlformats.org/officeDocument/2006/relationships/image" Target="../media/image32.png"/><Relationship Id="rId10" Type="http://schemas.openxmlformats.org/officeDocument/2006/relationships/oleObject" Target="../embeddings/oleObject28.bin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wmf"/><Relationship Id="rId12" Type="http://schemas.openxmlformats.org/officeDocument/2006/relationships/oleObject" Target="../embeddings/oleObject33.bin"/><Relationship Id="rId13" Type="http://schemas.openxmlformats.org/officeDocument/2006/relationships/image" Target="../media/image33.wmf"/><Relationship Id="rId1" Type="http://schemas.openxmlformats.org/officeDocument/2006/relationships/vmlDrawing" Target="../drawings/vmlDrawing9.vml"/><Relationship Id="rId2" Type="http://schemas.openxmlformats.org/officeDocument/2006/relationships/tags" Target="../tags/tag9.xml"/><Relationship Id="rId3" Type="http://schemas.openxmlformats.org/officeDocument/2006/relationships/slideLayout" Target="../slideLayouts/slideLayout15.xml"/><Relationship Id="rId4" Type="http://schemas.openxmlformats.org/officeDocument/2006/relationships/notesSlide" Target="../notesSlides/notesSlide9.xml"/><Relationship Id="rId5" Type="http://schemas.openxmlformats.org/officeDocument/2006/relationships/oleObject" Target="../embeddings/oleObject30.bin"/><Relationship Id="rId6" Type="http://schemas.openxmlformats.org/officeDocument/2006/relationships/image" Target="../media/image34.wmf"/><Relationship Id="rId7" Type="http://schemas.openxmlformats.org/officeDocument/2006/relationships/oleObject" Target="../embeddings/oleObject31.bin"/><Relationship Id="rId8" Type="http://schemas.openxmlformats.org/officeDocument/2006/relationships/image" Target="../media/image35.wmf"/><Relationship Id="rId9" Type="http://schemas.openxmlformats.org/officeDocument/2006/relationships/image" Target="../media/image36.png"/><Relationship Id="rId10" Type="http://schemas.openxmlformats.org/officeDocument/2006/relationships/oleObject" Target="../embeddings/oleObject32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2.png"/><Relationship Id="rId5" Type="http://schemas.openxmlformats.org/officeDocument/2006/relationships/oleObject" Target="../embeddings/oleObject34.bin"/><Relationship Id="rId6" Type="http://schemas.openxmlformats.org/officeDocument/2006/relationships/image" Target="../media/image31.wmf"/><Relationship Id="rId1" Type="http://schemas.openxmlformats.org/officeDocument/2006/relationships/vmlDrawing" Target="../drawings/vmlDrawing10.vml"/><Relationship Id="rId2" Type="http://schemas.openxmlformats.org/officeDocument/2006/relationships/tags" Target="../tags/tag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8.tiff"/><Relationship Id="rId3" Type="http://schemas.openxmlformats.org/officeDocument/2006/relationships/image" Target="../media/image29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4" Type="http://schemas.openxmlformats.org/officeDocument/2006/relationships/image" Target="../media/image200.png"/><Relationship Id="rId5" Type="http://schemas.openxmlformats.org/officeDocument/2006/relationships/image" Target="../media/image37.tif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7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38.jpe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4.tiff"/></Relationships>
</file>

<file path=ppt/slides/_rels/slide4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3.jpeg"/><Relationship Id="rId12" Type="http://schemas.openxmlformats.org/officeDocument/2006/relationships/image" Target="../media/image54.jpeg"/><Relationship Id="rId13" Type="http://schemas.openxmlformats.org/officeDocument/2006/relationships/image" Target="../media/image55.jpeg"/><Relationship Id="rId14" Type="http://schemas.openxmlformats.org/officeDocument/2006/relationships/image" Target="../media/image56.jpeg"/><Relationship Id="rId15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6" Type="http://schemas.openxmlformats.org/officeDocument/2006/relationships/image" Target="../media/image48.jpeg"/><Relationship Id="rId7" Type="http://schemas.openxmlformats.org/officeDocument/2006/relationships/image" Target="../media/image49.jpeg"/><Relationship Id="rId8" Type="http://schemas.openxmlformats.org/officeDocument/2006/relationships/image" Target="../media/image50.jpeg"/><Relationship Id="rId9" Type="http://schemas.openxmlformats.org/officeDocument/2006/relationships/image" Target="../media/image51.jpeg"/><Relationship Id="rId10" Type="http://schemas.openxmlformats.org/officeDocument/2006/relationships/image" Target="../media/image5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jpeg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4" Type="http://schemas.openxmlformats.org/officeDocument/2006/relationships/image" Target="../media/image200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7.tif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Relationship Id="rId3" Type="http://schemas.openxmlformats.org/officeDocument/2006/relationships/image" Target="../media/image6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0.png"/><Relationship Id="rId3" Type="http://schemas.openxmlformats.org/officeDocument/2006/relationships/image" Target="../media/image5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0.png"/><Relationship Id="rId3" Type="http://schemas.openxmlformats.org/officeDocument/2006/relationships/image" Target="../media/image5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png"/><Relationship Id="rId3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131338" y="1879818"/>
            <a:ext cx="8512109" cy="1415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43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300" dirty="0" smtClean="0">
                <a:solidFill>
                  <a:srgbClr val="215380"/>
                </a:solidFill>
              </a:rPr>
              <a:t>Image Filtering and Image Frequencies</a:t>
            </a:r>
            <a:endParaRPr sz="4300" dirty="0">
              <a:solidFill>
                <a:srgbClr val="21538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5579" y="2237874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855" y="3295590"/>
            <a:ext cx="1693074" cy="11235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6409" y="4497169"/>
            <a:ext cx="89034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x-none" sz="1200" dirty="0" smtClean="0"/>
              <a:t>Various slides from previous courses by: </a:t>
            </a:r>
            <a:br>
              <a:rPr lang="en-US" altLang="x-none" sz="1200" dirty="0" smtClean="0"/>
            </a:br>
            <a:r>
              <a:rPr lang="en-US" altLang="x-none" sz="1200" dirty="0" smtClean="0"/>
              <a:t>D.A. Forsyth (Berkeley / UIUC), </a:t>
            </a:r>
            <a:r>
              <a:rPr lang="en-US" altLang="x-none" sz="1200" dirty="0"/>
              <a:t>I. </a:t>
            </a:r>
            <a:r>
              <a:rPr lang="en-US" altLang="x-none" sz="1200" dirty="0" smtClean="0"/>
              <a:t>Kokkinos (</a:t>
            </a:r>
            <a:r>
              <a:rPr lang="en-US" altLang="x-none" sz="1200" dirty="0" err="1" smtClean="0"/>
              <a:t>Ecole</a:t>
            </a:r>
            <a:r>
              <a:rPr lang="en-US" altLang="x-none" sz="1200" dirty="0" smtClean="0"/>
              <a:t> Centrale / UCL). </a:t>
            </a:r>
            <a:r>
              <a:rPr lang="en-US" altLang="x-none" sz="1200" dirty="0"/>
              <a:t>S. </a:t>
            </a:r>
            <a:r>
              <a:rPr lang="en-US" altLang="x-none" sz="1200" dirty="0" err="1" smtClean="0"/>
              <a:t>Lazebnik</a:t>
            </a:r>
            <a:r>
              <a:rPr lang="en-US" altLang="x-none" sz="1200" dirty="0" smtClean="0"/>
              <a:t> (UNC / UIUC), S</a:t>
            </a:r>
            <a:r>
              <a:rPr lang="en-US" altLang="x-none" sz="1200" dirty="0"/>
              <a:t>. </a:t>
            </a:r>
            <a:r>
              <a:rPr lang="en-US" altLang="x-none" sz="1200" dirty="0" smtClean="0"/>
              <a:t>Seitz (MSR / Facebook), </a:t>
            </a:r>
            <a:r>
              <a:rPr lang="en-US" altLang="x-none" sz="1200" dirty="0"/>
              <a:t>J. </a:t>
            </a:r>
            <a:r>
              <a:rPr lang="en-US" altLang="x-none" sz="1200" dirty="0" smtClean="0"/>
              <a:t>Hays (Brown / Georgia Tech), </a:t>
            </a:r>
            <a:r>
              <a:rPr lang="en-US" altLang="x-none" sz="1200" dirty="0"/>
              <a:t>A. </a:t>
            </a:r>
            <a:r>
              <a:rPr lang="en-US" altLang="x-none" sz="1200" dirty="0" smtClean="0"/>
              <a:t>Berg (Stony Brook / UNC), D. Samaras (Stony Brook) . J. M. </a:t>
            </a:r>
            <a:r>
              <a:rPr lang="en-US" altLang="x-none" sz="1200" dirty="0" err="1" smtClean="0"/>
              <a:t>Frahm</a:t>
            </a:r>
            <a:r>
              <a:rPr lang="en-US" altLang="x-none" sz="1200" dirty="0" smtClean="0"/>
              <a:t> (UNC), V. Ordonez (UVA). </a:t>
            </a:r>
            <a:endParaRPr lang="en-US" altLang="x-none" sz="12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Image Processing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80" y="1618682"/>
            <a:ext cx="6543498" cy="3069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888067" y="1226330"/>
                <a:ext cx="26148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𝐼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8067" y="1226330"/>
                <a:ext cx="261482" cy="49244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006691" y="1226330"/>
                <a:ext cx="50834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𝛼</m:t>
                      </m:r>
                      <m:r>
                        <a:rPr lang="en-US" sz="3200" b="0" i="1" smtClean="0">
                          <a:latin typeface="Cambria Math" charset="0"/>
                        </a:rPr>
                        <m:t>𝐼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6691" y="1226330"/>
                <a:ext cx="508344" cy="49244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006691" y="4688055"/>
                <a:ext cx="62735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𝛼</m:t>
                      </m:r>
                      <m:r>
                        <a:rPr lang="en-US" b="0" i="1" smtClean="0">
                          <a:latin typeface="Cambria Math" charset="0"/>
                        </a:rPr>
                        <m:t>&gt;1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6691" y="4688055"/>
                <a:ext cx="627351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3883" r="-8738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1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Image Processing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80" y="1618682"/>
            <a:ext cx="6543498" cy="3069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888067" y="1226330"/>
                <a:ext cx="26148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𝐼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8067" y="1226330"/>
                <a:ext cx="261482" cy="49244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006691" y="1226330"/>
                <a:ext cx="50834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𝛼</m:t>
                      </m:r>
                      <m:r>
                        <a:rPr lang="en-US" sz="3200" b="0" i="1" smtClean="0">
                          <a:latin typeface="Cambria Math" charset="0"/>
                        </a:rPr>
                        <m:t>𝐼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6691" y="1226330"/>
                <a:ext cx="508344" cy="49244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006691" y="4688055"/>
                <a:ext cx="10569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0&lt;</m:t>
                      </m:r>
                      <m:r>
                        <a:rPr lang="en-US" b="0" i="1" smtClean="0">
                          <a:latin typeface="Cambria Math" charset="0"/>
                        </a:rPr>
                        <m:t>𝛼</m:t>
                      </m:r>
                      <m:r>
                        <a:rPr lang="en-US" b="0" i="1" smtClean="0">
                          <a:latin typeface="Cambria Math" charset="0"/>
                        </a:rPr>
                        <m:t>&lt;1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6691" y="4688055"/>
                <a:ext cx="1056956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4598" r="-4598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64000"/>
                    </a14:imgEffect>
                  </a14:imgLayer>
                </a14:imgProps>
              </a:ext>
            </a:extLst>
          </a:blip>
          <a:srcRect l="53634" t="5150" r="2853" b="4750"/>
          <a:stretch/>
        </p:blipFill>
        <p:spPr>
          <a:xfrm>
            <a:off x="3888059" y="1776762"/>
            <a:ext cx="2847278" cy="276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Color Images as Tensors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8806" r="18957"/>
          <a:stretch/>
        </p:blipFill>
        <p:spPr>
          <a:xfrm>
            <a:off x="986119" y="1144192"/>
            <a:ext cx="2009143" cy="22381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366582" y="1144192"/>
            <a:ext cx="2444342" cy="2459620"/>
            <a:chOff x="4366582" y="1144191"/>
            <a:chExt cx="3348388" cy="3369317"/>
          </a:xfrm>
        </p:grpSpPr>
        <p:pic>
          <p:nvPicPr>
            <p:cNvPr id="2" name="Picture 4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6582" y="1144191"/>
              <a:ext cx="3043588" cy="306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982" y="1296591"/>
              <a:ext cx="3043588" cy="306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0070C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1382" y="1447508"/>
              <a:ext cx="3043588" cy="306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548681" y="3722464"/>
                <a:ext cx="2622962" cy="2769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𝑐h𝑎𝑛𝑛𝑒𝑙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𝑥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h𝑒𝑖𝑔h𝑡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𝑥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𝑤𝑖𝑑𝑡h</m:t>
                      </m:r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Calibri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8681" y="3722464"/>
                <a:ext cx="2622962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1860" t="-148889" r="-2093" b="-180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1844415" y="4043620"/>
            <a:ext cx="456470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Channels </a:t>
            </a:r>
            <a:r>
              <a:rPr kumimoji="0" lang="en-US" sz="18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are usually RGB: Red, Green,</a:t>
            </a:r>
            <a:r>
              <a:rPr kumimoji="0" lang="en-US" sz="1800" b="0" i="0" u="none" strike="noStrike" cap="none" spc="0" normalizeH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and Blue</a:t>
            </a: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68144" y="4439271"/>
            <a:ext cx="524278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Other color spaces: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HSV, HSL, LUV, XYZ, Lab, CMYK, </a:t>
            </a:r>
            <a:r>
              <a:rPr kumimoji="0" lang="en-US" sz="18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etc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5256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>
          <a:xfrm>
            <a:off x="423291" y="-16046"/>
            <a:ext cx="7886700" cy="994172"/>
          </a:xfrm>
        </p:spPr>
        <p:txBody>
          <a:bodyPr/>
          <a:lstStyle/>
          <a:p>
            <a:r>
              <a:rPr lang="en-US" altLang="en-US" smtClean="0"/>
              <a:t>Color spaces: RGB</a:t>
            </a:r>
          </a:p>
        </p:txBody>
      </p:sp>
      <p:grpSp>
        <p:nvGrpSpPr>
          <p:cNvPr id="88067" name="Group 13"/>
          <p:cNvGrpSpPr>
            <a:grpSpLocks/>
          </p:cNvGrpSpPr>
          <p:nvPr/>
        </p:nvGrpSpPr>
        <p:grpSpPr bwMode="auto">
          <a:xfrm>
            <a:off x="1600201" y="1028700"/>
            <a:ext cx="3021806" cy="3028950"/>
            <a:chOff x="609600" y="1371600"/>
            <a:chExt cx="4724400" cy="4953000"/>
          </a:xfrm>
        </p:grpSpPr>
        <p:pic>
          <p:nvPicPr>
            <p:cNvPr id="8807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" y="1371600"/>
              <a:ext cx="4686300" cy="4686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8079" name="Group 37"/>
            <p:cNvGrpSpPr>
              <a:grpSpLocks/>
            </p:cNvGrpSpPr>
            <p:nvPr/>
          </p:nvGrpSpPr>
          <p:grpSpPr bwMode="auto">
            <a:xfrm>
              <a:off x="609600" y="4953000"/>
              <a:ext cx="1371600" cy="1371600"/>
              <a:chOff x="5486400" y="4648200"/>
              <a:chExt cx="1371600" cy="1371600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 rot="10800000" flipV="1">
                <a:off x="5486400" y="5410411"/>
                <a:ext cx="837660" cy="227791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 rot="16200000" flipV="1">
                <a:off x="5905274" y="4991625"/>
                <a:ext cx="761251" cy="76320"/>
              </a:xfrm>
              <a:prstGeom prst="straightConnector1">
                <a:avLst/>
              </a:prstGeom>
              <a:ln w="57150">
                <a:solidFill>
                  <a:srgbClr val="00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rot="16200000" flipH="1">
                <a:off x="6286486" y="5447985"/>
                <a:ext cx="609389" cy="534241"/>
              </a:xfrm>
              <a:prstGeom prst="straightConnector1">
                <a:avLst/>
              </a:prstGeom>
              <a:ln w="57150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8080" name="TextBox 31"/>
            <p:cNvSpPr txBox="1">
              <a:spLocks noChangeArrowheads="1"/>
            </p:cNvSpPr>
            <p:nvPr/>
          </p:nvSpPr>
          <p:spPr bwMode="auto">
            <a:xfrm>
              <a:off x="3844057" y="1468976"/>
              <a:ext cx="1090695" cy="603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800" b="1">
                  <a:solidFill>
                    <a:prstClr val="black"/>
                  </a:solidFill>
                </a:rPr>
                <a:t>0,1,0</a:t>
              </a:r>
            </a:p>
          </p:txBody>
        </p:sp>
        <p:sp>
          <p:nvSpPr>
            <p:cNvPr id="88081" name="TextBox 32"/>
            <p:cNvSpPr txBox="1">
              <a:spLocks noChangeArrowheads="1"/>
            </p:cNvSpPr>
            <p:nvPr/>
          </p:nvSpPr>
          <p:spPr bwMode="auto">
            <a:xfrm>
              <a:off x="4201453" y="5487447"/>
              <a:ext cx="1090695" cy="603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800" b="1">
                  <a:solidFill>
                    <a:prstClr val="black"/>
                  </a:solidFill>
                </a:rPr>
                <a:t>0,0,1</a:t>
              </a:r>
            </a:p>
          </p:txBody>
        </p:sp>
        <p:sp>
          <p:nvSpPr>
            <p:cNvPr id="88082" name="TextBox 33"/>
            <p:cNvSpPr txBox="1">
              <a:spLocks noChangeArrowheads="1"/>
            </p:cNvSpPr>
            <p:nvPr/>
          </p:nvSpPr>
          <p:spPr bwMode="auto">
            <a:xfrm>
              <a:off x="609600" y="4343400"/>
              <a:ext cx="1090695" cy="603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800" b="1">
                  <a:solidFill>
                    <a:prstClr val="black"/>
                  </a:solidFill>
                </a:rPr>
                <a:t>1,0,0</a:t>
              </a:r>
            </a:p>
          </p:txBody>
        </p:sp>
      </p:grpSp>
      <p:sp>
        <p:nvSpPr>
          <p:cNvPr id="88068" name="TextBox 38"/>
          <p:cNvSpPr txBox="1">
            <a:spLocks noChangeArrowheads="1"/>
          </p:cNvSpPr>
          <p:nvPr/>
        </p:nvSpPr>
        <p:spPr bwMode="auto">
          <a:xfrm>
            <a:off x="4223148" y="4936331"/>
            <a:ext cx="383310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900">
                <a:solidFill>
                  <a:prstClr val="black"/>
                </a:solidFill>
              </a:rPr>
              <a:t>Image from: http://en.wikipedia.org/wiki/File:RGB_color_solid_cube.png</a:t>
            </a:r>
          </a:p>
        </p:txBody>
      </p:sp>
      <p:sp>
        <p:nvSpPr>
          <p:cNvPr id="19465" name="TextBox 39"/>
          <p:cNvSpPr txBox="1">
            <a:spLocks noChangeArrowheads="1"/>
          </p:cNvSpPr>
          <p:nvPr/>
        </p:nvSpPr>
        <p:spPr bwMode="auto">
          <a:xfrm>
            <a:off x="1314450" y="4114800"/>
            <a:ext cx="27478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>
                <a:solidFill>
                  <a:prstClr val="black"/>
                </a:solidFill>
              </a:rPr>
              <a:t>Some drawbacks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1500">
                <a:solidFill>
                  <a:prstClr val="black"/>
                </a:solidFill>
              </a:rPr>
              <a:t> Strongly correlated channels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1500">
                <a:solidFill>
                  <a:prstClr val="black"/>
                </a:solidFill>
              </a:rPr>
              <a:t> Non-perceptual </a:t>
            </a:r>
          </a:p>
        </p:txBody>
      </p:sp>
      <p:sp>
        <p:nvSpPr>
          <p:cNvPr id="88070" name="TextBox 12"/>
          <p:cNvSpPr txBox="1">
            <a:spLocks noChangeArrowheads="1"/>
          </p:cNvSpPr>
          <p:nvPr/>
        </p:nvSpPr>
        <p:spPr bwMode="auto">
          <a:xfrm>
            <a:off x="6656349" y="4612362"/>
            <a:ext cx="21595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>
                <a:solidFill>
                  <a:prstClr val="black"/>
                </a:solidFill>
              </a:rPr>
              <a:t>Default color space</a:t>
            </a:r>
          </a:p>
        </p:txBody>
      </p:sp>
      <p:pic>
        <p:nvPicPr>
          <p:cNvPr id="88071" name="Picture 2" descr="C:\Users\Hoiem\Documents\Classes\Spring11 - Computer Vision\figs\color spaces\neighborhood6_rgb_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053704"/>
            <a:ext cx="1714500" cy="117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Picture 3" descr="C:\Users\Hoiem\Documents\Classes\Spring11 - Computer Vision\figs\color spaces\neighborhood6_rgb_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3486150"/>
            <a:ext cx="171450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3" name="Picture 4" descr="C:\Users\Hoiem\Documents\Classes\Spring11 - Computer Vision\figs\color spaces\neighborhood6_rgb_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2276475"/>
            <a:ext cx="1714500" cy="117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4" name="Picture 5" descr="C:\Users\Hoiem\Documents\Classes\Spring10 - Computer Vision\figs\nieghborhood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742" y="139380"/>
            <a:ext cx="1257300" cy="859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5" name="TextBox 18"/>
          <p:cNvSpPr txBox="1">
            <a:spLocks noChangeArrowheads="1"/>
          </p:cNvSpPr>
          <p:nvPr/>
        </p:nvSpPr>
        <p:spPr bwMode="auto">
          <a:xfrm>
            <a:off x="6915150" y="1551385"/>
            <a:ext cx="679994" cy="49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b="1">
                <a:solidFill>
                  <a:prstClr val="black"/>
                </a:solidFill>
              </a:rPr>
              <a:t>R</a:t>
            </a:r>
          </a:p>
          <a:p>
            <a:pPr>
              <a:spcBef>
                <a:spcPct val="0"/>
              </a:spcBef>
            </a:pPr>
            <a:r>
              <a:rPr lang="en-US" altLang="en-US" sz="825">
                <a:solidFill>
                  <a:prstClr val="black"/>
                </a:solidFill>
              </a:rPr>
              <a:t>(G=0,B=0)</a:t>
            </a:r>
          </a:p>
        </p:txBody>
      </p:sp>
      <p:sp>
        <p:nvSpPr>
          <p:cNvPr id="88076" name="TextBox 19"/>
          <p:cNvSpPr txBox="1">
            <a:spLocks noChangeArrowheads="1"/>
          </p:cNvSpPr>
          <p:nvPr/>
        </p:nvSpPr>
        <p:spPr bwMode="auto">
          <a:xfrm>
            <a:off x="6915150" y="2743200"/>
            <a:ext cx="675185" cy="49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b="1">
                <a:solidFill>
                  <a:prstClr val="black"/>
                </a:solidFill>
              </a:rPr>
              <a:t>G</a:t>
            </a:r>
          </a:p>
          <a:p>
            <a:pPr>
              <a:spcBef>
                <a:spcPct val="0"/>
              </a:spcBef>
            </a:pPr>
            <a:r>
              <a:rPr lang="en-US" altLang="en-US" sz="825">
                <a:solidFill>
                  <a:prstClr val="black"/>
                </a:solidFill>
              </a:rPr>
              <a:t>(R=0,B=0)</a:t>
            </a:r>
            <a:endParaRPr lang="en-US" altLang="en-US" sz="825" b="1">
              <a:solidFill>
                <a:prstClr val="black"/>
              </a:solidFill>
            </a:endParaRPr>
          </a:p>
        </p:txBody>
      </p:sp>
      <p:sp>
        <p:nvSpPr>
          <p:cNvPr id="88077" name="TextBox 20"/>
          <p:cNvSpPr txBox="1">
            <a:spLocks noChangeArrowheads="1"/>
          </p:cNvSpPr>
          <p:nvPr/>
        </p:nvSpPr>
        <p:spPr bwMode="auto">
          <a:xfrm>
            <a:off x="6915150" y="3943350"/>
            <a:ext cx="686406" cy="49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b="1">
                <a:solidFill>
                  <a:prstClr val="black"/>
                </a:solidFill>
              </a:rPr>
              <a:t>B</a:t>
            </a:r>
          </a:p>
          <a:p>
            <a:pPr>
              <a:spcBef>
                <a:spcPct val="0"/>
              </a:spcBef>
            </a:pPr>
            <a:r>
              <a:rPr lang="en-US" altLang="en-US" sz="825">
                <a:solidFill>
                  <a:prstClr val="black"/>
                </a:solidFill>
              </a:rPr>
              <a:t>(R=0,G=0)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866501"/>
            <a:ext cx="1422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Slide </a:t>
            </a:r>
            <a:r>
              <a:rPr lang="en-US" sz="1200" smtClean="0"/>
              <a:t>by James Hays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6823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>
          <a:xfrm>
            <a:off x="323850" y="34528"/>
            <a:ext cx="7886700" cy="994172"/>
          </a:xfrm>
        </p:spPr>
        <p:txBody>
          <a:bodyPr/>
          <a:lstStyle/>
          <a:p>
            <a:r>
              <a:rPr lang="en-US" altLang="en-US" smtClean="0"/>
              <a:t>Color spaces: HSV</a:t>
            </a:r>
          </a:p>
        </p:txBody>
      </p:sp>
      <p:pic>
        <p:nvPicPr>
          <p:cNvPr id="8909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428750"/>
            <a:ext cx="3714750" cy="3273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TextBox 3"/>
          <p:cNvSpPr txBox="1">
            <a:spLocks noChangeArrowheads="1"/>
          </p:cNvSpPr>
          <p:nvPr/>
        </p:nvSpPr>
        <p:spPr bwMode="auto">
          <a:xfrm>
            <a:off x="2000250" y="857250"/>
            <a:ext cx="256031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100">
                <a:solidFill>
                  <a:prstClr val="black"/>
                </a:solidFill>
              </a:rPr>
              <a:t>Intuitive color space</a:t>
            </a:r>
          </a:p>
        </p:txBody>
      </p:sp>
      <p:pic>
        <p:nvPicPr>
          <p:cNvPr id="89093" name="Picture 2" descr="C:\Users\Hoiem\Documents\Classes\Spring11 - Computer Vision\figs\color spaces\neighborhood6_hsv_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3743325"/>
            <a:ext cx="171450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4" name="Picture 3" descr="C:\Users\Hoiem\Documents\Classes\Spring11 - Computer Vision\figs\color spaces\neighborhood6_hsv_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1171575"/>
            <a:ext cx="171450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5" name="Picture 4" descr="C:\Users\Hoiem\Documents\Classes\Spring11 - Computer Vision\figs\color spaces\neighborhood6_hsv_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2428875"/>
            <a:ext cx="171450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6" name="Picture 5" descr="C:\Users\Hoiem\Documents\Classes\Spring10 - Computer Vision\figs\nieghborhood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1"/>
            <a:ext cx="1257300" cy="859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7" name="TextBox 8"/>
          <p:cNvSpPr txBox="1">
            <a:spLocks noChangeArrowheads="1"/>
          </p:cNvSpPr>
          <p:nvPr/>
        </p:nvSpPr>
        <p:spPr bwMode="auto">
          <a:xfrm>
            <a:off x="7073504" y="1543050"/>
            <a:ext cx="668773" cy="49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b="1">
                <a:solidFill>
                  <a:prstClr val="black"/>
                </a:solidFill>
              </a:rPr>
              <a:t>H</a:t>
            </a:r>
          </a:p>
          <a:p>
            <a:pPr>
              <a:spcBef>
                <a:spcPct val="0"/>
              </a:spcBef>
            </a:pPr>
            <a:r>
              <a:rPr lang="en-US" altLang="en-US" sz="825">
                <a:solidFill>
                  <a:prstClr val="black"/>
                </a:solidFill>
              </a:rPr>
              <a:t>(S=1,V=1)</a:t>
            </a:r>
          </a:p>
        </p:txBody>
      </p:sp>
      <p:sp>
        <p:nvSpPr>
          <p:cNvPr id="89098" name="TextBox 9"/>
          <p:cNvSpPr txBox="1">
            <a:spLocks noChangeArrowheads="1"/>
          </p:cNvSpPr>
          <p:nvPr/>
        </p:nvSpPr>
        <p:spPr bwMode="auto">
          <a:xfrm>
            <a:off x="7104460" y="2800350"/>
            <a:ext cx="675185" cy="49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b="1">
                <a:solidFill>
                  <a:prstClr val="black"/>
                </a:solidFill>
              </a:rPr>
              <a:t>S</a:t>
            </a:r>
          </a:p>
          <a:p>
            <a:pPr>
              <a:spcBef>
                <a:spcPct val="0"/>
              </a:spcBef>
            </a:pPr>
            <a:r>
              <a:rPr lang="en-US" altLang="en-US" sz="825">
                <a:solidFill>
                  <a:prstClr val="black"/>
                </a:solidFill>
              </a:rPr>
              <a:t>(H=1,V=1)</a:t>
            </a:r>
          </a:p>
        </p:txBody>
      </p:sp>
      <p:sp>
        <p:nvSpPr>
          <p:cNvPr id="89099" name="TextBox 10"/>
          <p:cNvSpPr txBox="1">
            <a:spLocks noChangeArrowheads="1"/>
          </p:cNvSpPr>
          <p:nvPr/>
        </p:nvSpPr>
        <p:spPr bwMode="auto">
          <a:xfrm>
            <a:off x="7086600" y="4171950"/>
            <a:ext cx="675185" cy="49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b="1">
                <a:solidFill>
                  <a:prstClr val="black"/>
                </a:solidFill>
              </a:rPr>
              <a:t>V</a:t>
            </a:r>
          </a:p>
          <a:p>
            <a:pPr>
              <a:spcBef>
                <a:spcPct val="0"/>
              </a:spcBef>
            </a:pPr>
            <a:r>
              <a:rPr lang="en-US" altLang="en-US" sz="825">
                <a:solidFill>
                  <a:prstClr val="black"/>
                </a:solidFill>
              </a:rPr>
              <a:t>(H=1,S=0)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14540" y="4873935"/>
            <a:ext cx="1422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Slide </a:t>
            </a:r>
            <a:r>
              <a:rPr lang="en-US" sz="1200" smtClean="0"/>
              <a:t>by James Hays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19846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>
          <a:xfrm>
            <a:off x="114300" y="9525"/>
            <a:ext cx="7886700" cy="994172"/>
          </a:xfrm>
        </p:spPr>
        <p:txBody>
          <a:bodyPr/>
          <a:lstStyle/>
          <a:p>
            <a:r>
              <a:rPr lang="en-US" altLang="en-US" dirty="0" smtClean="0"/>
              <a:t>Color spaces: L*a*b*</a:t>
            </a:r>
          </a:p>
        </p:txBody>
      </p:sp>
      <p:pic>
        <p:nvPicPr>
          <p:cNvPr id="9114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00200"/>
            <a:ext cx="2800350" cy="2921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1" descr="C:\Users\Hoiem\Documents\Classes\Spring11 - Computer Vision\figs\color spaces\neighborhood6_lab_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3743325"/>
            <a:ext cx="171450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2" descr="C:\Users\Hoiem\Documents\Classes\Spring11 - Computer Vision\figs\color spaces\neighborhood6_lab_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1239442"/>
            <a:ext cx="1714500" cy="117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3" name="Picture 3" descr="C:\Users\Hoiem\Documents\Classes\Spring11 - Computer Vision\figs\color spaces\neighborhood6_lab_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2496742"/>
            <a:ext cx="1714500" cy="117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4" name="Picture 5" descr="C:\Users\Hoiem\Documents\Classes\Spring10 - Computer Vision\figs\nieghborhood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185" y="237924"/>
            <a:ext cx="1257300" cy="859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5" name="TextBox 8"/>
          <p:cNvSpPr txBox="1">
            <a:spLocks noChangeArrowheads="1"/>
          </p:cNvSpPr>
          <p:nvPr/>
        </p:nvSpPr>
        <p:spPr bwMode="auto">
          <a:xfrm>
            <a:off x="7073504" y="1543050"/>
            <a:ext cx="646331" cy="49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b="1">
                <a:solidFill>
                  <a:prstClr val="black"/>
                </a:solidFill>
              </a:rPr>
              <a:t>L</a:t>
            </a:r>
          </a:p>
          <a:p>
            <a:pPr>
              <a:spcBef>
                <a:spcPct val="0"/>
              </a:spcBef>
            </a:pPr>
            <a:r>
              <a:rPr lang="en-US" altLang="en-US" sz="825">
                <a:solidFill>
                  <a:prstClr val="black"/>
                </a:solidFill>
              </a:rPr>
              <a:t>(a=0,b=0)</a:t>
            </a:r>
          </a:p>
        </p:txBody>
      </p:sp>
      <p:sp>
        <p:nvSpPr>
          <p:cNvPr id="91146" name="TextBox 9"/>
          <p:cNvSpPr txBox="1">
            <a:spLocks noChangeArrowheads="1"/>
          </p:cNvSpPr>
          <p:nvPr/>
        </p:nvSpPr>
        <p:spPr bwMode="auto">
          <a:xfrm>
            <a:off x="7104460" y="2800350"/>
            <a:ext cx="705642" cy="49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b="1">
                <a:solidFill>
                  <a:prstClr val="black"/>
                </a:solidFill>
              </a:rPr>
              <a:t>a</a:t>
            </a:r>
          </a:p>
          <a:p>
            <a:pPr>
              <a:spcBef>
                <a:spcPct val="0"/>
              </a:spcBef>
            </a:pPr>
            <a:r>
              <a:rPr lang="en-US" altLang="en-US" sz="825">
                <a:solidFill>
                  <a:prstClr val="black"/>
                </a:solidFill>
              </a:rPr>
              <a:t>(L=65,b=0)</a:t>
            </a:r>
          </a:p>
        </p:txBody>
      </p:sp>
      <p:sp>
        <p:nvSpPr>
          <p:cNvPr id="91147" name="TextBox 10"/>
          <p:cNvSpPr txBox="1">
            <a:spLocks noChangeArrowheads="1"/>
          </p:cNvSpPr>
          <p:nvPr/>
        </p:nvSpPr>
        <p:spPr bwMode="auto">
          <a:xfrm>
            <a:off x="7086600" y="4171950"/>
            <a:ext cx="705642" cy="49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b="1">
                <a:solidFill>
                  <a:prstClr val="black"/>
                </a:solidFill>
              </a:rPr>
              <a:t>b</a:t>
            </a:r>
          </a:p>
          <a:p>
            <a:pPr>
              <a:spcBef>
                <a:spcPct val="0"/>
              </a:spcBef>
            </a:pPr>
            <a:r>
              <a:rPr lang="en-US" altLang="en-US" sz="825">
                <a:solidFill>
                  <a:prstClr val="black"/>
                </a:solidFill>
              </a:rPr>
              <a:t>(L=65,a=0)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14540" y="4873935"/>
            <a:ext cx="1422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Slide </a:t>
            </a:r>
            <a:r>
              <a:rPr lang="en-US" sz="1200" smtClean="0"/>
              <a:t>by James Hays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42234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Most information in intensity</a:t>
            </a:r>
          </a:p>
        </p:txBody>
      </p:sp>
      <p:pic>
        <p:nvPicPr>
          <p:cNvPr id="94211" name="Picture 2" descr="C:\Documents and Settings\Derek Hoiem\My Documents\Classes\Spring09 - Visual Scene Understanding\material\figs\neighborhood6_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1200150"/>
            <a:ext cx="451366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Box 4"/>
          <p:cNvSpPr txBox="1">
            <a:spLocks noChangeArrowheads="1"/>
          </p:cNvSpPr>
          <p:nvPr/>
        </p:nvSpPr>
        <p:spPr bwMode="auto">
          <a:xfrm>
            <a:off x="2736057" y="4457701"/>
            <a:ext cx="37208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Only color shown – constant intensity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14540" y="4866501"/>
            <a:ext cx="1422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Slide </a:t>
            </a:r>
            <a:r>
              <a:rPr lang="en-US" sz="1200" smtClean="0"/>
              <a:t>by James Hays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78644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Most information in intensity</a:t>
            </a:r>
          </a:p>
        </p:txBody>
      </p:sp>
      <p:sp>
        <p:nvSpPr>
          <p:cNvPr id="30723" name="TextBox 4"/>
          <p:cNvSpPr txBox="1">
            <a:spLocks noChangeArrowheads="1"/>
          </p:cNvSpPr>
          <p:nvPr/>
        </p:nvSpPr>
        <p:spPr bwMode="auto">
          <a:xfrm>
            <a:off x="2686050" y="4514851"/>
            <a:ext cx="37208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Only intensity shown – constant color</a:t>
            </a:r>
          </a:p>
        </p:txBody>
      </p:sp>
      <p:pic>
        <p:nvPicPr>
          <p:cNvPr id="95236" name="Picture 2" descr="C:\Documents and Settings\Derek Hoiem\My Documents\Classes\Spring09 - Visual Scene Understanding\material\figs\neighborhood6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1200150"/>
            <a:ext cx="451485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14540" y="4866501"/>
            <a:ext cx="1422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Slide </a:t>
            </a:r>
            <a:r>
              <a:rPr lang="en-US" sz="1200" smtClean="0"/>
              <a:t>by James Hays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82357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Most information in intensity</a:t>
            </a:r>
          </a:p>
        </p:txBody>
      </p:sp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3657600" y="4572001"/>
            <a:ext cx="15424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Original image</a:t>
            </a:r>
          </a:p>
        </p:txBody>
      </p:sp>
      <p:pic>
        <p:nvPicPr>
          <p:cNvPr id="96260" name="Picture 2" descr="C:\Documents and Settings\Derek Hoiem\My Documents\Classes\Spring09 - Visual Scene Understanding\material\figs\nieghborhoo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1200150"/>
            <a:ext cx="451485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14540" y="4866501"/>
            <a:ext cx="1422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Slide </a:t>
            </a:r>
            <a:r>
              <a:rPr lang="en-US" sz="1200" smtClean="0"/>
              <a:t>by James Hays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27965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Image filtering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775" y="920197"/>
            <a:ext cx="6185647" cy="347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2323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05542" y="1200151"/>
            <a:ext cx="8033657" cy="3394472"/>
          </a:xfrm>
        </p:spPr>
        <p:txBody>
          <a:bodyPr/>
          <a:lstStyle/>
          <a:p>
            <a:r>
              <a:rPr lang="en-US" dirty="0" smtClean="0"/>
              <a:t>Light (BRDF)</a:t>
            </a:r>
          </a:p>
          <a:p>
            <a:r>
              <a:rPr lang="en-US" dirty="0" smtClean="0"/>
              <a:t>Diffuse Reflection, Specular Reflection</a:t>
            </a:r>
          </a:p>
          <a:p>
            <a:r>
              <a:rPr lang="en-US" dirty="0" err="1" smtClean="0"/>
              <a:t>Phong</a:t>
            </a:r>
            <a:r>
              <a:rPr lang="en-US" dirty="0" smtClean="0"/>
              <a:t> model: Ambient + Diffuse + Specular</a:t>
            </a:r>
          </a:p>
          <a:p>
            <a:r>
              <a:rPr lang="en-US" dirty="0" smtClean="0"/>
              <a:t>The Human Eye as a Camera</a:t>
            </a:r>
          </a:p>
          <a:p>
            <a:r>
              <a:rPr lang="en-US" dirty="0" smtClean="0"/>
              <a:t>Images as Matrices</a:t>
            </a:r>
          </a:p>
          <a:p>
            <a:r>
              <a:rPr lang="en-US" dirty="0" smtClean="0"/>
              <a:t>Images as Functions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Class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2533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Image filtering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751" y="1225177"/>
            <a:ext cx="7189695" cy="28421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34988" y="4578341"/>
            <a:ext cx="784561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smtClean="0"/>
              <a:t>Image Credit: http</a:t>
            </a:r>
            <a:r>
              <a:rPr lang="en-US" sz="800" dirty="0"/>
              <a:t>://what-when-</a:t>
            </a:r>
            <a:r>
              <a:rPr lang="en-US" sz="800" dirty="0" err="1"/>
              <a:t>how.com</a:t>
            </a:r>
            <a:r>
              <a:rPr lang="en-US" sz="800" dirty="0"/>
              <a:t>/introduction-to-video-and-image-processing/neighborhood-processing-introduction-to-video-and-image-processing-part-1/</a:t>
            </a:r>
          </a:p>
        </p:txBody>
      </p:sp>
    </p:spTree>
    <p:extLst>
      <p:ext uri="{BB962C8B-B14F-4D97-AF65-F5344CB8AC3E}">
        <p14:creationId xmlns:p14="http://schemas.microsoft.com/office/powerpoint/2010/main" val="353892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Image filtering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34988" y="4578341"/>
            <a:ext cx="784561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smtClean="0"/>
              <a:t>Image Credit: http</a:t>
            </a:r>
            <a:r>
              <a:rPr lang="en-US" sz="800" dirty="0"/>
              <a:t>://what-when-</a:t>
            </a:r>
            <a:r>
              <a:rPr lang="en-US" sz="800" dirty="0" err="1"/>
              <a:t>how.com</a:t>
            </a:r>
            <a:r>
              <a:rPr lang="en-US" sz="800" dirty="0"/>
              <a:t>/introduction-to-video-and-image-processing/neighborhood-processing-introduction-to-video-and-image-processing-part-1/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740" y="1099409"/>
            <a:ext cx="7398871" cy="330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6717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Image filtering: e.g. Mean Filter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" r="-3670"/>
          <a:stretch/>
        </p:blipFill>
        <p:spPr>
          <a:xfrm>
            <a:off x="624542" y="1247215"/>
            <a:ext cx="8062258" cy="313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7148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Image filtering: e.g. Mean Filter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64226"/>
          <a:stretch/>
        </p:blipFill>
        <p:spPr>
          <a:xfrm>
            <a:off x="624542" y="1247215"/>
            <a:ext cx="2782046" cy="31350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57021" b="6909"/>
          <a:stretch/>
        </p:blipFill>
        <p:spPr>
          <a:xfrm>
            <a:off x="4704768" y="1347323"/>
            <a:ext cx="2726973" cy="293482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4027486" y="2805208"/>
            <a:ext cx="519113" cy="9525"/>
          </a:xfrm>
          <a:prstGeom prst="straightConnector1">
            <a:avLst/>
          </a:prstGeom>
          <a:ln w="476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9557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Image filtering: e.g. Median Filter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64226"/>
          <a:stretch/>
        </p:blipFill>
        <p:spPr>
          <a:xfrm>
            <a:off x="624542" y="1247215"/>
            <a:ext cx="2782046" cy="3135037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4027486" y="2805208"/>
            <a:ext cx="519113" cy="9525"/>
          </a:xfrm>
          <a:prstGeom prst="straightConnector1">
            <a:avLst/>
          </a:prstGeom>
          <a:ln w="476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9689" r="8859" b="8463"/>
          <a:stretch/>
        </p:blipFill>
        <p:spPr>
          <a:xfrm>
            <a:off x="4869328" y="1325660"/>
            <a:ext cx="2696884" cy="295909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34988" y="4578341"/>
            <a:ext cx="784561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smtClean="0"/>
              <a:t>Image Credit: http</a:t>
            </a:r>
            <a:r>
              <a:rPr lang="en-US" sz="800" dirty="0"/>
              <a:t>://what-when-</a:t>
            </a:r>
            <a:r>
              <a:rPr lang="en-US" sz="800" dirty="0" err="1"/>
              <a:t>how.com</a:t>
            </a:r>
            <a:r>
              <a:rPr lang="en-US" sz="800" dirty="0"/>
              <a:t>/introduction-to-video-and-image-processing/neighborhood-processing-introduction-to-video-and-image-processing-part-1/</a:t>
            </a:r>
          </a:p>
        </p:txBody>
      </p:sp>
    </p:spTree>
    <p:extLst>
      <p:ext uri="{BB962C8B-B14F-4D97-AF65-F5344CB8AC3E}">
        <p14:creationId xmlns:p14="http://schemas.microsoft.com/office/powerpoint/2010/main" val="2114674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Image filtering: Convolution operator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34988" y="4578341"/>
            <a:ext cx="784561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smtClean="0"/>
              <a:t>Image Credit: http</a:t>
            </a:r>
            <a:r>
              <a:rPr lang="en-US" sz="800" dirty="0"/>
              <a:t>://what-when-</a:t>
            </a:r>
            <a:r>
              <a:rPr lang="en-US" sz="800" dirty="0" err="1"/>
              <a:t>how.com</a:t>
            </a:r>
            <a:r>
              <a:rPr lang="en-US" sz="800" dirty="0"/>
              <a:t>/introduction-to-video-and-image-processing/neighborhood-processing-introduction-to-video-and-image-processing-part-1/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847" y="986637"/>
            <a:ext cx="5937623" cy="2653375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3881718" y="2134031"/>
          <a:ext cx="842682" cy="7721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0894"/>
                <a:gridCol w="280894"/>
                <a:gridCol w="280894"/>
              </a:tblGrid>
              <a:tr h="257373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71628" marR="71628" marT="35814" marB="35814"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71628" marR="71628" marT="35814" marB="35814"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71628" marR="71628" marT="35814" marB="35814"/>
                </a:tc>
              </a:tr>
              <a:tr h="257373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71628" marR="71628" marT="35814" marB="35814"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71628" marR="71628" marT="35814" marB="35814"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71628" marR="71628" marT="35814" marB="35814"/>
                </a:tc>
              </a:tr>
              <a:tr h="257373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71628" marR="71628" marT="35814" marB="35814"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71628" marR="71628" marT="35814" marB="35814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71628" marR="71628" marT="35814" marB="35814"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810304" y="3005982"/>
                <a:ext cx="9140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𝑘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charset="0"/>
                        </a:rPr>
                        <m:t>, 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304" y="3005982"/>
                <a:ext cx="914096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422523" y="3785775"/>
                <a:ext cx="4200252" cy="7645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𝑔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  <m:t>, 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  <m:t>𝑣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𝑢</m:t>
                              </m:r>
                            </m:sub>
                            <m:sup/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</a:rPr>
                                    <m:t>𝑣</m:t>
                                  </m:r>
                                </m:e>
                              </m:d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 −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𝑣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solidFill>
                                    <a:srgbClr val="000000"/>
                                  </a:solidFill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2523" y="3785775"/>
                <a:ext cx="4200252" cy="76450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5089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3198"/>
            <a:ext cx="9144000" cy="36343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80564" y="4265644"/>
            <a:ext cx="66697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err="1">
                <a:hlinkClick r:id="rId3"/>
              </a:rPr>
              <a:t>www.cs.virginia.edu</a:t>
            </a:r>
            <a:r>
              <a:rPr lang="en-US" dirty="0">
                <a:hlinkClick r:id="rId3"/>
              </a:rPr>
              <a:t>/~</a:t>
            </a:r>
            <a:r>
              <a:rPr lang="en-US" dirty="0" err="1">
                <a:hlinkClick r:id="rId3"/>
              </a:rPr>
              <a:t>vicente</a:t>
            </a:r>
            <a:r>
              <a:rPr lang="en-US" dirty="0">
                <a:hlinkClick r:id="rId3"/>
              </a:rPr>
              <a:t>/recognition/</a:t>
            </a:r>
            <a:r>
              <a:rPr lang="en-US" dirty="0" err="1">
                <a:hlinkClick r:id="rId3"/>
              </a:rPr>
              <a:t>animation.gif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95600" y="355135"/>
            <a:ext cx="138274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(filter, kernel)</a:t>
            </a: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66912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Image filtering: Convolution operator</a:t>
            </a:r>
            <a:br>
              <a:rPr lang="en-US" sz="3200" dirty="0" smtClean="0">
                <a:solidFill>
                  <a:srgbClr val="215380"/>
                </a:solidFill>
              </a:rPr>
            </a:br>
            <a:r>
              <a:rPr lang="en-US" sz="3200" dirty="0" smtClean="0">
                <a:solidFill>
                  <a:srgbClr val="215380"/>
                </a:solidFill>
              </a:rPr>
              <a:t>e.g. mean filter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34988" y="4578341"/>
            <a:ext cx="784561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smtClean="0"/>
              <a:t>Image Credit: http</a:t>
            </a:r>
            <a:r>
              <a:rPr lang="en-US" sz="800" dirty="0"/>
              <a:t>://what-when-</a:t>
            </a:r>
            <a:r>
              <a:rPr lang="en-US" sz="800" dirty="0" err="1"/>
              <a:t>how.com</a:t>
            </a:r>
            <a:r>
              <a:rPr lang="en-US" sz="800" dirty="0"/>
              <a:t>/introduction-to-video-and-image-processing/neighborhood-processing-introduction-to-video-and-image-processing-part-1/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374" y="1705451"/>
            <a:ext cx="4007225" cy="1790728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2224740" y="2517538"/>
          <a:ext cx="647430" cy="5932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5810"/>
                <a:gridCol w="215810"/>
                <a:gridCol w="215810"/>
              </a:tblGrid>
              <a:tr h="197739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</a:tr>
              <a:tr h="197739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</a:tr>
              <a:tr h="197739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168300" y="3182309"/>
                <a:ext cx="74937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 latinLnBrk="1" hangingPunct="0"/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rgbClr val="000000"/>
                        </a:solidFill>
                        <a:latin typeface="Cambria Math" charset="0"/>
                      </a:rPr>
                      <m:t>𝑘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(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, 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𝑦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1400" dirty="0" smtClean="0">
                    <a:solidFill>
                      <a:srgbClr val="000000"/>
                    </a:solidFill>
                  </a:rPr>
                  <a:t> 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8300" y="3182309"/>
                <a:ext cx="749372" cy="307777"/>
              </a:xfrm>
              <a:prstGeom prst="rect">
                <a:avLst/>
              </a:prstGeom>
              <a:blipFill rotWithShape="0">
                <a:blip r:embed="rId3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227916" y="2609216"/>
                <a:ext cx="11353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 latinLnBrk="1" hangingPunct="0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charset="0"/>
                      </a:rPr>
                      <m:t>𝑘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(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𝑥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, 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𝑦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 smtClean="0">
                    <a:solidFill>
                      <a:srgbClr val="000000"/>
                    </a:solidFill>
                  </a:rPr>
                  <a:t> =  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7916" y="2609216"/>
                <a:ext cx="1135311" cy="369332"/>
              </a:xfrm>
              <a:prstGeom prst="rect">
                <a:avLst/>
              </a:prstGeom>
              <a:blipFill rotWithShape="0">
                <a:blip r:embed="rId4"/>
                <a:stretch>
                  <a:fillRect t="-8197" r="-3763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6457015" y="1856457"/>
          <a:ext cx="1862232" cy="17063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0744"/>
                <a:gridCol w="620744"/>
                <a:gridCol w="620744"/>
              </a:tblGrid>
              <a:tr h="56876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1/9</a:t>
                      </a:r>
                      <a:endParaRPr lang="en-US" sz="1600" dirty="0"/>
                    </a:p>
                  </a:txBody>
                  <a:tcPr marT="79145" marB="79145" anchor="ctr" anchorCtr="1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1/9</a:t>
                      </a:r>
                      <a:endParaRPr lang="en-US" sz="1600" dirty="0"/>
                    </a:p>
                  </a:txBody>
                  <a:tcPr marT="79145" marB="79145" anchor="ctr" anchorCtr="1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1/9</a:t>
                      </a:r>
                      <a:endParaRPr lang="en-US" sz="1600" dirty="0"/>
                    </a:p>
                  </a:txBody>
                  <a:tcPr marT="79145" marB="79145" anchor="ctr" anchorCtr="1"/>
                </a:tc>
              </a:tr>
              <a:tr h="56876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1/9</a:t>
                      </a:r>
                      <a:endParaRPr lang="en-US" sz="1600" dirty="0"/>
                    </a:p>
                  </a:txBody>
                  <a:tcPr marT="79145" marB="79145" anchor="ctr" anchorCtr="1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1/9</a:t>
                      </a:r>
                      <a:endParaRPr lang="en-US" sz="1600" dirty="0"/>
                    </a:p>
                  </a:txBody>
                  <a:tcPr marT="79145" marB="79145" anchor="ctr" anchorCtr="1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1/9</a:t>
                      </a:r>
                      <a:endParaRPr lang="en-US" sz="1600" dirty="0"/>
                    </a:p>
                  </a:txBody>
                  <a:tcPr marT="79145" marB="79145" anchor="ctr" anchorCtr="1"/>
                </a:tc>
              </a:tr>
              <a:tr h="56876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1/9</a:t>
                      </a:r>
                      <a:endParaRPr lang="en-US" sz="1600" dirty="0"/>
                    </a:p>
                  </a:txBody>
                  <a:tcPr marT="79145" marB="79145" anchor="ctr" anchorCtr="1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1/9</a:t>
                      </a:r>
                      <a:endParaRPr lang="en-US" sz="1600" dirty="0"/>
                    </a:p>
                  </a:txBody>
                  <a:tcPr marT="79145" marB="79145" anchor="ctr" anchorCtr="1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1/9</a:t>
                      </a:r>
                      <a:endParaRPr lang="en-US" sz="1600" dirty="0"/>
                    </a:p>
                  </a:txBody>
                  <a:tcPr marT="79145" marB="79145" anchor="ctr" anchorCtr="1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17252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Image filtering: Convolution operator</a:t>
            </a:r>
            <a:br>
              <a:rPr lang="en-US" sz="3200" dirty="0" smtClean="0">
                <a:solidFill>
                  <a:srgbClr val="215380"/>
                </a:solidFill>
              </a:rPr>
            </a:br>
            <a:r>
              <a:rPr lang="en-US" sz="3200" dirty="0" smtClean="0">
                <a:solidFill>
                  <a:srgbClr val="215380"/>
                </a:solidFill>
              </a:rPr>
              <a:t>e.g. mean filter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34988" y="4578341"/>
            <a:ext cx="784561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smtClean="0"/>
              <a:t>Image Credit: http</a:t>
            </a:r>
            <a:r>
              <a:rPr lang="en-US" sz="800" dirty="0"/>
              <a:t>://what-when-</a:t>
            </a:r>
            <a:r>
              <a:rPr lang="en-US" sz="800" dirty="0" err="1"/>
              <a:t>how.com</a:t>
            </a:r>
            <a:r>
              <a:rPr lang="en-US" sz="800" dirty="0"/>
              <a:t>/introduction-to-video-and-image-processing/neighborhood-processing-introduction-to-video-and-image-processing-part-1/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374" y="1705451"/>
            <a:ext cx="4007225" cy="1790728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2224740" y="2517538"/>
          <a:ext cx="647430" cy="5932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5810"/>
                <a:gridCol w="215810"/>
                <a:gridCol w="215810"/>
              </a:tblGrid>
              <a:tr h="197739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</a:tr>
              <a:tr h="197739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</a:tr>
              <a:tr h="197739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168300" y="3182309"/>
                <a:ext cx="74937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 latinLnBrk="1" hangingPunct="0"/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rgbClr val="000000"/>
                        </a:solidFill>
                        <a:latin typeface="Cambria Math" charset="0"/>
                      </a:rPr>
                      <m:t>𝑘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(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, 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𝑦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1400" dirty="0" smtClean="0">
                    <a:solidFill>
                      <a:srgbClr val="000000"/>
                    </a:solidFill>
                  </a:rPr>
                  <a:t> 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8300" y="3182309"/>
                <a:ext cx="749372" cy="307777"/>
              </a:xfrm>
              <a:prstGeom prst="rect">
                <a:avLst/>
              </a:prstGeom>
              <a:blipFill rotWithShape="0">
                <a:blip r:embed="rId3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227916" y="2609216"/>
                <a:ext cx="11353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 latinLnBrk="1" hangingPunct="0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charset="0"/>
                      </a:rPr>
                      <m:t>𝑘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(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𝑥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, 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𝑦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 smtClean="0">
                    <a:solidFill>
                      <a:srgbClr val="000000"/>
                    </a:solidFill>
                  </a:rPr>
                  <a:t> =  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7916" y="2609216"/>
                <a:ext cx="1135311" cy="369332"/>
              </a:xfrm>
              <a:prstGeom prst="rect">
                <a:avLst/>
              </a:prstGeom>
              <a:blipFill rotWithShape="0">
                <a:blip r:embed="rId4"/>
                <a:stretch>
                  <a:fillRect t="-8197" r="-3763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6457015" y="1856457"/>
          <a:ext cx="1862232" cy="17063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0744"/>
                <a:gridCol w="620744"/>
                <a:gridCol w="620744"/>
              </a:tblGrid>
              <a:tr h="56876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1/9</a:t>
                      </a:r>
                      <a:endParaRPr lang="en-US" sz="1600" dirty="0"/>
                    </a:p>
                  </a:txBody>
                  <a:tcPr marT="79145" marB="79145"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1/9</a:t>
                      </a:r>
                      <a:endParaRPr lang="en-US" sz="1600" dirty="0"/>
                    </a:p>
                  </a:txBody>
                  <a:tcPr marT="79145" marB="79145"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1/9</a:t>
                      </a:r>
                      <a:endParaRPr lang="en-US" sz="1600" dirty="0"/>
                    </a:p>
                  </a:txBody>
                  <a:tcPr marT="79145" marB="79145" anchor="ctr" anchorCtr="1">
                    <a:solidFill>
                      <a:schemeClr val="tx2"/>
                    </a:solidFill>
                  </a:tcPr>
                </a:tc>
              </a:tr>
              <a:tr h="56876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1/9</a:t>
                      </a:r>
                      <a:endParaRPr lang="en-US" sz="1600" dirty="0"/>
                    </a:p>
                  </a:txBody>
                  <a:tcPr marT="79145" marB="79145"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1/9</a:t>
                      </a:r>
                      <a:endParaRPr lang="en-US" sz="1600" dirty="0"/>
                    </a:p>
                  </a:txBody>
                  <a:tcPr marT="79145" marB="79145"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1/9</a:t>
                      </a:r>
                      <a:endParaRPr lang="en-US" sz="1600" dirty="0"/>
                    </a:p>
                  </a:txBody>
                  <a:tcPr marT="79145" marB="79145" anchor="ctr" anchorCtr="1">
                    <a:solidFill>
                      <a:schemeClr val="tx2"/>
                    </a:solidFill>
                  </a:tcPr>
                </a:tc>
              </a:tr>
              <a:tr h="56876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1/9</a:t>
                      </a:r>
                      <a:endParaRPr lang="en-US" sz="1600" dirty="0"/>
                    </a:p>
                  </a:txBody>
                  <a:tcPr marT="79145" marB="79145"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1/9</a:t>
                      </a:r>
                      <a:endParaRPr lang="en-US" sz="1600" dirty="0"/>
                    </a:p>
                  </a:txBody>
                  <a:tcPr marT="79145" marB="79145"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1/9</a:t>
                      </a:r>
                      <a:endParaRPr lang="en-US" sz="1600" dirty="0"/>
                    </a:p>
                  </a:txBody>
                  <a:tcPr marT="79145" marB="79145" anchor="ctr" anchorCtr="1"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73960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4"/>
          <p:cNvGrpSpPr>
            <a:grpSpLocks/>
          </p:cNvGrpSpPr>
          <p:nvPr/>
        </p:nvGrpSpPr>
        <p:grpSpPr bwMode="auto">
          <a:xfrm>
            <a:off x="5257800" y="1885950"/>
            <a:ext cx="1706166" cy="1352550"/>
            <a:chOff x="3799" y="2064"/>
            <a:chExt cx="1433" cy="1136"/>
          </a:xfrm>
        </p:grpSpPr>
        <p:grpSp>
          <p:nvGrpSpPr>
            <p:cNvPr id="34822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4824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5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4825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5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4826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5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4827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5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4828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5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4829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5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4830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5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4831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5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4832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5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4833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34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35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36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37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38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39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40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4823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819" name="Text Box 24"/>
          <p:cNvSpPr txBox="1">
            <a:spLocks noChangeArrowheads="1"/>
          </p:cNvSpPr>
          <p:nvPr/>
        </p:nvSpPr>
        <p:spPr bwMode="auto">
          <a:xfrm>
            <a:off x="5657851" y="4800601"/>
            <a:ext cx="22990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>
                <a:solidFill>
                  <a:prstClr val="black"/>
                </a:solidFill>
              </a:rPr>
              <a:t>Slide credit: David Lowe (UBC)</a:t>
            </a:r>
          </a:p>
        </p:txBody>
      </p:sp>
      <p:graphicFrame>
        <p:nvGraphicFramePr>
          <p:cNvPr id="34820" name="Object 26"/>
          <p:cNvGraphicFramePr>
            <a:graphicFrameLocks noChangeAspect="1"/>
          </p:cNvGraphicFramePr>
          <p:nvPr/>
        </p:nvGraphicFramePr>
        <p:xfrm>
          <a:off x="5935266" y="1314451"/>
          <a:ext cx="765572" cy="422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Equation" r:id="rId5" imgW="368140" imgH="203112" progId="Equation.3">
                  <p:embed/>
                </p:oleObj>
              </mc:Choice>
              <mc:Fallback>
                <p:oleObj name="Equation" r:id="rId5" imgW="368140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5266" y="1314451"/>
                        <a:ext cx="765572" cy="4226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16"/>
          <p:cNvSpPr txBox="1">
            <a:spLocks noChangeArrowheads="1"/>
          </p:cNvSpPr>
          <p:nvPr/>
        </p:nvSpPr>
        <p:spPr>
          <a:xfrm>
            <a:off x="1485900" y="0"/>
            <a:ext cx="6172200" cy="85725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en-US" sz="2700" dirty="0">
                <a:solidFill>
                  <a:prstClr val="black"/>
                </a:solidFill>
                <a:cs typeface="Arial" panose="020B0604020202020204" pitchFamily="34" charset="0"/>
              </a:rPr>
              <a:t>Example: box f</a:t>
            </a:r>
            <a:r>
              <a:rPr lang="en-US" sz="2700" dirty="0" err="1">
                <a:solidFill>
                  <a:prstClr val="black"/>
                </a:solidFill>
                <a:cs typeface="Arial" panose="020B0604020202020204" pitchFamily="34" charset="0"/>
              </a:rPr>
              <a:t>ilter</a:t>
            </a:r>
            <a:endParaRPr lang="en-US" sz="27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9764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05542" y="1200151"/>
            <a:ext cx="8033657" cy="3394472"/>
          </a:xfrm>
        </p:spPr>
        <p:txBody>
          <a:bodyPr/>
          <a:lstStyle/>
          <a:p>
            <a:r>
              <a:rPr lang="en-US" dirty="0" smtClean="0"/>
              <a:t>Image Processing: Brightness</a:t>
            </a:r>
          </a:p>
          <a:p>
            <a:r>
              <a:rPr lang="en-US" dirty="0" smtClean="0"/>
              <a:t>Image Filtering: Mean Filter</a:t>
            </a:r>
          </a:p>
          <a:p>
            <a:r>
              <a:rPr lang="en-US" dirty="0" smtClean="0"/>
              <a:t>Image Blurring</a:t>
            </a:r>
          </a:p>
          <a:p>
            <a:r>
              <a:rPr lang="en-US" dirty="0" smtClean="0"/>
              <a:t>Image Gradients: The Sobel Operator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Class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814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1123" name="Group 3"/>
          <p:cNvGraphicFramePr>
            <a:graphicFrameLocks noGrp="1"/>
          </p:cNvGraphicFramePr>
          <p:nvPr/>
        </p:nvGraphicFramePr>
        <p:xfrm>
          <a:off x="1676400" y="1715691"/>
          <a:ext cx="2667000" cy="2568180"/>
        </p:xfrm>
        <a:graphic>
          <a:graphicData uri="http://schemas.openxmlformats.org/drawingml/2006/table">
            <a:tbl>
              <a:tblPr/>
              <a:tblGrid>
                <a:gridCol w="266700"/>
                <a:gridCol w="266700"/>
                <a:gridCol w="266700"/>
                <a:gridCol w="266700"/>
                <a:gridCol w="266700"/>
                <a:gridCol w="266700"/>
                <a:gridCol w="266700"/>
                <a:gridCol w="277416"/>
                <a:gridCol w="255984"/>
                <a:gridCol w="266700"/>
              </a:tblGrid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559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690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1247" name="Group 127"/>
          <p:cNvGraphicFramePr>
            <a:graphicFrameLocks noGrp="1"/>
          </p:cNvGraphicFramePr>
          <p:nvPr/>
        </p:nvGraphicFramePr>
        <p:xfrm>
          <a:off x="4686300" y="1714500"/>
          <a:ext cx="2686048" cy="2571753"/>
        </p:xfrm>
        <a:graphic>
          <a:graphicData uri="http://schemas.openxmlformats.org/drawingml/2006/table">
            <a:tbl>
              <a:tblPr/>
              <a:tblGrid>
                <a:gridCol w="269081"/>
                <a:gridCol w="269081"/>
                <a:gridCol w="266700"/>
                <a:gridCol w="269081"/>
                <a:gridCol w="269081"/>
                <a:gridCol w="269081"/>
                <a:gridCol w="269081"/>
                <a:gridCol w="266700"/>
                <a:gridCol w="269081"/>
                <a:gridCol w="269081"/>
              </a:tblGrid>
              <a:tr h="2464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02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78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36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61371" name="Rectangle 251"/>
          <p:cNvSpPr>
            <a:spLocks noChangeArrowheads="1"/>
          </p:cNvSpPr>
          <p:nvPr/>
        </p:nvSpPr>
        <p:spPr bwMode="auto">
          <a:xfrm>
            <a:off x="4972050" y="1943100"/>
            <a:ext cx="273844" cy="2857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mtClean="0">
              <a:solidFill>
                <a:prstClr val="black"/>
              </a:solidFill>
            </a:endParaRPr>
          </a:p>
        </p:txBody>
      </p:sp>
      <p:graphicFrame>
        <p:nvGraphicFramePr>
          <p:cNvPr id="261500" name="Group 380"/>
          <p:cNvGraphicFramePr>
            <a:graphicFrameLocks noGrp="1"/>
          </p:cNvGraphicFramePr>
          <p:nvPr/>
        </p:nvGraphicFramePr>
        <p:xfrm>
          <a:off x="1676400" y="1715692"/>
          <a:ext cx="2667000" cy="2603899"/>
        </p:xfrm>
        <a:graphic>
          <a:graphicData uri="http://schemas.openxmlformats.org/drawingml/2006/table">
            <a:tbl>
              <a:tblPr/>
              <a:tblGrid>
                <a:gridCol w="266700"/>
                <a:gridCol w="266700"/>
                <a:gridCol w="266700"/>
                <a:gridCol w="266700"/>
                <a:gridCol w="266700"/>
                <a:gridCol w="266700"/>
                <a:gridCol w="266700"/>
                <a:gridCol w="277416"/>
                <a:gridCol w="255984"/>
                <a:gridCol w="266700"/>
              </a:tblGrid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917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690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261495" name="Rectangle 375"/>
          <p:cNvSpPr>
            <a:spLocks noChangeArrowheads="1"/>
          </p:cNvSpPr>
          <p:nvPr/>
        </p:nvSpPr>
        <p:spPr bwMode="auto">
          <a:xfrm>
            <a:off x="1657350" y="1714500"/>
            <a:ext cx="800100" cy="7429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36213" name="Text Box 376"/>
          <p:cNvSpPr txBox="1">
            <a:spLocks noChangeArrowheads="1"/>
          </p:cNvSpPr>
          <p:nvPr/>
        </p:nvSpPr>
        <p:spPr bwMode="auto">
          <a:xfrm>
            <a:off x="6965156" y="4912519"/>
            <a:ext cx="108234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050">
                <a:solidFill>
                  <a:prstClr val="black"/>
                </a:solidFill>
              </a:rPr>
              <a:t>Credit: S. Seitz</a:t>
            </a:r>
          </a:p>
        </p:txBody>
      </p:sp>
      <p:sp>
        <p:nvSpPr>
          <p:cNvPr id="261499" name="Rectangle 379"/>
          <p:cNvSpPr>
            <a:spLocks noChangeArrowheads="1"/>
          </p:cNvSpPr>
          <p:nvPr/>
        </p:nvSpPr>
        <p:spPr bwMode="auto">
          <a:xfrm>
            <a:off x="5029200" y="2000250"/>
            <a:ext cx="114300" cy="171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mtClean="0">
              <a:solidFill>
                <a:prstClr val="black"/>
              </a:solidFill>
            </a:endParaRPr>
          </a:p>
        </p:txBody>
      </p:sp>
      <p:graphicFrame>
        <p:nvGraphicFramePr>
          <p:cNvPr id="36215" name="Object 381"/>
          <p:cNvGraphicFramePr>
            <a:graphicFrameLocks noChangeAspect="1"/>
          </p:cNvGraphicFramePr>
          <p:nvPr/>
        </p:nvGraphicFramePr>
        <p:xfrm>
          <a:off x="2519363" y="4457700"/>
          <a:ext cx="3818335" cy="656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0" name="Equation" r:id="rId5" imgW="2070100" imgH="355600" progId="Equation.3">
                  <p:embed/>
                </p:oleObj>
              </mc:Choice>
              <mc:Fallback>
                <p:oleObj name="Equation" r:id="rId5" imgW="20701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9363" y="4457700"/>
                        <a:ext cx="3818335" cy="6560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216" name="Object 3"/>
          <p:cNvGraphicFramePr>
            <a:graphicFrameLocks noChangeAspect="1"/>
          </p:cNvGraphicFramePr>
          <p:nvPr/>
        </p:nvGraphicFramePr>
        <p:xfrm>
          <a:off x="5424488" y="928687"/>
          <a:ext cx="1132285" cy="701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" name="Equation" r:id="rId7" imgW="330057" imgH="203112" progId="Equation.3">
                  <p:embed/>
                </p:oleObj>
              </mc:Choice>
              <mc:Fallback>
                <p:oleObj name="Equation" r:id="rId7" imgW="330057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4488" y="928687"/>
                        <a:ext cx="1132285" cy="701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217" name="Object 4"/>
          <p:cNvGraphicFramePr>
            <a:graphicFrameLocks noChangeAspect="1"/>
          </p:cNvGraphicFramePr>
          <p:nvPr/>
        </p:nvGraphicFramePr>
        <p:xfrm>
          <a:off x="2338388" y="971550"/>
          <a:ext cx="1219200" cy="702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2" name="Equation" r:id="rId9" imgW="355292" imgH="203024" progId="Equation.3">
                  <p:embed/>
                </p:oleObj>
              </mc:Choice>
              <mc:Fallback>
                <p:oleObj name="Equation" r:id="rId9" imgW="355292" imgH="2030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8388" y="971550"/>
                        <a:ext cx="1219200" cy="7024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6"/>
          <p:cNvSpPr txBox="1">
            <a:spLocks noChangeArrowheads="1"/>
          </p:cNvSpPr>
          <p:nvPr/>
        </p:nvSpPr>
        <p:spPr>
          <a:xfrm>
            <a:off x="1485900" y="0"/>
            <a:ext cx="6172200" cy="85725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en-US" sz="2700" dirty="0">
                <a:solidFill>
                  <a:prstClr val="black"/>
                </a:solidFill>
                <a:cs typeface="Arial" panose="020B0604020202020204" pitchFamily="34" charset="0"/>
              </a:rPr>
              <a:t>Image filtering</a:t>
            </a:r>
          </a:p>
        </p:txBody>
      </p:sp>
      <p:grpSp>
        <p:nvGrpSpPr>
          <p:cNvPr id="36219" name="Group 4"/>
          <p:cNvGrpSpPr>
            <a:grpSpLocks noChangeAspect="1"/>
          </p:cNvGrpSpPr>
          <p:nvPr/>
        </p:nvGrpSpPr>
        <p:grpSpPr bwMode="auto">
          <a:xfrm>
            <a:off x="6800850" y="228600"/>
            <a:ext cx="857250" cy="729854"/>
            <a:chOff x="3799" y="2064"/>
            <a:chExt cx="1433" cy="1136"/>
          </a:xfrm>
        </p:grpSpPr>
        <p:grpSp>
          <p:nvGrpSpPr>
            <p:cNvPr id="36221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6223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6224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6225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6226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6227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6228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6229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6230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6231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6232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33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34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35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36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37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38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39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6222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6220" name="Object 26"/>
          <p:cNvGraphicFramePr>
            <a:graphicFrameLocks noChangeAspect="1"/>
          </p:cNvGraphicFramePr>
          <p:nvPr/>
        </p:nvGraphicFramePr>
        <p:xfrm>
          <a:off x="6000751" y="400051"/>
          <a:ext cx="765572" cy="422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3" name="Equation" r:id="rId12" imgW="368140" imgH="203112" progId="Equation.3">
                  <p:embed/>
                </p:oleObj>
              </mc:Choice>
              <mc:Fallback>
                <p:oleObj name="Equation" r:id="rId12" imgW="368140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0751" y="400051"/>
                        <a:ext cx="765572" cy="4226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0556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371" grpId="0" animBg="1"/>
      <p:bldP spid="261495" grpId="0" animBg="1"/>
      <p:bldP spid="26149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3171" name="Group 3"/>
          <p:cNvGraphicFramePr>
            <a:graphicFrameLocks noGrp="1"/>
          </p:cNvGraphicFramePr>
          <p:nvPr/>
        </p:nvGraphicFramePr>
        <p:xfrm>
          <a:off x="1676400" y="1715691"/>
          <a:ext cx="2667000" cy="2568180"/>
        </p:xfrm>
        <a:graphic>
          <a:graphicData uri="http://schemas.openxmlformats.org/drawingml/2006/table">
            <a:tbl>
              <a:tblPr/>
              <a:tblGrid>
                <a:gridCol w="266700"/>
                <a:gridCol w="266700"/>
                <a:gridCol w="266700"/>
                <a:gridCol w="266700"/>
                <a:gridCol w="266700"/>
                <a:gridCol w="266700"/>
                <a:gridCol w="266700"/>
                <a:gridCol w="277416"/>
                <a:gridCol w="255984"/>
                <a:gridCol w="266700"/>
              </a:tblGrid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559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690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3295" name="Group 127"/>
          <p:cNvGraphicFramePr>
            <a:graphicFrameLocks noGrp="1"/>
          </p:cNvGraphicFramePr>
          <p:nvPr/>
        </p:nvGraphicFramePr>
        <p:xfrm>
          <a:off x="4686300" y="1714500"/>
          <a:ext cx="2686048" cy="2571753"/>
        </p:xfrm>
        <a:graphic>
          <a:graphicData uri="http://schemas.openxmlformats.org/drawingml/2006/table">
            <a:tbl>
              <a:tblPr/>
              <a:tblGrid>
                <a:gridCol w="269081"/>
                <a:gridCol w="269081"/>
                <a:gridCol w="266700"/>
                <a:gridCol w="269081"/>
                <a:gridCol w="269081"/>
                <a:gridCol w="269081"/>
                <a:gridCol w="269081"/>
                <a:gridCol w="266700"/>
                <a:gridCol w="269081"/>
                <a:gridCol w="269081"/>
              </a:tblGrid>
              <a:tr h="2464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02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78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36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7112" name="Rectangle 251"/>
          <p:cNvSpPr>
            <a:spLocks noChangeArrowheads="1"/>
          </p:cNvSpPr>
          <p:nvPr/>
        </p:nvSpPr>
        <p:spPr bwMode="auto">
          <a:xfrm>
            <a:off x="5200650" y="1943100"/>
            <a:ext cx="285750" cy="2857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mtClean="0">
              <a:solidFill>
                <a:prstClr val="black"/>
              </a:solidFill>
            </a:endParaRPr>
          </a:p>
        </p:txBody>
      </p:sp>
      <p:graphicFrame>
        <p:nvGraphicFramePr>
          <p:cNvPr id="263420" name="Group 252"/>
          <p:cNvGraphicFramePr>
            <a:graphicFrameLocks noGrp="1"/>
          </p:cNvGraphicFramePr>
          <p:nvPr/>
        </p:nvGraphicFramePr>
        <p:xfrm>
          <a:off x="1676400" y="1715691"/>
          <a:ext cx="2667000" cy="2568180"/>
        </p:xfrm>
        <a:graphic>
          <a:graphicData uri="http://schemas.openxmlformats.org/drawingml/2006/table">
            <a:tbl>
              <a:tblPr/>
              <a:tblGrid>
                <a:gridCol w="266700"/>
                <a:gridCol w="266700"/>
                <a:gridCol w="266700"/>
                <a:gridCol w="266700"/>
                <a:gridCol w="266700"/>
                <a:gridCol w="266700"/>
                <a:gridCol w="266700"/>
                <a:gridCol w="277416"/>
                <a:gridCol w="255984"/>
                <a:gridCol w="266700"/>
              </a:tblGrid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59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690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37236" name="Rectangle 375"/>
          <p:cNvSpPr>
            <a:spLocks noChangeArrowheads="1"/>
          </p:cNvSpPr>
          <p:nvPr/>
        </p:nvSpPr>
        <p:spPr bwMode="auto">
          <a:xfrm>
            <a:off x="1943100" y="1714500"/>
            <a:ext cx="800100" cy="7429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mtClean="0">
              <a:solidFill>
                <a:prstClr val="black"/>
              </a:solidFill>
            </a:endParaRPr>
          </a:p>
        </p:txBody>
      </p:sp>
      <p:graphicFrame>
        <p:nvGraphicFramePr>
          <p:cNvPr id="37237" name="Object 381"/>
          <p:cNvGraphicFramePr>
            <a:graphicFrameLocks noChangeAspect="1"/>
          </p:cNvGraphicFramePr>
          <p:nvPr/>
        </p:nvGraphicFramePr>
        <p:xfrm>
          <a:off x="5424488" y="928687"/>
          <a:ext cx="1132285" cy="701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" name="Equation" r:id="rId5" imgW="330057" imgH="203112" progId="Equation.3">
                  <p:embed/>
                </p:oleObj>
              </mc:Choice>
              <mc:Fallback>
                <p:oleObj name="Equation" r:id="rId5" imgW="330057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4488" y="928687"/>
                        <a:ext cx="1132285" cy="701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238" name="Object 3"/>
          <p:cNvGraphicFramePr>
            <a:graphicFrameLocks noChangeAspect="1"/>
          </p:cNvGraphicFramePr>
          <p:nvPr/>
        </p:nvGraphicFramePr>
        <p:xfrm>
          <a:off x="2338388" y="971550"/>
          <a:ext cx="1219200" cy="702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5" name="Equation" r:id="rId7" imgW="355292" imgH="203024" progId="Equation.3">
                  <p:embed/>
                </p:oleObj>
              </mc:Choice>
              <mc:Fallback>
                <p:oleObj name="Equation" r:id="rId7" imgW="355292" imgH="2030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8388" y="971550"/>
                        <a:ext cx="1219200" cy="7024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239" name="Rectangle 16"/>
          <p:cNvSpPr txBox="1">
            <a:spLocks noChangeArrowheads="1"/>
          </p:cNvSpPr>
          <p:nvPr/>
        </p:nvSpPr>
        <p:spPr bwMode="auto">
          <a:xfrm>
            <a:off x="1485900" y="0"/>
            <a:ext cx="61722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700">
                <a:solidFill>
                  <a:srgbClr val="000000"/>
                </a:solidFill>
                <a:latin typeface="Calibri" panose="020F0502020204030204" pitchFamily="34" charset="0"/>
              </a:rPr>
              <a:t>Image filtering</a:t>
            </a:r>
          </a:p>
        </p:txBody>
      </p:sp>
      <p:grpSp>
        <p:nvGrpSpPr>
          <p:cNvPr id="37240" name="Group 4"/>
          <p:cNvGrpSpPr>
            <a:grpSpLocks noChangeAspect="1"/>
          </p:cNvGrpSpPr>
          <p:nvPr/>
        </p:nvGrpSpPr>
        <p:grpSpPr bwMode="auto">
          <a:xfrm>
            <a:off x="6800850" y="228600"/>
            <a:ext cx="857250" cy="729854"/>
            <a:chOff x="3799" y="2064"/>
            <a:chExt cx="1433" cy="1136"/>
          </a:xfrm>
        </p:grpSpPr>
        <p:grpSp>
          <p:nvGrpSpPr>
            <p:cNvPr id="37244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7246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7247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7248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7249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7250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7251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7252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7253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7254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7255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256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257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258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259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260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261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262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7245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7241" name="Object 26"/>
          <p:cNvGraphicFramePr>
            <a:graphicFrameLocks noChangeAspect="1"/>
          </p:cNvGraphicFramePr>
          <p:nvPr/>
        </p:nvGraphicFramePr>
        <p:xfrm>
          <a:off x="6000751" y="400051"/>
          <a:ext cx="765572" cy="422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6" name="Equation" r:id="rId10" imgW="368140" imgH="203112" progId="Equation.3">
                  <p:embed/>
                </p:oleObj>
              </mc:Choice>
              <mc:Fallback>
                <p:oleObj name="Equation" r:id="rId10" imgW="368140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0751" y="400051"/>
                        <a:ext cx="765572" cy="4226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242" name="Text Box 376"/>
          <p:cNvSpPr txBox="1">
            <a:spLocks noChangeArrowheads="1"/>
          </p:cNvSpPr>
          <p:nvPr/>
        </p:nvSpPr>
        <p:spPr bwMode="auto">
          <a:xfrm>
            <a:off x="6965156" y="4912519"/>
            <a:ext cx="108234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050">
                <a:solidFill>
                  <a:prstClr val="black"/>
                </a:solidFill>
              </a:rPr>
              <a:t>Credit: S. Seitz</a:t>
            </a:r>
          </a:p>
        </p:txBody>
      </p:sp>
      <p:graphicFrame>
        <p:nvGraphicFramePr>
          <p:cNvPr id="37243" name="Object 5"/>
          <p:cNvGraphicFramePr>
            <a:graphicFrameLocks noChangeAspect="1"/>
          </p:cNvGraphicFramePr>
          <p:nvPr/>
        </p:nvGraphicFramePr>
        <p:xfrm>
          <a:off x="2519363" y="4457700"/>
          <a:ext cx="3818335" cy="656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7" name="Equation" r:id="rId12" imgW="2070100" imgH="355600" progId="Equation.3">
                  <p:embed/>
                </p:oleObj>
              </mc:Choice>
              <mc:Fallback>
                <p:oleObj name="Equation" r:id="rId12" imgW="20701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9363" y="4457700"/>
                        <a:ext cx="3818335" cy="6560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88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5219" name="Group 3"/>
          <p:cNvGraphicFramePr>
            <a:graphicFrameLocks noGrp="1"/>
          </p:cNvGraphicFramePr>
          <p:nvPr/>
        </p:nvGraphicFramePr>
        <p:xfrm>
          <a:off x="1676400" y="1715691"/>
          <a:ext cx="2667000" cy="2568180"/>
        </p:xfrm>
        <a:graphic>
          <a:graphicData uri="http://schemas.openxmlformats.org/drawingml/2006/table">
            <a:tbl>
              <a:tblPr/>
              <a:tblGrid>
                <a:gridCol w="266700"/>
                <a:gridCol w="266700"/>
                <a:gridCol w="266700"/>
                <a:gridCol w="266700"/>
                <a:gridCol w="266700"/>
                <a:gridCol w="266700"/>
                <a:gridCol w="266700"/>
                <a:gridCol w="277416"/>
                <a:gridCol w="255984"/>
                <a:gridCol w="266700"/>
              </a:tblGrid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559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690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5343" name="Group 127"/>
          <p:cNvGraphicFramePr>
            <a:graphicFrameLocks noGrp="1"/>
          </p:cNvGraphicFramePr>
          <p:nvPr/>
        </p:nvGraphicFramePr>
        <p:xfrm>
          <a:off x="4686300" y="1714500"/>
          <a:ext cx="2686048" cy="2571753"/>
        </p:xfrm>
        <a:graphic>
          <a:graphicData uri="http://schemas.openxmlformats.org/drawingml/2006/table">
            <a:tbl>
              <a:tblPr/>
              <a:tblGrid>
                <a:gridCol w="269081"/>
                <a:gridCol w="269081"/>
                <a:gridCol w="266700"/>
                <a:gridCol w="269081"/>
                <a:gridCol w="269081"/>
                <a:gridCol w="269081"/>
                <a:gridCol w="269081"/>
                <a:gridCol w="266700"/>
                <a:gridCol w="269081"/>
                <a:gridCol w="269081"/>
              </a:tblGrid>
              <a:tr h="2464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02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78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36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8136" name="Rectangle 251"/>
          <p:cNvSpPr>
            <a:spLocks noChangeArrowheads="1"/>
          </p:cNvSpPr>
          <p:nvPr/>
        </p:nvSpPr>
        <p:spPr bwMode="auto">
          <a:xfrm>
            <a:off x="5486400" y="1943100"/>
            <a:ext cx="285750" cy="2857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mtClean="0">
              <a:solidFill>
                <a:prstClr val="black"/>
              </a:solidFill>
            </a:endParaRPr>
          </a:p>
        </p:txBody>
      </p:sp>
      <p:graphicFrame>
        <p:nvGraphicFramePr>
          <p:cNvPr id="265468" name="Group 252"/>
          <p:cNvGraphicFramePr>
            <a:graphicFrameLocks noGrp="1"/>
          </p:cNvGraphicFramePr>
          <p:nvPr/>
        </p:nvGraphicFramePr>
        <p:xfrm>
          <a:off x="1676400" y="1715691"/>
          <a:ext cx="2667000" cy="2568180"/>
        </p:xfrm>
        <a:graphic>
          <a:graphicData uri="http://schemas.openxmlformats.org/drawingml/2006/table">
            <a:tbl>
              <a:tblPr/>
              <a:tblGrid>
                <a:gridCol w="266700"/>
                <a:gridCol w="266700"/>
                <a:gridCol w="266700"/>
                <a:gridCol w="266700"/>
                <a:gridCol w="266700"/>
                <a:gridCol w="266700"/>
                <a:gridCol w="266700"/>
                <a:gridCol w="277416"/>
                <a:gridCol w="255984"/>
                <a:gridCol w="266700"/>
              </a:tblGrid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59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690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38260" name="Rectangle 375"/>
          <p:cNvSpPr>
            <a:spLocks noChangeArrowheads="1"/>
          </p:cNvSpPr>
          <p:nvPr/>
        </p:nvSpPr>
        <p:spPr bwMode="auto">
          <a:xfrm>
            <a:off x="2228850" y="1714500"/>
            <a:ext cx="800100" cy="7429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mtClean="0">
              <a:solidFill>
                <a:prstClr val="black"/>
              </a:solidFill>
            </a:endParaRPr>
          </a:p>
        </p:txBody>
      </p:sp>
      <p:graphicFrame>
        <p:nvGraphicFramePr>
          <p:cNvPr id="38261" name="Object 381"/>
          <p:cNvGraphicFramePr>
            <a:graphicFrameLocks noChangeAspect="1"/>
          </p:cNvGraphicFramePr>
          <p:nvPr/>
        </p:nvGraphicFramePr>
        <p:xfrm>
          <a:off x="5424488" y="928687"/>
          <a:ext cx="1132285" cy="701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8" name="Equation" r:id="rId5" imgW="330057" imgH="203112" progId="Equation.3">
                  <p:embed/>
                </p:oleObj>
              </mc:Choice>
              <mc:Fallback>
                <p:oleObj name="Equation" r:id="rId5" imgW="330057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4488" y="928687"/>
                        <a:ext cx="1132285" cy="701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262" name="Object 3"/>
          <p:cNvGraphicFramePr>
            <a:graphicFrameLocks noChangeAspect="1"/>
          </p:cNvGraphicFramePr>
          <p:nvPr/>
        </p:nvGraphicFramePr>
        <p:xfrm>
          <a:off x="2338388" y="971550"/>
          <a:ext cx="1219200" cy="702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9" name="Equation" r:id="rId7" imgW="355292" imgH="203024" progId="Equation.3">
                  <p:embed/>
                </p:oleObj>
              </mc:Choice>
              <mc:Fallback>
                <p:oleObj name="Equation" r:id="rId7" imgW="355292" imgH="2030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8388" y="971550"/>
                        <a:ext cx="1219200" cy="7024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263" name="Rectangle 16"/>
          <p:cNvSpPr txBox="1">
            <a:spLocks noChangeArrowheads="1"/>
          </p:cNvSpPr>
          <p:nvPr/>
        </p:nvSpPr>
        <p:spPr bwMode="auto">
          <a:xfrm>
            <a:off x="1485900" y="0"/>
            <a:ext cx="61722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700">
                <a:solidFill>
                  <a:srgbClr val="000000"/>
                </a:solidFill>
                <a:latin typeface="Calibri" panose="020F0502020204030204" pitchFamily="34" charset="0"/>
              </a:rPr>
              <a:t>Image filtering</a:t>
            </a:r>
          </a:p>
        </p:txBody>
      </p:sp>
      <p:grpSp>
        <p:nvGrpSpPr>
          <p:cNvPr id="38264" name="Group 4"/>
          <p:cNvGrpSpPr>
            <a:grpSpLocks noChangeAspect="1"/>
          </p:cNvGrpSpPr>
          <p:nvPr/>
        </p:nvGrpSpPr>
        <p:grpSpPr bwMode="auto">
          <a:xfrm>
            <a:off x="6800850" y="228600"/>
            <a:ext cx="857250" cy="729854"/>
            <a:chOff x="3799" y="2064"/>
            <a:chExt cx="1433" cy="1136"/>
          </a:xfrm>
        </p:grpSpPr>
        <p:grpSp>
          <p:nvGrpSpPr>
            <p:cNvPr id="38268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8270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8271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8272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8273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8274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8275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8276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8277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8278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8279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280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281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282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283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284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285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286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8269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8265" name="Object 26"/>
          <p:cNvGraphicFramePr>
            <a:graphicFrameLocks noChangeAspect="1"/>
          </p:cNvGraphicFramePr>
          <p:nvPr/>
        </p:nvGraphicFramePr>
        <p:xfrm>
          <a:off x="6000751" y="400051"/>
          <a:ext cx="765572" cy="422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0" name="Equation" r:id="rId10" imgW="368140" imgH="203112" progId="Equation.3">
                  <p:embed/>
                </p:oleObj>
              </mc:Choice>
              <mc:Fallback>
                <p:oleObj name="Equation" r:id="rId10" imgW="368140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0751" y="400051"/>
                        <a:ext cx="765572" cy="4226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266" name="Text Box 376"/>
          <p:cNvSpPr txBox="1">
            <a:spLocks noChangeArrowheads="1"/>
          </p:cNvSpPr>
          <p:nvPr/>
        </p:nvSpPr>
        <p:spPr bwMode="auto">
          <a:xfrm>
            <a:off x="6965156" y="4912519"/>
            <a:ext cx="108234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050">
                <a:solidFill>
                  <a:prstClr val="black"/>
                </a:solidFill>
              </a:rPr>
              <a:t>Credit: S. Seitz</a:t>
            </a:r>
          </a:p>
        </p:txBody>
      </p:sp>
      <p:graphicFrame>
        <p:nvGraphicFramePr>
          <p:cNvPr id="38267" name="Object 5"/>
          <p:cNvGraphicFramePr>
            <a:graphicFrameLocks noChangeAspect="1"/>
          </p:cNvGraphicFramePr>
          <p:nvPr/>
        </p:nvGraphicFramePr>
        <p:xfrm>
          <a:off x="2519363" y="4457700"/>
          <a:ext cx="3818335" cy="656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1" name="Equation" r:id="rId12" imgW="2070100" imgH="355600" progId="Equation.3">
                  <p:embed/>
                </p:oleObj>
              </mc:Choice>
              <mc:Fallback>
                <p:oleObj name="Equation" r:id="rId12" imgW="20701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9363" y="4457700"/>
                        <a:ext cx="3818335" cy="6560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4092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7267" name="Group 3"/>
          <p:cNvGraphicFramePr>
            <a:graphicFrameLocks noGrp="1"/>
          </p:cNvGraphicFramePr>
          <p:nvPr/>
        </p:nvGraphicFramePr>
        <p:xfrm>
          <a:off x="1676400" y="1715691"/>
          <a:ext cx="2667000" cy="2568180"/>
        </p:xfrm>
        <a:graphic>
          <a:graphicData uri="http://schemas.openxmlformats.org/drawingml/2006/table">
            <a:tbl>
              <a:tblPr/>
              <a:tblGrid>
                <a:gridCol w="266700"/>
                <a:gridCol w="266700"/>
                <a:gridCol w="266700"/>
                <a:gridCol w="266700"/>
                <a:gridCol w="266700"/>
                <a:gridCol w="266700"/>
                <a:gridCol w="266700"/>
                <a:gridCol w="277416"/>
                <a:gridCol w="255984"/>
                <a:gridCol w="266700"/>
              </a:tblGrid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559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690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7391" name="Group 127"/>
          <p:cNvGraphicFramePr>
            <a:graphicFrameLocks noGrp="1"/>
          </p:cNvGraphicFramePr>
          <p:nvPr/>
        </p:nvGraphicFramePr>
        <p:xfrm>
          <a:off x="4686300" y="1714500"/>
          <a:ext cx="2686048" cy="2571753"/>
        </p:xfrm>
        <a:graphic>
          <a:graphicData uri="http://schemas.openxmlformats.org/drawingml/2006/table">
            <a:tbl>
              <a:tblPr/>
              <a:tblGrid>
                <a:gridCol w="269081"/>
                <a:gridCol w="269081"/>
                <a:gridCol w="266700"/>
                <a:gridCol w="269081"/>
                <a:gridCol w="269081"/>
                <a:gridCol w="269081"/>
                <a:gridCol w="269081"/>
                <a:gridCol w="266700"/>
                <a:gridCol w="269081"/>
                <a:gridCol w="269081"/>
              </a:tblGrid>
              <a:tr h="2464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02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78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36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9160" name="Rectangle 251"/>
          <p:cNvSpPr>
            <a:spLocks noChangeArrowheads="1"/>
          </p:cNvSpPr>
          <p:nvPr/>
        </p:nvSpPr>
        <p:spPr bwMode="auto">
          <a:xfrm>
            <a:off x="5772150" y="1943100"/>
            <a:ext cx="285750" cy="2857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mtClean="0">
              <a:solidFill>
                <a:prstClr val="black"/>
              </a:solidFill>
            </a:endParaRPr>
          </a:p>
        </p:txBody>
      </p:sp>
      <p:graphicFrame>
        <p:nvGraphicFramePr>
          <p:cNvPr id="267516" name="Group 252"/>
          <p:cNvGraphicFramePr>
            <a:graphicFrameLocks noGrp="1"/>
          </p:cNvGraphicFramePr>
          <p:nvPr/>
        </p:nvGraphicFramePr>
        <p:xfrm>
          <a:off x="1676400" y="1715691"/>
          <a:ext cx="2667000" cy="2568180"/>
        </p:xfrm>
        <a:graphic>
          <a:graphicData uri="http://schemas.openxmlformats.org/drawingml/2006/table">
            <a:tbl>
              <a:tblPr/>
              <a:tblGrid>
                <a:gridCol w="266700"/>
                <a:gridCol w="266700"/>
                <a:gridCol w="266700"/>
                <a:gridCol w="266700"/>
                <a:gridCol w="266700"/>
                <a:gridCol w="266700"/>
                <a:gridCol w="266700"/>
                <a:gridCol w="277416"/>
                <a:gridCol w="255984"/>
                <a:gridCol w="266700"/>
              </a:tblGrid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59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690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39284" name="Rectangle 375"/>
          <p:cNvSpPr>
            <a:spLocks noChangeArrowheads="1"/>
          </p:cNvSpPr>
          <p:nvPr/>
        </p:nvSpPr>
        <p:spPr bwMode="auto">
          <a:xfrm>
            <a:off x="2457450" y="1714500"/>
            <a:ext cx="800100" cy="7429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mtClean="0">
              <a:solidFill>
                <a:prstClr val="black"/>
              </a:solidFill>
            </a:endParaRPr>
          </a:p>
        </p:txBody>
      </p:sp>
      <p:graphicFrame>
        <p:nvGraphicFramePr>
          <p:cNvPr id="39285" name="Object 381"/>
          <p:cNvGraphicFramePr>
            <a:graphicFrameLocks noChangeAspect="1"/>
          </p:cNvGraphicFramePr>
          <p:nvPr/>
        </p:nvGraphicFramePr>
        <p:xfrm>
          <a:off x="5424488" y="928687"/>
          <a:ext cx="1132285" cy="701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2" name="Equation" r:id="rId5" imgW="330057" imgH="203112" progId="Equation.3">
                  <p:embed/>
                </p:oleObj>
              </mc:Choice>
              <mc:Fallback>
                <p:oleObj name="Equation" r:id="rId5" imgW="330057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4488" y="928687"/>
                        <a:ext cx="1132285" cy="701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286" name="Object 3"/>
          <p:cNvGraphicFramePr>
            <a:graphicFrameLocks noChangeAspect="1"/>
          </p:cNvGraphicFramePr>
          <p:nvPr/>
        </p:nvGraphicFramePr>
        <p:xfrm>
          <a:off x="2338388" y="971550"/>
          <a:ext cx="1219200" cy="702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3" name="Equation" r:id="rId7" imgW="355292" imgH="203024" progId="Equation.3">
                  <p:embed/>
                </p:oleObj>
              </mc:Choice>
              <mc:Fallback>
                <p:oleObj name="Equation" r:id="rId7" imgW="355292" imgH="2030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8388" y="971550"/>
                        <a:ext cx="1219200" cy="7024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287" name="Rectangle 16"/>
          <p:cNvSpPr txBox="1">
            <a:spLocks noChangeArrowheads="1"/>
          </p:cNvSpPr>
          <p:nvPr/>
        </p:nvSpPr>
        <p:spPr bwMode="auto">
          <a:xfrm>
            <a:off x="1485900" y="0"/>
            <a:ext cx="61722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700">
                <a:solidFill>
                  <a:srgbClr val="000000"/>
                </a:solidFill>
                <a:latin typeface="Calibri" panose="020F0502020204030204" pitchFamily="34" charset="0"/>
              </a:rPr>
              <a:t>Image filtering</a:t>
            </a:r>
          </a:p>
        </p:txBody>
      </p:sp>
      <p:grpSp>
        <p:nvGrpSpPr>
          <p:cNvPr id="39288" name="Group 4"/>
          <p:cNvGrpSpPr>
            <a:grpSpLocks noChangeAspect="1"/>
          </p:cNvGrpSpPr>
          <p:nvPr/>
        </p:nvGrpSpPr>
        <p:grpSpPr bwMode="auto">
          <a:xfrm>
            <a:off x="6800850" y="228600"/>
            <a:ext cx="857250" cy="729854"/>
            <a:chOff x="3799" y="2064"/>
            <a:chExt cx="1433" cy="1136"/>
          </a:xfrm>
        </p:grpSpPr>
        <p:grpSp>
          <p:nvGrpSpPr>
            <p:cNvPr id="39292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9294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9295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9296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9297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9298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9299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9300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9301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9302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9303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304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305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306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307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308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309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310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9293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9289" name="Object 26"/>
          <p:cNvGraphicFramePr>
            <a:graphicFrameLocks noChangeAspect="1"/>
          </p:cNvGraphicFramePr>
          <p:nvPr/>
        </p:nvGraphicFramePr>
        <p:xfrm>
          <a:off x="6000751" y="400051"/>
          <a:ext cx="765572" cy="422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4" name="Equation" r:id="rId10" imgW="368140" imgH="203112" progId="Equation.3">
                  <p:embed/>
                </p:oleObj>
              </mc:Choice>
              <mc:Fallback>
                <p:oleObj name="Equation" r:id="rId10" imgW="368140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0751" y="400051"/>
                        <a:ext cx="765572" cy="4226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290" name="Text Box 376"/>
          <p:cNvSpPr txBox="1">
            <a:spLocks noChangeArrowheads="1"/>
          </p:cNvSpPr>
          <p:nvPr/>
        </p:nvSpPr>
        <p:spPr bwMode="auto">
          <a:xfrm>
            <a:off x="6965156" y="4912519"/>
            <a:ext cx="108234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050">
                <a:solidFill>
                  <a:prstClr val="black"/>
                </a:solidFill>
              </a:rPr>
              <a:t>Credit: S. Seitz</a:t>
            </a:r>
          </a:p>
        </p:txBody>
      </p:sp>
      <p:graphicFrame>
        <p:nvGraphicFramePr>
          <p:cNvPr id="39291" name="Object 5"/>
          <p:cNvGraphicFramePr>
            <a:graphicFrameLocks noChangeAspect="1"/>
          </p:cNvGraphicFramePr>
          <p:nvPr/>
        </p:nvGraphicFramePr>
        <p:xfrm>
          <a:off x="2519363" y="4457700"/>
          <a:ext cx="3818335" cy="656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5" name="Equation" r:id="rId12" imgW="2070100" imgH="355600" progId="Equation.3">
                  <p:embed/>
                </p:oleObj>
              </mc:Choice>
              <mc:Fallback>
                <p:oleObj name="Equation" r:id="rId12" imgW="20701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9363" y="4457700"/>
                        <a:ext cx="3818335" cy="6560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201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9315" name="Group 3"/>
          <p:cNvGraphicFramePr>
            <a:graphicFrameLocks noGrp="1"/>
          </p:cNvGraphicFramePr>
          <p:nvPr/>
        </p:nvGraphicFramePr>
        <p:xfrm>
          <a:off x="4686300" y="1714500"/>
          <a:ext cx="2686048" cy="2571753"/>
        </p:xfrm>
        <a:graphic>
          <a:graphicData uri="http://schemas.openxmlformats.org/drawingml/2006/table">
            <a:tbl>
              <a:tblPr/>
              <a:tblGrid>
                <a:gridCol w="269081"/>
                <a:gridCol w="269081"/>
                <a:gridCol w="266700"/>
                <a:gridCol w="269081"/>
                <a:gridCol w="269081"/>
                <a:gridCol w="269081"/>
                <a:gridCol w="269081"/>
                <a:gridCol w="266700"/>
                <a:gridCol w="269081"/>
                <a:gridCol w="269081"/>
              </a:tblGrid>
              <a:tr h="2464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02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78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36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0061" name="Rectangle 127"/>
          <p:cNvSpPr>
            <a:spLocks noChangeArrowheads="1"/>
          </p:cNvSpPr>
          <p:nvPr/>
        </p:nvSpPr>
        <p:spPr bwMode="auto">
          <a:xfrm>
            <a:off x="6000750" y="1943100"/>
            <a:ext cx="285750" cy="2857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mtClean="0">
              <a:solidFill>
                <a:prstClr val="black"/>
              </a:solidFill>
            </a:endParaRPr>
          </a:p>
        </p:txBody>
      </p:sp>
      <p:graphicFrame>
        <p:nvGraphicFramePr>
          <p:cNvPr id="269440" name="Group 128"/>
          <p:cNvGraphicFramePr>
            <a:graphicFrameLocks noGrp="1"/>
          </p:cNvGraphicFramePr>
          <p:nvPr/>
        </p:nvGraphicFramePr>
        <p:xfrm>
          <a:off x="1676400" y="1715691"/>
          <a:ext cx="2667000" cy="2568180"/>
        </p:xfrm>
        <a:graphic>
          <a:graphicData uri="http://schemas.openxmlformats.org/drawingml/2006/table">
            <a:tbl>
              <a:tblPr/>
              <a:tblGrid>
                <a:gridCol w="266700"/>
                <a:gridCol w="266700"/>
                <a:gridCol w="266700"/>
                <a:gridCol w="266700"/>
                <a:gridCol w="266700"/>
                <a:gridCol w="266700"/>
                <a:gridCol w="266700"/>
                <a:gridCol w="277416"/>
                <a:gridCol w="255984"/>
                <a:gridCol w="266700"/>
              </a:tblGrid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59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690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40185" name="Rectangle 252"/>
          <p:cNvSpPr>
            <a:spLocks noChangeArrowheads="1"/>
          </p:cNvSpPr>
          <p:nvPr/>
        </p:nvSpPr>
        <p:spPr bwMode="auto">
          <a:xfrm>
            <a:off x="2743200" y="1714500"/>
            <a:ext cx="800100" cy="7429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mtClean="0">
              <a:solidFill>
                <a:prstClr val="black"/>
              </a:solidFill>
            </a:endParaRPr>
          </a:p>
        </p:txBody>
      </p:sp>
      <p:graphicFrame>
        <p:nvGraphicFramePr>
          <p:cNvPr id="40186" name="Object 381"/>
          <p:cNvGraphicFramePr>
            <a:graphicFrameLocks noChangeAspect="1"/>
          </p:cNvGraphicFramePr>
          <p:nvPr/>
        </p:nvGraphicFramePr>
        <p:xfrm>
          <a:off x="5424488" y="928687"/>
          <a:ext cx="1132285" cy="701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6" name="Equation" r:id="rId5" imgW="330057" imgH="203112" progId="Equation.3">
                  <p:embed/>
                </p:oleObj>
              </mc:Choice>
              <mc:Fallback>
                <p:oleObj name="Equation" r:id="rId5" imgW="330057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4488" y="928687"/>
                        <a:ext cx="1132285" cy="701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187" name="Object 3"/>
          <p:cNvGraphicFramePr>
            <a:graphicFrameLocks noChangeAspect="1"/>
          </p:cNvGraphicFramePr>
          <p:nvPr/>
        </p:nvGraphicFramePr>
        <p:xfrm>
          <a:off x="2338388" y="971550"/>
          <a:ext cx="1219200" cy="702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7" name="Equation" r:id="rId7" imgW="355292" imgH="203024" progId="Equation.3">
                  <p:embed/>
                </p:oleObj>
              </mc:Choice>
              <mc:Fallback>
                <p:oleObj name="Equation" r:id="rId7" imgW="355292" imgH="2030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8388" y="971550"/>
                        <a:ext cx="1219200" cy="7024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188" name="Rectangle 16"/>
          <p:cNvSpPr txBox="1">
            <a:spLocks noChangeArrowheads="1"/>
          </p:cNvSpPr>
          <p:nvPr/>
        </p:nvSpPr>
        <p:spPr bwMode="auto">
          <a:xfrm>
            <a:off x="1485900" y="0"/>
            <a:ext cx="61722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700">
                <a:solidFill>
                  <a:srgbClr val="000000"/>
                </a:solidFill>
                <a:latin typeface="Calibri" panose="020F0502020204030204" pitchFamily="34" charset="0"/>
              </a:rPr>
              <a:t>Image filtering</a:t>
            </a:r>
          </a:p>
        </p:txBody>
      </p:sp>
      <p:grpSp>
        <p:nvGrpSpPr>
          <p:cNvPr id="40189" name="Group 4"/>
          <p:cNvGrpSpPr>
            <a:grpSpLocks noChangeAspect="1"/>
          </p:cNvGrpSpPr>
          <p:nvPr/>
        </p:nvGrpSpPr>
        <p:grpSpPr bwMode="auto">
          <a:xfrm>
            <a:off x="6800850" y="228600"/>
            <a:ext cx="857250" cy="729854"/>
            <a:chOff x="3799" y="2064"/>
            <a:chExt cx="1433" cy="1136"/>
          </a:xfrm>
        </p:grpSpPr>
        <p:grpSp>
          <p:nvGrpSpPr>
            <p:cNvPr id="40193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40195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0196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0197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0198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0199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0200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0201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0202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0203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0204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205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206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207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208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209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210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211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0194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40190" name="Object 26"/>
          <p:cNvGraphicFramePr>
            <a:graphicFrameLocks noChangeAspect="1"/>
          </p:cNvGraphicFramePr>
          <p:nvPr/>
        </p:nvGraphicFramePr>
        <p:xfrm>
          <a:off x="6000751" y="400051"/>
          <a:ext cx="765572" cy="422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8" name="Equation" r:id="rId10" imgW="368140" imgH="203112" progId="Equation.3">
                  <p:embed/>
                </p:oleObj>
              </mc:Choice>
              <mc:Fallback>
                <p:oleObj name="Equation" r:id="rId10" imgW="368140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0751" y="400051"/>
                        <a:ext cx="765572" cy="4226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191" name="Text Box 376"/>
          <p:cNvSpPr txBox="1">
            <a:spLocks noChangeArrowheads="1"/>
          </p:cNvSpPr>
          <p:nvPr/>
        </p:nvSpPr>
        <p:spPr bwMode="auto">
          <a:xfrm>
            <a:off x="6965156" y="4912519"/>
            <a:ext cx="108234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050">
                <a:solidFill>
                  <a:prstClr val="black"/>
                </a:solidFill>
              </a:rPr>
              <a:t>Credit: S. Seitz</a:t>
            </a:r>
          </a:p>
        </p:txBody>
      </p:sp>
      <p:graphicFrame>
        <p:nvGraphicFramePr>
          <p:cNvPr id="40192" name="Object 5"/>
          <p:cNvGraphicFramePr>
            <a:graphicFrameLocks noChangeAspect="1"/>
          </p:cNvGraphicFramePr>
          <p:nvPr/>
        </p:nvGraphicFramePr>
        <p:xfrm>
          <a:off x="2519363" y="4457700"/>
          <a:ext cx="3818335" cy="656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9" name="Equation" r:id="rId12" imgW="2070100" imgH="355600" progId="Equation.3">
                  <p:embed/>
                </p:oleObj>
              </mc:Choice>
              <mc:Fallback>
                <p:oleObj name="Equation" r:id="rId12" imgW="20701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9363" y="4457700"/>
                        <a:ext cx="3818335" cy="6560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2536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9315" name="Group 3"/>
          <p:cNvGraphicFramePr>
            <a:graphicFrameLocks noGrp="1"/>
          </p:cNvGraphicFramePr>
          <p:nvPr/>
        </p:nvGraphicFramePr>
        <p:xfrm>
          <a:off x="4686300" y="1714500"/>
          <a:ext cx="2686048" cy="2571753"/>
        </p:xfrm>
        <a:graphic>
          <a:graphicData uri="http://schemas.openxmlformats.org/drawingml/2006/table">
            <a:tbl>
              <a:tblPr/>
              <a:tblGrid>
                <a:gridCol w="269081"/>
                <a:gridCol w="269081"/>
                <a:gridCol w="266700"/>
                <a:gridCol w="269081"/>
                <a:gridCol w="269081"/>
                <a:gridCol w="269081"/>
                <a:gridCol w="269081"/>
                <a:gridCol w="266700"/>
                <a:gridCol w="269081"/>
                <a:gridCol w="269081"/>
              </a:tblGrid>
              <a:tr h="2464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02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78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36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085" name="Rectangle 127"/>
          <p:cNvSpPr>
            <a:spLocks noChangeArrowheads="1"/>
          </p:cNvSpPr>
          <p:nvPr/>
        </p:nvSpPr>
        <p:spPr bwMode="auto">
          <a:xfrm>
            <a:off x="5772150" y="3257550"/>
            <a:ext cx="285750" cy="2857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mtClean="0">
              <a:solidFill>
                <a:prstClr val="black"/>
              </a:solidFill>
            </a:endParaRPr>
          </a:p>
        </p:txBody>
      </p:sp>
      <p:graphicFrame>
        <p:nvGraphicFramePr>
          <p:cNvPr id="269440" name="Group 128"/>
          <p:cNvGraphicFramePr>
            <a:graphicFrameLocks noGrp="1"/>
          </p:cNvGraphicFramePr>
          <p:nvPr/>
        </p:nvGraphicFramePr>
        <p:xfrm>
          <a:off x="1676400" y="1715691"/>
          <a:ext cx="2667000" cy="2568180"/>
        </p:xfrm>
        <a:graphic>
          <a:graphicData uri="http://schemas.openxmlformats.org/drawingml/2006/table">
            <a:tbl>
              <a:tblPr/>
              <a:tblGrid>
                <a:gridCol w="266700"/>
                <a:gridCol w="266700"/>
                <a:gridCol w="266700"/>
                <a:gridCol w="266700"/>
                <a:gridCol w="266700"/>
                <a:gridCol w="266700"/>
                <a:gridCol w="266700"/>
                <a:gridCol w="277416"/>
                <a:gridCol w="255984"/>
                <a:gridCol w="266700"/>
              </a:tblGrid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59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690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41209" name="Rectangle 252"/>
          <p:cNvSpPr>
            <a:spLocks noChangeArrowheads="1"/>
          </p:cNvSpPr>
          <p:nvPr/>
        </p:nvSpPr>
        <p:spPr bwMode="auto">
          <a:xfrm>
            <a:off x="2502694" y="3019425"/>
            <a:ext cx="800100" cy="7429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mtClean="0">
              <a:solidFill>
                <a:prstClr val="black"/>
              </a:solidFill>
            </a:endParaRPr>
          </a:p>
        </p:txBody>
      </p:sp>
      <p:graphicFrame>
        <p:nvGraphicFramePr>
          <p:cNvPr id="41210" name="Object 381"/>
          <p:cNvGraphicFramePr>
            <a:graphicFrameLocks noChangeAspect="1"/>
          </p:cNvGraphicFramePr>
          <p:nvPr/>
        </p:nvGraphicFramePr>
        <p:xfrm>
          <a:off x="5424488" y="928687"/>
          <a:ext cx="1132285" cy="701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0" name="Equation" r:id="rId5" imgW="330057" imgH="203112" progId="Equation.3">
                  <p:embed/>
                </p:oleObj>
              </mc:Choice>
              <mc:Fallback>
                <p:oleObj name="Equation" r:id="rId5" imgW="330057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4488" y="928687"/>
                        <a:ext cx="1132285" cy="701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211" name="Object 3"/>
          <p:cNvGraphicFramePr>
            <a:graphicFrameLocks noChangeAspect="1"/>
          </p:cNvGraphicFramePr>
          <p:nvPr/>
        </p:nvGraphicFramePr>
        <p:xfrm>
          <a:off x="2338388" y="971550"/>
          <a:ext cx="1219200" cy="702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1" name="Equation" r:id="rId7" imgW="355292" imgH="203024" progId="Equation.3">
                  <p:embed/>
                </p:oleObj>
              </mc:Choice>
              <mc:Fallback>
                <p:oleObj name="Equation" r:id="rId7" imgW="355292" imgH="2030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8388" y="971550"/>
                        <a:ext cx="1219200" cy="7024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212" name="Rectangle 16"/>
          <p:cNvSpPr txBox="1">
            <a:spLocks noChangeArrowheads="1"/>
          </p:cNvSpPr>
          <p:nvPr/>
        </p:nvSpPr>
        <p:spPr bwMode="auto">
          <a:xfrm>
            <a:off x="1485900" y="0"/>
            <a:ext cx="61722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700">
                <a:solidFill>
                  <a:srgbClr val="000000"/>
                </a:solidFill>
                <a:latin typeface="Calibri" panose="020F0502020204030204" pitchFamily="34" charset="0"/>
              </a:rPr>
              <a:t>Image filtering</a:t>
            </a:r>
          </a:p>
        </p:txBody>
      </p:sp>
      <p:grpSp>
        <p:nvGrpSpPr>
          <p:cNvPr id="41213" name="Group 4"/>
          <p:cNvGrpSpPr>
            <a:grpSpLocks noChangeAspect="1"/>
          </p:cNvGrpSpPr>
          <p:nvPr/>
        </p:nvGrpSpPr>
        <p:grpSpPr bwMode="auto">
          <a:xfrm>
            <a:off x="6800850" y="228600"/>
            <a:ext cx="857250" cy="729854"/>
            <a:chOff x="3799" y="2064"/>
            <a:chExt cx="1433" cy="1136"/>
          </a:xfrm>
        </p:grpSpPr>
        <p:grpSp>
          <p:nvGrpSpPr>
            <p:cNvPr id="41218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41220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1221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1222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1223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1224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1225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1226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1227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1228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1229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230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231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232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233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234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235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236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1219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41214" name="Object 26"/>
          <p:cNvGraphicFramePr>
            <a:graphicFrameLocks noChangeAspect="1"/>
          </p:cNvGraphicFramePr>
          <p:nvPr/>
        </p:nvGraphicFramePr>
        <p:xfrm>
          <a:off x="6000751" y="400051"/>
          <a:ext cx="765572" cy="422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2" name="Equation" r:id="rId10" imgW="368140" imgH="203112" progId="Equation.3">
                  <p:embed/>
                </p:oleObj>
              </mc:Choice>
              <mc:Fallback>
                <p:oleObj name="Equation" r:id="rId10" imgW="368140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0751" y="400051"/>
                        <a:ext cx="765572" cy="4226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215" name="Text Box 376"/>
          <p:cNvSpPr txBox="1">
            <a:spLocks noChangeArrowheads="1"/>
          </p:cNvSpPr>
          <p:nvPr/>
        </p:nvSpPr>
        <p:spPr bwMode="auto">
          <a:xfrm>
            <a:off x="6965156" y="4912519"/>
            <a:ext cx="108234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050">
                <a:solidFill>
                  <a:prstClr val="black"/>
                </a:solidFill>
              </a:rPr>
              <a:t>Credit: S. Seitz</a:t>
            </a:r>
          </a:p>
        </p:txBody>
      </p:sp>
      <p:sp>
        <p:nvSpPr>
          <p:cNvPr id="41216" name="TextBox 31"/>
          <p:cNvSpPr txBox="1">
            <a:spLocks noChangeArrowheads="1"/>
          </p:cNvSpPr>
          <p:nvPr/>
        </p:nvSpPr>
        <p:spPr bwMode="auto">
          <a:xfrm>
            <a:off x="5805487" y="3263504"/>
            <a:ext cx="3257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smtClean="0">
                <a:solidFill>
                  <a:prstClr val="black"/>
                </a:solidFill>
              </a:rPr>
              <a:t>?</a:t>
            </a:r>
          </a:p>
        </p:txBody>
      </p:sp>
      <p:graphicFrame>
        <p:nvGraphicFramePr>
          <p:cNvPr id="41217" name="Object 5"/>
          <p:cNvGraphicFramePr>
            <a:graphicFrameLocks noChangeAspect="1"/>
          </p:cNvGraphicFramePr>
          <p:nvPr/>
        </p:nvGraphicFramePr>
        <p:xfrm>
          <a:off x="2519363" y="4457700"/>
          <a:ext cx="3818335" cy="656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3" name="Equation" r:id="rId12" imgW="2070100" imgH="355600" progId="Equation.3">
                  <p:embed/>
                </p:oleObj>
              </mc:Choice>
              <mc:Fallback>
                <p:oleObj name="Equation" r:id="rId12" imgW="20701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9363" y="4457700"/>
                        <a:ext cx="3818335" cy="6560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730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9315" name="Group 3"/>
          <p:cNvGraphicFramePr>
            <a:graphicFrameLocks noGrp="1"/>
          </p:cNvGraphicFramePr>
          <p:nvPr/>
        </p:nvGraphicFramePr>
        <p:xfrm>
          <a:off x="4686300" y="1714500"/>
          <a:ext cx="2686048" cy="2571753"/>
        </p:xfrm>
        <a:graphic>
          <a:graphicData uri="http://schemas.openxmlformats.org/drawingml/2006/table">
            <a:tbl>
              <a:tblPr/>
              <a:tblGrid>
                <a:gridCol w="269081"/>
                <a:gridCol w="269081"/>
                <a:gridCol w="266700"/>
                <a:gridCol w="269081"/>
                <a:gridCol w="269081"/>
                <a:gridCol w="269081"/>
                <a:gridCol w="269081"/>
                <a:gridCol w="266700"/>
                <a:gridCol w="269081"/>
                <a:gridCol w="269081"/>
              </a:tblGrid>
              <a:tr h="2464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02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78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36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2109" name="Rectangle 127"/>
          <p:cNvSpPr>
            <a:spLocks noChangeArrowheads="1"/>
          </p:cNvSpPr>
          <p:nvPr/>
        </p:nvSpPr>
        <p:spPr bwMode="auto">
          <a:xfrm>
            <a:off x="6286500" y="2743200"/>
            <a:ext cx="285750" cy="2857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mtClean="0">
              <a:solidFill>
                <a:prstClr val="black"/>
              </a:solidFill>
            </a:endParaRPr>
          </a:p>
        </p:txBody>
      </p:sp>
      <p:graphicFrame>
        <p:nvGraphicFramePr>
          <p:cNvPr id="269440" name="Group 128"/>
          <p:cNvGraphicFramePr>
            <a:graphicFrameLocks noGrp="1"/>
          </p:cNvGraphicFramePr>
          <p:nvPr/>
        </p:nvGraphicFramePr>
        <p:xfrm>
          <a:off x="1676400" y="1715691"/>
          <a:ext cx="2667000" cy="2568180"/>
        </p:xfrm>
        <a:graphic>
          <a:graphicData uri="http://schemas.openxmlformats.org/drawingml/2006/table">
            <a:tbl>
              <a:tblPr/>
              <a:tblGrid>
                <a:gridCol w="266700"/>
                <a:gridCol w="266700"/>
                <a:gridCol w="266700"/>
                <a:gridCol w="266700"/>
                <a:gridCol w="266700"/>
                <a:gridCol w="266700"/>
                <a:gridCol w="266700"/>
                <a:gridCol w="277416"/>
                <a:gridCol w="255984"/>
                <a:gridCol w="266700"/>
              </a:tblGrid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59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690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42233" name="Rectangle 252"/>
          <p:cNvSpPr>
            <a:spLocks noChangeArrowheads="1"/>
          </p:cNvSpPr>
          <p:nvPr/>
        </p:nvSpPr>
        <p:spPr bwMode="auto">
          <a:xfrm>
            <a:off x="3028950" y="2514600"/>
            <a:ext cx="800100" cy="7429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mtClean="0">
              <a:solidFill>
                <a:prstClr val="black"/>
              </a:solidFill>
            </a:endParaRPr>
          </a:p>
        </p:txBody>
      </p:sp>
      <p:graphicFrame>
        <p:nvGraphicFramePr>
          <p:cNvPr id="42234" name="Object 381"/>
          <p:cNvGraphicFramePr>
            <a:graphicFrameLocks noChangeAspect="1"/>
          </p:cNvGraphicFramePr>
          <p:nvPr/>
        </p:nvGraphicFramePr>
        <p:xfrm>
          <a:off x="5424488" y="928687"/>
          <a:ext cx="1132285" cy="701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4" name="Equation" r:id="rId5" imgW="330057" imgH="203112" progId="Equation.3">
                  <p:embed/>
                </p:oleObj>
              </mc:Choice>
              <mc:Fallback>
                <p:oleObj name="Equation" r:id="rId5" imgW="330057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4488" y="928687"/>
                        <a:ext cx="1132285" cy="701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235" name="Object 3"/>
          <p:cNvGraphicFramePr>
            <a:graphicFrameLocks noChangeAspect="1"/>
          </p:cNvGraphicFramePr>
          <p:nvPr/>
        </p:nvGraphicFramePr>
        <p:xfrm>
          <a:off x="2338388" y="971550"/>
          <a:ext cx="1219200" cy="702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5" name="Equation" r:id="rId7" imgW="355292" imgH="203024" progId="Equation.3">
                  <p:embed/>
                </p:oleObj>
              </mc:Choice>
              <mc:Fallback>
                <p:oleObj name="Equation" r:id="rId7" imgW="355292" imgH="2030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8388" y="971550"/>
                        <a:ext cx="1219200" cy="7024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236" name="Rectangle 16"/>
          <p:cNvSpPr txBox="1">
            <a:spLocks noChangeArrowheads="1"/>
          </p:cNvSpPr>
          <p:nvPr/>
        </p:nvSpPr>
        <p:spPr bwMode="auto">
          <a:xfrm>
            <a:off x="1485900" y="0"/>
            <a:ext cx="61722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700">
                <a:solidFill>
                  <a:srgbClr val="000000"/>
                </a:solidFill>
                <a:latin typeface="Calibri" panose="020F0502020204030204" pitchFamily="34" charset="0"/>
              </a:rPr>
              <a:t>Image filtering</a:t>
            </a:r>
          </a:p>
        </p:txBody>
      </p:sp>
      <p:grpSp>
        <p:nvGrpSpPr>
          <p:cNvPr id="42237" name="Group 4"/>
          <p:cNvGrpSpPr>
            <a:grpSpLocks noChangeAspect="1"/>
          </p:cNvGrpSpPr>
          <p:nvPr/>
        </p:nvGrpSpPr>
        <p:grpSpPr bwMode="auto">
          <a:xfrm>
            <a:off x="6800850" y="228600"/>
            <a:ext cx="857250" cy="729854"/>
            <a:chOff x="3799" y="2064"/>
            <a:chExt cx="1433" cy="1136"/>
          </a:xfrm>
        </p:grpSpPr>
        <p:grpSp>
          <p:nvGrpSpPr>
            <p:cNvPr id="42242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42244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2245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2246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2247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2248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2249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2250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2251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2252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2253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254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255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256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257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258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259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260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2243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42238" name="Object 26"/>
          <p:cNvGraphicFramePr>
            <a:graphicFrameLocks noChangeAspect="1"/>
          </p:cNvGraphicFramePr>
          <p:nvPr/>
        </p:nvGraphicFramePr>
        <p:xfrm>
          <a:off x="6000751" y="400051"/>
          <a:ext cx="765572" cy="422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6" name="Equation" r:id="rId10" imgW="368140" imgH="203112" progId="Equation.3">
                  <p:embed/>
                </p:oleObj>
              </mc:Choice>
              <mc:Fallback>
                <p:oleObj name="Equation" r:id="rId10" imgW="368140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0751" y="400051"/>
                        <a:ext cx="765572" cy="4226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239" name="Text Box 376"/>
          <p:cNvSpPr txBox="1">
            <a:spLocks noChangeArrowheads="1"/>
          </p:cNvSpPr>
          <p:nvPr/>
        </p:nvSpPr>
        <p:spPr bwMode="auto">
          <a:xfrm>
            <a:off x="6965156" y="4912519"/>
            <a:ext cx="108234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050">
                <a:solidFill>
                  <a:prstClr val="black"/>
                </a:solidFill>
              </a:rPr>
              <a:t>Credit: S. Seitz</a:t>
            </a:r>
          </a:p>
        </p:txBody>
      </p:sp>
      <p:sp>
        <p:nvSpPr>
          <p:cNvPr id="42240" name="TextBox 31"/>
          <p:cNvSpPr txBox="1">
            <a:spLocks noChangeArrowheads="1"/>
          </p:cNvSpPr>
          <p:nvPr/>
        </p:nvSpPr>
        <p:spPr bwMode="auto">
          <a:xfrm>
            <a:off x="6286500" y="2743200"/>
            <a:ext cx="3257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smtClean="0">
                <a:solidFill>
                  <a:prstClr val="black"/>
                </a:solidFill>
              </a:rPr>
              <a:t>?</a:t>
            </a:r>
          </a:p>
        </p:txBody>
      </p:sp>
      <p:graphicFrame>
        <p:nvGraphicFramePr>
          <p:cNvPr id="42241" name="Object 5"/>
          <p:cNvGraphicFramePr>
            <a:graphicFrameLocks noChangeAspect="1"/>
          </p:cNvGraphicFramePr>
          <p:nvPr/>
        </p:nvGraphicFramePr>
        <p:xfrm>
          <a:off x="2519363" y="4457700"/>
          <a:ext cx="3818335" cy="656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7" name="Equation" r:id="rId12" imgW="2070100" imgH="355600" progId="Equation.3">
                  <p:embed/>
                </p:oleObj>
              </mc:Choice>
              <mc:Fallback>
                <p:oleObj name="Equation" r:id="rId12" imgW="20701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9363" y="4457700"/>
                        <a:ext cx="3818335" cy="6560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9477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1363" name="Group 3"/>
          <p:cNvGraphicFramePr>
            <a:graphicFrameLocks noGrp="1"/>
          </p:cNvGraphicFramePr>
          <p:nvPr/>
        </p:nvGraphicFramePr>
        <p:xfrm>
          <a:off x="1676400" y="1715691"/>
          <a:ext cx="2667000" cy="2568180"/>
        </p:xfrm>
        <a:graphic>
          <a:graphicData uri="http://schemas.openxmlformats.org/drawingml/2006/table">
            <a:tbl>
              <a:tblPr/>
              <a:tblGrid>
                <a:gridCol w="266700"/>
                <a:gridCol w="266700"/>
                <a:gridCol w="266700"/>
                <a:gridCol w="266700"/>
                <a:gridCol w="266700"/>
                <a:gridCol w="266700"/>
                <a:gridCol w="266700"/>
                <a:gridCol w="277416"/>
                <a:gridCol w="255984"/>
                <a:gridCol w="266700"/>
              </a:tblGrid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59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690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1488" name="Group 128"/>
          <p:cNvGraphicFramePr>
            <a:graphicFrameLocks noGrp="1"/>
          </p:cNvGraphicFramePr>
          <p:nvPr>
            <p:ph idx="1"/>
          </p:nvPr>
        </p:nvGraphicFramePr>
        <p:xfrm>
          <a:off x="4686300" y="1714500"/>
          <a:ext cx="2686050" cy="2571750"/>
        </p:xfrm>
        <a:graphic>
          <a:graphicData uri="http://schemas.openxmlformats.org/drawingml/2006/table">
            <a:tbl>
              <a:tblPr/>
              <a:tblGrid>
                <a:gridCol w="267891"/>
                <a:gridCol w="270272"/>
                <a:gridCol w="266700"/>
                <a:gridCol w="270272"/>
                <a:gridCol w="267890"/>
                <a:gridCol w="267891"/>
                <a:gridCol w="270272"/>
                <a:gridCol w="266700"/>
                <a:gridCol w="270272"/>
                <a:gridCol w="267890"/>
              </a:tblGrid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3256" name="Object 381"/>
          <p:cNvGraphicFramePr>
            <a:graphicFrameLocks noChangeAspect="1"/>
          </p:cNvGraphicFramePr>
          <p:nvPr/>
        </p:nvGraphicFramePr>
        <p:xfrm>
          <a:off x="5424488" y="928687"/>
          <a:ext cx="1132285" cy="701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8" name="Equation" r:id="rId5" imgW="330057" imgH="203112" progId="Equation.3">
                  <p:embed/>
                </p:oleObj>
              </mc:Choice>
              <mc:Fallback>
                <p:oleObj name="Equation" r:id="rId5" imgW="330057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4488" y="928687"/>
                        <a:ext cx="1132285" cy="701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257" name="Object 3"/>
          <p:cNvGraphicFramePr>
            <a:graphicFrameLocks noChangeAspect="1"/>
          </p:cNvGraphicFramePr>
          <p:nvPr/>
        </p:nvGraphicFramePr>
        <p:xfrm>
          <a:off x="2338388" y="971550"/>
          <a:ext cx="1219200" cy="702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9" name="Equation" r:id="rId7" imgW="355292" imgH="203024" progId="Equation.3">
                  <p:embed/>
                </p:oleObj>
              </mc:Choice>
              <mc:Fallback>
                <p:oleObj name="Equation" r:id="rId7" imgW="355292" imgH="2030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8388" y="971550"/>
                        <a:ext cx="1219200" cy="7024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258" name="Rectangle 16"/>
          <p:cNvSpPr txBox="1">
            <a:spLocks noChangeArrowheads="1"/>
          </p:cNvSpPr>
          <p:nvPr/>
        </p:nvSpPr>
        <p:spPr bwMode="auto">
          <a:xfrm>
            <a:off x="1485900" y="0"/>
            <a:ext cx="61722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700">
                <a:solidFill>
                  <a:srgbClr val="000000"/>
                </a:solidFill>
                <a:latin typeface="Calibri" panose="020F0502020204030204" pitchFamily="34" charset="0"/>
              </a:rPr>
              <a:t>Image filtering</a:t>
            </a:r>
          </a:p>
        </p:txBody>
      </p:sp>
      <p:grpSp>
        <p:nvGrpSpPr>
          <p:cNvPr id="43259" name="Group 4"/>
          <p:cNvGrpSpPr>
            <a:grpSpLocks/>
          </p:cNvGrpSpPr>
          <p:nvPr/>
        </p:nvGrpSpPr>
        <p:grpSpPr bwMode="auto">
          <a:xfrm>
            <a:off x="6000750" y="228600"/>
            <a:ext cx="514350" cy="438150"/>
            <a:chOff x="3799" y="2064"/>
            <a:chExt cx="1433" cy="1136"/>
          </a:xfrm>
        </p:grpSpPr>
        <p:grpSp>
          <p:nvGrpSpPr>
            <p:cNvPr id="43263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43265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3266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3267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3268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3269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3270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3271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3272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3273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9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3274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75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76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77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78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79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80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81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3264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43260" name="Object 26"/>
          <p:cNvGraphicFramePr>
            <a:graphicFrameLocks noChangeAspect="1"/>
          </p:cNvGraphicFramePr>
          <p:nvPr/>
        </p:nvGraphicFramePr>
        <p:xfrm>
          <a:off x="5135166" y="171451"/>
          <a:ext cx="765572" cy="422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0" name="Equation" r:id="rId10" imgW="368140" imgH="203112" progId="Equation.3">
                  <p:embed/>
                </p:oleObj>
              </mc:Choice>
              <mc:Fallback>
                <p:oleObj name="Equation" r:id="rId10" imgW="368140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5166" y="171451"/>
                        <a:ext cx="765572" cy="4226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261" name="Text Box 376"/>
          <p:cNvSpPr txBox="1">
            <a:spLocks noChangeArrowheads="1"/>
          </p:cNvSpPr>
          <p:nvPr/>
        </p:nvSpPr>
        <p:spPr bwMode="auto">
          <a:xfrm>
            <a:off x="6965156" y="4912519"/>
            <a:ext cx="108234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050">
                <a:solidFill>
                  <a:prstClr val="black"/>
                </a:solidFill>
              </a:rPr>
              <a:t>Credit: S. Seitz</a:t>
            </a:r>
          </a:p>
        </p:txBody>
      </p:sp>
      <p:graphicFrame>
        <p:nvGraphicFramePr>
          <p:cNvPr id="43262" name="Object 5"/>
          <p:cNvGraphicFramePr>
            <a:graphicFrameLocks noChangeAspect="1"/>
          </p:cNvGraphicFramePr>
          <p:nvPr/>
        </p:nvGraphicFramePr>
        <p:xfrm>
          <a:off x="2519363" y="4457700"/>
          <a:ext cx="3818335" cy="656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1" name="Equation" r:id="rId12" imgW="2070100" imgH="355600" progId="Equation.3">
                  <p:embed/>
                </p:oleObj>
              </mc:Choice>
              <mc:Fallback>
                <p:oleObj name="Equation" r:id="rId12" imgW="20701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9363" y="4457700"/>
                        <a:ext cx="3818335" cy="6560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9921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1543050" y="1485900"/>
            <a:ext cx="314325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100">
                <a:solidFill>
                  <a:prstClr val="black"/>
                </a:solidFill>
              </a:rPr>
              <a:t>What does it do?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>
                <a:solidFill>
                  <a:prstClr val="black"/>
                </a:solidFill>
              </a:rPr>
              <a:t>Replaces each pixel with an average of its neighborhood</a:t>
            </a:r>
            <a:endParaRPr lang="en-US" altLang="en-US" sz="1500">
              <a:solidFill>
                <a:prstClr val="black"/>
              </a:solidFill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en-US" sz="1500">
              <a:solidFill>
                <a:prstClr val="black"/>
              </a:solidFill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>
                <a:solidFill>
                  <a:prstClr val="black"/>
                </a:solidFill>
              </a:rPr>
              <a:t>Achieve smoothing effect (remove sharp features)</a:t>
            </a:r>
          </a:p>
        </p:txBody>
      </p:sp>
      <p:grpSp>
        <p:nvGrpSpPr>
          <p:cNvPr id="44035" name="Group 4"/>
          <p:cNvGrpSpPr>
            <a:grpSpLocks/>
          </p:cNvGrpSpPr>
          <p:nvPr/>
        </p:nvGrpSpPr>
        <p:grpSpPr bwMode="auto">
          <a:xfrm>
            <a:off x="5257800" y="1885950"/>
            <a:ext cx="1706166" cy="1352550"/>
            <a:chOff x="3799" y="2064"/>
            <a:chExt cx="1433" cy="1136"/>
          </a:xfrm>
        </p:grpSpPr>
        <p:grpSp>
          <p:nvGrpSpPr>
            <p:cNvPr id="44039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44041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5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4042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5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4043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5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4044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5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4045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5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4046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5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4047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5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4048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5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4049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5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4050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51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52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53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54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55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56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57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4040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036" name="Text Box 24"/>
          <p:cNvSpPr txBox="1">
            <a:spLocks noChangeArrowheads="1"/>
          </p:cNvSpPr>
          <p:nvPr/>
        </p:nvSpPr>
        <p:spPr bwMode="auto">
          <a:xfrm>
            <a:off x="5657851" y="4800601"/>
            <a:ext cx="22990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>
                <a:solidFill>
                  <a:prstClr val="black"/>
                </a:solidFill>
              </a:rPr>
              <a:t>Slide credit: David Lowe (UBC)</a:t>
            </a:r>
          </a:p>
        </p:txBody>
      </p:sp>
      <p:graphicFrame>
        <p:nvGraphicFramePr>
          <p:cNvPr id="44037" name="Object 25"/>
          <p:cNvGraphicFramePr>
            <a:graphicFrameLocks noChangeAspect="1"/>
          </p:cNvGraphicFramePr>
          <p:nvPr/>
        </p:nvGraphicFramePr>
        <p:xfrm>
          <a:off x="5935266" y="1314451"/>
          <a:ext cx="765572" cy="422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1" name="Equation" r:id="rId5" imgW="368140" imgH="203112" progId="Equation.3">
                  <p:embed/>
                </p:oleObj>
              </mc:Choice>
              <mc:Fallback>
                <p:oleObj name="Equation" r:id="rId5" imgW="368140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5266" y="1314451"/>
                        <a:ext cx="765572" cy="4226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16"/>
          <p:cNvSpPr txBox="1">
            <a:spLocks noChangeArrowheads="1"/>
          </p:cNvSpPr>
          <p:nvPr/>
        </p:nvSpPr>
        <p:spPr>
          <a:xfrm>
            <a:off x="1485900" y="0"/>
            <a:ext cx="6172200" cy="85725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en-US" sz="2700" dirty="0">
                <a:solidFill>
                  <a:prstClr val="black"/>
                </a:solidFill>
                <a:cs typeface="Arial" panose="020B0604020202020204" pitchFamily="34" charset="0"/>
              </a:rPr>
              <a:t>Box Filter</a:t>
            </a:r>
          </a:p>
        </p:txBody>
      </p:sp>
    </p:spTree>
    <p:extLst>
      <p:ext uri="{BB962C8B-B14F-4D97-AF65-F5344CB8AC3E}">
        <p14:creationId xmlns:p14="http://schemas.microsoft.com/office/powerpoint/2010/main" val="5713517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Image filtering: e.g. Mean Filter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64226"/>
          <a:stretch/>
        </p:blipFill>
        <p:spPr>
          <a:xfrm>
            <a:off x="624542" y="1247215"/>
            <a:ext cx="2782046" cy="31350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57021" b="6909"/>
          <a:stretch/>
        </p:blipFill>
        <p:spPr>
          <a:xfrm>
            <a:off x="4704768" y="1347323"/>
            <a:ext cx="2726973" cy="293482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4027486" y="2805208"/>
            <a:ext cx="519113" cy="9525"/>
          </a:xfrm>
          <a:prstGeom prst="straightConnector1">
            <a:avLst/>
          </a:prstGeom>
          <a:ln w="476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2858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Processing &amp; Image Filtering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2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Image filtering: Convolution operator</a:t>
            </a:r>
            <a:br>
              <a:rPr lang="en-US" sz="3200" dirty="0" smtClean="0">
                <a:solidFill>
                  <a:srgbClr val="215380"/>
                </a:solidFill>
              </a:rPr>
            </a:br>
            <a:r>
              <a:rPr lang="en-US" sz="3200" dirty="0" smtClean="0">
                <a:solidFill>
                  <a:srgbClr val="215380"/>
                </a:solidFill>
              </a:rPr>
              <a:t>Important filter: </a:t>
            </a:r>
            <a:r>
              <a:rPr lang="en-US" sz="3200" dirty="0" err="1" smtClean="0">
                <a:solidFill>
                  <a:srgbClr val="215380"/>
                </a:solidFill>
              </a:rPr>
              <a:t>gaussian</a:t>
            </a:r>
            <a:r>
              <a:rPr lang="en-US" sz="3200" dirty="0" smtClean="0">
                <a:solidFill>
                  <a:srgbClr val="215380"/>
                </a:solidFill>
              </a:rPr>
              <a:t> filter (</a:t>
            </a:r>
            <a:r>
              <a:rPr lang="en-US" sz="3200" dirty="0" err="1" smtClean="0">
                <a:solidFill>
                  <a:srgbClr val="215380"/>
                </a:solidFill>
              </a:rPr>
              <a:t>gaussian</a:t>
            </a:r>
            <a:r>
              <a:rPr lang="en-US" sz="3200" dirty="0" smtClean="0">
                <a:solidFill>
                  <a:srgbClr val="215380"/>
                </a:solidFill>
              </a:rPr>
              <a:t> blur)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34988" y="4578341"/>
            <a:ext cx="784561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smtClean="0"/>
              <a:t>Image Credit: http</a:t>
            </a:r>
            <a:r>
              <a:rPr lang="en-US" sz="800" dirty="0"/>
              <a:t>://what-when-</a:t>
            </a:r>
            <a:r>
              <a:rPr lang="en-US" sz="800" dirty="0" err="1"/>
              <a:t>how.com</a:t>
            </a:r>
            <a:r>
              <a:rPr lang="en-US" sz="800" dirty="0"/>
              <a:t>/introduction-to-video-and-image-processing/neighborhood-processing-introduction-to-video-and-image-processing-part-1/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374" y="1705451"/>
            <a:ext cx="4007225" cy="1790728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2224740" y="2517538"/>
          <a:ext cx="647430" cy="5932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5810"/>
                <a:gridCol w="215810"/>
                <a:gridCol w="215810"/>
              </a:tblGrid>
              <a:tr h="197739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</a:tr>
              <a:tr h="197739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</a:tr>
              <a:tr h="197739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168300" y="3182309"/>
                <a:ext cx="74937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 latinLnBrk="1" hangingPunct="0"/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rgbClr val="000000"/>
                        </a:solidFill>
                        <a:latin typeface="Cambria Math" charset="0"/>
                      </a:rPr>
                      <m:t>𝑘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(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, 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𝑦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1400" dirty="0" smtClean="0">
                    <a:solidFill>
                      <a:srgbClr val="000000"/>
                    </a:solidFill>
                  </a:rPr>
                  <a:t> 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8300" y="3182309"/>
                <a:ext cx="749372" cy="307777"/>
              </a:xfrm>
              <a:prstGeom prst="rect">
                <a:avLst/>
              </a:prstGeom>
              <a:blipFill rotWithShape="0">
                <a:blip r:embed="rId3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227916" y="2609216"/>
                <a:ext cx="11353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 latinLnBrk="1" hangingPunct="0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charset="0"/>
                      </a:rPr>
                      <m:t>𝑘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(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𝑥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, 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𝑦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 smtClean="0">
                    <a:solidFill>
                      <a:srgbClr val="000000"/>
                    </a:solidFill>
                  </a:rPr>
                  <a:t> =  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7916" y="2609216"/>
                <a:ext cx="1135311" cy="369332"/>
              </a:xfrm>
              <a:prstGeom prst="rect">
                <a:avLst/>
              </a:prstGeom>
              <a:blipFill rotWithShape="0">
                <a:blip r:embed="rId4"/>
                <a:stretch>
                  <a:fillRect t="-8197" r="-3763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906410"/>
              </p:ext>
            </p:extLst>
          </p:nvPr>
        </p:nvGraphicFramePr>
        <p:xfrm>
          <a:off x="6457015" y="1856457"/>
          <a:ext cx="1862232" cy="17063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0744"/>
                <a:gridCol w="620744"/>
                <a:gridCol w="620744"/>
              </a:tblGrid>
              <a:tr h="56876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1/16</a:t>
                      </a:r>
                      <a:endParaRPr lang="en-US" sz="1600" dirty="0"/>
                    </a:p>
                  </a:txBody>
                  <a:tcPr marT="79145" marB="79145" anchor="ctr" anchorCtr="1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1/8</a:t>
                      </a:r>
                      <a:endParaRPr lang="en-US" sz="1600" dirty="0"/>
                    </a:p>
                  </a:txBody>
                  <a:tcPr marT="79145" marB="79145" anchor="ctr" anchorCtr="1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1/16</a:t>
                      </a:r>
                      <a:endParaRPr lang="en-US" sz="1600" dirty="0"/>
                    </a:p>
                  </a:txBody>
                  <a:tcPr marT="79145" marB="79145" anchor="ctr" anchorCtr="1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56876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1/8</a:t>
                      </a:r>
                      <a:endParaRPr lang="en-US" sz="1600" dirty="0"/>
                    </a:p>
                  </a:txBody>
                  <a:tcPr marT="79145" marB="79145" anchor="ctr" anchorCtr="1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1/4</a:t>
                      </a:r>
                      <a:endParaRPr lang="en-US" sz="1600" dirty="0"/>
                    </a:p>
                  </a:txBody>
                  <a:tcPr marT="79145" marB="79145" anchor="ctr" anchorCtr="1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1/8</a:t>
                      </a:r>
                      <a:endParaRPr lang="en-US" sz="1600" dirty="0"/>
                    </a:p>
                  </a:txBody>
                  <a:tcPr marT="79145" marB="79145" anchor="ctr" anchorCtr="1"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56876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1/16</a:t>
                      </a:r>
                      <a:endParaRPr lang="en-US" sz="1600" dirty="0"/>
                    </a:p>
                  </a:txBody>
                  <a:tcPr marT="79145" marB="79145" anchor="ctr" anchorCtr="1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1/8</a:t>
                      </a:r>
                      <a:endParaRPr lang="en-US" sz="1600" dirty="0"/>
                    </a:p>
                  </a:txBody>
                  <a:tcPr marT="79145" marB="79145" anchor="ctr" anchorCtr="1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1/16</a:t>
                      </a:r>
                      <a:endParaRPr lang="en-US" sz="1600" dirty="0"/>
                    </a:p>
                  </a:txBody>
                  <a:tcPr marT="79145" marB="79145" anchor="ctr" anchorCtr="1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5843" y="3336197"/>
            <a:ext cx="1439682" cy="111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5786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7300" y="1085850"/>
            <a:ext cx="6629400" cy="37147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1500"/>
              <a:t>Weight contributions of neighboring pixels by nearness</a:t>
            </a:r>
          </a:p>
          <a:p>
            <a:pPr eaLnBrk="1" hangingPunct="1">
              <a:lnSpc>
                <a:spcPct val="80000"/>
              </a:lnSpc>
            </a:pPr>
            <a:endParaRPr lang="en-US" altLang="en-US" sz="1200"/>
          </a:p>
          <a:p>
            <a:pPr eaLnBrk="1" hangingPunct="1">
              <a:lnSpc>
                <a:spcPct val="80000"/>
              </a:lnSpc>
            </a:pPr>
            <a:endParaRPr lang="en-US" altLang="en-US" sz="1200"/>
          </a:p>
          <a:p>
            <a:pPr eaLnBrk="1" hangingPunct="1">
              <a:lnSpc>
                <a:spcPct val="80000"/>
              </a:lnSpc>
            </a:pPr>
            <a:endParaRPr lang="en-US" altLang="en-US" sz="1200"/>
          </a:p>
          <a:p>
            <a:pPr eaLnBrk="1" hangingPunct="1">
              <a:lnSpc>
                <a:spcPct val="80000"/>
              </a:lnSpc>
            </a:pPr>
            <a:endParaRPr lang="en-US" altLang="en-US" sz="1200"/>
          </a:p>
          <a:p>
            <a:pPr eaLnBrk="1" hangingPunct="1">
              <a:lnSpc>
                <a:spcPct val="80000"/>
              </a:lnSpc>
            </a:pPr>
            <a:endParaRPr lang="en-US" altLang="en-US" sz="1200"/>
          </a:p>
          <a:p>
            <a:pPr eaLnBrk="1" hangingPunct="1">
              <a:lnSpc>
                <a:spcPct val="80000"/>
              </a:lnSpc>
            </a:pPr>
            <a:endParaRPr lang="en-US" altLang="en-US" sz="1200"/>
          </a:p>
          <a:p>
            <a:pPr eaLnBrk="1" hangingPunct="1">
              <a:lnSpc>
                <a:spcPct val="80000"/>
              </a:lnSpc>
            </a:pPr>
            <a:endParaRPr lang="en-US" altLang="en-US" sz="1200"/>
          </a:p>
          <a:p>
            <a:pPr eaLnBrk="1" hangingPunct="1">
              <a:lnSpc>
                <a:spcPct val="80000"/>
              </a:lnSpc>
            </a:pPr>
            <a:endParaRPr lang="en-US" altLang="en-US" sz="1200"/>
          </a:p>
          <a:p>
            <a:pPr eaLnBrk="1" hangingPunct="1">
              <a:lnSpc>
                <a:spcPct val="80000"/>
              </a:lnSpc>
            </a:pPr>
            <a:endParaRPr lang="en-US" altLang="en-US" sz="1200"/>
          </a:p>
          <a:p>
            <a:pPr eaLnBrk="1" hangingPunct="1">
              <a:lnSpc>
                <a:spcPct val="80000"/>
              </a:lnSpc>
            </a:pPr>
            <a:endParaRPr lang="en-US" altLang="en-US" sz="1200"/>
          </a:p>
          <a:p>
            <a:pPr eaLnBrk="1" hangingPunct="1">
              <a:lnSpc>
                <a:spcPct val="80000"/>
              </a:lnSpc>
            </a:pPr>
            <a:endParaRPr lang="en-US" altLang="en-US" sz="1200"/>
          </a:p>
          <a:p>
            <a:pPr eaLnBrk="1" hangingPunct="1">
              <a:lnSpc>
                <a:spcPct val="80000"/>
              </a:lnSpc>
            </a:pPr>
            <a:endParaRPr lang="en-US" altLang="en-US" sz="1200"/>
          </a:p>
          <a:p>
            <a:pPr eaLnBrk="1" hangingPunct="1">
              <a:lnSpc>
                <a:spcPct val="80000"/>
              </a:lnSpc>
            </a:pPr>
            <a:endParaRPr lang="en-US" altLang="en-US" sz="1200"/>
          </a:p>
          <a:p>
            <a:pPr eaLnBrk="1" hangingPunct="1">
              <a:lnSpc>
                <a:spcPct val="80000"/>
              </a:lnSpc>
            </a:pPr>
            <a:endParaRPr lang="en-US" altLang="en-US" sz="1500"/>
          </a:p>
          <a:p>
            <a:pPr eaLnBrk="1" hangingPunct="1">
              <a:lnSpc>
                <a:spcPct val="80000"/>
              </a:lnSpc>
            </a:pPr>
            <a:endParaRPr lang="en-US" altLang="en-US" sz="1500"/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en-US" sz="15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5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500">
              <a:latin typeface="Courier New" panose="02070309020205020404" pitchFamily="49" charset="0"/>
            </a:endParaRPr>
          </a:p>
        </p:txBody>
      </p:sp>
      <p:pic>
        <p:nvPicPr>
          <p:cNvPr id="60419" name="Picture 4" descr="realgauss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" t="15573" b="4480"/>
          <a:stretch>
            <a:fillRect/>
          </a:stretch>
        </p:blipFill>
        <p:spPr bwMode="auto">
          <a:xfrm>
            <a:off x="1314450" y="1543050"/>
            <a:ext cx="2207419" cy="137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54305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314700"/>
            <a:ext cx="1885950" cy="570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2" name="Text Box 7"/>
          <p:cNvSpPr txBox="1">
            <a:spLocks noChangeArrowheads="1"/>
          </p:cNvSpPr>
          <p:nvPr/>
        </p:nvSpPr>
        <p:spPr bwMode="auto">
          <a:xfrm>
            <a:off x="5220891" y="1757363"/>
            <a:ext cx="266130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prstClr val="black"/>
                </a:solidFill>
                <a:latin typeface="Tahoma" panose="020B0604030504040204" pitchFamily="34" charset="0"/>
              </a:rPr>
              <a:t>0.003   0.013   0.022   0.013   0.003</a:t>
            </a:r>
          </a:p>
          <a:p>
            <a:pPr eaLnBrk="1" hangingPunct="1"/>
            <a:r>
              <a:rPr lang="en-US" altLang="en-US" sz="1200">
                <a:solidFill>
                  <a:prstClr val="black"/>
                </a:solidFill>
                <a:latin typeface="Tahoma" panose="020B0604030504040204" pitchFamily="34" charset="0"/>
              </a:rPr>
              <a:t>0.013   0.059   0.097   0.059   0.013</a:t>
            </a:r>
          </a:p>
          <a:p>
            <a:pPr eaLnBrk="1" hangingPunct="1"/>
            <a:r>
              <a:rPr lang="en-US" altLang="en-US" sz="1200">
                <a:solidFill>
                  <a:prstClr val="black"/>
                </a:solidFill>
                <a:latin typeface="Tahoma" panose="020B0604030504040204" pitchFamily="34" charset="0"/>
              </a:rPr>
              <a:t>0.022   0.097   0.159   0.097   0.022</a:t>
            </a:r>
          </a:p>
          <a:p>
            <a:pPr eaLnBrk="1" hangingPunct="1"/>
            <a:r>
              <a:rPr lang="en-US" altLang="en-US" sz="1200">
                <a:solidFill>
                  <a:prstClr val="black"/>
                </a:solidFill>
                <a:latin typeface="Tahoma" panose="020B0604030504040204" pitchFamily="34" charset="0"/>
              </a:rPr>
              <a:t>0.013   0.059   0.097   0.059   0.013</a:t>
            </a:r>
          </a:p>
          <a:p>
            <a:pPr eaLnBrk="1" hangingPunct="1"/>
            <a:r>
              <a:rPr lang="en-US" altLang="en-US" sz="1200">
                <a:solidFill>
                  <a:prstClr val="black"/>
                </a:solidFill>
                <a:latin typeface="Tahoma" panose="020B0604030504040204" pitchFamily="34" charset="0"/>
              </a:rPr>
              <a:t>0.003   0.013   0.022   0.013   0.003</a:t>
            </a:r>
          </a:p>
        </p:txBody>
      </p:sp>
      <p:sp>
        <p:nvSpPr>
          <p:cNvPr id="60423" name="Text Box 8"/>
          <p:cNvSpPr txBox="1">
            <a:spLocks noChangeArrowheads="1"/>
          </p:cNvSpPr>
          <p:nvPr/>
        </p:nvSpPr>
        <p:spPr bwMode="auto">
          <a:xfrm>
            <a:off x="6086475" y="2925366"/>
            <a:ext cx="14173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mtClean="0">
                <a:solidFill>
                  <a:prstClr val="black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5 x 5,  = 1</a:t>
            </a:r>
            <a:endParaRPr lang="en-US" altLang="en-US" smtClean="0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60424" name="Rectangle 9"/>
          <p:cNvSpPr>
            <a:spLocks noChangeArrowheads="1"/>
          </p:cNvSpPr>
          <p:nvPr/>
        </p:nvSpPr>
        <p:spPr bwMode="auto">
          <a:xfrm>
            <a:off x="5200650" y="1543050"/>
            <a:ext cx="2628900" cy="137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50185" name="Text Box 10"/>
          <p:cNvSpPr txBox="1">
            <a:spLocks noChangeArrowheads="1"/>
          </p:cNvSpPr>
          <p:nvPr/>
        </p:nvSpPr>
        <p:spPr bwMode="auto">
          <a:xfrm>
            <a:off x="5853113" y="4866085"/>
            <a:ext cx="22012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050" dirty="0">
                <a:solidFill>
                  <a:prstClr val="white">
                    <a:lumMod val="50000"/>
                  </a:prstClr>
                </a:solidFill>
                <a:latin typeface="Times" pitchFamily="18" charset="0"/>
                <a:cs typeface="Arial" panose="020B0604020202020204" pitchFamily="34" charset="0"/>
              </a:rPr>
              <a:t>Slide credit: Christopher Rasmussen</a:t>
            </a:r>
            <a:r>
              <a:rPr lang="en-US" dirty="0">
                <a:solidFill>
                  <a:prstClr val="white">
                    <a:lumMod val="50000"/>
                  </a:prstClr>
                </a:solidFill>
                <a:latin typeface="Times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Rectangle 16"/>
          <p:cNvSpPr txBox="1">
            <a:spLocks noChangeArrowheads="1"/>
          </p:cNvSpPr>
          <p:nvPr/>
        </p:nvSpPr>
        <p:spPr>
          <a:xfrm>
            <a:off x="1485900" y="0"/>
            <a:ext cx="6172200" cy="85725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en-US" sz="2700" dirty="0">
                <a:solidFill>
                  <a:prstClr val="black"/>
                </a:solidFill>
                <a:cs typeface="Arial" panose="020B0604020202020204" pitchFamily="34" charset="0"/>
              </a:rPr>
              <a:t>Important filter: Gaussian</a:t>
            </a:r>
          </a:p>
        </p:txBody>
      </p:sp>
    </p:spTree>
    <p:extLst>
      <p:ext uri="{BB962C8B-B14F-4D97-AF65-F5344CB8AC3E}">
        <p14:creationId xmlns:p14="http://schemas.microsoft.com/office/powerpoint/2010/main" val="17709187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Image filtering: Convolution operator</a:t>
            </a:r>
            <a:br>
              <a:rPr lang="en-US" sz="3200" dirty="0" smtClean="0">
                <a:solidFill>
                  <a:srgbClr val="215380"/>
                </a:solidFill>
              </a:rPr>
            </a:br>
            <a:r>
              <a:rPr lang="en-US" sz="3200" dirty="0" smtClean="0">
                <a:solidFill>
                  <a:srgbClr val="215380"/>
                </a:solidFill>
              </a:rPr>
              <a:t>e.g. </a:t>
            </a:r>
            <a:r>
              <a:rPr lang="en-US" sz="3200" dirty="0" err="1" smtClean="0">
                <a:solidFill>
                  <a:srgbClr val="215380"/>
                </a:solidFill>
              </a:rPr>
              <a:t>gaussian</a:t>
            </a:r>
            <a:r>
              <a:rPr lang="en-US" sz="3200" dirty="0" smtClean="0">
                <a:solidFill>
                  <a:srgbClr val="215380"/>
                </a:solidFill>
              </a:rPr>
              <a:t> filter (</a:t>
            </a:r>
            <a:r>
              <a:rPr lang="en-US" sz="3200" dirty="0" err="1" smtClean="0">
                <a:solidFill>
                  <a:srgbClr val="215380"/>
                </a:solidFill>
              </a:rPr>
              <a:t>gaussian</a:t>
            </a:r>
            <a:r>
              <a:rPr lang="en-US" sz="3200" dirty="0" smtClean="0">
                <a:solidFill>
                  <a:srgbClr val="215380"/>
                </a:solidFill>
              </a:rPr>
              <a:t> blur)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34988" y="4578341"/>
            <a:ext cx="784561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smtClean="0"/>
              <a:t>Image Credit: http</a:t>
            </a:r>
            <a:r>
              <a:rPr lang="en-US" sz="800" dirty="0"/>
              <a:t>://what-when-</a:t>
            </a:r>
            <a:r>
              <a:rPr lang="en-US" sz="800" dirty="0" err="1"/>
              <a:t>how.com</a:t>
            </a:r>
            <a:r>
              <a:rPr lang="en-US" sz="800" dirty="0"/>
              <a:t>/introduction-to-video-and-image-processing/neighborhood-processing-introduction-to-video-and-image-processing-part-1/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b="9770"/>
          <a:stretch/>
        </p:blipFill>
        <p:spPr>
          <a:xfrm>
            <a:off x="1318933" y="1898650"/>
            <a:ext cx="6057900" cy="231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782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Practical matters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What about near the edge?</a:t>
            </a:r>
          </a:p>
          <a:p>
            <a:pPr lvl="1"/>
            <a:r>
              <a:rPr lang="en-US" altLang="en-US" smtClean="0"/>
              <a:t>the filter window falls off the edge of the image</a:t>
            </a:r>
          </a:p>
          <a:p>
            <a:pPr lvl="1"/>
            <a:r>
              <a:rPr lang="en-US" altLang="en-US" smtClean="0"/>
              <a:t>need to extrapolate</a:t>
            </a:r>
          </a:p>
          <a:p>
            <a:pPr lvl="1"/>
            <a:r>
              <a:rPr lang="en-US" altLang="en-US" smtClean="0"/>
              <a:t>methods:</a:t>
            </a:r>
          </a:p>
          <a:p>
            <a:pPr lvl="2"/>
            <a:r>
              <a:rPr lang="en-US" altLang="en-US" smtClean="0"/>
              <a:t>clip filter (black)</a:t>
            </a:r>
          </a:p>
          <a:p>
            <a:pPr lvl="2"/>
            <a:r>
              <a:rPr lang="en-US" altLang="en-US" smtClean="0"/>
              <a:t>wrap around</a:t>
            </a:r>
          </a:p>
          <a:p>
            <a:pPr lvl="2"/>
            <a:r>
              <a:rPr lang="en-US" altLang="en-US" smtClean="0"/>
              <a:t>copy edge</a:t>
            </a:r>
          </a:p>
          <a:p>
            <a:pPr lvl="2"/>
            <a:r>
              <a:rPr lang="en-US" altLang="en-US" smtClean="0"/>
              <a:t>reflect across edge</a:t>
            </a: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069" y="1607344"/>
            <a:ext cx="3025379" cy="302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069" y="1607344"/>
            <a:ext cx="3025379" cy="302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069" y="1607344"/>
            <a:ext cx="3025379" cy="302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069" y="1607344"/>
            <a:ext cx="3025379" cy="302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069" y="1607344"/>
            <a:ext cx="3025379" cy="302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069" y="1607344"/>
            <a:ext cx="3025379" cy="302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069" y="1607344"/>
            <a:ext cx="3025379" cy="302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7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069" y="1607344"/>
            <a:ext cx="3025379" cy="302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8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069" y="1607344"/>
            <a:ext cx="3025379" cy="302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9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069" y="1607344"/>
            <a:ext cx="3025379" cy="302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50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069" y="1607344"/>
            <a:ext cx="3025379" cy="302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51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069" y="1607344"/>
            <a:ext cx="3025379" cy="302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52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069" y="1607344"/>
            <a:ext cx="3025379" cy="302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9" name="Text Box 17"/>
          <p:cNvSpPr txBox="1">
            <a:spLocks noChangeArrowheads="1"/>
          </p:cNvSpPr>
          <p:nvPr/>
        </p:nvSpPr>
        <p:spPr bwMode="auto">
          <a:xfrm>
            <a:off x="6515100" y="4914900"/>
            <a:ext cx="148790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50">
                <a:solidFill>
                  <a:prstClr val="black"/>
                </a:solidFill>
              </a:rPr>
              <a:t>Source: S. Marschner</a:t>
            </a:r>
          </a:p>
        </p:txBody>
      </p:sp>
    </p:spTree>
    <p:extLst>
      <p:ext uri="{BB962C8B-B14F-4D97-AF65-F5344CB8AC3E}">
        <p14:creationId xmlns:p14="http://schemas.microsoft.com/office/powerpoint/2010/main" val="106778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Practice with linear filters</a:t>
            </a:r>
          </a:p>
        </p:txBody>
      </p:sp>
      <p:grpSp>
        <p:nvGrpSpPr>
          <p:cNvPr id="47107" name="Group 3"/>
          <p:cNvGrpSpPr>
            <a:grpSpLocks/>
          </p:cNvGrpSpPr>
          <p:nvPr/>
        </p:nvGrpSpPr>
        <p:grpSpPr bwMode="auto">
          <a:xfrm>
            <a:off x="4057650" y="2228850"/>
            <a:ext cx="919163" cy="971550"/>
            <a:chOff x="144" y="144"/>
            <a:chExt cx="1152" cy="1136"/>
          </a:xfrm>
        </p:grpSpPr>
        <p:sp>
          <p:nvSpPr>
            <p:cNvPr id="47112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mtClean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7113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mtClean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7114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mtClean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7115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mtClean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7116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mtClean="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47117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mtClean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7118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mtClean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7119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mtClean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7120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mtClean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7121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22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23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24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25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26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27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28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7108" name="Text Box 22"/>
          <p:cNvSpPr txBox="1">
            <a:spLocks noChangeArrowheads="1"/>
          </p:cNvSpPr>
          <p:nvPr/>
        </p:nvSpPr>
        <p:spPr bwMode="auto">
          <a:xfrm>
            <a:off x="1988344" y="3517106"/>
            <a:ext cx="9541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mtClean="0">
                <a:solidFill>
                  <a:prstClr val="black"/>
                </a:solidFill>
                <a:latin typeface="Times" panose="02020603050405020304" pitchFamily="18" charset="0"/>
              </a:rPr>
              <a:t>Original</a:t>
            </a:r>
          </a:p>
        </p:txBody>
      </p:sp>
      <p:sp>
        <p:nvSpPr>
          <p:cNvPr id="47109" name="Text Box 23"/>
          <p:cNvSpPr txBox="1">
            <a:spLocks noChangeArrowheads="1"/>
          </p:cNvSpPr>
          <p:nvPr/>
        </p:nvSpPr>
        <p:spPr bwMode="auto">
          <a:xfrm>
            <a:off x="6286500" y="2228850"/>
            <a:ext cx="473206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500" b="1">
                <a:solidFill>
                  <a:prstClr val="black"/>
                </a:solidFill>
                <a:latin typeface="Times" panose="02020603050405020304" pitchFamily="18" charset="0"/>
              </a:rPr>
              <a:t>?</a:t>
            </a:r>
          </a:p>
        </p:txBody>
      </p:sp>
      <p:pic>
        <p:nvPicPr>
          <p:cNvPr id="47110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000251"/>
            <a:ext cx="1407319" cy="139303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1" name="Text Box 25"/>
          <p:cNvSpPr txBox="1">
            <a:spLocks noChangeArrowheads="1"/>
          </p:cNvSpPr>
          <p:nvPr/>
        </p:nvSpPr>
        <p:spPr bwMode="auto">
          <a:xfrm>
            <a:off x="6743700" y="4914900"/>
            <a:ext cx="118173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50">
                <a:solidFill>
                  <a:prstClr val="black"/>
                </a:solidFill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187402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Practice with linear filters</a:t>
            </a:r>
          </a:p>
        </p:txBody>
      </p:sp>
      <p:grpSp>
        <p:nvGrpSpPr>
          <p:cNvPr id="48131" name="Group 3"/>
          <p:cNvGrpSpPr>
            <a:grpSpLocks/>
          </p:cNvGrpSpPr>
          <p:nvPr/>
        </p:nvGrpSpPr>
        <p:grpSpPr bwMode="auto">
          <a:xfrm>
            <a:off x="4057650" y="2228850"/>
            <a:ext cx="919163" cy="971550"/>
            <a:chOff x="144" y="144"/>
            <a:chExt cx="1152" cy="1136"/>
          </a:xfrm>
        </p:grpSpPr>
        <p:sp>
          <p:nvSpPr>
            <p:cNvPr id="48137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mtClean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8138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mtClean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8139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mtClean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8140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mtClean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8141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mtClean="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48142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mtClean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8143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mtClean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8144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mtClean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8145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mtClean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8146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47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48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49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50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51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52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53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8132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2000251"/>
            <a:ext cx="1407319" cy="139303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3" name="Text Box 23"/>
          <p:cNvSpPr txBox="1">
            <a:spLocks noChangeArrowheads="1"/>
          </p:cNvSpPr>
          <p:nvPr/>
        </p:nvSpPr>
        <p:spPr bwMode="auto">
          <a:xfrm>
            <a:off x="1988344" y="3517106"/>
            <a:ext cx="9541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mtClean="0">
                <a:solidFill>
                  <a:prstClr val="black"/>
                </a:solidFill>
                <a:latin typeface="Times" panose="02020603050405020304" pitchFamily="18" charset="0"/>
              </a:rPr>
              <a:t>Original</a:t>
            </a:r>
          </a:p>
        </p:txBody>
      </p:sp>
      <p:sp>
        <p:nvSpPr>
          <p:cNvPr id="48134" name="Text Box 24"/>
          <p:cNvSpPr txBox="1">
            <a:spLocks noChangeArrowheads="1"/>
          </p:cNvSpPr>
          <p:nvPr/>
        </p:nvSpPr>
        <p:spPr bwMode="auto">
          <a:xfrm>
            <a:off x="5886450" y="3543300"/>
            <a:ext cx="1600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mtClean="0">
                <a:solidFill>
                  <a:prstClr val="black"/>
                </a:solidFill>
                <a:latin typeface="Times" panose="02020603050405020304" pitchFamily="18" charset="0"/>
              </a:rPr>
              <a:t>Filtered </a:t>
            </a:r>
          </a:p>
          <a:p>
            <a:pPr eaLnBrk="1" hangingPunct="1"/>
            <a:r>
              <a:rPr lang="en-US" altLang="en-US" smtClean="0">
                <a:solidFill>
                  <a:prstClr val="black"/>
                </a:solidFill>
                <a:latin typeface="Times" panose="02020603050405020304" pitchFamily="18" charset="0"/>
              </a:rPr>
              <a:t>(no change)</a:t>
            </a:r>
          </a:p>
        </p:txBody>
      </p:sp>
      <p:pic>
        <p:nvPicPr>
          <p:cNvPr id="48135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000251"/>
            <a:ext cx="1407319" cy="139303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6" name="Text Box 26"/>
          <p:cNvSpPr txBox="1">
            <a:spLocks noChangeArrowheads="1"/>
          </p:cNvSpPr>
          <p:nvPr/>
        </p:nvSpPr>
        <p:spPr bwMode="auto">
          <a:xfrm>
            <a:off x="6743700" y="4914900"/>
            <a:ext cx="118173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50">
                <a:solidFill>
                  <a:prstClr val="black"/>
                </a:solidFill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189257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Practice with linear filters</a:t>
            </a:r>
          </a:p>
        </p:txBody>
      </p:sp>
      <p:grpSp>
        <p:nvGrpSpPr>
          <p:cNvPr id="49155" name="Group 3"/>
          <p:cNvGrpSpPr>
            <a:grpSpLocks/>
          </p:cNvGrpSpPr>
          <p:nvPr/>
        </p:nvGrpSpPr>
        <p:grpSpPr bwMode="auto">
          <a:xfrm>
            <a:off x="4057650" y="2228850"/>
            <a:ext cx="919163" cy="971550"/>
            <a:chOff x="144" y="144"/>
            <a:chExt cx="1152" cy="1136"/>
          </a:xfrm>
        </p:grpSpPr>
        <p:sp>
          <p:nvSpPr>
            <p:cNvPr id="49160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mtClean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9161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mtClean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9162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mtClean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9163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mtClean="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49164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mtClean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9165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mtClean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9166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mtClean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9167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mtClean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9168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mtClean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9169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70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71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72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73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74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75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76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9156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000251"/>
            <a:ext cx="1407319" cy="139303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7" name="Text Box 22"/>
          <p:cNvSpPr txBox="1">
            <a:spLocks noChangeArrowheads="1"/>
          </p:cNvSpPr>
          <p:nvPr/>
        </p:nvSpPr>
        <p:spPr bwMode="auto">
          <a:xfrm>
            <a:off x="1988344" y="3517106"/>
            <a:ext cx="9541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mtClean="0">
                <a:solidFill>
                  <a:prstClr val="black"/>
                </a:solidFill>
                <a:latin typeface="Times" panose="02020603050405020304" pitchFamily="18" charset="0"/>
              </a:rPr>
              <a:t>Original</a:t>
            </a:r>
          </a:p>
        </p:txBody>
      </p:sp>
      <p:sp>
        <p:nvSpPr>
          <p:cNvPr id="49158" name="Text Box 23"/>
          <p:cNvSpPr txBox="1">
            <a:spLocks noChangeArrowheads="1"/>
          </p:cNvSpPr>
          <p:nvPr/>
        </p:nvSpPr>
        <p:spPr bwMode="auto">
          <a:xfrm>
            <a:off x="6286500" y="2228850"/>
            <a:ext cx="473206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500" b="1">
                <a:solidFill>
                  <a:prstClr val="black"/>
                </a:solidFill>
                <a:latin typeface="Times" panose="02020603050405020304" pitchFamily="18" charset="0"/>
              </a:rPr>
              <a:t>?</a:t>
            </a:r>
          </a:p>
        </p:txBody>
      </p:sp>
      <p:sp>
        <p:nvSpPr>
          <p:cNvPr id="49159" name="Text Box 24"/>
          <p:cNvSpPr txBox="1">
            <a:spLocks noChangeArrowheads="1"/>
          </p:cNvSpPr>
          <p:nvPr/>
        </p:nvSpPr>
        <p:spPr bwMode="auto">
          <a:xfrm>
            <a:off x="6743700" y="4914900"/>
            <a:ext cx="118173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50">
                <a:solidFill>
                  <a:prstClr val="black"/>
                </a:solidFill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204174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Practice with linear filters</a:t>
            </a:r>
          </a:p>
        </p:txBody>
      </p:sp>
      <p:grpSp>
        <p:nvGrpSpPr>
          <p:cNvPr id="50179" name="Group 3"/>
          <p:cNvGrpSpPr>
            <a:grpSpLocks/>
          </p:cNvGrpSpPr>
          <p:nvPr/>
        </p:nvGrpSpPr>
        <p:grpSpPr bwMode="auto">
          <a:xfrm>
            <a:off x="4057650" y="2228850"/>
            <a:ext cx="919163" cy="971550"/>
            <a:chOff x="144" y="144"/>
            <a:chExt cx="1152" cy="1136"/>
          </a:xfrm>
        </p:grpSpPr>
        <p:sp>
          <p:nvSpPr>
            <p:cNvPr id="50186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mtClean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0187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mtClean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0188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mtClean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0189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mtClean="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50190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mtClean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0191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mtClean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0192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mtClean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0193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mtClean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0194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mtClean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0195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96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97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98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99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00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01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02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0180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000251"/>
            <a:ext cx="1407319" cy="139303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1" name="Text Box 22"/>
          <p:cNvSpPr txBox="1">
            <a:spLocks noChangeArrowheads="1"/>
          </p:cNvSpPr>
          <p:nvPr/>
        </p:nvSpPr>
        <p:spPr bwMode="auto">
          <a:xfrm>
            <a:off x="1988344" y="3517106"/>
            <a:ext cx="9541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mtClean="0">
                <a:solidFill>
                  <a:prstClr val="black"/>
                </a:solidFill>
                <a:latin typeface="Times" panose="02020603050405020304" pitchFamily="18" charset="0"/>
              </a:rPr>
              <a:t>Original</a:t>
            </a:r>
          </a:p>
        </p:txBody>
      </p:sp>
      <p:pic>
        <p:nvPicPr>
          <p:cNvPr id="50182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/>
          <a:stretch>
            <a:fillRect/>
          </a:stretch>
        </p:blipFill>
        <p:spPr bwMode="auto">
          <a:xfrm>
            <a:off x="6000750" y="2000251"/>
            <a:ext cx="1371600" cy="139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Rectangle 24"/>
          <p:cNvSpPr>
            <a:spLocks noChangeArrowheads="1"/>
          </p:cNvSpPr>
          <p:nvPr/>
        </p:nvSpPr>
        <p:spPr bwMode="auto">
          <a:xfrm>
            <a:off x="6000750" y="2000250"/>
            <a:ext cx="1428750" cy="1371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50184" name="Text Box 25"/>
          <p:cNvSpPr txBox="1">
            <a:spLocks noChangeArrowheads="1"/>
          </p:cNvSpPr>
          <p:nvPr/>
        </p:nvSpPr>
        <p:spPr bwMode="auto">
          <a:xfrm>
            <a:off x="6057900" y="3543300"/>
            <a:ext cx="1217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mtClean="0">
                <a:solidFill>
                  <a:prstClr val="black"/>
                </a:solidFill>
                <a:latin typeface="Times" panose="02020603050405020304" pitchFamily="18" charset="0"/>
              </a:rPr>
              <a:t>Shifted left</a:t>
            </a:r>
          </a:p>
          <a:p>
            <a:pPr eaLnBrk="1" hangingPunct="1"/>
            <a:r>
              <a:rPr lang="en-US" altLang="en-US" smtClean="0">
                <a:solidFill>
                  <a:prstClr val="black"/>
                </a:solidFill>
                <a:latin typeface="Times" panose="02020603050405020304" pitchFamily="18" charset="0"/>
              </a:rPr>
              <a:t>By 1 pixel</a:t>
            </a:r>
          </a:p>
        </p:txBody>
      </p:sp>
      <p:sp>
        <p:nvSpPr>
          <p:cNvPr id="50185" name="Text Box 26"/>
          <p:cNvSpPr txBox="1">
            <a:spLocks noChangeArrowheads="1"/>
          </p:cNvSpPr>
          <p:nvPr/>
        </p:nvSpPr>
        <p:spPr bwMode="auto">
          <a:xfrm>
            <a:off x="6743700" y="4914900"/>
            <a:ext cx="118173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50">
                <a:solidFill>
                  <a:prstClr val="black"/>
                </a:solidFill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138374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Practice with linear filters</a:t>
            </a: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943101"/>
            <a:ext cx="1407319" cy="139303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1645444" y="3459956"/>
            <a:ext cx="9541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mtClean="0">
                <a:solidFill>
                  <a:prstClr val="black"/>
                </a:solidFill>
                <a:latin typeface="Times" panose="02020603050405020304" pitchFamily="18" charset="0"/>
              </a:rPr>
              <a:t>Original</a:t>
            </a:r>
          </a:p>
        </p:txBody>
      </p:sp>
      <p:grpSp>
        <p:nvGrpSpPr>
          <p:cNvPr id="51205" name="Group 5"/>
          <p:cNvGrpSpPr>
            <a:grpSpLocks/>
          </p:cNvGrpSpPr>
          <p:nvPr/>
        </p:nvGrpSpPr>
        <p:grpSpPr bwMode="auto">
          <a:xfrm>
            <a:off x="4857750" y="2171700"/>
            <a:ext cx="1028700" cy="800100"/>
            <a:chOff x="3799" y="2064"/>
            <a:chExt cx="1433" cy="1136"/>
          </a:xfrm>
        </p:grpSpPr>
        <p:grpSp>
          <p:nvGrpSpPr>
            <p:cNvPr id="51228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51230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mtClean="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1231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mtClean="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1232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mtClean="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1233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mtClean="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1234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mtClean="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1235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mtClean="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1236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mtClean="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1237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mtClean="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1238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mtClean="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1239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240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241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242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243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244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245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246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51229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206" name="Group 25"/>
          <p:cNvGrpSpPr>
            <a:grpSpLocks/>
          </p:cNvGrpSpPr>
          <p:nvPr/>
        </p:nvGrpSpPr>
        <p:grpSpPr bwMode="auto">
          <a:xfrm>
            <a:off x="3371850" y="2171700"/>
            <a:ext cx="862013" cy="800100"/>
            <a:chOff x="144" y="144"/>
            <a:chExt cx="1152" cy="1136"/>
          </a:xfrm>
        </p:grpSpPr>
        <p:sp>
          <p:nvSpPr>
            <p:cNvPr id="51211" name="Rectangle 2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mtClean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1212" name="Rectangle 2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mtClean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1213" name="Rectangle 2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mtClean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1214" name="Rectangle 2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mtClean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1215" name="Rectangle 3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mtClean="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51216" name="Rectangle 3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mtClean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1217" name="Rectangle 3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mtClean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1218" name="Rectangle 3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mtClean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1219" name="Rectangle 3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mtClean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1220" name="Line 3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21" name="Line 3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22" name="Line 3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23" name="Line 3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24" name="Line 3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25" name="Line 4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26" name="Line 4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27" name="Line 4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207" name="Text Box 43"/>
          <p:cNvSpPr txBox="1">
            <a:spLocks noChangeArrowheads="1"/>
          </p:cNvSpPr>
          <p:nvPr/>
        </p:nvSpPr>
        <p:spPr bwMode="auto">
          <a:xfrm>
            <a:off x="4400550" y="2114550"/>
            <a:ext cx="377026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500" b="1">
                <a:solidFill>
                  <a:prstClr val="black"/>
                </a:solidFill>
                <a:latin typeface="Times" panose="02020603050405020304" pitchFamily="18" charset="0"/>
              </a:rPr>
              <a:t>-</a:t>
            </a:r>
          </a:p>
        </p:txBody>
      </p:sp>
      <p:sp>
        <p:nvSpPr>
          <p:cNvPr id="51208" name="Text Box 44"/>
          <p:cNvSpPr txBox="1">
            <a:spLocks noChangeArrowheads="1"/>
          </p:cNvSpPr>
          <p:nvPr/>
        </p:nvSpPr>
        <p:spPr bwMode="auto">
          <a:xfrm>
            <a:off x="6743700" y="2171700"/>
            <a:ext cx="473206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500" b="1">
                <a:solidFill>
                  <a:prstClr val="black"/>
                </a:solidFill>
                <a:latin typeface="Times" panose="02020603050405020304" pitchFamily="18" charset="0"/>
              </a:rPr>
              <a:t>?</a:t>
            </a:r>
          </a:p>
        </p:txBody>
      </p:sp>
      <p:sp>
        <p:nvSpPr>
          <p:cNvPr id="51209" name="Text Box 45"/>
          <p:cNvSpPr txBox="1">
            <a:spLocks noChangeArrowheads="1"/>
          </p:cNvSpPr>
          <p:nvPr/>
        </p:nvSpPr>
        <p:spPr bwMode="auto">
          <a:xfrm>
            <a:off x="3314700" y="3257550"/>
            <a:ext cx="2743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mtClean="0">
                <a:solidFill>
                  <a:prstClr val="black"/>
                </a:solidFill>
                <a:latin typeface="Times" panose="02020603050405020304" pitchFamily="18" charset="0"/>
              </a:rPr>
              <a:t>(Note that filter sums to 1)</a:t>
            </a:r>
          </a:p>
        </p:txBody>
      </p:sp>
      <p:sp>
        <p:nvSpPr>
          <p:cNvPr id="51210" name="Text Box 46"/>
          <p:cNvSpPr txBox="1">
            <a:spLocks noChangeArrowheads="1"/>
          </p:cNvSpPr>
          <p:nvPr/>
        </p:nvSpPr>
        <p:spPr bwMode="auto">
          <a:xfrm>
            <a:off x="6743700" y="4914900"/>
            <a:ext cx="118173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50">
                <a:solidFill>
                  <a:prstClr val="black"/>
                </a:solidFill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153654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Practice with linear filters</a:t>
            </a: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943101"/>
            <a:ext cx="1407319" cy="139303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1645444" y="3459956"/>
            <a:ext cx="9541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mtClean="0">
                <a:solidFill>
                  <a:prstClr val="black"/>
                </a:solidFill>
                <a:latin typeface="Times" panose="02020603050405020304" pitchFamily="18" charset="0"/>
              </a:rPr>
              <a:t>Original</a:t>
            </a:r>
          </a:p>
        </p:txBody>
      </p:sp>
      <p:grpSp>
        <p:nvGrpSpPr>
          <p:cNvPr id="52229" name="Group 5"/>
          <p:cNvGrpSpPr>
            <a:grpSpLocks/>
          </p:cNvGrpSpPr>
          <p:nvPr/>
        </p:nvGrpSpPr>
        <p:grpSpPr bwMode="auto">
          <a:xfrm>
            <a:off x="4857750" y="2171700"/>
            <a:ext cx="1028700" cy="800100"/>
            <a:chOff x="3799" y="2064"/>
            <a:chExt cx="1433" cy="1136"/>
          </a:xfrm>
        </p:grpSpPr>
        <p:grpSp>
          <p:nvGrpSpPr>
            <p:cNvPr id="52252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52254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mtClean="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2255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mtClean="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2256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mtClean="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2257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mtClean="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2258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mtClean="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2259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mtClean="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2260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mtClean="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2261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mtClean="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2262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mtClean="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2263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264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265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266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267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268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269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270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52253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30" name="Group 25"/>
          <p:cNvGrpSpPr>
            <a:grpSpLocks/>
          </p:cNvGrpSpPr>
          <p:nvPr/>
        </p:nvGrpSpPr>
        <p:grpSpPr bwMode="auto">
          <a:xfrm>
            <a:off x="3371850" y="2171700"/>
            <a:ext cx="862013" cy="800100"/>
            <a:chOff x="144" y="144"/>
            <a:chExt cx="1152" cy="1136"/>
          </a:xfrm>
        </p:grpSpPr>
        <p:sp>
          <p:nvSpPr>
            <p:cNvPr id="52235" name="Rectangle 2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mtClean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2236" name="Rectangle 2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mtClean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2237" name="Rectangle 2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mtClean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2238" name="Rectangle 2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mtClean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2239" name="Rectangle 3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mtClean="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52240" name="Rectangle 3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mtClean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2241" name="Rectangle 3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mtClean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2242" name="Rectangle 3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mtClean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2243" name="Rectangle 3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mtClean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2244" name="Line 3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45" name="Line 3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46" name="Line 3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47" name="Line 3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48" name="Line 3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49" name="Line 4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50" name="Line 4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51" name="Line 4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231" name="Text Box 43"/>
          <p:cNvSpPr txBox="1">
            <a:spLocks noChangeArrowheads="1"/>
          </p:cNvSpPr>
          <p:nvPr/>
        </p:nvSpPr>
        <p:spPr bwMode="auto">
          <a:xfrm>
            <a:off x="4400550" y="2114550"/>
            <a:ext cx="377026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500" b="1">
                <a:solidFill>
                  <a:prstClr val="black"/>
                </a:solidFill>
                <a:latin typeface="Times" panose="02020603050405020304" pitchFamily="18" charset="0"/>
              </a:rPr>
              <a:t>-</a:t>
            </a:r>
          </a:p>
        </p:txBody>
      </p:sp>
      <p:sp>
        <p:nvSpPr>
          <p:cNvPr id="52232" name="Text Box 44"/>
          <p:cNvSpPr txBox="1">
            <a:spLocks noChangeArrowheads="1"/>
          </p:cNvSpPr>
          <p:nvPr/>
        </p:nvSpPr>
        <p:spPr bwMode="auto">
          <a:xfrm>
            <a:off x="4457700" y="3543300"/>
            <a:ext cx="33147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smtClean="0">
                <a:solidFill>
                  <a:prstClr val="black"/>
                </a:solidFill>
              </a:rPr>
              <a:t>Sharpening filter</a:t>
            </a:r>
          </a:p>
          <a:p>
            <a:pPr lvl="1" eaLnBrk="1" hangingPunct="1">
              <a:buFontTx/>
              <a:buChar char="-"/>
            </a:pPr>
            <a:r>
              <a:rPr lang="en-US" altLang="en-US" smtClean="0">
                <a:solidFill>
                  <a:prstClr val="black"/>
                </a:solidFill>
              </a:rPr>
              <a:t> Accentuates differences with local average</a:t>
            </a:r>
          </a:p>
        </p:txBody>
      </p:sp>
      <p:pic>
        <p:nvPicPr>
          <p:cNvPr id="52233" name="Picture 4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1885950"/>
            <a:ext cx="1407319" cy="1407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4" name="Text Box 46"/>
          <p:cNvSpPr txBox="1">
            <a:spLocks noChangeArrowheads="1"/>
          </p:cNvSpPr>
          <p:nvPr/>
        </p:nvSpPr>
        <p:spPr bwMode="auto">
          <a:xfrm>
            <a:off x="6743700" y="4914900"/>
            <a:ext cx="118173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50">
                <a:solidFill>
                  <a:prstClr val="black"/>
                </a:solidFill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104614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0" y="1144191"/>
            <a:ext cx="3233738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 Box 5"/>
          <p:cNvSpPr txBox="1">
            <a:spLocks noChangeArrowheads="1"/>
          </p:cNvSpPr>
          <p:nvPr/>
        </p:nvSpPr>
        <p:spPr bwMode="auto">
          <a:xfrm>
            <a:off x="1984772" y="4457700"/>
            <a:ext cx="15183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800" b="0">
                <a:solidFill>
                  <a:schemeClr val="bg1"/>
                </a:solidFill>
              </a:rPr>
              <a:t>What we see</a:t>
            </a:r>
          </a:p>
        </p:txBody>
      </p:sp>
      <p:sp>
        <p:nvSpPr>
          <p:cNvPr id="45061" name="Text Box 6"/>
          <p:cNvSpPr txBox="1">
            <a:spLocks noChangeArrowheads="1"/>
          </p:cNvSpPr>
          <p:nvPr/>
        </p:nvSpPr>
        <p:spPr bwMode="auto">
          <a:xfrm>
            <a:off x="4818460" y="4457700"/>
            <a:ext cx="24929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800" b="0">
                <a:solidFill>
                  <a:schemeClr val="bg1"/>
                </a:solidFill>
              </a:rPr>
              <a:t>What a computer sees</a:t>
            </a:r>
          </a:p>
        </p:txBody>
      </p:sp>
      <p:pic>
        <p:nvPicPr>
          <p:cNvPr id="45062" name="Picture 7" descr="U1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154907"/>
            <a:ext cx="2426494" cy="325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Text Box 8"/>
          <p:cNvSpPr txBox="1">
            <a:spLocks noChangeArrowheads="1"/>
          </p:cNvSpPr>
          <p:nvPr/>
        </p:nvSpPr>
        <p:spPr bwMode="auto">
          <a:xfrm>
            <a:off x="6629400" y="4857750"/>
            <a:ext cx="1377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900" b="0">
                <a:solidFill>
                  <a:schemeClr val="bg1"/>
                </a:solidFill>
              </a:rPr>
              <a:t>Source: S. Narasimhan</a:t>
            </a:r>
          </a:p>
        </p:txBody>
      </p:sp>
      <p:sp>
        <p:nvSpPr>
          <p:cNvPr id="10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Reminder of what is an image for a computer.</a:t>
            </a:r>
            <a:endParaRPr sz="3200" dirty="0">
              <a:solidFill>
                <a:srgbClr val="2153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98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3"/>
          <a:stretch>
            <a:fillRect/>
          </a:stretch>
        </p:blipFill>
        <p:spPr bwMode="auto">
          <a:xfrm>
            <a:off x="1714501" y="1257300"/>
            <a:ext cx="5689997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Sharpening</a:t>
            </a:r>
          </a:p>
        </p:txBody>
      </p:sp>
      <p:sp>
        <p:nvSpPr>
          <p:cNvPr id="53252" name="Text Box 5"/>
          <p:cNvSpPr txBox="1">
            <a:spLocks noChangeArrowheads="1"/>
          </p:cNvSpPr>
          <p:nvPr/>
        </p:nvSpPr>
        <p:spPr bwMode="auto">
          <a:xfrm>
            <a:off x="6743700" y="4914900"/>
            <a:ext cx="118173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50">
                <a:solidFill>
                  <a:prstClr val="black"/>
                </a:solidFill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204289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Key properties of linear filters</a:t>
            </a:r>
          </a:p>
        </p:txBody>
      </p:sp>
      <p:sp>
        <p:nvSpPr>
          <p:cNvPr id="83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14500" y="685800"/>
            <a:ext cx="6115050" cy="4343400"/>
          </a:xfrm>
        </p:spPr>
        <p:txBody>
          <a:bodyPr>
            <a:normAutofit/>
          </a:bodyPr>
          <a:lstStyle/>
          <a:p>
            <a:pPr marL="0">
              <a:buNone/>
              <a:defRPr/>
            </a:pPr>
            <a:endParaRPr lang="en-US" b="1" dirty="0" smtClean="0"/>
          </a:p>
          <a:p>
            <a:pPr marL="0">
              <a:buNone/>
              <a:defRPr/>
            </a:pPr>
            <a:r>
              <a:rPr lang="en-US" b="1" dirty="0" smtClean="0"/>
              <a:t>Linearity:</a:t>
            </a:r>
            <a:r>
              <a:rPr lang="en-US" dirty="0" smtClean="0"/>
              <a:t> </a:t>
            </a:r>
          </a:p>
          <a:p>
            <a:pPr marL="0">
              <a:buNone/>
              <a:defRPr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imfilter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(I, f</a:t>
            </a:r>
            <a:r>
              <a:rPr lang="en-US" sz="1800" baseline="-25000" dirty="0">
                <a:latin typeface="Courier New" pitchFamily="49" charset="0"/>
                <a:cs typeface="Courier New" pitchFamily="49" charset="0"/>
              </a:rPr>
              <a:t>1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+ f</a:t>
            </a:r>
            <a:r>
              <a:rPr lang="en-US" sz="1800" baseline="-25000" dirty="0">
                <a:latin typeface="Courier New" pitchFamily="49" charset="0"/>
                <a:cs typeface="Courier New" pitchFamily="49" charset="0"/>
              </a:rPr>
              <a:t>2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) = </a:t>
            </a:r>
          </a:p>
          <a:p>
            <a:pPr marL="0">
              <a:buNone/>
              <a:defRPr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imfilter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(I,f</a:t>
            </a:r>
            <a:r>
              <a:rPr lang="en-US" sz="1800" baseline="-25000" dirty="0">
                <a:latin typeface="Courier New" pitchFamily="49" charset="0"/>
                <a:cs typeface="Courier New" pitchFamily="49" charset="0"/>
              </a:rPr>
              <a:t>1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) +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imfilter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(I,f</a:t>
            </a:r>
            <a:r>
              <a:rPr lang="en-US" sz="1800" baseline="-25000" dirty="0">
                <a:latin typeface="Courier New" pitchFamily="49" charset="0"/>
                <a:cs typeface="Courier New" pitchFamily="49" charset="0"/>
              </a:rPr>
              <a:t>2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)</a:t>
            </a:r>
            <a:endParaRPr lang="en-US" sz="2700" dirty="0">
              <a:latin typeface="Courier New" pitchFamily="49" charset="0"/>
              <a:cs typeface="Courier New" pitchFamily="49" charset="0"/>
            </a:endParaRPr>
          </a:p>
          <a:p>
            <a:pPr marL="0">
              <a:buNone/>
              <a:defRPr/>
            </a:pPr>
            <a:endParaRPr lang="en-US" b="1" dirty="0" smtClean="0"/>
          </a:p>
          <a:p>
            <a:pPr marL="0">
              <a:buNone/>
              <a:defRPr/>
            </a:pPr>
            <a:r>
              <a:rPr lang="en-US" b="1" dirty="0" smtClean="0"/>
              <a:t>Shift invariance:</a:t>
            </a:r>
            <a:r>
              <a:rPr lang="en-US" dirty="0" smtClean="0"/>
              <a:t> same behavior regardless of pixel location</a:t>
            </a:r>
          </a:p>
          <a:p>
            <a:pPr marL="0">
              <a:buNone/>
              <a:defRPr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imfilter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I,shift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(f)) = shift(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imfilter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I,f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))</a:t>
            </a:r>
          </a:p>
          <a:p>
            <a:pPr marL="0">
              <a:buNone/>
              <a:defRPr/>
            </a:pPr>
            <a:endParaRPr lang="en-US" dirty="0" smtClean="0"/>
          </a:p>
          <a:p>
            <a:pPr marL="0">
              <a:buNone/>
              <a:defRPr/>
            </a:pPr>
            <a:r>
              <a:rPr lang="en-US" dirty="0" smtClean="0"/>
              <a:t>Any linear, shift-invariant operator can be represented as a convolution</a:t>
            </a:r>
          </a:p>
          <a:p>
            <a:pPr>
              <a:buFontTx/>
              <a:buChar char="•"/>
              <a:defRPr/>
            </a:pPr>
            <a:endParaRPr lang="en-US" dirty="0" smtClean="0"/>
          </a:p>
        </p:txBody>
      </p:sp>
      <p:sp>
        <p:nvSpPr>
          <p:cNvPr id="58372" name="TextBox 3"/>
          <p:cNvSpPr txBox="1">
            <a:spLocks noChangeArrowheads="1"/>
          </p:cNvSpPr>
          <p:nvPr/>
        </p:nvSpPr>
        <p:spPr bwMode="auto">
          <a:xfrm>
            <a:off x="6660356" y="4912519"/>
            <a:ext cx="139172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50">
                <a:solidFill>
                  <a:prstClr val="black"/>
                </a:solidFill>
              </a:rPr>
              <a:t>Source: S. Lazebnik</a:t>
            </a:r>
          </a:p>
        </p:txBody>
      </p:sp>
    </p:spTree>
    <p:extLst>
      <p:ext uri="{BB962C8B-B14F-4D97-AF65-F5344CB8AC3E}">
        <p14:creationId xmlns:p14="http://schemas.microsoft.com/office/powerpoint/2010/main" val="113784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456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3484" y="1469547"/>
            <a:ext cx="572869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lang="en-US" altLang="en-US" sz="2000" kern="1200" dirty="0">
                <a:solidFill>
                  <a:prstClr val="black"/>
                </a:solidFill>
                <a:ea typeface=""/>
                <a:cs typeface=""/>
              </a:rPr>
              <a:t>Enhance images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000" kern="1200" dirty="0" err="1">
                <a:solidFill>
                  <a:prstClr val="black"/>
                </a:solidFill>
                <a:ea typeface=""/>
                <a:cs typeface=""/>
              </a:rPr>
              <a:t>Denoise</a:t>
            </a:r>
            <a:r>
              <a:rPr lang="en-US" altLang="en-US" sz="2000" kern="1200" dirty="0">
                <a:solidFill>
                  <a:prstClr val="black"/>
                </a:solidFill>
                <a:ea typeface=""/>
                <a:cs typeface=""/>
              </a:rPr>
              <a:t>, resize, increase contrast, etc.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lang="en-US" altLang="en-US" sz="2000" kern="1200" dirty="0">
                <a:solidFill>
                  <a:prstClr val="black"/>
                </a:solidFill>
                <a:ea typeface=""/>
                <a:cs typeface=""/>
              </a:rPr>
              <a:t>Extract information from images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000" kern="1200" dirty="0">
                <a:solidFill>
                  <a:prstClr val="black"/>
                </a:solidFill>
                <a:ea typeface=""/>
                <a:cs typeface=""/>
              </a:rPr>
              <a:t>Texture, edges, distinctive points, etc.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lang="en-US" altLang="en-US" sz="2000" kern="1200" dirty="0">
                <a:solidFill>
                  <a:prstClr val="black"/>
                </a:solidFill>
                <a:ea typeface=""/>
                <a:cs typeface=""/>
              </a:rPr>
              <a:t>Detect patterns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000" kern="1200" dirty="0">
                <a:solidFill>
                  <a:prstClr val="black"/>
                </a:solidFill>
                <a:ea typeface=""/>
                <a:cs typeface=""/>
              </a:rPr>
              <a:t>Template matching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lang="en-US" altLang="en-US" sz="2000" kern="1200" dirty="0" smtClean="0">
                <a:solidFill>
                  <a:prstClr val="black"/>
                </a:solidFill>
                <a:ea typeface=""/>
                <a:cs typeface=""/>
              </a:rPr>
              <a:t>Deep Convolutional </a:t>
            </a:r>
            <a:r>
              <a:rPr lang="en-US" altLang="en-US" sz="2000" kern="1200" dirty="0">
                <a:solidFill>
                  <a:prstClr val="black"/>
                </a:solidFill>
                <a:ea typeface=""/>
                <a:cs typeface=""/>
              </a:rPr>
              <a:t>Networks</a:t>
            </a:r>
          </a:p>
        </p:txBody>
      </p:sp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Image filtering: Convolution operator</a:t>
            </a:r>
            <a:br>
              <a:rPr lang="en-US" sz="3200" dirty="0" smtClean="0">
                <a:solidFill>
                  <a:srgbClr val="215380"/>
                </a:solidFill>
              </a:rPr>
            </a:br>
            <a:endParaRPr sz="3200" dirty="0">
              <a:solidFill>
                <a:srgbClr val="2153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5127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Image filtering: Convolution operator</a:t>
            </a:r>
            <a:br>
              <a:rPr lang="en-US" sz="3200" dirty="0" smtClean="0">
                <a:solidFill>
                  <a:srgbClr val="215380"/>
                </a:solidFill>
              </a:rPr>
            </a:br>
            <a:r>
              <a:rPr lang="en-US" sz="3200" dirty="0" smtClean="0">
                <a:solidFill>
                  <a:srgbClr val="215380"/>
                </a:solidFill>
              </a:rPr>
              <a:t>Important Filter: Sobel operator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34988" y="4578341"/>
            <a:ext cx="784561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smtClean="0"/>
              <a:t>Image Credit: http</a:t>
            </a:r>
            <a:r>
              <a:rPr lang="en-US" sz="800" dirty="0"/>
              <a:t>://what-when-</a:t>
            </a:r>
            <a:r>
              <a:rPr lang="en-US" sz="800" dirty="0" err="1"/>
              <a:t>how.com</a:t>
            </a:r>
            <a:r>
              <a:rPr lang="en-US" sz="800" dirty="0"/>
              <a:t>/introduction-to-video-and-image-processing/neighborhood-processing-introduction-to-video-and-image-processing-part-1/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374" y="1705451"/>
            <a:ext cx="4007225" cy="1790728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224740" y="2517538"/>
          <a:ext cx="647430" cy="5932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5810"/>
                <a:gridCol w="215810"/>
                <a:gridCol w="215810"/>
              </a:tblGrid>
              <a:tr h="197739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</a:tr>
              <a:tr h="197739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</a:tr>
              <a:tr h="197739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168300" y="3182309"/>
                <a:ext cx="74937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 latinLnBrk="1" hangingPunct="0"/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rgbClr val="000000"/>
                        </a:solidFill>
                        <a:latin typeface="Cambria Math" charset="0"/>
                      </a:rPr>
                      <m:t>𝑘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(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, 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𝑦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1400" dirty="0" smtClean="0">
                    <a:solidFill>
                      <a:srgbClr val="000000"/>
                    </a:solidFill>
                  </a:rPr>
                  <a:t> 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8300" y="3182309"/>
                <a:ext cx="749372" cy="307777"/>
              </a:xfrm>
              <a:prstGeom prst="rect">
                <a:avLst/>
              </a:prstGeom>
              <a:blipFill rotWithShape="0">
                <a:blip r:embed="rId3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227916" y="2609216"/>
                <a:ext cx="11353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 latinLnBrk="1" hangingPunct="0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charset="0"/>
                      </a:rPr>
                      <m:t>𝑘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(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𝑥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, 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𝑦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 smtClean="0">
                    <a:solidFill>
                      <a:srgbClr val="000000"/>
                    </a:solidFill>
                  </a:rPr>
                  <a:t> =  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7916" y="2609216"/>
                <a:ext cx="1135311" cy="369332"/>
              </a:xfrm>
              <a:prstGeom prst="rect">
                <a:avLst/>
              </a:prstGeom>
              <a:blipFill rotWithShape="0">
                <a:blip r:embed="rId4"/>
                <a:stretch>
                  <a:fillRect t="-8197" r="-3763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6457015" y="1856457"/>
          <a:ext cx="1862232" cy="17063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0744"/>
                <a:gridCol w="620744"/>
                <a:gridCol w="620744"/>
              </a:tblGrid>
              <a:tr h="56876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 marT="79145" marB="79145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 marT="79145" marB="79145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-1</a:t>
                      </a:r>
                      <a:endParaRPr lang="en-US" sz="1600" dirty="0"/>
                    </a:p>
                  </a:txBody>
                  <a:tcPr marT="79145" marB="79145" anchor="ctr" anchorCtr="1">
                    <a:noFill/>
                  </a:tcPr>
                </a:tc>
              </a:tr>
              <a:tr h="56876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 marT="79145" marB="79145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 marT="79145" marB="79145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-2</a:t>
                      </a:r>
                      <a:endParaRPr lang="en-US" sz="1600" dirty="0"/>
                    </a:p>
                  </a:txBody>
                  <a:tcPr marT="79145" marB="79145" anchor="ctr" anchorCtr="1">
                    <a:noFill/>
                  </a:tcPr>
                </a:tc>
              </a:tr>
              <a:tr h="56876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 marT="79145" marB="79145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 marT="79145" marB="79145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-1</a:t>
                      </a:r>
                      <a:endParaRPr lang="en-US" sz="1600" dirty="0"/>
                    </a:p>
                  </a:txBody>
                  <a:tcPr marT="79145" marB="79145" anchor="ctr" anchorCtr="1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84584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Other filters</a:t>
            </a:r>
          </a:p>
        </p:txBody>
      </p:sp>
      <p:grpSp>
        <p:nvGrpSpPr>
          <p:cNvPr id="54275" name="Group 5"/>
          <p:cNvGrpSpPr>
            <a:grpSpLocks noChangeAspect="1"/>
          </p:cNvGrpSpPr>
          <p:nvPr/>
        </p:nvGrpSpPr>
        <p:grpSpPr bwMode="auto">
          <a:xfrm>
            <a:off x="4057650" y="2400300"/>
            <a:ext cx="1042988" cy="1028700"/>
            <a:chOff x="144" y="144"/>
            <a:chExt cx="1152" cy="1136"/>
          </a:xfrm>
        </p:grpSpPr>
        <p:sp>
          <p:nvSpPr>
            <p:cNvPr id="54280" name="Rectangle 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150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54281" name="Rectangle 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15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4282" name="Rectangle 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150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54283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1500">
                  <a:solidFill>
                    <a:prstClr val="black"/>
                  </a:solidFill>
                </a:rPr>
                <a:t>-2</a:t>
              </a:r>
            </a:p>
          </p:txBody>
        </p:sp>
        <p:sp>
          <p:nvSpPr>
            <p:cNvPr id="54284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15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4285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150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54286" name="Rectangle 1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150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54287" name="Rectangle 1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15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4288" name="Rectangle 1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150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54289" name="Line 1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0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1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2" name="Line 1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3" name="Line 1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4" name="Line 2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5" name="Line 2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6" name="Line 2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4276" name="Picture 4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28700"/>
            <a:ext cx="2721769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3" name="Picture 5" descr="C:\Documents and Settings\Derek Hoiem\My Documents\Classes\Spring10 - Computer Vision\figs\einstein_sobel_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232" y="1028700"/>
            <a:ext cx="2721769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5975998" y="4514850"/>
            <a:ext cx="155683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500">
                <a:solidFill>
                  <a:prstClr val="black"/>
                </a:solidFill>
              </a:rPr>
              <a:t>Vertical Edge</a:t>
            </a:r>
          </a:p>
          <a:p>
            <a:pPr algn="ctr" eaLnBrk="1" hangingPunct="1"/>
            <a:r>
              <a:rPr lang="en-US" altLang="en-US" sz="1500">
                <a:solidFill>
                  <a:prstClr val="black"/>
                </a:solidFill>
              </a:rPr>
              <a:t>(absolute value)</a:t>
            </a: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4276725" y="3486150"/>
            <a:ext cx="7745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mtClean="0">
                <a:solidFill>
                  <a:prstClr val="black"/>
                </a:solidFill>
              </a:rPr>
              <a:t>Sobel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0406" y="4828253"/>
            <a:ext cx="1422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Slide by James Hays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2422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Other filters</a:t>
            </a:r>
          </a:p>
        </p:txBody>
      </p:sp>
      <p:grpSp>
        <p:nvGrpSpPr>
          <p:cNvPr id="55299" name="Group 5"/>
          <p:cNvGrpSpPr>
            <a:grpSpLocks noChangeAspect="1"/>
          </p:cNvGrpSpPr>
          <p:nvPr/>
        </p:nvGrpSpPr>
        <p:grpSpPr bwMode="auto">
          <a:xfrm>
            <a:off x="4057650" y="2408635"/>
            <a:ext cx="1042988" cy="1028700"/>
            <a:chOff x="144" y="144"/>
            <a:chExt cx="1152" cy="1136"/>
          </a:xfrm>
        </p:grpSpPr>
        <p:sp>
          <p:nvSpPr>
            <p:cNvPr id="55304" name="Rectangle 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150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55305" name="Rectangle 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1500">
                  <a:solidFill>
                    <a:prstClr val="black"/>
                  </a:solidFill>
                </a:rPr>
                <a:t>-2</a:t>
              </a:r>
            </a:p>
          </p:txBody>
        </p:sp>
        <p:sp>
          <p:nvSpPr>
            <p:cNvPr id="55306" name="Rectangle 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150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55307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15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5308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15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5309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15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5310" name="Rectangle 1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150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55311" name="Rectangle 1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150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55312" name="Rectangle 1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150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55313" name="Line 1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4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5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6" name="Line 1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7" name="Line 1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8" name="Line 2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9" name="Line 2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20" name="Line 2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5975998" y="4514850"/>
            <a:ext cx="155683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500">
                <a:solidFill>
                  <a:prstClr val="black"/>
                </a:solidFill>
              </a:rPr>
              <a:t>Horizontal Edge</a:t>
            </a:r>
          </a:p>
          <a:p>
            <a:pPr algn="ctr" eaLnBrk="1" hangingPunct="1"/>
            <a:r>
              <a:rPr lang="en-US" altLang="en-US" sz="1500">
                <a:solidFill>
                  <a:prstClr val="black"/>
                </a:solidFill>
              </a:rPr>
              <a:t>(absolute value)</a:t>
            </a:r>
          </a:p>
        </p:txBody>
      </p:sp>
      <p:pic>
        <p:nvPicPr>
          <p:cNvPr id="55301" name="Picture 4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28700"/>
            <a:ext cx="2721769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87" name="Picture 3" descr="C:\Documents and Settings\Derek Hoiem\My Documents\Classes\Spring10 - Computer Vision\figs\einstein_sobel_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232" y="1028700"/>
            <a:ext cx="2721769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4276725" y="3494485"/>
            <a:ext cx="7745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mtClean="0">
                <a:solidFill>
                  <a:prstClr val="black"/>
                </a:solidFill>
              </a:rPr>
              <a:t>Sobel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0406" y="4828253"/>
            <a:ext cx="1422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Slide by James Hays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01776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4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Sobel operators are equivalent to 2D partial derivatives of the image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Vertical </a:t>
            </a:r>
            <a:r>
              <a:rPr lang="en-US" dirty="0" err="1" smtClean="0"/>
              <a:t>sobel</a:t>
            </a:r>
            <a:r>
              <a:rPr lang="en-US" dirty="0" smtClean="0"/>
              <a:t> operator </a:t>
            </a:r>
            <a:r>
              <a:rPr lang="mr-IN" dirty="0" smtClean="0"/>
              <a:t>–</a:t>
            </a:r>
            <a:r>
              <a:rPr lang="en-US" dirty="0" smtClean="0"/>
              <a:t> Partial derivative in X (width)</a:t>
            </a:r>
          </a:p>
          <a:p>
            <a:r>
              <a:rPr lang="en-US" dirty="0" smtClean="0"/>
              <a:t>Horizontal </a:t>
            </a:r>
            <a:r>
              <a:rPr lang="en-US" dirty="0" err="1" smtClean="0"/>
              <a:t>sobel</a:t>
            </a:r>
            <a:r>
              <a:rPr lang="en-US" dirty="0" smtClean="0"/>
              <a:t> operator </a:t>
            </a:r>
            <a:r>
              <a:rPr lang="mr-IN" dirty="0" smtClean="0"/>
              <a:t>–</a:t>
            </a:r>
            <a:r>
              <a:rPr lang="en-US" dirty="0" smtClean="0"/>
              <a:t> Partial derivative in Y (height)</a:t>
            </a:r>
          </a:p>
          <a:p>
            <a:endParaRPr lang="en-US" dirty="0"/>
          </a:p>
          <a:p>
            <a:r>
              <a:rPr lang="en-US" dirty="0" smtClean="0"/>
              <a:t>Can compute magnitude and phase at each location.</a:t>
            </a:r>
          </a:p>
          <a:p>
            <a:endParaRPr lang="en-US" dirty="0"/>
          </a:p>
          <a:p>
            <a:r>
              <a:rPr lang="en-US" dirty="0" smtClean="0"/>
              <a:t>Useful for detecting edges</a:t>
            </a:r>
          </a:p>
        </p:txBody>
      </p:sp>
    </p:spTree>
    <p:extLst>
      <p:ext uri="{BB962C8B-B14F-4D97-AF65-F5344CB8AC3E}">
        <p14:creationId xmlns:p14="http://schemas.microsoft.com/office/powerpoint/2010/main" val="208981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185" y="848031"/>
            <a:ext cx="2390201" cy="40922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93297" y="197945"/>
            <a:ext cx="4491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Sobel_operator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077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Sobel filters are (approximate) partial derivatives of the image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2020531" y="2367117"/>
                <a:ext cx="3580788" cy="5375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mr-IN" i="1" smtClean="0">
                              <a:latin typeface="Cambria Math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𝑓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mr-IN" i="1" smtClean="0">
                              <a:latin typeface="Cambria Math" charset="0"/>
                            </a:rPr>
                            <m:t>𝜕</m:t>
                          </m:r>
                          <m:r>
                            <a:rPr lang="mr-IN" i="1" smtClean="0">
                              <a:latin typeface="Cambria Math" charset="0"/>
                            </a:rPr>
                            <m:t>𝑥</m:t>
                          </m:r>
                        </m:den>
                      </m:f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func>
                        <m:funcPr>
                          <m:ctrlPr>
                            <a:rPr lang="mr-IN" b="0" i="1" smtClean="0">
                              <a:latin typeface="Cambria Math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mr-IN" b="0" i="1" smtClean="0">
                                  <a:latin typeface="Cambria Math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mr-IN" b="0" i="0" smtClean="0">
                                  <a:latin typeface="Cambria Math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charset="0"/>
                                </a:rPr>
                                <m:t>h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mr-IN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h</m:t>
                                  </m:r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, </m:t>
                                  </m:r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𝑓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charset="0"/>
                                </a:rPr>
                                <m:t>h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0531" y="2367117"/>
                <a:ext cx="3580788" cy="53751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386500" y="1374492"/>
                <a:ext cx="9140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𝑓</m:t>
                      </m:r>
                      <m:r>
                        <a:rPr lang="en-US" i="1">
                          <a:latin typeface="Cambria Math" charset="0"/>
                        </a:rPr>
                        <m:t>(</m:t>
                      </m:r>
                      <m:r>
                        <a:rPr lang="en-US" i="1">
                          <a:latin typeface="Cambria Math" charset="0"/>
                        </a:rPr>
                        <m:t>𝑥</m:t>
                      </m:r>
                      <m:r>
                        <a:rPr lang="en-US" i="1">
                          <a:latin typeface="Cambria Math" charset="0"/>
                        </a:rPr>
                        <m:t>,</m:t>
                      </m:r>
                      <m:r>
                        <a:rPr lang="en-US" i="1">
                          <a:latin typeface="Cambria Math" charset="0"/>
                        </a:rPr>
                        <m:t>𝑦</m:t>
                      </m:r>
                      <m:r>
                        <a:rPr lang="en-US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6500" y="1374492"/>
                <a:ext cx="914096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2208230" y="1374492"/>
            <a:ext cx="4894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 your input image, then the partial derivative is: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1690" y="1374492"/>
            <a:ext cx="4748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Let</a:t>
            </a:r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2020531" y="3743632"/>
                <a:ext cx="3988721" cy="5375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mr-IN" i="1" smtClean="0">
                              <a:latin typeface="Cambria Math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𝑓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mr-IN" i="1" smtClean="0">
                              <a:latin typeface="Cambria Math" charset="0"/>
                            </a:rPr>
                            <m:t>𝜕</m:t>
                          </m:r>
                          <m:r>
                            <a:rPr lang="mr-IN" i="1" smtClean="0">
                              <a:latin typeface="Cambria Math" charset="0"/>
                            </a:rPr>
                            <m:t>𝑥</m:t>
                          </m:r>
                        </m:den>
                      </m:f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func>
                        <m:funcPr>
                          <m:ctrlPr>
                            <a:rPr lang="mr-IN" b="0" i="1" smtClean="0">
                              <a:latin typeface="Cambria Math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mr-IN" b="0" i="1" smtClean="0">
                                  <a:latin typeface="Cambria Math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mr-IN" b="0" i="0" smtClean="0">
                                  <a:latin typeface="Cambria Math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charset="0"/>
                                </a:rPr>
                                <m:t>h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mr-IN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h</m:t>
                                  </m:r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𝑓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h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h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0531" y="3743632"/>
                <a:ext cx="3988721" cy="53751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969881" y="3827725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Also: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97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But digital images are not continuous, they are discrete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2020531" y="2367117"/>
                <a:ext cx="32186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charset="0"/>
                            </a:rPr>
                            <m:t>Δ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𝑓</m:t>
                      </m:r>
                      <m:r>
                        <a:rPr lang="en-US" i="1">
                          <a:latin typeface="Cambria Math" charset="0"/>
                        </a:rPr>
                        <m:t>[</m:t>
                      </m:r>
                      <m:r>
                        <a:rPr lang="en-US" i="1">
                          <a:latin typeface="Cambria Math" charset="0"/>
                        </a:rPr>
                        <m:t>𝑥</m:t>
                      </m:r>
                      <m:r>
                        <a:rPr lang="en-US" i="1">
                          <a:latin typeface="Cambria Math" charset="0"/>
                        </a:rPr>
                        <m:t>,</m:t>
                      </m:r>
                      <m:r>
                        <a:rPr lang="en-US" i="1">
                          <a:latin typeface="Cambria Math" charset="0"/>
                        </a:rPr>
                        <m:t>𝑦</m:t>
                      </m:r>
                      <m:r>
                        <a:rPr lang="en-US" i="1">
                          <a:latin typeface="Cambria Math" charset="0"/>
                        </a:rPr>
                        <m:t>]=</m:t>
                      </m:r>
                      <m:r>
                        <a:rPr lang="en-US" i="1">
                          <a:latin typeface="Cambria Math" charset="0"/>
                        </a:rPr>
                        <m:t>𝑓</m:t>
                      </m:r>
                      <m:r>
                        <a:rPr lang="en-US" b="0" i="1" smtClean="0">
                          <a:latin typeface="Cambria Math" charset="0"/>
                        </a:rPr>
                        <m:t>[</m:t>
                      </m:r>
                      <m:r>
                        <a:rPr lang="en-US" b="0" i="1" smtClean="0">
                          <a:latin typeface="Cambria Math" charset="0"/>
                        </a:rPr>
                        <m:t>𝑥</m:t>
                      </m:r>
                      <m:r>
                        <a:rPr lang="en-US" b="0" i="1" smtClean="0">
                          <a:latin typeface="Cambria Math" charset="0"/>
                        </a:rPr>
                        <m:t>+1,</m:t>
                      </m:r>
                      <m:r>
                        <a:rPr lang="en-US" b="0" i="1" smtClean="0">
                          <a:latin typeface="Cambria Math" charset="0"/>
                        </a:rPr>
                        <m:t>𝑦</m:t>
                      </m:r>
                      <m:r>
                        <a:rPr lang="en-US" b="0" i="1" smtClean="0">
                          <a:latin typeface="Cambria Math" charset="0"/>
                        </a:rPr>
                        <m:t>]−</m:t>
                      </m:r>
                      <m:r>
                        <a:rPr lang="en-US" i="1">
                          <a:latin typeface="Cambria Math" charset="0"/>
                        </a:rPr>
                        <m:t>𝑓</m:t>
                      </m:r>
                      <m:r>
                        <a:rPr lang="en-US" b="0" i="1" smtClean="0">
                          <a:latin typeface="Cambria Math" charset="0"/>
                        </a:rPr>
                        <m:t>[</m:t>
                      </m:r>
                      <m:r>
                        <a:rPr lang="en-US" i="1">
                          <a:latin typeface="Cambria Math" charset="0"/>
                        </a:rPr>
                        <m:t>𝑥</m:t>
                      </m:r>
                      <m:r>
                        <a:rPr lang="en-US" b="0" i="1" smtClean="0">
                          <a:latin typeface="Cambria Math" charset="0"/>
                        </a:rPr>
                        <m:t>,</m:t>
                      </m:r>
                      <m:r>
                        <a:rPr lang="en-US" b="0" i="1" smtClean="0">
                          <a:latin typeface="Cambria Math" charset="0"/>
                        </a:rPr>
                        <m:t>𝑦</m:t>
                      </m:r>
                      <m:r>
                        <a:rPr lang="en-US" b="0" i="1" smtClean="0">
                          <a:latin typeface="Cambria Math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0531" y="2367117"/>
                <a:ext cx="3218638" cy="276999"/>
              </a:xfrm>
              <a:prstGeom prst="rect">
                <a:avLst/>
              </a:prstGeom>
              <a:blipFill rotWithShape="0">
                <a:blip r:embed="rId2"/>
                <a:stretch>
                  <a:fillRect l="-1136" t="-2174" r="-2083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386500" y="1374492"/>
                <a:ext cx="89806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charset="0"/>
                        </a:rPr>
                        <m:t>𝑓</m:t>
                      </m:r>
                      <m:r>
                        <a:rPr lang="en-US" b="0" i="1" smtClean="0">
                          <a:latin typeface="Cambria Math" charset="0"/>
                        </a:rPr>
                        <m:t>[</m:t>
                      </m:r>
                      <m:r>
                        <a:rPr lang="en-US" i="1">
                          <a:latin typeface="Cambria Math" charset="0"/>
                        </a:rPr>
                        <m:t>𝑥</m:t>
                      </m:r>
                      <m:r>
                        <a:rPr lang="en-US" i="1">
                          <a:latin typeface="Cambria Math" charset="0"/>
                        </a:rPr>
                        <m:t>,</m:t>
                      </m:r>
                      <m:r>
                        <a:rPr lang="en-US" i="1">
                          <a:latin typeface="Cambria Math" charset="0"/>
                        </a:rPr>
                        <m:t>𝑦</m:t>
                      </m:r>
                      <m:r>
                        <a:rPr lang="en-US" b="0" i="1" smtClean="0">
                          <a:latin typeface="Cambria Math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6500" y="1374492"/>
                <a:ext cx="898066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2208230" y="1374492"/>
            <a:ext cx="4894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 your input image, then the partial derivative is: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1690" y="1374492"/>
            <a:ext cx="4748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Let</a:t>
            </a:r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2020531" y="3873891"/>
                <a:ext cx="362259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charset="0"/>
                            </a:rPr>
                            <m:t>Δ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𝑓</m:t>
                      </m:r>
                      <m:r>
                        <a:rPr lang="en-US" i="1">
                          <a:latin typeface="Cambria Math" charset="0"/>
                        </a:rPr>
                        <m:t>[</m:t>
                      </m:r>
                      <m:r>
                        <a:rPr lang="en-US" i="1">
                          <a:latin typeface="Cambria Math" charset="0"/>
                        </a:rPr>
                        <m:t>𝑥</m:t>
                      </m:r>
                      <m:r>
                        <a:rPr lang="en-US" i="1">
                          <a:latin typeface="Cambria Math" charset="0"/>
                        </a:rPr>
                        <m:t>,</m:t>
                      </m:r>
                      <m:r>
                        <a:rPr lang="en-US" i="1">
                          <a:latin typeface="Cambria Math" charset="0"/>
                        </a:rPr>
                        <m:t>𝑦</m:t>
                      </m:r>
                      <m:r>
                        <a:rPr lang="en-US" i="1">
                          <a:latin typeface="Cambria Math" charset="0"/>
                        </a:rPr>
                        <m:t>]=</m:t>
                      </m:r>
                      <m:r>
                        <a:rPr lang="en-US" i="1">
                          <a:latin typeface="Cambria Math" charset="0"/>
                        </a:rPr>
                        <m:t>𝑓</m:t>
                      </m:r>
                      <m:r>
                        <a:rPr lang="en-US" i="1">
                          <a:latin typeface="Cambria Math" charset="0"/>
                        </a:rPr>
                        <m:t>[</m:t>
                      </m:r>
                      <m:r>
                        <a:rPr lang="en-US" i="1">
                          <a:latin typeface="Cambria Math" charset="0"/>
                        </a:rPr>
                        <m:t>𝑥</m:t>
                      </m:r>
                      <m:r>
                        <a:rPr lang="en-US" i="1">
                          <a:latin typeface="Cambria Math" charset="0"/>
                        </a:rPr>
                        <m:t>+1,</m:t>
                      </m:r>
                      <m:r>
                        <a:rPr lang="en-US" b="0" i="1" smtClean="0">
                          <a:latin typeface="Cambria Math" charset="0"/>
                        </a:rPr>
                        <m:t>𝑦</m:t>
                      </m:r>
                      <m:r>
                        <a:rPr lang="en-US" i="1">
                          <a:latin typeface="Cambria Math" charset="0"/>
                        </a:rPr>
                        <m:t>]−</m:t>
                      </m:r>
                      <m:r>
                        <a:rPr lang="en-US" i="1">
                          <a:latin typeface="Cambria Math" charset="0"/>
                        </a:rPr>
                        <m:t>𝑓</m:t>
                      </m:r>
                      <m:r>
                        <a:rPr lang="en-US" i="1">
                          <a:latin typeface="Cambria Math" charset="0"/>
                        </a:rPr>
                        <m:t>[</m:t>
                      </m:r>
                      <m:r>
                        <a:rPr lang="en-US" i="1">
                          <a:latin typeface="Cambria Math" charset="0"/>
                        </a:rPr>
                        <m:t>𝑥</m:t>
                      </m:r>
                      <m:r>
                        <a:rPr lang="en-US" b="0" i="1" smtClean="0">
                          <a:latin typeface="Cambria Math" charset="0"/>
                        </a:rPr>
                        <m:t>−1</m:t>
                      </m:r>
                      <m:r>
                        <a:rPr lang="en-US" b="0" i="1" smtClean="0">
                          <a:latin typeface="Cambria Math" charset="0"/>
                        </a:rPr>
                        <m:t>,</m:t>
                      </m:r>
                      <m:r>
                        <a:rPr lang="en-US" b="0" i="1" smtClean="0">
                          <a:latin typeface="Cambria Math" charset="0"/>
                        </a:rPr>
                        <m:t>𝑦</m:t>
                      </m:r>
                      <m:r>
                        <a:rPr lang="en-US" i="1">
                          <a:latin typeface="Cambria Math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0531" y="3873891"/>
                <a:ext cx="3622595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1008" t="-2174" r="-1681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969881" y="3827725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Also: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83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Images as Functions</a:t>
            </a:r>
            <a:endParaRPr sz="3200" dirty="0">
              <a:solidFill>
                <a:srgbClr val="21538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396694" y="909352"/>
                <a:ext cx="1507400" cy="3693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1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z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=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𝑓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(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𝑥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, 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𝑦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Calibri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6694" y="909352"/>
                <a:ext cx="1507400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2024" r="-7287" b="-34426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image_fun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" t="1643" r="48592" b="50659"/>
          <a:stretch/>
        </p:blipFill>
        <p:spPr bwMode="auto">
          <a:xfrm>
            <a:off x="1080361" y="1589880"/>
            <a:ext cx="2592544" cy="227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_fun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60" t="50000"/>
          <a:stretch/>
        </p:blipFill>
        <p:spPr bwMode="auto">
          <a:xfrm>
            <a:off x="4631840" y="1347162"/>
            <a:ext cx="2650279" cy="254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7540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But digital images are not continuous, they are discrete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2020531" y="2367117"/>
                <a:ext cx="32186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charset="0"/>
                            </a:rPr>
                            <m:t>Δ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𝑓</m:t>
                      </m:r>
                      <m:r>
                        <a:rPr lang="en-US" i="1">
                          <a:latin typeface="Cambria Math" charset="0"/>
                        </a:rPr>
                        <m:t>[</m:t>
                      </m:r>
                      <m:r>
                        <a:rPr lang="en-US" i="1">
                          <a:latin typeface="Cambria Math" charset="0"/>
                        </a:rPr>
                        <m:t>𝑥</m:t>
                      </m:r>
                      <m:r>
                        <a:rPr lang="en-US" i="1">
                          <a:latin typeface="Cambria Math" charset="0"/>
                        </a:rPr>
                        <m:t>,</m:t>
                      </m:r>
                      <m:r>
                        <a:rPr lang="en-US" i="1">
                          <a:latin typeface="Cambria Math" charset="0"/>
                        </a:rPr>
                        <m:t>𝑦</m:t>
                      </m:r>
                      <m:r>
                        <a:rPr lang="en-US" i="1">
                          <a:latin typeface="Cambria Math" charset="0"/>
                        </a:rPr>
                        <m:t>]=</m:t>
                      </m:r>
                      <m:r>
                        <a:rPr lang="en-US" i="1">
                          <a:latin typeface="Cambria Math" charset="0"/>
                        </a:rPr>
                        <m:t>𝑓</m:t>
                      </m:r>
                      <m:r>
                        <a:rPr lang="en-US" b="0" i="1" smtClean="0">
                          <a:latin typeface="Cambria Math" charset="0"/>
                        </a:rPr>
                        <m:t>[</m:t>
                      </m:r>
                      <m:r>
                        <a:rPr lang="en-US" b="0" i="1" smtClean="0">
                          <a:latin typeface="Cambria Math" charset="0"/>
                        </a:rPr>
                        <m:t>𝑥</m:t>
                      </m:r>
                      <m:r>
                        <a:rPr lang="en-US" b="0" i="1" smtClean="0">
                          <a:latin typeface="Cambria Math" charset="0"/>
                        </a:rPr>
                        <m:t>+1,</m:t>
                      </m:r>
                      <m:r>
                        <a:rPr lang="en-US" b="0" i="1" smtClean="0">
                          <a:latin typeface="Cambria Math" charset="0"/>
                        </a:rPr>
                        <m:t>𝑦</m:t>
                      </m:r>
                      <m:r>
                        <a:rPr lang="en-US" b="0" i="1" smtClean="0">
                          <a:latin typeface="Cambria Math" charset="0"/>
                        </a:rPr>
                        <m:t>]−</m:t>
                      </m:r>
                      <m:r>
                        <a:rPr lang="en-US" i="1">
                          <a:latin typeface="Cambria Math" charset="0"/>
                        </a:rPr>
                        <m:t>𝑓</m:t>
                      </m:r>
                      <m:r>
                        <a:rPr lang="en-US" b="0" i="1" smtClean="0">
                          <a:latin typeface="Cambria Math" charset="0"/>
                        </a:rPr>
                        <m:t>[</m:t>
                      </m:r>
                      <m:r>
                        <a:rPr lang="en-US" i="1">
                          <a:latin typeface="Cambria Math" charset="0"/>
                        </a:rPr>
                        <m:t>𝑥</m:t>
                      </m:r>
                      <m:r>
                        <a:rPr lang="en-US" b="0" i="1" smtClean="0">
                          <a:latin typeface="Cambria Math" charset="0"/>
                        </a:rPr>
                        <m:t>,</m:t>
                      </m:r>
                      <m:r>
                        <a:rPr lang="en-US" b="0" i="1" smtClean="0">
                          <a:latin typeface="Cambria Math" charset="0"/>
                        </a:rPr>
                        <m:t>𝑦</m:t>
                      </m:r>
                      <m:r>
                        <a:rPr lang="en-US" b="0" i="1" smtClean="0">
                          <a:latin typeface="Cambria Math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0531" y="2367117"/>
                <a:ext cx="3218638" cy="276999"/>
              </a:xfrm>
              <a:prstGeom prst="rect">
                <a:avLst/>
              </a:prstGeom>
              <a:blipFill rotWithShape="0">
                <a:blip r:embed="rId2"/>
                <a:stretch>
                  <a:fillRect l="-1136" t="-2174" r="-2083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386500" y="1374492"/>
                <a:ext cx="89806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charset="0"/>
                        </a:rPr>
                        <m:t>𝑓</m:t>
                      </m:r>
                      <m:r>
                        <a:rPr lang="en-US" b="0" i="1" smtClean="0">
                          <a:latin typeface="Cambria Math" charset="0"/>
                        </a:rPr>
                        <m:t>[</m:t>
                      </m:r>
                      <m:r>
                        <a:rPr lang="en-US" i="1">
                          <a:latin typeface="Cambria Math" charset="0"/>
                        </a:rPr>
                        <m:t>𝑥</m:t>
                      </m:r>
                      <m:r>
                        <a:rPr lang="en-US" i="1">
                          <a:latin typeface="Cambria Math" charset="0"/>
                        </a:rPr>
                        <m:t>,</m:t>
                      </m:r>
                      <m:r>
                        <a:rPr lang="en-US" i="1">
                          <a:latin typeface="Cambria Math" charset="0"/>
                        </a:rPr>
                        <m:t>𝑦</m:t>
                      </m:r>
                      <m:r>
                        <a:rPr lang="en-US" b="0" i="1" smtClean="0">
                          <a:latin typeface="Cambria Math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6500" y="1374492"/>
                <a:ext cx="898066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2208230" y="1374492"/>
            <a:ext cx="4894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 your input image, then the partial derivative is: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1690" y="1374492"/>
            <a:ext cx="4748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Let</a:t>
            </a:r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2020531" y="3873891"/>
                <a:ext cx="362259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charset="0"/>
                            </a:rPr>
                            <m:t>Δ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𝑓</m:t>
                      </m:r>
                      <m:r>
                        <a:rPr lang="en-US" i="1">
                          <a:latin typeface="Cambria Math" charset="0"/>
                        </a:rPr>
                        <m:t>[</m:t>
                      </m:r>
                      <m:r>
                        <a:rPr lang="en-US" i="1">
                          <a:latin typeface="Cambria Math" charset="0"/>
                        </a:rPr>
                        <m:t>𝑥</m:t>
                      </m:r>
                      <m:r>
                        <a:rPr lang="en-US" i="1">
                          <a:latin typeface="Cambria Math" charset="0"/>
                        </a:rPr>
                        <m:t>,</m:t>
                      </m:r>
                      <m:r>
                        <a:rPr lang="en-US" i="1">
                          <a:latin typeface="Cambria Math" charset="0"/>
                        </a:rPr>
                        <m:t>𝑦</m:t>
                      </m:r>
                      <m:r>
                        <a:rPr lang="en-US" i="1">
                          <a:latin typeface="Cambria Math" charset="0"/>
                        </a:rPr>
                        <m:t>]=</m:t>
                      </m:r>
                      <m:r>
                        <a:rPr lang="en-US" i="1">
                          <a:latin typeface="Cambria Math" charset="0"/>
                        </a:rPr>
                        <m:t>𝑓</m:t>
                      </m:r>
                      <m:r>
                        <a:rPr lang="en-US" i="1">
                          <a:latin typeface="Cambria Math" charset="0"/>
                        </a:rPr>
                        <m:t>[</m:t>
                      </m:r>
                      <m:r>
                        <a:rPr lang="en-US" i="1">
                          <a:latin typeface="Cambria Math" charset="0"/>
                        </a:rPr>
                        <m:t>𝑥</m:t>
                      </m:r>
                      <m:r>
                        <a:rPr lang="en-US" i="1">
                          <a:latin typeface="Cambria Math" charset="0"/>
                        </a:rPr>
                        <m:t>+1,</m:t>
                      </m:r>
                      <m:r>
                        <a:rPr lang="en-US" b="0" i="1" smtClean="0">
                          <a:latin typeface="Cambria Math" charset="0"/>
                        </a:rPr>
                        <m:t>𝑦</m:t>
                      </m:r>
                      <m:r>
                        <a:rPr lang="en-US" i="1">
                          <a:latin typeface="Cambria Math" charset="0"/>
                        </a:rPr>
                        <m:t>]−</m:t>
                      </m:r>
                      <m:r>
                        <a:rPr lang="en-US" i="1">
                          <a:latin typeface="Cambria Math" charset="0"/>
                        </a:rPr>
                        <m:t>𝑓</m:t>
                      </m:r>
                      <m:r>
                        <a:rPr lang="en-US" i="1">
                          <a:latin typeface="Cambria Math" charset="0"/>
                        </a:rPr>
                        <m:t>[</m:t>
                      </m:r>
                      <m:r>
                        <a:rPr lang="en-US" i="1">
                          <a:latin typeface="Cambria Math" charset="0"/>
                        </a:rPr>
                        <m:t>𝑥</m:t>
                      </m:r>
                      <m:r>
                        <a:rPr lang="en-US" b="0" i="1" smtClean="0">
                          <a:latin typeface="Cambria Math" charset="0"/>
                        </a:rPr>
                        <m:t>−1</m:t>
                      </m:r>
                      <m:r>
                        <a:rPr lang="en-US" b="0" i="1" smtClean="0">
                          <a:latin typeface="Cambria Math" charset="0"/>
                        </a:rPr>
                        <m:t>,</m:t>
                      </m:r>
                      <m:r>
                        <a:rPr lang="en-US" b="0" i="1" smtClean="0">
                          <a:latin typeface="Cambria Math" charset="0"/>
                        </a:rPr>
                        <m:t>𝑦</m:t>
                      </m:r>
                      <m:r>
                        <a:rPr lang="en-US" i="1">
                          <a:latin typeface="Cambria Math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0531" y="3873891"/>
                <a:ext cx="3622595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1008" t="-2174" r="-1681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969881" y="3827725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Also: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280536"/>
              </p:ext>
            </p:extLst>
          </p:nvPr>
        </p:nvGraphicFramePr>
        <p:xfrm>
          <a:off x="6921684" y="2240090"/>
          <a:ext cx="1241488" cy="56876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0744"/>
                <a:gridCol w="620744"/>
              </a:tblGrid>
              <a:tr h="56876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-1</a:t>
                      </a:r>
                      <a:endParaRPr lang="en-US" sz="1600" dirty="0"/>
                    </a:p>
                  </a:txBody>
                  <a:tcPr marT="79145" marB="79145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 marT="79145" marB="79145" anchor="ctr" anchorCtr="1"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335632"/>
              </p:ext>
            </p:extLst>
          </p:nvPr>
        </p:nvGraphicFramePr>
        <p:xfrm>
          <a:off x="6794479" y="3728006"/>
          <a:ext cx="1940028" cy="56876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6676"/>
                <a:gridCol w="646676"/>
                <a:gridCol w="646676"/>
              </a:tblGrid>
              <a:tr h="56876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-1</a:t>
                      </a:r>
                      <a:endParaRPr lang="en-US" sz="1600" dirty="0"/>
                    </a:p>
                  </a:txBody>
                  <a:tcPr marT="79145" marB="79145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 marT="79145" marB="79145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 marT="79145" marB="79145" anchor="ctr" anchorCtr="1">
                    <a:noFill/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759246" y="2339807"/>
            <a:ext cx="91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k(x, y) =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860447" y="3840864"/>
            <a:ext cx="91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k(x, y) =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27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Sobel Operators Smooth in Y and then Differentiate in X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655366"/>
              </p:ext>
            </p:extLst>
          </p:nvPr>
        </p:nvGraphicFramePr>
        <p:xfrm>
          <a:off x="3601986" y="2192465"/>
          <a:ext cx="1940028" cy="6106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6676"/>
                <a:gridCol w="646676"/>
                <a:gridCol w="646676"/>
              </a:tblGrid>
              <a:tr h="61063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 marT="79145" marB="79145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 marT="79145" marB="79145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-1</a:t>
                      </a:r>
                      <a:endParaRPr lang="en-US" sz="1600" dirty="0"/>
                    </a:p>
                  </a:txBody>
                  <a:tcPr marT="79145" marB="79145" anchor="ctr" anchorCtr="1"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14284" y="2313115"/>
            <a:ext cx="91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k(x, y) =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91838"/>
              </p:ext>
            </p:extLst>
          </p:nvPr>
        </p:nvGraphicFramePr>
        <p:xfrm>
          <a:off x="2418285" y="1644630"/>
          <a:ext cx="646676" cy="17063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6676"/>
              </a:tblGrid>
              <a:tr h="56876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 marT="79145" marB="79145" anchor="ctr" anchorCtr="1">
                    <a:noFill/>
                  </a:tcPr>
                </a:tc>
              </a:tr>
              <a:tr h="56876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 marT="79145" marB="79145" anchor="ctr" anchorCtr="1">
                    <a:noFill/>
                  </a:tcPr>
                </a:tc>
              </a:tr>
              <a:tr h="56876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 marT="79145" marB="79145" anchor="ctr" anchorCtr="1"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183432" y="237979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*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660486" y="237979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4839830"/>
              </p:ext>
            </p:extLst>
          </p:nvPr>
        </p:nvGraphicFramePr>
        <p:xfrm>
          <a:off x="6427518" y="1644630"/>
          <a:ext cx="1862232" cy="17063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0744"/>
                <a:gridCol w="620744"/>
                <a:gridCol w="620744"/>
              </a:tblGrid>
              <a:tr h="56876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 marT="79145" marB="79145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 marT="79145" marB="79145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-1</a:t>
                      </a:r>
                      <a:endParaRPr lang="en-US" sz="1600" dirty="0"/>
                    </a:p>
                  </a:txBody>
                  <a:tcPr marT="79145" marB="79145" anchor="ctr" anchorCtr="1">
                    <a:noFill/>
                  </a:tcPr>
                </a:tc>
              </a:tr>
              <a:tr h="56876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 marT="79145" marB="79145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 marT="79145" marB="79145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-2</a:t>
                      </a:r>
                      <a:endParaRPr lang="en-US" sz="1600" dirty="0"/>
                    </a:p>
                  </a:txBody>
                  <a:tcPr marT="79145" marB="79145" anchor="ctr" anchorCtr="1">
                    <a:noFill/>
                  </a:tcPr>
                </a:tc>
              </a:tr>
              <a:tr h="56876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 marT="79145" marB="79145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 marT="79145" marB="79145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-1</a:t>
                      </a:r>
                      <a:endParaRPr lang="en-US" sz="1600" dirty="0"/>
                    </a:p>
                  </a:txBody>
                  <a:tcPr marT="79145" marB="79145" anchor="ctr" anchorCtr="1">
                    <a:noFill/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100490" y="4417142"/>
            <a:ext cx="2860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Similarly </a:t>
            </a:r>
            <a:r>
              <a:rPr lang="en-US" smtClean="0"/>
              <a:t>to differentiate in 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52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Next Class: More on Image Filters and Edge Detection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5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-25400" y="38100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Questions?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98" name="Shape 98"/>
          <p:cNvSpPr>
            <a:spLocks noGrp="1"/>
          </p:cNvSpPr>
          <p:nvPr>
            <p:ph type="sldNum" sz="quarter" idx="4294967295"/>
          </p:nvPr>
        </p:nvSpPr>
        <p:spPr>
          <a:xfrm>
            <a:off x="7010400" y="4852988"/>
            <a:ext cx="2133600" cy="2825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63</a:t>
            </a:fld>
            <a:endParaRPr sz="13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860174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Images as Functions</a:t>
            </a:r>
            <a:endParaRPr sz="3200" dirty="0">
              <a:solidFill>
                <a:srgbClr val="21538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396694" y="909352"/>
                <a:ext cx="1507400" cy="3693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1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z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=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𝑓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(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𝑥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, 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𝑦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Calibri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6694" y="909352"/>
                <a:ext cx="1507400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2024" r="-7287" b="-34426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image_fun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" t="1643" r="48592" b="50659"/>
          <a:stretch/>
        </p:blipFill>
        <p:spPr bwMode="auto">
          <a:xfrm>
            <a:off x="1080361" y="1589880"/>
            <a:ext cx="2592544" cy="227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_fun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60" t="50000"/>
          <a:stretch/>
        </p:blipFill>
        <p:spPr bwMode="auto">
          <a:xfrm>
            <a:off x="4631840" y="1347162"/>
            <a:ext cx="2650279" cy="254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78610" y="4019317"/>
            <a:ext cx="6223818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r>
              <a:rPr lang="en-US" dirty="0" smtClean="0">
                <a:solidFill>
                  <a:srgbClr val="000000"/>
                </a:solidFill>
              </a:rPr>
              <a:t>The domain of x and y is </a:t>
            </a:r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en-US" dirty="0" smtClean="0">
                <a:solidFill>
                  <a:srgbClr val="000000"/>
                </a:solidFill>
              </a:rPr>
              <a:t>0, </a:t>
            </a:r>
            <a:r>
              <a:rPr lang="en-US" dirty="0" err="1" smtClean="0">
                <a:solidFill>
                  <a:srgbClr val="000000"/>
                </a:solidFill>
              </a:rPr>
              <a:t>img</a:t>
            </a:r>
            <a:r>
              <a:rPr lang="en-US" dirty="0" smtClean="0">
                <a:solidFill>
                  <a:srgbClr val="000000"/>
                </a:solidFill>
              </a:rPr>
              <a:t>-width) and [0 and </a:t>
            </a:r>
            <a:r>
              <a:rPr lang="en-US" dirty="0" err="1" smtClean="0">
                <a:solidFill>
                  <a:srgbClr val="000000"/>
                </a:solidFill>
              </a:rPr>
              <a:t>img</a:t>
            </a:r>
            <a:r>
              <a:rPr lang="en-US" dirty="0" smtClean="0">
                <a:solidFill>
                  <a:srgbClr val="000000"/>
                </a:solidFill>
              </a:rPr>
              <a:t>-height)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r>
              <a:rPr lang="en-US" dirty="0" smtClean="0">
                <a:solidFill>
                  <a:srgbClr val="000000"/>
                </a:solidFill>
              </a:rPr>
              <a:t>x, and y are discretized into integer values.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93345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0" y="1144191"/>
            <a:ext cx="3233738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U1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154907"/>
            <a:ext cx="2426494" cy="325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Images as Matrices</a:t>
            </a:r>
            <a:endParaRPr sz="3200" dirty="0">
              <a:solidFill>
                <a:srgbClr val="2153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7835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Color Images as Tensors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8806" r="18957"/>
          <a:stretch/>
        </p:blipFill>
        <p:spPr>
          <a:xfrm>
            <a:off x="986119" y="1144192"/>
            <a:ext cx="2009143" cy="22381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366582" y="1144192"/>
            <a:ext cx="2444342" cy="2459620"/>
            <a:chOff x="4366582" y="1144191"/>
            <a:chExt cx="3348388" cy="3369317"/>
          </a:xfrm>
        </p:grpSpPr>
        <p:pic>
          <p:nvPicPr>
            <p:cNvPr id="2" name="Picture 4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6582" y="1144191"/>
              <a:ext cx="3043588" cy="306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982" y="1296591"/>
              <a:ext cx="3043588" cy="306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0070C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1382" y="1447508"/>
              <a:ext cx="3043588" cy="306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548681" y="3722464"/>
                <a:ext cx="2622962" cy="2769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𝑐h𝑎𝑛𝑛𝑒𝑙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𝑥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h𝑒𝑖𝑔h𝑡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𝑥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𝑤𝑖𝑑𝑡h</m:t>
                      </m:r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Calibri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8681" y="3722464"/>
                <a:ext cx="2622962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1860" t="-148889" r="-2093" b="-180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24281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G_{\sigma} =  \frac{1}{2 \pi \sigma^{2}} e^{-\frac{(x^{2} + y^{2})}{2 \sigma^{2}}} 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(none)"/>
  <p:tag name="BOXWIDTH" val="348"/>
  <p:tag name="BOXHEIGHT" val="296"/>
  <p:tag name="BOXFONT" val="10"/>
  <p:tag name="BOXWRAP" val="False"/>
  <p:tag name="WORKAROUNDTRANSPARENCYBUG" val="False"/>
  <p:tag name="BITMAPFORMAT" val="bmpmono"/>
  <p:tag name="DEBUGINTERACTIVE" val="True"/>
  <p:tag name="ORIGWIDTH" val="194.875"/>
  <p:tag name="PICTUREFILESIZE" val="2169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04040"/>
      </a:accent1>
      <a:accent2>
        <a:srgbClr val="808080"/>
      </a:accent2>
      <a:accent3>
        <a:srgbClr val="BFBFBF"/>
      </a:accent3>
      <a:accent4>
        <a:srgbClr val="8F8F8F"/>
      </a:accent4>
      <a:accent5>
        <a:srgbClr val="6E6E6E"/>
      </a:accent5>
      <a:accent6>
        <a:srgbClr val="4D4D4D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04040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0404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4181</TotalTime>
  <Words>2952</Words>
  <Application>Microsoft Macintosh PowerPoint</Application>
  <PresentationFormat>On-screen Show (16:9)</PresentationFormat>
  <Paragraphs>1833</Paragraphs>
  <Slides>63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9" baseType="lpstr">
      <vt:lpstr>Calibri</vt:lpstr>
      <vt:lpstr>Calibri Light</vt:lpstr>
      <vt:lpstr>Cambria Math</vt:lpstr>
      <vt:lpstr>Courier New</vt:lpstr>
      <vt:lpstr>Futura Bk BT</vt:lpstr>
      <vt:lpstr>Helvetica</vt:lpstr>
      <vt:lpstr>Helvetica Neue</vt:lpstr>
      <vt:lpstr>Mangal</vt:lpstr>
      <vt:lpstr>ＭＳ Ｐゴシック</vt:lpstr>
      <vt:lpstr>Symbol</vt:lpstr>
      <vt:lpstr>Tahoma</vt:lpstr>
      <vt:lpstr>Times</vt:lpstr>
      <vt:lpstr>Times New Roman</vt:lpstr>
      <vt:lpstr>Arial</vt:lpstr>
      <vt:lpstr>Office Theme</vt:lpstr>
      <vt:lpstr>Equation</vt:lpstr>
      <vt:lpstr>PowerPoint Presentation</vt:lpstr>
      <vt:lpstr>Last Class</vt:lpstr>
      <vt:lpstr>Today’s Class</vt:lpstr>
      <vt:lpstr>Image Processing &amp; Image Filtering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Basic Image Processing</vt:lpstr>
      <vt:lpstr>Basic Image Processing</vt:lpstr>
      <vt:lpstr>PowerPoint Presentation</vt:lpstr>
      <vt:lpstr>Color spaces: RGB</vt:lpstr>
      <vt:lpstr>Color spaces: HSV</vt:lpstr>
      <vt:lpstr>Color spaces: L*a*b*</vt:lpstr>
      <vt:lpstr>Most information in intensity</vt:lpstr>
      <vt:lpstr>Most information in intensity</vt:lpstr>
      <vt:lpstr>Most information in intensity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Practical matters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Sharpening</vt:lpstr>
      <vt:lpstr>Key properties of linear filters</vt:lpstr>
      <vt:lpstr>PowerPoint Presentation</vt:lpstr>
      <vt:lpstr>PowerPoint Presentation</vt:lpstr>
      <vt:lpstr>Other filters</vt:lpstr>
      <vt:lpstr>Other filters</vt:lpstr>
      <vt:lpstr>Sobel operators are equivalent to 2D partial derivatives of the image</vt:lpstr>
      <vt:lpstr>PowerPoint Presentation</vt:lpstr>
      <vt:lpstr>Sobel filters are (approximate) partial derivatives of the image</vt:lpstr>
      <vt:lpstr>But digital images are not continuous, they are discrete</vt:lpstr>
      <vt:lpstr>But digital images are not continuous, they are discrete</vt:lpstr>
      <vt:lpstr>Sobel Operators Smooth in Y and then Differentiate in X</vt:lpstr>
      <vt:lpstr>Next Class: More on Image Filters and Edge Detection</vt:lpstr>
      <vt:lpstr>PowerPoint Presentation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Vicente Ordonez</cp:lastModifiedBy>
  <cp:revision>201</cp:revision>
  <cp:lastPrinted>2018-01-31T15:36:47Z</cp:lastPrinted>
  <dcterms:modified xsi:type="dcterms:W3CDTF">2018-02-01T15:41:46Z</dcterms:modified>
</cp:coreProperties>
</file>