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3"/>
  </p:notesMasterIdLst>
  <p:sldIdLst>
    <p:sldId id="256" r:id="rId2"/>
    <p:sldId id="585" r:id="rId3"/>
    <p:sldId id="623" r:id="rId4"/>
    <p:sldId id="600" r:id="rId5"/>
    <p:sldId id="601" r:id="rId6"/>
    <p:sldId id="627" r:id="rId7"/>
    <p:sldId id="615" r:id="rId8"/>
    <p:sldId id="620" r:id="rId9"/>
    <p:sldId id="621" r:id="rId10"/>
    <p:sldId id="622" r:id="rId11"/>
    <p:sldId id="625" r:id="rId12"/>
    <p:sldId id="624" r:id="rId13"/>
    <p:sldId id="628" r:id="rId14"/>
    <p:sldId id="629" r:id="rId15"/>
    <p:sldId id="630" r:id="rId16"/>
    <p:sldId id="635" r:id="rId17"/>
    <p:sldId id="634" r:id="rId18"/>
    <p:sldId id="633" r:id="rId19"/>
    <p:sldId id="632" r:id="rId20"/>
    <p:sldId id="636" r:id="rId21"/>
    <p:sldId id="637" r:id="rId22"/>
    <p:sldId id="638" r:id="rId23"/>
    <p:sldId id="639" r:id="rId24"/>
    <p:sldId id="640" r:id="rId25"/>
    <p:sldId id="641" r:id="rId26"/>
    <p:sldId id="643" r:id="rId27"/>
    <p:sldId id="644" r:id="rId28"/>
    <p:sldId id="645" r:id="rId29"/>
    <p:sldId id="646" r:id="rId30"/>
    <p:sldId id="647" r:id="rId31"/>
    <p:sldId id="648" r:id="rId32"/>
    <p:sldId id="649" r:id="rId33"/>
    <p:sldId id="650" r:id="rId34"/>
    <p:sldId id="651" r:id="rId35"/>
    <p:sldId id="652" r:id="rId36"/>
    <p:sldId id="653" r:id="rId37"/>
    <p:sldId id="654" r:id="rId38"/>
    <p:sldId id="656" r:id="rId39"/>
    <p:sldId id="657" r:id="rId40"/>
    <p:sldId id="658" r:id="rId41"/>
    <p:sldId id="285" r:id="rId42"/>
  </p:sldIdLst>
  <p:sldSz cx="9144000" cy="5143500" type="screen16x9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31932218-5BD1-C44F-B268-4A14B36FF4A9}">
          <p14:sldIdLst>
            <p14:sldId id="256"/>
            <p14:sldId id="585"/>
            <p14:sldId id="623"/>
            <p14:sldId id="600"/>
            <p14:sldId id="601"/>
            <p14:sldId id="627"/>
            <p14:sldId id="615"/>
            <p14:sldId id="620"/>
            <p14:sldId id="621"/>
            <p14:sldId id="622"/>
            <p14:sldId id="625"/>
            <p14:sldId id="624"/>
            <p14:sldId id="628"/>
            <p14:sldId id="629"/>
            <p14:sldId id="630"/>
            <p14:sldId id="635"/>
            <p14:sldId id="634"/>
            <p14:sldId id="633"/>
            <p14:sldId id="632"/>
            <p14:sldId id="636"/>
            <p14:sldId id="637"/>
            <p14:sldId id="638"/>
            <p14:sldId id="639"/>
            <p14:sldId id="640"/>
            <p14:sldId id="641"/>
            <p14:sldId id="643"/>
            <p14:sldId id="644"/>
            <p14:sldId id="645"/>
            <p14:sldId id="646"/>
            <p14:sldId id="647"/>
            <p14:sldId id="648"/>
            <p14:sldId id="649"/>
            <p14:sldId id="650"/>
            <p14:sldId id="651"/>
            <p14:sldId id="652"/>
            <p14:sldId id="653"/>
            <p14:sldId id="654"/>
            <p14:sldId id="656"/>
            <p14:sldId id="657"/>
            <p14:sldId id="658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4F4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404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404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18"/>
    <p:restoredTop sz="94647"/>
  </p:normalViewPr>
  <p:slideViewPr>
    <p:cSldViewPr snapToGrid="0" snapToObjects="1">
      <p:cViewPr varScale="1">
        <p:scale>
          <a:sx n="173" d="100"/>
          <a:sy n="173" d="100"/>
        </p:scale>
        <p:origin x="20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7638455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F509E4E-78D9-451B-B622-B4C43E9B2B1E}" type="slidenum">
              <a:rPr lang="en-US" b="1">
                <a:solidFill>
                  <a:prstClr val="black"/>
                </a:solidFill>
                <a:latin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519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473C37-8828-4BC8-B4AE-D91DFB7BCF75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527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1D399-9753-4D61-8C96-08067A5D8DF0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476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A618DF-7D23-4590-9EDD-D6F43696628B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862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3B666A-61BC-4F7B-982A-78CDA277F1B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02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339DC-571A-4E39-BC34-691E4C3C819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58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ADCD1D-5907-4682-8D0C-FF1DFDD74C0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98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8C4111-4B8E-4DCE-881B-D7BFD704811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8375" cy="3584575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19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A649E4-C219-4EA4-9EF1-215A8F70E61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An edge filtered</a:t>
            </a:r>
            <a:r>
              <a:rPr lang="en-US" baseline="0" dirty="0"/>
              <a:t> with the </a:t>
            </a:r>
            <a:r>
              <a:rPr lang="en-US" baseline="0" dirty="0" err="1"/>
              <a:t>Laplacian</a:t>
            </a:r>
            <a:r>
              <a:rPr lang="en-US" baseline="0" dirty="0"/>
              <a:t> of Gaussian is the difference between the blurry edge and the original edge.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227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EEFC11-4B9B-48CA-AEBE-0F1C0C232B1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01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997B65-D076-441D-8C47-794EDC6212C7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57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8BA4523-FF67-F448-B8AD-AAF7B5FE6F01}" type="slidenum">
              <a:rPr lang="en-US">
                <a:latin typeface="Calibri" charset="0"/>
              </a:rPr>
              <a:pPr eaLnBrk="1" hangingPunct="1"/>
              <a:t>8</a:t>
            </a:fld>
            <a:endParaRPr lang="en-US">
              <a:latin typeface="Calibri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916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1DB8B-7C23-48FA-98B8-2D7BFC9853C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22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EEFC11-4B9B-48CA-AEBE-0F1C0C232B1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54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41168E-9206-488A-BE7E-006F3F2737D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563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41168E-9206-488A-BE7E-006F3F2737D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760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06CDC-41DA-40F4-BCF7-293E9FB6308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586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D005D-BF42-4A1E-A299-C10B49C71AD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56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E99D08-EA25-4DB2-B680-D10E856004C4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524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CFDA64-71CD-4252-AE2E-A751BA8235F4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251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79311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0E5F-A245-4CC4-9792-D448453003A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41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09F388-75EB-4B78-AFF4-550237151F7E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3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A6FB81-C84D-4EFB-9C5C-8595EE12A097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298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28B890-896D-4E5E-B929-37E0C506EA10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339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ng"/>
          <p:cNvPicPr/>
          <p:nvPr/>
        </p:nvPicPr>
        <p:blipFill>
          <a:blip r:embed="rId2">
            <a:alphaModFix amt="10839"/>
            <a:extLst/>
          </a:blip>
          <a:srcRect l="11804" t="22310" b="2478"/>
          <a:stretch>
            <a:fillRect/>
          </a:stretch>
        </p:blipFill>
        <p:spPr>
          <a:xfrm>
            <a:off x="-69850" y="-6276"/>
            <a:ext cx="4680310" cy="39912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/>
          <p:nvPr/>
        </p:nvSpPr>
        <p:spPr>
          <a:xfrm>
            <a:off x="298810" y="1353378"/>
            <a:ext cx="8623300" cy="274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4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215380"/>
                </a:solidFill>
              </a:rPr>
              <a:t>CS</a:t>
            </a:r>
            <a:r>
              <a:rPr lang="en-US" sz="3400" dirty="0">
                <a:solidFill>
                  <a:srgbClr val="215380"/>
                </a:solidFill>
              </a:rPr>
              <a:t>4</a:t>
            </a:r>
            <a:r>
              <a:rPr sz="3400" dirty="0">
                <a:solidFill>
                  <a:srgbClr val="215380"/>
                </a:solidFill>
              </a:rPr>
              <a:t>501: </a:t>
            </a:r>
            <a:r>
              <a:rPr lang="en-US" sz="3400" dirty="0">
                <a:solidFill>
                  <a:srgbClr val="215380"/>
                </a:solidFill>
              </a:rPr>
              <a:t>Introduction</a:t>
            </a:r>
            <a:r>
              <a:rPr lang="en-US" sz="3400" baseline="0" dirty="0">
                <a:solidFill>
                  <a:srgbClr val="215380"/>
                </a:solidFill>
              </a:rPr>
              <a:t> to Computer Vision</a:t>
            </a:r>
            <a:endParaRPr sz="3400" dirty="0">
              <a:solidFill>
                <a:srgbClr val="2153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0815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200151"/>
            <a:ext cx="8610600" cy="3394472"/>
          </a:xfrm>
          <a:prstGeom prst="rect">
            <a:avLst/>
          </a:prstGeom>
        </p:spPr>
        <p:txBody>
          <a:bodyPr/>
          <a:lstStyle>
            <a:lvl1pPr algn="l">
              <a:defRPr sz="2100" b="0">
                <a:solidFill>
                  <a:schemeClr val="tx1"/>
                </a:solidFill>
                <a:latin typeface="+mn-lt"/>
              </a:defRPr>
            </a:lvl1pPr>
            <a:lvl2pPr algn="l">
              <a:defRPr sz="1500" b="0">
                <a:solidFill>
                  <a:schemeClr val="tx1"/>
                </a:solidFill>
                <a:latin typeface="+mn-lt"/>
              </a:defRPr>
            </a:lvl2pPr>
            <a:lvl3pPr algn="l">
              <a:defRPr sz="1350" b="0">
                <a:solidFill>
                  <a:schemeClr val="tx1"/>
                </a:solidFill>
                <a:latin typeface="+mj-lt"/>
              </a:defRPr>
            </a:lvl3pPr>
            <a:lvl4pPr algn="l">
              <a:defRPr sz="1100" b="0">
                <a:solidFill>
                  <a:schemeClr val="tx1"/>
                </a:solidFill>
                <a:latin typeface="+mj-lt"/>
              </a:defRPr>
            </a:lvl4pPr>
            <a:lvl5pPr algn="l">
              <a:defRPr sz="1100" b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984113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7315200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4267200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914400"/>
            <a:ext cx="42672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2657475"/>
            <a:ext cx="42672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C58F2-1DF8-43FB-B8CE-A3D8090BED5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K. Grauman, B. Leibe</a:t>
            </a:r>
          </a:p>
        </p:txBody>
      </p:sp>
    </p:spTree>
    <p:extLst>
      <p:ext uri="{BB962C8B-B14F-4D97-AF65-F5344CB8AC3E}">
        <p14:creationId xmlns:p14="http://schemas.microsoft.com/office/powerpoint/2010/main" val="402550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918F93-C341-4EB0-90ED-80D2F37FD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6044A-196B-42E3-9270-AF8BCFBE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2/10/18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2/10/18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3F1C6D-9305-4F92-9FFF-44BFD78DE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A10E8-845B-4F12-A45E-E9D8AFA2CA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2/10/18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2/10/18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2/10/18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74DF7-AD36-F447-9F37-3665E2D3B1EA}" type="datetimeFigureOut">
              <a:rPr lang="en-US" smtClean="0"/>
              <a:t>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30.wmf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33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4.bin"/><Relationship Id="rId20" Type="http://schemas.openxmlformats.org/officeDocument/2006/relationships/oleObject" Target="../embeddings/oleObject1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2.wmf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34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5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ada.kth.se/cvap/abstracts/cvap198.html" TargetMode="Externa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3.pn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9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61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62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64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12" Type="http://schemas.openxmlformats.org/officeDocument/2006/relationships/image" Target="../media/image7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11" Type="http://schemas.openxmlformats.org/officeDocument/2006/relationships/image" Target="../media/image74.jpeg"/><Relationship Id="rId5" Type="http://schemas.openxmlformats.org/officeDocument/2006/relationships/image" Target="../media/image68.jpe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1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hyperlink" Target="http://www.cs.ubc.ca/~lowe/papers/ijcv04.pdf" TargetMode="External"/><Relationship Id="rId5" Type="http://schemas.openxmlformats.org/officeDocument/2006/relationships/image" Target="../media/image81.png"/><Relationship Id="rId4" Type="http://schemas.openxmlformats.org/officeDocument/2006/relationships/oleObject" Target="../embeddings/oleObject15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bc.ca/~lowe/papers/ijcv04.pdf" TargetMode="Externa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131338" y="1879818"/>
            <a:ext cx="8512109" cy="754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3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300" dirty="0">
                <a:solidFill>
                  <a:srgbClr val="215380"/>
                </a:solidFill>
              </a:rPr>
              <a:t>Corners and Interest Points</a:t>
            </a:r>
            <a:endParaRPr sz="4300" dirty="0">
              <a:solidFill>
                <a:srgbClr val="21538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5579" y="2237874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855" y="3295590"/>
            <a:ext cx="1693074" cy="11235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6409" y="4497169"/>
            <a:ext cx="8903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x-none" sz="1200" dirty="0"/>
              <a:t>Various slides from previous courses by: </a:t>
            </a:r>
            <a:br>
              <a:rPr lang="en-US" altLang="x-none" sz="1200" dirty="0"/>
            </a:br>
            <a:r>
              <a:rPr lang="en-US" altLang="x-none" sz="1200" dirty="0"/>
              <a:t>D.A. Forsyth (Berkeley / UIUC), I. Kokkinos (</a:t>
            </a:r>
            <a:r>
              <a:rPr lang="en-US" altLang="x-none" sz="1200" dirty="0" err="1"/>
              <a:t>Ecole</a:t>
            </a:r>
            <a:r>
              <a:rPr lang="en-US" altLang="x-none" sz="1200" dirty="0"/>
              <a:t> Centrale / UCL). S. </a:t>
            </a:r>
            <a:r>
              <a:rPr lang="en-US" altLang="x-none" sz="1200" dirty="0" err="1"/>
              <a:t>Lazebnik</a:t>
            </a:r>
            <a:r>
              <a:rPr lang="en-US" altLang="x-none" sz="1200" dirty="0"/>
              <a:t> (UNC / UIUC), S. Seitz (MSR / Facebook), J. Hays (Brown / Georgia Tech), A. Berg (Stony Brook / UNC), D. Samaras (Stony Brook) . J. M. </a:t>
            </a:r>
            <a:r>
              <a:rPr lang="en-US" altLang="x-none" sz="1200" dirty="0" err="1"/>
              <a:t>Frahm</a:t>
            </a:r>
            <a:r>
              <a:rPr lang="en-US" altLang="x-none" sz="1200" dirty="0"/>
              <a:t> (UNC), V. Ordonez (UVA).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Corners (and Interest Points)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r>
              <a:rPr lang="en-US" dirty="0"/>
              <a:t>How to find corners? 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is a corner?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48A171D-23A4-3E4A-A149-0DC10F0CD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813" y="1369219"/>
            <a:ext cx="3008359" cy="307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4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C5DCF-534E-8444-AF8B-23E056517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Corners: Why “Interest” Points?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1877B91-E4C1-9544-B7B6-FE851E2467F7}"/>
              </a:ext>
            </a:extLst>
          </p:cNvPr>
          <p:cNvGrpSpPr/>
          <p:nvPr/>
        </p:nvGrpSpPr>
        <p:grpSpPr>
          <a:xfrm>
            <a:off x="3192780" y="1453795"/>
            <a:ext cx="5658543" cy="3607919"/>
            <a:chOff x="304800" y="1401763"/>
            <a:chExt cx="8778632" cy="5597306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83D26DAE-86C4-7541-8074-62C89ABF9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401763"/>
              <a:ext cx="8534400" cy="4846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12D7F56C-75E1-6545-A0B8-1C3B593ED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3535363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5B99B27B-ECE0-8643-A1DA-0041219E1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3535363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984534D-1DA7-9741-81BE-69770B3FF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3048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DA274F2-6998-B24E-BEB6-8A1BFB440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3048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07F7292-7D6B-FD41-96FF-2EE42998F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3048000"/>
              <a:ext cx="228600" cy="22860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510D6F0-DFBD-BB4C-AEC4-C3D9480E0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3048000"/>
              <a:ext cx="228600" cy="22860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C2C6E34-DC1A-AC4D-9C72-3FFA10E79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962400"/>
              <a:ext cx="228600" cy="2286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377776D-5850-4849-B9C5-561DCEF33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3962400"/>
              <a:ext cx="228600" cy="2286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B6327CC-6F62-7849-86BC-6A11C37F7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5638800"/>
              <a:ext cx="228600" cy="2286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1E226CE-99E3-464D-AC2F-2A9541477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0" y="5638800"/>
              <a:ext cx="228600" cy="2286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86D53F9-F863-254F-93ED-60B89678B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2286000"/>
              <a:ext cx="228600" cy="22860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D1AC82C-853B-8546-8CA1-8702AFEB3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2400" y="2286000"/>
              <a:ext cx="228600" cy="22860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4E76F06-ABA3-604A-8563-CEB8944E0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5715000"/>
              <a:ext cx="228600" cy="2286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A00337C-1DE1-0545-9FC4-90956B841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4400" y="5715000"/>
              <a:ext cx="228600" cy="2286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2A488A0-DA25-6742-9386-4241289A5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2286000"/>
              <a:ext cx="228600" cy="228600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6C57199-A79C-F446-9F5D-5966D6FC9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2362200"/>
              <a:ext cx="228600" cy="228600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D3EA6A3D-D90B-604C-BEAB-FEEA77CC26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000" y="2209800"/>
              <a:ext cx="3581400" cy="83820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6EADDE34-5A89-BD48-8D20-35FBC81508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400" y="2895600"/>
              <a:ext cx="3276600" cy="76200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C898C235-ABBE-EE4C-8A53-0FF8DA423D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000" y="3733800"/>
              <a:ext cx="2971800" cy="60960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449B8B34-A201-734C-B3F2-53D178838E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62600" y="2590800"/>
              <a:ext cx="2895600" cy="68580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D1255EEC-521C-C847-AB03-A18604AAD4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62600" y="3200400"/>
              <a:ext cx="2895600" cy="60960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00B9A659-1C5E-3B47-80B5-4D845DB440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91200" y="3886200"/>
              <a:ext cx="2743200" cy="38100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5EECA85-4BF1-A74B-9684-AF46183957F6}"/>
                </a:ext>
              </a:extLst>
            </p:cNvPr>
            <p:cNvSpPr txBox="1"/>
            <p:nvPr/>
          </p:nvSpPr>
          <p:spPr>
            <a:xfrm>
              <a:off x="6004164" y="6605145"/>
              <a:ext cx="3079268" cy="3939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Example from Silvio Savarese</a:t>
              </a:r>
            </a:p>
          </p:txBody>
        </p: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FAA7857-C514-4941-8682-587545B67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422" y="1396938"/>
            <a:ext cx="2530683" cy="156004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we can find them, </a:t>
            </a:r>
            <a:br>
              <a:rPr lang="en-US" dirty="0"/>
            </a:br>
            <a:r>
              <a:rPr lang="en-US" dirty="0"/>
              <a:t>then maybe we can </a:t>
            </a:r>
            <a:br>
              <a:rPr lang="en-US" dirty="0"/>
            </a:br>
            <a:r>
              <a:rPr lang="en-US" dirty="0"/>
              <a:t>“match” images belonging to the same object!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5ABF1CF6-7A18-1043-B81F-AB6771F9521C}"/>
              </a:ext>
            </a:extLst>
          </p:cNvPr>
          <p:cNvSpPr txBox="1">
            <a:spLocks/>
          </p:cNvSpPr>
          <p:nvPr/>
        </p:nvSpPr>
        <p:spPr>
          <a:xfrm>
            <a:off x="293718" y="3178009"/>
            <a:ext cx="2530683" cy="1560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Then maybe we can also “triangulate” the 3D coordinates of the image.</a:t>
            </a:r>
          </a:p>
        </p:txBody>
      </p:sp>
    </p:spTree>
    <p:extLst>
      <p:ext uri="{BB962C8B-B14F-4D97-AF65-F5344CB8AC3E}">
        <p14:creationId xmlns:p14="http://schemas.microsoft.com/office/powerpoint/2010/main" val="204203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236760"/>
            <a:ext cx="5829300" cy="400050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Corner Detection: Basic Idea</a:t>
            </a:r>
            <a:endParaRPr lang="ru-RU" altLang="en-US" sz="2800" dirty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171" y="836835"/>
            <a:ext cx="8321040" cy="1371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dirty="0"/>
              <a:t>We should easily recognize the point by looking through a small window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dirty="0"/>
              <a:t>Shifting a window in </a:t>
            </a:r>
            <a:r>
              <a:rPr lang="en-US" altLang="en-US" i="1" dirty="0"/>
              <a:t>any</a:t>
            </a:r>
            <a:r>
              <a:rPr lang="en-US" altLang="en-US" dirty="0"/>
              <a:t> </a:t>
            </a:r>
            <a:r>
              <a:rPr lang="en-US" altLang="en-US" i="1" dirty="0"/>
              <a:t>direction</a:t>
            </a:r>
            <a:r>
              <a:rPr lang="en-US" altLang="en-US" dirty="0"/>
              <a:t> should give </a:t>
            </a:r>
            <a:r>
              <a:rPr lang="en-US" altLang="en-US" i="1" dirty="0"/>
              <a:t>a large change</a:t>
            </a:r>
            <a:r>
              <a:rPr lang="en-US" altLang="en-US" dirty="0"/>
              <a:t> in intensity</a:t>
            </a:r>
            <a:endParaRPr lang="ru-RU" altLang="en-US" dirty="0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543300" y="1894110"/>
            <a:ext cx="1828800" cy="2938462"/>
            <a:chOff x="2160" y="1824"/>
            <a:chExt cx="1536" cy="2468"/>
          </a:xfrm>
        </p:grpSpPr>
        <p:pic>
          <p:nvPicPr>
            <p:cNvPr id="165910" name="Picture 8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911" name="Text Box 11"/>
            <p:cNvSpPr txBox="1">
              <a:spLocks noChangeArrowheads="1"/>
            </p:cNvSpPr>
            <p:nvPr/>
          </p:nvSpPr>
          <p:spPr bwMode="auto">
            <a:xfrm>
              <a:off x="2160" y="3284"/>
              <a:ext cx="1536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>
                  <a:solidFill>
                    <a:srgbClr val="003399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“edge”</a:t>
              </a:r>
              <a:r>
                <a:rPr lang="en-US" altLang="en-US" sz="180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:</a:t>
              </a:r>
              <a:br>
                <a:rPr lang="en-US" altLang="en-US" sz="1800">
                  <a:latin typeface="Arial Unicode MS" panose="020B0604020202020204" pitchFamily="34" charset="-128"/>
                  <a:cs typeface="Times New Roman" panose="02020603050405020304" pitchFamily="18" charset="0"/>
                </a:rPr>
              </a:br>
              <a:r>
                <a:rPr lang="en-US" altLang="en-US" sz="180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no change along the edge direction</a:t>
              </a:r>
              <a:endParaRPr lang="ru-RU" altLang="en-US" sz="1800">
                <a:latin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65912" name="Rectangle 14"/>
            <p:cNvSpPr>
              <a:spLocks noChangeArrowheads="1"/>
            </p:cNvSpPr>
            <p:nvPr/>
          </p:nvSpPr>
          <p:spPr bwMode="auto">
            <a:xfrm>
              <a:off x="2496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100"/>
            </a:p>
          </p:txBody>
        </p:sp>
        <p:sp>
          <p:nvSpPr>
            <p:cNvPr id="165913" name="Line 16"/>
            <p:cNvSpPr>
              <a:spLocks noChangeShapeType="1"/>
            </p:cNvSpPr>
            <p:nvPr/>
          </p:nvSpPr>
          <p:spPr bwMode="auto">
            <a:xfrm flipV="1">
              <a:off x="2352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5486400" y="1894110"/>
            <a:ext cx="2000250" cy="2938462"/>
            <a:chOff x="3792" y="1824"/>
            <a:chExt cx="1680" cy="2468"/>
          </a:xfrm>
        </p:grpSpPr>
        <p:pic>
          <p:nvPicPr>
            <p:cNvPr id="165903" name="Picture 9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904" name="Text Box 12"/>
            <p:cNvSpPr txBox="1">
              <a:spLocks noChangeArrowheads="1"/>
            </p:cNvSpPr>
            <p:nvPr/>
          </p:nvSpPr>
          <p:spPr bwMode="auto">
            <a:xfrm>
              <a:off x="3936" y="3284"/>
              <a:ext cx="1536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dirty="0">
                  <a:solidFill>
                    <a:srgbClr val="003399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“corner”</a:t>
              </a:r>
              <a:r>
                <a:rPr lang="en-US" altLang="en-US" sz="18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:</a:t>
              </a:r>
              <a:br>
                <a:rPr lang="en-US" altLang="en-US" sz="18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</a:br>
              <a:r>
                <a:rPr lang="en-US" altLang="en-US" sz="18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significant change in all directions</a:t>
              </a:r>
              <a:endParaRPr lang="ru-RU" altLang="en-US" sz="1800" dirty="0">
                <a:latin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65905" name="Rectangle 17"/>
            <p:cNvSpPr>
              <a:spLocks noChangeArrowheads="1"/>
            </p:cNvSpPr>
            <p:nvPr/>
          </p:nvSpPr>
          <p:spPr bwMode="auto">
            <a:xfrm>
              <a:off x="4224" y="201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100"/>
            </a:p>
          </p:txBody>
        </p:sp>
        <p:sp>
          <p:nvSpPr>
            <p:cNvPr id="165906" name="Line 18"/>
            <p:cNvSpPr>
              <a:spLocks noChangeShapeType="1"/>
            </p:cNvSpPr>
            <p:nvPr/>
          </p:nvSpPr>
          <p:spPr bwMode="auto">
            <a:xfrm flipH="1">
              <a:off x="4080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7" name="Line 20"/>
            <p:cNvSpPr>
              <a:spLocks noChangeShapeType="1"/>
            </p:cNvSpPr>
            <p:nvPr/>
          </p:nvSpPr>
          <p:spPr bwMode="auto">
            <a:xfrm flipH="1" flipV="1">
              <a:off x="4080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8" name="Line 21"/>
            <p:cNvSpPr>
              <a:spLocks noChangeShapeType="1"/>
            </p:cNvSpPr>
            <p:nvPr/>
          </p:nvSpPr>
          <p:spPr bwMode="auto">
            <a:xfrm>
              <a:off x="4656" y="244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9" name="Line 22"/>
            <p:cNvSpPr>
              <a:spLocks noChangeShapeType="1"/>
            </p:cNvSpPr>
            <p:nvPr/>
          </p:nvSpPr>
          <p:spPr bwMode="auto">
            <a:xfrm flipV="1">
              <a:off x="4656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543050" y="1894110"/>
            <a:ext cx="1771650" cy="2662237"/>
            <a:chOff x="480" y="1824"/>
            <a:chExt cx="1488" cy="2236"/>
          </a:xfrm>
        </p:grpSpPr>
        <p:pic>
          <p:nvPicPr>
            <p:cNvPr id="165896" name="Picture 7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897" name="Text Box 10"/>
            <p:cNvSpPr txBox="1">
              <a:spLocks noChangeArrowheads="1"/>
            </p:cNvSpPr>
            <p:nvPr/>
          </p:nvSpPr>
          <p:spPr bwMode="auto">
            <a:xfrm>
              <a:off x="480" y="3284"/>
              <a:ext cx="1296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>
                  <a:solidFill>
                    <a:srgbClr val="003399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“flat”</a:t>
              </a:r>
              <a:r>
                <a:rPr lang="en-US" altLang="en-US" sz="180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 region:</a:t>
              </a:r>
              <a:br>
                <a:rPr lang="en-US" altLang="en-US" sz="1800">
                  <a:latin typeface="Arial Unicode MS" panose="020B0604020202020204" pitchFamily="34" charset="-128"/>
                  <a:cs typeface="Times New Roman" panose="02020603050405020304" pitchFamily="18" charset="0"/>
                </a:rPr>
              </a:br>
              <a:r>
                <a:rPr lang="en-US" altLang="en-US" sz="180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no change in all directions</a:t>
              </a:r>
              <a:endParaRPr lang="ru-RU" altLang="en-US" sz="1800">
                <a:latin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65898" name="Rectangle 13"/>
            <p:cNvSpPr>
              <a:spLocks noChangeArrowheads="1"/>
            </p:cNvSpPr>
            <p:nvPr/>
          </p:nvSpPr>
          <p:spPr bwMode="auto">
            <a:xfrm>
              <a:off x="1344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100"/>
            </a:p>
          </p:txBody>
        </p:sp>
        <p:sp>
          <p:nvSpPr>
            <p:cNvPr id="165899" name="Line 23"/>
            <p:cNvSpPr>
              <a:spLocks noChangeShapeType="1"/>
            </p:cNvSpPr>
            <p:nvPr/>
          </p:nvSpPr>
          <p:spPr bwMode="auto">
            <a:xfrm>
              <a:off x="1776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0" name="Line 24"/>
            <p:cNvSpPr>
              <a:spLocks noChangeShapeType="1"/>
            </p:cNvSpPr>
            <p:nvPr/>
          </p:nvSpPr>
          <p:spPr bwMode="auto">
            <a:xfrm flipH="1">
              <a:off x="1200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1" name="Line 25"/>
            <p:cNvSpPr>
              <a:spLocks noChangeShapeType="1"/>
            </p:cNvSpPr>
            <p:nvPr/>
          </p:nvSpPr>
          <p:spPr bwMode="auto">
            <a:xfrm flipH="1" flipV="1">
              <a:off x="1200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2" name="Line 26"/>
            <p:cNvSpPr>
              <a:spLocks noChangeShapeType="1"/>
            </p:cNvSpPr>
            <p:nvPr/>
          </p:nvSpPr>
          <p:spPr bwMode="auto">
            <a:xfrm flipV="1">
              <a:off x="1776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895" name="Text Box 27"/>
          <p:cNvSpPr txBox="1">
            <a:spLocks noChangeArrowheads="1"/>
          </p:cNvSpPr>
          <p:nvPr/>
        </p:nvSpPr>
        <p:spPr bwMode="auto">
          <a:xfrm>
            <a:off x="7943850" y="4856247"/>
            <a:ext cx="116410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050"/>
              <a:t>Source: A. Efros</a:t>
            </a:r>
          </a:p>
        </p:txBody>
      </p:sp>
    </p:spTree>
    <p:extLst>
      <p:ext uri="{BB962C8B-B14F-4D97-AF65-F5344CB8AC3E}">
        <p14:creationId xmlns:p14="http://schemas.microsoft.com/office/powerpoint/2010/main" val="266325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65E76-6B0C-6742-96F2-2B05BCDF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Harris Corner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E19E1-0F58-7349-BBAC-B0B13FDC0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3245"/>
            <a:ext cx="7886700" cy="3263504"/>
          </a:xfrm>
        </p:spPr>
        <p:txBody>
          <a:bodyPr/>
          <a:lstStyle/>
          <a:p>
            <a:r>
              <a:rPr lang="en-US" dirty="0"/>
              <a:t>Compute the following matrix of squared gradients for every pixel.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9A5659-AC1B-8E4D-A469-0CCBBD283579}"/>
                  </a:ext>
                </a:extLst>
              </p:cNvPr>
              <p:cNvSpPr txBox="1"/>
              <p:nvPr/>
            </p:nvSpPr>
            <p:spPr>
              <a:xfrm>
                <a:off x="1435443" y="1839057"/>
                <a:ext cx="2249911" cy="7507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𝑝𝑎𝑡𝑐h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9A5659-AC1B-8E4D-A469-0CCBBD283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443" y="1839057"/>
                <a:ext cx="2249911" cy="750783"/>
              </a:xfrm>
              <a:prstGeom prst="rect">
                <a:avLst/>
              </a:prstGeom>
              <a:blipFill>
                <a:blip r:embed="rId2"/>
                <a:stretch>
                  <a:fillRect l="-10674" t="-123333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3CC2C0FC-FDFA-2147-8672-42DC0D910C9C}"/>
              </a:ext>
            </a:extLst>
          </p:cNvPr>
          <p:cNvGrpSpPr/>
          <p:nvPr/>
        </p:nvGrpSpPr>
        <p:grpSpPr>
          <a:xfrm>
            <a:off x="4783320" y="1740927"/>
            <a:ext cx="2997792" cy="935187"/>
            <a:chOff x="5680626" y="2130355"/>
            <a:chExt cx="2997792" cy="93518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E5B711D-695C-1545-AED0-2BFBE55F78B4}"/>
                    </a:ext>
                  </a:extLst>
                </p:cNvPr>
                <p:cNvSpPr/>
                <p:nvPr/>
              </p:nvSpPr>
              <p:spPr>
                <a:xfrm>
                  <a:off x="5760282" y="2130355"/>
                  <a:ext cx="4256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E5B711D-695C-1545-AED0-2BFBE55F78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0282" y="2130355"/>
                  <a:ext cx="42562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32DA9435-B06F-944F-AD34-177E984BF543}"/>
                    </a:ext>
                  </a:extLst>
                </p:cNvPr>
                <p:cNvSpPr/>
                <p:nvPr/>
              </p:nvSpPr>
              <p:spPr>
                <a:xfrm>
                  <a:off x="6533958" y="2142212"/>
                  <a:ext cx="433260" cy="3912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32DA9435-B06F-944F-AD34-177E984BF5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3958" y="2142212"/>
                  <a:ext cx="433260" cy="39126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7C48B62-A10C-2748-9F31-B80E645D7EED}"/>
                </a:ext>
              </a:extLst>
            </p:cNvPr>
            <p:cNvSpPr txBox="1"/>
            <p:nvPr/>
          </p:nvSpPr>
          <p:spPr>
            <a:xfrm>
              <a:off x="6094285" y="2164141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519B95-A1B8-9C42-BEA3-6D9E2CA2EEA5}"/>
                </a:ext>
              </a:extLst>
            </p:cNvPr>
            <p:cNvSpPr txBox="1"/>
            <p:nvPr/>
          </p:nvSpPr>
          <p:spPr>
            <a:xfrm>
              <a:off x="5680626" y="2142212"/>
              <a:ext cx="29977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                  are gradients computed using Sobel or some other approximation.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75F2B15-CAD9-FB48-9A32-CC2DD47F7DA6}"/>
              </a:ext>
            </a:extLst>
          </p:cNvPr>
          <p:cNvGrpSpPr/>
          <p:nvPr/>
        </p:nvGrpSpPr>
        <p:grpSpPr>
          <a:xfrm>
            <a:off x="879644" y="3319309"/>
            <a:ext cx="1475768" cy="1728790"/>
            <a:chOff x="879644" y="3319309"/>
            <a:chExt cx="1475768" cy="172879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7977477-C888-7B40-B300-29900DC3F225}"/>
                    </a:ext>
                  </a:extLst>
                </p:cNvPr>
                <p:cNvSpPr/>
                <p:nvPr/>
              </p:nvSpPr>
              <p:spPr>
                <a:xfrm>
                  <a:off x="879644" y="3319309"/>
                  <a:ext cx="1397690" cy="5542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7977477-C888-7B40-B300-29900DC3F2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644" y="3319309"/>
                  <a:ext cx="1397690" cy="554254"/>
                </a:xfrm>
                <a:prstGeom prst="rect">
                  <a:avLst/>
                </a:prstGeom>
                <a:blipFill>
                  <a:blip r:embed="rId5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Picture 7" descr="corner">
              <a:extLst>
                <a:ext uri="{FF2B5EF4-FFF2-40B4-BE49-F238E27FC236}">
                  <a16:creationId xmlns:a16="http://schemas.microsoft.com/office/drawing/2014/main" id="{1A4BAE56-69EA-6444-B1A3-85B734089B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3" t="58423" r="62054" b="10853"/>
            <a:stretch/>
          </p:blipFill>
          <p:spPr bwMode="auto">
            <a:xfrm rot="5400000">
              <a:off x="1251564" y="3944250"/>
              <a:ext cx="1041374" cy="11663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E56626C-1AEE-7241-B5B6-604594286CC0}"/>
              </a:ext>
            </a:extLst>
          </p:cNvPr>
          <p:cNvGrpSpPr/>
          <p:nvPr/>
        </p:nvGrpSpPr>
        <p:grpSpPr>
          <a:xfrm>
            <a:off x="2728403" y="3319309"/>
            <a:ext cx="1399550" cy="1764855"/>
            <a:chOff x="2728403" y="3319309"/>
            <a:chExt cx="1399550" cy="1764855"/>
          </a:xfrm>
        </p:grpSpPr>
        <p:pic>
          <p:nvPicPr>
            <p:cNvPr id="14" name="Picture 7" descr="corner">
              <a:extLst>
                <a:ext uri="{FF2B5EF4-FFF2-40B4-BE49-F238E27FC236}">
                  <a16:creationId xmlns:a16="http://schemas.microsoft.com/office/drawing/2014/main" id="{96BFE30B-A32B-144E-B76F-329CE74B95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3" t="28777" r="24539" b="10853"/>
            <a:stretch/>
          </p:blipFill>
          <p:spPr bwMode="auto">
            <a:xfrm rot="5400000">
              <a:off x="3051823" y="4009895"/>
              <a:ext cx="1113503" cy="10350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517B663E-8F30-D649-8693-87BD162EB17B}"/>
                    </a:ext>
                  </a:extLst>
                </p:cNvPr>
                <p:cNvSpPr/>
                <p:nvPr/>
              </p:nvSpPr>
              <p:spPr>
                <a:xfrm>
                  <a:off x="2728403" y="3319309"/>
                  <a:ext cx="1399550" cy="5542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517B663E-8F30-D649-8693-87BD162EB1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403" y="3319309"/>
                  <a:ext cx="1399550" cy="554254"/>
                </a:xfrm>
                <a:prstGeom prst="rect">
                  <a:avLst/>
                </a:prstGeom>
                <a:blipFill>
                  <a:blip r:embed="rId7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BBDCA7A-C6FA-F341-BB64-D6BEB7AA7E65}"/>
              </a:ext>
            </a:extLst>
          </p:cNvPr>
          <p:cNvGrpSpPr/>
          <p:nvPr/>
        </p:nvGrpSpPr>
        <p:grpSpPr>
          <a:xfrm>
            <a:off x="4606307" y="3276841"/>
            <a:ext cx="1403333" cy="1734876"/>
            <a:chOff x="4606307" y="3276841"/>
            <a:chExt cx="1403333" cy="1734876"/>
          </a:xfrm>
        </p:grpSpPr>
        <p:pic>
          <p:nvPicPr>
            <p:cNvPr id="11" name="Picture 7" descr="corner">
              <a:extLst>
                <a:ext uri="{FF2B5EF4-FFF2-40B4-BE49-F238E27FC236}">
                  <a16:creationId xmlns:a16="http://schemas.microsoft.com/office/drawing/2014/main" id="{B9D3204A-57E6-D844-83EE-F6BCEC85D0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3" t="28777" r="24539" b="10853"/>
            <a:stretch/>
          </p:blipFill>
          <p:spPr bwMode="auto">
            <a:xfrm>
              <a:off x="4893124" y="3976682"/>
              <a:ext cx="1113503" cy="10350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A41F434-FC6C-A746-88AC-21BFBBD002B3}"/>
                    </a:ext>
                  </a:extLst>
                </p:cNvPr>
                <p:cNvSpPr/>
                <p:nvPr/>
              </p:nvSpPr>
              <p:spPr>
                <a:xfrm>
                  <a:off x="4606307" y="3276841"/>
                  <a:ext cx="1403333" cy="5542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A41F434-FC6C-A746-88AC-21BFBBD002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6307" y="3276841"/>
                  <a:ext cx="1403333" cy="554254"/>
                </a:xfrm>
                <a:prstGeom prst="rect">
                  <a:avLst/>
                </a:prstGeom>
                <a:blipFill>
                  <a:blip r:embed="rId8"/>
                  <a:stretch>
                    <a:fillRect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2B82C08-C65E-B54C-A089-B649F1A07565}"/>
              </a:ext>
            </a:extLst>
          </p:cNvPr>
          <p:cNvGrpSpPr/>
          <p:nvPr/>
        </p:nvGrpSpPr>
        <p:grpSpPr>
          <a:xfrm>
            <a:off x="6439100" y="3302382"/>
            <a:ext cx="1405193" cy="1728790"/>
            <a:chOff x="6439100" y="3302382"/>
            <a:chExt cx="1405193" cy="1728790"/>
          </a:xfrm>
        </p:grpSpPr>
        <p:pic>
          <p:nvPicPr>
            <p:cNvPr id="10" name="Picture 7" descr="corner">
              <a:extLst>
                <a:ext uri="{FF2B5EF4-FFF2-40B4-BE49-F238E27FC236}">
                  <a16:creationId xmlns:a16="http://schemas.microsoft.com/office/drawing/2014/main" id="{B23CF9C0-8F42-3C45-8E80-4BEB8C5023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73" t="61" r="19966" b="39569"/>
            <a:stretch/>
          </p:blipFill>
          <p:spPr bwMode="auto">
            <a:xfrm>
              <a:off x="6759508" y="3996138"/>
              <a:ext cx="1084603" cy="10350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9EB920F-86C7-B04A-ADDB-A910F114FA04}"/>
                    </a:ext>
                  </a:extLst>
                </p:cNvPr>
                <p:cNvSpPr/>
                <p:nvPr/>
              </p:nvSpPr>
              <p:spPr>
                <a:xfrm>
                  <a:off x="6439100" y="3302382"/>
                  <a:ext cx="1405193" cy="5542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9EB920F-86C7-B04A-ADDB-A910F114FA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9100" y="3302382"/>
                  <a:ext cx="1405193" cy="554254"/>
                </a:xfrm>
                <a:prstGeom prst="rect">
                  <a:avLst/>
                </a:prstGeom>
                <a:blipFill>
                  <a:blip r:embed="rId9"/>
                  <a:stretch>
                    <a:fillRect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A2F5CAE-E3EB-8D43-930B-1E8F80F10FA8}"/>
              </a:ext>
            </a:extLst>
          </p:cNvPr>
          <p:cNvGrpSpPr/>
          <p:nvPr/>
        </p:nvGrpSpPr>
        <p:grpSpPr>
          <a:xfrm>
            <a:off x="3333135" y="4299155"/>
            <a:ext cx="535858" cy="412955"/>
            <a:chOff x="3333135" y="4299155"/>
            <a:chExt cx="535858" cy="41295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86D0420-470A-C34C-9430-8027AFF28403}"/>
                </a:ext>
              </a:extLst>
            </p:cNvPr>
            <p:cNvCxnSpPr/>
            <p:nvPr/>
          </p:nvCxnSpPr>
          <p:spPr>
            <a:xfrm flipV="1">
              <a:off x="3333135" y="4299155"/>
              <a:ext cx="0" cy="41295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0BC16F2-0394-3940-8D63-B2F09961E98F}"/>
                </a:ext>
              </a:extLst>
            </p:cNvPr>
            <p:cNvCxnSpPr/>
            <p:nvPr/>
          </p:nvCxnSpPr>
          <p:spPr>
            <a:xfrm flipV="1">
              <a:off x="3515032" y="4299155"/>
              <a:ext cx="0" cy="41295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372D1FF-5E87-5F44-BDEB-3A6A32BD1874}"/>
                </a:ext>
              </a:extLst>
            </p:cNvPr>
            <p:cNvCxnSpPr/>
            <p:nvPr/>
          </p:nvCxnSpPr>
          <p:spPr>
            <a:xfrm flipV="1">
              <a:off x="3685354" y="4299155"/>
              <a:ext cx="0" cy="41295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2FA9239-FCE1-6C43-A3FE-89C833F7AFAF}"/>
                </a:ext>
              </a:extLst>
            </p:cNvPr>
            <p:cNvCxnSpPr/>
            <p:nvPr/>
          </p:nvCxnSpPr>
          <p:spPr>
            <a:xfrm flipV="1">
              <a:off x="3868993" y="4299155"/>
              <a:ext cx="0" cy="41295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661A30-3585-A947-BFB0-D6CF3AA3EF7C}"/>
              </a:ext>
            </a:extLst>
          </p:cNvPr>
          <p:cNvGrpSpPr/>
          <p:nvPr/>
        </p:nvGrpSpPr>
        <p:grpSpPr>
          <a:xfrm rot="16200000">
            <a:off x="5112526" y="4307177"/>
            <a:ext cx="535858" cy="412955"/>
            <a:chOff x="3333135" y="4299155"/>
            <a:chExt cx="535858" cy="412955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8A628A1-ABDE-674B-96DF-661EB3CDDA83}"/>
                </a:ext>
              </a:extLst>
            </p:cNvPr>
            <p:cNvCxnSpPr/>
            <p:nvPr/>
          </p:nvCxnSpPr>
          <p:spPr>
            <a:xfrm flipV="1">
              <a:off x="3333135" y="4299155"/>
              <a:ext cx="0" cy="41295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2F3E9E7-7F87-8540-8CEB-DC01FEB6EBF3}"/>
                </a:ext>
              </a:extLst>
            </p:cNvPr>
            <p:cNvCxnSpPr/>
            <p:nvPr/>
          </p:nvCxnSpPr>
          <p:spPr>
            <a:xfrm flipV="1">
              <a:off x="3515032" y="4299155"/>
              <a:ext cx="0" cy="41295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6015174-3FA1-304C-BA9B-E7AC84BEC621}"/>
                </a:ext>
              </a:extLst>
            </p:cNvPr>
            <p:cNvCxnSpPr/>
            <p:nvPr/>
          </p:nvCxnSpPr>
          <p:spPr>
            <a:xfrm flipV="1">
              <a:off x="3685354" y="4299155"/>
              <a:ext cx="0" cy="41295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3C64540-C6C6-4942-9F92-4F3453D67CBC}"/>
                </a:ext>
              </a:extLst>
            </p:cNvPr>
            <p:cNvCxnSpPr/>
            <p:nvPr/>
          </p:nvCxnSpPr>
          <p:spPr>
            <a:xfrm flipV="1">
              <a:off x="3868993" y="4299155"/>
              <a:ext cx="0" cy="41295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6D06E5E-231A-D342-BBA1-6425A4DE9FE2}"/>
              </a:ext>
            </a:extLst>
          </p:cNvPr>
          <p:cNvGrpSpPr/>
          <p:nvPr/>
        </p:nvGrpSpPr>
        <p:grpSpPr>
          <a:xfrm>
            <a:off x="6963450" y="4106923"/>
            <a:ext cx="765175" cy="844982"/>
            <a:chOff x="6963450" y="4106923"/>
            <a:chExt cx="765175" cy="84498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53EFAFF-C8E4-0F44-BFDF-62743CA8A703}"/>
                </a:ext>
              </a:extLst>
            </p:cNvPr>
            <p:cNvGrpSpPr/>
            <p:nvPr/>
          </p:nvGrpSpPr>
          <p:grpSpPr>
            <a:xfrm rot="16200000">
              <a:off x="6993818" y="4569318"/>
              <a:ext cx="352219" cy="412955"/>
              <a:chOff x="3333135" y="4299155"/>
              <a:chExt cx="352219" cy="412955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4F6BFCBB-FABD-B147-BA7E-7B94A8D940ED}"/>
                  </a:ext>
                </a:extLst>
              </p:cNvPr>
              <p:cNvCxnSpPr/>
              <p:nvPr/>
            </p:nvCxnSpPr>
            <p:spPr>
              <a:xfrm flipV="1">
                <a:off x="3333135" y="4299155"/>
                <a:ext cx="0" cy="41295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1CEB1C2B-A9CB-9249-8655-22DD7E5B4839}"/>
                  </a:ext>
                </a:extLst>
              </p:cNvPr>
              <p:cNvCxnSpPr/>
              <p:nvPr/>
            </p:nvCxnSpPr>
            <p:spPr>
              <a:xfrm flipV="1">
                <a:off x="3515032" y="4299155"/>
                <a:ext cx="0" cy="41295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172B239B-C897-CF4C-9DBB-B872B507D6BD}"/>
                  </a:ext>
                </a:extLst>
              </p:cNvPr>
              <p:cNvCxnSpPr/>
              <p:nvPr/>
            </p:nvCxnSpPr>
            <p:spPr>
              <a:xfrm flipV="1">
                <a:off x="3685354" y="4299155"/>
                <a:ext cx="0" cy="41295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FAD9C78-CCA8-A74B-9683-8297AA6B2869}"/>
                </a:ext>
              </a:extLst>
            </p:cNvPr>
            <p:cNvGrpSpPr/>
            <p:nvPr/>
          </p:nvGrpSpPr>
          <p:grpSpPr>
            <a:xfrm>
              <a:off x="7376406" y="4106923"/>
              <a:ext cx="352219" cy="412955"/>
              <a:chOff x="3333135" y="4299155"/>
              <a:chExt cx="352219" cy="412955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61A3AF73-D430-4647-B28B-6BB3AA4FB24B}"/>
                  </a:ext>
                </a:extLst>
              </p:cNvPr>
              <p:cNvCxnSpPr/>
              <p:nvPr/>
            </p:nvCxnSpPr>
            <p:spPr>
              <a:xfrm flipV="1">
                <a:off x="3333135" y="4299155"/>
                <a:ext cx="0" cy="41295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A4903C3E-3441-4640-B658-A6F6670FC28D}"/>
                  </a:ext>
                </a:extLst>
              </p:cNvPr>
              <p:cNvCxnSpPr/>
              <p:nvPr/>
            </p:nvCxnSpPr>
            <p:spPr>
              <a:xfrm flipV="1">
                <a:off x="3515032" y="4299155"/>
                <a:ext cx="0" cy="41295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0AB447A2-25E8-A749-8B24-D53E3B47F0B7}"/>
                  </a:ext>
                </a:extLst>
              </p:cNvPr>
              <p:cNvCxnSpPr/>
              <p:nvPr/>
            </p:nvCxnSpPr>
            <p:spPr>
              <a:xfrm flipV="1">
                <a:off x="3685354" y="4299155"/>
                <a:ext cx="0" cy="41295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8163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65E76-6B0C-6742-96F2-2B05BCDF3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896"/>
            <a:ext cx="7886700" cy="994172"/>
          </a:xfrm>
        </p:spPr>
        <p:txBody>
          <a:bodyPr/>
          <a:lstStyle/>
          <a:p>
            <a:r>
              <a:rPr lang="en-US" dirty="0"/>
              <a:t>Harris Corner Detection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75F2B15-CAD9-FB48-9A32-CC2DD47F7DA6}"/>
              </a:ext>
            </a:extLst>
          </p:cNvPr>
          <p:cNvGrpSpPr/>
          <p:nvPr/>
        </p:nvGrpSpPr>
        <p:grpSpPr>
          <a:xfrm>
            <a:off x="953386" y="1164776"/>
            <a:ext cx="1475768" cy="1728790"/>
            <a:chOff x="879644" y="3319309"/>
            <a:chExt cx="1475768" cy="172879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7977477-C888-7B40-B300-29900DC3F225}"/>
                    </a:ext>
                  </a:extLst>
                </p:cNvPr>
                <p:cNvSpPr/>
                <p:nvPr/>
              </p:nvSpPr>
              <p:spPr>
                <a:xfrm>
                  <a:off x="879644" y="3319309"/>
                  <a:ext cx="1397690" cy="5542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7977477-C888-7B40-B300-29900DC3F2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644" y="3319309"/>
                  <a:ext cx="1397690" cy="554254"/>
                </a:xfrm>
                <a:prstGeom prst="rect">
                  <a:avLst/>
                </a:prstGeom>
                <a:blipFill>
                  <a:blip r:embed="rId2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Picture 7" descr="corner">
              <a:extLst>
                <a:ext uri="{FF2B5EF4-FFF2-40B4-BE49-F238E27FC236}">
                  <a16:creationId xmlns:a16="http://schemas.microsoft.com/office/drawing/2014/main" id="{1A4BAE56-69EA-6444-B1A3-85B734089B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3" t="58423" r="62054" b="10853"/>
            <a:stretch/>
          </p:blipFill>
          <p:spPr bwMode="auto">
            <a:xfrm rot="5400000">
              <a:off x="1251564" y="3944250"/>
              <a:ext cx="1041374" cy="11663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E56626C-1AEE-7241-B5B6-604594286CC0}"/>
              </a:ext>
            </a:extLst>
          </p:cNvPr>
          <p:cNvGrpSpPr/>
          <p:nvPr/>
        </p:nvGrpSpPr>
        <p:grpSpPr>
          <a:xfrm>
            <a:off x="2802145" y="1164776"/>
            <a:ext cx="1399550" cy="1764855"/>
            <a:chOff x="2728403" y="3319309"/>
            <a:chExt cx="1399550" cy="1764855"/>
          </a:xfrm>
        </p:grpSpPr>
        <p:pic>
          <p:nvPicPr>
            <p:cNvPr id="14" name="Picture 7" descr="corner">
              <a:extLst>
                <a:ext uri="{FF2B5EF4-FFF2-40B4-BE49-F238E27FC236}">
                  <a16:creationId xmlns:a16="http://schemas.microsoft.com/office/drawing/2014/main" id="{96BFE30B-A32B-144E-B76F-329CE74B95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3" t="28777" r="24539" b="10853"/>
            <a:stretch/>
          </p:blipFill>
          <p:spPr bwMode="auto">
            <a:xfrm rot="5400000">
              <a:off x="3051823" y="4009895"/>
              <a:ext cx="1113503" cy="10350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517B663E-8F30-D649-8693-87BD162EB17B}"/>
                    </a:ext>
                  </a:extLst>
                </p:cNvPr>
                <p:cNvSpPr/>
                <p:nvPr/>
              </p:nvSpPr>
              <p:spPr>
                <a:xfrm>
                  <a:off x="2728403" y="3319309"/>
                  <a:ext cx="1399550" cy="5542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517B663E-8F30-D649-8693-87BD162EB1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403" y="3319309"/>
                  <a:ext cx="1399550" cy="554254"/>
                </a:xfrm>
                <a:prstGeom prst="rect">
                  <a:avLst/>
                </a:prstGeom>
                <a:blipFill>
                  <a:blip r:embed="rId4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BBDCA7A-C6FA-F341-BB64-D6BEB7AA7E65}"/>
              </a:ext>
            </a:extLst>
          </p:cNvPr>
          <p:cNvGrpSpPr/>
          <p:nvPr/>
        </p:nvGrpSpPr>
        <p:grpSpPr>
          <a:xfrm>
            <a:off x="4680049" y="1122308"/>
            <a:ext cx="1403333" cy="1734876"/>
            <a:chOff x="4606307" y="3276841"/>
            <a:chExt cx="1403333" cy="1734876"/>
          </a:xfrm>
        </p:grpSpPr>
        <p:pic>
          <p:nvPicPr>
            <p:cNvPr id="11" name="Picture 7" descr="corner">
              <a:extLst>
                <a:ext uri="{FF2B5EF4-FFF2-40B4-BE49-F238E27FC236}">
                  <a16:creationId xmlns:a16="http://schemas.microsoft.com/office/drawing/2014/main" id="{B9D3204A-57E6-D844-83EE-F6BCEC85D0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3" t="28777" r="24539" b="10853"/>
            <a:stretch/>
          </p:blipFill>
          <p:spPr bwMode="auto">
            <a:xfrm>
              <a:off x="4893124" y="3976682"/>
              <a:ext cx="1113503" cy="10350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A41F434-FC6C-A746-88AC-21BFBBD002B3}"/>
                    </a:ext>
                  </a:extLst>
                </p:cNvPr>
                <p:cNvSpPr/>
                <p:nvPr/>
              </p:nvSpPr>
              <p:spPr>
                <a:xfrm>
                  <a:off x="4606307" y="3276841"/>
                  <a:ext cx="1403333" cy="5542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A41F434-FC6C-A746-88AC-21BFBBD002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6307" y="3276841"/>
                  <a:ext cx="1403333" cy="554254"/>
                </a:xfrm>
                <a:prstGeom prst="rect">
                  <a:avLst/>
                </a:prstGeom>
                <a:blipFill>
                  <a:blip r:embed="rId5"/>
                  <a:stretch>
                    <a:fillRect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2B82C08-C65E-B54C-A089-B649F1A07565}"/>
              </a:ext>
            </a:extLst>
          </p:cNvPr>
          <p:cNvGrpSpPr/>
          <p:nvPr/>
        </p:nvGrpSpPr>
        <p:grpSpPr>
          <a:xfrm>
            <a:off x="6512842" y="1147849"/>
            <a:ext cx="1405193" cy="1728790"/>
            <a:chOff x="6439100" y="3302382"/>
            <a:chExt cx="1405193" cy="1728790"/>
          </a:xfrm>
        </p:grpSpPr>
        <p:pic>
          <p:nvPicPr>
            <p:cNvPr id="10" name="Picture 7" descr="corner">
              <a:extLst>
                <a:ext uri="{FF2B5EF4-FFF2-40B4-BE49-F238E27FC236}">
                  <a16:creationId xmlns:a16="http://schemas.microsoft.com/office/drawing/2014/main" id="{B23CF9C0-8F42-3C45-8E80-4BEB8C5023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73" t="61" r="19966" b="39569"/>
            <a:stretch/>
          </p:blipFill>
          <p:spPr bwMode="auto">
            <a:xfrm>
              <a:off x="6759508" y="3996138"/>
              <a:ext cx="1084603" cy="10350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9EB920F-86C7-B04A-ADDB-A910F114FA04}"/>
                    </a:ext>
                  </a:extLst>
                </p:cNvPr>
                <p:cNvSpPr/>
                <p:nvPr/>
              </p:nvSpPr>
              <p:spPr>
                <a:xfrm>
                  <a:off x="6439100" y="3302382"/>
                  <a:ext cx="1405193" cy="5542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9EB920F-86C7-B04A-ADDB-A910F114FA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9100" y="3302382"/>
                  <a:ext cx="1405193" cy="554254"/>
                </a:xfrm>
                <a:prstGeom prst="rect">
                  <a:avLst/>
                </a:prstGeom>
                <a:blipFill>
                  <a:blip r:embed="rId6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A2F5CAE-E3EB-8D43-930B-1E8F80F10FA8}"/>
              </a:ext>
            </a:extLst>
          </p:cNvPr>
          <p:cNvGrpSpPr/>
          <p:nvPr/>
        </p:nvGrpSpPr>
        <p:grpSpPr>
          <a:xfrm>
            <a:off x="3406877" y="2144622"/>
            <a:ext cx="535858" cy="412955"/>
            <a:chOff x="3333135" y="4299155"/>
            <a:chExt cx="535858" cy="41295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86D0420-470A-C34C-9430-8027AFF28403}"/>
                </a:ext>
              </a:extLst>
            </p:cNvPr>
            <p:cNvCxnSpPr/>
            <p:nvPr/>
          </p:nvCxnSpPr>
          <p:spPr>
            <a:xfrm flipV="1">
              <a:off x="3333135" y="4299155"/>
              <a:ext cx="0" cy="41295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0BC16F2-0394-3940-8D63-B2F09961E98F}"/>
                </a:ext>
              </a:extLst>
            </p:cNvPr>
            <p:cNvCxnSpPr/>
            <p:nvPr/>
          </p:nvCxnSpPr>
          <p:spPr>
            <a:xfrm flipV="1">
              <a:off x="3515032" y="4299155"/>
              <a:ext cx="0" cy="41295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372D1FF-5E87-5F44-BDEB-3A6A32BD1874}"/>
                </a:ext>
              </a:extLst>
            </p:cNvPr>
            <p:cNvCxnSpPr/>
            <p:nvPr/>
          </p:nvCxnSpPr>
          <p:spPr>
            <a:xfrm flipV="1">
              <a:off x="3685354" y="4299155"/>
              <a:ext cx="0" cy="41295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2FA9239-FCE1-6C43-A3FE-89C833F7AFAF}"/>
                </a:ext>
              </a:extLst>
            </p:cNvPr>
            <p:cNvCxnSpPr/>
            <p:nvPr/>
          </p:nvCxnSpPr>
          <p:spPr>
            <a:xfrm flipV="1">
              <a:off x="3868993" y="4299155"/>
              <a:ext cx="0" cy="41295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661A30-3585-A947-BFB0-D6CF3AA3EF7C}"/>
              </a:ext>
            </a:extLst>
          </p:cNvPr>
          <p:cNvGrpSpPr/>
          <p:nvPr/>
        </p:nvGrpSpPr>
        <p:grpSpPr>
          <a:xfrm rot="16200000">
            <a:off x="5186268" y="2152644"/>
            <a:ext cx="535858" cy="412955"/>
            <a:chOff x="3333135" y="4299155"/>
            <a:chExt cx="535858" cy="412955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8A628A1-ABDE-674B-96DF-661EB3CDDA83}"/>
                </a:ext>
              </a:extLst>
            </p:cNvPr>
            <p:cNvCxnSpPr/>
            <p:nvPr/>
          </p:nvCxnSpPr>
          <p:spPr>
            <a:xfrm flipV="1">
              <a:off x="3333135" y="4299155"/>
              <a:ext cx="0" cy="41295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2F3E9E7-7F87-8540-8CEB-DC01FEB6EBF3}"/>
                </a:ext>
              </a:extLst>
            </p:cNvPr>
            <p:cNvCxnSpPr/>
            <p:nvPr/>
          </p:nvCxnSpPr>
          <p:spPr>
            <a:xfrm flipV="1">
              <a:off x="3515032" y="4299155"/>
              <a:ext cx="0" cy="41295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6015174-3FA1-304C-BA9B-E7AC84BEC621}"/>
                </a:ext>
              </a:extLst>
            </p:cNvPr>
            <p:cNvCxnSpPr/>
            <p:nvPr/>
          </p:nvCxnSpPr>
          <p:spPr>
            <a:xfrm flipV="1">
              <a:off x="3685354" y="4299155"/>
              <a:ext cx="0" cy="41295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3C64540-C6C6-4942-9F92-4F3453D67CBC}"/>
                </a:ext>
              </a:extLst>
            </p:cNvPr>
            <p:cNvCxnSpPr/>
            <p:nvPr/>
          </p:nvCxnSpPr>
          <p:spPr>
            <a:xfrm flipV="1">
              <a:off x="3868993" y="4299155"/>
              <a:ext cx="0" cy="41295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6D06E5E-231A-D342-BBA1-6425A4DE9FE2}"/>
              </a:ext>
            </a:extLst>
          </p:cNvPr>
          <p:cNvGrpSpPr/>
          <p:nvPr/>
        </p:nvGrpSpPr>
        <p:grpSpPr>
          <a:xfrm>
            <a:off x="7037192" y="1952390"/>
            <a:ext cx="765175" cy="844982"/>
            <a:chOff x="6963450" y="4106923"/>
            <a:chExt cx="765175" cy="84498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53EFAFF-C8E4-0F44-BFDF-62743CA8A703}"/>
                </a:ext>
              </a:extLst>
            </p:cNvPr>
            <p:cNvGrpSpPr/>
            <p:nvPr/>
          </p:nvGrpSpPr>
          <p:grpSpPr>
            <a:xfrm rot="16200000">
              <a:off x="6993818" y="4569318"/>
              <a:ext cx="352219" cy="412955"/>
              <a:chOff x="3333135" y="4299155"/>
              <a:chExt cx="352219" cy="412955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4F6BFCBB-FABD-B147-BA7E-7B94A8D940ED}"/>
                  </a:ext>
                </a:extLst>
              </p:cNvPr>
              <p:cNvCxnSpPr/>
              <p:nvPr/>
            </p:nvCxnSpPr>
            <p:spPr>
              <a:xfrm flipV="1">
                <a:off x="3333135" y="4299155"/>
                <a:ext cx="0" cy="41295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1CEB1C2B-A9CB-9249-8655-22DD7E5B4839}"/>
                  </a:ext>
                </a:extLst>
              </p:cNvPr>
              <p:cNvCxnSpPr/>
              <p:nvPr/>
            </p:nvCxnSpPr>
            <p:spPr>
              <a:xfrm flipV="1">
                <a:off x="3515032" y="4299155"/>
                <a:ext cx="0" cy="41295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172B239B-C897-CF4C-9DBB-B872B507D6BD}"/>
                  </a:ext>
                </a:extLst>
              </p:cNvPr>
              <p:cNvCxnSpPr/>
              <p:nvPr/>
            </p:nvCxnSpPr>
            <p:spPr>
              <a:xfrm flipV="1">
                <a:off x="3685354" y="4299155"/>
                <a:ext cx="0" cy="41295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FAD9C78-CCA8-A74B-9683-8297AA6B2869}"/>
                </a:ext>
              </a:extLst>
            </p:cNvPr>
            <p:cNvGrpSpPr/>
            <p:nvPr/>
          </p:nvGrpSpPr>
          <p:grpSpPr>
            <a:xfrm>
              <a:off x="7376406" y="4106923"/>
              <a:ext cx="352219" cy="412955"/>
              <a:chOff x="3333135" y="4299155"/>
              <a:chExt cx="352219" cy="412955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61A3AF73-D430-4647-B28B-6BB3AA4FB24B}"/>
                  </a:ext>
                </a:extLst>
              </p:cNvPr>
              <p:cNvCxnSpPr/>
              <p:nvPr/>
            </p:nvCxnSpPr>
            <p:spPr>
              <a:xfrm flipV="1">
                <a:off x="3333135" y="4299155"/>
                <a:ext cx="0" cy="41295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A4903C3E-3441-4640-B658-A6F6670FC28D}"/>
                  </a:ext>
                </a:extLst>
              </p:cNvPr>
              <p:cNvCxnSpPr/>
              <p:nvPr/>
            </p:nvCxnSpPr>
            <p:spPr>
              <a:xfrm flipV="1">
                <a:off x="3515032" y="4299155"/>
                <a:ext cx="0" cy="41295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0AB447A2-25E8-A749-8B24-D53E3B47F0B7}"/>
                  </a:ext>
                </a:extLst>
              </p:cNvPr>
              <p:cNvCxnSpPr/>
              <p:nvPr/>
            </p:nvCxnSpPr>
            <p:spPr>
              <a:xfrm flipV="1">
                <a:off x="3685354" y="4299155"/>
                <a:ext cx="0" cy="41295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92A1F0A-58F2-FB42-BD6B-6CE89AB09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205133"/>
            <a:ext cx="7886700" cy="796395"/>
          </a:xfrm>
        </p:spPr>
        <p:txBody>
          <a:bodyPr/>
          <a:lstStyle/>
          <a:p>
            <a:r>
              <a:rPr lang="en-US" dirty="0"/>
              <a:t>If both a, and b are large then this is a corner, otherwise it is not. Set a threshold and this should detect corners.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1477711-1131-B649-9346-8BEF32894F7F}"/>
              </a:ext>
            </a:extLst>
          </p:cNvPr>
          <p:cNvGrpSpPr/>
          <p:nvPr/>
        </p:nvGrpSpPr>
        <p:grpSpPr>
          <a:xfrm>
            <a:off x="561614" y="3979096"/>
            <a:ext cx="7540712" cy="1062247"/>
            <a:chOff x="561614" y="3979096"/>
            <a:chExt cx="7540712" cy="106224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17E593F-8E15-6D44-8896-062100DA5C3D}"/>
                </a:ext>
              </a:extLst>
            </p:cNvPr>
            <p:cNvSpPr/>
            <p:nvPr/>
          </p:nvSpPr>
          <p:spPr>
            <a:xfrm>
              <a:off x="561614" y="4348306"/>
              <a:ext cx="41184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Problem: Doesn’t work for these corners: 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11EDC5D-6189-D249-9BD2-29F547D963D8}"/>
                </a:ext>
              </a:extLst>
            </p:cNvPr>
            <p:cNvGrpSpPr/>
            <p:nvPr/>
          </p:nvGrpSpPr>
          <p:grpSpPr>
            <a:xfrm>
              <a:off x="5191492" y="3999682"/>
              <a:ext cx="1062247" cy="1021075"/>
              <a:chOff x="5191492" y="3999682"/>
              <a:chExt cx="1062247" cy="1021075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86B394F-8F93-6D42-A8FF-756868069B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91492" y="3999682"/>
                <a:ext cx="1062247" cy="1021075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</p:spPr>
          </p:pic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C154F536-AE14-5E42-98FB-7E896D41A3DD}"/>
                  </a:ext>
                </a:extLst>
              </p:cNvPr>
              <p:cNvGrpSpPr/>
              <p:nvPr/>
            </p:nvGrpSpPr>
            <p:grpSpPr>
              <a:xfrm rot="2700000">
                <a:off x="5275684" y="4371451"/>
                <a:ext cx="412955" cy="352219"/>
                <a:chOff x="6434445" y="4153509"/>
                <a:chExt cx="412955" cy="352219"/>
              </a:xfrm>
            </p:grpSpPr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176650A8-B549-D649-A39C-C4D7FBB46864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640923" y="4299250"/>
                  <a:ext cx="0" cy="412955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>
                  <a:extLst>
                    <a:ext uri="{FF2B5EF4-FFF2-40B4-BE49-F238E27FC236}">
                      <a16:creationId xmlns:a16="http://schemas.microsoft.com/office/drawing/2014/main" id="{7CD245FC-8D4D-BE47-BAAE-8668221AF0C5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640923" y="4117353"/>
                  <a:ext cx="0" cy="412955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D21147CF-863E-8843-8B06-0899955DB72E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640923" y="3947031"/>
                  <a:ext cx="0" cy="412955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A24B3AFE-B975-1C43-8872-61A49487A6F0}"/>
                  </a:ext>
                </a:extLst>
              </p:cNvPr>
              <p:cNvGrpSpPr/>
              <p:nvPr/>
            </p:nvGrpSpPr>
            <p:grpSpPr>
              <a:xfrm rot="8100000">
                <a:off x="5802112" y="4349977"/>
                <a:ext cx="412955" cy="352219"/>
                <a:chOff x="6434445" y="4153509"/>
                <a:chExt cx="412955" cy="352219"/>
              </a:xfrm>
            </p:grpSpPr>
            <p:cxnSp>
              <p:nvCxnSpPr>
                <p:cNvPr id="70" name="Straight Arrow Connector 69">
                  <a:extLst>
                    <a:ext uri="{FF2B5EF4-FFF2-40B4-BE49-F238E27FC236}">
                      <a16:creationId xmlns:a16="http://schemas.microsoft.com/office/drawing/2014/main" id="{78EAAFDB-D121-864D-B512-2464B022BCEE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640923" y="4299250"/>
                  <a:ext cx="0" cy="412955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id="{8CD75A86-021A-9C44-B76E-EECFF7CA34E4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640923" y="4117353"/>
                  <a:ext cx="0" cy="412955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>
                  <a:extLst>
                    <a:ext uri="{FF2B5EF4-FFF2-40B4-BE49-F238E27FC236}">
                      <a16:creationId xmlns:a16="http://schemas.microsoft.com/office/drawing/2014/main" id="{05E4E371-89E5-B547-AEAD-0DCD4EB93C3B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640923" y="3947031"/>
                  <a:ext cx="0" cy="412955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7BB2594-C769-AC4E-AD12-12A160CABDAA}"/>
                </a:ext>
              </a:extLst>
            </p:cNvPr>
            <p:cNvGrpSpPr/>
            <p:nvPr/>
          </p:nvGrpSpPr>
          <p:grpSpPr>
            <a:xfrm rot="5400000">
              <a:off x="7060665" y="3999682"/>
              <a:ext cx="1062247" cy="1021075"/>
              <a:chOff x="5191492" y="3999682"/>
              <a:chExt cx="1062247" cy="1021075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74B34434-7E49-184E-9C42-85AAE2D45E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91492" y="3999682"/>
                <a:ext cx="1062247" cy="1021075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</p:spPr>
          </p:pic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E1AF3B24-99BD-9A4F-A809-804243CB07DC}"/>
                  </a:ext>
                </a:extLst>
              </p:cNvPr>
              <p:cNvGrpSpPr/>
              <p:nvPr/>
            </p:nvGrpSpPr>
            <p:grpSpPr>
              <a:xfrm rot="2700000">
                <a:off x="5275684" y="4371451"/>
                <a:ext cx="412955" cy="352219"/>
                <a:chOff x="6434445" y="4153509"/>
                <a:chExt cx="412955" cy="352219"/>
              </a:xfrm>
            </p:grpSpPr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7223B9E1-4540-AA43-9CAE-BAF25A96BBFE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640923" y="4299250"/>
                  <a:ext cx="0" cy="412955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50364854-D35A-7849-A3A1-4EF72A56D7FA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640923" y="4117353"/>
                  <a:ext cx="0" cy="412955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Arrow Connector 81">
                  <a:extLst>
                    <a:ext uri="{FF2B5EF4-FFF2-40B4-BE49-F238E27FC236}">
                      <a16:creationId xmlns:a16="http://schemas.microsoft.com/office/drawing/2014/main" id="{0F14EC1E-F365-2D45-965E-24AB68FFC824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640923" y="3947031"/>
                  <a:ext cx="0" cy="412955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D6DB6400-2CC1-D94C-B19C-1422FA5D615E}"/>
                  </a:ext>
                </a:extLst>
              </p:cNvPr>
              <p:cNvGrpSpPr/>
              <p:nvPr/>
            </p:nvGrpSpPr>
            <p:grpSpPr>
              <a:xfrm rot="8100000">
                <a:off x="5802112" y="4349977"/>
                <a:ext cx="412955" cy="352219"/>
                <a:chOff x="6434445" y="4153509"/>
                <a:chExt cx="412955" cy="352219"/>
              </a:xfrm>
            </p:grpSpPr>
            <p:cxnSp>
              <p:nvCxnSpPr>
                <p:cNvPr id="77" name="Straight Arrow Connector 76">
                  <a:extLst>
                    <a:ext uri="{FF2B5EF4-FFF2-40B4-BE49-F238E27FC236}">
                      <a16:creationId xmlns:a16="http://schemas.microsoft.com/office/drawing/2014/main" id="{7A568D7E-1CC8-BE45-978D-EAAF172B0547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640923" y="4299250"/>
                  <a:ext cx="0" cy="412955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>
                  <a:extLst>
                    <a:ext uri="{FF2B5EF4-FFF2-40B4-BE49-F238E27FC236}">
                      <a16:creationId xmlns:a16="http://schemas.microsoft.com/office/drawing/2014/main" id="{86EFCAF0-10B2-3C47-B612-E20F18B5A3B4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640923" y="4117353"/>
                  <a:ext cx="0" cy="412955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9297F06D-B79C-4247-9564-3DAE0FDA6691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640923" y="3947031"/>
                  <a:ext cx="0" cy="412955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7852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65E76-6B0C-6742-96F2-2B05BCDF3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896"/>
            <a:ext cx="7886700" cy="994172"/>
          </a:xfrm>
        </p:spPr>
        <p:txBody>
          <a:bodyPr/>
          <a:lstStyle/>
          <a:p>
            <a:r>
              <a:rPr lang="en-US" dirty="0"/>
              <a:t>Harris Corner Detection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11EDC5D-6189-D249-9BD2-29F547D963D8}"/>
              </a:ext>
            </a:extLst>
          </p:cNvPr>
          <p:cNvGrpSpPr/>
          <p:nvPr/>
        </p:nvGrpSpPr>
        <p:grpSpPr>
          <a:xfrm>
            <a:off x="5611821" y="1182740"/>
            <a:ext cx="1062247" cy="1021075"/>
            <a:chOff x="5191492" y="3999682"/>
            <a:chExt cx="1062247" cy="1021075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86B394F-8F93-6D42-A8FF-756868069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91492" y="3999682"/>
              <a:ext cx="1062247" cy="1021075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154F536-AE14-5E42-98FB-7E896D41A3DD}"/>
                </a:ext>
              </a:extLst>
            </p:cNvPr>
            <p:cNvGrpSpPr/>
            <p:nvPr/>
          </p:nvGrpSpPr>
          <p:grpSpPr>
            <a:xfrm rot="2700000">
              <a:off x="5275684" y="4371451"/>
              <a:ext cx="412955" cy="352219"/>
              <a:chOff x="6434445" y="4153509"/>
              <a:chExt cx="412955" cy="352219"/>
            </a:xfrm>
          </p:grpSpPr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176650A8-B549-D649-A39C-C4D7FBB46864}"/>
                  </a:ext>
                </a:extLst>
              </p:cNvPr>
              <p:cNvCxnSpPr/>
              <p:nvPr/>
            </p:nvCxnSpPr>
            <p:spPr>
              <a:xfrm rot="16200000" flipV="1">
                <a:off x="6640923" y="4299250"/>
                <a:ext cx="0" cy="41295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7CD245FC-8D4D-BE47-BAAE-8668221AF0C5}"/>
                  </a:ext>
                </a:extLst>
              </p:cNvPr>
              <p:cNvCxnSpPr/>
              <p:nvPr/>
            </p:nvCxnSpPr>
            <p:spPr>
              <a:xfrm rot="16200000" flipV="1">
                <a:off x="6640923" y="4117353"/>
                <a:ext cx="0" cy="41295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D21147CF-863E-8843-8B06-0899955DB72E}"/>
                  </a:ext>
                </a:extLst>
              </p:cNvPr>
              <p:cNvCxnSpPr/>
              <p:nvPr/>
            </p:nvCxnSpPr>
            <p:spPr>
              <a:xfrm rot="16200000" flipV="1">
                <a:off x="6640923" y="3947031"/>
                <a:ext cx="0" cy="41295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24B3AFE-B975-1C43-8872-61A49487A6F0}"/>
                </a:ext>
              </a:extLst>
            </p:cNvPr>
            <p:cNvGrpSpPr/>
            <p:nvPr/>
          </p:nvGrpSpPr>
          <p:grpSpPr>
            <a:xfrm rot="8100000">
              <a:off x="5802112" y="4349977"/>
              <a:ext cx="412955" cy="352219"/>
              <a:chOff x="6434445" y="4153509"/>
              <a:chExt cx="412955" cy="352219"/>
            </a:xfrm>
          </p:grpSpPr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78EAAFDB-D121-864D-B512-2464B022BCEE}"/>
                  </a:ext>
                </a:extLst>
              </p:cNvPr>
              <p:cNvCxnSpPr/>
              <p:nvPr/>
            </p:nvCxnSpPr>
            <p:spPr>
              <a:xfrm rot="16200000" flipV="1">
                <a:off x="6640923" y="4299250"/>
                <a:ext cx="0" cy="41295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8CD75A86-021A-9C44-B76E-EECFF7CA34E4}"/>
                  </a:ext>
                </a:extLst>
              </p:cNvPr>
              <p:cNvCxnSpPr/>
              <p:nvPr/>
            </p:nvCxnSpPr>
            <p:spPr>
              <a:xfrm rot="16200000" flipV="1">
                <a:off x="6640923" y="4117353"/>
                <a:ext cx="0" cy="41295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05E4E371-89E5-B547-AEAD-0DCD4EB93C3B}"/>
                  </a:ext>
                </a:extLst>
              </p:cNvPr>
              <p:cNvCxnSpPr/>
              <p:nvPr/>
            </p:nvCxnSpPr>
            <p:spPr>
              <a:xfrm rot="16200000" flipV="1">
                <a:off x="6640923" y="3947031"/>
                <a:ext cx="0" cy="41295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C0CE9C5-2714-634A-A855-0940BE9549B4}"/>
                  </a:ext>
                </a:extLst>
              </p:cNvPr>
              <p:cNvSpPr txBox="1"/>
              <p:nvPr/>
            </p:nvSpPr>
            <p:spPr>
              <a:xfrm>
                <a:off x="742269" y="1376701"/>
                <a:ext cx="3214726" cy="7507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𝑝𝑎𝑡𝑐h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C0CE9C5-2714-634A-A855-0940BE954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69" y="1376701"/>
                <a:ext cx="3214726" cy="750783"/>
              </a:xfrm>
              <a:prstGeom prst="rect">
                <a:avLst/>
              </a:prstGeom>
              <a:blipFill>
                <a:blip r:embed="rId3"/>
                <a:stretch>
                  <a:fillRect l="-7059" t="-123333" b="-17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5FC924B2-C18C-CB41-9180-8A8F42F19795}"/>
              </a:ext>
            </a:extLst>
          </p:cNvPr>
          <p:cNvGrpSpPr/>
          <p:nvPr/>
        </p:nvGrpSpPr>
        <p:grpSpPr>
          <a:xfrm>
            <a:off x="294967" y="2752687"/>
            <a:ext cx="7115375" cy="616515"/>
            <a:chOff x="294967" y="2752687"/>
            <a:chExt cx="7115375" cy="61651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96108EDC-9495-B540-9031-44323858D3D3}"/>
                    </a:ext>
                  </a:extLst>
                </p:cNvPr>
                <p:cNvSpPr/>
                <p:nvPr/>
              </p:nvSpPr>
              <p:spPr>
                <a:xfrm>
                  <a:off x="5039693" y="2752687"/>
                  <a:ext cx="2370649" cy="6165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96108EDC-9495-B540-9031-44323858D3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9693" y="2752687"/>
                  <a:ext cx="2370649" cy="61651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6ACEF3-B3F4-4047-9FB2-E18C8F243F7D}"/>
                </a:ext>
              </a:extLst>
            </p:cNvPr>
            <p:cNvSpPr txBox="1"/>
            <p:nvPr/>
          </p:nvSpPr>
          <p:spPr>
            <a:xfrm>
              <a:off x="294967" y="2876279"/>
              <a:ext cx="3910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Under a rotation M can be </a:t>
              </a:r>
              <a:r>
                <a:rPr lang="en-US" dirty="0" err="1"/>
                <a:t>diagonalized</a:t>
              </a:r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F3A611B-6F22-7B45-8FC6-6EFC7B2D07AC}"/>
              </a:ext>
            </a:extLst>
          </p:cNvPr>
          <p:cNvGrpSpPr/>
          <p:nvPr/>
        </p:nvGrpSpPr>
        <p:grpSpPr>
          <a:xfrm>
            <a:off x="2401049" y="3590299"/>
            <a:ext cx="3885960" cy="374396"/>
            <a:chOff x="1889827" y="3994406"/>
            <a:chExt cx="3885960" cy="37439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7BEF4185-7EFA-D441-A528-5DDE41EE979D}"/>
                    </a:ext>
                  </a:extLst>
                </p:cNvPr>
                <p:cNvSpPr/>
                <p:nvPr/>
              </p:nvSpPr>
              <p:spPr>
                <a:xfrm>
                  <a:off x="1889827" y="3994406"/>
                  <a:ext cx="45980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7BEF4185-7EFA-D441-A528-5DDE41EE97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9827" y="3994406"/>
                  <a:ext cx="45980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9AC297-72D7-D845-8F8E-4255611EE7EA}"/>
                </a:ext>
              </a:extLst>
            </p:cNvPr>
            <p:cNvSpPr/>
            <p:nvPr/>
          </p:nvSpPr>
          <p:spPr>
            <a:xfrm>
              <a:off x="2249989" y="3994406"/>
              <a:ext cx="6447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and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C6F54965-8738-FD4A-A6D6-DA891EFDF5EF}"/>
                    </a:ext>
                  </a:extLst>
                </p:cNvPr>
                <p:cNvSpPr/>
                <p:nvPr/>
              </p:nvSpPr>
              <p:spPr>
                <a:xfrm>
                  <a:off x="2789752" y="3994406"/>
                  <a:ext cx="46512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C6F54965-8738-FD4A-A6D6-DA891EFDF5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9752" y="3994406"/>
                  <a:ext cx="46512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5EBFCC8-58FD-C549-98F6-B7015D1F4407}"/>
                </a:ext>
              </a:extLst>
            </p:cNvPr>
            <p:cNvSpPr/>
            <p:nvPr/>
          </p:nvSpPr>
          <p:spPr>
            <a:xfrm>
              <a:off x="3154557" y="3999470"/>
              <a:ext cx="26212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are the eigenvalues of M 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7D8C679-0CE0-394D-8AB9-C7F4AC1BEFFB}"/>
              </a:ext>
            </a:extLst>
          </p:cNvPr>
          <p:cNvGrpSpPr/>
          <p:nvPr/>
        </p:nvGrpSpPr>
        <p:grpSpPr>
          <a:xfrm>
            <a:off x="481381" y="4338871"/>
            <a:ext cx="7798051" cy="381766"/>
            <a:chOff x="294967" y="2863845"/>
            <a:chExt cx="7798051" cy="38176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7BD21A15-3208-D74D-BF41-31DC9C624C1D}"/>
                    </a:ext>
                  </a:extLst>
                </p:cNvPr>
                <p:cNvSpPr/>
                <p:nvPr/>
              </p:nvSpPr>
              <p:spPr>
                <a:xfrm>
                  <a:off x="6221031" y="2863845"/>
                  <a:ext cx="187198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7BD21A15-3208-D74D-BF41-31DC9C624C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1031" y="2863845"/>
                  <a:ext cx="187198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848C99A-84A0-A84B-B36D-DE165BDBFE37}"/>
                </a:ext>
              </a:extLst>
            </p:cNvPr>
            <p:cNvSpPr txBox="1"/>
            <p:nvPr/>
          </p:nvSpPr>
          <p:spPr>
            <a:xfrm>
              <a:off x="294967" y="2876279"/>
              <a:ext cx="5782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From your linear algebra class finding them requires solving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791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E4E94-3E27-7940-B29E-6AD0EB1DE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However no need to solve </a:t>
            </a:r>
            <a:r>
              <a:rPr lang="en-US" dirty="0" err="1"/>
              <a:t>det</a:t>
            </a:r>
            <a:r>
              <a:rPr lang="en-US" dirty="0"/>
              <a:t>(M-lambda I)=0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BDA0984-DD9A-4B48-8215-01D5F69C7B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103594"/>
              </p:ext>
            </p:extLst>
          </p:nvPr>
        </p:nvGraphicFramePr>
        <p:xfrm>
          <a:off x="2499926" y="2145891"/>
          <a:ext cx="3831230" cy="1639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Equation" r:id="rId3" imgW="1066800" imgH="457200" progId="Equation.DSMT4">
                  <p:embed/>
                </p:oleObj>
              </mc:Choice>
              <mc:Fallback>
                <p:oleObj name="Equation" r:id="rId3" imgW="1066800" imgH="457200" progId="Equation.DSMT4">
                  <p:embed/>
                  <p:pic>
                    <p:nvPicPr>
                      <p:cNvPr id="2" name="Object 5">
                        <a:extLst>
                          <a:ext uri="{FF2B5EF4-FFF2-40B4-BE49-F238E27FC236}">
                            <a16:creationId xmlns:a16="http://schemas.microsoft.com/office/drawing/2014/main" id="{5BC0CC5F-1946-EC40-AC40-075F0B2E2A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9926" y="2145891"/>
                        <a:ext cx="3831230" cy="16396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325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Corner response function</a:t>
            </a:r>
          </a:p>
        </p:txBody>
      </p:sp>
      <p:sp>
        <p:nvSpPr>
          <p:cNvPr id="211971" name="Rectangle 4"/>
          <p:cNvSpPr>
            <a:spLocks noChangeArrowheads="1"/>
          </p:cNvSpPr>
          <p:nvPr/>
        </p:nvSpPr>
        <p:spPr bwMode="auto">
          <a:xfrm>
            <a:off x="4098208" y="1625203"/>
            <a:ext cx="3257550" cy="325755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00"/>
          </a:p>
        </p:txBody>
      </p:sp>
      <p:sp>
        <p:nvSpPr>
          <p:cNvPr id="211972" name="Freeform 5"/>
          <p:cNvSpPr>
            <a:spLocks/>
          </p:cNvSpPr>
          <p:nvPr/>
        </p:nvSpPr>
        <p:spPr bwMode="auto">
          <a:xfrm>
            <a:off x="4441108" y="1625203"/>
            <a:ext cx="2914650" cy="2952750"/>
          </a:xfrm>
          <a:custGeom>
            <a:avLst/>
            <a:gdLst>
              <a:gd name="T0" fmla="*/ 0 w 2448"/>
              <a:gd name="T1" fmla="*/ 2147483646 h 2480"/>
              <a:gd name="T2" fmla="*/ 2147483646 w 2448"/>
              <a:gd name="T3" fmla="*/ 0 h 2480"/>
              <a:gd name="T4" fmla="*/ 2147483646 w 2448"/>
              <a:gd name="T5" fmla="*/ 0 h 2480"/>
              <a:gd name="T6" fmla="*/ 2147483646 w 2448"/>
              <a:gd name="T7" fmla="*/ 2147483646 h 2480"/>
              <a:gd name="T8" fmla="*/ 2147483646 w 2448"/>
              <a:gd name="T9" fmla="*/ 2147483646 h 2480"/>
              <a:gd name="T10" fmla="*/ 0 w 2448"/>
              <a:gd name="T11" fmla="*/ 2147483646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73" name="AutoShape 6"/>
          <p:cNvSpPr>
            <a:spLocks noChangeArrowheads="1"/>
          </p:cNvSpPr>
          <p:nvPr/>
        </p:nvSpPr>
        <p:spPr bwMode="auto">
          <a:xfrm>
            <a:off x="4098208" y="3568303"/>
            <a:ext cx="1312069" cy="131445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00"/>
          </a:p>
        </p:txBody>
      </p:sp>
      <p:sp>
        <p:nvSpPr>
          <p:cNvPr id="211974" name="Rectangle 7"/>
          <p:cNvSpPr>
            <a:spLocks noChangeArrowheads="1"/>
          </p:cNvSpPr>
          <p:nvPr/>
        </p:nvSpPr>
        <p:spPr bwMode="auto">
          <a:xfrm>
            <a:off x="5241208" y="2082404"/>
            <a:ext cx="2000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“Corner”</a:t>
            </a:r>
            <a:b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 &gt; 0</a:t>
            </a:r>
            <a:endParaRPr lang="ru-RU" altLang="en-US" sz="15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5" name="Rectangle 8"/>
          <p:cNvSpPr>
            <a:spLocks noChangeArrowheads="1"/>
          </p:cNvSpPr>
          <p:nvPr/>
        </p:nvSpPr>
        <p:spPr bwMode="auto">
          <a:xfrm>
            <a:off x="6441358" y="4139804"/>
            <a:ext cx="971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b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 &lt; 0</a:t>
            </a:r>
            <a:endParaRPr lang="ru-RU" altLang="en-US" sz="15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6" name="Rectangle 9"/>
          <p:cNvSpPr>
            <a:spLocks noChangeArrowheads="1"/>
          </p:cNvSpPr>
          <p:nvPr/>
        </p:nvSpPr>
        <p:spPr bwMode="auto">
          <a:xfrm>
            <a:off x="4155358" y="1739504"/>
            <a:ext cx="971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b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&lt; 0</a:t>
            </a:r>
            <a:endParaRPr lang="ru-RU" altLang="en-US" sz="15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7" name="Rectangle 10"/>
          <p:cNvSpPr>
            <a:spLocks noChangeArrowheads="1"/>
          </p:cNvSpPr>
          <p:nvPr/>
        </p:nvSpPr>
        <p:spPr bwMode="auto">
          <a:xfrm>
            <a:off x="4041058" y="4196954"/>
            <a:ext cx="91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“Flat” region</a:t>
            </a:r>
            <a:endParaRPr lang="ru-RU" altLang="en-US" sz="18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8" name="Oval 11"/>
          <p:cNvSpPr>
            <a:spLocks noChangeArrowheads="1"/>
          </p:cNvSpPr>
          <p:nvPr/>
        </p:nvSpPr>
        <p:spPr bwMode="auto">
          <a:xfrm>
            <a:off x="6269908" y="1910954"/>
            <a:ext cx="457200" cy="478631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00"/>
          </a:p>
        </p:txBody>
      </p:sp>
      <p:sp>
        <p:nvSpPr>
          <p:cNvPr id="211979" name="Oval 12"/>
          <p:cNvSpPr>
            <a:spLocks noChangeArrowheads="1"/>
          </p:cNvSpPr>
          <p:nvPr/>
        </p:nvSpPr>
        <p:spPr bwMode="auto">
          <a:xfrm>
            <a:off x="4207746" y="1682353"/>
            <a:ext cx="695325" cy="9406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00"/>
          </a:p>
        </p:txBody>
      </p:sp>
      <p:sp>
        <p:nvSpPr>
          <p:cNvPr id="211980" name="Oval 13"/>
          <p:cNvSpPr>
            <a:spLocks noChangeArrowheads="1"/>
          </p:cNvSpPr>
          <p:nvPr/>
        </p:nvSpPr>
        <p:spPr bwMode="auto">
          <a:xfrm>
            <a:off x="4269658" y="4025503"/>
            <a:ext cx="114300" cy="1143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00"/>
          </a:p>
        </p:txBody>
      </p:sp>
      <p:sp>
        <p:nvSpPr>
          <p:cNvPr id="211981" name="Oval 14"/>
          <p:cNvSpPr>
            <a:spLocks noChangeArrowheads="1"/>
          </p:cNvSpPr>
          <p:nvPr/>
        </p:nvSpPr>
        <p:spPr bwMode="auto">
          <a:xfrm rot="5542000">
            <a:off x="6057382" y="4478536"/>
            <a:ext cx="695325" cy="9406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00"/>
          </a:p>
        </p:txBody>
      </p:sp>
      <p:sp>
        <p:nvSpPr>
          <p:cNvPr id="211982" name="Rectangle 15"/>
          <p:cNvSpPr>
            <a:spLocks noChangeArrowheads="1"/>
          </p:cNvSpPr>
          <p:nvPr/>
        </p:nvSpPr>
        <p:spPr bwMode="auto">
          <a:xfrm>
            <a:off x="4743527" y="3846909"/>
            <a:ext cx="10118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i="1">
                <a:latin typeface="Times New Roman" panose="02020603050405020304" pitchFamily="18" charset="0"/>
                <a:sym typeface="Symbol" panose="05050102010706020507" pitchFamily="18" charset="2"/>
              </a:rPr>
              <a:t>|R| </a:t>
            </a:r>
            <a:r>
              <a:rPr lang="en-US" altLang="en-US" sz="1800">
                <a:latin typeface="Times New Roman" panose="02020603050405020304" pitchFamily="18" charset="0"/>
                <a:sym typeface="Symbol" panose="05050102010706020507" pitchFamily="18" charset="2"/>
              </a:rPr>
              <a:t>small</a:t>
            </a:r>
          </a:p>
        </p:txBody>
      </p:sp>
      <p:sp>
        <p:nvSpPr>
          <p:cNvPr id="211983" name="Line 16"/>
          <p:cNvSpPr>
            <a:spLocks noChangeShapeType="1"/>
          </p:cNvSpPr>
          <p:nvPr/>
        </p:nvSpPr>
        <p:spPr bwMode="auto">
          <a:xfrm flipH="1">
            <a:off x="4841158" y="4196953"/>
            <a:ext cx="40005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198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223975"/>
              </p:ext>
            </p:extLst>
          </p:nvPr>
        </p:nvGraphicFramePr>
        <p:xfrm>
          <a:off x="1812208" y="1053703"/>
          <a:ext cx="534233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4" imgW="2844800" imgH="228600" progId="Equation.3">
                  <p:embed/>
                </p:oleObj>
              </mc:Choice>
              <mc:Fallback>
                <p:oleObj name="Equation" r:id="rId4" imgW="2844800" imgH="228600" progId="Equation.3">
                  <p:embed/>
                  <p:pic>
                    <p:nvPicPr>
                      <p:cNvPr id="21198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208" y="1053703"/>
                        <a:ext cx="534233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85" name="Text Box 18"/>
          <p:cNvSpPr txBox="1">
            <a:spLocks noChangeArrowheads="1"/>
          </p:cNvSpPr>
          <p:nvPr/>
        </p:nvSpPr>
        <p:spPr bwMode="auto">
          <a:xfrm>
            <a:off x="1824115" y="1682353"/>
            <a:ext cx="210346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 sz="1350" i="1">
                <a:latin typeface="Times New Roman" panose="02020603050405020304" pitchFamily="18" charset="0"/>
              </a:rPr>
              <a:t>α</a:t>
            </a:r>
            <a:r>
              <a:rPr lang="en-US" altLang="en-US" sz="1350"/>
              <a:t>: constant (0.04 to 0.06)</a:t>
            </a:r>
            <a:endParaRPr lang="el-GR" altLang="en-US" sz="1350"/>
          </a:p>
        </p:txBody>
      </p:sp>
    </p:spTree>
    <p:extLst>
      <p:ext uri="{BB962C8B-B14F-4D97-AF65-F5344CB8AC3E}">
        <p14:creationId xmlns:p14="http://schemas.microsoft.com/office/powerpoint/2010/main" val="3398656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Harris Detector Summary </a:t>
            </a:r>
            <a:r>
              <a:rPr lang="pl-PL" altLang="en-US" sz="1500" dirty="0">
                <a:latin typeface="Arial" panose="020B0604020202020204" pitchFamily="34" charset="0"/>
              </a:rPr>
              <a:t>[</a:t>
            </a:r>
            <a:r>
              <a:rPr lang="pl-PL" altLang="en-US" sz="1500" dirty="0"/>
              <a:t>Harris88</a:t>
            </a:r>
            <a:r>
              <a:rPr lang="pl-PL" altLang="en-US" sz="1500" dirty="0">
                <a:latin typeface="Arial" panose="020B0604020202020204" pitchFamily="34" charset="0"/>
              </a:rPr>
              <a:t>]</a:t>
            </a:r>
            <a:endParaRPr lang="en-US" altLang="en-US" sz="1500" dirty="0">
              <a:latin typeface="Arial" panose="020B0604020202020204" pitchFamily="34" charset="0"/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l-PL" altLang="en-US"/>
              <a:t>Second moment matrix</a:t>
            </a:r>
            <a:endParaRPr lang="en-US" altLang="en-US"/>
          </a:p>
        </p:txBody>
      </p:sp>
      <p:graphicFrame>
        <p:nvGraphicFramePr>
          <p:cNvPr id="216068" name="Object 2"/>
          <p:cNvGraphicFramePr>
            <a:graphicFrameLocks noChangeAspect="1"/>
          </p:cNvGraphicFramePr>
          <p:nvPr/>
        </p:nvGraphicFramePr>
        <p:xfrm>
          <a:off x="1751410" y="1503760"/>
          <a:ext cx="2820590" cy="539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" name="Equation" r:id="rId4" imgW="2654300" imgH="508000" progId="Equation.3">
                  <p:embed/>
                </p:oleObj>
              </mc:Choice>
              <mc:Fallback>
                <p:oleObj name="Equation" r:id="rId4" imgW="2654300" imgH="508000" progId="Equation.3">
                  <p:embed/>
                  <p:pic>
                    <p:nvPicPr>
                      <p:cNvPr id="21606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410" y="1503760"/>
                        <a:ext cx="2820590" cy="5393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06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EADF45-B5B4-4B88-9404-4DB9B297637A}" type="slidenum">
              <a:rPr lang="de-DE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de-DE" altLang="en-US" sz="900">
              <a:solidFill>
                <a:srgbClr val="898989"/>
              </a:solidFill>
            </a:endParaRPr>
          </a:p>
        </p:txBody>
      </p:sp>
      <p:pic>
        <p:nvPicPr>
          <p:cNvPr id="21607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19" y="925117"/>
            <a:ext cx="809625" cy="62984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Text Box 9"/>
          <p:cNvSpPr txBox="1">
            <a:spLocks noChangeArrowheads="1"/>
          </p:cNvSpPr>
          <p:nvPr/>
        </p:nvSpPr>
        <p:spPr bwMode="auto">
          <a:xfrm>
            <a:off x="4867275" y="1599010"/>
            <a:ext cx="13501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200">
                <a:solidFill>
                  <a:srgbClr val="000000"/>
                </a:solidFill>
                <a:latin typeface="Arial" panose="020B0604020202020204" pitchFamily="34" charset="0"/>
              </a:rPr>
              <a:t>1. Image derivatives</a:t>
            </a:r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04" name="Text Box 10"/>
          <p:cNvSpPr txBox="1">
            <a:spLocks noChangeArrowheads="1"/>
          </p:cNvSpPr>
          <p:nvPr/>
        </p:nvSpPr>
        <p:spPr bwMode="auto">
          <a:xfrm>
            <a:off x="3898106" y="2330054"/>
            <a:ext cx="1457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200">
                <a:solidFill>
                  <a:srgbClr val="000000"/>
                </a:solidFill>
                <a:latin typeface="Arial" panose="020B0604020202020204" pitchFamily="34" charset="0"/>
              </a:rPr>
              <a:t>2. Square of derivatives</a:t>
            </a:r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05" name="Text Box 11"/>
          <p:cNvSpPr txBox="1">
            <a:spLocks noChangeArrowheads="1"/>
          </p:cNvSpPr>
          <p:nvPr/>
        </p:nvSpPr>
        <p:spPr bwMode="auto">
          <a:xfrm>
            <a:off x="3870723" y="2977754"/>
            <a:ext cx="14585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200">
                <a:solidFill>
                  <a:srgbClr val="000000"/>
                </a:solidFill>
                <a:latin typeface="Arial" panose="020B0604020202020204" pitchFamily="34" charset="0"/>
              </a:rPr>
              <a:t>3. Gaussian </a:t>
            </a:r>
            <a:br>
              <a:rPr lang="pl-PL" altLang="en-US" sz="12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pl-PL" altLang="en-US" sz="1200">
                <a:solidFill>
                  <a:srgbClr val="000000"/>
                </a:solidFill>
                <a:latin typeface="Arial" panose="020B0604020202020204" pitchFamily="34" charset="0"/>
              </a:rPr>
              <a:t>    filter </a:t>
            </a:r>
            <a:r>
              <a:rPr lang="pl-PL" altLang="en-US" sz="1200" i="1">
                <a:solidFill>
                  <a:srgbClr val="000000"/>
                </a:solidFill>
                <a:latin typeface="Arial" panose="020B0604020202020204" pitchFamily="34" charset="0"/>
              </a:rPr>
              <a:t>g(</a:t>
            </a:r>
            <a:r>
              <a:rPr lang="pl-PL" altLang="en-US" sz="1200" i="1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pl-PL" altLang="en-US" sz="1200" i="1" baseline="-250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pl-PL" altLang="en-US" sz="1200" i="1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en-US" altLang="en-US" sz="1200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976938" y="1600200"/>
            <a:ext cx="1889522" cy="648891"/>
            <a:chOff x="3356" y="1638"/>
            <a:chExt cx="2041" cy="756"/>
          </a:xfrm>
        </p:grpSpPr>
        <p:pic>
          <p:nvPicPr>
            <p:cNvPr id="216095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6" y="1684"/>
              <a:ext cx="907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216096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" y="1684"/>
              <a:ext cx="918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216097" name="Text Box 15"/>
            <p:cNvSpPr txBox="1">
              <a:spLocks noChangeArrowheads="1"/>
            </p:cNvSpPr>
            <p:nvPr/>
          </p:nvSpPr>
          <p:spPr bwMode="auto">
            <a:xfrm>
              <a:off x="4059" y="1638"/>
              <a:ext cx="363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pl-PL" altLang="en-US" sz="1350" i="1">
                  <a:solidFill>
                    <a:srgbClr val="FFFFFF"/>
                  </a:solidFill>
                  <a:latin typeface="Arial" panose="020B0604020202020204" pitchFamily="34" charset="0"/>
                </a:rPr>
                <a:t>I</a:t>
              </a:r>
              <a:r>
                <a:rPr lang="pl-PL" altLang="en-US" sz="1350" i="1" baseline="-25000">
                  <a:solidFill>
                    <a:srgbClr val="FFFFFF"/>
                  </a:solidFill>
                  <a:latin typeface="Arial" panose="020B0604020202020204" pitchFamily="34" charset="0"/>
                </a:rPr>
                <a:t>x</a:t>
              </a:r>
              <a:endParaRPr lang="en-US" altLang="en-US" sz="1350" i="1" baseline="-250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6098" name="Text Box 16"/>
            <p:cNvSpPr txBox="1">
              <a:spLocks noChangeArrowheads="1"/>
            </p:cNvSpPr>
            <p:nvPr/>
          </p:nvSpPr>
          <p:spPr bwMode="auto">
            <a:xfrm>
              <a:off x="5034" y="1638"/>
              <a:ext cx="363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pl-PL" altLang="en-US" sz="1350" i="1">
                  <a:solidFill>
                    <a:srgbClr val="FFFFFF"/>
                  </a:solidFill>
                  <a:latin typeface="Arial" panose="020B0604020202020204" pitchFamily="34" charset="0"/>
                </a:rPr>
                <a:t>I</a:t>
              </a:r>
              <a:r>
                <a:rPr lang="pl-PL" altLang="en-US" sz="1350" i="1" baseline="-25000">
                  <a:solidFill>
                    <a:srgbClr val="FFFFFF"/>
                  </a:solidFill>
                  <a:latin typeface="Arial" panose="020B0604020202020204" pitchFamily="34" charset="0"/>
                </a:rPr>
                <a:t>y</a:t>
              </a:r>
              <a:endParaRPr lang="en-US" altLang="en-US" sz="1350" i="1" baseline="-250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8207" name="Picture 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4188" y="2269332"/>
            <a:ext cx="897731" cy="627460"/>
          </a:xfrm>
        </p:spPr>
      </p:pic>
      <p:pic>
        <p:nvPicPr>
          <p:cNvPr id="8208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482" y="2275285"/>
            <a:ext cx="897731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09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06" y="2275285"/>
            <a:ext cx="896541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210" name="Text Box 20"/>
          <p:cNvSpPr txBox="1">
            <a:spLocks noChangeArrowheads="1"/>
          </p:cNvSpPr>
          <p:nvPr/>
        </p:nvSpPr>
        <p:spPr bwMode="auto">
          <a:xfrm>
            <a:off x="5599510" y="2240756"/>
            <a:ext cx="35004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350" i="1">
                <a:solidFill>
                  <a:srgbClr val="FFFFFF"/>
                </a:solidFill>
                <a:latin typeface="Arial" panose="020B0604020202020204" pitchFamily="34" charset="0"/>
              </a:rPr>
              <a:t>I</a:t>
            </a:r>
            <a:r>
              <a:rPr lang="pl-PL" altLang="en-US" sz="1350" i="1" baseline="-25000">
                <a:solidFill>
                  <a:srgbClr val="FFFFFF"/>
                </a:solidFill>
                <a:latin typeface="Arial" panose="020B0604020202020204" pitchFamily="34" charset="0"/>
              </a:rPr>
              <a:t>x</a:t>
            </a:r>
            <a:r>
              <a:rPr lang="pl-PL" altLang="en-US" sz="1350" i="1" baseline="3000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en-US" altLang="en-US" sz="1350" i="1" baseline="30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11" name="Text Box 21"/>
          <p:cNvSpPr txBox="1">
            <a:spLocks noChangeArrowheads="1"/>
          </p:cNvSpPr>
          <p:nvPr/>
        </p:nvSpPr>
        <p:spPr bwMode="auto">
          <a:xfrm>
            <a:off x="6517482" y="2221706"/>
            <a:ext cx="35004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350" i="1">
                <a:solidFill>
                  <a:srgbClr val="FFFFFF"/>
                </a:solidFill>
                <a:latin typeface="Arial" panose="020B0604020202020204" pitchFamily="34" charset="0"/>
              </a:rPr>
              <a:t>I</a:t>
            </a:r>
            <a:r>
              <a:rPr lang="pl-PL" altLang="en-US" sz="1350" i="1" baseline="-25000">
                <a:solidFill>
                  <a:srgbClr val="FFFFFF"/>
                </a:solidFill>
                <a:latin typeface="Arial" panose="020B0604020202020204" pitchFamily="34" charset="0"/>
              </a:rPr>
              <a:t>y</a:t>
            </a:r>
            <a:r>
              <a:rPr lang="pl-PL" altLang="en-US" sz="1350" i="1" baseline="3000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en-US" altLang="en-US" sz="1350" i="1" baseline="30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12" name="Text Box 22"/>
          <p:cNvSpPr txBox="1">
            <a:spLocks noChangeArrowheads="1"/>
          </p:cNvSpPr>
          <p:nvPr/>
        </p:nvSpPr>
        <p:spPr bwMode="auto">
          <a:xfrm>
            <a:off x="7381876" y="2221706"/>
            <a:ext cx="40362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350" i="1">
                <a:solidFill>
                  <a:srgbClr val="FFFFFF"/>
                </a:solidFill>
                <a:latin typeface="Arial" panose="020B0604020202020204" pitchFamily="34" charset="0"/>
              </a:rPr>
              <a:t>I</a:t>
            </a:r>
            <a:r>
              <a:rPr lang="pl-PL" altLang="en-US" sz="1350" i="1" baseline="-25000">
                <a:solidFill>
                  <a:srgbClr val="FFFFFF"/>
                </a:solidFill>
                <a:latin typeface="Arial" panose="020B0604020202020204" pitchFamily="34" charset="0"/>
              </a:rPr>
              <a:t>x</a:t>
            </a:r>
            <a:r>
              <a:rPr lang="pl-PL" altLang="en-US" sz="1350" i="1">
                <a:solidFill>
                  <a:srgbClr val="FFFFFF"/>
                </a:solidFill>
                <a:latin typeface="Arial" panose="020B0604020202020204" pitchFamily="34" charset="0"/>
              </a:rPr>
              <a:t>I</a:t>
            </a:r>
            <a:r>
              <a:rPr lang="pl-PL" altLang="en-US" sz="1350" i="1" baseline="-25000">
                <a:solidFill>
                  <a:srgbClr val="FFFFFF"/>
                </a:solidFill>
                <a:latin typeface="Arial" panose="020B0604020202020204" pitchFamily="34" charset="0"/>
              </a:rPr>
              <a:t>y</a:t>
            </a:r>
            <a:endParaRPr lang="en-US" altLang="en-US" sz="1350" i="1" baseline="-25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8213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98" y="2950369"/>
            <a:ext cx="887015" cy="61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1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692" y="2950369"/>
            <a:ext cx="887015" cy="61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15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331" y="2950369"/>
            <a:ext cx="887016" cy="61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216" name="Text Box 23"/>
          <p:cNvSpPr txBox="1">
            <a:spLocks noChangeArrowheads="1"/>
          </p:cNvSpPr>
          <p:nvPr/>
        </p:nvSpPr>
        <p:spPr bwMode="auto">
          <a:xfrm>
            <a:off x="5372100" y="2971800"/>
            <a:ext cx="69175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350" i="1">
                <a:solidFill>
                  <a:srgbClr val="FFFFFF"/>
                </a:solidFill>
                <a:latin typeface="Arial" panose="020B0604020202020204" pitchFamily="34" charset="0"/>
              </a:rPr>
              <a:t>g(I</a:t>
            </a:r>
            <a:r>
              <a:rPr lang="pl-PL" altLang="en-US" sz="1350" i="1" baseline="-25000">
                <a:solidFill>
                  <a:srgbClr val="FFFFFF"/>
                </a:solidFill>
                <a:latin typeface="Arial" panose="020B0604020202020204" pitchFamily="34" charset="0"/>
              </a:rPr>
              <a:t>x</a:t>
            </a:r>
            <a:r>
              <a:rPr lang="pl-PL" altLang="en-US" sz="1350" i="1" baseline="3000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pl-PL" altLang="en-US" sz="1350" i="1">
                <a:solidFill>
                  <a:srgbClr val="FFFFFF"/>
                </a:solidFill>
                <a:latin typeface="Arial" panose="020B0604020202020204" pitchFamily="34" charset="0"/>
              </a:rPr>
              <a:t>)</a:t>
            </a:r>
            <a:endParaRPr lang="en-US" altLang="en-US" sz="1350" i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17" name="Text Box 24"/>
          <p:cNvSpPr txBox="1">
            <a:spLocks noChangeArrowheads="1"/>
          </p:cNvSpPr>
          <p:nvPr/>
        </p:nvSpPr>
        <p:spPr bwMode="auto">
          <a:xfrm>
            <a:off x="6286500" y="2971800"/>
            <a:ext cx="69413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350" i="1">
                <a:solidFill>
                  <a:srgbClr val="FFFFFF"/>
                </a:solidFill>
                <a:latin typeface="Arial" panose="020B0604020202020204" pitchFamily="34" charset="0"/>
              </a:rPr>
              <a:t>g(I</a:t>
            </a:r>
            <a:r>
              <a:rPr lang="pl-PL" altLang="en-US" sz="1350" i="1" baseline="-25000">
                <a:solidFill>
                  <a:srgbClr val="FFFFFF"/>
                </a:solidFill>
                <a:latin typeface="Arial" panose="020B0604020202020204" pitchFamily="34" charset="0"/>
              </a:rPr>
              <a:t>y</a:t>
            </a:r>
            <a:r>
              <a:rPr lang="pl-PL" altLang="en-US" sz="1350" i="1" baseline="3000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pl-PL" altLang="en-US" sz="1350" i="1">
                <a:solidFill>
                  <a:srgbClr val="FFFFFF"/>
                </a:solidFill>
                <a:latin typeface="Arial" panose="020B0604020202020204" pitchFamily="34" charset="0"/>
              </a:rPr>
              <a:t>)</a:t>
            </a:r>
            <a:endParaRPr lang="en-US" altLang="en-US" sz="1350" i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18" name="Text Box 25"/>
          <p:cNvSpPr txBox="1">
            <a:spLocks noChangeArrowheads="1"/>
          </p:cNvSpPr>
          <p:nvPr/>
        </p:nvSpPr>
        <p:spPr bwMode="auto">
          <a:xfrm>
            <a:off x="7169944" y="2914650"/>
            <a:ext cx="69413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350" i="1">
                <a:solidFill>
                  <a:srgbClr val="FFFFFF"/>
                </a:solidFill>
                <a:latin typeface="Arial" panose="020B0604020202020204" pitchFamily="34" charset="0"/>
              </a:rPr>
              <a:t>g(I</a:t>
            </a:r>
            <a:r>
              <a:rPr lang="pl-PL" altLang="en-US" sz="1350" i="1" baseline="-25000">
                <a:solidFill>
                  <a:srgbClr val="FFFFFF"/>
                </a:solidFill>
                <a:latin typeface="Arial" panose="020B0604020202020204" pitchFamily="34" charset="0"/>
              </a:rPr>
              <a:t>x</a:t>
            </a:r>
            <a:r>
              <a:rPr lang="pl-PL" altLang="en-US" sz="1350" i="1">
                <a:solidFill>
                  <a:srgbClr val="FFFFFF"/>
                </a:solidFill>
                <a:latin typeface="Arial" panose="020B0604020202020204" pitchFamily="34" charset="0"/>
              </a:rPr>
              <a:t>I</a:t>
            </a:r>
            <a:r>
              <a:rPr lang="pl-PL" altLang="en-US" sz="1350" i="1" baseline="-25000">
                <a:solidFill>
                  <a:srgbClr val="FFFFFF"/>
                </a:solidFill>
                <a:latin typeface="Arial" panose="020B0604020202020204" pitchFamily="34" charset="0"/>
              </a:rPr>
              <a:t>y</a:t>
            </a:r>
            <a:r>
              <a:rPr lang="pl-PL" altLang="en-US" sz="1350" i="1">
                <a:solidFill>
                  <a:srgbClr val="FFFFFF"/>
                </a:solidFill>
                <a:latin typeface="Arial" panose="020B0604020202020204" pitchFamily="34" charset="0"/>
              </a:rPr>
              <a:t>)</a:t>
            </a:r>
            <a:endParaRPr lang="en-US" altLang="en-US" sz="1350" i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3651648"/>
            <a:ext cx="1835944" cy="142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639491" y="4270772"/>
          <a:ext cx="3846909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8" name="Equation" r:id="rId16" imgW="2679700" imgH="254000" progId="Equation.3">
                  <p:embed/>
                </p:oleObj>
              </mc:Choice>
              <mc:Fallback>
                <p:oleObj name="Equation" r:id="rId16" imgW="2679700" imgH="254000" progId="Equation.3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491" y="4270772"/>
                        <a:ext cx="3846909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658541" y="3893344"/>
          <a:ext cx="396597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9" name="Equation" r:id="rId18" imgW="2806700" imgH="228600" progId="Equation.3">
                  <p:embed/>
                </p:oleObj>
              </mc:Choice>
              <mc:Fallback>
                <p:oleObj name="Equation" r:id="rId18" imgW="2806700" imgH="228600" progId="Equation.3">
                  <p:embed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541" y="3893344"/>
                        <a:ext cx="3965972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0" name="Text Box 30"/>
          <p:cNvSpPr txBox="1">
            <a:spLocks noChangeArrowheads="1"/>
          </p:cNvSpPr>
          <p:nvPr/>
        </p:nvSpPr>
        <p:spPr bwMode="auto">
          <a:xfrm>
            <a:off x="1547813" y="3600450"/>
            <a:ext cx="42291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350">
                <a:solidFill>
                  <a:srgbClr val="000000"/>
                </a:solidFill>
                <a:latin typeface="Arial" panose="020B0604020202020204" pitchFamily="34" charset="0"/>
              </a:rPr>
              <a:t>4. Cornerness function </a:t>
            </a:r>
            <a:r>
              <a:rPr lang="en-US" altLang="en-US" sz="135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pl-PL" altLang="en-US" sz="1350">
                <a:solidFill>
                  <a:srgbClr val="000000"/>
                </a:solidFill>
                <a:latin typeface="Arial" panose="020B0604020202020204" pitchFamily="34" charset="0"/>
              </a:rPr>
              <a:t>both eigenvalues are strong</a:t>
            </a:r>
            <a:endParaRPr lang="en-US" altLang="en-US" sz="1350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21" name="Text Box 31"/>
          <p:cNvSpPr txBox="1">
            <a:spLocks noChangeArrowheads="1"/>
          </p:cNvSpPr>
          <p:nvPr/>
        </p:nvSpPr>
        <p:spPr bwMode="auto">
          <a:xfrm>
            <a:off x="7306866" y="4800600"/>
            <a:ext cx="69413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350" i="1">
                <a:solidFill>
                  <a:srgbClr val="FFFFFF"/>
                </a:solidFill>
                <a:latin typeface="Arial" panose="020B0604020202020204" pitchFamily="34" charset="0"/>
              </a:rPr>
              <a:t>har</a:t>
            </a:r>
            <a:endParaRPr lang="en-US" altLang="en-US" sz="1350" i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22" name="Text Box 32"/>
          <p:cNvSpPr txBox="1">
            <a:spLocks noChangeArrowheads="1"/>
          </p:cNvSpPr>
          <p:nvPr/>
        </p:nvSpPr>
        <p:spPr bwMode="auto">
          <a:xfrm>
            <a:off x="1547812" y="4756547"/>
            <a:ext cx="350996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350">
                <a:solidFill>
                  <a:srgbClr val="000000"/>
                </a:solidFill>
                <a:latin typeface="Arial" panose="020B0604020202020204" pitchFamily="34" charset="0"/>
              </a:rPr>
              <a:t>5. Non-maxima suppression</a:t>
            </a:r>
            <a:endParaRPr lang="en-US" altLang="en-US" sz="1350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1635919" y="2628900"/>
          <a:ext cx="1107281" cy="473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0" name="Equation" r:id="rId20" imgW="1066800" imgH="457200" progId="Equation.DSMT4">
                  <p:embed/>
                </p:oleObj>
              </mc:Choice>
              <mc:Fallback>
                <p:oleObj name="Equation" r:id="rId20" imgW="1066800" imgH="457200" progId="Equation.DSMT4">
                  <p:embed/>
                  <p:pic>
                    <p:nvPicPr>
                      <p:cNvPr id="81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919" y="2628900"/>
                        <a:ext cx="1107281" cy="4738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7D96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07706" y="1944292"/>
            <a:ext cx="15664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(optionally, blur first)</a:t>
            </a:r>
          </a:p>
        </p:txBody>
      </p:sp>
    </p:spTree>
    <p:extLst>
      <p:ext uri="{BB962C8B-B14F-4D97-AF65-F5344CB8AC3E}">
        <p14:creationId xmlns:p14="http://schemas.microsoft.com/office/powerpoint/2010/main" val="304244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4" grpId="0"/>
      <p:bldP spid="8205" grpId="0"/>
      <p:bldP spid="8210" grpId="0"/>
      <p:bldP spid="8211" grpId="0"/>
      <p:bldP spid="8212" grpId="0"/>
      <p:bldP spid="8216" grpId="0"/>
      <p:bldP spid="8217" grpId="0"/>
      <p:bldP spid="8218" grpId="0"/>
      <p:bldP spid="8220" grpId="0"/>
      <p:bldP spid="8221" grpId="0"/>
      <p:bldP spid="822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192770"/>
            <a:ext cx="7886700" cy="994172"/>
          </a:xfrm>
        </p:spPr>
        <p:txBody>
          <a:bodyPr/>
          <a:lstStyle/>
          <a:p>
            <a:r>
              <a:rPr lang="en-US" dirty="0"/>
              <a:t>Alternative Corner response function</a:t>
            </a:r>
          </a:p>
        </p:txBody>
      </p: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6057900" y="971550"/>
            <a:ext cx="1771650" cy="2107407"/>
            <a:chOff x="480" y="1824"/>
            <a:chExt cx="1488" cy="1770"/>
          </a:xfrm>
        </p:grpSpPr>
        <p:pic>
          <p:nvPicPr>
            <p:cNvPr id="18" name="Picture 18" descr="corn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8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480" y="3284"/>
              <a:ext cx="129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“flat”</a:t>
              </a:r>
              <a:r>
                <a:rPr lang="en-US" dirty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 region</a:t>
              </a:r>
              <a:endParaRPr lang="ru-RU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344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1776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>
              <a:off x="1200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 flipV="1">
              <a:off x="1200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1776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172200" y="3028951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and 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are small;</a:t>
            </a:r>
            <a:b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endParaRPr lang="ru-RU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485900" y="971550"/>
            <a:ext cx="1828800" cy="2107407"/>
            <a:chOff x="2160" y="1824"/>
            <a:chExt cx="1536" cy="1770"/>
          </a:xfrm>
        </p:grpSpPr>
        <p:pic>
          <p:nvPicPr>
            <p:cNvPr id="5" name="Picture 5" descr="corn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60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160" y="3284"/>
              <a:ext cx="153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“edge”</a:t>
              </a:r>
              <a:r>
                <a:rPr lang="en-US" dirty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:</a:t>
              </a:r>
              <a:endParaRPr lang="ru-RU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496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2352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2457450" y="1085850"/>
            <a:ext cx="514350" cy="514350"/>
          </a:xfrm>
          <a:prstGeom prst="rect">
            <a:avLst/>
          </a:prstGeom>
          <a:solidFill>
            <a:srgbClr val="FFCC99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1714500" y="3013695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endParaRPr lang="ru-RU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1714500" y="3368501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endParaRPr lang="ru-RU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3771900" y="971550"/>
            <a:ext cx="2000250" cy="2107407"/>
            <a:chOff x="3792" y="1824"/>
            <a:chExt cx="1680" cy="1770"/>
          </a:xfrm>
        </p:grpSpPr>
        <p:pic>
          <p:nvPicPr>
            <p:cNvPr id="10" name="Picture 10" descr="corn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92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936" y="3284"/>
              <a:ext cx="153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“corner”</a:t>
              </a:r>
              <a:r>
                <a:rPr lang="en-US" dirty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:</a:t>
              </a:r>
              <a:endParaRPr lang="ru-RU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224" y="201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>
              <a:off x="4080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 flipV="1">
              <a:off x="4080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4656" y="244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4656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600450" y="3034353"/>
            <a:ext cx="2686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and 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are large,</a:t>
            </a:r>
            <a:b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~ 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;</a:t>
            </a:r>
            <a:endParaRPr lang="ru-RU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31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9508" y="3978427"/>
            <a:ext cx="2580942" cy="101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" name="Object 5">
            <a:extLst>
              <a:ext uri="{FF2B5EF4-FFF2-40B4-BE49-F238E27FC236}">
                <a16:creationId xmlns:a16="http://schemas.microsoft.com/office/drawing/2014/main" id="{64FD6498-F124-6442-B5F2-7F1C2FDF87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901144"/>
              </p:ext>
            </p:extLst>
          </p:nvPr>
        </p:nvGraphicFramePr>
        <p:xfrm>
          <a:off x="6769098" y="4128009"/>
          <a:ext cx="1663703" cy="711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Equation" r:id="rId7" imgW="1066800" imgH="457200" progId="Equation.DSMT4">
                  <p:embed/>
                </p:oleObj>
              </mc:Choice>
              <mc:Fallback>
                <p:oleObj name="Equation" r:id="rId7" imgW="1066800" imgH="457200" progId="Equation.DSMT4">
                  <p:embed/>
                  <p:pic>
                    <p:nvPicPr>
                      <p:cNvPr id="2" name="Object 5">
                        <a:extLst>
                          <a:ext uri="{FF2B5EF4-FFF2-40B4-BE49-F238E27FC236}">
                            <a16:creationId xmlns:a16="http://schemas.microsoft.com/office/drawing/2014/main" id="{536B74C3-DE83-9845-8817-A8F1D64CEF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9098" y="4128009"/>
                        <a:ext cx="1663703" cy="711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A740703-2F54-1941-B0C6-1DD9CE37372A}"/>
              </a:ext>
            </a:extLst>
          </p:cNvPr>
          <p:cNvSpPr txBox="1"/>
          <p:nvPr/>
        </p:nvSpPr>
        <p:spPr>
          <a:xfrm>
            <a:off x="3938741" y="4222181"/>
            <a:ext cx="1683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Szeliski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Harmonic mean</a:t>
            </a:r>
          </a:p>
        </p:txBody>
      </p:sp>
    </p:spTree>
    <p:extLst>
      <p:ext uri="{BB962C8B-B14F-4D97-AF65-F5344CB8AC3E}">
        <p14:creationId xmlns:p14="http://schemas.microsoft.com/office/powerpoint/2010/main" val="428988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5542" y="1200151"/>
            <a:ext cx="8033657" cy="3394472"/>
          </a:xfrm>
        </p:spPr>
        <p:txBody>
          <a:bodyPr/>
          <a:lstStyle/>
          <a:p>
            <a:r>
              <a:rPr lang="en-US" dirty="0"/>
              <a:t>Frequency Domain</a:t>
            </a:r>
          </a:p>
          <a:p>
            <a:r>
              <a:rPr lang="en-US" dirty="0"/>
              <a:t>Filtering in Frequency</a:t>
            </a:r>
          </a:p>
          <a:p>
            <a:r>
              <a:rPr lang="en-US" dirty="0"/>
              <a:t>Edge Detection - Canny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</a:t>
            </a:r>
          </a:p>
        </p:txBody>
      </p:sp>
    </p:spTree>
    <p:extLst>
      <p:ext uri="{BB962C8B-B14F-4D97-AF65-F5344CB8AC3E}">
        <p14:creationId xmlns:p14="http://schemas.microsoft.com/office/powerpoint/2010/main" val="80105845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6418" y="0"/>
            <a:ext cx="7886700" cy="994172"/>
          </a:xfrm>
        </p:spPr>
        <p:txBody>
          <a:bodyPr/>
          <a:lstStyle/>
          <a:p>
            <a:r>
              <a:rPr lang="en-US" altLang="en-US" sz="2400" dirty="0"/>
              <a:t>Harris Detector: Steps</a:t>
            </a:r>
            <a:endParaRPr lang="ru-RU" altLang="en-US" sz="2400" dirty="0"/>
          </a:p>
        </p:txBody>
      </p:sp>
      <p:pic>
        <p:nvPicPr>
          <p:cNvPr id="218115" name="Picture 3" descr="cows_step0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971550"/>
            <a:ext cx="6115050" cy="395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671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47533" y="-22622"/>
            <a:ext cx="7886700" cy="994172"/>
          </a:xfrm>
        </p:spPr>
        <p:txBody>
          <a:bodyPr/>
          <a:lstStyle/>
          <a:p>
            <a:r>
              <a:rPr lang="en-US" altLang="en-US" sz="2400" dirty="0"/>
              <a:t>Harris Detector: Steps</a:t>
            </a:r>
            <a:endParaRPr lang="ru-RU" altLang="en-US" sz="2400" dirty="0"/>
          </a:p>
        </p:txBody>
      </p:sp>
      <p:pic>
        <p:nvPicPr>
          <p:cNvPr id="220163" name="Picture 3" descr="cows_step1_corner_respon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971550"/>
            <a:ext cx="6115050" cy="395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1764507" y="581025"/>
            <a:ext cx="311014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cs typeface="Times New Roman" panose="02020603050405020304" pitchFamily="18" charset="0"/>
              </a:rPr>
              <a:t>Compute corner response </a:t>
            </a:r>
            <a:r>
              <a:rPr lang="en-US" altLang="en-US" sz="2100" i="1">
                <a:cs typeface="Times New Roman" panose="02020603050405020304" pitchFamily="18" charset="0"/>
              </a:rPr>
              <a:t>R</a:t>
            </a:r>
            <a:endParaRPr lang="ru-RU" altLang="en-US" sz="2100" i="1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534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914" y="0"/>
            <a:ext cx="7886700" cy="994172"/>
          </a:xfrm>
        </p:spPr>
        <p:txBody>
          <a:bodyPr/>
          <a:lstStyle/>
          <a:p>
            <a:r>
              <a:rPr lang="en-US" altLang="en-US" sz="2400" dirty="0"/>
              <a:t>Harris Detector: Steps</a:t>
            </a:r>
            <a:endParaRPr lang="ru-RU" altLang="en-US" sz="2400" dirty="0"/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1771650" y="581025"/>
            <a:ext cx="567976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cs typeface="Times New Roman" panose="02020603050405020304" pitchFamily="18" charset="0"/>
              </a:rPr>
              <a:t>Find points with large corner response: </a:t>
            </a:r>
            <a:r>
              <a:rPr lang="en-US" altLang="en-US" sz="2100" i="1">
                <a:cs typeface="Times New Roman" panose="02020603050405020304" pitchFamily="18" charset="0"/>
              </a:rPr>
              <a:t>R&gt;</a:t>
            </a:r>
            <a:r>
              <a:rPr lang="en-US" altLang="en-US" sz="2100">
                <a:cs typeface="Times New Roman" panose="02020603050405020304" pitchFamily="18" charset="0"/>
              </a:rPr>
              <a:t>threshold</a:t>
            </a:r>
            <a:endParaRPr lang="ru-RU" altLang="en-US" sz="2100">
              <a:cs typeface="Times New Roman" panose="02020603050405020304" pitchFamily="18" charset="0"/>
            </a:endParaRPr>
          </a:p>
        </p:txBody>
      </p:sp>
      <p:pic>
        <p:nvPicPr>
          <p:cNvPr id="222212" name="Picture 4" descr="cows_step2_thr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971550"/>
            <a:ext cx="6115050" cy="395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093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18037" y="-22622"/>
            <a:ext cx="7886700" cy="994172"/>
          </a:xfrm>
        </p:spPr>
        <p:txBody>
          <a:bodyPr/>
          <a:lstStyle/>
          <a:p>
            <a:r>
              <a:rPr lang="en-US" altLang="en-US" sz="2400" dirty="0"/>
              <a:t>Harris Detector: Steps</a:t>
            </a:r>
            <a:endParaRPr lang="ru-RU" altLang="en-US" sz="2400" dirty="0"/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1771650" y="581025"/>
            <a:ext cx="443102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cs typeface="Times New Roman" panose="02020603050405020304" pitchFamily="18" charset="0"/>
              </a:rPr>
              <a:t>Take only the points of local maxima of </a:t>
            </a:r>
            <a:r>
              <a:rPr lang="en-US" altLang="en-US" sz="2100" i="1">
                <a:cs typeface="Times New Roman" panose="02020603050405020304" pitchFamily="18" charset="0"/>
              </a:rPr>
              <a:t>R</a:t>
            </a:r>
            <a:endParaRPr lang="ru-RU" altLang="en-US" sz="2100" i="1">
              <a:cs typeface="Times New Roman" panose="02020603050405020304" pitchFamily="18" charset="0"/>
            </a:endParaRPr>
          </a:p>
        </p:txBody>
      </p:sp>
      <p:pic>
        <p:nvPicPr>
          <p:cNvPr id="224260" name="Picture 4" descr="cows_step3_thresh&amp;max"/>
          <p:cNvPicPr>
            <a:picLocks noChangeAspect="1" noChangeArrowheads="1"/>
          </p:cNvPicPr>
          <p:nvPr/>
        </p:nvPicPr>
        <p:blipFill>
          <a:blip r:embed="rId3">
            <a:lum bright="24000" contrast="7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971550"/>
            <a:ext cx="6115050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252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88541" y="0"/>
            <a:ext cx="7886700" cy="994172"/>
          </a:xfrm>
        </p:spPr>
        <p:txBody>
          <a:bodyPr/>
          <a:lstStyle/>
          <a:p>
            <a:r>
              <a:rPr lang="en-US" altLang="en-US" sz="2400" dirty="0"/>
              <a:t>Harris Detector: Steps</a:t>
            </a:r>
            <a:endParaRPr lang="ru-RU" altLang="en-US" sz="2400" dirty="0"/>
          </a:p>
        </p:txBody>
      </p:sp>
      <p:pic>
        <p:nvPicPr>
          <p:cNvPr id="226307" name="Picture 3" descr="cows_step4_harris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971550"/>
            <a:ext cx="6115050" cy="395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285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10663" y="-65369"/>
            <a:ext cx="7886700" cy="994172"/>
          </a:xfrm>
        </p:spPr>
        <p:txBody>
          <a:bodyPr/>
          <a:lstStyle/>
          <a:p>
            <a:r>
              <a:rPr lang="en-US" altLang="en-US" dirty="0"/>
              <a:t>Invariance and covariance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648930"/>
            <a:ext cx="6686550" cy="405765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sz="1800" dirty="0"/>
              <a:t>We want corner locations to be </a:t>
            </a:r>
            <a:r>
              <a:rPr lang="en-US" altLang="en-US" sz="1800" i="1" dirty="0"/>
              <a:t>invariant</a:t>
            </a:r>
            <a:r>
              <a:rPr lang="en-US" altLang="en-US" sz="1800" dirty="0"/>
              <a:t> to photometric transformations and </a:t>
            </a:r>
            <a:r>
              <a:rPr lang="en-US" altLang="en-US" sz="1800" i="1" dirty="0"/>
              <a:t>covariant</a:t>
            </a:r>
            <a:r>
              <a:rPr lang="en-US" altLang="en-US" sz="1800" dirty="0"/>
              <a:t> to geometric transformations</a:t>
            </a:r>
          </a:p>
          <a:p>
            <a:pPr lvl="1"/>
            <a:r>
              <a:rPr lang="en-US" altLang="en-US" b="1" dirty="0"/>
              <a:t>Invariance:</a:t>
            </a:r>
            <a:r>
              <a:rPr lang="en-US" altLang="en-US" dirty="0"/>
              <a:t> image is transformed and corner locations do not change</a:t>
            </a:r>
          </a:p>
          <a:p>
            <a:pPr lvl="1"/>
            <a:r>
              <a:rPr lang="en-US" altLang="en-US" b="1" dirty="0"/>
              <a:t>Covariance: </a:t>
            </a:r>
            <a:r>
              <a:rPr lang="en-US" altLang="en-US" dirty="0"/>
              <a:t>if we have two transformed versions of the same image, features should be detected in corresponding locations</a:t>
            </a:r>
          </a:p>
        </p:txBody>
      </p:sp>
      <p:pic>
        <p:nvPicPr>
          <p:cNvPr id="228356" name="Picture 3" descr="cows_step4_harris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288382"/>
            <a:ext cx="4286250" cy="277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138AAB-581B-D545-A350-154BF872F86C}"/>
              </a:ext>
            </a:extLst>
          </p:cNvPr>
          <p:cNvSpPr txBox="1"/>
          <p:nvPr/>
        </p:nvSpPr>
        <p:spPr>
          <a:xfrm>
            <a:off x="7739971" y="4861611"/>
            <a:ext cx="1314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 James Hays</a:t>
            </a:r>
          </a:p>
        </p:txBody>
      </p:sp>
    </p:spTree>
    <p:extLst>
      <p:ext uri="{BB962C8B-B14F-4D97-AF65-F5344CB8AC3E}">
        <p14:creationId xmlns:p14="http://schemas.microsoft.com/office/powerpoint/2010/main" val="2871453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6920" y="-39886"/>
            <a:ext cx="7886700" cy="994172"/>
          </a:xfrm>
        </p:spPr>
        <p:txBody>
          <a:bodyPr/>
          <a:lstStyle/>
          <a:p>
            <a:r>
              <a:rPr lang="en-US" dirty="0" err="1"/>
              <a:t>Keypoint</a:t>
            </a:r>
            <a:r>
              <a:rPr lang="en-US" dirty="0"/>
              <a:t> detection with scale selection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3050" y="685800"/>
            <a:ext cx="6057900" cy="3943350"/>
          </a:xfrm>
        </p:spPr>
        <p:txBody>
          <a:bodyPr/>
          <a:lstStyle/>
          <a:p>
            <a:pPr marL="400050" indent="-400050">
              <a:buFontTx/>
              <a:buChar char="•"/>
            </a:pPr>
            <a:r>
              <a:rPr lang="en-US" dirty="0"/>
              <a:t>We want to extract </a:t>
            </a:r>
            <a:r>
              <a:rPr lang="en-US" dirty="0" err="1"/>
              <a:t>keypoints</a:t>
            </a:r>
            <a:r>
              <a:rPr lang="en-US" dirty="0"/>
              <a:t> with characteristic scale that is </a:t>
            </a:r>
            <a:r>
              <a:rPr lang="en-US" i="1" dirty="0"/>
              <a:t>covariant</a:t>
            </a:r>
            <a:r>
              <a:rPr lang="en-US" dirty="0"/>
              <a:t> with the image transformation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3440" y="1797460"/>
            <a:ext cx="518897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1077CE-3BEC-424A-9C0B-01A844CD1988}"/>
              </a:ext>
            </a:extLst>
          </p:cNvPr>
          <p:cNvSpPr txBox="1"/>
          <p:nvPr/>
        </p:nvSpPr>
        <p:spPr>
          <a:xfrm>
            <a:off x="7470144" y="4881890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 Svetlana </a:t>
            </a:r>
            <a:r>
              <a:rPr lang="en-US" sz="1100" dirty="0" err="1"/>
              <a:t>Lazebnik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76721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3050" y="1025012"/>
            <a:ext cx="6000750" cy="3661287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Convolve the image with a “blob filter” at multiple scales and look for </a:t>
            </a:r>
            <a:r>
              <a:rPr lang="en-US" dirty="0" err="1"/>
              <a:t>extrema</a:t>
            </a:r>
            <a:r>
              <a:rPr lang="en-US" dirty="0"/>
              <a:t> of filter response in the resulting </a:t>
            </a:r>
            <a:r>
              <a:rPr lang="en-US" i="1" dirty="0"/>
              <a:t>scale space</a:t>
            </a:r>
          </a:p>
        </p:txBody>
      </p:sp>
      <p:pic>
        <p:nvPicPr>
          <p:cNvPr id="26628" name="Picture 5" descr="Sunflowers2_circ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7450" y="2019184"/>
            <a:ext cx="2533650" cy="2533650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6" descr="l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495434"/>
            <a:ext cx="15430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485900" y="4603373"/>
            <a:ext cx="62293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US" sz="1500" dirty="0"/>
              <a:t>T. </a:t>
            </a:r>
            <a:r>
              <a:rPr lang="en-US" sz="1500" dirty="0" err="1"/>
              <a:t>Lindeberg</a:t>
            </a:r>
            <a:r>
              <a:rPr lang="en-US" sz="1500" dirty="0"/>
              <a:t>. </a:t>
            </a:r>
            <a:r>
              <a:rPr lang="en-US" sz="1500" dirty="0">
                <a:hlinkClick r:id="rId5" tooltip="http://www.nada.kth.se/cvap/abstracts/cvap198.html"/>
              </a:rPr>
              <a:t>Feature detection with automatic scale selection.</a:t>
            </a:r>
            <a:r>
              <a:rPr lang="en-US" sz="1500" dirty="0"/>
              <a:t> </a:t>
            </a:r>
            <a:br>
              <a:rPr lang="en-US" sz="1500" dirty="0"/>
            </a:br>
            <a:r>
              <a:rPr lang="en-US" sz="1500" i="1" dirty="0"/>
              <a:t>IJCV </a:t>
            </a:r>
            <a:r>
              <a:rPr lang="en-US" sz="1500" dirty="0"/>
              <a:t>30(</a:t>
            </a:r>
            <a:r>
              <a:rPr lang="en-US" sz="1500"/>
              <a:t>2), </a:t>
            </a:r>
            <a:r>
              <a:rPr lang="en-US" sz="1500" dirty="0" err="1"/>
              <a:t>pp</a:t>
            </a:r>
            <a:r>
              <a:rPr lang="en-US" sz="1500" dirty="0"/>
              <a:t> 77-116, 1998.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311199-0094-C540-88C7-63E68782D809}"/>
              </a:ext>
            </a:extLst>
          </p:cNvPr>
          <p:cNvSpPr txBox="1"/>
          <p:nvPr/>
        </p:nvSpPr>
        <p:spPr>
          <a:xfrm>
            <a:off x="7470144" y="4881890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 Svetlana </a:t>
            </a:r>
            <a:r>
              <a:rPr lang="en-US" sz="1100" dirty="0" err="1"/>
              <a:t>Lazebnik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95587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Blob detection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>
          <a:xfrm>
            <a:off x="1485900" y="4179094"/>
            <a:ext cx="5943600" cy="907256"/>
          </a:xfrm>
        </p:spPr>
        <p:txBody>
          <a:bodyPr/>
          <a:lstStyle/>
          <a:p>
            <a:pPr eaLnBrk="1" hangingPunct="1"/>
            <a:r>
              <a:rPr lang="en-US" altLang="en-US" dirty="0"/>
              <a:t>Find maxima </a:t>
            </a:r>
            <a:r>
              <a:rPr lang="en-US" altLang="en-US" i="1" dirty="0"/>
              <a:t>and minima</a:t>
            </a:r>
            <a:r>
              <a:rPr lang="en-US" altLang="en-US" dirty="0"/>
              <a:t> of blob filter response in space </a:t>
            </a:r>
            <a:r>
              <a:rPr lang="en-US" altLang="en-US" i="1" dirty="0"/>
              <a:t>and scale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1" y="2343151"/>
            <a:ext cx="27027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C:\snavely\work\teaching\09Fa-CS6610\lectures\lec03\butterfly_b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485900"/>
            <a:ext cx="26860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3" descr="C:\snavely\work\teaching\09Fa-CS6610\lectures\lec03\b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1485900"/>
            <a:ext cx="26860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4010025" y="2234253"/>
            <a:ext cx="561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4743450" y="2228851"/>
            <a:ext cx="43338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700" dirty="0">
                <a:cs typeface="Times New Roman" pitchFamily="18" charset="0"/>
              </a:rPr>
              <a:t>=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6025159" y="3339108"/>
            <a:ext cx="391715" cy="1309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2" name="TextBox 13"/>
          <p:cNvSpPr txBox="1">
            <a:spLocks noChangeArrowheads="1"/>
          </p:cNvSpPr>
          <p:nvPr/>
        </p:nvSpPr>
        <p:spPr bwMode="auto">
          <a:xfrm>
            <a:off x="6000750" y="3559969"/>
            <a:ext cx="9268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maxima</a:t>
            </a:r>
          </a:p>
        </p:txBody>
      </p:sp>
      <p:sp>
        <p:nvSpPr>
          <p:cNvPr id="18443" name="TextBox 14"/>
          <p:cNvSpPr txBox="1">
            <a:spLocks noChangeArrowheads="1"/>
          </p:cNvSpPr>
          <p:nvPr/>
        </p:nvSpPr>
        <p:spPr bwMode="auto">
          <a:xfrm>
            <a:off x="6343651" y="857250"/>
            <a:ext cx="891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minima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715000" y="1200151"/>
            <a:ext cx="914400" cy="10341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861059" y="1314450"/>
            <a:ext cx="171450" cy="8572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629401" y="3086101"/>
            <a:ext cx="48815" cy="5143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86551" y="4912667"/>
            <a:ext cx="11929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Source: N. </a:t>
            </a:r>
            <a:r>
              <a:rPr lang="en-US" sz="1050" dirty="0" err="1"/>
              <a:t>Snavely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2811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/>
      <p:bldP spid="184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Blob filter</a:t>
            </a:r>
          </a:p>
        </p:txBody>
      </p:sp>
      <p:sp>
        <p:nvSpPr>
          <p:cNvPr id="19460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Laplacian of Gaussian: Circularly symmetric operator for blob detection in 2D</a:t>
            </a:r>
          </a:p>
        </p:txBody>
      </p:sp>
      <p:pic>
        <p:nvPicPr>
          <p:cNvPr id="19461" name="Picture 5" descr="log_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0973" y="2016996"/>
            <a:ext cx="2593872" cy="194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lo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5727" y="1944886"/>
            <a:ext cx="15430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58" name="Object 7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10719633"/>
              </p:ext>
            </p:extLst>
          </p:nvPr>
        </p:nvGraphicFramePr>
        <p:xfrm>
          <a:off x="3317735" y="4063603"/>
          <a:ext cx="2684859" cy="1079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Equation" r:id="rId6" imgW="1104840" imgH="444240" progId="Equation.3">
                  <p:embed/>
                </p:oleObj>
              </mc:Choice>
              <mc:Fallback>
                <p:oleObj name="Equation" r:id="rId6" imgW="1104840" imgH="444240" progId="Equation.3">
                  <p:embed/>
                  <p:pic>
                    <p:nvPicPr>
                      <p:cNvPr id="1945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735" y="4063603"/>
                        <a:ext cx="2684859" cy="10798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5928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5542" y="1200151"/>
            <a:ext cx="8033657" cy="3394472"/>
          </a:xfrm>
        </p:spPr>
        <p:txBody>
          <a:bodyPr/>
          <a:lstStyle/>
          <a:p>
            <a:r>
              <a:rPr lang="en-US" dirty="0"/>
              <a:t>Corner Detection - Harris</a:t>
            </a:r>
          </a:p>
          <a:p>
            <a:r>
              <a:rPr lang="en-US" dirty="0"/>
              <a:t>Interest Points</a:t>
            </a:r>
          </a:p>
          <a:p>
            <a:r>
              <a:rPr lang="en-US" dirty="0"/>
              <a:t>Local Feature Descriptors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Class</a:t>
            </a:r>
          </a:p>
        </p:txBody>
      </p:sp>
    </p:spTree>
    <p:extLst>
      <p:ext uri="{BB962C8B-B14F-4D97-AF65-F5344CB8AC3E}">
        <p14:creationId xmlns:p14="http://schemas.microsoft.com/office/powerpoint/2010/main" val="174582044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>
          <a:xfrm>
            <a:off x="1600200" y="57150"/>
            <a:ext cx="5943600" cy="628650"/>
          </a:xfrm>
        </p:spPr>
        <p:txBody>
          <a:bodyPr/>
          <a:lstStyle/>
          <a:p>
            <a:r>
              <a:rPr lang="en-US"/>
              <a:t>Recall: Edge detection</a:t>
            </a:r>
          </a:p>
        </p:txBody>
      </p:sp>
      <p:graphicFrame>
        <p:nvGraphicFramePr>
          <p:cNvPr id="16386" name="Object 6"/>
          <p:cNvGraphicFramePr>
            <a:graphicFrameLocks noChangeAspect="1"/>
          </p:cNvGraphicFramePr>
          <p:nvPr/>
        </p:nvGraphicFramePr>
        <p:xfrm>
          <a:off x="2330053" y="1143000"/>
          <a:ext cx="4137422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Photo Editor Photo" r:id="rId4" imgW="6001588" imgH="4847619" progId="">
                  <p:embed/>
                </p:oleObj>
              </mc:Choice>
              <mc:Fallback>
                <p:oleObj name="Photo Editor Photo" r:id="rId4" imgW="6001588" imgH="4847619" progId="">
                  <p:embed/>
                  <p:pic>
                    <p:nvPicPr>
                      <p:cNvPr id="163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053" y="1143000"/>
                        <a:ext cx="4137422" cy="325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323975" y="3486150"/>
          <a:ext cx="827485" cy="567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Equation" r:id="rId6" imgW="558720" imgH="393480" progId="Equation.3">
                  <p:embed/>
                </p:oleObj>
              </mc:Choice>
              <mc:Fallback>
                <p:oleObj name="Equation" r:id="rId6" imgW="558720" imgH="393480" progId="Equation.3">
                  <p:embed/>
                  <p:pic>
                    <p:nvPicPr>
                      <p:cNvPr id="163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975" y="3486150"/>
                        <a:ext cx="827485" cy="5679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1737122" y="1550194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f</a:t>
            </a:r>
          </a:p>
        </p:txBody>
      </p:sp>
      <p:graphicFrame>
        <p:nvGraphicFramePr>
          <p:cNvPr id="16388" name="Object 9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641872" y="2464594"/>
          <a:ext cx="509588" cy="591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Equation" r:id="rId8" imgW="330120" imgH="393480" progId="Equation.3">
                  <p:embed/>
                </p:oleObj>
              </mc:Choice>
              <mc:Fallback>
                <p:oleObj name="Equation" r:id="rId8" imgW="330120" imgH="393480" progId="Equation.3">
                  <p:embed/>
                  <p:pic>
                    <p:nvPicPr>
                      <p:cNvPr id="1638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872" y="2464594"/>
                        <a:ext cx="509588" cy="5917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6892246" y="4857750"/>
            <a:ext cx="10102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50"/>
              <a:t>Source: S. Seitz</a:t>
            </a:r>
          </a:p>
        </p:txBody>
      </p:sp>
      <p:sp>
        <p:nvSpPr>
          <p:cNvPr id="16392" name="Text Box 12"/>
          <p:cNvSpPr txBox="1">
            <a:spLocks noChangeArrowheads="1"/>
          </p:cNvSpPr>
          <p:nvPr/>
        </p:nvSpPr>
        <p:spPr bwMode="auto">
          <a:xfrm>
            <a:off x="6410325" y="1428750"/>
            <a:ext cx="52931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/>
              <a:t>Edge</a:t>
            </a:r>
          </a:p>
        </p:txBody>
      </p:sp>
      <p:sp>
        <p:nvSpPr>
          <p:cNvPr id="16393" name="Text Box 13"/>
          <p:cNvSpPr txBox="1">
            <a:spLocks noChangeArrowheads="1"/>
          </p:cNvSpPr>
          <p:nvPr/>
        </p:nvSpPr>
        <p:spPr bwMode="auto">
          <a:xfrm>
            <a:off x="6396038" y="2431257"/>
            <a:ext cx="100059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/>
              <a:t>Derivative</a:t>
            </a:r>
            <a:br>
              <a:rPr lang="en-US" sz="1350"/>
            </a:br>
            <a:r>
              <a:rPr lang="en-US" sz="1350"/>
              <a:t>of Gaussian</a:t>
            </a:r>
          </a:p>
        </p:txBody>
      </p:sp>
      <p:sp>
        <p:nvSpPr>
          <p:cNvPr id="16394" name="Text Box 14"/>
          <p:cNvSpPr txBox="1">
            <a:spLocks noChangeArrowheads="1"/>
          </p:cNvSpPr>
          <p:nvPr/>
        </p:nvSpPr>
        <p:spPr bwMode="auto">
          <a:xfrm>
            <a:off x="6353175" y="3462338"/>
            <a:ext cx="139653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/>
              <a:t>Edge = maximum</a:t>
            </a:r>
            <a:br>
              <a:rPr lang="en-US" sz="1350"/>
            </a:br>
            <a:r>
              <a:rPr lang="en-US" sz="1350"/>
              <a:t>of derivative</a:t>
            </a:r>
          </a:p>
        </p:txBody>
      </p:sp>
    </p:spTree>
    <p:extLst>
      <p:ext uri="{BB962C8B-B14F-4D97-AF65-F5344CB8AC3E}">
        <p14:creationId xmlns:p14="http://schemas.microsoft.com/office/powerpoint/2010/main" val="3777352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Edge detection, Take 2</a:t>
            </a:r>
          </a:p>
        </p:txBody>
      </p:sp>
      <p:graphicFrame>
        <p:nvGraphicFramePr>
          <p:cNvPr id="17410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2160985" y="1143000"/>
          <a:ext cx="4125515" cy="334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Photo Editor Photo" r:id="rId4" imgW="6125430" imgH="4971429" progId="">
                  <p:embed/>
                </p:oleObj>
              </mc:Choice>
              <mc:Fallback>
                <p:oleObj name="Photo Editor Photo" r:id="rId4" imgW="6125430" imgH="4971429" progId="">
                  <p:embed/>
                  <p:pic>
                    <p:nvPicPr>
                      <p:cNvPr id="174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985" y="1143000"/>
                        <a:ext cx="4125515" cy="334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6"/>
          <p:cNvGraphicFramePr>
            <a:graphicFrameLocks noChangeAspect="1"/>
          </p:cNvGraphicFramePr>
          <p:nvPr/>
        </p:nvGraphicFramePr>
        <p:xfrm>
          <a:off x="1200150" y="3558778"/>
          <a:ext cx="921544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Equation" r:id="rId6" imgW="622080" imgH="419040" progId="Equation.3">
                  <p:embed/>
                </p:oleObj>
              </mc:Choice>
              <mc:Fallback>
                <p:oleObj name="Equation" r:id="rId6" imgW="622080" imgH="419040" progId="Equation.3">
                  <p:embed/>
                  <p:pic>
                    <p:nvPicPr>
                      <p:cNvPr id="174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3558778"/>
                        <a:ext cx="921544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1659731" y="1640681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f</a:t>
            </a:r>
          </a:p>
        </p:txBody>
      </p:sp>
      <p:graphicFrame>
        <p:nvGraphicFramePr>
          <p:cNvPr id="17412" name="Object 8"/>
          <p:cNvGraphicFramePr>
            <a:graphicFrameLocks noChangeAspect="1"/>
          </p:cNvGraphicFramePr>
          <p:nvPr/>
        </p:nvGraphicFramePr>
        <p:xfrm>
          <a:off x="1506141" y="2536031"/>
          <a:ext cx="627459" cy="629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Equation" r:id="rId8" imgW="406080" imgH="419040" progId="Equation.3">
                  <p:embed/>
                </p:oleObj>
              </mc:Choice>
              <mc:Fallback>
                <p:oleObj name="Equation" r:id="rId8" imgW="406080" imgH="419040" progId="Equation.3">
                  <p:embed/>
                  <p:pic>
                    <p:nvPicPr>
                      <p:cNvPr id="174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141" y="2536031"/>
                        <a:ext cx="627459" cy="629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6286500" y="1600200"/>
            <a:ext cx="52931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/>
              <a:t>Edge</a:t>
            </a:r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6272213" y="2457450"/>
            <a:ext cx="1441420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/>
              <a:t>Second derivative</a:t>
            </a:r>
            <a:br>
              <a:rPr lang="en-US" sz="1350"/>
            </a:br>
            <a:r>
              <a:rPr lang="en-US" sz="1350"/>
              <a:t>of Gaussian </a:t>
            </a:r>
            <a:br>
              <a:rPr lang="en-US" sz="1350"/>
            </a:br>
            <a:r>
              <a:rPr lang="en-US" sz="1350"/>
              <a:t>(Laplacian)</a:t>
            </a:r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6229350" y="3633788"/>
            <a:ext cx="161294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/>
              <a:t>Edge = zero crossing</a:t>
            </a:r>
            <a:br>
              <a:rPr lang="en-US" sz="1350"/>
            </a:br>
            <a:r>
              <a:rPr lang="en-US" sz="1350"/>
              <a:t>of second derivative</a:t>
            </a:r>
          </a:p>
        </p:txBody>
      </p:sp>
      <p:sp>
        <p:nvSpPr>
          <p:cNvPr id="17418" name="Text Box 14"/>
          <p:cNvSpPr txBox="1">
            <a:spLocks noChangeArrowheads="1"/>
          </p:cNvSpPr>
          <p:nvPr/>
        </p:nvSpPr>
        <p:spPr bwMode="auto">
          <a:xfrm>
            <a:off x="6892246" y="4857750"/>
            <a:ext cx="10102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50"/>
              <a:t>Source: S. Seitz</a:t>
            </a:r>
          </a:p>
        </p:txBody>
      </p:sp>
    </p:spTree>
    <p:extLst>
      <p:ext uri="{BB962C8B-B14F-4D97-AF65-F5344CB8AC3E}">
        <p14:creationId xmlns:p14="http://schemas.microsoft.com/office/powerpoint/2010/main" val="2229123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Scale-space blob detector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0050" indent="-400050">
              <a:buFontTx/>
              <a:buAutoNum type="arabicPeriod"/>
            </a:pPr>
            <a:r>
              <a:rPr lang="en-US" dirty="0"/>
              <a:t>Convolve image with scale-normalized </a:t>
            </a:r>
            <a:r>
              <a:rPr lang="en-US" dirty="0" err="1"/>
              <a:t>Laplacian</a:t>
            </a:r>
            <a:r>
              <a:rPr lang="en-US" dirty="0"/>
              <a:t> at several scales</a:t>
            </a:r>
          </a:p>
        </p:txBody>
      </p:sp>
    </p:spTree>
    <p:extLst>
      <p:ext uri="{BB962C8B-B14F-4D97-AF65-F5344CB8AC3E}">
        <p14:creationId xmlns:p14="http://schemas.microsoft.com/office/powerpoint/2010/main" val="2893553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Scale-space blob detector: Example</a:t>
            </a:r>
          </a:p>
        </p:txBody>
      </p:sp>
      <p:pic>
        <p:nvPicPr>
          <p:cNvPr id="56323" name="Picture 4" descr="butterf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6050" y="1314450"/>
            <a:ext cx="3886200" cy="280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C0E3DC-4330-0E4D-8532-A2238F6B3196}"/>
              </a:ext>
            </a:extLst>
          </p:cNvPr>
          <p:cNvSpPr txBox="1"/>
          <p:nvPr/>
        </p:nvSpPr>
        <p:spPr>
          <a:xfrm>
            <a:off x="7470144" y="4881890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 Svetlana </a:t>
            </a:r>
            <a:r>
              <a:rPr lang="en-US" sz="1100" dirty="0" err="1"/>
              <a:t>Lazebnik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90649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Scale-space blob detector: Example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62596" name="Picture 4" descr="pyramid_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3828" y="910828"/>
            <a:ext cx="5148263" cy="386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597" name="Picture 5" descr="pyramid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3828" y="910828"/>
            <a:ext cx="5148263" cy="386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598" name="Picture 6" descr="pyramid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3828" y="910828"/>
            <a:ext cx="5148263" cy="386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599" name="Picture 7" descr="pyramid_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3828" y="910828"/>
            <a:ext cx="5148263" cy="386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0" name="Picture 8" descr="pyramid_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3828" y="910828"/>
            <a:ext cx="5148263" cy="386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1" name="Picture 9" descr="pyramid_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3828" y="910828"/>
            <a:ext cx="5148263" cy="386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2" name="Picture 10" descr="pyramid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3828" y="910828"/>
            <a:ext cx="5148263" cy="386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3" name="Picture 11" descr="pyramid_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3828" y="910828"/>
            <a:ext cx="5148263" cy="386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4" name="Picture 12" descr="pyramid_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3828" y="910828"/>
            <a:ext cx="5148263" cy="386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5" name="Picture 13" descr="pyramid_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3828" y="910828"/>
            <a:ext cx="5148263" cy="386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5D4774-22F4-E846-B407-97E377CC0D9B}"/>
              </a:ext>
            </a:extLst>
          </p:cNvPr>
          <p:cNvSpPr txBox="1"/>
          <p:nvPr/>
        </p:nvSpPr>
        <p:spPr>
          <a:xfrm>
            <a:off x="7470144" y="4881890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 Svetlana </a:t>
            </a:r>
            <a:r>
              <a:rPr lang="en-US" sz="1100" dirty="0" err="1"/>
              <a:t>Lazebnik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6373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Scale-space blob detector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0050" indent="-400050">
              <a:buFontTx/>
              <a:buAutoNum type="arabicPeriod"/>
            </a:pPr>
            <a:r>
              <a:rPr lang="en-US"/>
              <a:t>Convolve image with scale-normalized Laplacian at several scales</a:t>
            </a:r>
          </a:p>
          <a:p>
            <a:pPr marL="400050" indent="-400050">
              <a:buFontTx/>
              <a:buAutoNum type="arabicPeriod"/>
            </a:pPr>
            <a:r>
              <a:rPr lang="en-US"/>
              <a:t>Find maxima of squared Laplacian response in scale-space</a:t>
            </a:r>
          </a:p>
        </p:txBody>
      </p:sp>
      <p:pic>
        <p:nvPicPr>
          <p:cNvPr id="5530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50" y="2114550"/>
            <a:ext cx="2143125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F2D5A4-7F25-4346-8A51-86EBCDD4C6DE}"/>
              </a:ext>
            </a:extLst>
          </p:cNvPr>
          <p:cNvSpPr txBox="1"/>
          <p:nvPr/>
        </p:nvSpPr>
        <p:spPr>
          <a:xfrm>
            <a:off x="7470144" y="4881890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 Svetlana </a:t>
            </a:r>
            <a:r>
              <a:rPr lang="en-US" sz="1100" dirty="0" err="1"/>
              <a:t>Lazebnik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56128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Scale-space blob detector: Example</a:t>
            </a:r>
          </a:p>
        </p:txBody>
      </p:sp>
      <p:pic>
        <p:nvPicPr>
          <p:cNvPr id="58371" name="Picture 4" descr="butterfly_circ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1053" y="1328737"/>
            <a:ext cx="386119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E049BC-5E76-1C4D-8883-CD26A784C59F}"/>
              </a:ext>
            </a:extLst>
          </p:cNvPr>
          <p:cNvSpPr txBox="1"/>
          <p:nvPr/>
        </p:nvSpPr>
        <p:spPr>
          <a:xfrm>
            <a:off x="7470144" y="4881890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 Svetlana </a:t>
            </a:r>
            <a:r>
              <a:rPr lang="en-US" sz="1100" dirty="0" err="1"/>
              <a:t>Lazebnik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52977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Eliminating edge responses</a:t>
            </a:r>
          </a:p>
        </p:txBody>
      </p:sp>
      <p:pic>
        <p:nvPicPr>
          <p:cNvPr id="58371" name="Picture 4" descr="butterfly_circ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1053" y="1328737"/>
            <a:ext cx="386119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959692" y="4232787"/>
            <a:ext cx="58293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/>
              <a:buChar char="•"/>
            </a:pPr>
            <a:r>
              <a:rPr lang="en-US" sz="2100" dirty="0" err="1"/>
              <a:t>Laplacian</a:t>
            </a:r>
            <a:r>
              <a:rPr lang="en-US" sz="2100" dirty="0"/>
              <a:t> has strong response along edge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5AE2A2-13EA-1240-9FF7-DBE9E6F447AB}"/>
              </a:ext>
            </a:extLst>
          </p:cNvPr>
          <p:cNvSpPr txBox="1"/>
          <p:nvPr/>
        </p:nvSpPr>
        <p:spPr>
          <a:xfrm>
            <a:off x="7470144" y="4881890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 Svetlana </a:t>
            </a:r>
            <a:r>
              <a:rPr lang="en-US" sz="1100" dirty="0" err="1"/>
              <a:t>Lazebnik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498134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Approximating the </a:t>
            </a:r>
            <a:r>
              <a:rPr lang="en-US" dirty="0" err="1"/>
              <a:t>Laplacian</a:t>
            </a:r>
            <a:r>
              <a:rPr lang="en-US" dirty="0"/>
              <a:t> with a difference of Gaussians:</a:t>
            </a:r>
          </a:p>
        </p:txBody>
      </p:sp>
      <p:graphicFrame>
        <p:nvGraphicFramePr>
          <p:cNvPr id="22530" name="Object 5"/>
          <p:cNvGraphicFramePr>
            <a:graphicFrameLocks noChangeAspect="1"/>
          </p:cNvGraphicFramePr>
          <p:nvPr/>
        </p:nvGraphicFramePr>
        <p:xfrm>
          <a:off x="1485900" y="1943100"/>
          <a:ext cx="3233738" cy="427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Equation" r:id="rId4" imgW="2120760" imgH="279360" progId="">
                  <p:embed/>
                </p:oleObj>
              </mc:Choice>
              <mc:Fallback>
                <p:oleObj name="Equation" r:id="rId4" imgW="2120760" imgH="279360" progId="">
                  <p:embed/>
                  <p:pic>
                    <p:nvPicPr>
                      <p:cNvPr id="2253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943100"/>
                        <a:ext cx="3233738" cy="427435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6"/>
          <p:cNvGraphicFramePr>
            <a:graphicFrameLocks noChangeAspect="1"/>
          </p:cNvGraphicFramePr>
          <p:nvPr/>
        </p:nvGraphicFramePr>
        <p:xfrm>
          <a:off x="1485900" y="2845594"/>
          <a:ext cx="2914650" cy="308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Equation" r:id="rId6" imgW="1917360" imgH="203040" progId="">
                  <p:embed/>
                </p:oleObj>
              </mc:Choice>
              <mc:Fallback>
                <p:oleObj name="Equation" r:id="rId6" imgW="1917360" imgH="203040" progId="">
                  <p:embed/>
                  <p:pic>
                    <p:nvPicPr>
                      <p:cNvPr id="2253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2845594"/>
                        <a:ext cx="2914650" cy="308372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3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0" y="1714501"/>
            <a:ext cx="2857500" cy="226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12"/>
          <p:cNvSpPr txBox="1">
            <a:spLocks noChangeArrowheads="1"/>
          </p:cNvSpPr>
          <p:nvPr/>
        </p:nvSpPr>
        <p:spPr bwMode="auto">
          <a:xfrm>
            <a:off x="1573446" y="2343150"/>
            <a:ext cx="10679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5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(Laplacian)</a:t>
            </a:r>
            <a:endParaRPr lang="ru-RU" sz="15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Text Box 13"/>
          <p:cNvSpPr txBox="1">
            <a:spLocks noChangeArrowheads="1"/>
          </p:cNvSpPr>
          <p:nvPr/>
        </p:nvSpPr>
        <p:spPr bwMode="auto">
          <a:xfrm>
            <a:off x="1520885" y="3131344"/>
            <a:ext cx="217078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5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(Difference of Gaussians)</a:t>
            </a:r>
            <a:endParaRPr lang="ru-RU" sz="15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Efficient implementation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A51653-30A6-3F42-A48D-DAAA26A8751E}"/>
              </a:ext>
            </a:extLst>
          </p:cNvPr>
          <p:cNvSpPr txBox="1"/>
          <p:nvPr/>
        </p:nvSpPr>
        <p:spPr>
          <a:xfrm>
            <a:off x="7470144" y="4881890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 Svetlana </a:t>
            </a:r>
            <a:r>
              <a:rPr lang="en-US" sz="1100" dirty="0" err="1"/>
              <a:t>Lazebnik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89921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457450" y="857250"/>
          <a:ext cx="4338638" cy="3189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Bitmap Image" r:id="rId4" imgW="8032176" imgH="5906012" progId="PBrush">
                  <p:embed/>
                </p:oleObj>
              </mc:Choice>
              <mc:Fallback>
                <p:oleObj name="Bitmap Image" r:id="rId4" imgW="8032176" imgH="5906012" progId="PBrush">
                  <p:embed/>
                  <p:pic>
                    <p:nvPicPr>
                      <p:cNvPr id="2355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857250"/>
                        <a:ext cx="4338638" cy="31896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Efficient implementation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1314450" y="4329530"/>
            <a:ext cx="65151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1500"/>
              <a:t>David G. Lowe. </a:t>
            </a:r>
            <a:r>
              <a:rPr lang="en-US" sz="1500" b="1">
                <a:hlinkClick r:id="rId6"/>
              </a:rPr>
              <a:t>"Distinctive image features from scale-invariant keypoints.”</a:t>
            </a:r>
            <a:r>
              <a:rPr lang="en-US" sz="1500" b="1"/>
              <a:t> </a:t>
            </a:r>
            <a:r>
              <a:rPr lang="en-US" sz="1500" i="1"/>
              <a:t>IJCV</a:t>
            </a:r>
            <a:r>
              <a:rPr lang="en-US" sz="1500"/>
              <a:t> 60 (2), pp. 91-110, 2004. </a:t>
            </a:r>
          </a:p>
        </p:txBody>
      </p:sp>
    </p:spTree>
    <p:extLst>
      <p:ext uri="{BB962C8B-B14F-4D97-AF65-F5344CB8AC3E}">
        <p14:creationId xmlns:p14="http://schemas.microsoft.com/office/powerpoint/2010/main" val="3828647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97053"/>
            <a:ext cx="7886700" cy="1534638"/>
          </a:xfrm>
        </p:spPr>
        <p:txBody>
          <a:bodyPr/>
          <a:lstStyle/>
          <a:p>
            <a:pPr algn="ctr"/>
            <a:r>
              <a:rPr lang="en-US" dirty="0"/>
              <a:t>Edge Detection</a:t>
            </a:r>
          </a:p>
        </p:txBody>
      </p:sp>
    </p:spTree>
    <p:extLst>
      <p:ext uri="{BB962C8B-B14F-4D97-AF65-F5344CB8AC3E}">
        <p14:creationId xmlns:p14="http://schemas.microsoft.com/office/powerpoint/2010/main" val="10848445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0102"/>
            <a:ext cx="7886700" cy="994172"/>
          </a:xfrm>
        </p:spPr>
        <p:txBody>
          <a:bodyPr/>
          <a:lstStyle/>
          <a:p>
            <a:r>
              <a:rPr lang="en-US" strike="sngStrike" dirty="0"/>
              <a:t>SIFT</a:t>
            </a:r>
            <a:r>
              <a:rPr lang="en-US" dirty="0"/>
              <a:t> </a:t>
            </a:r>
            <a:r>
              <a:rPr lang="en-US" dirty="0" err="1"/>
              <a:t>keypoint</a:t>
            </a:r>
            <a:r>
              <a:rPr lang="en-US" dirty="0"/>
              <a:t> detection</a:t>
            </a:r>
          </a:p>
        </p:txBody>
      </p:sp>
      <p:pic>
        <p:nvPicPr>
          <p:cNvPr id="4" name="Picture 3" descr="SIFT_f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16" y="914400"/>
            <a:ext cx="4342634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28750" y="4489073"/>
            <a:ext cx="65151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US" sz="1500" dirty="0"/>
              <a:t>D. Lowe, </a:t>
            </a:r>
            <a:r>
              <a:rPr lang="en-US" sz="1500" b="1" dirty="0">
                <a:hlinkClick r:id="rId3"/>
              </a:rPr>
              <a:t>Distinctive image features from scale-invariant </a:t>
            </a:r>
            <a:r>
              <a:rPr lang="en-US" sz="1500" b="1" dirty="0" err="1">
                <a:hlinkClick r:id="rId3"/>
              </a:rPr>
              <a:t>keypoints</a:t>
            </a:r>
            <a:r>
              <a:rPr lang="en-US" sz="1500" b="1" dirty="0"/>
              <a:t>, </a:t>
            </a:r>
            <a:r>
              <a:rPr lang="en-US" sz="1500" i="1" dirty="0"/>
              <a:t>IJCV</a:t>
            </a:r>
            <a:r>
              <a:rPr lang="en-US" sz="1500" dirty="0"/>
              <a:t> 60 (2), pp. 91-110, 2004. </a:t>
            </a:r>
          </a:p>
        </p:txBody>
      </p:sp>
    </p:spTree>
    <p:extLst>
      <p:ext uri="{BB962C8B-B14F-4D97-AF65-F5344CB8AC3E}">
        <p14:creationId xmlns:p14="http://schemas.microsoft.com/office/powerpoint/2010/main" val="19916897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-25400" y="38100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Questions?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98" name="Shape 98"/>
          <p:cNvSpPr>
            <a:spLocks noGrp="1"/>
          </p:cNvSpPr>
          <p:nvPr>
            <p:ph type="sldNum" sz="quarter" idx="4294967295"/>
          </p:nvPr>
        </p:nvSpPr>
        <p:spPr>
          <a:xfrm>
            <a:off x="7010400" y="4852988"/>
            <a:ext cx="2133600" cy="2825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41</a:t>
            </a:fld>
            <a:endParaRPr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6017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Sobel + Thresholding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66" y="2090054"/>
            <a:ext cx="3321460" cy="2268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548" y="2090054"/>
            <a:ext cx="3286432" cy="22651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97508" y="1194705"/>
                <a:ext cx="2882519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𝑔</m:t>
                      </m:r>
                      <m:d>
                        <m:dPr>
                          <m:ctrlPr>
                            <a:rPr lang="mr-I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mr-IN" i="1" smtClean="0">
                              <a:latin typeface="Cambria Math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mr-IN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mr-I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1</m:t>
                              </m:r>
                              <m:r>
                                <a:rPr lang="mr-IN" i="1">
                                  <a:latin typeface="Cambria Math" charset="0"/>
                                </a:rPr>
                                <m:t>,  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mr-IN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)≥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𝜏</m:t>
                              </m:r>
                            </m:e>
                            <m:e>
                              <m:r>
                                <a:rPr lang="mr-IN" i="1" smtClean="0">
                                  <a:latin typeface="Cambria Math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0</m:t>
                              </m:r>
                              <m:r>
                                <a:rPr lang="mr-IN" i="1">
                                  <a:latin typeface="Cambria Math" charset="0"/>
                                </a:rPr>
                                <m:t>,  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mr-IN" i="1">
                                      <a:latin typeface="Cambria Math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charset="0"/>
                                </a:rPr>
                                <m:t>&lt;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508" y="1194705"/>
                <a:ext cx="2882519" cy="617861"/>
              </a:xfrm>
              <a:prstGeom prst="rect">
                <a:avLst/>
              </a:prstGeom>
              <a:blipFill rotWithShape="0">
                <a:blip r:embed="rId4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752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636025" y="231071"/>
            <a:ext cx="7918040" cy="857250"/>
          </a:xfrm>
        </p:spPr>
        <p:txBody>
          <a:bodyPr>
            <a:normAutofit/>
          </a:bodyPr>
          <a:lstStyle/>
          <a:p>
            <a:r>
              <a:rPr lang="en-US" sz="3000" dirty="0"/>
              <a:t>Digression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840619" y="1062030"/>
            <a:ext cx="7713446" cy="708422"/>
          </a:xfrm>
        </p:spPr>
        <p:txBody>
          <a:bodyPr>
            <a:normAutofit/>
          </a:bodyPr>
          <a:lstStyle/>
          <a:p>
            <a:r>
              <a:rPr lang="en-US" sz="1800" dirty="0"/>
              <a:t>Thresholding is often the most under-rated but effective Computer Vision technique. Sometimes this is all you need!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00850" y="4921582"/>
            <a:ext cx="23431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Example by Kristen </a:t>
            </a:r>
            <a:r>
              <a:rPr lang="en-US" sz="900" dirty="0" err="1"/>
              <a:t>Grauman</a:t>
            </a:r>
            <a:r>
              <a:rPr lang="en-US" sz="900" dirty="0"/>
              <a:t>, UT-Austin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B3B520-7DDA-184B-9B0B-D2AD23D5958C}"/>
              </a:ext>
            </a:extLst>
          </p:cNvPr>
          <p:cNvGrpSpPr/>
          <p:nvPr/>
        </p:nvGrpSpPr>
        <p:grpSpPr>
          <a:xfrm>
            <a:off x="931786" y="1813861"/>
            <a:ext cx="6604640" cy="3009874"/>
            <a:chOff x="1086644" y="1430091"/>
            <a:chExt cx="9024024" cy="4112439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C26CA897-765F-D14E-8A31-96DEF3B6EB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601" y="1430091"/>
              <a:ext cx="8829067" cy="883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rPr>
                <a:t>Example: intensity-based detection. Warning when door is opened or closed.</a:t>
              </a:r>
            </a:p>
          </p:txBody>
        </p:sp>
        <p:pic>
          <p:nvPicPr>
            <p:cNvPr id="13" name="Picture 16" descr="door_mask.jpg">
              <a:extLst>
                <a:ext uri="{FF2B5EF4-FFF2-40B4-BE49-F238E27FC236}">
                  <a16:creationId xmlns:a16="http://schemas.microsoft.com/office/drawing/2014/main" id="{BAA5E1C7-9A5B-BE4E-A92D-9657B6DEB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13849" t="6190" r="13849" b="12164"/>
            <a:stretch>
              <a:fillRect/>
            </a:stretch>
          </p:blipFill>
          <p:spPr bwMode="auto">
            <a:xfrm>
              <a:off x="5285581" y="2372494"/>
              <a:ext cx="3030538" cy="2344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7" descr="doors_gray.jpg">
              <a:extLst>
                <a:ext uri="{FF2B5EF4-FFF2-40B4-BE49-F238E27FC236}">
                  <a16:creationId xmlns:a16="http://schemas.microsoft.com/office/drawing/2014/main" id="{29642D87-9AFF-F140-99CF-2B7DBD42D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86644" y="2409006"/>
              <a:ext cx="2982912" cy="228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2BC3428-F279-6844-A42D-A827C315E3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99744" y="3467869"/>
              <a:ext cx="803275" cy="1587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6" name="TextBox 25">
              <a:extLst>
                <a:ext uri="{FF2B5EF4-FFF2-40B4-BE49-F238E27FC236}">
                  <a16:creationId xmlns:a16="http://schemas.microsoft.com/office/drawing/2014/main" id="{E1F5FC3B-76EC-DA49-9425-B941C783AE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9245" y="5037906"/>
              <a:ext cx="5257800" cy="504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rPr>
                <a:t>Looking for dark pixels</a:t>
              </a:r>
            </a:p>
          </p:txBody>
        </p:sp>
        <p:sp>
          <p:nvSpPr>
            <p:cNvPr id="17" name="TextBox 26">
              <a:extLst>
                <a:ext uri="{FF2B5EF4-FFF2-40B4-BE49-F238E27FC236}">
                  <a16:creationId xmlns:a16="http://schemas.microsoft.com/office/drawing/2014/main" id="{5A614453-475D-ED42-9BD2-030ED56987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019" y="4709295"/>
              <a:ext cx="3687762" cy="357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1200">
                  <a:solidFill>
                    <a:srgbClr val="000000"/>
                  </a:solidFill>
                  <a:latin typeface="Courier New" pitchFamily="49" charset="0"/>
                  <a:ea typeface="+mn-ea"/>
                  <a:cs typeface="Courier New" pitchFamily="49" charset="0"/>
                </a:rPr>
                <a:t>fg_pix = find(im &lt; 65);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8651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E5019-4F49-49B0-A2DC-BA1201FBA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00" y="-84909"/>
            <a:ext cx="7886700" cy="994172"/>
          </a:xfrm>
        </p:spPr>
        <p:txBody>
          <a:bodyPr/>
          <a:lstStyle/>
          <a:p>
            <a:r>
              <a:rPr lang="en-US" dirty="0"/>
              <a:t>Canny Edge Detector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410018" y="4912668"/>
            <a:ext cx="2733982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latin typeface="Arial" panose="020B0604020202020204" pitchFamily="34" charset="0"/>
              </a:rPr>
              <a:t>Source: Juan C. </a:t>
            </a:r>
            <a:r>
              <a:rPr lang="en-US" altLang="en-US" sz="900" dirty="0" err="1">
                <a:latin typeface="Arial" panose="020B0604020202020204" pitchFamily="34" charset="0"/>
              </a:rPr>
              <a:t>Niebles</a:t>
            </a:r>
            <a:r>
              <a:rPr lang="en-US" altLang="en-US" sz="900" dirty="0">
                <a:latin typeface="Arial" panose="020B0604020202020204" pitchFamily="34" charset="0"/>
              </a:rPr>
              <a:t> and </a:t>
            </a:r>
            <a:r>
              <a:rPr lang="en-US" altLang="en-US" sz="900" dirty="0" err="1">
                <a:latin typeface="Arial" panose="020B0604020202020204" pitchFamily="34" charset="0"/>
              </a:rPr>
              <a:t>Ranjay</a:t>
            </a:r>
            <a:r>
              <a:rPr lang="en-US" altLang="en-US" sz="900" dirty="0">
                <a:latin typeface="Arial" panose="020B0604020202020204" pitchFamily="34" charset="0"/>
              </a:rPr>
              <a:t> Krishna.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55EFD8-847D-8E41-BF59-5F7A7C2C52E7}"/>
              </a:ext>
            </a:extLst>
          </p:cNvPr>
          <p:cNvSpPr txBox="1">
            <a:spLocks/>
          </p:cNvSpPr>
          <p:nvPr/>
        </p:nvSpPr>
        <p:spPr>
          <a:xfrm>
            <a:off x="966651" y="3429000"/>
            <a:ext cx="7886700" cy="1289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Obtains thin edges (1px wide)</a:t>
            </a:r>
          </a:p>
          <a:p>
            <a:r>
              <a:rPr lang="en-US" sz="2000" dirty="0"/>
              <a:t>Tries to preserve edge connectivity.</a:t>
            </a:r>
          </a:p>
          <a:p>
            <a:endParaRPr lang="en-US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6B7CA0-DE13-BB4A-93ED-E9C33EAE9964}"/>
              </a:ext>
            </a:extLst>
          </p:cNvPr>
          <p:cNvGrpSpPr/>
          <p:nvPr/>
        </p:nvGrpSpPr>
        <p:grpSpPr>
          <a:xfrm>
            <a:off x="1620605" y="1012270"/>
            <a:ext cx="5728890" cy="2109753"/>
            <a:chOff x="1007248" y="1332310"/>
            <a:chExt cx="7030662" cy="2589150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70A98CE9-DE7C-0B4A-A572-DAF8C7A6C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4482" y="1332310"/>
              <a:ext cx="3593428" cy="2589150"/>
            </a:xfrm>
            <a:prstGeom prst="rect">
              <a:avLst/>
            </a:prstGeom>
          </p:spPr>
        </p:pic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69D8F71D-24E4-F64C-9800-18CE36FFF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7248" y="1332310"/>
              <a:ext cx="3565139" cy="2576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155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Canny edge detector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00050" indent="-400050">
              <a:buFontTx/>
              <a:buAutoNum type="arabicPeriod"/>
            </a:pPr>
            <a:r>
              <a:rPr lang="en-US">
                <a:latin typeface="Calibri" charset="0"/>
              </a:rPr>
              <a:t>Filter image with x, y derivatives of Gaussian </a:t>
            </a:r>
          </a:p>
          <a:p>
            <a:pPr marL="400050" indent="-400050">
              <a:buFontTx/>
              <a:buAutoNum type="arabicPeriod"/>
            </a:pPr>
            <a:r>
              <a:rPr lang="en-US">
                <a:latin typeface="Calibri" charset="0"/>
              </a:rPr>
              <a:t>Find magnitude and orientation of gradient</a:t>
            </a:r>
          </a:p>
          <a:p>
            <a:pPr marL="400050" indent="-400050">
              <a:buFontTx/>
              <a:buAutoNum type="arabicPeriod"/>
            </a:pPr>
            <a:r>
              <a:rPr lang="en-US">
                <a:latin typeface="Calibri" charset="0"/>
              </a:rPr>
              <a:t>Non-maximum suppression:</a:t>
            </a:r>
          </a:p>
          <a:p>
            <a:pPr marL="628650" lvl="1" indent="-285750"/>
            <a:r>
              <a:rPr lang="en-US">
                <a:latin typeface="Calibri" charset="0"/>
              </a:rPr>
              <a:t>Thin multi-pixel wide </a:t>
            </a:r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ridges</a:t>
            </a:r>
            <a:r>
              <a:rPr lang="ja-JP" altLang="en-US">
                <a:latin typeface="Calibri" charset="0"/>
              </a:rPr>
              <a:t>”</a:t>
            </a:r>
            <a:r>
              <a:rPr lang="en-US">
                <a:latin typeface="Calibri" charset="0"/>
              </a:rPr>
              <a:t> down to single pixel width</a:t>
            </a:r>
          </a:p>
          <a:p>
            <a:pPr marL="400050" indent="-400050">
              <a:buFontTx/>
              <a:buAutoNum type="arabicPeriod"/>
            </a:pPr>
            <a:r>
              <a:rPr lang="en-US">
                <a:latin typeface="Calibri" charset="0"/>
              </a:rPr>
              <a:t>Thresholding and linking (hysteresis):</a:t>
            </a:r>
          </a:p>
          <a:p>
            <a:pPr marL="628650" lvl="1" indent="-285750"/>
            <a:r>
              <a:rPr lang="en-US">
                <a:latin typeface="Calibri" charset="0"/>
              </a:rPr>
              <a:t>Define two thresholds: low and high</a:t>
            </a:r>
          </a:p>
          <a:p>
            <a:pPr marL="628650" lvl="1" indent="-285750"/>
            <a:r>
              <a:rPr lang="en-US">
                <a:latin typeface="Calibri" charset="0"/>
              </a:rPr>
              <a:t>Use the high threshold to start edge curves and the low threshold to continue them</a:t>
            </a:r>
            <a:endParaRPr lang="en-US" b="1">
              <a:latin typeface="Calibri" charset="0"/>
            </a:endParaRPr>
          </a:p>
          <a:p>
            <a:pPr marL="942975" lvl="2" indent="-257175"/>
            <a:endParaRPr lang="en-US">
              <a:latin typeface="Calibri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410018" y="4853674"/>
            <a:ext cx="2733982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latin typeface="Arial" panose="020B0604020202020204" pitchFamily="34" charset="0"/>
              </a:rPr>
              <a:t>Source: Juan C. </a:t>
            </a:r>
            <a:r>
              <a:rPr lang="en-US" altLang="en-US" sz="900" dirty="0" err="1">
                <a:latin typeface="Arial" panose="020B0604020202020204" pitchFamily="34" charset="0"/>
              </a:rPr>
              <a:t>Niebles</a:t>
            </a:r>
            <a:r>
              <a:rPr lang="en-US" altLang="en-US" sz="900" dirty="0">
                <a:latin typeface="Arial" panose="020B0604020202020204" pitchFamily="34" charset="0"/>
              </a:rPr>
              <a:t> and </a:t>
            </a:r>
            <a:r>
              <a:rPr lang="en-US" altLang="en-US" sz="900" dirty="0" err="1">
                <a:latin typeface="Arial" panose="020B0604020202020204" pitchFamily="34" charset="0"/>
              </a:rPr>
              <a:t>Ranjay</a:t>
            </a:r>
            <a:r>
              <a:rPr lang="en-US" altLang="en-US" sz="900" dirty="0">
                <a:latin typeface="Arial" panose="020B0604020202020204" pitchFamily="34" charset="0"/>
              </a:rPr>
              <a:t> Krishna.</a:t>
            </a:r>
          </a:p>
        </p:txBody>
      </p:sp>
    </p:spTree>
    <p:extLst>
      <p:ext uri="{BB962C8B-B14F-4D97-AF65-F5344CB8AC3E}">
        <p14:creationId xmlns:p14="http://schemas.microsoft.com/office/powerpoint/2010/main" val="63282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28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Canny Edge Detector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Classic algorithm in Computer Vision / Image Analysis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Commonly implemented in most libraries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e.g. in Python you can find it in the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skimage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package.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 err="1">
                <a:latin typeface="Arial" charset="0"/>
                <a:ea typeface="Arial" charset="0"/>
                <a:cs typeface="Arial" charset="0"/>
              </a:rPr>
              <a:t>OpenCV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also has an implementation with python bindings.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63B9DD-3BCB-6E4A-9E0F-01EED48BAAAB}"/>
              </a:ext>
            </a:extLst>
          </p:cNvPr>
          <p:cNvSpPr/>
          <p:nvPr/>
        </p:nvSpPr>
        <p:spPr>
          <a:xfrm>
            <a:off x="805631" y="3986392"/>
            <a:ext cx="8045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Canny, J., 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A Computational Approach To Edge Detection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IEEE Trans. Pattern Analysis and Machine Intelligence, 8(6):679–698, 1986.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372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f = \frac{\lambda_1 \lambda_2}{\lambda_1 + \lambda_2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0"/>
  <p:tag name="PICTUREFILESIZE" val="77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04040"/>
      </a:accent1>
      <a:accent2>
        <a:srgbClr val="808080"/>
      </a:accent2>
      <a:accent3>
        <a:srgbClr val="BFBFBF"/>
      </a:accent3>
      <a:accent4>
        <a:srgbClr val="8F8F8F"/>
      </a:accent4>
      <a:accent5>
        <a:srgbClr val="6E6E6E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04040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0404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10021</TotalTime>
  <Words>1012</Words>
  <Application>Microsoft Macintosh PowerPoint</Application>
  <PresentationFormat>On-screen Show (16:9)</PresentationFormat>
  <Paragraphs>209</Paragraphs>
  <Slides>41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7" baseType="lpstr">
      <vt:lpstr>Arial Unicode MS</vt:lpstr>
      <vt:lpstr>ＭＳ Ｐゴシック</vt:lpstr>
      <vt:lpstr>Yu Gothic</vt:lpstr>
      <vt:lpstr>Arial</vt:lpstr>
      <vt:lpstr>Calibri</vt:lpstr>
      <vt:lpstr>Calibri Light</vt:lpstr>
      <vt:lpstr>Cambria Math</vt:lpstr>
      <vt:lpstr>Courier New</vt:lpstr>
      <vt:lpstr>Helvetica</vt:lpstr>
      <vt:lpstr>Helvetica Neue</vt:lpstr>
      <vt:lpstr>Symbol</vt:lpstr>
      <vt:lpstr>Times New Roman</vt:lpstr>
      <vt:lpstr>Office Theme</vt:lpstr>
      <vt:lpstr>Equation</vt:lpstr>
      <vt:lpstr>Photo Editor Photo</vt:lpstr>
      <vt:lpstr>Bitmap Image</vt:lpstr>
      <vt:lpstr>PowerPoint Presentation</vt:lpstr>
      <vt:lpstr>Last Class</vt:lpstr>
      <vt:lpstr>Today’s Class</vt:lpstr>
      <vt:lpstr>Edge Detection</vt:lpstr>
      <vt:lpstr>Edge Detection</vt:lpstr>
      <vt:lpstr>Digression</vt:lpstr>
      <vt:lpstr>Canny Edge Detector</vt:lpstr>
      <vt:lpstr>Canny edge detector</vt:lpstr>
      <vt:lpstr>Canny Edge Detector</vt:lpstr>
      <vt:lpstr>Corners (and Interest Points)</vt:lpstr>
      <vt:lpstr>Corners: Why “Interest” Points?</vt:lpstr>
      <vt:lpstr>Corner Detection: Basic Idea</vt:lpstr>
      <vt:lpstr>Harris Corner Detection</vt:lpstr>
      <vt:lpstr>Harris Corner Detection</vt:lpstr>
      <vt:lpstr>Harris Corner Detection</vt:lpstr>
      <vt:lpstr>However no need to solve det(M-lambda I)=0</vt:lpstr>
      <vt:lpstr>Corner response function</vt:lpstr>
      <vt:lpstr>Harris Detector Summary [Harris88]</vt:lpstr>
      <vt:lpstr>Alternative Corner response function</vt:lpstr>
      <vt:lpstr>Harris Detector: Steps</vt:lpstr>
      <vt:lpstr>Harris Detector: Steps</vt:lpstr>
      <vt:lpstr>Harris Detector: Steps</vt:lpstr>
      <vt:lpstr>Harris Detector: Steps</vt:lpstr>
      <vt:lpstr>Harris Detector: Steps</vt:lpstr>
      <vt:lpstr>Invariance and covariance</vt:lpstr>
      <vt:lpstr>Keypoint detection with scale selection</vt:lpstr>
      <vt:lpstr>Basic idea</vt:lpstr>
      <vt:lpstr>Blob detection</vt:lpstr>
      <vt:lpstr>Blob filter</vt:lpstr>
      <vt:lpstr>Recall: Edge detection</vt:lpstr>
      <vt:lpstr>Edge detection, Take 2</vt:lpstr>
      <vt:lpstr>Scale-space blob detector</vt:lpstr>
      <vt:lpstr>Scale-space blob detector: Example</vt:lpstr>
      <vt:lpstr>Scale-space blob detector: Example</vt:lpstr>
      <vt:lpstr>Scale-space blob detector</vt:lpstr>
      <vt:lpstr>Scale-space blob detector: Example</vt:lpstr>
      <vt:lpstr>Eliminating edge responses</vt:lpstr>
      <vt:lpstr>Efficient implementation</vt:lpstr>
      <vt:lpstr>Efficient implementation</vt:lpstr>
      <vt:lpstr>SIFT keypoint detection</vt:lpstr>
      <vt:lpstr>PowerPoint Presentation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Ordonez-Roman, Vicente (vo2m)</cp:lastModifiedBy>
  <cp:revision>261</cp:revision>
  <cp:lastPrinted>2018-01-31T15:36:47Z</cp:lastPrinted>
  <dcterms:modified xsi:type="dcterms:W3CDTF">2018-02-11T18:43:00Z</dcterms:modified>
</cp:coreProperties>
</file>