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1" r:id="rId2"/>
  </p:sldMasterIdLst>
  <p:notesMasterIdLst>
    <p:notesMasterId r:id="rId44"/>
  </p:notesMasterIdLst>
  <p:sldIdLst>
    <p:sldId id="256" r:id="rId3"/>
    <p:sldId id="659" r:id="rId4"/>
    <p:sldId id="671" r:id="rId5"/>
    <p:sldId id="684" r:id="rId6"/>
    <p:sldId id="685" r:id="rId7"/>
    <p:sldId id="686" r:id="rId8"/>
    <p:sldId id="673" r:id="rId9"/>
    <p:sldId id="674" r:id="rId10"/>
    <p:sldId id="675" r:id="rId11"/>
    <p:sldId id="676" r:id="rId12"/>
    <p:sldId id="677" r:id="rId13"/>
    <p:sldId id="678" r:id="rId14"/>
    <p:sldId id="679" r:id="rId15"/>
    <p:sldId id="680" r:id="rId16"/>
    <p:sldId id="681" r:id="rId17"/>
    <p:sldId id="682" r:id="rId18"/>
    <p:sldId id="683" r:id="rId19"/>
    <p:sldId id="672" r:id="rId20"/>
    <p:sldId id="687" r:id="rId21"/>
    <p:sldId id="689" r:id="rId22"/>
    <p:sldId id="690" r:id="rId23"/>
    <p:sldId id="691" r:id="rId24"/>
    <p:sldId id="692" r:id="rId25"/>
    <p:sldId id="694" r:id="rId26"/>
    <p:sldId id="693" r:id="rId27"/>
    <p:sldId id="688" r:id="rId28"/>
    <p:sldId id="696" r:id="rId29"/>
    <p:sldId id="697" r:id="rId30"/>
    <p:sldId id="698" r:id="rId31"/>
    <p:sldId id="695" r:id="rId32"/>
    <p:sldId id="707" r:id="rId33"/>
    <p:sldId id="708" r:id="rId34"/>
    <p:sldId id="699" r:id="rId35"/>
    <p:sldId id="700" r:id="rId36"/>
    <p:sldId id="701" r:id="rId37"/>
    <p:sldId id="702" r:id="rId38"/>
    <p:sldId id="703" r:id="rId39"/>
    <p:sldId id="704" r:id="rId40"/>
    <p:sldId id="705" r:id="rId41"/>
    <p:sldId id="706" r:id="rId42"/>
    <p:sldId id="285" r:id="rId43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256"/>
            <p14:sldId id="659"/>
            <p14:sldId id="671"/>
            <p14:sldId id="684"/>
            <p14:sldId id="685"/>
            <p14:sldId id="686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72"/>
            <p14:sldId id="687"/>
            <p14:sldId id="689"/>
            <p14:sldId id="690"/>
            <p14:sldId id="691"/>
            <p14:sldId id="692"/>
            <p14:sldId id="694"/>
            <p14:sldId id="693"/>
            <p14:sldId id="688"/>
            <p14:sldId id="696"/>
            <p14:sldId id="697"/>
            <p14:sldId id="698"/>
            <p14:sldId id="695"/>
            <p14:sldId id="707"/>
            <p14:sldId id="70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8"/>
    <p:restoredTop sz="94647"/>
  </p:normalViewPr>
  <p:slideViewPr>
    <p:cSldViewPr snapToGrid="0" snapToObjects="1">
      <p:cViewPr>
        <p:scale>
          <a:sx n="176" d="100"/>
          <a:sy n="176" d="100"/>
        </p:scale>
        <p:origin x="1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B42DC-20C5-425F-BF05-801BC030F72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6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C5BBA-3476-435F-9915-DEDB5DFD8B8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6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740AC-6A1A-4AB0-AB5B-52FA5B47F3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Figure 15.1, top half.  Note that most points in the vote array are very dark, because they</a:t>
            </a:r>
          </a:p>
          <a:p>
            <a:pPr eaLnBrk="1" hangingPunct="1"/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426151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2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03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0B258-9A09-4AA1-A355-95F22493D87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7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71030-AC51-4A09-A25E-5FA357B75A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689811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1A7C6-64BD-4260-B379-19E577421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31808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68155-4F81-4408-A7FC-EA1CD92B6B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243669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E023-128E-4856-BCB6-506FF27BFF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706900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C0EBD-25A8-4D2D-84D6-A0B57D3202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56419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4D55B-611F-4DD0-8A93-FCB36690A3F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56533-F005-4B55-94F1-56B3E59B3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8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132CE-64BE-401B-A925-C1066DF8E8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C9F6B-1193-4755-9262-27DB37F344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2F8BE-D67B-4C34-9799-F0F895D440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84B97-CFA3-4C6F-B864-4F643915BC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214BD-EA1C-4E2C-95C8-2ED8D8250D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5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006A6-61E3-4CD3-83EA-3803AC73A7D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09E0-E778-429F-AD13-B2D3AD8CB8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4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Introduction</a:t>
            </a:r>
            <a:r>
              <a:rPr lang="en-US" sz="3400" baseline="0" dirty="0">
                <a:solidFill>
                  <a:srgbClr val="215380"/>
                </a:solidFill>
              </a:rPr>
              <a:t> to Computer Vision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102519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698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1"/>
            <a:ext cx="8229600" cy="38516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7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3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3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1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6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5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2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001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bfi7qOFLuo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.xml"/><Relationship Id="rId7" Type="http://schemas.openxmlformats.org/officeDocument/2006/relationships/image" Target="../media/image3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cal-network.org/challenges/VOC/pubs/leibe04.pdf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pascal-network.org/challenges/VOC/pubs/leibe04.pdf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1338" y="1879818"/>
            <a:ext cx="8512109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300" dirty="0">
                <a:solidFill>
                  <a:srgbClr val="215380"/>
                </a:solidFill>
              </a:rPr>
              <a:t>Hough Transform and RANSAC</a:t>
            </a:r>
            <a:endParaRPr sz="43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5" y="3295590"/>
            <a:ext cx="1693074" cy="1123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409" y="4497169"/>
            <a:ext cx="8903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200" dirty="0"/>
              <a:t>Various slides from previous courses by: </a:t>
            </a:r>
            <a:br>
              <a:rPr lang="en-US" altLang="x-none" sz="1200" dirty="0"/>
            </a:br>
            <a:r>
              <a:rPr lang="en-US" altLang="x-none" sz="1200" dirty="0"/>
              <a:t>D.A. Forsyth (Berkeley / UIUC), I. Kokkinos (</a:t>
            </a:r>
            <a:r>
              <a:rPr lang="en-US" altLang="x-none" sz="1200" dirty="0" err="1"/>
              <a:t>Ecole</a:t>
            </a:r>
            <a:r>
              <a:rPr lang="en-US" altLang="x-none" sz="1200" dirty="0"/>
              <a:t> Centrale / UCL). S. </a:t>
            </a:r>
            <a:r>
              <a:rPr lang="en-US" altLang="x-none" sz="1200" dirty="0" err="1"/>
              <a:t>Lazebnik</a:t>
            </a:r>
            <a:r>
              <a:rPr lang="en-US" altLang="x-none" sz="1200" dirty="0"/>
              <a:t> (UNC / UIUC), S. Seitz (MSR / Facebook), J. Hays (Brown / Georgia Tech), A. Berg (Stony Brook / UNC), D. Samaras (Stony Brook) . J. M. </a:t>
            </a:r>
            <a:r>
              <a:rPr lang="en-US" altLang="x-none" sz="1200" dirty="0" err="1"/>
              <a:t>Frahm</a:t>
            </a:r>
            <a:r>
              <a:rPr lang="en-US" altLang="x-none" sz="1200" dirty="0"/>
              <a:t> (UNC), V. Ordonez (UVA).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space representation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8161" y="1129937"/>
            <a:ext cx="6115050" cy="20002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What does a point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in the image space map to in the Hough space?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543050" y="2562225"/>
          <a:ext cx="582930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562225"/>
                        <a:ext cx="582930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14550" y="2228850"/>
            <a:ext cx="11528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/>
              <a:t>Image space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14950" y="2228850"/>
            <a:ext cx="205857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Hough parameter space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657850" y="2857500"/>
            <a:ext cx="1714500" cy="1028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6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33933"/>
            <a:ext cx="7886700" cy="994172"/>
          </a:xfrm>
        </p:spPr>
        <p:txBody>
          <a:bodyPr/>
          <a:lstStyle/>
          <a:p>
            <a:r>
              <a:rPr lang="en-US" dirty="0"/>
              <a:t>Parameter space representation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83" y="960239"/>
            <a:ext cx="8503920" cy="20002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What does a point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in the image space map to in the Hough space?</a:t>
            </a:r>
          </a:p>
          <a:p>
            <a:pPr lvl="1"/>
            <a:r>
              <a:rPr lang="en-US" dirty="0"/>
              <a:t>Answer: the solutions of b = –x</a:t>
            </a:r>
            <a:r>
              <a:rPr lang="en-US" baseline="-25000" dirty="0"/>
              <a:t>0</a:t>
            </a:r>
            <a:r>
              <a:rPr lang="en-US" dirty="0"/>
              <a:t>m + y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/>
              <a:t>This is a line in Hough space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543050" y="2562225"/>
          <a:ext cx="582930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562225"/>
                        <a:ext cx="582930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14550" y="2228850"/>
            <a:ext cx="11528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Image space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14950" y="2228850"/>
            <a:ext cx="205857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135757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space representation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614" y="1196623"/>
            <a:ext cx="6959237" cy="3943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Where is the line that contains both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and (x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)?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539478" y="2615804"/>
          <a:ext cx="5832872" cy="195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478" y="2615804"/>
                        <a:ext cx="5832872" cy="1953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14550" y="2286000"/>
            <a:ext cx="11528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Image space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14950" y="2286000"/>
            <a:ext cx="205857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Hough parameter space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28851" y="3314700"/>
            <a:ext cx="6399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(</a:t>
            </a:r>
            <a:r>
              <a:rPr lang="en-US" sz="1350" i="1"/>
              <a:t>x</a:t>
            </a:r>
            <a:r>
              <a:rPr lang="en-US" sz="1350" baseline="-25000"/>
              <a:t>0</a:t>
            </a:r>
            <a:r>
              <a:rPr lang="en-US" sz="1350"/>
              <a:t>, </a:t>
            </a:r>
            <a:r>
              <a:rPr lang="en-US" sz="1350" i="1"/>
              <a:t>y</a:t>
            </a:r>
            <a:r>
              <a:rPr lang="en-US" sz="1350" baseline="-25000"/>
              <a:t>0</a:t>
            </a:r>
            <a:r>
              <a:rPr lang="en-US" sz="1350"/>
              <a:t>)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897982" y="2868216"/>
            <a:ext cx="6399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(</a:t>
            </a:r>
            <a:r>
              <a:rPr lang="en-US" sz="1350" i="1"/>
              <a:t>x</a:t>
            </a:r>
            <a:r>
              <a:rPr lang="en-US" sz="1350" baseline="-25000"/>
              <a:t>1</a:t>
            </a:r>
            <a:r>
              <a:rPr lang="en-US" sz="1350"/>
              <a:t>, </a:t>
            </a:r>
            <a:r>
              <a:rPr lang="en-US" sz="1350" i="1"/>
              <a:t>y</a:t>
            </a:r>
            <a:r>
              <a:rPr lang="en-US" sz="1350" baseline="-25000"/>
              <a:t>1</a:t>
            </a:r>
            <a:r>
              <a:rPr lang="en-US" sz="1350"/>
              <a:t>)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115050" y="3829050"/>
            <a:ext cx="109196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i="1"/>
              <a:t>b</a:t>
            </a:r>
            <a:r>
              <a:rPr lang="en-US" sz="1350"/>
              <a:t> = –</a:t>
            </a:r>
            <a:r>
              <a:rPr lang="en-US" sz="1350" i="1"/>
              <a:t>x</a:t>
            </a:r>
            <a:r>
              <a:rPr lang="en-US" sz="1350" baseline="-25000"/>
              <a:t>1</a:t>
            </a:r>
            <a:r>
              <a:rPr lang="en-US" sz="1350" i="1"/>
              <a:t>m</a:t>
            </a:r>
            <a:r>
              <a:rPr lang="en-US" sz="1350"/>
              <a:t> + </a:t>
            </a:r>
            <a:r>
              <a:rPr lang="en-US" sz="1350" i="1"/>
              <a:t>y</a:t>
            </a:r>
            <a:r>
              <a:rPr lang="en-US" sz="1350" baseline="-25000"/>
              <a:t>1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229350" y="354330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5543550" y="2857500"/>
            <a:ext cx="1828800" cy="1314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space representation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1200150"/>
            <a:ext cx="7181306" cy="3943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Where is the line that contains both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and (x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It is the intersection of the lines b = –x</a:t>
            </a:r>
            <a:r>
              <a:rPr lang="en-US" baseline="-25000" dirty="0"/>
              <a:t>0</a:t>
            </a:r>
            <a:r>
              <a:rPr lang="en-US" dirty="0"/>
              <a:t>m + y</a:t>
            </a:r>
            <a:r>
              <a:rPr lang="en-US" baseline="-25000" dirty="0"/>
              <a:t>0 </a:t>
            </a:r>
            <a:r>
              <a:rPr lang="en-US" dirty="0"/>
              <a:t>and b = –x</a:t>
            </a:r>
            <a:r>
              <a:rPr lang="en-US" baseline="-25000" dirty="0"/>
              <a:t>1</a:t>
            </a:r>
            <a:r>
              <a:rPr lang="en-US" dirty="0"/>
              <a:t>m + y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539478" y="2615804"/>
          <a:ext cx="5832872" cy="195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478" y="2615804"/>
                        <a:ext cx="5832872" cy="1953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14550" y="2286000"/>
            <a:ext cx="11528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Image space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14950" y="2286000"/>
            <a:ext cx="205857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Hough parameter space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28851" y="3314700"/>
            <a:ext cx="6399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(</a:t>
            </a:r>
            <a:r>
              <a:rPr lang="en-US" sz="1350" i="1"/>
              <a:t>x</a:t>
            </a:r>
            <a:r>
              <a:rPr lang="en-US" sz="1350" baseline="-25000"/>
              <a:t>0</a:t>
            </a:r>
            <a:r>
              <a:rPr lang="en-US" sz="1350"/>
              <a:t>, </a:t>
            </a:r>
            <a:r>
              <a:rPr lang="en-US" sz="1350" i="1"/>
              <a:t>y</a:t>
            </a:r>
            <a:r>
              <a:rPr lang="en-US" sz="1350" baseline="-25000"/>
              <a:t>0</a:t>
            </a:r>
            <a:r>
              <a:rPr lang="en-US" sz="1350"/>
              <a:t>)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897982" y="2868216"/>
            <a:ext cx="6399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(</a:t>
            </a:r>
            <a:r>
              <a:rPr lang="en-US" sz="1350" i="1"/>
              <a:t>x</a:t>
            </a:r>
            <a:r>
              <a:rPr lang="en-US" sz="1350" baseline="-25000"/>
              <a:t>1</a:t>
            </a:r>
            <a:r>
              <a:rPr lang="en-US" sz="1350"/>
              <a:t>, </a:t>
            </a:r>
            <a:r>
              <a:rPr lang="en-US" sz="1350" i="1"/>
              <a:t>y</a:t>
            </a:r>
            <a:r>
              <a:rPr lang="en-US" sz="1350" baseline="-25000"/>
              <a:t>1</a:t>
            </a:r>
            <a:r>
              <a:rPr lang="en-US" sz="1350"/>
              <a:t>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115050" y="3829050"/>
            <a:ext cx="109196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i="1"/>
              <a:t>b</a:t>
            </a:r>
            <a:r>
              <a:rPr lang="en-US" sz="1350"/>
              <a:t> = –</a:t>
            </a:r>
            <a:r>
              <a:rPr lang="en-US" sz="1350" i="1"/>
              <a:t>x</a:t>
            </a:r>
            <a:r>
              <a:rPr lang="en-US" sz="1350" baseline="-25000"/>
              <a:t>1</a:t>
            </a:r>
            <a:r>
              <a:rPr lang="en-US" sz="1350" i="1"/>
              <a:t>m</a:t>
            </a:r>
            <a:r>
              <a:rPr lang="en-US" sz="1350"/>
              <a:t> + </a:t>
            </a:r>
            <a:r>
              <a:rPr lang="en-US" sz="1350" i="1"/>
              <a:t>y</a:t>
            </a:r>
            <a:r>
              <a:rPr lang="en-US" sz="1350" baseline="-25000"/>
              <a:t>1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229350" y="354330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7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Problems with the (</a:t>
            </a:r>
            <a:r>
              <a:rPr lang="en-US" sz="2400" dirty="0" err="1"/>
              <a:t>m,b</a:t>
            </a:r>
            <a:r>
              <a:rPr lang="en-US" sz="2400" dirty="0"/>
              <a:t>) space:</a:t>
            </a:r>
          </a:p>
          <a:p>
            <a:pPr lvl="1"/>
            <a:r>
              <a:rPr lang="en-US" dirty="0"/>
              <a:t>Unbounded parameter domains</a:t>
            </a:r>
          </a:p>
          <a:p>
            <a:pPr lvl="1"/>
            <a:r>
              <a:rPr lang="en-US" dirty="0"/>
              <a:t>Vertical lines require infinite m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space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309807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-repres-houg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444" y="2417556"/>
            <a:ext cx="2203847" cy="21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075305"/>
            <a:ext cx="7886700" cy="3263504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/>
              <a:t>Problems with the (</a:t>
            </a:r>
            <a:r>
              <a:rPr lang="en-US" sz="2000" dirty="0" err="1"/>
              <a:t>m,b</a:t>
            </a:r>
            <a:r>
              <a:rPr lang="en-US" sz="2000" dirty="0"/>
              <a:t>) space:</a:t>
            </a:r>
          </a:p>
          <a:p>
            <a:pPr lvl="1"/>
            <a:r>
              <a:rPr lang="en-US" sz="1600" dirty="0"/>
              <a:t>Unbounded parameter domains</a:t>
            </a:r>
          </a:p>
          <a:p>
            <a:pPr lvl="1"/>
            <a:r>
              <a:rPr lang="en-US" sz="1600" dirty="0"/>
              <a:t>Vertical lines require infinite m</a:t>
            </a:r>
          </a:p>
          <a:p>
            <a:pPr>
              <a:buFontTx/>
              <a:buChar char="•"/>
            </a:pPr>
            <a:r>
              <a:rPr lang="en-US" sz="2000" dirty="0"/>
              <a:t>Alternative: </a:t>
            </a:r>
            <a:r>
              <a:rPr lang="en-US" sz="2000" i="1" dirty="0"/>
              <a:t>polar representation</a:t>
            </a:r>
          </a:p>
          <a:p>
            <a:pPr>
              <a:buFontTx/>
              <a:buChar char="•"/>
            </a:pPr>
            <a:endParaRPr lang="en-US" sz="2000" dirty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space representation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663054"/>
              </p:ext>
            </p:extLst>
          </p:nvPr>
        </p:nvGraphicFramePr>
        <p:xfrm>
          <a:off x="4115480" y="3046206"/>
          <a:ext cx="2520554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5" imgW="1422360" imgH="203040" progId="Equation.3">
                  <p:embed/>
                </p:oleObj>
              </mc:Choice>
              <mc:Fallback>
                <p:oleObj name="Equation" r:id="rId5" imgW="1422360" imgH="20304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480" y="3046206"/>
                        <a:ext cx="2520554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57300" y="4614260"/>
            <a:ext cx="6743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latin typeface="Arial Unicode MS" pitchFamily="34" charset="-128"/>
              </a:rPr>
              <a:t>Each point (</a:t>
            </a:r>
            <a:r>
              <a:rPr lang="en-US" dirty="0" err="1">
                <a:latin typeface="Arial Unicode MS" pitchFamily="34" charset="-128"/>
              </a:rPr>
              <a:t>x,y</a:t>
            </a:r>
            <a:r>
              <a:rPr lang="en-US" dirty="0">
                <a:latin typeface="Arial Unicode MS" pitchFamily="34" charset="-128"/>
              </a:rPr>
              <a:t>) will add a sinusoid in the (</a:t>
            </a:r>
            <a:r>
              <a:rPr lang="en-US" dirty="0">
                <a:latin typeface="Arial Unicode MS" pitchFamily="34" charset="-128"/>
                <a:sym typeface="Symbol" pitchFamily="18" charset="2"/>
              </a:rPr>
              <a:t></a:t>
            </a:r>
            <a:r>
              <a:rPr lang="en-US" dirty="0">
                <a:latin typeface="Arial Unicode MS" pitchFamily="34" charset="-128"/>
                <a:sym typeface="System"/>
              </a:rPr>
              <a:t>,</a:t>
            </a:r>
            <a:r>
              <a:rPr lang="en-US" dirty="0">
                <a:latin typeface="Arial Unicode MS" pitchFamily="34" charset="-128"/>
                <a:sym typeface="Symbol" pitchFamily="18" charset="2"/>
              </a:rPr>
              <a:t></a:t>
            </a:r>
            <a:r>
              <a:rPr lang="en-US" dirty="0">
                <a:latin typeface="Arial Unicode MS" pitchFamily="34" charset="-128"/>
                <a:sym typeface="System"/>
              </a:rPr>
              <a:t>) parameter space </a:t>
            </a:r>
            <a:r>
              <a:rPr lang="en-US" dirty="0">
                <a:latin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12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75" y="0"/>
            <a:ext cx="7886700" cy="994172"/>
          </a:xfrm>
        </p:spPr>
        <p:txBody>
          <a:bodyPr/>
          <a:lstStyle/>
          <a:p>
            <a:r>
              <a:rPr lang="en-US" dirty="0"/>
              <a:t>Algorithm 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337" y="809890"/>
            <a:ext cx="6585313" cy="4171950"/>
          </a:xfrm>
        </p:spPr>
        <p:txBody>
          <a:bodyPr>
            <a:normAutofit lnSpcReduction="10000"/>
          </a:bodyPr>
          <a:lstStyle/>
          <a:p>
            <a:pPr marL="400050" indent="-400050">
              <a:buFontTx/>
              <a:buChar char="•"/>
            </a:pPr>
            <a:r>
              <a:rPr lang="en-US" dirty="0"/>
              <a:t>Initialize accumulator H to all zeros</a:t>
            </a:r>
            <a:br>
              <a:rPr lang="en-US" dirty="0"/>
            </a:br>
            <a:endParaRPr lang="en-US" dirty="0"/>
          </a:p>
          <a:p>
            <a:pPr marL="400050" indent="-400050">
              <a:buFontTx/>
              <a:buChar char="•"/>
            </a:pPr>
            <a:r>
              <a:rPr lang="en-US" dirty="0"/>
              <a:t>For each feature point (</a:t>
            </a:r>
            <a:r>
              <a:rPr lang="en-US" dirty="0" err="1"/>
              <a:t>x,y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in the image</a:t>
            </a:r>
            <a:br>
              <a:rPr lang="en-US" dirty="0"/>
            </a:br>
            <a:r>
              <a:rPr lang="en-US" dirty="0"/>
              <a:t>	For θ = 0 to 180</a:t>
            </a:r>
            <a:br>
              <a:rPr lang="en-US" dirty="0"/>
            </a:br>
            <a:r>
              <a:rPr lang="en-US" dirty="0"/>
              <a:t>	   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accent2"/>
                </a:solidFill>
              </a:rPr>
              <a:t> = x </a:t>
            </a:r>
            <a:r>
              <a:rPr lang="en-US" dirty="0" err="1">
                <a:solidFill>
                  <a:schemeClr val="accent2"/>
                </a:solidFill>
              </a:rPr>
              <a:t>cos</a:t>
            </a:r>
            <a:r>
              <a:rPr lang="en-US" dirty="0">
                <a:solidFill>
                  <a:schemeClr val="accent2"/>
                </a:solidFill>
              </a:rPr>
              <a:t> θ + y sin θ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	    H(θ,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accent2"/>
                </a:solidFill>
              </a:rPr>
              <a:t>) = H(θ,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accent2"/>
                </a:solidFill>
              </a:rPr>
              <a:t>) + 1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/>
              <a:t>    end</a:t>
            </a:r>
            <a:br>
              <a:rPr lang="en-US" dirty="0"/>
            </a:br>
            <a:r>
              <a:rPr lang="en-US" dirty="0"/>
              <a:t>end</a:t>
            </a:r>
            <a:br>
              <a:rPr lang="en-US" dirty="0"/>
            </a:br>
            <a:endParaRPr lang="en-US" dirty="0"/>
          </a:p>
          <a:p>
            <a:pPr marL="400050" indent="-400050">
              <a:buFontTx/>
              <a:buChar char="•"/>
            </a:pPr>
            <a:r>
              <a:rPr lang="en-US" dirty="0"/>
              <a:t>Find the value(s) of (θ, </a:t>
            </a:r>
            <a:r>
              <a:rPr lang="el-GR" dirty="0">
                <a:cs typeface="Times New Roman" pitchFamily="18" charset="0"/>
              </a:rPr>
              <a:t>ρ</a:t>
            </a:r>
            <a:r>
              <a:rPr lang="en-US" dirty="0"/>
              <a:t>) where H(θ, </a:t>
            </a:r>
            <a:r>
              <a:rPr lang="el-GR" dirty="0">
                <a:cs typeface="Times New Roman" pitchFamily="18" charset="0"/>
              </a:rPr>
              <a:t>ρ</a:t>
            </a:r>
            <a:r>
              <a:rPr lang="en-US" dirty="0"/>
              <a:t>) is a local maximum</a:t>
            </a:r>
          </a:p>
          <a:p>
            <a:pPr marL="628650" lvl="1" indent="-285750"/>
            <a:r>
              <a:rPr lang="en-US" sz="2100" dirty="0"/>
              <a:t>The detected line in the image is given by </a:t>
            </a:r>
            <a:br>
              <a:rPr lang="en-US" sz="2100" dirty="0"/>
            </a:br>
            <a:r>
              <a:rPr lang="en-US" sz="2100" dirty="0"/>
              <a:t> </a:t>
            </a:r>
            <a:r>
              <a:rPr lang="el-GR" sz="21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100" dirty="0">
                <a:solidFill>
                  <a:schemeClr val="accent2"/>
                </a:solidFill>
              </a:rPr>
              <a:t> = x </a:t>
            </a:r>
            <a:r>
              <a:rPr lang="en-US" sz="2100" dirty="0" err="1">
                <a:solidFill>
                  <a:schemeClr val="accent2"/>
                </a:solidFill>
              </a:rPr>
              <a:t>cos</a:t>
            </a:r>
            <a:r>
              <a:rPr lang="en-US" sz="2100" dirty="0">
                <a:solidFill>
                  <a:schemeClr val="accent2"/>
                </a:solidFill>
              </a:rPr>
              <a:t> θ + y sin θ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82471182"/>
              </p:ext>
            </p:extLst>
          </p:nvPr>
        </p:nvGraphicFramePr>
        <p:xfrm>
          <a:off x="5657850" y="809890"/>
          <a:ext cx="193238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Image" r:id="rId4" imgW="5460317" imgH="5815873" progId="Photoshop.Image.10">
                  <p:embed/>
                </p:oleObj>
              </mc:Choice>
              <mc:Fallback>
                <p:oleObj name="Image" r:id="rId4" imgW="5460317" imgH="5815873" progId="Photoshop.Image.10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809890"/>
                        <a:ext cx="193238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657850" y="1609990"/>
            <a:ext cx="282450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500"/>
              <a:t>ρ</a:t>
            </a:r>
            <a:endParaRPr lang="en-US" sz="150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611541" y="2581540"/>
            <a:ext cx="287258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8454B-A029-3E42-A88A-CDDD0FEA4894}"/>
              </a:ext>
            </a:extLst>
          </p:cNvPr>
          <p:cNvSpPr txBox="1"/>
          <p:nvPr/>
        </p:nvSpPr>
        <p:spPr>
          <a:xfrm>
            <a:off x="7415642" y="4881890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8829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66000" contrast="82000"/>
          </a:blip>
          <a:srcRect/>
          <a:stretch>
            <a:fillRect/>
          </a:stretch>
        </p:blipFill>
        <p:spPr bwMode="auto">
          <a:xfrm>
            <a:off x="1495425" y="987028"/>
            <a:ext cx="6219825" cy="31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728913" y="4182666"/>
            <a:ext cx="77136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features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10263" y="4171950"/>
            <a:ext cx="56618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votes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illustration</a:t>
            </a:r>
          </a:p>
        </p:txBody>
      </p:sp>
    </p:spTree>
    <p:extLst>
      <p:ext uri="{BB962C8B-B14F-4D97-AF65-F5344CB8AC3E}">
        <p14:creationId xmlns:p14="http://schemas.microsoft.com/office/powerpoint/2010/main" val="3745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58AF5-627A-4248-A5B7-07DD7691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3" y="-14061"/>
            <a:ext cx="7886700" cy="634547"/>
          </a:xfrm>
        </p:spPr>
        <p:txBody>
          <a:bodyPr/>
          <a:lstStyle/>
          <a:p>
            <a:r>
              <a:rPr lang="en-US" dirty="0"/>
              <a:t>Hough Transform for an Actual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37D28-C927-3A4E-939A-A626B68B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" y="620486"/>
            <a:ext cx="7876572" cy="44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731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58AF5-627A-4248-A5B7-07DD7691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3" y="-14061"/>
            <a:ext cx="7886700" cy="634547"/>
          </a:xfrm>
        </p:spPr>
        <p:txBody>
          <a:bodyPr/>
          <a:lstStyle/>
          <a:p>
            <a:r>
              <a:rPr lang="en-US" dirty="0"/>
              <a:t>Edges using threshold on Sobel’s magnitude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37D28-C927-3A4E-939A-A626B68B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" y="620486"/>
            <a:ext cx="7876572" cy="44242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4B8294-BD7F-3749-ACE2-4F7C6F19A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0" y="607424"/>
            <a:ext cx="7937524" cy="45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047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Interest Points (</a:t>
            </a:r>
            <a:r>
              <a:rPr lang="en-US" dirty="0" err="1"/>
              <a:t>DoG</a:t>
            </a:r>
            <a:r>
              <a:rPr lang="en-US" dirty="0"/>
              <a:t> extrema operator)</a:t>
            </a:r>
          </a:p>
          <a:p>
            <a:r>
              <a:rPr lang="en-US" dirty="0"/>
              <a:t>SIFT Feature descriptor</a:t>
            </a:r>
          </a:p>
          <a:p>
            <a:r>
              <a:rPr lang="en-US" dirty="0"/>
              <a:t>Feature matching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</p:spTree>
    <p:extLst>
      <p:ext uri="{BB962C8B-B14F-4D97-AF65-F5344CB8AC3E}">
        <p14:creationId xmlns:p14="http://schemas.microsoft.com/office/powerpoint/2010/main" val="3780531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58AF5-627A-4248-A5B7-07DD7691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3" y="-14061"/>
            <a:ext cx="7886700" cy="634547"/>
          </a:xfrm>
        </p:spPr>
        <p:txBody>
          <a:bodyPr/>
          <a:lstStyle/>
          <a:p>
            <a:r>
              <a:rPr lang="en-US" dirty="0"/>
              <a:t>Hough Transform (High Resolution)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A0E7E-2424-3F44-8A5E-EE577EB02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1" b="6859"/>
          <a:stretch/>
        </p:blipFill>
        <p:spPr>
          <a:xfrm>
            <a:off x="2249714" y="620486"/>
            <a:ext cx="4159016" cy="4212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/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blipFill>
                <a:blip r:embed="rId3"/>
                <a:stretch>
                  <a:fillRect l="-468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/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blipFill>
                <a:blip r:embed="rId4"/>
                <a:stretch>
                  <a:fillRect l="-566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/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blipFill>
                <a:blip r:embed="rId5"/>
                <a:stretch>
                  <a:fillRect l="-1980" r="-99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/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blipFill>
                <a:blip r:embed="rId6"/>
                <a:stretch>
                  <a:fillRect l="-219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/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blipFill>
                <a:blip r:embed="rId7"/>
                <a:stretch>
                  <a:fillRect l="-10526" r="-789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/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blipFill>
                <a:blip r:embed="rId8"/>
                <a:stretch>
                  <a:fillRect l="-7692" r="-769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82278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58AF5-627A-4248-A5B7-07DD7691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3" y="-14061"/>
            <a:ext cx="7886700" cy="634547"/>
          </a:xfrm>
        </p:spPr>
        <p:txBody>
          <a:bodyPr/>
          <a:lstStyle/>
          <a:p>
            <a:r>
              <a:rPr lang="en-US" dirty="0"/>
              <a:t>Hough Transform (After threshold)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A0E7E-2424-3F44-8A5E-EE577EB02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1" b="6859"/>
          <a:stretch/>
        </p:blipFill>
        <p:spPr>
          <a:xfrm>
            <a:off x="2249714" y="620486"/>
            <a:ext cx="4159016" cy="4212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/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blipFill>
                <a:blip r:embed="rId3"/>
                <a:stretch>
                  <a:fillRect l="-468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/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blipFill>
                <a:blip r:embed="rId4"/>
                <a:stretch>
                  <a:fillRect l="-566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/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blipFill>
                <a:blip r:embed="rId5"/>
                <a:stretch>
                  <a:fillRect l="-1980" r="-99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/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blipFill>
                <a:blip r:embed="rId6"/>
                <a:stretch>
                  <a:fillRect l="-219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/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blipFill>
                <a:blip r:embed="rId7"/>
                <a:stretch>
                  <a:fillRect l="-10526" r="-789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/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blipFill>
                <a:blip r:embed="rId8"/>
                <a:stretch>
                  <a:fillRect l="-7692" r="-769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E9CAD52-17F1-A240-A416-1B407C441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058" y="749665"/>
            <a:ext cx="4080171" cy="40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9048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58AF5-627A-4248-A5B7-07DD7691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3" y="-14061"/>
            <a:ext cx="7886700" cy="634547"/>
          </a:xfrm>
        </p:spPr>
        <p:txBody>
          <a:bodyPr/>
          <a:lstStyle/>
          <a:p>
            <a:r>
              <a:rPr lang="en-US" dirty="0"/>
              <a:t>Hough Transform (After threshold)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A0E7E-2424-3F44-8A5E-EE577EB02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1" b="6859"/>
          <a:stretch/>
        </p:blipFill>
        <p:spPr>
          <a:xfrm>
            <a:off x="2249714" y="620486"/>
            <a:ext cx="4159016" cy="4212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/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blipFill>
                <a:blip r:embed="rId3"/>
                <a:stretch>
                  <a:fillRect l="-468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/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blipFill>
                <a:blip r:embed="rId4"/>
                <a:stretch>
                  <a:fillRect l="-566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/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blipFill>
                <a:blip r:embed="rId5"/>
                <a:stretch>
                  <a:fillRect l="-1980" r="-99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/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blipFill>
                <a:blip r:embed="rId6"/>
                <a:stretch>
                  <a:fillRect l="-219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/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blipFill>
                <a:blip r:embed="rId7"/>
                <a:stretch>
                  <a:fillRect l="-10526" r="-789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/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blipFill>
                <a:blip r:embed="rId8"/>
                <a:stretch>
                  <a:fillRect l="-7692" r="-769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E9CAD52-17F1-A240-A416-1B407C441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058" y="749665"/>
            <a:ext cx="4080171" cy="40891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40A332-AFA5-3B45-9111-B27A9D87AD1D}"/>
              </a:ext>
            </a:extLst>
          </p:cNvPr>
          <p:cNvSpPr/>
          <p:nvPr/>
        </p:nvSpPr>
        <p:spPr>
          <a:xfrm>
            <a:off x="3979237" y="2554514"/>
            <a:ext cx="578249" cy="1719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83481B-0A8F-B647-B0C4-57005FF3EF64}"/>
              </a:ext>
            </a:extLst>
          </p:cNvPr>
          <p:cNvCxnSpPr>
            <a:stCxn id="5" idx="3"/>
          </p:cNvCxnSpPr>
          <p:nvPr/>
        </p:nvCxnSpPr>
        <p:spPr>
          <a:xfrm flipV="1">
            <a:off x="4557486" y="1741714"/>
            <a:ext cx="2547257" cy="16727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FA62230-EE7D-464F-9E5F-FE20D55FFB40}"/>
              </a:ext>
            </a:extLst>
          </p:cNvPr>
          <p:cNvSpPr txBox="1"/>
          <p:nvPr/>
        </p:nvSpPr>
        <p:spPr>
          <a:xfrm>
            <a:off x="7104743" y="1487715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 lines</a:t>
            </a:r>
          </a:p>
        </p:txBody>
      </p:sp>
    </p:spTree>
    <p:extLst>
      <p:ext uri="{BB962C8B-B14F-4D97-AF65-F5344CB8AC3E}">
        <p14:creationId xmlns:p14="http://schemas.microsoft.com/office/powerpoint/2010/main" val="15258678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58AF5-627A-4248-A5B7-07DD7691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3" y="-14061"/>
            <a:ext cx="7886700" cy="634547"/>
          </a:xfrm>
        </p:spPr>
        <p:txBody>
          <a:bodyPr/>
          <a:lstStyle/>
          <a:p>
            <a:r>
              <a:rPr lang="en-US" dirty="0"/>
              <a:t>Hough Transform (After threshold)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A0E7E-2424-3F44-8A5E-EE577EB02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1" b="6859"/>
          <a:stretch/>
        </p:blipFill>
        <p:spPr>
          <a:xfrm>
            <a:off x="2249714" y="620486"/>
            <a:ext cx="4159016" cy="4212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/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blipFill>
                <a:blip r:embed="rId3"/>
                <a:stretch>
                  <a:fillRect l="-468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/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blipFill>
                <a:blip r:embed="rId4"/>
                <a:stretch>
                  <a:fillRect l="-566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/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blipFill>
                <a:blip r:embed="rId5"/>
                <a:stretch>
                  <a:fillRect l="-1980" r="-99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/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blipFill>
                <a:blip r:embed="rId6"/>
                <a:stretch>
                  <a:fillRect l="-219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/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blipFill>
                <a:blip r:embed="rId7"/>
                <a:stretch>
                  <a:fillRect l="-10526" r="-789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/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blipFill>
                <a:blip r:embed="rId8"/>
                <a:stretch>
                  <a:fillRect l="-7692" r="-769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E9CAD52-17F1-A240-A416-1B407C441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058" y="749665"/>
            <a:ext cx="4080171" cy="40891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40A332-AFA5-3B45-9111-B27A9D87AD1D}"/>
              </a:ext>
            </a:extLst>
          </p:cNvPr>
          <p:cNvSpPr/>
          <p:nvPr/>
        </p:nvSpPr>
        <p:spPr>
          <a:xfrm>
            <a:off x="3979237" y="2554514"/>
            <a:ext cx="578249" cy="1719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83481B-0A8F-B647-B0C4-57005FF3EF64}"/>
              </a:ext>
            </a:extLst>
          </p:cNvPr>
          <p:cNvCxnSpPr>
            <a:stCxn id="5" idx="3"/>
          </p:cNvCxnSpPr>
          <p:nvPr/>
        </p:nvCxnSpPr>
        <p:spPr>
          <a:xfrm flipV="1">
            <a:off x="4557486" y="1741714"/>
            <a:ext cx="2547257" cy="16727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FA62230-EE7D-464F-9E5F-FE20D55FFB40}"/>
              </a:ext>
            </a:extLst>
          </p:cNvPr>
          <p:cNvSpPr txBox="1"/>
          <p:nvPr/>
        </p:nvSpPr>
        <p:spPr>
          <a:xfrm>
            <a:off x="7104743" y="1487715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 lines</a:t>
            </a:r>
          </a:p>
        </p:txBody>
      </p:sp>
    </p:spTree>
    <p:extLst>
      <p:ext uri="{BB962C8B-B14F-4D97-AF65-F5344CB8AC3E}">
        <p14:creationId xmlns:p14="http://schemas.microsoft.com/office/powerpoint/2010/main" val="104642198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58AF5-627A-4248-A5B7-07DD7691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3" y="-14061"/>
            <a:ext cx="7886700" cy="634547"/>
          </a:xfrm>
        </p:spPr>
        <p:txBody>
          <a:bodyPr/>
          <a:lstStyle/>
          <a:p>
            <a:r>
              <a:rPr lang="en-US" dirty="0"/>
              <a:t>Hough Transform with Non-max Suppression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A0E7E-2424-3F44-8A5E-EE577EB02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1" b="6859"/>
          <a:stretch/>
        </p:blipFill>
        <p:spPr>
          <a:xfrm>
            <a:off x="2249714" y="620486"/>
            <a:ext cx="4159016" cy="4212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/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170B6-46FE-2E4F-8B59-B8BB9F3D0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576" y="4826000"/>
                <a:ext cx="796948" cy="215444"/>
              </a:xfrm>
              <a:prstGeom prst="rect">
                <a:avLst/>
              </a:prstGeom>
              <a:blipFill>
                <a:blip r:embed="rId3"/>
                <a:stretch>
                  <a:fillRect l="-468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/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1FA01-5E33-C540-8858-4D77FE0A3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62" y="4826000"/>
                <a:ext cx="662297" cy="215444"/>
              </a:xfrm>
              <a:prstGeom prst="rect">
                <a:avLst/>
              </a:prstGeom>
              <a:blipFill>
                <a:blip r:embed="rId4"/>
                <a:stretch>
                  <a:fillRect l="-566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/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E11A8-52C3-1F42-9636-39D59E38E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762001"/>
                <a:ext cx="1272080" cy="266868"/>
              </a:xfrm>
              <a:prstGeom prst="rect">
                <a:avLst/>
              </a:prstGeom>
              <a:blipFill>
                <a:blip r:embed="rId5"/>
                <a:stretch>
                  <a:fillRect l="-1980" r="-99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/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C6D7A-5240-7845-9711-3ECA08DF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5" y="4470401"/>
                <a:ext cx="1137426" cy="266868"/>
              </a:xfrm>
              <a:prstGeom prst="rect">
                <a:avLst/>
              </a:prstGeom>
              <a:blipFill>
                <a:blip r:embed="rId6"/>
                <a:stretch>
                  <a:fillRect l="-219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/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829631-3E2B-6142-B779-BF7DC2262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2" y="2726871"/>
                <a:ext cx="477054" cy="215444"/>
              </a:xfrm>
              <a:prstGeom prst="rect">
                <a:avLst/>
              </a:prstGeom>
              <a:blipFill>
                <a:blip r:embed="rId7"/>
                <a:stretch>
                  <a:fillRect l="-10526" r="-789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/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D681D-74CD-4141-B73A-47CFE3EC8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237" y="4826000"/>
                <a:ext cx="480131" cy="215444"/>
              </a:xfrm>
              <a:prstGeom prst="rect">
                <a:avLst/>
              </a:prstGeom>
              <a:blipFill>
                <a:blip r:embed="rId8"/>
                <a:stretch>
                  <a:fillRect l="-7692" r="-769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E9CAD52-17F1-A240-A416-1B407C441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058" y="749665"/>
            <a:ext cx="4080171" cy="4089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7D79D-408F-2146-8920-1D152EEA38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059" y="685800"/>
            <a:ext cx="4116482" cy="41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115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58AF5-627A-4248-A5B7-07DD7691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3" y="-14061"/>
            <a:ext cx="7886700" cy="634547"/>
          </a:xfrm>
        </p:spPr>
        <p:txBody>
          <a:bodyPr/>
          <a:lstStyle/>
          <a:p>
            <a:r>
              <a:rPr lang="en-US" dirty="0"/>
              <a:t>Back to Image Space – with lines detected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40588-467D-F745-8B70-4A23BB9BB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415144" y="1622878"/>
            <a:ext cx="5791200" cy="3276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B2F90D-0477-984B-B09D-485159370854}"/>
                  </a:ext>
                </a:extLst>
              </p:cNvPr>
              <p:cNvSpPr txBox="1"/>
              <p:nvPr/>
            </p:nvSpPr>
            <p:spPr>
              <a:xfrm>
                <a:off x="2795414" y="808112"/>
                <a:ext cx="2065052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B2F90D-0477-984B-B09D-48515937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414" y="808112"/>
                <a:ext cx="2065052" cy="522772"/>
              </a:xfrm>
              <a:prstGeom prst="rect">
                <a:avLst/>
              </a:prstGeom>
              <a:blipFill>
                <a:blip r:embed="rId4"/>
                <a:stretch>
                  <a:fillRect l="-1829" t="-2381" r="-1220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69E06FA7-7E11-E34B-842C-33FF5E613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74285"/>
              </p:ext>
            </p:extLst>
          </p:nvPr>
        </p:nvGraphicFramePr>
        <p:xfrm>
          <a:off x="5864451" y="973696"/>
          <a:ext cx="2520554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5" imgW="1422360" imgH="203040" progId="Equation.3">
                  <p:embed/>
                </p:oleObj>
              </mc:Choice>
              <mc:Fallback>
                <p:oleObj name="Equation" r:id="rId5" imgW="1422360" imgH="203040" progId="Equation.3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4AAE6293-6994-1944-B501-AF9073DD6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451" y="973696"/>
                        <a:ext cx="2520554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70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D501E4-40DC-3848-95DE-008505A420A9}"/>
              </a:ext>
            </a:extLst>
          </p:cNvPr>
          <p:cNvSpPr/>
          <p:nvPr/>
        </p:nvSpPr>
        <p:spPr>
          <a:xfrm>
            <a:off x="1771649" y="2116263"/>
            <a:ext cx="5543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Hough transform demo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080590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57150"/>
            <a:ext cx="6057900" cy="628650"/>
          </a:xfrm>
        </p:spPr>
        <p:txBody>
          <a:bodyPr/>
          <a:lstStyle/>
          <a:p>
            <a:r>
              <a:rPr lang="en-US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z="1800" dirty="0"/>
              <a:t>Recall: when we detect an </a:t>
            </a:r>
            <a:br>
              <a:rPr lang="en-US" sz="1800" dirty="0"/>
            </a:br>
            <a:r>
              <a:rPr lang="en-US" sz="1800" dirty="0"/>
              <a:t>edge point, we also know its </a:t>
            </a:r>
            <a:br>
              <a:rPr lang="en-US" sz="1800" dirty="0"/>
            </a:br>
            <a:r>
              <a:rPr lang="en-US" sz="1800" dirty="0"/>
              <a:t>gradient direction</a:t>
            </a:r>
          </a:p>
          <a:p>
            <a:pPr>
              <a:buFontTx/>
              <a:buChar char="•"/>
            </a:pPr>
            <a:r>
              <a:rPr lang="en-US" sz="1800" dirty="0"/>
              <a:t>But this means that the line </a:t>
            </a:r>
            <a:br>
              <a:rPr lang="en-US" sz="1800" dirty="0"/>
            </a:br>
            <a:r>
              <a:rPr lang="en-US" sz="1800" dirty="0"/>
              <a:t>is uniquely determined!</a:t>
            </a:r>
            <a:br>
              <a:rPr lang="en-US" sz="1800" dirty="0"/>
            </a:br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Modified Hough transform: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    For each edge point (</a:t>
            </a:r>
            <a:r>
              <a:rPr lang="en-US" sz="1800" dirty="0" err="1"/>
              <a:t>x,y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>
                <a:solidFill>
                  <a:schemeClr val="accent2"/>
                </a:solidFill>
              </a:rPr>
              <a:t>θ = gradient orientation at (</a:t>
            </a:r>
            <a:r>
              <a:rPr lang="en-US" sz="1800" dirty="0" err="1">
                <a:solidFill>
                  <a:schemeClr val="accent2"/>
                </a:solidFill>
              </a:rPr>
              <a:t>x,y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	</a:t>
            </a:r>
            <a:r>
              <a:rPr lang="el-GR" sz="18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1800" dirty="0">
                <a:solidFill>
                  <a:schemeClr val="accent2"/>
                </a:solidFill>
              </a:rPr>
              <a:t> = x </a:t>
            </a:r>
            <a:r>
              <a:rPr lang="en-US" sz="1800" dirty="0" err="1">
                <a:solidFill>
                  <a:schemeClr val="accent2"/>
                </a:solidFill>
              </a:rPr>
              <a:t>cos</a:t>
            </a:r>
            <a:r>
              <a:rPr lang="en-US" sz="1800" dirty="0">
                <a:solidFill>
                  <a:schemeClr val="accent2"/>
                </a:solidFill>
              </a:rPr>
              <a:t> θ + y sin θ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	H(θ, </a:t>
            </a:r>
            <a:r>
              <a:rPr lang="el-GR" sz="18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1800" dirty="0">
                <a:solidFill>
                  <a:schemeClr val="accent2"/>
                </a:solidFill>
              </a:rPr>
              <a:t>) = H(θ, </a:t>
            </a:r>
            <a:r>
              <a:rPr lang="el-GR" sz="18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1800" dirty="0">
                <a:solidFill>
                  <a:schemeClr val="accent2"/>
                </a:solidFill>
              </a:rPr>
              <a:t>) + 1</a:t>
            </a:r>
            <a:br>
              <a:rPr lang="en-US" sz="1800" dirty="0"/>
            </a:br>
            <a:r>
              <a:rPr lang="en-US" sz="1800" dirty="0"/>
              <a:t>end</a:t>
            </a:r>
          </a:p>
          <a:p>
            <a:pPr>
              <a:buFontTx/>
              <a:buChar char="•"/>
            </a:pPr>
            <a:endParaRPr lang="en-US" sz="1800" dirty="0"/>
          </a:p>
        </p:txBody>
      </p: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0700" y="1955007"/>
            <a:ext cx="17716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 rot="2789887">
            <a:off x="5315240" y="1162774"/>
            <a:ext cx="962621" cy="2797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5886450" y="865584"/>
            <a:ext cx="1600200" cy="391716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93F5266-CD21-C64E-AB27-28B85604FE73}"/>
              </a:ext>
            </a:extLst>
          </p:cNvPr>
          <p:cNvSpPr txBox="1"/>
          <p:nvPr/>
        </p:nvSpPr>
        <p:spPr>
          <a:xfrm>
            <a:off x="7415642" y="4881890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883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2400300" y="2686050"/>
          <a:ext cx="1258491" cy="23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819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686050"/>
                        <a:ext cx="1258491" cy="236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1543050" y="1885950"/>
            <a:ext cx="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1543050" y="4343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2286000" y="2000250"/>
            <a:ext cx="1428750" cy="142875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817144" y="4277916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1600200" y="1725216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2424113" y="2938463"/>
            <a:ext cx="457200" cy="809625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5886450" y="17145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5886450" y="3543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5161360" y="3537347"/>
            <a:ext cx="721519" cy="1143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2571750" y="3371850"/>
            <a:ext cx="48763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7599760" y="3496866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028010" y="4639866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5943600" y="1600200"/>
            <a:ext cx="263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6343650" y="1771650"/>
            <a:ext cx="857250" cy="2343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5429250" y="1771650"/>
            <a:ext cx="914400" cy="2343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3820716"/>
          <a:ext cx="1257300" cy="23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819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20716"/>
                        <a:ext cx="1257300" cy="2369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4343400" y="2571750"/>
            <a:ext cx="628650" cy="4572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2628900" y="331470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2870597" y="2878931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2383631" y="3749279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6311504" y="405765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6629400" y="3257550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6000750" y="3257550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1946673" y="1191816"/>
            <a:ext cx="1345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4857750" y="1200150"/>
            <a:ext cx="2440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Hough parameter space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F5CD25-8E2A-9C43-9DB4-6121AEB33B4C}"/>
              </a:ext>
            </a:extLst>
          </p:cNvPr>
          <p:cNvSpPr txBox="1"/>
          <p:nvPr/>
        </p:nvSpPr>
        <p:spPr>
          <a:xfrm>
            <a:off x="7415642" y="4881890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0250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Conceptually equivalent procedure: for each (x,y,r), draw the corresponding circle in the image and compute its “support”</a:t>
            </a:r>
          </a:p>
        </p:txBody>
      </p: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1943100" y="2000250"/>
            <a:ext cx="2351848" cy="2311009"/>
            <a:chOff x="384" y="1344"/>
            <a:chExt cx="2621" cy="2741"/>
          </a:xfrm>
        </p:grpSpPr>
        <p:sp>
          <p:nvSpPr>
            <p:cNvPr id="9227" name="Line 8"/>
            <p:cNvSpPr>
              <a:spLocks noChangeShapeType="1"/>
            </p:cNvSpPr>
            <p:nvPr/>
          </p:nvSpPr>
          <p:spPr bwMode="auto">
            <a:xfrm>
              <a:off x="1249" y="29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8" name="Group 23"/>
            <p:cNvGrpSpPr>
              <a:grpSpLocks/>
            </p:cNvGrpSpPr>
            <p:nvPr/>
          </p:nvGrpSpPr>
          <p:grpSpPr bwMode="auto">
            <a:xfrm>
              <a:off x="384" y="1344"/>
              <a:ext cx="2621" cy="2741"/>
              <a:chOff x="384" y="1344"/>
              <a:chExt cx="2621" cy="2741"/>
            </a:xfrm>
          </p:grpSpPr>
          <p:sp>
            <p:nvSpPr>
              <p:cNvPr id="9229" name="Line 7"/>
              <p:cNvSpPr>
                <a:spLocks noChangeShapeType="1"/>
              </p:cNvSpPr>
              <p:nvPr/>
            </p:nvSpPr>
            <p:spPr bwMode="auto">
              <a:xfrm flipV="1">
                <a:off x="1249" y="144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auto">
              <a:xfrm>
                <a:off x="384" y="2971"/>
                <a:ext cx="862" cy="821"/>
              </a:xfrm>
              <a:custGeom>
                <a:avLst/>
                <a:gdLst>
                  <a:gd name="T0" fmla="*/ 3529 w 606"/>
                  <a:gd name="T1" fmla="*/ 0 h 960"/>
                  <a:gd name="T2" fmla="*/ 0 w 606"/>
                  <a:gd name="T3" fmla="*/ 439 h 960"/>
                  <a:gd name="T4" fmla="*/ 0 60000 65536"/>
                  <a:gd name="T5" fmla="*/ 0 60000 65536"/>
                  <a:gd name="T6" fmla="*/ 0 w 606"/>
                  <a:gd name="T7" fmla="*/ 0 h 960"/>
                  <a:gd name="T8" fmla="*/ 606 w 606"/>
                  <a:gd name="T9" fmla="*/ 960 h 9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6" h="960">
                    <a:moveTo>
                      <a:pt x="606" y="0"/>
                    </a:moveTo>
                    <a:lnTo>
                      <a:pt x="0" y="9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Text Box 10"/>
              <p:cNvSpPr txBox="1">
                <a:spLocks noChangeArrowheads="1"/>
              </p:cNvSpPr>
              <p:nvPr/>
            </p:nvSpPr>
            <p:spPr bwMode="auto">
              <a:xfrm>
                <a:off x="2688" y="2937"/>
                <a:ext cx="317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/>
                  <a:t>x</a:t>
                </a:r>
              </a:p>
            </p:txBody>
          </p:sp>
          <p:sp>
            <p:nvSpPr>
              <p:cNvPr id="9232" name="Text Box 11"/>
              <p:cNvSpPr txBox="1">
                <a:spLocks noChangeArrowheads="1"/>
              </p:cNvSpPr>
              <p:nvPr/>
            </p:nvSpPr>
            <p:spPr bwMode="auto">
              <a:xfrm>
                <a:off x="529" y="3647"/>
                <a:ext cx="32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/>
                  <a:t>y</a:t>
                </a:r>
              </a:p>
            </p:txBody>
          </p:sp>
          <p:sp>
            <p:nvSpPr>
              <p:cNvPr id="9233" name="Text Box 12"/>
              <p:cNvSpPr txBox="1">
                <a:spLocks noChangeArrowheads="1"/>
              </p:cNvSpPr>
              <p:nvPr/>
            </p:nvSpPr>
            <p:spPr bwMode="auto">
              <a:xfrm>
                <a:off x="1297" y="1344"/>
                <a:ext cx="293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/>
                  <a:t>r</a:t>
                </a:r>
              </a:p>
            </p:txBody>
          </p:sp>
        </p:grpSp>
      </p:grpSp>
      <p:sp>
        <p:nvSpPr>
          <p:cNvPr id="9222" name="Oval 17"/>
          <p:cNvSpPr>
            <a:spLocks noChangeArrowheads="1"/>
          </p:cNvSpPr>
          <p:nvPr/>
        </p:nvSpPr>
        <p:spPr bwMode="auto">
          <a:xfrm>
            <a:off x="3543300" y="2743200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3371850" y="2457450"/>
            <a:ext cx="514350" cy="51435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4457700" y="2457450"/>
            <a:ext cx="628650" cy="4572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86400" y="1885950"/>
          <a:ext cx="1734741" cy="177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Image" r:id="rId4" imgW="4495238" imgH="4609524" progId="Photoshop.Image.10">
                  <p:embed/>
                </p:oleObj>
              </mc:Choice>
              <mc:Fallback>
                <p:oleObj name="Image" r:id="rId4" imgW="4495238" imgH="4609524" progId="Photoshop.Image.10">
                  <p:embed/>
                  <p:pic>
                    <p:nvPicPr>
                      <p:cNvPr id="921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885950"/>
                        <a:ext cx="1734741" cy="1778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25"/>
          <p:cNvSpPr>
            <a:spLocks noChangeArrowheads="1"/>
          </p:cNvSpPr>
          <p:nvPr/>
        </p:nvSpPr>
        <p:spPr bwMode="auto">
          <a:xfrm>
            <a:off x="5943600" y="2343150"/>
            <a:ext cx="971550" cy="9715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490" name="Text Box 26"/>
          <p:cNvSpPr txBox="1">
            <a:spLocks noChangeArrowheads="1"/>
          </p:cNvSpPr>
          <p:nvPr/>
        </p:nvSpPr>
        <p:spPr bwMode="auto">
          <a:xfrm>
            <a:off x="1338262" y="4407694"/>
            <a:ext cx="5298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Is this more or less efficient than voting with features?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FE0C0A-B885-8543-96AB-14504294EB82}"/>
              </a:ext>
            </a:extLst>
          </p:cNvPr>
          <p:cNvSpPr txBox="1"/>
          <p:nvPr/>
        </p:nvSpPr>
        <p:spPr>
          <a:xfrm>
            <a:off x="7415642" y="4881890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408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Line Detection using the Hough Transform</a:t>
            </a:r>
          </a:p>
          <a:p>
            <a:r>
              <a:rPr lang="en-US" dirty="0"/>
              <a:t>Least Squares / Hough Transform / RANSAC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</p:spTree>
    <p:extLst>
      <p:ext uri="{BB962C8B-B14F-4D97-AF65-F5344CB8AC3E}">
        <p14:creationId xmlns:p14="http://schemas.microsoft.com/office/powerpoint/2010/main" val="260232702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8A787D-1F77-BD4B-AE82-5953D40AD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29" y="1200151"/>
            <a:ext cx="7641772" cy="3394472"/>
          </a:xfrm>
        </p:spPr>
        <p:txBody>
          <a:bodyPr/>
          <a:lstStyle/>
          <a:p>
            <a:r>
              <a:rPr lang="en-US" dirty="0"/>
              <a:t>Another Voting Scheme</a:t>
            </a:r>
          </a:p>
          <a:p>
            <a:r>
              <a:rPr lang="en-US" dirty="0"/>
              <a:t>Idea: Maybe you do not need to have all samples have a vote. </a:t>
            </a:r>
          </a:p>
          <a:p>
            <a:pPr lvl="1"/>
            <a:r>
              <a:rPr lang="en-US" dirty="0"/>
              <a:t>Only a random subset of samples (points) vote.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1036F-011A-834F-AD1B-71B09630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– Random Sample Consensus</a:t>
            </a:r>
          </a:p>
        </p:txBody>
      </p:sp>
    </p:spTree>
    <p:extLst>
      <p:ext uri="{BB962C8B-B14F-4D97-AF65-F5344CB8AC3E}">
        <p14:creationId xmlns:p14="http://schemas.microsoft.com/office/powerpoint/2010/main" val="307175082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EA288A-76BB-BA4F-BFF0-F11E344F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200151"/>
            <a:ext cx="8142514" cy="3394472"/>
          </a:xfrm>
        </p:spPr>
        <p:txBody>
          <a:bodyPr/>
          <a:lstStyle/>
          <a:p>
            <a:r>
              <a:rPr lang="en-US" dirty="0"/>
              <a:t>You can make voting work for any type of shape / geometrical configuration. Even irregular ones.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EA357-2924-8645-8C10-25012DF0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Hough Transform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FDAA03-A0D0-6F4C-ACA8-CB7C0AEFA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28" y="4470391"/>
            <a:ext cx="7714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dirty="0"/>
              <a:t>B. </a:t>
            </a:r>
            <a:r>
              <a:rPr lang="en-US" sz="1400" b="0" dirty="0" err="1"/>
              <a:t>Leibe</a:t>
            </a:r>
            <a:r>
              <a:rPr lang="en-US" sz="1400" b="0" dirty="0"/>
              <a:t>, A. </a:t>
            </a:r>
            <a:r>
              <a:rPr lang="en-US" sz="1400" b="0" dirty="0" err="1"/>
              <a:t>Leonardis</a:t>
            </a:r>
            <a:r>
              <a:rPr lang="en-US" sz="1400" b="0" dirty="0"/>
              <a:t>, and B. Schiele, </a:t>
            </a:r>
            <a:r>
              <a:rPr lang="en-US" sz="1400" b="0" dirty="0">
                <a:hlinkClick r:id="rId3"/>
              </a:rPr>
              <a:t>Combined Object Categorization and Segmentation with an Implicit Shape Model</a:t>
            </a:r>
            <a:r>
              <a:rPr lang="en-US" sz="1400" b="0" dirty="0"/>
              <a:t>, ECCV Workshop on Statistical Learning in Computer Vision 2004</a:t>
            </a: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EC7E2DC9-25E6-3345-9520-ACC766B67C2A}"/>
              </a:ext>
            </a:extLst>
          </p:cNvPr>
          <p:cNvGrpSpPr>
            <a:grpSpLocks/>
          </p:cNvGrpSpPr>
          <p:nvPr/>
        </p:nvGrpSpPr>
        <p:grpSpPr bwMode="auto">
          <a:xfrm>
            <a:off x="1228636" y="1981201"/>
            <a:ext cx="3007046" cy="2208043"/>
            <a:chOff x="336" y="1360"/>
            <a:chExt cx="2928" cy="215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DB67C0A7-D396-724F-84F9-59648EBB9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AA102F17-052E-0E4C-BBFE-43DA684B3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2620BC71-9AFA-2449-BB8F-4CA52D3EA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43FC6797-156B-A94C-863C-B5D7A2A56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2FFE403-33AD-264F-9D04-AB643C741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>
                <a:gd name="T0" fmla="*/ 424 w 907"/>
                <a:gd name="T1" fmla="*/ 79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09EDB276-1562-DE4B-8BFB-8BB77CDB4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72D895EE-1EFB-8D4C-9686-58EFBB728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" y="3279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/>
                <a:t>training image</a:t>
              </a: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4B28E9D0-F3BC-E64A-B0C8-96AF599A6146}"/>
              </a:ext>
            </a:extLst>
          </p:cNvPr>
          <p:cNvGrpSpPr>
            <a:grpSpLocks/>
          </p:cNvGrpSpPr>
          <p:nvPr/>
        </p:nvGrpSpPr>
        <p:grpSpPr bwMode="auto">
          <a:xfrm>
            <a:off x="5301947" y="2802798"/>
            <a:ext cx="1677086" cy="1105048"/>
            <a:chOff x="3744" y="2160"/>
            <a:chExt cx="1633" cy="1076"/>
          </a:xfrm>
        </p:grpSpPr>
        <p:graphicFrame>
          <p:nvGraphicFramePr>
            <p:cNvPr id="14" name="Object 17">
              <a:extLst>
                <a:ext uri="{FF2B5EF4-FFF2-40B4-BE49-F238E27FC236}">
                  <a16:creationId xmlns:a16="http://schemas.microsoft.com/office/drawing/2014/main" id="{6C333B69-A63D-7D42-9DD8-1DC1F2E6A9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8808085"/>
                </p:ext>
              </p:extLst>
            </p:nvPr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8" name="Image" r:id="rId5" imgW="1066291" imgH="1041270" progId="Photoshop.Image.10">
                    <p:embed/>
                  </p:oleObj>
                </mc:Choice>
                <mc:Fallback>
                  <p:oleObj name="Image" r:id="rId5" imgW="1066291" imgH="1041270" progId="Photoshop.Image.10">
                    <p:embed/>
                    <p:pic>
                      <p:nvPicPr>
                        <p:cNvPr id="12" name="Object 17">
                          <a:extLst>
                            <a:ext uri="{FF2B5EF4-FFF2-40B4-BE49-F238E27FC236}">
                              <a16:creationId xmlns:a16="http://schemas.microsoft.com/office/drawing/2014/main" id="{8A985993-3D57-934D-878C-82F948DD9E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64EA10BD-17CD-1F45-BB87-9B1D11E07C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2B1B29E1-A807-B24D-A047-F2024BC1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>
                <a:gd name="T0" fmla="*/ 424 w 907"/>
                <a:gd name="T1" fmla="*/ 79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17C93979-D49E-BE41-BCF0-BFC99456E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2" y="2832"/>
              <a:ext cx="1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/>
                <a:t>visual codeword with</a:t>
              </a:r>
              <a:br>
                <a:rPr lang="en-US" sz="1800" b="0"/>
              </a:br>
              <a:r>
                <a:rPr lang="en-US" sz="1800" b="0"/>
                <a:t>displacement vectors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5244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EA288A-76BB-BA4F-BFF0-F11E344F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200151"/>
            <a:ext cx="8142514" cy="3394472"/>
          </a:xfrm>
        </p:spPr>
        <p:txBody>
          <a:bodyPr/>
          <a:lstStyle/>
          <a:p>
            <a:r>
              <a:rPr lang="en-US" dirty="0"/>
              <a:t>You can make voting work for any type of shape / geometrical configuration. Even irregular ones.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EA357-2924-8645-8C10-25012DF0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Hough Transform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FDAA03-A0D0-6F4C-ACA8-CB7C0AEFA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28" y="4470391"/>
            <a:ext cx="7714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dirty="0"/>
              <a:t>B. </a:t>
            </a:r>
            <a:r>
              <a:rPr lang="en-US" sz="1400" b="0" dirty="0" err="1"/>
              <a:t>Leibe</a:t>
            </a:r>
            <a:r>
              <a:rPr lang="en-US" sz="1400" b="0" dirty="0"/>
              <a:t>, A. </a:t>
            </a:r>
            <a:r>
              <a:rPr lang="en-US" sz="1400" b="0" dirty="0" err="1"/>
              <a:t>Leonardis</a:t>
            </a:r>
            <a:r>
              <a:rPr lang="en-US" sz="1400" b="0" dirty="0"/>
              <a:t>, and B. Schiele, </a:t>
            </a:r>
            <a:r>
              <a:rPr lang="en-US" sz="1400" b="0" dirty="0">
                <a:hlinkClick r:id="rId2"/>
              </a:rPr>
              <a:t>Combined Object Categorization and Segmentation with an Implicit Shape Model</a:t>
            </a:r>
            <a:r>
              <a:rPr lang="en-US" sz="1400" b="0" dirty="0"/>
              <a:t>, ECCV Workshop on Statistical Learning in Computer Vision 2004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54D682-6B0E-7C4A-A865-8739F309C28B}"/>
              </a:ext>
            </a:extLst>
          </p:cNvPr>
          <p:cNvGrpSpPr/>
          <p:nvPr/>
        </p:nvGrpSpPr>
        <p:grpSpPr>
          <a:xfrm>
            <a:off x="1640115" y="2034009"/>
            <a:ext cx="5602514" cy="2280589"/>
            <a:chOff x="228600" y="1981200"/>
            <a:chExt cx="8763000" cy="3567113"/>
          </a:xfrm>
        </p:grpSpPr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925ADFC8-832A-0246-B86E-81D66ABA9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25597" b="25597"/>
            <a:stretch>
              <a:fillRect/>
            </a:stretch>
          </p:blipFill>
          <p:spPr bwMode="auto">
            <a:xfrm>
              <a:off x="228600" y="1981200"/>
              <a:ext cx="8763000" cy="320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59E2E976-E466-6240-9A56-DD977A37A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3532188"/>
              <a:ext cx="7239000" cy="762000"/>
              <a:chOff x="576" y="2225"/>
              <a:chExt cx="4560" cy="480"/>
            </a:xfrm>
          </p:grpSpPr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C781C2C7-B371-4D46-AC53-B0D4C1E07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225"/>
                <a:ext cx="384" cy="384"/>
              </a:xfrm>
              <a:prstGeom prst="rect">
                <a:avLst/>
              </a:prstGeom>
              <a:noFill/>
              <a:ln w="508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E9070A3B-460E-0947-A09C-0EA9ECC6C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273"/>
                <a:ext cx="384" cy="384"/>
              </a:xfrm>
              <a:prstGeom prst="rect">
                <a:avLst/>
              </a:prstGeom>
              <a:noFill/>
              <a:ln w="508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4">
                <a:extLst>
                  <a:ext uri="{FF2B5EF4-FFF2-40B4-BE49-F238E27FC236}">
                    <a16:creationId xmlns:a16="http://schemas.microsoft.com/office/drawing/2014/main" id="{B508F206-3DE8-5A48-ABAF-655572B97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321"/>
                <a:ext cx="384" cy="384"/>
              </a:xfrm>
              <a:prstGeom prst="rect">
                <a:avLst/>
              </a:prstGeom>
              <a:noFill/>
              <a:ln w="508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D1381463-BFBB-6E4F-B73A-D7B8C137C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273"/>
                <a:ext cx="384" cy="384"/>
              </a:xfrm>
              <a:prstGeom prst="rect">
                <a:avLst/>
              </a:prstGeom>
              <a:noFill/>
              <a:ln w="508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26">
              <a:extLst>
                <a:ext uri="{FF2B5EF4-FFF2-40B4-BE49-F238E27FC236}">
                  <a16:creationId xmlns:a16="http://schemas.microsoft.com/office/drawing/2014/main" id="{FB8702B4-CECD-5949-82B6-2CB357095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3684588"/>
              <a:ext cx="8458200" cy="304800"/>
              <a:chOff x="192" y="2321"/>
              <a:chExt cx="5328" cy="192"/>
            </a:xfrm>
          </p:grpSpPr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7A5EE876-90BC-9347-B715-BAD02D706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2321"/>
                <a:ext cx="528" cy="96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81E50BE5-F8B6-6744-A1C3-59512123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417"/>
                <a:ext cx="576" cy="96"/>
              </a:xfrm>
              <a:custGeom>
                <a:avLst/>
                <a:gdLst>
                  <a:gd name="T0" fmla="*/ 93 w 907"/>
                  <a:gd name="T1" fmla="*/ 3 h 235"/>
                  <a:gd name="T2" fmla="*/ 0 w 907"/>
                  <a:gd name="T3" fmla="*/ 0 h 235"/>
                  <a:gd name="T4" fmla="*/ 0 60000 65536"/>
                  <a:gd name="T5" fmla="*/ 0 60000 65536"/>
                  <a:gd name="T6" fmla="*/ 0 w 907"/>
                  <a:gd name="T7" fmla="*/ 0 h 235"/>
                  <a:gd name="T8" fmla="*/ 907 w 907"/>
                  <a:gd name="T9" fmla="*/ 235 h 2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7" h="235">
                    <a:moveTo>
                      <a:pt x="907" y="235"/>
                    </a:move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716C904D-681A-7749-9728-D15BE7401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2369"/>
                <a:ext cx="528" cy="96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9E2D7E71-D2E6-B940-A03D-CBA44E0F5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417"/>
                <a:ext cx="528" cy="96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8">
                <a:extLst>
                  <a:ext uri="{FF2B5EF4-FFF2-40B4-BE49-F238E27FC236}">
                    <a16:creationId xmlns:a16="http://schemas.microsoft.com/office/drawing/2014/main" id="{EB140EA4-A342-F145-8B15-64D655183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2" y="2369"/>
                <a:ext cx="528" cy="96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533E7057-483C-7344-8D67-0516AC1C5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2369"/>
                <a:ext cx="576" cy="96"/>
              </a:xfrm>
              <a:custGeom>
                <a:avLst/>
                <a:gdLst>
                  <a:gd name="T0" fmla="*/ 93 w 907"/>
                  <a:gd name="T1" fmla="*/ 3 h 235"/>
                  <a:gd name="T2" fmla="*/ 0 w 907"/>
                  <a:gd name="T3" fmla="*/ 0 h 235"/>
                  <a:gd name="T4" fmla="*/ 0 60000 65536"/>
                  <a:gd name="T5" fmla="*/ 0 60000 65536"/>
                  <a:gd name="T6" fmla="*/ 0 w 907"/>
                  <a:gd name="T7" fmla="*/ 0 h 235"/>
                  <a:gd name="T8" fmla="*/ 907 w 907"/>
                  <a:gd name="T9" fmla="*/ 235 h 2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7" h="235">
                    <a:moveTo>
                      <a:pt x="907" y="235"/>
                    </a:move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7574609C-EA4D-6A48-AAD8-DCF1D6AA3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369"/>
                <a:ext cx="576" cy="96"/>
              </a:xfrm>
              <a:custGeom>
                <a:avLst/>
                <a:gdLst>
                  <a:gd name="T0" fmla="*/ 93 w 907"/>
                  <a:gd name="T1" fmla="*/ 3 h 235"/>
                  <a:gd name="T2" fmla="*/ 0 w 907"/>
                  <a:gd name="T3" fmla="*/ 0 h 235"/>
                  <a:gd name="T4" fmla="*/ 0 60000 65536"/>
                  <a:gd name="T5" fmla="*/ 0 60000 65536"/>
                  <a:gd name="T6" fmla="*/ 0 w 907"/>
                  <a:gd name="T7" fmla="*/ 0 h 235"/>
                  <a:gd name="T8" fmla="*/ 907 w 907"/>
                  <a:gd name="T9" fmla="*/ 235 h 2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7" h="235">
                    <a:moveTo>
                      <a:pt x="907" y="235"/>
                    </a:move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F8C3278E-7881-4543-9599-E39EC4A7B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2321"/>
                <a:ext cx="576" cy="96"/>
              </a:xfrm>
              <a:custGeom>
                <a:avLst/>
                <a:gdLst>
                  <a:gd name="T0" fmla="*/ 93 w 907"/>
                  <a:gd name="T1" fmla="*/ 3 h 235"/>
                  <a:gd name="T2" fmla="*/ 0 w 907"/>
                  <a:gd name="T3" fmla="*/ 0 h 235"/>
                  <a:gd name="T4" fmla="*/ 0 60000 65536"/>
                  <a:gd name="T5" fmla="*/ 0 60000 65536"/>
                  <a:gd name="T6" fmla="*/ 0 w 907"/>
                  <a:gd name="T7" fmla="*/ 0 h 235"/>
                  <a:gd name="T8" fmla="*/ 907 w 907"/>
                  <a:gd name="T9" fmla="*/ 235 h 2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7" h="235">
                    <a:moveTo>
                      <a:pt x="907" y="235"/>
                    </a:move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 Box 24">
              <a:extLst>
                <a:ext uri="{FF2B5EF4-FFF2-40B4-BE49-F238E27FC236}">
                  <a16:creationId xmlns:a16="http://schemas.microsoft.com/office/drawing/2014/main" id="{11533B72-F625-864B-8008-388EC730A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5181600"/>
              <a:ext cx="1238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/>
                <a:t>test image</a:t>
              </a:r>
            </a:p>
          </p:txBody>
        </p:sp>
        <p:grpSp>
          <p:nvGrpSpPr>
            <p:cNvPr id="34" name="Group 27">
              <a:extLst>
                <a:ext uri="{FF2B5EF4-FFF2-40B4-BE49-F238E27FC236}">
                  <a16:creationId xmlns:a16="http://schemas.microsoft.com/office/drawing/2014/main" id="{8B261640-273F-044A-B3E5-61A57FDB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3608388"/>
              <a:ext cx="5105400" cy="228600"/>
              <a:chOff x="1248" y="2273"/>
              <a:chExt cx="3216" cy="144"/>
            </a:xfrm>
          </p:grpSpPr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0DECBF01-2DB1-9448-B83B-99EDA886A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27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23">
                <a:extLst>
                  <a:ext uri="{FF2B5EF4-FFF2-40B4-BE49-F238E27FC236}">
                    <a16:creationId xmlns:a16="http://schemas.microsoft.com/office/drawing/2014/main" id="{1C3D942C-729D-CA4C-8F01-361FD0715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32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220248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4057650" y="1698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3434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771900" y="2269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543550" y="497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5657850" y="9551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686300" y="1640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582930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22935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5829300" y="7265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172200" y="4407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286250" y="326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486400" y="22124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257800" y="2612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555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257300" y="3028950"/>
            <a:ext cx="6457950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5965536" y="340280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257300" y="914400"/>
            <a:ext cx="1587294" cy="25391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685800" rtl="0" fontAlgn="base">
              <a:spcBef>
                <a:spcPct val="30000"/>
              </a:spcBef>
              <a:spcAft>
                <a:spcPct val="0"/>
              </a:spcAft>
            </a:pPr>
            <a:r>
              <a:rPr lang="en-US" sz="1050" kern="1200">
                <a:solidFill>
                  <a:srgbClr val="C0504D"/>
                </a:solidFill>
                <a:latin typeface="Arial" charset="0"/>
                <a:ea typeface="+mn-ea"/>
                <a:cs typeface="+mn-cs"/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225366" y="514351"/>
            <a:ext cx="2385589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kern="1200" baseline="-250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RAN</a:t>
            </a:r>
            <a:r>
              <a:rPr lang="en-US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dom </a:t>
            </a:r>
            <a:r>
              <a:rPr lang="en-US" kern="1200" baseline="-250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SA</a:t>
            </a:r>
            <a:r>
              <a:rPr lang="en-US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mple </a:t>
            </a:r>
            <a:r>
              <a:rPr lang="en-US" kern="1200" baseline="-250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en-US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onsensus) :</a:t>
            </a:r>
          </a:p>
        </p:txBody>
      </p:sp>
    </p:spTree>
    <p:extLst>
      <p:ext uri="{BB962C8B-B14F-4D97-AF65-F5344CB8AC3E}">
        <p14:creationId xmlns:p14="http://schemas.microsoft.com/office/powerpoint/2010/main" val="2646652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057650" y="1698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3434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771900" y="2269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543550" y="497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5657850" y="9551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686300" y="1640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582930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22935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5829300" y="7265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172200" y="4407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286250" y="326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486400" y="22124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257800" y="2612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555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5965536" y="340280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257300" y="3403121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257300" y="3028950"/>
            <a:ext cx="6652986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66685" y="4912667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5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+mn-cs"/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71600" y="857250"/>
            <a:ext cx="18453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4246859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4057650" y="1698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3434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771900" y="2269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543550" y="497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5657850" y="9551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686300" y="1640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582930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22935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5829300" y="7265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172200" y="4407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286250" y="326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486400" y="22124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257800" y="2612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555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901783" y="797411"/>
            <a:ext cx="3200400" cy="17145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965536" y="340280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257300" y="3658883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257299" y="3028950"/>
            <a:ext cx="6638471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1600" y="857250"/>
            <a:ext cx="18453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1901994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4057650" y="1698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3434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771900" y="2269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543550" y="497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5657850" y="9551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686300" y="1640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582930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22935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5829300" y="7265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172200" y="4407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286250" y="326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486400" y="22124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257800" y="2612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555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6629400" y="2452005"/>
            <a:ext cx="171450" cy="2857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4840"/>
              </p:ext>
            </p:extLst>
          </p:nvPr>
        </p:nvGraphicFramePr>
        <p:xfrm>
          <a:off x="7029450" y="2223405"/>
          <a:ext cx="246460" cy="31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150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2223405"/>
                        <a:ext cx="246460" cy="31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6858000" y="2109105"/>
            <a:ext cx="171450" cy="2857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886200" y="786492"/>
            <a:ext cx="3200400" cy="17145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4075510" y="479800"/>
            <a:ext cx="3200400" cy="17145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743325" y="1050471"/>
            <a:ext cx="3200400" cy="17145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1462592" y="220265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943100" y="2400300"/>
          <a:ext cx="833438" cy="39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1505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00300"/>
                        <a:ext cx="833438" cy="39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1462592" y="220265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257300" y="3891591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257299" y="3028950"/>
            <a:ext cx="6623957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857250"/>
            <a:ext cx="18453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874789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4057650" y="16908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343400" y="19765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771900" y="22623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543550" y="4906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5657850" y="9478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686300" y="16336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857750" y="12336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5829300" y="1477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314950" y="11193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143500" y="10050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229350" y="1477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5829300" y="7192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172200" y="4335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286250" y="3192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286500" y="19765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486400" y="22051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257800" y="26052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5829300" y="19194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5478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314950" y="14622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4057650" y="16908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343400" y="1976588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771900" y="22623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543550" y="4906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5657850" y="9478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686300" y="1633688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857750" y="12336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5829300" y="1477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314950" y="11193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143500" y="10050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229350" y="1477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5829300" y="7192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172200" y="4335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314950" y="14622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3371850" y="2330448"/>
            <a:ext cx="400050" cy="4572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551437"/>
              </p:ext>
            </p:extLst>
          </p:nvPr>
        </p:nvGraphicFramePr>
        <p:xfrm>
          <a:off x="3257550" y="2588814"/>
          <a:ext cx="246460" cy="31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588814"/>
                        <a:ext cx="246460" cy="313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771900" y="2787648"/>
            <a:ext cx="400050" cy="4572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543300" y="330198"/>
            <a:ext cx="2857500" cy="26860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5965536" y="340280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6513910" y="2743201"/>
          <a:ext cx="950119" cy="39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910" y="2743201"/>
                        <a:ext cx="950119" cy="39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257300" y="4312130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257300" y="3028950"/>
            <a:ext cx="6754586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</p:spTree>
    <p:extLst>
      <p:ext uri="{BB962C8B-B14F-4D97-AF65-F5344CB8AC3E}">
        <p14:creationId xmlns:p14="http://schemas.microsoft.com/office/powerpoint/2010/main" val="33428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57150"/>
            <a:ext cx="6172200" cy="857250"/>
          </a:xfrm>
        </p:spPr>
        <p:txBody>
          <a:bodyPr/>
          <a:lstStyle/>
          <a:p>
            <a:r>
              <a:rPr lang="en-US" dirty="0"/>
              <a:t>How to choose parameters?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742950"/>
            <a:ext cx="6172200" cy="21157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Number of samples </a:t>
            </a:r>
            <a:r>
              <a:rPr lang="en-US" sz="18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Choose </a:t>
            </a:r>
            <a:r>
              <a:rPr lang="en-US" sz="1425" i="1" dirty="0"/>
              <a:t>N</a:t>
            </a:r>
            <a:r>
              <a:rPr lang="en-US" sz="1425" dirty="0"/>
              <a:t> so that, with probability </a:t>
            </a:r>
            <a:r>
              <a:rPr lang="en-US" sz="1425" i="1" dirty="0"/>
              <a:t>p</a:t>
            </a:r>
            <a:r>
              <a:rPr lang="en-US" sz="1425" dirty="0"/>
              <a:t>, at least one random sample is free from outliers (e.g. </a:t>
            </a:r>
            <a:r>
              <a:rPr lang="en-US" sz="1425" i="1" dirty="0"/>
              <a:t>p</a:t>
            </a:r>
            <a:r>
              <a:rPr lang="en-US" sz="1425" dirty="0"/>
              <a:t>=0.99) (outlier ratio: </a:t>
            </a:r>
            <a:r>
              <a:rPr lang="en-US" sz="1425" i="1" dirty="0"/>
              <a:t>e </a:t>
            </a:r>
            <a:r>
              <a:rPr lang="en-US" sz="1425" dirty="0"/>
              <a:t>)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800" dirty="0"/>
              <a:t>Number of sampled points </a:t>
            </a:r>
            <a:r>
              <a:rPr lang="en-US" sz="18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Minimum number needed to fit the model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Distance threshold </a:t>
            </a:r>
            <a:r>
              <a:rPr lang="en-US" sz="18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Choose </a:t>
            </a:r>
            <a:r>
              <a:rPr lang="en-US" sz="1200" i="1" dirty="0">
                <a:sym typeface="Symbol" pitchFamily="18" charset="2"/>
              </a:rPr>
              <a:t></a:t>
            </a:r>
            <a:r>
              <a:rPr lang="en-US" sz="1125" dirty="0"/>
              <a:t>  so that a good point with noise is likely (e.g., </a:t>
            </a:r>
            <a:r>
              <a:rPr lang="en-US" sz="1125" dirty="0" err="1"/>
              <a:t>prob</a:t>
            </a:r>
            <a:r>
              <a:rPr lang="en-US" sz="1125" dirty="0"/>
              <a:t>=0.95) within threshold</a:t>
            </a:r>
          </a:p>
          <a:p>
            <a:pPr lvl="1">
              <a:lnSpc>
                <a:spcPct val="90000"/>
              </a:lnSpc>
            </a:pPr>
            <a:r>
              <a:rPr lang="en-US" sz="1125" dirty="0"/>
              <a:t>Zero-mean Gaussian noise with std. dev. </a:t>
            </a:r>
            <a:r>
              <a:rPr lang="el-GR" sz="1125" dirty="0"/>
              <a:t>σ</a:t>
            </a:r>
            <a:r>
              <a:rPr lang="en-US" sz="1125" dirty="0"/>
              <a:t>: t</a:t>
            </a:r>
            <a:r>
              <a:rPr lang="en-US" sz="975" baseline="30000" dirty="0"/>
              <a:t>2</a:t>
            </a:r>
            <a:r>
              <a:rPr lang="en-US" sz="975" dirty="0"/>
              <a:t>=3.84</a:t>
            </a:r>
            <a:r>
              <a:rPr lang="el-GR" sz="975" dirty="0"/>
              <a:t>σ</a:t>
            </a:r>
            <a:r>
              <a:rPr lang="en-US" sz="975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425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1485900" y="3200400"/>
          <a:ext cx="2366963" cy="31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Equation" r:id="rId4" imgW="1803240" imgH="241200" progId="Equation.3">
                  <p:embed/>
                </p:oleObj>
              </mc:Choice>
              <mc:Fallback>
                <p:oleObj name="Equation" r:id="rId4" imgW="1803240" imgH="241200" progId="Equation.3">
                  <p:embed/>
                  <p:pic>
                    <p:nvPicPr>
                      <p:cNvPr id="273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200400"/>
                        <a:ext cx="2366963" cy="315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4229100" y="3150394"/>
          <a:ext cx="3600448" cy="1645920"/>
        </p:xfrm>
        <a:graphic>
          <a:graphicData uri="http://schemas.openxmlformats.org/drawingml/2006/table">
            <a:tbl>
              <a:tblPr/>
              <a:tblGrid>
                <a:gridCol w="45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34290" marR="3429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34290" marR="3429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34290" marR="3429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34290" marR="3429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34290" marR="3429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34290" marR="3429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34290" marR="3429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34290" marR="3429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34290" marR="3429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34290" marR="3429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243067" y="4912667"/>
            <a:ext cx="181011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rPr>
              <a:t>modified from  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1352550" y="3021806"/>
            <a:ext cx="2625329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4825" y="4811017"/>
            <a:ext cx="1714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35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For p = 0.99</a:t>
            </a:r>
          </a:p>
        </p:txBody>
      </p:sp>
    </p:spTree>
    <p:extLst>
      <p:ext uri="{BB962C8B-B14F-4D97-AF65-F5344CB8AC3E}">
        <p14:creationId xmlns:p14="http://schemas.microsoft.com/office/powerpoint/2010/main" val="42397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507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RANSAC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5900" y="742950"/>
            <a:ext cx="6172200" cy="44005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550" dirty="0"/>
              <a:t>Good</a:t>
            </a:r>
          </a:p>
          <a:p>
            <a:r>
              <a:rPr lang="en-US" sz="2100" dirty="0"/>
              <a:t>Robust to outliers</a:t>
            </a:r>
          </a:p>
          <a:p>
            <a:r>
              <a:rPr lang="en-US" sz="2100" dirty="0"/>
              <a:t>Applicable for larger number of model parameters than Hough transform</a:t>
            </a:r>
          </a:p>
          <a:p>
            <a:r>
              <a:rPr lang="en-US" sz="2100" dirty="0"/>
              <a:t>Optimization parameters are easier to choose than Hough transform</a:t>
            </a:r>
          </a:p>
          <a:p>
            <a:endParaRPr lang="en-US" dirty="0"/>
          </a:p>
          <a:p>
            <a:pPr>
              <a:buNone/>
            </a:pPr>
            <a:r>
              <a:rPr lang="en-US" sz="2550" dirty="0"/>
              <a:t>Bad</a:t>
            </a:r>
          </a:p>
          <a:p>
            <a:r>
              <a:rPr lang="en-US" sz="2100" dirty="0"/>
              <a:t>Computational time grows quickly with fraction of outliers and number of parameters </a:t>
            </a:r>
          </a:p>
          <a:p>
            <a:r>
              <a:rPr lang="en-US" sz="2100" dirty="0"/>
              <a:t>Not good for getting multiple fits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550" dirty="0"/>
              <a:t>Common applications</a:t>
            </a:r>
            <a:endParaRPr lang="en-US" dirty="0"/>
          </a:p>
          <a:p>
            <a:r>
              <a:rPr lang="en-US" sz="2100" dirty="0"/>
              <a:t>Computing a </a:t>
            </a:r>
            <a:r>
              <a:rPr lang="en-US" sz="2100" dirty="0" err="1"/>
              <a:t>homography</a:t>
            </a:r>
            <a:r>
              <a:rPr lang="en-US" sz="2100" dirty="0"/>
              <a:t> (e.g., image stitching)</a:t>
            </a:r>
          </a:p>
          <a:p>
            <a:r>
              <a:rPr lang="en-US" sz="2100" dirty="0"/>
              <a:t>Estimating fundamental matrix (relating two views)</a:t>
            </a:r>
          </a:p>
        </p:txBody>
      </p:sp>
    </p:spTree>
    <p:extLst>
      <p:ext uri="{BB962C8B-B14F-4D97-AF65-F5344CB8AC3E}">
        <p14:creationId xmlns:p14="http://schemas.microsoft.com/office/powerpoint/2010/main" val="24184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FA47B9-C1DC-8B4F-BE5E-90715BDD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40" y="-127172"/>
            <a:ext cx="7886700" cy="993775"/>
          </a:xfrm>
        </p:spPr>
        <p:txBody>
          <a:bodyPr/>
          <a:lstStyle/>
          <a:p>
            <a:r>
              <a:rPr lang="en-US" dirty="0"/>
              <a:t>Line Detection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35A6D2-2381-DA48-8F5C-153E66F7B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127" y="761704"/>
            <a:ext cx="18859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1">
            <a:extLst>
              <a:ext uri="{FF2B5EF4-FFF2-40B4-BE49-F238E27FC236}">
                <a16:creationId xmlns:a16="http://schemas.microsoft.com/office/drawing/2014/main" id="{BDAAA6CC-9B10-3742-8EDC-D7AB6339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327" y="184755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2">
            <a:extLst>
              <a:ext uri="{FF2B5EF4-FFF2-40B4-BE49-F238E27FC236}">
                <a16:creationId xmlns:a16="http://schemas.microsoft.com/office/drawing/2014/main" id="{CD474D9E-471D-0841-8222-1DFF0F51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777" y="167610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3">
            <a:extLst>
              <a:ext uri="{FF2B5EF4-FFF2-40B4-BE49-F238E27FC236}">
                <a16:creationId xmlns:a16="http://schemas.microsoft.com/office/drawing/2014/main" id="{BDB8EA4D-F9AD-DE49-A49F-33AB2B2F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377" y="150465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9F1B9B89-93F1-B34E-9FAA-822F84C3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827" y="133320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5">
            <a:extLst>
              <a:ext uri="{FF2B5EF4-FFF2-40B4-BE49-F238E27FC236}">
                <a16:creationId xmlns:a16="http://schemas.microsoft.com/office/drawing/2014/main" id="{006CC275-031E-CE44-BD41-1F73DC0F9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277" y="121890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A59AC91A-03D7-EB4E-AFF2-CB187732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727" y="104745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AD29AF-856B-8748-A90B-79ACFB027AB8}"/>
              </a:ext>
            </a:extLst>
          </p:cNvPr>
          <p:cNvGrpSpPr/>
          <p:nvPr/>
        </p:nvGrpSpPr>
        <p:grpSpPr>
          <a:xfrm>
            <a:off x="4107452" y="597602"/>
            <a:ext cx="3331845" cy="2119995"/>
            <a:chOff x="4107452" y="1104311"/>
            <a:chExt cx="3331845" cy="211999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21A1B80-9B8C-C84F-801F-06C4CE1C847C}"/>
                </a:ext>
              </a:extLst>
            </p:cNvPr>
            <p:cNvGrpSpPr/>
            <p:nvPr/>
          </p:nvGrpSpPr>
          <p:grpSpPr>
            <a:xfrm>
              <a:off x="4107452" y="1104311"/>
              <a:ext cx="3331845" cy="1717266"/>
              <a:chOff x="4107452" y="1104311"/>
              <a:chExt cx="3331845" cy="171726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5CDF127-9AC3-D349-AFA9-5058B7CD72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4371" y="1104311"/>
                <a:ext cx="1854926" cy="17172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C80CA9A2-A7A6-F141-8AB8-4265EA735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7452" y="1754188"/>
                <a:ext cx="628650" cy="457200"/>
              </a:xfrm>
              <a:prstGeom prst="rightArrow">
                <a:avLst>
                  <a:gd name="adj1" fmla="val 50000"/>
                  <a:gd name="adj2" fmla="val 34375"/>
                </a:avLst>
              </a:prstGeom>
              <a:solidFill>
                <a:srgbClr val="FFCC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6501726-2DA3-9E49-9054-D6D0D316A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1296988"/>
                <a:ext cx="1885950" cy="1428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41">
                <a:extLst>
                  <a:ext uri="{FF2B5EF4-FFF2-40B4-BE49-F238E27FC236}">
                    <a16:creationId xmlns:a16="http://schemas.microsoft.com/office/drawing/2014/main" id="{437008D6-82E4-2042-8F1B-8ED27E83D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3600" y="238283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42">
                <a:extLst>
                  <a:ext uri="{FF2B5EF4-FFF2-40B4-BE49-F238E27FC236}">
                    <a16:creationId xmlns:a16="http://schemas.microsoft.com/office/drawing/2014/main" id="{2D54051C-6EAB-C44E-B459-F0CDF0CA6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050" y="221138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3">
                <a:extLst>
                  <a:ext uri="{FF2B5EF4-FFF2-40B4-BE49-F238E27FC236}">
                    <a16:creationId xmlns:a16="http://schemas.microsoft.com/office/drawing/2014/main" id="{1DC1F63F-05EF-F54E-9610-3BBACD70B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3650" y="203993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44">
                <a:extLst>
                  <a:ext uri="{FF2B5EF4-FFF2-40B4-BE49-F238E27FC236}">
                    <a16:creationId xmlns:a16="http://schemas.microsoft.com/office/drawing/2014/main" id="{594CBA34-51F9-6B4F-8333-71931C685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86848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45">
                <a:extLst>
                  <a:ext uri="{FF2B5EF4-FFF2-40B4-BE49-F238E27FC236}">
                    <a16:creationId xmlns:a16="http://schemas.microsoft.com/office/drawing/2014/main" id="{011500FD-D413-B344-A245-69DB37054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6550" y="175418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46">
                <a:extLst>
                  <a:ext uri="{FF2B5EF4-FFF2-40B4-BE49-F238E27FC236}">
                    <a16:creationId xmlns:a16="http://schemas.microsoft.com/office/drawing/2014/main" id="{B9EC21EC-D3D7-2743-8465-7B6188F0C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0" y="158273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C89330-1BD9-8945-9FF1-DD7F6D3BEA20}"/>
                    </a:ext>
                  </a:extLst>
                </p:cNvPr>
                <p:cNvSpPr txBox="1"/>
                <p:nvPr/>
              </p:nvSpPr>
              <p:spPr>
                <a:xfrm>
                  <a:off x="5740813" y="2947307"/>
                  <a:ext cx="13531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C89330-1BD9-8945-9FF1-DD7F6D3BE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0813" y="2947307"/>
                  <a:ext cx="1353126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704" t="-4545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 Box 5">
            <a:extLst>
              <a:ext uri="{FF2B5EF4-FFF2-40B4-BE49-F238E27FC236}">
                <a16:creationId xmlns:a16="http://schemas.microsoft.com/office/drawing/2014/main" id="{1FABBBFE-309D-6142-9C2F-BC4753F6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63" y="2279015"/>
            <a:ext cx="17924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/>
              <a:t>Pixels in input image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19F05-1A29-104E-88E7-26FD899F5863}"/>
              </a:ext>
            </a:extLst>
          </p:cNvPr>
          <p:cNvSpPr txBox="1"/>
          <p:nvPr/>
        </p:nvSpPr>
        <p:spPr>
          <a:xfrm>
            <a:off x="913326" y="3105718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you encountered this problem before?</a:t>
            </a:r>
          </a:p>
        </p:txBody>
      </p:sp>
    </p:spTree>
    <p:extLst>
      <p:ext uri="{BB962C8B-B14F-4D97-AF65-F5344CB8AC3E}">
        <p14:creationId xmlns:p14="http://schemas.microsoft.com/office/powerpoint/2010/main" val="4175589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fit the best alignment?</a:t>
            </a:r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15" y="750208"/>
            <a:ext cx="5448413" cy="35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B599F7-8840-354E-83DC-A4E8272E73FB}"/>
              </a:ext>
            </a:extLst>
          </p:cNvPr>
          <p:cNvSpPr txBox="1">
            <a:spLocks/>
          </p:cNvSpPr>
          <p:nvPr/>
        </p:nvSpPr>
        <p:spPr bwMode="auto">
          <a:xfrm>
            <a:off x="747486" y="44577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dirty="0"/>
              <a:t>How many points do you need?</a:t>
            </a:r>
          </a:p>
        </p:txBody>
      </p:sp>
    </p:spTree>
    <p:extLst>
      <p:ext uri="{BB962C8B-B14F-4D97-AF65-F5344CB8AC3E}">
        <p14:creationId xmlns:p14="http://schemas.microsoft.com/office/powerpoint/2010/main" val="982498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41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FA47B9-C1DC-8B4F-BE5E-90715BDD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40" y="-127172"/>
            <a:ext cx="7886700" cy="993775"/>
          </a:xfrm>
        </p:spPr>
        <p:txBody>
          <a:bodyPr/>
          <a:lstStyle/>
          <a:p>
            <a:r>
              <a:rPr lang="en-US" dirty="0"/>
              <a:t>Line Detection – Least Squares Regression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35A6D2-2381-DA48-8F5C-153E66F7B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127" y="761704"/>
            <a:ext cx="18859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1">
            <a:extLst>
              <a:ext uri="{FF2B5EF4-FFF2-40B4-BE49-F238E27FC236}">
                <a16:creationId xmlns:a16="http://schemas.microsoft.com/office/drawing/2014/main" id="{BDAAA6CC-9B10-3742-8EDC-D7AB6339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327" y="184755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2">
            <a:extLst>
              <a:ext uri="{FF2B5EF4-FFF2-40B4-BE49-F238E27FC236}">
                <a16:creationId xmlns:a16="http://schemas.microsoft.com/office/drawing/2014/main" id="{CD474D9E-471D-0841-8222-1DFF0F51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777" y="167610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3">
            <a:extLst>
              <a:ext uri="{FF2B5EF4-FFF2-40B4-BE49-F238E27FC236}">
                <a16:creationId xmlns:a16="http://schemas.microsoft.com/office/drawing/2014/main" id="{BDB8EA4D-F9AD-DE49-A49F-33AB2B2F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377" y="150465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9F1B9B89-93F1-B34E-9FAA-822F84C3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827" y="133320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5">
            <a:extLst>
              <a:ext uri="{FF2B5EF4-FFF2-40B4-BE49-F238E27FC236}">
                <a16:creationId xmlns:a16="http://schemas.microsoft.com/office/drawing/2014/main" id="{006CC275-031E-CE44-BD41-1F73DC0F9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277" y="121890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A59AC91A-03D7-EB4E-AFF2-CB187732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727" y="1047454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AD29AF-856B-8748-A90B-79ACFB027AB8}"/>
              </a:ext>
            </a:extLst>
          </p:cNvPr>
          <p:cNvGrpSpPr/>
          <p:nvPr/>
        </p:nvGrpSpPr>
        <p:grpSpPr>
          <a:xfrm>
            <a:off x="4107452" y="597602"/>
            <a:ext cx="3331845" cy="2119995"/>
            <a:chOff x="4107452" y="1104311"/>
            <a:chExt cx="3331845" cy="211999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21A1B80-9B8C-C84F-801F-06C4CE1C847C}"/>
                </a:ext>
              </a:extLst>
            </p:cNvPr>
            <p:cNvGrpSpPr/>
            <p:nvPr/>
          </p:nvGrpSpPr>
          <p:grpSpPr>
            <a:xfrm>
              <a:off x="4107452" y="1104311"/>
              <a:ext cx="3331845" cy="1717266"/>
              <a:chOff x="4107452" y="1104311"/>
              <a:chExt cx="3331845" cy="171726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5CDF127-9AC3-D349-AFA9-5058B7CD72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4371" y="1104311"/>
                <a:ext cx="1854926" cy="17172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C80CA9A2-A7A6-F141-8AB8-4265EA735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7452" y="1754188"/>
                <a:ext cx="628650" cy="457200"/>
              </a:xfrm>
              <a:prstGeom prst="rightArrow">
                <a:avLst>
                  <a:gd name="adj1" fmla="val 50000"/>
                  <a:gd name="adj2" fmla="val 34375"/>
                </a:avLst>
              </a:prstGeom>
              <a:solidFill>
                <a:srgbClr val="FFCC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6501726-2DA3-9E49-9054-D6D0D316A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1296988"/>
                <a:ext cx="1885950" cy="1428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41">
                <a:extLst>
                  <a:ext uri="{FF2B5EF4-FFF2-40B4-BE49-F238E27FC236}">
                    <a16:creationId xmlns:a16="http://schemas.microsoft.com/office/drawing/2014/main" id="{437008D6-82E4-2042-8F1B-8ED27E83D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3600" y="238283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42">
                <a:extLst>
                  <a:ext uri="{FF2B5EF4-FFF2-40B4-BE49-F238E27FC236}">
                    <a16:creationId xmlns:a16="http://schemas.microsoft.com/office/drawing/2014/main" id="{2D54051C-6EAB-C44E-B459-F0CDF0CA6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050" y="221138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3">
                <a:extLst>
                  <a:ext uri="{FF2B5EF4-FFF2-40B4-BE49-F238E27FC236}">
                    <a16:creationId xmlns:a16="http://schemas.microsoft.com/office/drawing/2014/main" id="{1DC1F63F-05EF-F54E-9610-3BBACD70B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3650" y="203993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44">
                <a:extLst>
                  <a:ext uri="{FF2B5EF4-FFF2-40B4-BE49-F238E27FC236}">
                    <a16:creationId xmlns:a16="http://schemas.microsoft.com/office/drawing/2014/main" id="{594CBA34-51F9-6B4F-8333-71931C685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86848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45">
                <a:extLst>
                  <a:ext uri="{FF2B5EF4-FFF2-40B4-BE49-F238E27FC236}">
                    <a16:creationId xmlns:a16="http://schemas.microsoft.com/office/drawing/2014/main" id="{011500FD-D413-B344-A245-69DB37054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6550" y="175418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46">
                <a:extLst>
                  <a:ext uri="{FF2B5EF4-FFF2-40B4-BE49-F238E27FC236}">
                    <a16:creationId xmlns:a16="http://schemas.microsoft.com/office/drawing/2014/main" id="{B9EC21EC-D3D7-2743-8465-7B6188F0C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0" y="1582738"/>
                <a:ext cx="57150" cy="5715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C89330-1BD9-8945-9FF1-DD7F6D3BEA20}"/>
                    </a:ext>
                  </a:extLst>
                </p:cNvPr>
                <p:cNvSpPr txBox="1"/>
                <p:nvPr/>
              </p:nvSpPr>
              <p:spPr>
                <a:xfrm>
                  <a:off x="5740813" y="2947307"/>
                  <a:ext cx="13531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C89330-1BD9-8945-9FF1-DD7F6D3BE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0813" y="2947307"/>
                  <a:ext cx="1353126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704" t="-4545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 Box 5">
            <a:extLst>
              <a:ext uri="{FF2B5EF4-FFF2-40B4-BE49-F238E27FC236}">
                <a16:creationId xmlns:a16="http://schemas.microsoft.com/office/drawing/2014/main" id="{1FABBBFE-309D-6142-9C2F-BC4753F6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63" y="2279015"/>
            <a:ext cx="17924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/>
              <a:t>Pixels in input image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85D4FB-0FD4-114C-BA00-DFEC3A5E772C}"/>
              </a:ext>
            </a:extLst>
          </p:cNvPr>
          <p:cNvSpPr txBox="1"/>
          <p:nvPr/>
        </p:nvSpPr>
        <p:spPr>
          <a:xfrm>
            <a:off x="913326" y="3105718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you encountered this problem before?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3B7494-6AFC-C44D-9EE1-679C61CD8265}"/>
              </a:ext>
            </a:extLst>
          </p:cNvPr>
          <p:cNvGrpSpPr/>
          <p:nvPr/>
        </p:nvGrpSpPr>
        <p:grpSpPr>
          <a:xfrm>
            <a:off x="1992902" y="999121"/>
            <a:ext cx="1410189" cy="1092725"/>
            <a:chOff x="1992902" y="1146601"/>
            <a:chExt cx="1410189" cy="10927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4D15B6-6EA6-F546-B031-604F3E2302B7}"/>
                    </a:ext>
                  </a:extLst>
                </p:cNvPr>
                <p:cNvSpPr txBox="1"/>
                <p:nvPr/>
              </p:nvSpPr>
              <p:spPr>
                <a:xfrm>
                  <a:off x="1992902" y="2085438"/>
                  <a:ext cx="437171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4D15B6-6EA6-F546-B031-604F3E230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902" y="2085438"/>
                  <a:ext cx="437171" cy="153888"/>
                </a:xfrm>
                <a:prstGeom prst="rect">
                  <a:avLst/>
                </a:prstGeom>
                <a:blipFill>
                  <a:blip r:embed="rId3"/>
                  <a:stretch>
                    <a:fillRect l="-8571" r="-8571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CF2041D-CF6B-7D40-9117-59DDF02A1531}"/>
                    </a:ext>
                  </a:extLst>
                </p:cNvPr>
                <p:cNvSpPr txBox="1"/>
                <p:nvPr/>
              </p:nvSpPr>
              <p:spPr>
                <a:xfrm>
                  <a:off x="2231516" y="1898296"/>
                  <a:ext cx="437171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CF2041D-CF6B-7D40-9117-59DDF02A1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1516" y="1898296"/>
                  <a:ext cx="437171" cy="153888"/>
                </a:xfrm>
                <a:prstGeom prst="rect">
                  <a:avLst/>
                </a:prstGeom>
                <a:blipFill>
                  <a:blip r:embed="rId4"/>
                  <a:stretch>
                    <a:fillRect l="-8571" r="-8571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75E2278-DE30-8D42-B5DB-9C1FF843025F}"/>
                    </a:ext>
                  </a:extLst>
                </p:cNvPr>
                <p:cNvSpPr txBox="1"/>
                <p:nvPr/>
              </p:nvSpPr>
              <p:spPr>
                <a:xfrm>
                  <a:off x="2430073" y="1700128"/>
                  <a:ext cx="437171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75E2278-DE30-8D42-B5DB-9C1FF8430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073" y="1700128"/>
                  <a:ext cx="437171" cy="153888"/>
                </a:xfrm>
                <a:prstGeom prst="rect">
                  <a:avLst/>
                </a:prstGeom>
                <a:blipFill>
                  <a:blip r:embed="rId5"/>
                  <a:stretch>
                    <a:fillRect l="-8333" r="-555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FDD3D06-D422-124A-A8AB-2EFC03087A6A}"/>
                    </a:ext>
                  </a:extLst>
                </p:cNvPr>
                <p:cNvSpPr txBox="1"/>
                <p:nvPr/>
              </p:nvSpPr>
              <p:spPr>
                <a:xfrm>
                  <a:off x="2641580" y="1533352"/>
                  <a:ext cx="437171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FDD3D06-D422-124A-A8AB-2EFC03087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1580" y="1533352"/>
                  <a:ext cx="437171" cy="153888"/>
                </a:xfrm>
                <a:prstGeom prst="rect">
                  <a:avLst/>
                </a:prstGeom>
                <a:blipFill>
                  <a:blip r:embed="rId6"/>
                  <a:stretch>
                    <a:fillRect l="-8571" r="-8571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926F9A3-EB54-0048-8099-E74E763E1DF1}"/>
                    </a:ext>
                  </a:extLst>
                </p:cNvPr>
                <p:cNvSpPr txBox="1"/>
                <p:nvPr/>
              </p:nvSpPr>
              <p:spPr>
                <a:xfrm>
                  <a:off x="2813636" y="1346599"/>
                  <a:ext cx="431657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926F9A3-EB54-0048-8099-E74E763E1D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3636" y="1346599"/>
                  <a:ext cx="431657" cy="153888"/>
                </a:xfrm>
                <a:prstGeom prst="rect">
                  <a:avLst/>
                </a:prstGeom>
                <a:blipFill>
                  <a:blip r:embed="rId7"/>
                  <a:stretch>
                    <a:fillRect l="-11429" r="-5714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28EDAC7-FAC5-7141-A4F3-738C518F300D}"/>
                    </a:ext>
                  </a:extLst>
                </p:cNvPr>
                <p:cNvSpPr txBox="1"/>
                <p:nvPr/>
              </p:nvSpPr>
              <p:spPr>
                <a:xfrm>
                  <a:off x="2965920" y="1146601"/>
                  <a:ext cx="437171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28EDAC7-FAC5-7141-A4F3-738C518F30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920" y="1146601"/>
                  <a:ext cx="437171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11429" r="-8571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726866A-AC75-214B-BE9D-2A34F3FA6722}"/>
              </a:ext>
            </a:extLst>
          </p:cNvPr>
          <p:cNvSpPr txBox="1"/>
          <p:nvPr/>
        </p:nvSpPr>
        <p:spPr>
          <a:xfrm>
            <a:off x="1124504" y="3685963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betas that minimize: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40BFBCA-6682-E743-9BB0-D3989C3C6D77}"/>
                  </a:ext>
                </a:extLst>
              </p:cNvPr>
              <p:cNvSpPr/>
              <p:nvPr/>
            </p:nvSpPr>
            <p:spPr>
              <a:xfrm>
                <a:off x="3831572" y="3589533"/>
                <a:ext cx="3604064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40BFBCA-6682-E743-9BB0-D3989C3C6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572" y="3589533"/>
                <a:ext cx="3604064" cy="764568"/>
              </a:xfrm>
              <a:prstGeom prst="rect">
                <a:avLst/>
              </a:prstGeom>
              <a:blipFill>
                <a:blip r:embed="rId9"/>
                <a:stretch>
                  <a:fillRect l="-20775" t="-122951" b="-16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3BB314E-A75B-DE48-B463-9F84FF4FFD86}"/>
                  </a:ext>
                </a:extLst>
              </p:cNvPr>
              <p:cNvSpPr/>
              <p:nvPr/>
            </p:nvSpPr>
            <p:spPr>
              <a:xfrm>
                <a:off x="3506400" y="4543368"/>
                <a:ext cx="1963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3BB314E-A75B-DE48-B463-9F84FF4FF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400" y="4543368"/>
                <a:ext cx="196316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39E84A7-F8E4-AE48-AC6E-AFFC538F1CCA}"/>
              </a:ext>
            </a:extLst>
          </p:cNvPr>
          <p:cNvSpPr txBox="1"/>
          <p:nvPr/>
        </p:nvSpPr>
        <p:spPr>
          <a:xfrm>
            <a:off x="2143724" y="4556065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21780792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FA47B9-C1DC-8B4F-BE5E-90715BDD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40" y="-127172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dirty="0"/>
              <a:t>However Least Squares is not Ideal under Outliers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35A6D2-2381-DA48-8F5C-153E66F7B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740" y="1418008"/>
            <a:ext cx="18859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1">
            <a:extLst>
              <a:ext uri="{FF2B5EF4-FFF2-40B4-BE49-F238E27FC236}">
                <a16:creationId xmlns:a16="http://schemas.microsoft.com/office/drawing/2014/main" id="{BDAAA6CC-9B10-3742-8EDC-D7AB6339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940" y="250385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2">
            <a:extLst>
              <a:ext uri="{FF2B5EF4-FFF2-40B4-BE49-F238E27FC236}">
                <a16:creationId xmlns:a16="http://schemas.microsoft.com/office/drawing/2014/main" id="{CD474D9E-471D-0841-8222-1DFF0F51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90" y="233240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3">
            <a:extLst>
              <a:ext uri="{FF2B5EF4-FFF2-40B4-BE49-F238E27FC236}">
                <a16:creationId xmlns:a16="http://schemas.microsoft.com/office/drawing/2014/main" id="{BDB8EA4D-F9AD-DE49-A49F-33AB2B2F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90" y="216095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9F1B9B89-93F1-B34E-9FAA-822F84C3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440" y="198950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5">
            <a:extLst>
              <a:ext uri="{FF2B5EF4-FFF2-40B4-BE49-F238E27FC236}">
                <a16:creationId xmlns:a16="http://schemas.microsoft.com/office/drawing/2014/main" id="{006CC275-031E-CE44-BD41-1F73DC0F9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90" y="187520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A59AC91A-03D7-EB4E-AFF2-CB187732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340" y="170375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CDF127-9AC3-D349-AFA9-5058B7CD7283}"/>
              </a:ext>
            </a:extLst>
          </p:cNvPr>
          <p:cNvCxnSpPr>
            <a:cxnSpLocks/>
          </p:cNvCxnSpPr>
          <p:nvPr/>
        </p:nvCxnSpPr>
        <p:spPr>
          <a:xfrm flipV="1">
            <a:off x="5694984" y="1088172"/>
            <a:ext cx="1330779" cy="188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6">
            <a:extLst>
              <a:ext uri="{FF2B5EF4-FFF2-40B4-BE49-F238E27FC236}">
                <a16:creationId xmlns:a16="http://schemas.microsoft.com/office/drawing/2014/main" id="{C80CA9A2-A7A6-F141-8AB8-4265EA73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065" y="1903783"/>
            <a:ext cx="628650" cy="4572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1FABBBFE-309D-6142-9C2F-BC4753F6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76" y="2935319"/>
            <a:ext cx="17924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/>
              <a:t>Pixels in input image</a:t>
            </a:r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id="{45E63123-7CFF-1942-9C4D-E42EE61F2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81" y="1515570"/>
            <a:ext cx="50109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191859A8-F5D0-5A4D-98DE-05C91BADF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324" y="1418008"/>
            <a:ext cx="18859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41">
            <a:extLst>
              <a:ext uri="{FF2B5EF4-FFF2-40B4-BE49-F238E27FC236}">
                <a16:creationId xmlns:a16="http://schemas.microsoft.com/office/drawing/2014/main" id="{306C3AE3-9D6C-2147-9C9E-2312CC55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524" y="250385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42">
            <a:extLst>
              <a:ext uri="{FF2B5EF4-FFF2-40B4-BE49-F238E27FC236}">
                <a16:creationId xmlns:a16="http://schemas.microsoft.com/office/drawing/2014/main" id="{A81F0440-551C-A642-BFAF-14F2BD5DF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974" y="233240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43">
            <a:extLst>
              <a:ext uri="{FF2B5EF4-FFF2-40B4-BE49-F238E27FC236}">
                <a16:creationId xmlns:a16="http://schemas.microsoft.com/office/drawing/2014/main" id="{A29DF0D4-C8D3-3B42-9789-0B4675EFB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574" y="216095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44">
            <a:extLst>
              <a:ext uri="{FF2B5EF4-FFF2-40B4-BE49-F238E27FC236}">
                <a16:creationId xmlns:a16="http://schemas.microsoft.com/office/drawing/2014/main" id="{00A7DAFE-B6B3-B448-A81E-D8DC81870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024" y="198950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5">
            <a:extLst>
              <a:ext uri="{FF2B5EF4-FFF2-40B4-BE49-F238E27FC236}">
                <a16:creationId xmlns:a16="http://schemas.microsoft.com/office/drawing/2014/main" id="{3EAAFF90-5D42-5E44-B160-289590BFB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474" y="187520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6">
            <a:extLst>
              <a:ext uri="{FF2B5EF4-FFF2-40B4-BE49-F238E27FC236}">
                <a16:creationId xmlns:a16="http://schemas.microsoft.com/office/drawing/2014/main" id="{1569F48F-BC86-FC45-85A0-0CC896BB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924" y="1703758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6">
            <a:extLst>
              <a:ext uri="{FF2B5EF4-FFF2-40B4-BE49-F238E27FC236}">
                <a16:creationId xmlns:a16="http://schemas.microsoft.com/office/drawing/2014/main" id="{651F94B3-015A-104F-A3DF-6085E3891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865" y="1515570"/>
            <a:ext cx="50109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Voting schemes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Let each feature vote for all the models that are compatible with it</a:t>
            </a:r>
          </a:p>
          <a:p>
            <a:pPr>
              <a:buFontTx/>
              <a:buChar char="•"/>
            </a:pPr>
            <a:r>
              <a:rPr lang="en-US"/>
              <a:t>Hopefully the noise features will not vote consistently for any single model</a:t>
            </a:r>
          </a:p>
          <a:p>
            <a:pPr>
              <a:buFontTx/>
              <a:buChar char="•"/>
            </a:pPr>
            <a:r>
              <a:rPr lang="en-US"/>
              <a:t>Missing data doesn’t matter as long as there are enough features remaining to agree on a good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E0818-001E-D440-9D04-52BEFA3AD811}"/>
              </a:ext>
            </a:extLst>
          </p:cNvPr>
          <p:cNvSpPr txBox="1"/>
          <p:nvPr/>
        </p:nvSpPr>
        <p:spPr>
          <a:xfrm>
            <a:off x="7415642" y="4881890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Slides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9054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572"/>
            <a:ext cx="7886700" cy="994172"/>
          </a:xfrm>
        </p:spPr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23213"/>
            <a:ext cx="7886700" cy="3263504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/>
              <a:t>An early type of voting scheme</a:t>
            </a:r>
          </a:p>
          <a:p>
            <a:pPr>
              <a:buFontTx/>
              <a:buChar char="•"/>
            </a:pPr>
            <a:r>
              <a:rPr lang="en-US" sz="2000" dirty="0"/>
              <a:t>General outline: </a:t>
            </a:r>
          </a:p>
          <a:p>
            <a:pPr lvl="1"/>
            <a:r>
              <a:rPr lang="en-US" sz="1600" dirty="0"/>
              <a:t>Discretize </a:t>
            </a:r>
            <a:r>
              <a:rPr lang="en-US" sz="1600" i="1" dirty="0"/>
              <a:t>parameter space </a:t>
            </a:r>
            <a:r>
              <a:rPr lang="en-US" sz="1600" dirty="0"/>
              <a:t>into bins</a:t>
            </a:r>
          </a:p>
          <a:p>
            <a:pPr lvl="1"/>
            <a:r>
              <a:rPr lang="en-US" sz="1600" dirty="0"/>
              <a:t>For each feature point in the image, put a vote in every bin in the parameter space that could have generated this point</a:t>
            </a:r>
          </a:p>
          <a:p>
            <a:pPr lvl="1"/>
            <a:r>
              <a:rPr lang="en-US" sz="1600" dirty="0"/>
              <a:t>Find bins that have the most votes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000251" y="4591928"/>
            <a:ext cx="534590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350" dirty="0"/>
              <a:t>P.V.C. Hough, </a:t>
            </a:r>
            <a:r>
              <a:rPr lang="en-US" sz="1350" i="1" dirty="0"/>
              <a:t>Machine Analysis of Bubble Chamber Pictures,</a:t>
            </a:r>
            <a:r>
              <a:rPr lang="en-US" sz="1350" dirty="0"/>
              <a:t> Proc. Int. Conf. High Energy Accelerators and Instrumentation, 1959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14550" y="2777493"/>
            <a:ext cx="18859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343400" y="3291843"/>
            <a:ext cx="628650" cy="4572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1351" name="Group 3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41954082"/>
              </p:ext>
            </p:extLst>
          </p:nvPr>
        </p:nvGraphicFramePr>
        <p:xfrm>
          <a:off x="5314950" y="2777493"/>
          <a:ext cx="1771649" cy="1485900"/>
        </p:xfrm>
        <a:graphic>
          <a:graphicData uri="http://schemas.openxmlformats.org/drawingml/2006/table">
            <a:tbl>
              <a:tblPr/>
              <a:tblGrid>
                <a:gridCol w="35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23" name="Oval 41"/>
          <p:cNvSpPr>
            <a:spLocks noChangeArrowheads="1"/>
          </p:cNvSpPr>
          <p:nvPr/>
        </p:nvSpPr>
        <p:spPr bwMode="auto">
          <a:xfrm>
            <a:off x="2571750" y="386334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2"/>
          <p:cNvSpPr>
            <a:spLocks noChangeArrowheads="1"/>
          </p:cNvSpPr>
          <p:nvPr/>
        </p:nvSpPr>
        <p:spPr bwMode="auto">
          <a:xfrm>
            <a:off x="2743200" y="369189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3"/>
          <p:cNvSpPr>
            <a:spLocks noChangeArrowheads="1"/>
          </p:cNvSpPr>
          <p:nvPr/>
        </p:nvSpPr>
        <p:spPr bwMode="auto">
          <a:xfrm>
            <a:off x="2971800" y="352044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Oval 44"/>
          <p:cNvSpPr>
            <a:spLocks noChangeArrowheads="1"/>
          </p:cNvSpPr>
          <p:nvPr/>
        </p:nvSpPr>
        <p:spPr bwMode="auto">
          <a:xfrm>
            <a:off x="3143250" y="334899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Oval 45"/>
          <p:cNvSpPr>
            <a:spLocks noChangeArrowheads="1"/>
          </p:cNvSpPr>
          <p:nvPr/>
        </p:nvSpPr>
        <p:spPr bwMode="auto">
          <a:xfrm>
            <a:off x="3314700" y="323469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Oval 46"/>
          <p:cNvSpPr>
            <a:spLocks noChangeArrowheads="1"/>
          </p:cNvSpPr>
          <p:nvPr/>
        </p:nvSpPr>
        <p:spPr bwMode="auto">
          <a:xfrm>
            <a:off x="3486150" y="306324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Text Box 47"/>
          <p:cNvSpPr txBox="1">
            <a:spLocks noChangeArrowheads="1"/>
          </p:cNvSpPr>
          <p:nvPr/>
        </p:nvSpPr>
        <p:spPr bwMode="auto">
          <a:xfrm>
            <a:off x="2449116" y="4194337"/>
            <a:ext cx="11528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Image space</a:t>
            </a: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5143500" y="4251487"/>
            <a:ext cx="205857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Hough 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FD3AF6-5DCA-3E4C-A463-60347A52020C}"/>
              </a:ext>
            </a:extLst>
          </p:cNvPr>
          <p:cNvSpPr txBox="1"/>
          <p:nvPr/>
        </p:nvSpPr>
        <p:spPr>
          <a:xfrm>
            <a:off x="7415642" y="4881890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Slides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983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Parameter space representation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 line in the image corresponds to a point in Hough space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57350" y="2270523"/>
          <a:ext cx="5486400" cy="190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Image" r:id="rId4" imgW="10552381" imgH="3657143" progId="Photoshop.Image.10">
                  <p:embed/>
                </p:oleObj>
              </mc:Choice>
              <mc:Fallback>
                <p:oleObj name="Image" r:id="rId4" imgW="10552381" imgH="3657143" progId="Photoshop.Image.10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270523"/>
                        <a:ext cx="5486400" cy="1901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2114550" y="1927623"/>
            <a:ext cx="11528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Image space</a:t>
            </a: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5249466" y="1927623"/>
            <a:ext cx="205857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Hough parameter space</a:t>
            </a:r>
          </a:p>
        </p:txBody>
      </p:sp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6650832" y="4857750"/>
            <a:ext cx="10102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/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5515274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11115</TotalTime>
  <Words>2108</Words>
  <Application>Microsoft Macintosh PowerPoint</Application>
  <PresentationFormat>On-screen Show (16:9)</PresentationFormat>
  <Paragraphs>388</Paragraphs>
  <Slides>41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 Unicode MS</vt:lpstr>
      <vt:lpstr>Arial</vt:lpstr>
      <vt:lpstr>Calibri</vt:lpstr>
      <vt:lpstr>Calibri Light</vt:lpstr>
      <vt:lpstr>Cambria Math</vt:lpstr>
      <vt:lpstr>Futura Bk BT</vt:lpstr>
      <vt:lpstr>Helvetica</vt:lpstr>
      <vt:lpstr>Helvetica Neue</vt:lpstr>
      <vt:lpstr>Symbol</vt:lpstr>
      <vt:lpstr>System</vt:lpstr>
      <vt:lpstr>Times New Roman</vt:lpstr>
      <vt:lpstr>Office Theme</vt:lpstr>
      <vt:lpstr>1_Office Theme</vt:lpstr>
      <vt:lpstr>Image</vt:lpstr>
      <vt:lpstr>Equation</vt:lpstr>
      <vt:lpstr>PowerPoint Presentation</vt:lpstr>
      <vt:lpstr>Last Class</vt:lpstr>
      <vt:lpstr>Today’s Class</vt:lpstr>
      <vt:lpstr>Line Detection</vt:lpstr>
      <vt:lpstr>Line Detection – Least Squares Regression</vt:lpstr>
      <vt:lpstr>However Least Squares is not Ideal under Outliers</vt:lpstr>
      <vt:lpstr>Solution: Voting schemes</vt:lpstr>
      <vt:lpstr>Hough transform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Algorithm outline</vt:lpstr>
      <vt:lpstr>Basic illustration</vt:lpstr>
      <vt:lpstr>Hough Transform for an Actual Image</vt:lpstr>
      <vt:lpstr>Edges using threshold on Sobel’s magnitude</vt:lpstr>
      <vt:lpstr>Hough Transform (High Resolution)</vt:lpstr>
      <vt:lpstr>Hough Transform (After threshold)</vt:lpstr>
      <vt:lpstr>Hough Transform (After threshold)</vt:lpstr>
      <vt:lpstr>Hough Transform (After threshold)</vt:lpstr>
      <vt:lpstr>Hough Transform with Non-max Suppression</vt:lpstr>
      <vt:lpstr>Back to Image Space – with lines detected</vt:lpstr>
      <vt:lpstr>PowerPoint Presentation</vt:lpstr>
      <vt:lpstr>Incorporating image gradients</vt:lpstr>
      <vt:lpstr>Hough transform for circles </vt:lpstr>
      <vt:lpstr>Hough transform for circles</vt:lpstr>
      <vt:lpstr>RANSAC – Random Sample Consensus</vt:lpstr>
      <vt:lpstr>Generalized Hough Transform</vt:lpstr>
      <vt:lpstr>Generalized Hough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How do we fit the best alignment?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295</cp:revision>
  <cp:lastPrinted>2018-01-31T15:36:47Z</cp:lastPrinted>
  <dcterms:modified xsi:type="dcterms:W3CDTF">2018-02-18T20:27:53Z</dcterms:modified>
</cp:coreProperties>
</file>