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1" r:id="rId2"/>
  </p:sldMasterIdLst>
  <p:notesMasterIdLst>
    <p:notesMasterId r:id="rId56"/>
  </p:notesMasterIdLst>
  <p:sldIdLst>
    <p:sldId id="256" r:id="rId3"/>
    <p:sldId id="671" r:id="rId4"/>
    <p:sldId id="709" r:id="rId5"/>
    <p:sldId id="711" r:id="rId6"/>
    <p:sldId id="712" r:id="rId7"/>
    <p:sldId id="713" r:id="rId8"/>
    <p:sldId id="699" r:id="rId9"/>
    <p:sldId id="700" r:id="rId10"/>
    <p:sldId id="701" r:id="rId11"/>
    <p:sldId id="702" r:id="rId12"/>
    <p:sldId id="703" r:id="rId13"/>
    <p:sldId id="714" r:id="rId14"/>
    <p:sldId id="715" r:id="rId15"/>
    <p:sldId id="716" r:id="rId16"/>
    <p:sldId id="717" r:id="rId17"/>
    <p:sldId id="718" r:id="rId18"/>
    <p:sldId id="719" r:id="rId19"/>
    <p:sldId id="721" r:id="rId20"/>
    <p:sldId id="722" r:id="rId21"/>
    <p:sldId id="723" r:id="rId22"/>
    <p:sldId id="724" r:id="rId23"/>
    <p:sldId id="725" r:id="rId24"/>
    <p:sldId id="726" r:id="rId25"/>
    <p:sldId id="727" r:id="rId26"/>
    <p:sldId id="728" r:id="rId27"/>
    <p:sldId id="729" r:id="rId28"/>
    <p:sldId id="730" r:id="rId29"/>
    <p:sldId id="731" r:id="rId30"/>
    <p:sldId id="732" r:id="rId31"/>
    <p:sldId id="733" r:id="rId32"/>
    <p:sldId id="734" r:id="rId33"/>
    <p:sldId id="735" r:id="rId34"/>
    <p:sldId id="736" r:id="rId35"/>
    <p:sldId id="737" r:id="rId36"/>
    <p:sldId id="738" r:id="rId37"/>
    <p:sldId id="739" r:id="rId38"/>
    <p:sldId id="740" r:id="rId39"/>
    <p:sldId id="741" r:id="rId40"/>
    <p:sldId id="742" r:id="rId41"/>
    <p:sldId id="743" r:id="rId42"/>
    <p:sldId id="744" r:id="rId43"/>
    <p:sldId id="745" r:id="rId44"/>
    <p:sldId id="746" r:id="rId45"/>
    <p:sldId id="747" r:id="rId46"/>
    <p:sldId id="748" r:id="rId47"/>
    <p:sldId id="749" r:id="rId48"/>
    <p:sldId id="750" r:id="rId49"/>
    <p:sldId id="751" r:id="rId50"/>
    <p:sldId id="752" r:id="rId51"/>
    <p:sldId id="753" r:id="rId52"/>
    <p:sldId id="754" r:id="rId53"/>
    <p:sldId id="755" r:id="rId54"/>
    <p:sldId id="285" r:id="rId55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256"/>
            <p14:sldId id="671"/>
            <p14:sldId id="709"/>
            <p14:sldId id="711"/>
            <p14:sldId id="712"/>
            <p14:sldId id="713"/>
            <p14:sldId id="699"/>
            <p14:sldId id="700"/>
            <p14:sldId id="701"/>
            <p14:sldId id="702"/>
            <p14:sldId id="703"/>
            <p14:sldId id="714"/>
            <p14:sldId id="715"/>
            <p14:sldId id="716"/>
            <p14:sldId id="717"/>
            <p14:sldId id="718"/>
            <p14:sldId id="719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28"/>
    <p:restoredTop sz="94693"/>
  </p:normalViewPr>
  <p:slideViewPr>
    <p:cSldViewPr snapToGrid="0" snapToObjects="1">
      <p:cViewPr varScale="1">
        <p:scale>
          <a:sx n="195" d="100"/>
          <a:sy n="195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5.wmf"/><Relationship Id="rId1" Type="http://schemas.openxmlformats.org/officeDocument/2006/relationships/image" Target="../media/image21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2.wmf"/><Relationship Id="rId1" Type="http://schemas.openxmlformats.org/officeDocument/2006/relationships/image" Target="../media/image21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5.wmf"/><Relationship Id="rId1" Type="http://schemas.openxmlformats.org/officeDocument/2006/relationships/image" Target="../media/image21.wmf"/><Relationship Id="rId4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4D55B-611F-4DD0-8A93-FCB36690A3F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11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92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3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4DC27-2856-445E-8712-13565CACB260}" type="slidenum">
              <a:rPr lang="en-US" sz="1200">
                <a:solidFill>
                  <a:prstClr val="black"/>
                </a:solidFill>
              </a:rPr>
              <a:pPr/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8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AEFDB-45E2-4E86-AE4B-5B64AC2FA133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5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AEFDB-45E2-4E86-AE4B-5B64AC2FA133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7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9C093-A5A6-4231-84CB-AB63357308E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07B8A28-E7C3-420B-975E-BC24091F85F2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0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588CB0-2487-478F-8842-BBF20F973C3F}" type="slidenum">
              <a:rPr 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3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6DDF0-AB65-4B54-B0D0-67E7DFE610B5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08D8788-E595-4C7A-B02F-F564C5A7EB3E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C5BBA-3476-435F-9915-DEDB5DFD8B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4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87037-0F60-42EF-8F36-7D7A1A4B6270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6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F7DF0-8B02-485F-96B3-233A1DF7004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8684F8-C34D-4B88-B646-BE8361DAE9E0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2480" indent="-362480">
              <a:spcBef>
                <a:spcPct val="2000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1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2C3CB7-9254-4B8C-86F2-05F09AE11492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12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1E3F6-FEBB-4CCD-B2E5-10BF0C1695E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9ADA20B-80D7-4C6B-8033-8B85BDDDF6AB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7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D17F5-F009-470C-9FBD-513920C5255A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D964110-E858-41A5-A890-C46C4331A208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B987F-FE9B-4F68-8340-E620826449AE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4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54302-6C41-42EB-B34D-DE4D6A8E017A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C133ED9-1670-47A4-A65E-336439A92686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761B2-1E8E-4DCD-9EF3-8F016B9F2DB7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06007AA-E729-4CFF-BC64-9C98DA1E7D8C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0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9AB0C-5F1A-4573-AB84-3635C08179BE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695B9D9-98D8-4642-A135-B6527F07B03C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4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81E97-20DB-4D0D-9DD8-98DE3BA8BBF7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028C84-7C5E-4271-8A1B-1B8D99C694D8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1030-AC51-4A09-A25E-5FA357B75A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89811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61310-4F16-4D9D-8AFA-6D7B52E7CB47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BCF0298-DEC8-4A04-BF92-D5ECBD83199B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0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F7DF0-8B02-485F-96B3-233A1DF70048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8684F8-C34D-4B88-B646-BE8361DAE9E0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2480" indent="-362480">
              <a:spcBef>
                <a:spcPct val="2000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09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256DA-6E65-4DB7-A4E3-F698FB42F08C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ECF8E36-3179-45C3-A336-267382A77DF9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77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96ACE-DF3F-4E36-ABD7-6456E2A1457F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8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C2C42-AF36-4B30-90B9-0C56895BABDA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E78F59C-260C-4BCD-97E8-73F8BC77BF87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67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C92D1-A8B2-4B7E-89D4-85DDB95D4A06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2036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91AF09-0D4D-4903-A3F4-022031373079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41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BFF5-C3ED-459F-AEE3-AA0D18A9D5FA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1A7C6-64BD-4260-B379-19E577421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31808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68155-4F81-4408-A7FC-EA1CD92B6B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2436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E023-128E-4856-BCB6-506FF27BFF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70690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C0EBD-25A8-4D2D-84D6-A0B57D3202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56419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5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4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Introduction</a:t>
            </a:r>
            <a:r>
              <a:rPr lang="en-US" sz="3400" baseline="0" dirty="0">
                <a:solidFill>
                  <a:srgbClr val="215380"/>
                </a:solidFill>
              </a:rPr>
              <a:t> to Computer Vision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10251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698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1"/>
            <a:ext cx="8229600" cy="38516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1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5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2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001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8.wmf"/><Relationship Id="rId2" Type="http://schemas.openxmlformats.org/officeDocument/2006/relationships/tags" Target="../tags/tag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5.w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6.bin"/><Relationship Id="rId2" Type="http://schemas.openxmlformats.org/officeDocument/2006/relationships/tags" Target="../tags/tag3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10.vml"/><Relationship Id="rId6" Type="http://schemas.openxmlformats.org/officeDocument/2006/relationships/tags" Target="../tags/tag7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6.xml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7.bin"/><Relationship Id="rId4" Type="http://schemas.openxmlformats.org/officeDocument/2006/relationships/tags" Target="../tags/tag5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2.bin"/><Relationship Id="rId3" Type="http://schemas.openxmlformats.org/officeDocument/2006/relationships/tags" Target="../tags/tag10.xml"/><Relationship Id="rId21" Type="http://schemas.openxmlformats.org/officeDocument/2006/relationships/image" Target="../media/image30.wmf"/><Relationship Id="rId7" Type="http://schemas.openxmlformats.org/officeDocument/2006/relationships/tags" Target="../tags/tag14.xml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8.wmf"/><Relationship Id="rId2" Type="http://schemas.openxmlformats.org/officeDocument/2006/relationships/tags" Target="../tags/tag9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3.xml"/><Relationship Id="rId11" Type="http://schemas.openxmlformats.org/officeDocument/2006/relationships/image" Target="../media/image21.wmf"/><Relationship Id="rId5" Type="http://schemas.openxmlformats.org/officeDocument/2006/relationships/tags" Target="../tags/tag12.xml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9.wm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1.wmf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4.wmf"/><Relationship Id="rId2" Type="http://schemas.openxmlformats.org/officeDocument/2006/relationships/tags" Target="../tags/tag1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12.vml"/><Relationship Id="rId6" Type="http://schemas.openxmlformats.org/officeDocument/2006/relationships/tags" Target="../tags/tag20.xml"/><Relationship Id="rId11" Type="http://schemas.openxmlformats.org/officeDocument/2006/relationships/image" Target="../media/image32.wmf"/><Relationship Id="rId5" Type="http://schemas.openxmlformats.org/officeDocument/2006/relationships/tags" Target="../tags/tag19.xml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6.bin"/><Relationship Id="rId4" Type="http://schemas.openxmlformats.org/officeDocument/2006/relationships/tags" Target="../tags/tag18.xml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6.wmf"/><Relationship Id="rId3" Type="http://schemas.openxmlformats.org/officeDocument/2006/relationships/tags" Target="../tags/tag2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33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4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3.xml"/><Relationship Id="rId9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wmf"/><Relationship Id="rId2" Type="http://schemas.openxmlformats.org/officeDocument/2006/relationships/tags" Target="../tags/tag2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sse.uwa.edu.au/~angie/thesis.pdf" TargetMode="Externa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338" y="1879818"/>
            <a:ext cx="8512109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dirty="0">
                <a:solidFill>
                  <a:srgbClr val="215380"/>
                </a:solidFill>
              </a:rPr>
              <a:t>Camera Calibration and Stereo</a:t>
            </a:r>
            <a:endParaRPr sz="43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5" y="3295590"/>
            <a:ext cx="1693074" cy="1123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409" y="4497169"/>
            <a:ext cx="890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200" dirty="0"/>
              <a:t>Various slides from previous courses by: </a:t>
            </a:r>
            <a:br>
              <a:rPr lang="en-US" altLang="x-none" sz="1200" dirty="0"/>
            </a:br>
            <a:r>
              <a:rPr lang="en-US" altLang="x-none" sz="1200" dirty="0"/>
              <a:t>D.A. Forsyth (Berkeley / UIUC), I. Kokkinos (</a:t>
            </a:r>
            <a:r>
              <a:rPr lang="en-US" altLang="x-none" sz="1200" dirty="0" err="1"/>
              <a:t>Ecole</a:t>
            </a:r>
            <a:r>
              <a:rPr lang="en-US" altLang="x-none" sz="1200" dirty="0"/>
              <a:t> Centrale / UCL). S. </a:t>
            </a:r>
            <a:r>
              <a:rPr lang="en-US" altLang="x-none" sz="1200" dirty="0" err="1"/>
              <a:t>Lazebnik</a:t>
            </a:r>
            <a:r>
              <a:rPr lang="en-US" altLang="x-none" sz="1200" dirty="0"/>
              <a:t> (UNC / UIUC), S. Seitz (MSR / Facebook), J. Hays (Brown / Georgia Tech), A. Berg (Stony Brook / UNC), D. Samaras (Stony Brook) . J. M. </a:t>
            </a:r>
            <a:r>
              <a:rPr lang="en-US" altLang="x-none" sz="1200" dirty="0" err="1"/>
              <a:t>Frahm</a:t>
            </a:r>
            <a:r>
              <a:rPr lang="en-US" altLang="x-none" sz="1200" dirty="0"/>
              <a:t> (UNC), V. Ordonez (UVA).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4057650" y="1698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3434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771900" y="2269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543550" y="497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5657850" y="9551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686300" y="1640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582930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22935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5829300" y="7265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172200" y="4407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286250" y="326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486400" y="22124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257800" y="2612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555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6629400" y="2452005"/>
            <a:ext cx="171450" cy="2857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4840"/>
              </p:ext>
            </p:extLst>
          </p:nvPr>
        </p:nvGraphicFramePr>
        <p:xfrm>
          <a:off x="7029450" y="2223405"/>
          <a:ext cx="246460" cy="3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5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2223405"/>
                        <a:ext cx="246460" cy="31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6858000" y="2109105"/>
            <a:ext cx="171450" cy="2857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886200" y="786492"/>
            <a:ext cx="3200400" cy="17145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4075510" y="479800"/>
            <a:ext cx="3200400" cy="17145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743325" y="1050471"/>
            <a:ext cx="3200400" cy="17145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1462592" y="220265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943100" y="2400300"/>
          <a:ext cx="833438" cy="39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1505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00300"/>
                        <a:ext cx="833438" cy="39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462592" y="220265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257300" y="3891591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257299" y="3028950"/>
            <a:ext cx="6623957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857250"/>
            <a:ext cx="18453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87478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4057650" y="16908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343400" y="19765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771900" y="22623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543550" y="4906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5657850" y="9478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686300" y="16336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857750" y="12336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5829300" y="1477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314950" y="11193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143500" y="10050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229350" y="1477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5829300" y="7192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172200" y="4335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286250" y="3192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286500" y="19765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486400" y="220518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257800" y="26052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5829300" y="19194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5478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314950" y="1462238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4057650" y="16908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343400" y="1976588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771900" y="22623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543550" y="4906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5657850" y="9478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686300" y="1633688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857750" y="12336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5829300" y="1477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314950" y="11193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143500" y="10050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229350" y="1477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5829300" y="71928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172200" y="4335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314950" y="1462238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3371850" y="2330448"/>
            <a:ext cx="400050" cy="457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551437"/>
              </p:ext>
            </p:extLst>
          </p:nvPr>
        </p:nvGraphicFramePr>
        <p:xfrm>
          <a:off x="3257550" y="2588814"/>
          <a:ext cx="246460" cy="31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588814"/>
                        <a:ext cx="246460" cy="313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771900" y="2787648"/>
            <a:ext cx="400050" cy="457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543300" y="330198"/>
            <a:ext cx="2857500" cy="26860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5965536" y="340280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6513910" y="2743201"/>
          <a:ext cx="950119" cy="39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910" y="2743201"/>
                        <a:ext cx="950119" cy="39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257300" y="4312130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257300" y="3028950"/>
            <a:ext cx="6754586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</p:spTree>
    <p:extLst>
      <p:ext uri="{BB962C8B-B14F-4D97-AF65-F5344CB8AC3E}">
        <p14:creationId xmlns:p14="http://schemas.microsoft.com/office/powerpoint/2010/main" val="33428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8E0F-3EA9-354C-8703-CD24DCDF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87A2-4CC9-E74F-98B9-C46D0091D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88694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4428" y="0"/>
            <a:ext cx="1465466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Silvio </a:t>
            </a:r>
            <a:r>
              <a:rPr lang="en-US" sz="788" dirty="0" err="1">
                <a:solidFill>
                  <a:prstClr val="black"/>
                </a:solidFill>
                <a:latin typeface="Arial" charset="0"/>
              </a:rPr>
              <a:t>Saverese</a:t>
            </a:r>
            <a:endParaRPr lang="en-US" sz="788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Recall the Projection matrix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984772" y="3200400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772" y="3200400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4457700" y="3143250"/>
            <a:ext cx="34291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Image Coordinates: (u,v,1)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K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Intrinsic Matrix (3x3)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R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Rotation (3x3) 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Translation (3x1)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World Coordinates: (X,Y,Z,1)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5950" y="971550"/>
            <a:ext cx="4972050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12"/>
          <p:cNvSpPr>
            <a:spLocks noChangeShapeType="1"/>
          </p:cNvSpPr>
          <p:nvPr/>
        </p:nvSpPr>
        <p:spPr bwMode="auto">
          <a:xfrm flipV="1">
            <a:off x="6915150" y="914400"/>
            <a:ext cx="0" cy="9120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flipH="1">
            <a:off x="6515100" y="1828800"/>
            <a:ext cx="40005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6915150" y="1828800"/>
            <a:ext cx="51435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6915150" y="2000250"/>
            <a:ext cx="18473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6858000" y="1874044"/>
            <a:ext cx="426720" cy="3231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prstClr val="black"/>
                </a:solidFill>
                <a:latin typeface="Arial" charset="0"/>
              </a:rPr>
              <a:t>O</a:t>
            </a:r>
            <a:r>
              <a:rPr lang="en-US" sz="15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6343650" y="2228850"/>
            <a:ext cx="320922" cy="3231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sz="15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09" name="Text Box 18"/>
          <p:cNvSpPr txBox="1">
            <a:spLocks noChangeArrowheads="1"/>
          </p:cNvSpPr>
          <p:nvPr/>
        </p:nvSpPr>
        <p:spPr bwMode="auto">
          <a:xfrm>
            <a:off x="7143750" y="1543050"/>
            <a:ext cx="373820" cy="3231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prstClr val="black"/>
                </a:solidFill>
                <a:latin typeface="Arial" charset="0"/>
              </a:rPr>
              <a:t>k</a:t>
            </a:r>
            <a:r>
              <a:rPr lang="en-US" sz="15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6972300" y="857250"/>
            <a:ext cx="320922" cy="3231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prstClr val="black"/>
                </a:solidFill>
                <a:latin typeface="Arial" charset="0"/>
              </a:rPr>
              <a:t>j</a:t>
            </a:r>
            <a:r>
              <a:rPr lang="en-US" sz="15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11" name="Freeform 22"/>
          <p:cNvSpPr>
            <a:spLocks/>
          </p:cNvSpPr>
          <p:nvPr/>
        </p:nvSpPr>
        <p:spPr bwMode="auto">
          <a:xfrm>
            <a:off x="4343400" y="1019175"/>
            <a:ext cx="2400300" cy="352425"/>
          </a:xfrm>
          <a:custGeom>
            <a:avLst/>
            <a:gdLst>
              <a:gd name="T0" fmla="*/ 0 w 2016"/>
              <a:gd name="T1" fmla="*/ 2147483647 h 296"/>
              <a:gd name="T2" fmla="*/ 2147483647 w 2016"/>
              <a:gd name="T3" fmla="*/ 2147483647 h 296"/>
              <a:gd name="T4" fmla="*/ 2147483647 w 2016"/>
              <a:gd name="T5" fmla="*/ 2147483647 h 296"/>
              <a:gd name="T6" fmla="*/ 2147483647 w 2016"/>
              <a:gd name="T7" fmla="*/ 2147483647 h 296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96"/>
              <a:gd name="T14" fmla="*/ 2016 w 2016"/>
              <a:gd name="T15" fmla="*/ 296 h 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96">
                <a:moveTo>
                  <a:pt x="0" y="296"/>
                </a:moveTo>
                <a:cubicBezTo>
                  <a:pt x="188" y="224"/>
                  <a:pt x="376" y="152"/>
                  <a:pt x="624" y="104"/>
                </a:cubicBezTo>
                <a:cubicBezTo>
                  <a:pt x="872" y="56"/>
                  <a:pt x="1256" y="16"/>
                  <a:pt x="1488" y="8"/>
                </a:cubicBezTo>
                <a:cubicBezTo>
                  <a:pt x="1720" y="0"/>
                  <a:pt x="1868" y="28"/>
                  <a:pt x="2016" y="56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12" name="Text Box 23"/>
          <p:cNvSpPr txBox="1">
            <a:spLocks noChangeArrowheads="1"/>
          </p:cNvSpPr>
          <p:nvPr/>
        </p:nvSpPr>
        <p:spPr bwMode="auto">
          <a:xfrm>
            <a:off x="5029200" y="742950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  <a:latin typeface="Arial" charset="0"/>
              </a:rPr>
              <a:t>R,T</a:t>
            </a:r>
          </a:p>
        </p:txBody>
      </p:sp>
    </p:spTree>
    <p:extLst>
      <p:ext uri="{BB962C8B-B14F-4D97-AF65-F5344CB8AC3E}">
        <p14:creationId xmlns:p14="http://schemas.microsoft.com/office/powerpoint/2010/main" val="3787517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Recall the Projection matrix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59221"/>
              </p:ext>
            </p:extLst>
          </p:nvPr>
        </p:nvGraphicFramePr>
        <p:xfrm>
          <a:off x="3245337" y="798456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37" y="798456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C132E0-81EB-1C4C-9F57-7D3DFF31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99" y="1665513"/>
            <a:ext cx="6410967" cy="1026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/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blipFill>
                <a:blip r:embed="rId7"/>
                <a:stretch>
                  <a:fillRect l="-10870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61586FB-9991-4F42-87C0-60A10BC481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899" y="3215210"/>
            <a:ext cx="1991541" cy="15541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A393E9-7ECB-4946-9F6A-F17777FD93C8}"/>
                  </a:ext>
                </a:extLst>
              </p:cNvPr>
              <p:cNvSpPr txBox="1"/>
              <p:nvPr/>
            </p:nvSpPr>
            <p:spPr>
              <a:xfrm>
                <a:off x="254304" y="3807635"/>
                <a:ext cx="1274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A393E9-7ECB-4946-9F6A-F17777FD9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4" y="3807635"/>
                <a:ext cx="1274901" cy="369332"/>
              </a:xfrm>
              <a:prstGeom prst="rect">
                <a:avLst/>
              </a:prstGeom>
              <a:blipFill>
                <a:blip r:embed="rId9"/>
                <a:stretch>
                  <a:fillRect l="-4950" t="-6897" r="-1980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5341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Recall the Projection matrix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45337" y="798456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37" y="798456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C132E0-81EB-1C4C-9F57-7D3DFF31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99" y="1665513"/>
            <a:ext cx="6410967" cy="1026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/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blipFill>
                <a:blip r:embed="rId7"/>
                <a:stretch>
                  <a:fillRect l="-10870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61586FB-9991-4F42-87C0-60A10BC481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899" y="3215210"/>
            <a:ext cx="1991541" cy="15541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A393E9-7ECB-4946-9F6A-F17777FD93C8}"/>
                  </a:ext>
                </a:extLst>
              </p:cNvPr>
              <p:cNvSpPr txBox="1"/>
              <p:nvPr/>
            </p:nvSpPr>
            <p:spPr>
              <a:xfrm>
                <a:off x="254304" y="3807635"/>
                <a:ext cx="1274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A393E9-7ECB-4946-9F6A-F17777FD9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4" y="3807635"/>
                <a:ext cx="1274901" cy="369332"/>
              </a:xfrm>
              <a:prstGeom prst="rect">
                <a:avLst/>
              </a:prstGeom>
              <a:blipFill>
                <a:blip r:embed="rId9"/>
                <a:stretch>
                  <a:fillRect l="-4950" t="-6897" r="-1980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CA32886-000E-3049-B7FC-AD0062A323E5}"/>
              </a:ext>
            </a:extLst>
          </p:cNvPr>
          <p:cNvGrpSpPr/>
          <p:nvPr/>
        </p:nvGrpSpPr>
        <p:grpSpPr>
          <a:xfrm>
            <a:off x="4101739" y="3558827"/>
            <a:ext cx="2014265" cy="584775"/>
            <a:chOff x="4206241" y="3310127"/>
            <a:chExt cx="201426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DEA5A1-A7D1-3D4B-845E-CA63B5EE2445}"/>
                </a:ext>
              </a:extLst>
            </p:cNvPr>
            <p:cNvSpPr txBox="1"/>
            <p:nvPr/>
          </p:nvSpPr>
          <p:spPr>
            <a:xfrm>
              <a:off x="4206241" y="3340904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Goal: Find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4998253-6F9B-C64D-949B-E5B5A08B1EB8}"/>
                    </a:ext>
                  </a:extLst>
                </p:cNvPr>
                <p:cNvSpPr/>
                <p:nvPr/>
              </p:nvSpPr>
              <p:spPr>
                <a:xfrm>
                  <a:off x="5728063" y="3310127"/>
                  <a:ext cx="49244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4998253-6F9B-C64D-949B-E5B5A08B1E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063" y="3310127"/>
                  <a:ext cx="492443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E8FA8D4-FEE0-D844-B160-C5EDDCE13AF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944" r="11160" b="-1"/>
          <a:stretch/>
        </p:blipFill>
        <p:spPr>
          <a:xfrm>
            <a:off x="6448697" y="2834310"/>
            <a:ext cx="2166257" cy="20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889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Camera Calibration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45337" y="798456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37" y="798456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C132E0-81EB-1C4C-9F57-7D3DFF31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99" y="1665513"/>
            <a:ext cx="6410967" cy="1026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/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blipFill>
                <a:blip r:embed="rId7"/>
                <a:stretch>
                  <a:fillRect l="-10870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998253-6F9B-C64D-949B-E5B5A08B1EB8}"/>
                  </a:ext>
                </a:extLst>
              </p:cNvPr>
              <p:cNvSpPr/>
              <p:nvPr/>
            </p:nvSpPr>
            <p:spPr>
              <a:xfrm>
                <a:off x="5477759" y="3578430"/>
                <a:ext cx="9126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998253-6F9B-C64D-949B-E5B5A08B1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59" y="3578430"/>
                <a:ext cx="91262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E8FA8D4-FEE0-D844-B160-C5EDDCE13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44" r="11160" b="-1"/>
          <a:stretch/>
        </p:blipFill>
        <p:spPr>
          <a:xfrm>
            <a:off x="6448697" y="2834310"/>
            <a:ext cx="2166257" cy="20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894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Camera Calibration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45337" y="798456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37" y="798456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C132E0-81EB-1C4C-9F57-7D3DFF31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99" y="1665513"/>
            <a:ext cx="6410967" cy="1026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/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blipFill>
                <a:blip r:embed="rId7"/>
                <a:stretch>
                  <a:fillRect l="-10870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998253-6F9B-C64D-949B-E5B5A08B1EB8}"/>
                  </a:ext>
                </a:extLst>
              </p:cNvPr>
              <p:cNvSpPr/>
              <p:nvPr/>
            </p:nvSpPr>
            <p:spPr>
              <a:xfrm>
                <a:off x="5477759" y="3578430"/>
                <a:ext cx="9126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998253-6F9B-C64D-949B-E5B5A08B1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59" y="3578430"/>
                <a:ext cx="91262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E8FA8D4-FEE0-D844-B160-C5EDDCE13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44" r="11160" b="-1"/>
          <a:stretch/>
        </p:blipFill>
        <p:spPr>
          <a:xfrm>
            <a:off x="6448697" y="2834310"/>
            <a:ext cx="2166257" cy="20338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FB9659-2D33-E44F-9F12-8D7F2751A88C}"/>
              </a:ext>
            </a:extLst>
          </p:cNvPr>
          <p:cNvGrpSpPr/>
          <p:nvPr/>
        </p:nvGrpSpPr>
        <p:grpSpPr>
          <a:xfrm>
            <a:off x="960121" y="3639985"/>
            <a:ext cx="2674737" cy="523220"/>
            <a:chOff x="960121" y="3639985"/>
            <a:chExt cx="2674737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BA393E9-7ECB-4946-9F6A-F17777FD93C8}"/>
                    </a:ext>
                  </a:extLst>
                </p:cNvPr>
                <p:cNvSpPr txBox="1"/>
                <p:nvPr/>
              </p:nvSpPr>
              <p:spPr>
                <a:xfrm>
                  <a:off x="2674660" y="3716929"/>
                  <a:ext cx="9601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𝐊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BA393E9-7ECB-4946-9F6A-F17777FD9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660" y="3716929"/>
                  <a:ext cx="96019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579" t="-6667" r="-10526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4BB9DB-6F0F-CE4E-8F75-2B4C6DE36BB9}"/>
                </a:ext>
              </a:extLst>
            </p:cNvPr>
            <p:cNvSpPr txBox="1"/>
            <p:nvPr/>
          </p:nvSpPr>
          <p:spPr>
            <a:xfrm>
              <a:off x="960121" y="3639985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Goal: Find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1383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the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29903"/>
            <a:ext cx="7886700" cy="3263504"/>
          </a:xfrm>
        </p:spPr>
        <p:txBody>
          <a:bodyPr/>
          <a:lstStyle/>
          <a:p>
            <a:pPr>
              <a:buNone/>
            </a:pPr>
            <a:r>
              <a:rPr lang="en-US" dirty="0"/>
              <a:t>Use an scene with known geometry</a:t>
            </a:r>
          </a:p>
          <a:p>
            <a:pPr lvl="1"/>
            <a:r>
              <a:rPr lang="en-US" dirty="0"/>
              <a:t>Correspond image points to 3d points</a:t>
            </a:r>
          </a:p>
          <a:p>
            <a:pPr lvl="1"/>
            <a:r>
              <a:rPr lang="en-US" dirty="0"/>
              <a:t>Get least squares solution (or non-linear solution)</a:t>
            </a:r>
          </a:p>
        </p:txBody>
      </p:sp>
      <p:pic>
        <p:nvPicPr>
          <p:cNvPr id="6" name="Picture 4" descr="CalCub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571751"/>
            <a:ext cx="2857500" cy="2355056"/>
          </a:xfrm>
          <a:prstGeom prst="rect">
            <a:avLst/>
          </a:prstGeom>
          <a:noFill/>
        </p:spPr>
      </p:pic>
      <p:graphicFrame>
        <p:nvGraphicFramePr>
          <p:cNvPr id="677892" name="Object 4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4600576" y="3038476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67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6" y="3038476"/>
                        <a:ext cx="3202781" cy="1354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>
            <a:off x="7429500" y="2628900"/>
            <a:ext cx="28575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686300" y="2758490"/>
            <a:ext cx="28575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86550" y="2004239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4850" y="2083044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6115050" y="4336908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57725" y="4725590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DA79E-CC2F-B849-8D1D-F504AD79E815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22528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146015"/>
            <a:ext cx="7886700" cy="994172"/>
          </a:xfrm>
        </p:spPr>
        <p:txBody>
          <a:bodyPr/>
          <a:lstStyle/>
          <a:p>
            <a:r>
              <a:rPr lang="en-US" dirty="0"/>
              <a:t>How do we calibrate a camera?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3"/>
          <a:stretch/>
        </p:blipFill>
        <p:spPr>
          <a:xfrm>
            <a:off x="1298121" y="1156059"/>
            <a:ext cx="6515100" cy="3892736"/>
          </a:xfrm>
        </p:spPr>
      </p:pic>
      <p:sp>
        <p:nvSpPr>
          <p:cNvPr id="5" name="TextBox 4"/>
          <p:cNvSpPr txBox="1"/>
          <p:nvPr/>
        </p:nvSpPr>
        <p:spPr>
          <a:xfrm>
            <a:off x="5470071" y="1441809"/>
            <a:ext cx="1714500" cy="332398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312.747 309.140 30.086</a:t>
            </a:r>
          </a:p>
          <a:p>
            <a:pPr algn="ctr"/>
            <a:r>
              <a:rPr lang="en-US" sz="1050" dirty="0"/>
              <a:t>305.796 311.649 30.356</a:t>
            </a:r>
          </a:p>
          <a:p>
            <a:pPr algn="ctr"/>
            <a:r>
              <a:rPr lang="en-US" sz="1050" dirty="0"/>
              <a:t>307.694 312.358 30.418</a:t>
            </a:r>
          </a:p>
          <a:p>
            <a:pPr algn="ctr"/>
            <a:r>
              <a:rPr lang="en-US" sz="1050" dirty="0"/>
              <a:t>310.149 307.186 29.298</a:t>
            </a:r>
          </a:p>
          <a:p>
            <a:pPr algn="ctr"/>
            <a:r>
              <a:rPr lang="en-US" sz="1050" dirty="0"/>
              <a:t>311.937 310.105 29.216</a:t>
            </a:r>
          </a:p>
          <a:p>
            <a:pPr algn="ctr"/>
            <a:r>
              <a:rPr lang="en-US" sz="1050" dirty="0"/>
              <a:t>311.202 307.572 30.682</a:t>
            </a:r>
          </a:p>
          <a:p>
            <a:pPr algn="ctr"/>
            <a:r>
              <a:rPr lang="en-US" sz="1050" dirty="0"/>
              <a:t>307.106 306.876 28.660</a:t>
            </a:r>
          </a:p>
          <a:p>
            <a:pPr algn="ctr"/>
            <a:r>
              <a:rPr lang="en-US" sz="1050" dirty="0"/>
              <a:t>309.317 312.490 30.230</a:t>
            </a:r>
          </a:p>
          <a:p>
            <a:pPr algn="ctr"/>
            <a:r>
              <a:rPr lang="en-US" sz="1050" dirty="0"/>
              <a:t>307.435 310.151 29.318</a:t>
            </a:r>
          </a:p>
          <a:p>
            <a:pPr algn="ctr"/>
            <a:r>
              <a:rPr lang="en-US" sz="1050" dirty="0"/>
              <a:t>308.253 306.300 28.881</a:t>
            </a:r>
          </a:p>
          <a:p>
            <a:pPr algn="ctr"/>
            <a:r>
              <a:rPr lang="en-US" sz="1050" dirty="0"/>
              <a:t>306.650 309.301 28.905</a:t>
            </a:r>
          </a:p>
          <a:p>
            <a:pPr algn="ctr"/>
            <a:r>
              <a:rPr lang="en-US" sz="1050" dirty="0"/>
              <a:t>308.069 306.831 29.189</a:t>
            </a:r>
          </a:p>
          <a:p>
            <a:pPr algn="ctr"/>
            <a:r>
              <a:rPr lang="en-US" sz="1050" dirty="0"/>
              <a:t>309.671 308.834 29.029</a:t>
            </a:r>
          </a:p>
          <a:p>
            <a:pPr algn="ctr"/>
            <a:r>
              <a:rPr lang="en-US" sz="1050" dirty="0"/>
              <a:t>308.255 309.955 29.267</a:t>
            </a:r>
          </a:p>
          <a:p>
            <a:pPr algn="ctr"/>
            <a:r>
              <a:rPr lang="en-US" sz="1050" dirty="0"/>
              <a:t>307.546 308.613 28.963</a:t>
            </a:r>
          </a:p>
          <a:p>
            <a:pPr algn="ctr"/>
            <a:r>
              <a:rPr lang="en-US" sz="1050" dirty="0"/>
              <a:t>311.036 309.206 28.913</a:t>
            </a:r>
          </a:p>
          <a:p>
            <a:pPr algn="ctr"/>
            <a:r>
              <a:rPr lang="en-US" sz="1050" dirty="0"/>
              <a:t>307.518 308.175 29.069</a:t>
            </a:r>
          </a:p>
          <a:p>
            <a:pPr algn="ctr"/>
            <a:r>
              <a:rPr lang="en-US" sz="1050" dirty="0"/>
              <a:t>309.950 311.262 29.990</a:t>
            </a:r>
          </a:p>
          <a:p>
            <a:pPr algn="ctr"/>
            <a:r>
              <a:rPr lang="en-US" sz="1050" dirty="0"/>
              <a:t>312.160 310.772 29.080</a:t>
            </a:r>
          </a:p>
          <a:p>
            <a:pPr algn="ctr"/>
            <a:r>
              <a:rPr lang="en-US" sz="1050" dirty="0"/>
              <a:t>311.988 312.709 30.514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3921" y="1441808"/>
            <a:ext cx="811530" cy="332398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880  214</a:t>
            </a:r>
          </a:p>
          <a:p>
            <a:pPr algn="ctr"/>
            <a:r>
              <a:rPr lang="en-US" sz="1050" dirty="0"/>
              <a:t> 43  203</a:t>
            </a:r>
          </a:p>
          <a:p>
            <a:pPr algn="ctr"/>
            <a:r>
              <a:rPr lang="en-US" sz="1050" dirty="0"/>
              <a:t>270  197</a:t>
            </a:r>
          </a:p>
          <a:p>
            <a:pPr algn="ctr"/>
            <a:r>
              <a:rPr lang="en-US" sz="1050" dirty="0"/>
              <a:t>886  347</a:t>
            </a:r>
          </a:p>
          <a:p>
            <a:pPr algn="ctr"/>
            <a:r>
              <a:rPr lang="en-US" sz="1050" dirty="0"/>
              <a:t>745  302</a:t>
            </a:r>
          </a:p>
          <a:p>
            <a:pPr algn="ctr"/>
            <a:r>
              <a:rPr lang="en-US" sz="1050" dirty="0"/>
              <a:t>943  128</a:t>
            </a:r>
          </a:p>
          <a:p>
            <a:pPr algn="ctr"/>
            <a:r>
              <a:rPr lang="en-US" sz="1050" dirty="0"/>
              <a:t>476  590</a:t>
            </a:r>
          </a:p>
          <a:p>
            <a:pPr algn="ctr"/>
            <a:r>
              <a:rPr lang="en-US" sz="1050" dirty="0"/>
              <a:t>419  214</a:t>
            </a:r>
          </a:p>
          <a:p>
            <a:pPr algn="ctr"/>
            <a:r>
              <a:rPr lang="en-US" sz="1050" dirty="0"/>
              <a:t>317  335</a:t>
            </a:r>
          </a:p>
          <a:p>
            <a:pPr algn="ctr"/>
            <a:r>
              <a:rPr lang="en-US" sz="1050" dirty="0"/>
              <a:t>783  521</a:t>
            </a:r>
          </a:p>
          <a:p>
            <a:pPr algn="ctr"/>
            <a:r>
              <a:rPr lang="en-US" sz="1050" dirty="0"/>
              <a:t>235  427</a:t>
            </a:r>
          </a:p>
          <a:p>
            <a:pPr algn="ctr"/>
            <a:r>
              <a:rPr lang="en-US" sz="1050" dirty="0"/>
              <a:t>665  429</a:t>
            </a:r>
          </a:p>
          <a:p>
            <a:pPr algn="ctr"/>
            <a:r>
              <a:rPr lang="en-US" sz="1050" dirty="0"/>
              <a:t>655  362</a:t>
            </a:r>
          </a:p>
          <a:p>
            <a:pPr algn="ctr"/>
            <a:r>
              <a:rPr lang="en-US" sz="1050" dirty="0"/>
              <a:t>427  333</a:t>
            </a:r>
          </a:p>
          <a:p>
            <a:pPr algn="ctr"/>
            <a:r>
              <a:rPr lang="en-US" sz="1050" dirty="0"/>
              <a:t>412  415</a:t>
            </a:r>
          </a:p>
          <a:p>
            <a:pPr algn="ctr"/>
            <a:r>
              <a:rPr lang="en-US" sz="1050" dirty="0"/>
              <a:t>746  351</a:t>
            </a:r>
          </a:p>
          <a:p>
            <a:pPr algn="ctr"/>
            <a:r>
              <a:rPr lang="en-US" sz="1050" dirty="0"/>
              <a:t>434  415</a:t>
            </a:r>
          </a:p>
          <a:p>
            <a:pPr algn="ctr"/>
            <a:r>
              <a:rPr lang="en-US" sz="1050" dirty="0"/>
              <a:t>525  234</a:t>
            </a:r>
          </a:p>
          <a:p>
            <a:pPr algn="ctr"/>
            <a:r>
              <a:rPr lang="en-US" sz="1050" dirty="0"/>
              <a:t>716  308</a:t>
            </a:r>
          </a:p>
          <a:p>
            <a:pPr algn="ctr"/>
            <a:r>
              <a:rPr lang="en-US" sz="1050" dirty="0"/>
              <a:t>602  187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4371" y="756009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8161" y="734928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3252F-3E76-3848-916B-5786F78A9845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7302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Line Detection using the Hough Transform</a:t>
            </a:r>
          </a:p>
          <a:p>
            <a:r>
              <a:rPr lang="en-US" dirty="0"/>
              <a:t>Least Squares / Hough Transform / RANSAC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</p:spTree>
    <p:extLst>
      <p:ext uri="{BB962C8B-B14F-4D97-AF65-F5344CB8AC3E}">
        <p14:creationId xmlns:p14="http://schemas.microsoft.com/office/powerpoint/2010/main" val="260232702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14651" y="806053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9" imgW="2158920" imgH="914400" progId="Equation.3">
                  <p:embed/>
                </p:oleObj>
              </mc:Choice>
              <mc:Fallback>
                <p:oleObj name="Equation" r:id="rId9" imgW="215892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1" y="806053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123009" y="2343150"/>
          <a:ext cx="2731294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quation" r:id="rId11" imgW="1841400" imgH="228600" progId="Equation.3">
                  <p:embed/>
                </p:oleObj>
              </mc:Choice>
              <mc:Fallback>
                <p:oleObj name="Equation" r:id="rId11" imgW="18414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009" y="2343150"/>
                        <a:ext cx="2731294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121494" y="2743200"/>
          <a:ext cx="2768203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Equation" r:id="rId13" imgW="1866600" imgH="228600" progId="Equation.3">
                  <p:embed/>
                </p:oleObj>
              </mc:Choice>
              <mc:Fallback>
                <p:oleObj name="Equation" r:id="rId13" imgW="18666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494" y="2743200"/>
                        <a:ext cx="2768203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3199209" y="3143250"/>
          <a:ext cx="2655094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Equation" r:id="rId15" imgW="1790640" imgH="228600" progId="Equation.3">
                  <p:embed/>
                </p:oleObj>
              </mc:Choice>
              <mc:Fallback>
                <p:oleObj name="Equation" r:id="rId15" imgW="1790640" imgH="228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209" y="3143250"/>
                        <a:ext cx="2655094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1125217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12521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50" y="545306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3161109" y="3714751"/>
          <a:ext cx="2731294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Equation" r:id="rId17" imgW="1841400" imgH="431640" progId="Equation.3">
                  <p:embed/>
                </p:oleObj>
              </mc:Choice>
              <mc:Fallback>
                <p:oleObj name="Equation" r:id="rId17" imgW="1841400" imgH="4316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109" y="3714751"/>
                        <a:ext cx="2731294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3177777" y="4430317"/>
          <a:ext cx="2731294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quation" r:id="rId19" imgW="1841400" imgH="431640" progId="Equation.3">
                  <p:embed/>
                </p:oleObj>
              </mc:Choice>
              <mc:Fallback>
                <p:oleObj name="Equation" r:id="rId19" imgW="184140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777" y="4430317"/>
                        <a:ext cx="2731294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5FBD4AB-C921-7345-A47C-B6A17BF10ADB}"/>
              </a:ext>
            </a:extLst>
          </p:cNvPr>
          <p:cNvSpPr txBox="1"/>
          <p:nvPr/>
        </p:nvSpPr>
        <p:spPr>
          <a:xfrm>
            <a:off x="7164184" y="150943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31069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14651" y="806053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Equation" r:id="rId10" imgW="2158920" imgH="914400" progId="Equation.3">
                  <p:embed/>
                </p:oleObj>
              </mc:Choice>
              <mc:Fallback>
                <p:oleObj name="Equation" r:id="rId10" imgW="215892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1" y="806053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1125217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12521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50" y="545306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161109" y="2228851"/>
          <a:ext cx="2731294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Equation" r:id="rId12" imgW="1841400" imgH="431640" progId="Equation.3">
                  <p:embed/>
                </p:oleObj>
              </mc:Choice>
              <mc:Fallback>
                <p:oleObj name="Equation" r:id="rId12" imgW="1841400" imgH="4316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109" y="2228851"/>
                        <a:ext cx="2731294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177777" y="2944417"/>
          <a:ext cx="2731294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Equation" r:id="rId14" imgW="1841400" imgH="431640" progId="Equation.3">
                  <p:embed/>
                </p:oleObj>
              </mc:Choice>
              <mc:Fallback>
                <p:oleObj name="Equation" r:id="rId14" imgW="184140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777" y="2944417"/>
                        <a:ext cx="2731294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2057400" y="3657600"/>
          <a:ext cx="5086350" cy="33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Equation" r:id="rId16" imgW="3429000" imgH="228600" progId="Equation.3">
                  <p:embed/>
                </p:oleObj>
              </mc:Choice>
              <mc:Fallback>
                <p:oleObj name="Equation" r:id="rId16" imgW="342900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57600"/>
                        <a:ext cx="5086350" cy="339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2062699" y="3996928"/>
          <a:ext cx="51244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Equation" r:id="rId18" imgW="3454200" imgH="228600" progId="Equation.3">
                  <p:embed/>
                </p:oleObj>
              </mc:Choice>
              <mc:Fallback>
                <p:oleObj name="Equation" r:id="rId18" imgW="3454200" imgH="2286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699" y="3996928"/>
                        <a:ext cx="51244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982391" y="4445794"/>
          <a:ext cx="5236369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20" imgW="3530520" imgH="228600" progId="Equation.3">
                  <p:embed/>
                </p:oleObj>
              </mc:Choice>
              <mc:Fallback>
                <p:oleObj name="Equation" r:id="rId20" imgW="353052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391" y="4445794"/>
                        <a:ext cx="5236369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996679" y="4785122"/>
          <a:ext cx="5256609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22" imgW="3543120" imgH="228600" progId="Equation.3">
                  <p:embed/>
                </p:oleObj>
              </mc:Choice>
              <mc:Fallback>
                <p:oleObj name="Equation" r:id="rId22" imgW="3543120" imgH="22860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679" y="4785122"/>
                        <a:ext cx="5256609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46D9B5F-7C14-154C-9B62-5D41FA81CFBD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2518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14651" y="806053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8" imgW="2158920" imgH="914400" progId="Equation.3">
                  <p:embed/>
                </p:oleObj>
              </mc:Choice>
              <mc:Fallback>
                <p:oleObj name="Equation" r:id="rId8" imgW="215892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1" y="806053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1125217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12521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50" y="545306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982391" y="2252066"/>
          <a:ext cx="5236369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Equation" r:id="rId10" imgW="3530520" imgH="228600" progId="Equation.3">
                  <p:embed/>
                </p:oleObj>
              </mc:Choice>
              <mc:Fallback>
                <p:oleObj name="Equation" r:id="rId10" imgW="353052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391" y="2252066"/>
                        <a:ext cx="5236369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1996679" y="2591395"/>
          <a:ext cx="5256609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Equation" r:id="rId12" imgW="3543120" imgH="228600" progId="Equation.3">
                  <p:embed/>
                </p:oleObj>
              </mc:Choice>
              <mc:Fallback>
                <p:oleObj name="Equation" r:id="rId12" imgW="3543120" imgH="22860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679" y="2591395"/>
                        <a:ext cx="5256609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795463" y="3152775"/>
          <a:ext cx="5556647" cy="33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14" imgW="3746160" imgH="228600" progId="Equation.3">
                  <p:embed/>
                </p:oleObj>
              </mc:Choice>
              <mc:Fallback>
                <p:oleObj name="Equation" r:id="rId14" imgW="3746160" imgH="22860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152775"/>
                        <a:ext cx="5556647" cy="339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795462" y="3490912"/>
          <a:ext cx="55768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Equation" r:id="rId16" imgW="3759120" imgH="228600" progId="Equation.3">
                  <p:embed/>
                </p:oleObj>
              </mc:Choice>
              <mc:Fallback>
                <p:oleObj name="Equation" r:id="rId16" imgW="3759120" imgH="2286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2" y="3490912"/>
                        <a:ext cx="557688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06EF705-1038-F041-A83E-4E746E468F00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35615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72395" y="528722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95" y="528722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57900" y="894563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9345" y="867226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49" y="406003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795462" y="1828800"/>
          <a:ext cx="5556647" cy="33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Equation" r:id="rId8" imgW="3746160" imgH="228600" progId="Equation.3">
                  <p:embed/>
                </p:oleObj>
              </mc:Choice>
              <mc:Fallback>
                <p:oleObj name="Equation" r:id="rId8" imgW="3746160" imgH="22860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2" y="1828800"/>
                        <a:ext cx="5556647" cy="339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1795461" y="2166937"/>
          <a:ext cx="55768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Equation" r:id="rId10" imgW="3759120" imgH="228600" progId="Equation.3">
                  <p:embed/>
                </p:oleObj>
              </mc:Choice>
              <mc:Fallback>
                <p:oleObj name="Equation" r:id="rId10" imgW="3759120" imgH="2286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1" y="2166937"/>
                        <a:ext cx="557688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23534" y="2636173"/>
            <a:ext cx="3648517" cy="855476"/>
          </a:xfrm>
        </p:spPr>
        <p:txBody>
          <a:bodyPr>
            <a:normAutofit/>
          </a:bodyPr>
          <a:lstStyle/>
          <a:p>
            <a:r>
              <a:rPr lang="en-US" sz="1800" dirty="0"/>
              <a:t>Method 1 – homogeneous linear system. Solve for m’s entries using linear least squares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163438" y="2686050"/>
          <a:ext cx="4430316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Equation" r:id="rId12" imgW="4991040" imgH="2768400" progId="Equation.3">
                  <p:embed/>
                </p:oleObj>
              </mc:Choice>
              <mc:Fallback>
                <p:oleObj name="Equation" r:id="rId12" imgW="4991040" imgH="27684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438" y="2686050"/>
                        <a:ext cx="4430316" cy="2457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715000" y="3543301"/>
            <a:ext cx="2857500" cy="9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[U, S, V] = </a:t>
            </a:r>
            <a:r>
              <a:rPr lang="en-US" sz="1350" dirty="0" err="1">
                <a:solidFill>
                  <a:srgbClr val="000000"/>
                </a:solidFill>
                <a:latin typeface="Courier New" panose="02070309020205020404" pitchFamily="49" charset="0"/>
              </a:rPr>
              <a:t>svd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(A);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V(:,end);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reshape(M,[],3)';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0A92C-DD72-C343-B412-52C728A6BC07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7001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245" y="1948636"/>
            <a:ext cx="3600450" cy="2365772"/>
          </a:xfrm>
        </p:spPr>
        <p:txBody>
          <a:bodyPr>
            <a:normAutofit/>
          </a:bodyPr>
          <a:lstStyle/>
          <a:p>
            <a:r>
              <a:rPr lang="en-US" sz="1800" dirty="0"/>
              <a:t>Method 2 – nonhomogeneous linear system. Solve for m’s entries using linear least squares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66818" y="2743200"/>
          <a:ext cx="4137422" cy="2255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Equation" r:id="rId4" imgW="4660560" imgH="2539800" progId="Equation.3">
                  <p:embed/>
                </p:oleObj>
              </mc:Choice>
              <mc:Fallback>
                <p:oleObj name="Equation" r:id="rId4" imgW="4660560" imgH="2539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8" y="2743200"/>
                        <a:ext cx="4137422" cy="2255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86050" y="28575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Ax</a:t>
            </a:r>
            <a:r>
              <a:rPr lang="en-US" dirty="0"/>
              <a:t>=</a:t>
            </a:r>
            <a:r>
              <a:rPr lang="en-US" b="1" dirty="0"/>
              <a:t>b</a:t>
            </a:r>
            <a:r>
              <a:rPr lang="en-US" dirty="0"/>
              <a:t> form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86400" y="348615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A\Y;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[M;1];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reshape(M,[],3)';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72395" y="528722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95" y="528722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57900" y="894563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9345" y="867226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49" y="406003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0DBE63-F632-CB47-AD53-6AE761FD3D1B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1696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factorize M back to K [R | T]?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92" y="2886892"/>
            <a:ext cx="7886700" cy="2078934"/>
          </a:xfrm>
        </p:spPr>
        <p:txBody>
          <a:bodyPr/>
          <a:lstStyle/>
          <a:p>
            <a:r>
              <a:rPr lang="en-US" dirty="0"/>
              <a:t>Yes!</a:t>
            </a:r>
          </a:p>
          <a:p>
            <a:r>
              <a:rPr lang="en-US" dirty="0"/>
              <a:t>You can use </a:t>
            </a:r>
            <a:r>
              <a:rPr lang="en-US" i="1" dirty="0"/>
              <a:t>RQ</a:t>
            </a:r>
            <a:r>
              <a:rPr lang="en-US" dirty="0"/>
              <a:t> factorization (note – not the more familiar </a:t>
            </a:r>
            <a:r>
              <a:rPr lang="en-US" i="1" dirty="0"/>
              <a:t>QR</a:t>
            </a:r>
            <a:r>
              <a:rPr lang="en-US" dirty="0"/>
              <a:t> factorization). </a:t>
            </a:r>
            <a:r>
              <a:rPr lang="en-US" i="1" dirty="0"/>
              <a:t>R</a:t>
            </a:r>
            <a:r>
              <a:rPr lang="en-US" dirty="0"/>
              <a:t> (right diagonal) is K, and </a:t>
            </a:r>
            <a:r>
              <a:rPr lang="en-US" i="1" dirty="0"/>
              <a:t>Q</a:t>
            </a:r>
            <a:r>
              <a:rPr lang="en-US" dirty="0"/>
              <a:t> (orthogonal basis) is R. T, the last column of [R | T], is </a:t>
            </a:r>
            <a:r>
              <a:rPr lang="en-US" dirty="0" err="1"/>
              <a:t>inv</a:t>
            </a:r>
            <a:r>
              <a:rPr lang="en-US" dirty="0"/>
              <a:t>(K) * last column of M.</a:t>
            </a:r>
          </a:p>
          <a:p>
            <a:pPr lvl="1"/>
            <a:r>
              <a:rPr lang="en-US" dirty="0"/>
              <a:t>But you need to do a bit of post-processing to make sure that the matrices are valid. See http://ksimek.github.io/2012/08/14/decompose/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15216-5553-DF4C-BD02-35F4019ADA1F}"/>
              </a:ext>
            </a:extLst>
          </p:cNvPr>
          <p:cNvSpPr txBox="1"/>
          <p:nvPr/>
        </p:nvSpPr>
        <p:spPr>
          <a:xfrm>
            <a:off x="7908767" y="4859033"/>
            <a:ext cx="1074333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Credit: James Hays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2EAD7B-F519-CE4B-BC25-34825D31E748}"/>
                  </a:ext>
                </a:extLst>
              </p:cNvPr>
              <p:cNvSpPr/>
              <p:nvPr/>
            </p:nvSpPr>
            <p:spPr>
              <a:xfrm>
                <a:off x="4100583" y="1642378"/>
                <a:ext cx="18844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smtClean="0">
                          <a:latin typeface="Cambria Math" panose="02040503050406030204" pitchFamily="18" charset="0"/>
                        </a:rPr>
                        <m:t>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2EAD7B-F519-CE4B-BC25-34825D31E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83" y="1642378"/>
                <a:ext cx="1884490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87BB0C5-2878-3C40-9A3B-3BD708F02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r="13673"/>
          <a:stretch/>
        </p:blipFill>
        <p:spPr>
          <a:xfrm>
            <a:off x="1764584" y="1268016"/>
            <a:ext cx="214231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isparity_006_007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457201"/>
            <a:ext cx="4857750" cy="3556367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2286000"/>
            <a:ext cx="4800600" cy="144589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Vicente Ordonez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of Virginia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57350" y="954882"/>
            <a:ext cx="582930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r>
              <a:rPr lang="en-US" sz="3300" dirty="0">
                <a:solidFill>
                  <a:schemeClr val="bg1"/>
                </a:solidFill>
                <a:latin typeface="Arial"/>
              </a:rPr>
              <a:t>Stereo:</a:t>
            </a:r>
          </a:p>
          <a:p>
            <a:pPr defTabSz="685800">
              <a:defRPr/>
            </a:pPr>
            <a:r>
              <a:rPr lang="en-US" sz="3300" dirty="0" err="1">
                <a:solidFill>
                  <a:schemeClr val="bg1"/>
                </a:solidFill>
                <a:latin typeface="Arial"/>
              </a:rPr>
              <a:t>Epipolar</a:t>
            </a:r>
            <a:r>
              <a:rPr lang="en-US" sz="3300" dirty="0">
                <a:solidFill>
                  <a:schemeClr val="bg1"/>
                </a:solidFill>
                <a:latin typeface="Arial"/>
              </a:rPr>
              <a:t> geometry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3237" y="3657600"/>
            <a:ext cx="3128963" cy="1371600"/>
            <a:chOff x="1219200" y="4891088"/>
            <a:chExt cx="4171950" cy="18288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71600" y="4967288"/>
              <a:ext cx="1219200" cy="17526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4038600" y="4967288"/>
              <a:ext cx="1219200" cy="17526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219200" y="6338888"/>
              <a:ext cx="76200" cy="7620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724400" y="5957888"/>
              <a:ext cx="609600" cy="3810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71800" y="4967288"/>
              <a:ext cx="1752600" cy="990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1905000" y="4967288"/>
              <a:ext cx="10668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295400" y="5881688"/>
              <a:ext cx="609600" cy="4572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828800" y="5881688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724400" y="5957888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5314950" y="6319838"/>
              <a:ext cx="76200" cy="7620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933700" y="4891088"/>
              <a:ext cx="114300" cy="1143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A484AF5-EDC6-8645-9781-9C2E74B9C690}"/>
              </a:ext>
            </a:extLst>
          </p:cNvPr>
          <p:cNvSpPr txBox="1"/>
          <p:nvPr/>
        </p:nvSpPr>
        <p:spPr>
          <a:xfrm>
            <a:off x="7556070" y="4813756"/>
            <a:ext cx="141096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00" dirty="0">
                <a:solidFill>
                  <a:prstClr val="black"/>
                </a:solidFill>
                <a:latin typeface="Arial" charset="0"/>
              </a:rPr>
              <a:t>Slides by Kristen </a:t>
            </a:r>
            <a:r>
              <a:rPr lang="en-US" sz="800" dirty="0" err="1">
                <a:solidFill>
                  <a:prstClr val="black"/>
                </a:solidFill>
                <a:latin typeface="Arial" charset="0"/>
              </a:rPr>
              <a:t>Grauman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4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566" y="-2381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/>
              <a:t>Multiple views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 l="23732" t="24101" r="21704" b="13644"/>
          <a:stretch>
            <a:fillRect/>
          </a:stretch>
        </p:blipFill>
        <p:spPr bwMode="auto">
          <a:xfrm>
            <a:off x="1258491" y="941785"/>
            <a:ext cx="30670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1258491" y="3159919"/>
            <a:ext cx="14037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Hartley and Zisserman</a:t>
            </a:r>
          </a:p>
        </p:txBody>
      </p:sp>
      <p:pic>
        <p:nvPicPr>
          <p:cNvPr id="47109" name="Picture 6" descr="smallex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18460" y="1762126"/>
            <a:ext cx="2378869" cy="1193006"/>
          </a:xfrm>
          <a:noFill/>
        </p:spPr>
      </p:pic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6660357" y="2734866"/>
            <a:ext cx="14037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</a:rPr>
              <a:t>Lowe</a:t>
            </a:r>
          </a:p>
        </p:txBody>
      </p:sp>
      <p:sp>
        <p:nvSpPr>
          <p:cNvPr id="47111" name="Text Box 16"/>
          <p:cNvSpPr txBox="1">
            <a:spLocks noChangeArrowheads="1"/>
          </p:cNvSpPr>
          <p:nvPr/>
        </p:nvSpPr>
        <p:spPr bwMode="auto">
          <a:xfrm>
            <a:off x="4708923" y="739379"/>
            <a:ext cx="312181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</a:rPr>
              <a:t>Multi-view geometry, matching, invariant features, stereo vision</a:t>
            </a:r>
          </a:p>
        </p:txBody>
      </p:sp>
      <p:pic>
        <p:nvPicPr>
          <p:cNvPr id="4711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741" y="3037285"/>
            <a:ext cx="2828925" cy="18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4" descr="bf_middlebury.jpg"/>
          <p:cNvPicPr>
            <a:picLocks noChangeAspect="1"/>
          </p:cNvPicPr>
          <p:nvPr/>
        </p:nvPicPr>
        <p:blipFill>
          <a:blip r:embed="rId6" cstate="print"/>
          <a:srcRect r="30928" b="49648"/>
          <a:stretch>
            <a:fillRect/>
          </a:stretch>
        </p:blipFill>
        <p:spPr bwMode="auto">
          <a:xfrm>
            <a:off x="1641872" y="3639741"/>
            <a:ext cx="2437209" cy="11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99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29801"/>
            <a:ext cx="6172200" cy="857250"/>
          </a:xfrm>
        </p:spPr>
        <p:txBody>
          <a:bodyPr/>
          <a:lstStyle/>
          <a:p>
            <a:r>
              <a:rPr lang="en-US" sz="3000" dirty="0"/>
              <a:t>Why multiple views?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434" y="819127"/>
            <a:ext cx="6632666" cy="3394472"/>
          </a:xfrm>
        </p:spPr>
        <p:txBody>
          <a:bodyPr/>
          <a:lstStyle/>
          <a:p>
            <a:r>
              <a:rPr lang="en-US" sz="1800" dirty="0"/>
              <a:t>Structure and depth are inherently ambiguous from single views.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369" y="1722823"/>
            <a:ext cx="2769394" cy="261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22" y="1941901"/>
            <a:ext cx="3532986" cy="21633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06778" y="4926625"/>
            <a:ext cx="257416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75" dirty="0">
                <a:solidFill>
                  <a:srgbClr val="000000"/>
                </a:solidFill>
              </a:rPr>
              <a:t>Images from Lana </a:t>
            </a:r>
            <a:r>
              <a:rPr lang="en-US" sz="975" dirty="0" err="1">
                <a:solidFill>
                  <a:srgbClr val="000000"/>
                </a:solidFill>
              </a:rPr>
              <a:t>Lazebnik</a:t>
            </a:r>
            <a:endParaRPr lang="en-US" sz="97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29801"/>
            <a:ext cx="6172200" cy="857250"/>
          </a:xfrm>
        </p:spPr>
        <p:txBody>
          <a:bodyPr/>
          <a:lstStyle/>
          <a:p>
            <a:r>
              <a:rPr lang="en-US" sz="3000" dirty="0"/>
              <a:t>Why multiple views?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966" y="819127"/>
            <a:ext cx="6626134" cy="3394472"/>
          </a:xfrm>
        </p:spPr>
        <p:txBody>
          <a:bodyPr/>
          <a:lstStyle/>
          <a:p>
            <a:r>
              <a:rPr lang="en-US" sz="1800" dirty="0"/>
              <a:t>Structure and depth are inherently ambiguous from single views.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20559100">
            <a:off x="2971800" y="2450378"/>
            <a:ext cx="2286000" cy="1428750"/>
          </a:xfrm>
          <a:prstGeom prst="parallelogram">
            <a:avLst>
              <a:gd name="adj" fmla="val 4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400300" y="1993178"/>
            <a:ext cx="17145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914650" y="2278928"/>
            <a:ext cx="17145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257800" y="3764828"/>
            <a:ext cx="17145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86400" y="3867222"/>
            <a:ext cx="22288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</a:rPr>
              <a:t>Optical center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571750" y="1832443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86100" y="2050328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943350" y="2964728"/>
            <a:ext cx="17145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457450" y="2050328"/>
            <a:ext cx="28575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114800" y="2861143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P1’=P2’</a:t>
            </a:r>
          </a:p>
        </p:txBody>
      </p:sp>
    </p:spTree>
    <p:extLst>
      <p:ext uri="{BB962C8B-B14F-4D97-AF65-F5344CB8AC3E}">
        <p14:creationId xmlns:p14="http://schemas.microsoft.com/office/powerpoint/2010/main" val="345030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Camera Calibration</a:t>
            </a:r>
          </a:p>
          <a:p>
            <a:r>
              <a:rPr lang="en-US" dirty="0"/>
              <a:t>Stereo Vision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</p:spTree>
    <p:extLst>
      <p:ext uri="{BB962C8B-B14F-4D97-AF65-F5344CB8AC3E}">
        <p14:creationId xmlns:p14="http://schemas.microsoft.com/office/powerpoint/2010/main" val="287364154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cues help us to perceive 3d shape and depth?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7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Shading</a:t>
            </a:r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3" cstate="print"/>
          <a:srcRect l="23962" t="46451" r="28725" b="26711"/>
          <a:stretch>
            <a:fillRect/>
          </a:stretch>
        </p:blipFill>
        <p:spPr bwMode="auto">
          <a:xfrm>
            <a:off x="1340644" y="1531130"/>
            <a:ext cx="643175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TextBox 4"/>
          <p:cNvSpPr txBox="1">
            <a:spLocks noChangeArrowheads="1"/>
          </p:cNvSpPr>
          <p:nvPr/>
        </p:nvSpPr>
        <p:spPr bwMode="auto">
          <a:xfrm>
            <a:off x="1200149" y="4743450"/>
            <a:ext cx="40184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[Figure from Prados &amp; Faugeras 2006]</a:t>
            </a:r>
          </a:p>
        </p:txBody>
      </p:sp>
    </p:spTree>
    <p:extLst>
      <p:ext uri="{BB962C8B-B14F-4D97-AF65-F5344CB8AC3E}">
        <p14:creationId xmlns:p14="http://schemas.microsoft.com/office/powerpoint/2010/main" val="818321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0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/>
              <a:t>Focus/defocus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4463653" y="4868466"/>
            <a:ext cx="353734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50">
                <a:solidFill>
                  <a:srgbClr val="000000"/>
                </a:solidFill>
              </a:rPr>
              <a:t>[figs from H. Jin and P. Favaro, 2002]</a:t>
            </a:r>
          </a:p>
        </p:txBody>
      </p:sp>
      <p:pic>
        <p:nvPicPr>
          <p:cNvPr id="45060" name="Picture 6" descr="defocu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48" y="2969419"/>
            <a:ext cx="4521994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defocu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79" y="863204"/>
            <a:ext cx="4636294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9"/>
          <p:cNvSpPr>
            <a:spLocks noChangeShapeType="1"/>
          </p:cNvSpPr>
          <p:nvPr/>
        </p:nvSpPr>
        <p:spPr bwMode="auto">
          <a:xfrm>
            <a:off x="4058841" y="2618185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6569869" y="1295401"/>
            <a:ext cx="14311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Images from same point of view, different camera parameters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6569869" y="3536156"/>
            <a:ext cx="14311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3d shape / depth estimates</a:t>
            </a:r>
          </a:p>
        </p:txBody>
      </p:sp>
    </p:spTree>
    <p:extLst>
      <p:ext uri="{BB962C8B-B14F-4D97-AF65-F5344CB8AC3E}">
        <p14:creationId xmlns:p14="http://schemas.microsoft.com/office/powerpoint/2010/main" val="2718674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Texture</a:t>
            </a: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3" cstate="print"/>
          <a:srcRect l="17245" t="26041" r="35329" b="24051"/>
          <a:stretch>
            <a:fillRect/>
          </a:stretch>
        </p:blipFill>
        <p:spPr bwMode="auto">
          <a:xfrm>
            <a:off x="2800350" y="1085851"/>
            <a:ext cx="3543300" cy="24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2"/>
          <p:cNvPicPr>
            <a:picLocks noChangeAspect="1" noChangeArrowheads="1"/>
          </p:cNvPicPr>
          <p:nvPr/>
        </p:nvPicPr>
        <p:blipFill>
          <a:blip r:embed="rId4" cstate="print"/>
          <a:srcRect t="31946" r="3065" b="50156"/>
          <a:stretch>
            <a:fillRect/>
          </a:stretch>
        </p:blipFill>
        <p:spPr bwMode="auto">
          <a:xfrm>
            <a:off x="1485900" y="3829050"/>
            <a:ext cx="62722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Box 4"/>
          <p:cNvSpPr txBox="1">
            <a:spLocks noChangeArrowheads="1"/>
          </p:cNvSpPr>
          <p:nvPr/>
        </p:nvSpPr>
        <p:spPr bwMode="auto">
          <a:xfrm>
            <a:off x="1428750" y="4800600"/>
            <a:ext cx="7315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[From </a:t>
            </a:r>
            <a:r>
              <a:rPr lang="en-US" sz="900">
                <a:solidFill>
                  <a:srgbClr val="000000"/>
                </a:solidFill>
                <a:hlinkClick r:id="rId5" action="ppaction://hlinkfile"/>
              </a:rPr>
              <a:t>A.M. Loh. The recovery of 3-D structure using visual texture patterns.</a:t>
            </a:r>
            <a:r>
              <a:rPr lang="en-US" sz="900">
                <a:solidFill>
                  <a:srgbClr val="000000"/>
                </a:solidFill>
              </a:rPr>
              <a:t> PhD thesis]</a:t>
            </a:r>
          </a:p>
        </p:txBody>
      </p:sp>
    </p:spTree>
    <p:extLst>
      <p:ext uri="{BB962C8B-B14F-4D97-AF65-F5344CB8AC3E}">
        <p14:creationId xmlns:p14="http://schemas.microsoft.com/office/powerpoint/2010/main" val="2242367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effects</a:t>
            </a:r>
          </a:p>
        </p:txBody>
      </p:sp>
      <p:pic>
        <p:nvPicPr>
          <p:cNvPr id="3" name="Picture 5" descr="brunei"/>
          <p:cNvPicPr>
            <a:picLocks noChangeAspect="1" noChangeArrowheads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2490759" y="1202513"/>
            <a:ext cx="4229100" cy="297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08011" y="4874419"/>
            <a:ext cx="1242648" cy="2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75" dirty="0">
                <a:solidFill>
                  <a:srgbClr val="000000"/>
                </a:solidFill>
                <a:cs typeface="Arial" charset="0"/>
              </a:rPr>
              <a:t>Image credit: S. Seitz</a:t>
            </a:r>
          </a:p>
        </p:txBody>
      </p:sp>
    </p:spTree>
    <p:extLst>
      <p:ext uri="{BB962C8B-B14F-4D97-AF65-F5344CB8AC3E}">
        <p14:creationId xmlns:p14="http://schemas.microsoft.com/office/powerpoint/2010/main" val="181084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Motion</a:t>
            </a:r>
          </a:p>
        </p:txBody>
      </p:sp>
      <p:pic>
        <p:nvPicPr>
          <p:cNvPr id="111619" name="Content Placeholder 6" descr="bigcylinder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86501" y="1885950"/>
            <a:ext cx="878681" cy="1228725"/>
          </a:xfrm>
        </p:spPr>
      </p:pic>
      <p:pic>
        <p:nvPicPr>
          <p:cNvPr id="111620" name="Picture 2" descr="gar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9003" y="1428750"/>
            <a:ext cx="130849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3" descr="gar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7753" y="1428750"/>
            <a:ext cx="130849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5" descr="garg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3653" y="1428750"/>
            <a:ext cx="130849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TextBox 7"/>
          <p:cNvSpPr txBox="1">
            <a:spLocks noChangeArrowheads="1"/>
          </p:cNvSpPr>
          <p:nvPr/>
        </p:nvSpPr>
        <p:spPr bwMode="auto">
          <a:xfrm>
            <a:off x="1143000" y="4936331"/>
            <a:ext cx="2400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Figures from L. Zhang</a:t>
            </a:r>
          </a:p>
        </p:txBody>
      </p:sp>
      <p:sp>
        <p:nvSpPr>
          <p:cNvPr id="111624" name="TextBox 8"/>
          <p:cNvSpPr txBox="1">
            <a:spLocks noChangeArrowheads="1"/>
          </p:cNvSpPr>
          <p:nvPr/>
        </p:nvSpPr>
        <p:spPr bwMode="auto">
          <a:xfrm>
            <a:off x="4000500" y="4936331"/>
            <a:ext cx="40005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http://www.brainconnection.com/teasers/?main=illusion/motion-shape</a:t>
            </a:r>
          </a:p>
        </p:txBody>
      </p:sp>
    </p:spTree>
    <p:extLst>
      <p:ext uri="{BB962C8B-B14F-4D97-AF65-F5344CB8AC3E}">
        <p14:creationId xmlns:p14="http://schemas.microsoft.com/office/powerpoint/2010/main" val="28219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Estimating scene shape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5900" y="1177528"/>
            <a:ext cx="617220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50" dirty="0"/>
              <a:t>“Shape from X”: Shading, Texture, Focus, Motion…</a:t>
            </a:r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1950" b="1" dirty="0"/>
              <a:t>Stereo</a:t>
            </a:r>
            <a:r>
              <a:rPr lang="en-US" sz="195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950" dirty="0"/>
              <a:t>shape from “motion” between two views</a:t>
            </a:r>
          </a:p>
          <a:p>
            <a:pPr lvl="1">
              <a:lnSpc>
                <a:spcPct val="90000"/>
              </a:lnSpc>
            </a:pPr>
            <a:r>
              <a:rPr lang="en-US" sz="1950" dirty="0"/>
              <a:t>infer 3d shape of scene from two (multiple) images from different viewpoints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311138" y="3502832"/>
            <a:ext cx="914400" cy="131445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5311388" y="3502832"/>
            <a:ext cx="914400" cy="131445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96838" y="4531532"/>
            <a:ext cx="57150" cy="571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825738" y="4245782"/>
            <a:ext cx="457200" cy="2857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511288" y="3502832"/>
            <a:ext cx="1314450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711188" y="3502832"/>
            <a:ext cx="8001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253988" y="4188632"/>
            <a:ext cx="457200" cy="3429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54038" y="4188632"/>
            <a:ext cx="57150" cy="571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825738" y="4245782"/>
            <a:ext cx="57150" cy="571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268651" y="4517244"/>
            <a:ext cx="57150" cy="571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482713" y="3445682"/>
            <a:ext cx="85725" cy="857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08805" y="3112783"/>
            <a:ext cx="12859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scene point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73456" y="4598683"/>
            <a:ext cx="14991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optical center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542569" y="4209349"/>
            <a:ext cx="135165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plane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1371" y="3146830"/>
            <a:ext cx="183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Main idea:</a:t>
            </a:r>
          </a:p>
        </p:txBody>
      </p:sp>
    </p:spTree>
    <p:extLst>
      <p:ext uri="{BB962C8B-B14F-4D97-AF65-F5344CB8AC3E}">
        <p14:creationId xmlns:p14="http://schemas.microsoft.com/office/powerpoint/2010/main" val="37304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566" y="0"/>
            <a:ext cx="6172200" cy="857250"/>
          </a:xfrm>
        </p:spPr>
        <p:txBody>
          <a:bodyPr/>
          <a:lstStyle/>
          <a:p>
            <a:pPr eaLnBrk="1" hangingPunct="1"/>
            <a:r>
              <a:rPr lang="en-US"/>
              <a:t>Human eye</a:t>
            </a:r>
          </a:p>
        </p:txBody>
      </p:sp>
      <p:pic>
        <p:nvPicPr>
          <p:cNvPr id="39939" name="Picture 4" descr="eye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815704"/>
            <a:ext cx="4048125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250156" y="4850606"/>
            <a:ext cx="18907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Fig from Shapiro and Stockman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651897" y="1638300"/>
            <a:ext cx="2214563" cy="301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50">
                <a:solidFill>
                  <a:srgbClr val="000000"/>
                </a:solidFill>
              </a:rPr>
              <a:t>Pupil/Iris – control amount of light passing through lens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50">
                <a:solidFill>
                  <a:srgbClr val="000000"/>
                </a:solidFill>
              </a:rPr>
              <a:t>Retina - contains sensor cells, where image is formed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50">
                <a:solidFill>
                  <a:srgbClr val="000000"/>
                </a:solidFill>
              </a:rPr>
              <a:t>Fovea – highest concentration of cones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50">
              <a:solidFill>
                <a:srgbClr val="000000"/>
              </a:solidFill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1641872" y="956072"/>
            <a:ext cx="56137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</a:rPr>
              <a:t>Rough analogy with human visual system:</a:t>
            </a:r>
          </a:p>
        </p:txBody>
      </p:sp>
    </p:spTree>
    <p:extLst>
      <p:ext uri="{BB962C8B-B14F-4D97-AF65-F5344CB8AC3E}">
        <p14:creationId xmlns:p14="http://schemas.microsoft.com/office/powerpoint/2010/main" val="18743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 l="20000" t="31453" r="18333" b="9061"/>
          <a:stretch>
            <a:fillRect/>
          </a:stretch>
        </p:blipFill>
        <p:spPr bwMode="auto">
          <a:xfrm>
            <a:off x="1428750" y="846511"/>
            <a:ext cx="6172200" cy="362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000000"/>
                </a:solidFill>
              </a:rPr>
              <a:t>Human </a:t>
            </a:r>
            <a:r>
              <a:rPr lang="en-US" sz="3300" dirty="0" err="1">
                <a:solidFill>
                  <a:srgbClr val="000000"/>
                </a:solidFill>
              </a:rPr>
              <a:t>stereopsis</a:t>
            </a:r>
            <a:r>
              <a:rPr lang="en-US" sz="3300" dirty="0">
                <a:solidFill>
                  <a:srgbClr val="000000"/>
                </a:solidFill>
              </a:rPr>
              <a:t>: disparity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6601" y="4316051"/>
            <a:ext cx="6172200" cy="857250"/>
          </a:xfrm>
        </p:spPr>
        <p:txBody>
          <a:bodyPr/>
          <a:lstStyle/>
          <a:p>
            <a:pPr algn="l" eaLnBrk="1" hangingPunct="1"/>
            <a:r>
              <a:rPr lang="en-US" sz="1800" dirty="0"/>
              <a:t>Human eyes </a:t>
            </a:r>
            <a:r>
              <a:rPr lang="en-US" sz="1800" b="1" dirty="0"/>
              <a:t>fixate</a:t>
            </a:r>
            <a:r>
              <a:rPr lang="en-US" sz="1800" dirty="0"/>
              <a:t> on point in space – rotate so that corresponding images form in centers of fovea. </a:t>
            </a:r>
          </a:p>
        </p:txBody>
      </p:sp>
    </p:spTree>
    <p:extLst>
      <p:ext uri="{BB962C8B-B14F-4D97-AF65-F5344CB8AC3E}">
        <p14:creationId xmlns:p14="http://schemas.microsoft.com/office/powerpoint/2010/main" val="3482596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 cstate="print"/>
          <a:srcRect l="17917" t="26831" r="45416" b="7069"/>
          <a:stretch>
            <a:fillRect/>
          </a:stretch>
        </p:blipFill>
        <p:spPr bwMode="auto">
          <a:xfrm>
            <a:off x="1222773" y="1143000"/>
            <a:ext cx="357782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800600" y="1771651"/>
            <a:ext cx="30289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000000"/>
                </a:solidFill>
              </a:rPr>
              <a:t>Disparity</a:t>
            </a:r>
            <a:r>
              <a:rPr lang="en-US" sz="1950" dirty="0">
                <a:solidFill>
                  <a:srgbClr val="000000"/>
                </a:solidFill>
              </a:rPr>
              <a:t> occurs when eyes fixate on one object; others appear at different visual angles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000000"/>
                </a:solidFill>
              </a:rPr>
              <a:t>Human </a:t>
            </a:r>
            <a:r>
              <a:rPr lang="en-US" sz="3300" dirty="0" err="1">
                <a:solidFill>
                  <a:srgbClr val="000000"/>
                </a:solidFill>
              </a:rPr>
              <a:t>stereopsis</a:t>
            </a:r>
            <a:r>
              <a:rPr lang="en-US" sz="3300" dirty="0">
                <a:solidFill>
                  <a:srgbClr val="000000"/>
                </a:solidFill>
              </a:rPr>
              <a:t>: disparity</a:t>
            </a:r>
          </a:p>
        </p:txBody>
      </p:sp>
    </p:spTree>
    <p:extLst>
      <p:ext uri="{BB962C8B-B14F-4D97-AF65-F5344CB8AC3E}">
        <p14:creationId xmlns:p14="http://schemas.microsoft.com/office/powerpoint/2010/main" val="389120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572"/>
            <a:ext cx="7886700" cy="994172"/>
          </a:xfrm>
        </p:spPr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23213"/>
            <a:ext cx="7886700" cy="3263504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/>
              <a:t>An early type of voting scheme</a:t>
            </a:r>
          </a:p>
          <a:p>
            <a:pPr>
              <a:buFontTx/>
              <a:buChar char="•"/>
            </a:pPr>
            <a:r>
              <a:rPr lang="en-US" sz="2000" dirty="0"/>
              <a:t>General outline: </a:t>
            </a:r>
          </a:p>
          <a:p>
            <a:pPr lvl="1"/>
            <a:r>
              <a:rPr lang="en-US" sz="1600" dirty="0"/>
              <a:t>Discretize </a:t>
            </a:r>
            <a:r>
              <a:rPr lang="en-US" sz="1600" i="1" dirty="0"/>
              <a:t>parameter space </a:t>
            </a:r>
            <a:r>
              <a:rPr lang="en-US" sz="1600" dirty="0"/>
              <a:t>into bins</a:t>
            </a:r>
          </a:p>
          <a:p>
            <a:pPr lvl="1"/>
            <a:r>
              <a:rPr lang="en-US" sz="1600" dirty="0"/>
              <a:t>For each feature point in the image, put a vote in every bin in the parameter space that could have generated this point</a:t>
            </a:r>
          </a:p>
          <a:p>
            <a:pPr lvl="1"/>
            <a:r>
              <a:rPr lang="en-US" sz="1600" dirty="0"/>
              <a:t>Find bins that have the most votes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000251" y="4591928"/>
            <a:ext cx="53459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350" dirty="0"/>
              <a:t>P.V.C. Hough, </a:t>
            </a:r>
            <a:r>
              <a:rPr lang="en-US" sz="1350" i="1" dirty="0"/>
              <a:t>Machine Analysis of Bubble Chamber Pictures,</a:t>
            </a:r>
            <a:r>
              <a:rPr lang="en-US" sz="1350" dirty="0"/>
              <a:t> Proc. Int. Conf. High Energy Accelerators and Instrumentation, 1959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14550" y="2777493"/>
            <a:ext cx="18859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343400" y="3291843"/>
            <a:ext cx="628650" cy="4572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1351" name="Group 39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314950" y="2777493"/>
          <a:ext cx="1771649" cy="1485900"/>
        </p:xfrm>
        <a:graphic>
          <a:graphicData uri="http://schemas.openxmlformats.org/drawingml/2006/table">
            <a:tbl>
              <a:tblPr/>
              <a:tblGrid>
                <a:gridCol w="35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23" name="Oval 41"/>
          <p:cNvSpPr>
            <a:spLocks noChangeArrowheads="1"/>
          </p:cNvSpPr>
          <p:nvPr/>
        </p:nvSpPr>
        <p:spPr bwMode="auto">
          <a:xfrm>
            <a:off x="2571750" y="386334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2"/>
          <p:cNvSpPr>
            <a:spLocks noChangeArrowheads="1"/>
          </p:cNvSpPr>
          <p:nvPr/>
        </p:nvSpPr>
        <p:spPr bwMode="auto">
          <a:xfrm>
            <a:off x="2743200" y="369189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3"/>
          <p:cNvSpPr>
            <a:spLocks noChangeArrowheads="1"/>
          </p:cNvSpPr>
          <p:nvPr/>
        </p:nvSpPr>
        <p:spPr bwMode="auto">
          <a:xfrm>
            <a:off x="2971800" y="352044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Oval 44"/>
          <p:cNvSpPr>
            <a:spLocks noChangeArrowheads="1"/>
          </p:cNvSpPr>
          <p:nvPr/>
        </p:nvSpPr>
        <p:spPr bwMode="auto">
          <a:xfrm>
            <a:off x="3143250" y="334899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Oval 45"/>
          <p:cNvSpPr>
            <a:spLocks noChangeArrowheads="1"/>
          </p:cNvSpPr>
          <p:nvPr/>
        </p:nvSpPr>
        <p:spPr bwMode="auto">
          <a:xfrm>
            <a:off x="3314700" y="323469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Oval 46"/>
          <p:cNvSpPr>
            <a:spLocks noChangeArrowheads="1"/>
          </p:cNvSpPr>
          <p:nvPr/>
        </p:nvSpPr>
        <p:spPr bwMode="auto">
          <a:xfrm>
            <a:off x="3486150" y="3063243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Text Box 47"/>
          <p:cNvSpPr txBox="1">
            <a:spLocks noChangeArrowheads="1"/>
          </p:cNvSpPr>
          <p:nvPr/>
        </p:nvSpPr>
        <p:spPr bwMode="auto">
          <a:xfrm>
            <a:off x="2449116" y="4194337"/>
            <a:ext cx="11528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Image space</a:t>
            </a: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5143500" y="4251487"/>
            <a:ext cx="205857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Hough 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FD3AF6-5DCA-3E4C-A463-60347A52020C}"/>
              </a:ext>
            </a:extLst>
          </p:cNvPr>
          <p:cNvSpPr txBox="1"/>
          <p:nvPr/>
        </p:nvSpPr>
        <p:spPr>
          <a:xfrm>
            <a:off x="7415642" y="4881890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154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>
          <a:xfrm>
            <a:off x="1143000" y="52353"/>
            <a:ext cx="6858000" cy="857250"/>
          </a:xfrm>
        </p:spPr>
        <p:txBody>
          <a:bodyPr/>
          <a:lstStyle/>
          <a:p>
            <a:r>
              <a:rPr lang="en-US" sz="3000" dirty="0"/>
              <a:t>Stereo photography and stereo viewers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idx="4294967295"/>
          </p:nvPr>
        </p:nvSpPr>
        <p:spPr>
          <a:xfrm>
            <a:off x="1428750" y="4024379"/>
            <a:ext cx="6172200" cy="3394472"/>
          </a:xfrm>
        </p:spPr>
        <p:txBody>
          <a:bodyPr/>
          <a:lstStyle/>
          <a:p>
            <a:pPr>
              <a:buFontTx/>
              <a:buNone/>
            </a:pPr>
            <a:r>
              <a:rPr lang="en-US" sz="1200" dirty="0"/>
              <a:t>Invented by Sir Charles Wheatstone, 1838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145412" name="Picture 3" descr="CurvStereoPicVwr03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2040724"/>
            <a:ext cx="2228850" cy="187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viewma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24056"/>
            <a:ext cx="2271713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15000" y="4024305"/>
            <a:ext cx="24574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Image from fisher-price.com</a:t>
            </a:r>
          </a:p>
        </p:txBody>
      </p:sp>
      <p:sp>
        <p:nvSpPr>
          <p:cNvPr id="145415" name="TextBox 6"/>
          <p:cNvSpPr txBox="1">
            <a:spLocks noChangeArrowheads="1"/>
          </p:cNvSpPr>
          <p:nvPr/>
        </p:nvSpPr>
        <p:spPr bwMode="auto">
          <a:xfrm>
            <a:off x="1714500" y="956050"/>
            <a:ext cx="5886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Take two pictures of the same subject from two slightly different viewpoints and display so that each eye sees only one of the images.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 l="25000" t="15929" r="25000" b="56815"/>
          <a:stretch>
            <a:fillRect/>
          </a:stretch>
        </p:blipFill>
        <p:spPr bwMode="auto">
          <a:xfrm>
            <a:off x="1143000" y="1714500"/>
            <a:ext cx="685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314449" y="4572000"/>
            <a:ext cx="3910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www.johnsonshawmuseum.org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 cstate="print"/>
          <a:srcRect t="15013" b="9920"/>
          <a:stretch>
            <a:fillRect/>
          </a:stretch>
        </p:blipFill>
        <p:spPr bwMode="auto">
          <a:xfrm>
            <a:off x="1257300" y="17716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 l="18233" t="17059" r="19821" b="52353"/>
          <a:stretch>
            <a:fillRect/>
          </a:stretch>
        </p:blipFill>
        <p:spPr bwMode="auto">
          <a:xfrm>
            <a:off x="1200150" y="1657350"/>
            <a:ext cx="66865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 cstate="print"/>
          <a:srcRect t="15135" b="9189"/>
          <a:stretch>
            <a:fillRect/>
          </a:stretch>
        </p:blipFill>
        <p:spPr bwMode="auto">
          <a:xfrm>
            <a:off x="1257301" y="1771650"/>
            <a:ext cx="1993106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14449" y="4572000"/>
            <a:ext cx="3930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www.johnsonshawmuseum.org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93223" y="4625607"/>
            <a:ext cx="3231401" cy="46312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6" name="Picture 4" descr="KU46138small_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1"/>
            <a:ext cx="3429000" cy="40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 descr="anaglass.GIF (8924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4743450"/>
            <a:ext cx="1828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228850" y="4406528"/>
            <a:ext cx="4800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Public Library, Stereoscopic Looking Room, Chicago, by Phillips, 1923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25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04" name="Picture 4" descr="Flippant_Venus_Plu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1714500"/>
            <a:ext cx="2221706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5" name="Picture 5" descr="im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51" y="1943100"/>
            <a:ext cx="267890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885951" y="4629150"/>
            <a:ext cx="5714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www.well.com</a:t>
            </a:r>
            <a:r>
              <a:rPr lang="en-US" dirty="0">
                <a:solidFill>
                  <a:srgbClr val="000000"/>
                </a:solidFill>
              </a:rPr>
              <a:t>/~</a:t>
            </a:r>
            <a:r>
              <a:rPr lang="en-US" dirty="0" err="1">
                <a:solidFill>
                  <a:srgbClr val="000000"/>
                </a:solidFill>
              </a:rPr>
              <a:t>jimg</a:t>
            </a:r>
            <a:r>
              <a:rPr lang="en-US" dirty="0">
                <a:solidFill>
                  <a:srgbClr val="000000"/>
                </a:solidFill>
              </a:rPr>
              <a:t>/stereo/</a:t>
            </a:r>
            <a:r>
              <a:rPr lang="en-US" dirty="0" err="1">
                <a:solidFill>
                  <a:srgbClr val="000000"/>
                </a:solidFill>
              </a:rPr>
              <a:t>stereo_list.html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47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49" y="-266152"/>
            <a:ext cx="7886700" cy="994172"/>
          </a:xfrm>
        </p:spPr>
        <p:txBody>
          <a:bodyPr/>
          <a:lstStyle/>
          <a:p>
            <a:r>
              <a:rPr lang="en-US" dirty="0" err="1"/>
              <a:t>Autostereograms</a:t>
            </a:r>
            <a:endParaRPr lang="en-US" dirty="0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106881" y="4774168"/>
            <a:ext cx="3654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Images from </a:t>
            </a:r>
            <a:r>
              <a:rPr lang="en-US" dirty="0" err="1">
                <a:solidFill>
                  <a:srgbClr val="000000"/>
                </a:solidFill>
              </a:rPr>
              <a:t>magiceye.com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9269" name="Picture 6" descr="102696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14" y="476795"/>
            <a:ext cx="5372100" cy="461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0" name="Text Box 7"/>
          <p:cNvSpPr txBox="1">
            <a:spLocks noChangeArrowheads="1"/>
          </p:cNvSpPr>
          <p:nvPr/>
        </p:nvSpPr>
        <p:spPr bwMode="auto">
          <a:xfrm>
            <a:off x="6242413" y="1962423"/>
            <a:ext cx="2343150" cy="14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50" dirty="0">
                <a:solidFill>
                  <a:srgbClr val="000000"/>
                </a:solidFill>
              </a:rPr>
              <a:t>Exploit disparity as depth cue using single image.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50" dirty="0">
                <a:solidFill>
                  <a:srgbClr val="000000"/>
                </a:solidFill>
              </a:rPr>
              <a:t>(Single image random dot stereogram, Single image stereogram)</a:t>
            </a:r>
          </a:p>
        </p:txBody>
      </p:sp>
    </p:spTree>
    <p:extLst>
      <p:ext uri="{BB962C8B-B14F-4D97-AF65-F5344CB8AC3E}">
        <p14:creationId xmlns:p14="http://schemas.microsoft.com/office/powerpoint/2010/main" val="4066292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4908" y="0"/>
            <a:ext cx="6172200" cy="857250"/>
          </a:xfrm>
        </p:spPr>
        <p:txBody>
          <a:bodyPr/>
          <a:lstStyle/>
          <a:p>
            <a:r>
              <a:rPr lang="en-US" dirty="0"/>
              <a:t>Estimating depth with stereo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4908" y="819127"/>
            <a:ext cx="6172200" cy="172523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b="1" dirty="0"/>
              <a:t>Stereo</a:t>
            </a:r>
            <a:r>
              <a:rPr lang="en-US" dirty="0"/>
              <a:t>: shape from “motion” between two views</a:t>
            </a:r>
          </a:p>
          <a:p>
            <a:r>
              <a:rPr lang="en-US" dirty="0"/>
              <a:t>We’ll need to consider: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800" dirty="0"/>
              <a:t>Info on camera pose (“calibration”)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800" dirty="0"/>
              <a:t>Image point correspondences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935909" y="2942035"/>
            <a:ext cx="914400" cy="131445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3936159" y="2942035"/>
            <a:ext cx="914400" cy="131445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21609" y="3970735"/>
            <a:ext cx="57150" cy="571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450509" y="3684985"/>
            <a:ext cx="457200" cy="2857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136059" y="2942035"/>
            <a:ext cx="1314450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335959" y="2942035"/>
            <a:ext cx="8001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878759" y="3627835"/>
            <a:ext cx="457200" cy="3429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278809" y="3627835"/>
            <a:ext cx="57150" cy="571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50509" y="3684985"/>
            <a:ext cx="57150" cy="571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893422" y="3956447"/>
            <a:ext cx="57150" cy="571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107484" y="2884885"/>
            <a:ext cx="85725" cy="857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33576" y="2551986"/>
            <a:ext cx="12859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scene point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85830" y="3942351"/>
            <a:ext cx="89888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optical center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67340" y="3648552"/>
            <a:ext cx="135165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plane</a:t>
            </a:r>
          </a:p>
        </p:txBody>
      </p:sp>
      <p:pic>
        <p:nvPicPr>
          <p:cNvPr id="1064962" name="Picture 2"/>
          <p:cNvPicPr>
            <a:picLocks noChangeAspect="1" noChangeArrowheads="1"/>
          </p:cNvPicPr>
          <p:nvPr/>
        </p:nvPicPr>
        <p:blipFill>
          <a:blip r:embed="rId3" cstate="print"/>
          <a:srcRect l="51969" t="26302" r="7536" b="42700"/>
          <a:stretch>
            <a:fillRect/>
          </a:stretch>
        </p:blipFill>
        <p:spPr bwMode="auto">
          <a:xfrm>
            <a:off x="5804314" y="3448062"/>
            <a:ext cx="1725239" cy="9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10188" t="26302" r="48674" b="42700"/>
          <a:stretch>
            <a:fillRect/>
          </a:stretch>
        </p:blipFill>
        <p:spPr bwMode="auto">
          <a:xfrm>
            <a:off x="5776929" y="2434826"/>
            <a:ext cx="1752624" cy="9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 bwMode="auto">
          <a:xfrm>
            <a:off x="6543703" y="2845598"/>
            <a:ext cx="82154" cy="821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8011" y="3886219"/>
            <a:ext cx="82154" cy="821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_country_1_2008-05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450" y="1085850"/>
            <a:ext cx="3238500" cy="2428875"/>
          </a:xfrm>
          <a:prstGeom prst="rect">
            <a:avLst/>
          </a:prstGeom>
        </p:spPr>
      </p:pic>
      <p:pic>
        <p:nvPicPr>
          <p:cNvPr id="3" name="Picture 2" descr="robot_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1085850"/>
            <a:ext cx="3200400" cy="2403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150" y="360045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 cameras, simultaneous views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6004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moving camera and static scene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85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Stereo vision</a:t>
            </a:r>
          </a:p>
        </p:txBody>
      </p:sp>
    </p:spTree>
    <p:extLst>
      <p:ext uri="{BB962C8B-B14F-4D97-AF65-F5344CB8AC3E}">
        <p14:creationId xmlns:p14="http://schemas.microsoft.com/office/powerpoint/2010/main" val="4087367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4968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/>
              <a:t>Camera parameters</a:t>
            </a:r>
          </a:p>
        </p:txBody>
      </p:sp>
      <p:grpSp>
        <p:nvGrpSpPr>
          <p:cNvPr id="162820" name="Group 11"/>
          <p:cNvGrpSpPr>
            <a:grpSpLocks/>
          </p:cNvGrpSpPr>
          <p:nvPr/>
        </p:nvGrpSpPr>
        <p:grpSpPr bwMode="auto">
          <a:xfrm>
            <a:off x="1575198" y="1175125"/>
            <a:ext cx="3212306" cy="1473994"/>
            <a:chOff x="363" y="1570"/>
            <a:chExt cx="2698" cy="1238"/>
          </a:xfrm>
        </p:grpSpPr>
        <p:pic>
          <p:nvPicPr>
            <p:cNvPr id="1628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7465" t="47516" r="16969" b="6912"/>
            <a:stretch>
              <a:fillRect/>
            </a:stretch>
          </p:blipFill>
          <p:spPr bwMode="auto">
            <a:xfrm>
              <a:off x="363" y="1570"/>
              <a:ext cx="2698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822" name="Text Box 5"/>
            <p:cNvSpPr txBox="1">
              <a:spLocks noChangeArrowheads="1"/>
            </p:cNvSpPr>
            <p:nvPr/>
          </p:nvSpPr>
          <p:spPr bwMode="auto">
            <a:xfrm>
              <a:off x="1451" y="2478"/>
              <a:ext cx="7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0000"/>
                  </a:solidFill>
                </a:rPr>
                <a:t>Camera frame 1</a:t>
              </a:r>
            </a:p>
          </p:txBody>
        </p:sp>
        <p:sp>
          <p:nvSpPr>
            <p:cNvPr id="162823" name="Oval 9"/>
            <p:cNvSpPr>
              <a:spLocks noChangeArrowheads="1"/>
            </p:cNvSpPr>
            <p:nvPr/>
          </p:nvSpPr>
          <p:spPr bwMode="auto">
            <a:xfrm>
              <a:off x="1156" y="1774"/>
              <a:ext cx="545" cy="74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928003" y="1927600"/>
            <a:ext cx="27539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Intrinsic</a:t>
            </a:r>
            <a:r>
              <a:rPr lang="en-US" dirty="0">
                <a:solidFill>
                  <a:srgbClr val="000000"/>
                </a:solidFill>
              </a:rPr>
              <a:t> parameters: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Image coordinates relative to camera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 Pixel coordinates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275410" y="1116784"/>
            <a:ext cx="729853" cy="459581"/>
            <a:chOff x="1791" y="1706"/>
            <a:chExt cx="613" cy="386"/>
          </a:xfrm>
        </p:grpSpPr>
        <p:sp>
          <p:nvSpPr>
            <p:cNvPr id="162826" name="Line 12"/>
            <p:cNvSpPr>
              <a:spLocks noChangeShapeType="1"/>
            </p:cNvSpPr>
            <p:nvPr/>
          </p:nvSpPr>
          <p:spPr bwMode="auto">
            <a:xfrm flipV="1">
              <a:off x="1973" y="1842"/>
              <a:ext cx="431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827" name="Line 13"/>
            <p:cNvSpPr>
              <a:spLocks noChangeShapeType="1"/>
            </p:cNvSpPr>
            <p:nvPr/>
          </p:nvSpPr>
          <p:spPr bwMode="auto">
            <a:xfrm flipH="1" flipV="1">
              <a:off x="1791" y="1706"/>
              <a:ext cx="182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828" name="Line 14"/>
            <p:cNvSpPr>
              <a:spLocks noChangeShapeType="1"/>
            </p:cNvSpPr>
            <p:nvPr/>
          </p:nvSpPr>
          <p:spPr bwMode="auto">
            <a:xfrm flipV="1">
              <a:off x="1973" y="1707"/>
              <a:ext cx="227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4900618" y="1252516"/>
            <a:ext cx="30503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Extrinsic</a:t>
            </a:r>
            <a:r>
              <a:rPr lang="en-US" dirty="0">
                <a:solidFill>
                  <a:srgbClr val="000000"/>
                </a:solidFill>
              </a:rPr>
              <a:t> parameters: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Camera frame 1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 Camera</a:t>
            </a:r>
            <a:r>
              <a:rPr lang="en-US" dirty="0">
                <a:solidFill>
                  <a:srgbClr val="000000"/>
                </a:solidFill>
              </a:rPr>
              <a:t> frame 2</a:t>
            </a:r>
          </a:p>
        </p:txBody>
      </p:sp>
      <p:sp>
        <p:nvSpPr>
          <p:cNvPr id="134162" name="Freeform 18"/>
          <p:cNvSpPr>
            <a:spLocks/>
          </p:cNvSpPr>
          <p:nvPr/>
        </p:nvSpPr>
        <p:spPr bwMode="auto">
          <a:xfrm>
            <a:off x="2817019" y="1197746"/>
            <a:ext cx="585788" cy="244079"/>
          </a:xfrm>
          <a:custGeom>
            <a:avLst/>
            <a:gdLst>
              <a:gd name="T0" fmla="*/ 59 w 445"/>
              <a:gd name="T1" fmla="*/ 379 h 379"/>
              <a:gd name="T2" fmla="*/ 0 w 445"/>
              <a:gd name="T3" fmla="*/ 222 h 379"/>
              <a:gd name="T4" fmla="*/ 66 w 445"/>
              <a:gd name="T5" fmla="*/ 13 h 379"/>
              <a:gd name="T6" fmla="*/ 138 w 445"/>
              <a:gd name="T7" fmla="*/ 0 h 379"/>
              <a:gd name="T8" fmla="*/ 380 w 445"/>
              <a:gd name="T9" fmla="*/ 32 h 379"/>
              <a:gd name="T10" fmla="*/ 445 w 445"/>
              <a:gd name="T11" fmla="*/ 104 h 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5"/>
              <a:gd name="T19" fmla="*/ 0 h 379"/>
              <a:gd name="T20" fmla="*/ 445 w 445"/>
              <a:gd name="T21" fmla="*/ 379 h 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5" h="379">
                <a:moveTo>
                  <a:pt x="59" y="379"/>
                </a:moveTo>
                <a:cubicBezTo>
                  <a:pt x="7" y="318"/>
                  <a:pt x="9" y="300"/>
                  <a:pt x="0" y="222"/>
                </a:cubicBezTo>
                <a:cubicBezTo>
                  <a:pt x="6" y="176"/>
                  <a:pt x="7" y="42"/>
                  <a:pt x="66" y="13"/>
                </a:cubicBezTo>
                <a:cubicBezTo>
                  <a:pt x="81" y="5"/>
                  <a:pt x="127" y="1"/>
                  <a:pt x="138" y="0"/>
                </a:cubicBezTo>
                <a:cubicBezTo>
                  <a:pt x="219" y="11"/>
                  <a:pt x="300" y="16"/>
                  <a:pt x="380" y="32"/>
                </a:cubicBezTo>
                <a:cubicBezTo>
                  <a:pt x="385" y="33"/>
                  <a:pt x="427" y="96"/>
                  <a:pt x="445" y="10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3977878" y="1009628"/>
            <a:ext cx="594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Camera frame 2</a:t>
            </a: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277541" y="928665"/>
            <a:ext cx="594122" cy="654844"/>
            <a:chOff x="612" y="3770"/>
            <a:chExt cx="499" cy="550"/>
          </a:xfrm>
        </p:grpSpPr>
        <p:grpSp>
          <p:nvGrpSpPr>
            <p:cNvPr id="162833" name="Group 44"/>
            <p:cNvGrpSpPr>
              <a:grpSpLocks/>
            </p:cNvGrpSpPr>
            <p:nvPr/>
          </p:nvGrpSpPr>
          <p:grpSpPr bwMode="auto">
            <a:xfrm>
              <a:off x="657" y="3843"/>
              <a:ext cx="409" cy="477"/>
              <a:chOff x="90" y="3543"/>
              <a:chExt cx="409" cy="477"/>
            </a:xfrm>
          </p:grpSpPr>
          <p:sp>
            <p:nvSpPr>
              <p:cNvPr id="162834" name="Line 24"/>
              <p:cNvSpPr>
                <a:spLocks noChangeShapeType="1"/>
              </p:cNvSpPr>
              <p:nvPr/>
            </p:nvSpPr>
            <p:spPr bwMode="auto">
              <a:xfrm>
                <a:off x="90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35" name="Line 25"/>
              <p:cNvSpPr>
                <a:spLocks noChangeShapeType="1"/>
              </p:cNvSpPr>
              <p:nvPr/>
            </p:nvSpPr>
            <p:spPr bwMode="auto">
              <a:xfrm>
                <a:off x="136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36" name="Line 26"/>
              <p:cNvSpPr>
                <a:spLocks noChangeShapeType="1"/>
              </p:cNvSpPr>
              <p:nvPr/>
            </p:nvSpPr>
            <p:spPr bwMode="auto">
              <a:xfrm>
                <a:off x="181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37" name="Line 27"/>
              <p:cNvSpPr>
                <a:spLocks noChangeShapeType="1"/>
              </p:cNvSpPr>
              <p:nvPr/>
            </p:nvSpPr>
            <p:spPr bwMode="auto">
              <a:xfrm>
                <a:off x="226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38" name="Line 28"/>
              <p:cNvSpPr>
                <a:spLocks noChangeShapeType="1"/>
              </p:cNvSpPr>
              <p:nvPr/>
            </p:nvSpPr>
            <p:spPr bwMode="auto">
              <a:xfrm>
                <a:off x="272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39" name="Line 29"/>
              <p:cNvSpPr>
                <a:spLocks noChangeShapeType="1"/>
              </p:cNvSpPr>
              <p:nvPr/>
            </p:nvSpPr>
            <p:spPr bwMode="auto">
              <a:xfrm>
                <a:off x="317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0" name="Line 30"/>
              <p:cNvSpPr>
                <a:spLocks noChangeShapeType="1"/>
              </p:cNvSpPr>
              <p:nvPr/>
            </p:nvSpPr>
            <p:spPr bwMode="auto">
              <a:xfrm>
                <a:off x="363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1" name="Line 31"/>
              <p:cNvSpPr>
                <a:spLocks noChangeShapeType="1"/>
              </p:cNvSpPr>
              <p:nvPr/>
            </p:nvSpPr>
            <p:spPr bwMode="auto">
              <a:xfrm>
                <a:off x="408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2" name="Line 32"/>
              <p:cNvSpPr>
                <a:spLocks noChangeShapeType="1"/>
              </p:cNvSpPr>
              <p:nvPr/>
            </p:nvSpPr>
            <p:spPr bwMode="auto">
              <a:xfrm>
                <a:off x="454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3" name="Line 33"/>
              <p:cNvSpPr>
                <a:spLocks noChangeShapeType="1"/>
              </p:cNvSpPr>
              <p:nvPr/>
            </p:nvSpPr>
            <p:spPr bwMode="auto">
              <a:xfrm>
                <a:off x="499" y="3543"/>
                <a:ext cx="0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4" name="Line 34"/>
              <p:cNvSpPr>
                <a:spLocks noChangeShapeType="1"/>
              </p:cNvSpPr>
              <p:nvPr/>
            </p:nvSpPr>
            <p:spPr bwMode="auto">
              <a:xfrm>
                <a:off x="90" y="4020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5" name="Line 35"/>
              <p:cNvSpPr>
                <a:spLocks noChangeShapeType="1"/>
              </p:cNvSpPr>
              <p:nvPr/>
            </p:nvSpPr>
            <p:spPr bwMode="auto">
              <a:xfrm>
                <a:off x="90" y="3974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6" name="Line 36"/>
              <p:cNvSpPr>
                <a:spLocks noChangeShapeType="1"/>
              </p:cNvSpPr>
              <p:nvPr/>
            </p:nvSpPr>
            <p:spPr bwMode="auto">
              <a:xfrm>
                <a:off x="90" y="3929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7" name="Line 37"/>
              <p:cNvSpPr>
                <a:spLocks noChangeShapeType="1"/>
              </p:cNvSpPr>
              <p:nvPr/>
            </p:nvSpPr>
            <p:spPr bwMode="auto">
              <a:xfrm>
                <a:off x="90" y="3884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8" name="Line 38"/>
              <p:cNvSpPr>
                <a:spLocks noChangeShapeType="1"/>
              </p:cNvSpPr>
              <p:nvPr/>
            </p:nvSpPr>
            <p:spPr bwMode="auto">
              <a:xfrm>
                <a:off x="90" y="3838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49" name="Line 39"/>
              <p:cNvSpPr>
                <a:spLocks noChangeShapeType="1"/>
              </p:cNvSpPr>
              <p:nvPr/>
            </p:nvSpPr>
            <p:spPr bwMode="auto">
              <a:xfrm>
                <a:off x="90" y="3793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50" name="Line 40"/>
              <p:cNvSpPr>
                <a:spLocks noChangeShapeType="1"/>
              </p:cNvSpPr>
              <p:nvPr/>
            </p:nvSpPr>
            <p:spPr bwMode="auto">
              <a:xfrm>
                <a:off x="90" y="3748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51" name="Line 41"/>
              <p:cNvSpPr>
                <a:spLocks noChangeShapeType="1"/>
              </p:cNvSpPr>
              <p:nvPr/>
            </p:nvSpPr>
            <p:spPr bwMode="auto">
              <a:xfrm>
                <a:off x="90" y="3702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852" name="Line 42"/>
              <p:cNvSpPr>
                <a:spLocks noChangeShapeType="1"/>
              </p:cNvSpPr>
              <p:nvPr/>
            </p:nvSpPr>
            <p:spPr bwMode="auto">
              <a:xfrm>
                <a:off x="90" y="3657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2853" name="Rectangle 45"/>
            <p:cNvSpPr>
              <a:spLocks noChangeArrowheads="1"/>
            </p:cNvSpPr>
            <p:nvPr/>
          </p:nvSpPr>
          <p:spPr bwMode="auto">
            <a:xfrm>
              <a:off x="612" y="3770"/>
              <a:ext cx="49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4191" name="Freeform 47"/>
          <p:cNvSpPr>
            <a:spLocks/>
          </p:cNvSpPr>
          <p:nvPr/>
        </p:nvSpPr>
        <p:spPr bwMode="auto">
          <a:xfrm>
            <a:off x="1420416" y="1641850"/>
            <a:ext cx="408384" cy="519113"/>
          </a:xfrm>
          <a:custGeom>
            <a:avLst/>
            <a:gdLst>
              <a:gd name="T0" fmla="*/ 343 w 343"/>
              <a:gd name="T1" fmla="*/ 412 h 436"/>
              <a:gd name="T2" fmla="*/ 140 w 343"/>
              <a:gd name="T3" fmla="*/ 399 h 436"/>
              <a:gd name="T4" fmla="*/ 16 w 343"/>
              <a:gd name="T5" fmla="*/ 216 h 436"/>
              <a:gd name="T6" fmla="*/ 9 w 343"/>
              <a:gd name="T7" fmla="*/ 0 h 436"/>
              <a:gd name="T8" fmla="*/ 0 60000 65536"/>
              <a:gd name="T9" fmla="*/ 0 60000 65536"/>
              <a:gd name="T10" fmla="*/ 0 60000 65536"/>
              <a:gd name="T11" fmla="*/ 0 60000 65536"/>
              <a:gd name="T12" fmla="*/ 0 w 343"/>
              <a:gd name="T13" fmla="*/ 0 h 436"/>
              <a:gd name="T14" fmla="*/ 343 w 343"/>
              <a:gd name="T15" fmla="*/ 436 h 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3" h="436">
                <a:moveTo>
                  <a:pt x="343" y="412"/>
                </a:moveTo>
                <a:cubicBezTo>
                  <a:pt x="268" y="428"/>
                  <a:pt x="250" y="436"/>
                  <a:pt x="140" y="399"/>
                </a:cubicBezTo>
                <a:cubicBezTo>
                  <a:pt x="108" y="388"/>
                  <a:pt x="29" y="245"/>
                  <a:pt x="16" y="216"/>
                </a:cubicBezTo>
                <a:cubicBezTo>
                  <a:pt x="0" y="114"/>
                  <a:pt x="9" y="186"/>
                  <a:pt x="9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2855" name="Rectangle 5"/>
          <p:cNvSpPr>
            <a:spLocks noChangeArrowheads="1"/>
          </p:cNvSpPr>
          <p:nvPr/>
        </p:nvSpPr>
        <p:spPr bwMode="auto">
          <a:xfrm>
            <a:off x="1547813" y="3059890"/>
            <a:ext cx="6172200" cy="14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50" i="1" dirty="0">
                <a:solidFill>
                  <a:srgbClr val="000000"/>
                </a:solidFill>
              </a:rPr>
              <a:t>Extrinsic</a:t>
            </a:r>
            <a:r>
              <a:rPr lang="en-US" sz="1650" dirty="0">
                <a:solidFill>
                  <a:srgbClr val="000000"/>
                </a:solidFill>
              </a:rPr>
              <a:t> </a:t>
            </a:r>
            <a:r>
              <a:rPr lang="en-US" sz="1650" dirty="0" err="1">
                <a:solidFill>
                  <a:srgbClr val="000000"/>
                </a:solidFill>
              </a:rPr>
              <a:t>params</a:t>
            </a:r>
            <a:r>
              <a:rPr lang="en-US" sz="1650" dirty="0">
                <a:solidFill>
                  <a:srgbClr val="000000"/>
                </a:solidFill>
              </a:rPr>
              <a:t>: rotation matrix and translation vector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50" i="1" dirty="0">
                <a:solidFill>
                  <a:srgbClr val="000000"/>
                </a:solidFill>
              </a:rPr>
              <a:t>Intrinsic</a:t>
            </a:r>
            <a:r>
              <a:rPr lang="en-US" sz="1650" dirty="0">
                <a:solidFill>
                  <a:srgbClr val="000000"/>
                </a:solidFill>
              </a:rPr>
              <a:t> </a:t>
            </a:r>
            <a:r>
              <a:rPr lang="en-US" sz="1650" dirty="0" err="1">
                <a:solidFill>
                  <a:srgbClr val="000000"/>
                </a:solidFill>
              </a:rPr>
              <a:t>params</a:t>
            </a:r>
            <a:r>
              <a:rPr lang="en-US" sz="1650" dirty="0">
                <a:solidFill>
                  <a:srgbClr val="000000"/>
                </a:solidFill>
              </a:rPr>
              <a:t>: focal length, pixel sizes (mm), image center point, radial distortion parameters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78756" y="4139282"/>
            <a:ext cx="55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We’ll assume for now that these parameters are given and fixed.</a:t>
            </a:r>
          </a:p>
        </p:txBody>
      </p:sp>
    </p:spTree>
    <p:extLst>
      <p:ext uri="{BB962C8B-B14F-4D97-AF65-F5344CB8AC3E}">
        <p14:creationId xmlns:p14="http://schemas.microsoft.com/office/powerpoint/2010/main" val="39915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/>
      <p:bldP spid="134161" grpId="0"/>
      <p:bldP spid="134162" grpId="0" animBg="1"/>
      <p:bldP spid="134167" grpId="0"/>
      <p:bldP spid="134191" grpId="0" animBg="1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 idx="4294967295"/>
          </p:nvPr>
        </p:nvSpPr>
        <p:spPr>
          <a:xfrm>
            <a:off x="1371600" y="24968"/>
            <a:ext cx="6400800" cy="857250"/>
          </a:xfrm>
        </p:spPr>
        <p:txBody>
          <a:bodyPr/>
          <a:lstStyle/>
          <a:p>
            <a:r>
              <a:rPr lang="en-US" sz="3000" dirty="0"/>
              <a:t>Geometry for a simple stereo system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4294967295"/>
          </p:nvPr>
        </p:nvSpPr>
        <p:spPr>
          <a:xfrm>
            <a:off x="1485900" y="1010820"/>
            <a:ext cx="6172200" cy="3394472"/>
          </a:xfrm>
        </p:spPr>
        <p:txBody>
          <a:bodyPr/>
          <a:lstStyle/>
          <a:p>
            <a:r>
              <a:rPr lang="en-US" sz="1800" dirty="0"/>
              <a:t>First, assuming parallel optical axes, known camera parameters (i.e., calibrated cameras):</a:t>
            </a:r>
          </a:p>
        </p:txBody>
      </p:sp>
    </p:spTree>
    <p:extLst>
      <p:ext uri="{BB962C8B-B14F-4D97-AF65-F5344CB8AC3E}">
        <p14:creationId xmlns:p14="http://schemas.microsoft.com/office/powerpoint/2010/main" val="117996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75" y="0"/>
            <a:ext cx="7886700" cy="994172"/>
          </a:xfrm>
        </p:spPr>
        <p:txBody>
          <a:bodyPr/>
          <a:lstStyle/>
          <a:p>
            <a:r>
              <a:rPr lang="en-US" dirty="0"/>
              <a:t>Algorithm 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337" y="809890"/>
            <a:ext cx="6585313" cy="4171950"/>
          </a:xfrm>
        </p:spPr>
        <p:txBody>
          <a:bodyPr>
            <a:normAutofit lnSpcReduction="10000"/>
          </a:bodyPr>
          <a:lstStyle/>
          <a:p>
            <a:pPr marL="400050" indent="-400050">
              <a:buFontTx/>
              <a:buChar char="•"/>
            </a:pPr>
            <a:r>
              <a:rPr lang="en-US" dirty="0"/>
              <a:t>Initialize accumulator H to all zeros</a:t>
            </a:r>
            <a:br>
              <a:rPr lang="en-US" dirty="0"/>
            </a:br>
            <a:endParaRPr lang="en-US" dirty="0"/>
          </a:p>
          <a:p>
            <a:pPr marL="400050" indent="-400050">
              <a:buFontTx/>
              <a:buChar char="•"/>
            </a:pPr>
            <a:r>
              <a:rPr lang="en-US" dirty="0"/>
              <a:t>For each feature point (</a:t>
            </a:r>
            <a:r>
              <a:rPr lang="en-US" dirty="0" err="1"/>
              <a:t>x,y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in the image</a:t>
            </a:r>
            <a:br>
              <a:rPr lang="en-US" dirty="0"/>
            </a:br>
            <a:r>
              <a:rPr lang="en-US" dirty="0"/>
              <a:t>	For θ = 0 to 180</a:t>
            </a:r>
            <a:br>
              <a:rPr lang="en-US" dirty="0"/>
            </a:br>
            <a:r>
              <a:rPr lang="en-US" dirty="0"/>
              <a:t>	   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 = x </a:t>
            </a:r>
            <a:r>
              <a:rPr lang="en-US" dirty="0" err="1">
                <a:solidFill>
                  <a:schemeClr val="accent2"/>
                </a:solidFill>
              </a:rPr>
              <a:t>cos</a:t>
            </a:r>
            <a:r>
              <a:rPr lang="en-US" dirty="0">
                <a:solidFill>
                  <a:schemeClr val="accent2"/>
                </a:solidFill>
              </a:rPr>
              <a:t> θ + y sin θ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	    H(θ,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) = H(θ,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accent2"/>
                </a:solidFill>
              </a:rPr>
              <a:t>) + 1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    end</a:t>
            </a:r>
            <a:br>
              <a:rPr lang="en-US" dirty="0"/>
            </a:br>
            <a:r>
              <a:rPr lang="en-US" dirty="0"/>
              <a:t>end</a:t>
            </a:r>
            <a:br>
              <a:rPr lang="en-US" dirty="0"/>
            </a:br>
            <a:endParaRPr lang="en-US" dirty="0"/>
          </a:p>
          <a:p>
            <a:pPr marL="400050" indent="-400050">
              <a:buFontTx/>
              <a:buChar char="•"/>
            </a:pPr>
            <a:r>
              <a:rPr lang="en-US" dirty="0"/>
              <a:t>Find the value(s) of (θ, </a:t>
            </a:r>
            <a:r>
              <a:rPr lang="el-GR" dirty="0">
                <a:cs typeface="Times New Roman" pitchFamily="18" charset="0"/>
              </a:rPr>
              <a:t>ρ</a:t>
            </a:r>
            <a:r>
              <a:rPr lang="en-US" dirty="0"/>
              <a:t>) where H(θ, </a:t>
            </a:r>
            <a:r>
              <a:rPr lang="el-GR" dirty="0">
                <a:cs typeface="Times New Roman" pitchFamily="18" charset="0"/>
              </a:rPr>
              <a:t>ρ</a:t>
            </a:r>
            <a:r>
              <a:rPr lang="en-US" dirty="0"/>
              <a:t>) is a local maximum</a:t>
            </a:r>
          </a:p>
          <a:p>
            <a:pPr marL="628650" lvl="1" indent="-285750"/>
            <a:r>
              <a:rPr lang="en-US" sz="2100" dirty="0"/>
              <a:t>The detected line in the image is given by </a:t>
            </a:r>
            <a:br>
              <a:rPr lang="en-US" sz="2100" dirty="0"/>
            </a:br>
            <a:r>
              <a:rPr lang="en-US" sz="2100" dirty="0"/>
              <a:t> </a:t>
            </a:r>
            <a:r>
              <a:rPr lang="el-GR" sz="21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100" dirty="0">
                <a:solidFill>
                  <a:schemeClr val="accent2"/>
                </a:solidFill>
              </a:rPr>
              <a:t> = x </a:t>
            </a:r>
            <a:r>
              <a:rPr lang="en-US" sz="2100" dirty="0" err="1">
                <a:solidFill>
                  <a:schemeClr val="accent2"/>
                </a:solidFill>
              </a:rPr>
              <a:t>cos</a:t>
            </a:r>
            <a:r>
              <a:rPr lang="en-US" sz="2100" dirty="0">
                <a:solidFill>
                  <a:schemeClr val="accent2"/>
                </a:solidFill>
              </a:rPr>
              <a:t> θ + y sin θ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5657850" y="809890"/>
          <a:ext cx="193238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Image" r:id="rId4" imgW="5460317" imgH="5815873" progId="Photoshop.Image.10">
                  <p:embed/>
                </p:oleObj>
              </mc:Choice>
              <mc:Fallback>
                <p:oleObj name="Image" r:id="rId4" imgW="5460317" imgH="5815873" progId="Photoshop.Image.10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809890"/>
                        <a:ext cx="193238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657850" y="1609990"/>
            <a:ext cx="282450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500"/>
              <a:t>ρ</a:t>
            </a:r>
            <a:endParaRPr lang="en-US" sz="150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611541" y="2581540"/>
            <a:ext cx="287258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8454B-A029-3E42-A88A-CDDD0FEA4894}"/>
              </a:ext>
            </a:extLst>
          </p:cNvPr>
          <p:cNvSpPr txBox="1"/>
          <p:nvPr/>
        </p:nvSpPr>
        <p:spPr>
          <a:xfrm>
            <a:off x="7415642" y="4881890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80531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 cstate="print"/>
          <a:srcRect l="16959" t="14497" r="15958" b="4240"/>
          <a:stretch>
            <a:fillRect/>
          </a:stretch>
        </p:blipFill>
        <p:spPr bwMode="auto">
          <a:xfrm>
            <a:off x="1200150" y="0"/>
            <a:ext cx="6686550" cy="513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67071" y="4543452"/>
            <a:ext cx="153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baseline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84662" y="3944437"/>
            <a:ext cx="1281177" cy="923330"/>
            <a:chOff x="855549" y="5259250"/>
            <a:chExt cx="1708236" cy="1231107"/>
          </a:xfrm>
        </p:grpSpPr>
        <p:sp>
          <p:nvSpPr>
            <p:cNvPr id="9" name="TextBox 8"/>
            <p:cNvSpPr txBox="1"/>
            <p:nvPr/>
          </p:nvSpPr>
          <p:spPr>
            <a:xfrm>
              <a:off x="855549" y="5259250"/>
              <a:ext cx="1708236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optical center (left)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1797012" y="5473728"/>
              <a:ext cx="620721" cy="511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6625856" y="3694524"/>
            <a:ext cx="1478777" cy="923330"/>
            <a:chOff x="7310475" y="4926033"/>
            <a:chExt cx="1971702" cy="1231107"/>
          </a:xfrm>
        </p:grpSpPr>
        <p:sp>
          <p:nvSpPr>
            <p:cNvPr id="8" name="TextBox 7"/>
            <p:cNvSpPr txBox="1"/>
            <p:nvPr/>
          </p:nvSpPr>
          <p:spPr>
            <a:xfrm>
              <a:off x="7573942" y="4926033"/>
              <a:ext cx="170823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optical center (right)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>
              <a:off x="7310475" y="5437215"/>
              <a:ext cx="365130" cy="2555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340600" y="3174215"/>
            <a:ext cx="79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Focal length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395369" y="326201"/>
            <a:ext cx="2519397" cy="76677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5236" y="298816"/>
            <a:ext cx="79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World point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77524" y="2106210"/>
            <a:ext cx="1697854" cy="1122775"/>
            <a:chOff x="446032" y="2808279"/>
            <a:chExt cx="2263805" cy="1497033"/>
          </a:xfrm>
        </p:grpSpPr>
        <p:sp>
          <p:nvSpPr>
            <p:cNvPr id="21" name="TextBox 20"/>
            <p:cNvSpPr txBox="1"/>
            <p:nvPr/>
          </p:nvSpPr>
          <p:spPr>
            <a:xfrm>
              <a:off x="446032" y="2808279"/>
              <a:ext cx="18986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image point (left)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1468395" y="3429000"/>
              <a:ext cx="1241442" cy="8763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6488933" y="2106209"/>
            <a:ext cx="1648991" cy="1040621"/>
            <a:chOff x="7127910" y="2808279"/>
            <a:chExt cx="2198655" cy="1387494"/>
          </a:xfrm>
        </p:grpSpPr>
        <p:sp>
          <p:nvSpPr>
            <p:cNvPr id="22" name="TextBox 21"/>
            <p:cNvSpPr txBox="1"/>
            <p:nvPr/>
          </p:nvSpPr>
          <p:spPr>
            <a:xfrm>
              <a:off x="7200935" y="2808279"/>
              <a:ext cx="212563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image point (right)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10800000" flipV="1">
              <a:off x="7127910" y="3684591"/>
              <a:ext cx="584208" cy="5111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Oval 22"/>
          <p:cNvSpPr/>
          <p:nvPr/>
        </p:nvSpPr>
        <p:spPr bwMode="auto">
          <a:xfrm rot="1682543">
            <a:off x="3903766" y="318664"/>
            <a:ext cx="400050" cy="30961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20352562">
            <a:off x="5324703" y="286325"/>
            <a:ext cx="266245" cy="300191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2311" y="1859747"/>
            <a:ext cx="145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Depth of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30" name="Rectangle 29"/>
          <p:cNvSpPr/>
          <p:nvPr/>
        </p:nvSpPr>
        <p:spPr bwMode="auto">
          <a:xfrm rot="19868894">
            <a:off x="6122695" y="3364369"/>
            <a:ext cx="99011" cy="53089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1582267">
            <a:off x="3042799" y="3321538"/>
            <a:ext cx="86603" cy="5972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Content Placeholder 2"/>
          <p:cNvSpPr>
            <a:spLocks noGrp="1"/>
          </p:cNvSpPr>
          <p:nvPr>
            <p:ph idx="4294967295"/>
          </p:nvPr>
        </p:nvSpPr>
        <p:spPr>
          <a:xfrm>
            <a:off x="1485900" y="901281"/>
            <a:ext cx="6172200" cy="3394472"/>
          </a:xfrm>
        </p:spPr>
        <p:txBody>
          <a:bodyPr/>
          <a:lstStyle/>
          <a:p>
            <a:r>
              <a:rPr lang="en-US" sz="1800" dirty="0"/>
              <a:t>Assume parallel optical axes, known camera parameters (i.e., calibrated cameras).  </a:t>
            </a:r>
            <a:r>
              <a:rPr lang="en-US" sz="1800" b="1" dirty="0"/>
              <a:t>What is expression for Z?</a:t>
            </a:r>
          </a:p>
        </p:txBody>
      </p:sp>
      <p:grpSp>
        <p:nvGrpSpPr>
          <p:cNvPr id="171011" name="Group 5"/>
          <p:cNvGrpSpPr>
            <a:grpSpLocks/>
          </p:cNvGrpSpPr>
          <p:nvPr/>
        </p:nvGrpSpPr>
        <p:grpSpPr bwMode="auto">
          <a:xfrm>
            <a:off x="1143000" y="1558514"/>
            <a:ext cx="3563541" cy="2739629"/>
            <a:chOff x="0" y="2895600"/>
            <a:chExt cx="4751989" cy="3652838"/>
          </a:xfrm>
        </p:grpSpPr>
        <p:pic>
          <p:nvPicPr>
            <p:cNvPr id="1710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013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43450" y="1652596"/>
            <a:ext cx="32575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Similar triangles </a:t>
            </a:r>
            <a:r>
              <a:rPr lang="en-US" dirty="0">
                <a:solidFill>
                  <a:srgbClr val="FF0000"/>
                </a:solidFill>
              </a:rPr>
              <a:t>(p</a:t>
            </a:r>
            <a:r>
              <a:rPr lang="en-US" baseline="-25000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, P, p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(O</a:t>
            </a:r>
            <a:r>
              <a:rPr lang="en-US" baseline="-25000" dirty="0">
                <a:solidFill>
                  <a:srgbClr val="0070C0"/>
                </a:solidFill>
              </a:rPr>
              <a:t>l</a:t>
            </a:r>
            <a:r>
              <a:rPr lang="en-US" dirty="0">
                <a:solidFill>
                  <a:srgbClr val="0070C0"/>
                </a:solidFill>
              </a:rPr>
              <a:t>, P, O</a:t>
            </a:r>
            <a:r>
              <a:rPr lang="en-US" baseline="-25000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</a:rPr>
              <a:t>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71600" y="24968"/>
            <a:ext cx="6400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256619" y="2380057"/>
          <a:ext cx="2163395" cy="92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Equation" r:id="rId5" imgW="977900" imgH="419100" progId="Equation.3">
                  <p:embed/>
                </p:oleObj>
              </mc:Choice>
              <mc:Fallback>
                <p:oleObj name="Equation" r:id="rId5" imgW="977900" imgH="4191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619" y="2380057"/>
                        <a:ext cx="2163395" cy="927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sosceles Triangle 12"/>
          <p:cNvSpPr/>
          <p:nvPr/>
        </p:nvSpPr>
        <p:spPr bwMode="auto">
          <a:xfrm>
            <a:off x="2271681" y="1887132"/>
            <a:ext cx="1533546" cy="1396622"/>
          </a:xfrm>
          <a:prstGeom prst="triangle">
            <a:avLst>
              <a:gd name="adj" fmla="val 5298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2052603" y="1887131"/>
            <a:ext cx="1780009" cy="1752624"/>
          </a:xfrm>
          <a:prstGeom prst="triangle">
            <a:avLst>
              <a:gd name="adj" fmla="val 52981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913853" y="3667140"/>
          <a:ext cx="1754234" cy="90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Equation" r:id="rId7" imgW="837836" imgH="431613" progId="Equation.3">
                  <p:embed/>
                </p:oleObj>
              </mc:Choice>
              <mc:Fallback>
                <p:oleObj name="Equation" r:id="rId7" imgW="837836" imgH="431613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853" y="3667140"/>
                        <a:ext cx="1754234" cy="903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 bwMode="auto">
          <a:xfrm>
            <a:off x="6625856" y="4132681"/>
            <a:ext cx="1150160" cy="49292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3232" y="4406529"/>
            <a:ext cx="16978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disparity</a:t>
            </a:r>
          </a:p>
        </p:txBody>
      </p:sp>
      <p:cxnSp>
        <p:nvCxnSpPr>
          <p:cNvPr id="19" name="Straight Arrow Connector 18"/>
          <p:cNvCxnSpPr>
            <a:endCxn id="16" idx="2"/>
          </p:cNvCxnSpPr>
          <p:nvPr/>
        </p:nvCxnSpPr>
        <p:spPr bwMode="auto">
          <a:xfrm flipV="1">
            <a:off x="5749544" y="4379143"/>
            <a:ext cx="876312" cy="164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87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disparity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750219" y="1339436"/>
            <a:ext cx="1269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image I(x,y)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6281737" y="1312052"/>
            <a:ext cx="147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image I´(x´,y´)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699272" y="1346580"/>
            <a:ext cx="2084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Disparity map D(x,y)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3257533" y="3509945"/>
            <a:ext cx="1952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(x´,y´)=(x+D(x,y), y)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2087" name="Picture 7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7072" y="1825210"/>
            <a:ext cx="2056209" cy="1509713"/>
          </a:xfrm>
          <a:prstGeom prst="rect">
            <a:avLst/>
          </a:prstGeom>
          <a:noFill/>
        </p:spPr>
      </p:pic>
      <p:pic>
        <p:nvPicPr>
          <p:cNvPr id="302088" name="Picture 8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5247" y="1816876"/>
            <a:ext cx="2062163" cy="1509713"/>
          </a:xfrm>
          <a:prstGeom prst="rect">
            <a:avLst/>
          </a:prstGeom>
          <a:noFill/>
        </p:spPr>
      </p:pic>
      <p:pic>
        <p:nvPicPr>
          <p:cNvPr id="302089" name="Picture 9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9728" y="1819258"/>
            <a:ext cx="2062163" cy="1509713"/>
          </a:xfrm>
          <a:prstGeom prst="rect">
            <a:avLst/>
          </a:prstGeom>
          <a:noFill/>
        </p:spPr>
      </p:pic>
      <p:sp>
        <p:nvSpPr>
          <p:cNvPr id="302090" name="Oval 10"/>
          <p:cNvSpPr>
            <a:spLocks noChangeArrowheads="1"/>
          </p:cNvSpPr>
          <p:nvPr/>
        </p:nvSpPr>
        <p:spPr bwMode="auto">
          <a:xfrm>
            <a:off x="2020491" y="2572923"/>
            <a:ext cx="27384" cy="2738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2091" name="Oval 11"/>
          <p:cNvSpPr>
            <a:spLocks noChangeArrowheads="1"/>
          </p:cNvSpPr>
          <p:nvPr/>
        </p:nvSpPr>
        <p:spPr bwMode="auto">
          <a:xfrm>
            <a:off x="4239816" y="2545539"/>
            <a:ext cx="27384" cy="273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2092" name="Oval 12"/>
          <p:cNvSpPr>
            <a:spLocks noChangeArrowheads="1"/>
          </p:cNvSpPr>
          <p:nvPr/>
        </p:nvSpPr>
        <p:spPr bwMode="auto">
          <a:xfrm>
            <a:off x="6346032" y="2559827"/>
            <a:ext cx="27385" cy="273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2093" name="Freeform 13"/>
          <p:cNvSpPr>
            <a:spLocks/>
          </p:cNvSpPr>
          <p:nvPr/>
        </p:nvSpPr>
        <p:spPr bwMode="auto">
          <a:xfrm>
            <a:off x="6351985" y="2571733"/>
            <a:ext cx="125015" cy="321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1" y="0"/>
              </a:cxn>
            </a:cxnLst>
            <a:rect l="0" t="0" r="r" b="b"/>
            <a:pathLst>
              <a:path w="131" h="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5900" y="4171951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if we could find the </a:t>
            </a:r>
            <a:r>
              <a:rPr lang="en-US" b="1" dirty="0"/>
              <a:t>corresponding points </a:t>
            </a:r>
            <a:r>
              <a:rPr lang="en-US" dirty="0"/>
              <a:t>in two images, we could </a:t>
            </a:r>
            <a:r>
              <a:rPr lang="en-US" b="1" dirty="0"/>
              <a:t>estimate relative depth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12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53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D821-17D2-F94D-9C7F-32FAE20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99A650-17BC-0A46-A91E-9B558EF4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45" y="1268016"/>
            <a:ext cx="7382148" cy="378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87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4057650" y="1698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3434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771900" y="2269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543550" y="497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5657850" y="9551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686300" y="1640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582930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22935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5829300" y="7265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172200" y="4407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286250" y="326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486400" y="22124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257800" y="2612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555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257300" y="3028950"/>
            <a:ext cx="6457950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5965536" y="340280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257300" y="914400"/>
            <a:ext cx="1587294" cy="25391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685800" rtl="0" fontAlgn="base">
              <a:spcBef>
                <a:spcPct val="30000"/>
              </a:spcBef>
              <a:spcAft>
                <a:spcPct val="0"/>
              </a:spcAft>
            </a:pPr>
            <a:r>
              <a:rPr lang="en-US" sz="1050" kern="1200">
                <a:solidFill>
                  <a:srgbClr val="C0504D"/>
                </a:solidFill>
                <a:latin typeface="Arial" charset="0"/>
                <a:ea typeface="+mn-ea"/>
                <a:cs typeface="+mn-cs"/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225366" y="514351"/>
            <a:ext cx="2385589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kern="1200" baseline="-250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RAN</a:t>
            </a:r>
            <a:r>
              <a:rPr lang="en-US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dom </a:t>
            </a:r>
            <a:r>
              <a:rPr lang="en-US" kern="1200" baseline="-250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SA</a:t>
            </a:r>
            <a:r>
              <a:rPr lang="en-US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mple </a:t>
            </a:r>
            <a:r>
              <a:rPr lang="en-US" kern="1200" baseline="-250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en-US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onsensus) :</a:t>
            </a:r>
          </a:p>
        </p:txBody>
      </p:sp>
    </p:spTree>
    <p:extLst>
      <p:ext uri="{BB962C8B-B14F-4D97-AF65-F5344CB8AC3E}">
        <p14:creationId xmlns:p14="http://schemas.microsoft.com/office/powerpoint/2010/main" val="264665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057650" y="1698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3434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771900" y="2269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543550" y="497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5657850" y="9551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686300" y="1640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582930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22935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5829300" y="7265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172200" y="4407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286250" y="326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486400" y="22124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257800" y="2612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555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5965536" y="340280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257300" y="3403121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257300" y="3028950"/>
            <a:ext cx="6652986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66685" y="4912667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5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+mn-ea"/>
                <a:cs typeface="+mn-cs"/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71600" y="857250"/>
            <a:ext cx="18453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424685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2865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5829300" y="19266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4057650" y="1698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343400" y="19838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771900" y="2269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543550" y="497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5657850" y="9551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686300" y="16409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582930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314950" y="11265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143500" y="10122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229350" y="1550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5829300" y="7265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172200" y="4407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286250" y="326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486400" y="221244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257800" y="2612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5550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857750" y="12408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314950" y="146949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239916" y="134541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1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901783" y="797411"/>
            <a:ext cx="3200400" cy="17145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965536" y="340280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257300" y="3658883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257299" y="3028950"/>
            <a:ext cx="6638471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1600" y="857250"/>
            <a:ext cx="18453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901994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11683</TotalTime>
  <Words>2480</Words>
  <Application>Microsoft Macintosh PowerPoint</Application>
  <PresentationFormat>On-screen Show (16:9)</PresentationFormat>
  <Paragraphs>440</Paragraphs>
  <Slides>53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Courier New</vt:lpstr>
      <vt:lpstr>Helvetica</vt:lpstr>
      <vt:lpstr>Helvetica Neue</vt:lpstr>
      <vt:lpstr>Times New Roman</vt:lpstr>
      <vt:lpstr>Wingdings</vt:lpstr>
      <vt:lpstr>Office Theme</vt:lpstr>
      <vt:lpstr>1_Office Theme</vt:lpstr>
      <vt:lpstr>Equation</vt:lpstr>
      <vt:lpstr>Image</vt:lpstr>
      <vt:lpstr>PowerPoint Presentation</vt:lpstr>
      <vt:lpstr>Last Class</vt:lpstr>
      <vt:lpstr>Today’s Class</vt:lpstr>
      <vt:lpstr>Hough transform</vt:lpstr>
      <vt:lpstr>Algorithm outline</vt:lpstr>
      <vt:lpstr>Hough Transform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Camera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Calibrating the Camera</vt:lpstr>
      <vt:lpstr>How do we calibrate a camera?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factorize M back to K [R | T]?</vt:lpstr>
      <vt:lpstr>PowerPoint Presentation</vt:lpstr>
      <vt:lpstr>Multiple views</vt:lpstr>
      <vt:lpstr>Why multiple views?</vt:lpstr>
      <vt:lpstr>Why multiple views?</vt:lpstr>
      <vt:lpstr>PowerPoint Presentation</vt:lpstr>
      <vt:lpstr>Shading</vt:lpstr>
      <vt:lpstr>Focus/defocus</vt:lpstr>
      <vt:lpstr>Texture</vt:lpstr>
      <vt:lpstr>Perspective effects</vt:lpstr>
      <vt:lpstr>Motion</vt:lpstr>
      <vt:lpstr>Estimating scene shape </vt:lpstr>
      <vt:lpstr>Human eye</vt:lpstr>
      <vt:lpstr>Human eyes fixate on point in space – rotate so that corresponding images form in centers of fovea. </vt:lpstr>
      <vt:lpstr>PowerPoint Presentation</vt:lpstr>
      <vt:lpstr>Stereo photography and stereo viewers</vt:lpstr>
      <vt:lpstr>PowerPoint Presentation</vt:lpstr>
      <vt:lpstr>PowerPoint Presentation</vt:lpstr>
      <vt:lpstr>PowerPoint Presentation</vt:lpstr>
      <vt:lpstr>PowerPoint Presentation</vt:lpstr>
      <vt:lpstr>Autostereograms</vt:lpstr>
      <vt:lpstr>Estimating depth with stereo</vt:lpstr>
      <vt:lpstr>PowerPoint Presentation</vt:lpstr>
      <vt:lpstr>Camera parameters</vt:lpstr>
      <vt:lpstr>Geometry for a simple stereo system</vt:lpstr>
      <vt:lpstr>PowerPoint Presentation</vt:lpstr>
      <vt:lpstr>PowerPoint Presentation</vt:lpstr>
      <vt:lpstr>Depth from disparity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309</cp:revision>
  <cp:lastPrinted>2018-01-31T15:36:47Z</cp:lastPrinted>
  <dcterms:modified xsi:type="dcterms:W3CDTF">2018-02-21T15:29:05Z</dcterms:modified>
</cp:coreProperties>
</file>