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sldIdLst>
    <p:sldId id="256" r:id="rId2"/>
    <p:sldId id="709" r:id="rId3"/>
    <p:sldId id="756" r:id="rId4"/>
    <p:sldId id="714" r:id="rId5"/>
    <p:sldId id="715" r:id="rId6"/>
    <p:sldId id="716" r:id="rId7"/>
    <p:sldId id="717" r:id="rId8"/>
    <p:sldId id="718" r:id="rId9"/>
    <p:sldId id="719" r:id="rId10"/>
    <p:sldId id="721" r:id="rId11"/>
    <p:sldId id="722" r:id="rId12"/>
    <p:sldId id="723" r:id="rId13"/>
    <p:sldId id="724" r:id="rId14"/>
    <p:sldId id="725" r:id="rId15"/>
    <p:sldId id="726" r:id="rId16"/>
    <p:sldId id="727" r:id="rId17"/>
    <p:sldId id="728" r:id="rId18"/>
    <p:sldId id="729" r:id="rId19"/>
    <p:sldId id="732" r:id="rId20"/>
    <p:sldId id="749" r:id="rId21"/>
    <p:sldId id="757" r:id="rId22"/>
    <p:sldId id="758" r:id="rId23"/>
    <p:sldId id="759" r:id="rId24"/>
    <p:sldId id="760" r:id="rId25"/>
    <p:sldId id="752" r:id="rId26"/>
    <p:sldId id="761" r:id="rId27"/>
    <p:sldId id="762" r:id="rId28"/>
    <p:sldId id="753" r:id="rId29"/>
    <p:sldId id="754" r:id="rId30"/>
    <p:sldId id="755" r:id="rId31"/>
    <p:sldId id="765" r:id="rId32"/>
    <p:sldId id="766" r:id="rId33"/>
    <p:sldId id="767" r:id="rId34"/>
    <p:sldId id="768" r:id="rId35"/>
    <p:sldId id="769" r:id="rId36"/>
    <p:sldId id="770" r:id="rId37"/>
    <p:sldId id="771" r:id="rId38"/>
    <p:sldId id="772" r:id="rId39"/>
    <p:sldId id="763" r:id="rId40"/>
    <p:sldId id="764" r:id="rId41"/>
    <p:sldId id="285" r:id="rId42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256"/>
            <p14:sldId id="709"/>
            <p14:sldId id="756"/>
            <p14:sldId id="714"/>
            <p14:sldId id="715"/>
            <p14:sldId id="716"/>
            <p14:sldId id="717"/>
            <p14:sldId id="718"/>
            <p14:sldId id="719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2"/>
            <p14:sldId id="749"/>
            <p14:sldId id="757"/>
            <p14:sldId id="758"/>
            <p14:sldId id="759"/>
            <p14:sldId id="760"/>
            <p14:sldId id="752"/>
            <p14:sldId id="761"/>
            <p14:sldId id="762"/>
            <p14:sldId id="753"/>
            <p14:sldId id="754"/>
            <p14:sldId id="755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63"/>
            <p14:sldId id="76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25"/>
    <p:restoredTop sz="94693"/>
  </p:normalViewPr>
  <p:slideViewPr>
    <p:cSldViewPr snapToGrid="0" snapToObjects="1">
      <p:cViewPr varScale="1">
        <p:scale>
          <a:sx n="195" d="100"/>
          <a:sy n="195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5.wmf"/><Relationship Id="rId1" Type="http://schemas.openxmlformats.org/officeDocument/2006/relationships/image" Target="../media/image11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wmf"/><Relationship Id="rId1" Type="http://schemas.openxmlformats.org/officeDocument/2006/relationships/image" Target="../media/image11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BD444-5732-439E-BCA3-B73A32001A6B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2"/>
            <a:ext cx="5095600" cy="414817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98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C6933-934E-4D07-8F9B-9DAEEBC08295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2"/>
            <a:ext cx="5095600" cy="4148174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5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DD873-1981-47F1-8996-2C700F1D5DA0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87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96ACE-DF3F-4E36-ABD7-6456E2A1457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68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AC4D7-EA78-4517-BAB6-AA648901F1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3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24DCC-BA0C-4797-A56E-6712B3117F0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4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C2C42-AF36-4B30-90B9-0C56895BABDA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E78F59C-260C-4BCD-97E8-73F8BC77BF87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67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C92D1-A8B2-4B7E-89D4-85DDB95D4A0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2036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091AF09-0D4D-4903-A3F4-022031373079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41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BFF5-C3ED-459F-AEE3-AA0D18A9D5F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0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5EEB1-E60F-4EF6-923A-02850D2BBA3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0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54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2A8C9-3F0A-4CB1-9518-022E4CCD0C9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26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9939C-68C0-401A-8C8B-FDBE73542C3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201B7-0B86-4AD3-B2F2-6521A846EC5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22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C163A-32B3-4499-BF81-D4925C1C94C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49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BC48A-BF89-445B-AF44-FD2D86C68FC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smaller window:  more detail, more noise</a:t>
            </a:r>
          </a:p>
          <a:p>
            <a:r>
              <a:rPr lang="en-US"/>
              <a:t>bigger window:  less noise, more detail</a:t>
            </a:r>
          </a:p>
        </p:txBody>
      </p:sp>
    </p:spTree>
    <p:extLst>
      <p:ext uri="{BB962C8B-B14F-4D97-AF65-F5344CB8AC3E}">
        <p14:creationId xmlns:p14="http://schemas.microsoft.com/office/powerpoint/2010/main" val="1511822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D8245-9939-4CBC-9D80-66256A3C3A4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43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0DA14-C79B-4873-9A0A-9FCD2BCFC8A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0D281-6219-44EA-BF3D-2FDFA796B06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108242" tIns="54121" rIns="108242" bIns="54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5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065A7-DD1E-4D29-93F6-41557040461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1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9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We</a:t>
            </a:r>
            <a:r>
              <a:rPr lang="en-US" baseline="0" dirty="0"/>
              <a:t> can use homogeneous coordinates to write camera matrix in linear 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8E04A-61AE-4F70-8735-F6523DDCF3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AEFDB-45E2-4E86-AE4B-5B64AC2FA13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F7DF0-8B02-485F-96B3-233A1DF7004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E8684F8-C34D-4B88-B646-BE8361DAE9E0}" type="slidenum">
              <a:rPr lang="en-US" sz="13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2480" indent="-362480">
              <a:spcBef>
                <a:spcPct val="2000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CS 376 Lecture 16: Stereo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0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7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4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Introduction</a:t>
            </a:r>
            <a:r>
              <a:rPr lang="en-US" sz="3400" baseline="0" dirty="0">
                <a:solidFill>
                  <a:srgbClr val="215380"/>
                </a:solidFill>
              </a:rPr>
              <a:t> to Computer Vision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2/25/18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8.wmf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5.w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1.bin"/><Relationship Id="rId2" Type="http://schemas.openxmlformats.org/officeDocument/2006/relationships/tags" Target="../tags/tag3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7.vml"/><Relationship Id="rId6" Type="http://schemas.openxmlformats.org/officeDocument/2006/relationships/tags" Target="../tags/tag7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2.bin"/><Relationship Id="rId4" Type="http://schemas.openxmlformats.org/officeDocument/2006/relationships/tags" Target="../tags/tag5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tags" Target="../tags/tag10.xml"/><Relationship Id="rId21" Type="http://schemas.openxmlformats.org/officeDocument/2006/relationships/image" Target="../media/image20.wmf"/><Relationship Id="rId7" Type="http://schemas.openxmlformats.org/officeDocument/2006/relationships/tags" Target="../tags/tag14.xml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8.wmf"/><Relationship Id="rId2" Type="http://schemas.openxmlformats.org/officeDocument/2006/relationships/tags" Target="../tags/tag9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3.xml"/><Relationship Id="rId11" Type="http://schemas.openxmlformats.org/officeDocument/2006/relationships/image" Target="../media/image11.wmf"/><Relationship Id="rId5" Type="http://schemas.openxmlformats.org/officeDocument/2006/relationships/tags" Target="../tags/tag12.xml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9.wm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1.wmf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4.wmf"/><Relationship Id="rId2" Type="http://schemas.openxmlformats.org/officeDocument/2006/relationships/tags" Target="../tags/tag16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9.vml"/><Relationship Id="rId6" Type="http://schemas.openxmlformats.org/officeDocument/2006/relationships/tags" Target="../tags/tag20.xml"/><Relationship Id="rId11" Type="http://schemas.openxmlformats.org/officeDocument/2006/relationships/image" Target="../media/image22.wmf"/><Relationship Id="rId5" Type="http://schemas.openxmlformats.org/officeDocument/2006/relationships/tags" Target="../tags/tag19.xml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1.bin"/><Relationship Id="rId4" Type="http://schemas.openxmlformats.org/officeDocument/2006/relationships/tags" Target="../tags/tag18.xml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6.wmf"/><Relationship Id="rId3" Type="http://schemas.openxmlformats.org/officeDocument/2006/relationships/tags" Target="../tags/tag2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28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4.wmf"/><Relationship Id="rId5" Type="http://schemas.openxmlformats.org/officeDocument/2006/relationships/slideLayout" Target="../slideLayouts/slideLayout2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23.xml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2" Type="http://schemas.openxmlformats.org/officeDocument/2006/relationships/tags" Target="../tags/tag2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26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zhang/Papers/TR99-21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3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31338" y="1879818"/>
            <a:ext cx="8512109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300" dirty="0">
                <a:solidFill>
                  <a:srgbClr val="215380"/>
                </a:solidFill>
              </a:rPr>
              <a:t>Dense Stereo and </a:t>
            </a:r>
            <a:br>
              <a:rPr lang="en-US" sz="4300" dirty="0">
                <a:solidFill>
                  <a:srgbClr val="215380"/>
                </a:solidFill>
              </a:rPr>
            </a:br>
            <a:r>
              <a:rPr lang="en-US" sz="4300" dirty="0" err="1">
                <a:solidFill>
                  <a:srgbClr val="215380"/>
                </a:solidFill>
              </a:rPr>
              <a:t>Epipolar</a:t>
            </a:r>
            <a:r>
              <a:rPr lang="en-US" sz="4300" dirty="0">
                <a:solidFill>
                  <a:srgbClr val="215380"/>
                </a:solidFill>
              </a:rPr>
              <a:t> Geometry</a:t>
            </a:r>
            <a:endParaRPr sz="43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55" y="3295590"/>
            <a:ext cx="1693074" cy="1123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409" y="4497169"/>
            <a:ext cx="8903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1200" dirty="0"/>
              <a:t>Various slides from previous courses by: </a:t>
            </a:r>
            <a:br>
              <a:rPr lang="en-US" altLang="x-none" sz="1200" dirty="0"/>
            </a:br>
            <a:r>
              <a:rPr lang="en-US" altLang="x-none" sz="1200" dirty="0"/>
              <a:t>D.A. Forsyth (Berkeley / UIUC), I. Kokkinos (</a:t>
            </a:r>
            <a:r>
              <a:rPr lang="en-US" altLang="x-none" sz="1200" dirty="0" err="1"/>
              <a:t>Ecole</a:t>
            </a:r>
            <a:r>
              <a:rPr lang="en-US" altLang="x-none" sz="1200" dirty="0"/>
              <a:t> Centrale / UCL). S. </a:t>
            </a:r>
            <a:r>
              <a:rPr lang="en-US" altLang="x-none" sz="1200" dirty="0" err="1"/>
              <a:t>Lazebnik</a:t>
            </a:r>
            <a:r>
              <a:rPr lang="en-US" altLang="x-none" sz="1200" dirty="0"/>
              <a:t> (UNC / UIUC), S. Seitz (MSR / Facebook), J. Hays (Brown / Georgia Tech), A. Berg (Stony Brook / UNC), D. Samaras (Stony Brook) . J. M. </a:t>
            </a:r>
            <a:r>
              <a:rPr lang="en-US" altLang="x-none" sz="1200" dirty="0" err="1"/>
              <a:t>Frahm</a:t>
            </a:r>
            <a:r>
              <a:rPr lang="en-US" altLang="x-none" sz="1200" dirty="0"/>
              <a:t> (UNC), V. Ordonez (UVA), Steve Seitz (UW).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the Camera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29903"/>
            <a:ext cx="7886700" cy="3263504"/>
          </a:xfrm>
        </p:spPr>
        <p:txBody>
          <a:bodyPr/>
          <a:lstStyle/>
          <a:p>
            <a:pPr>
              <a:buNone/>
            </a:pPr>
            <a:r>
              <a:rPr lang="en-US" dirty="0"/>
              <a:t>Use an scene with known geometry</a:t>
            </a:r>
          </a:p>
          <a:p>
            <a:pPr lvl="1"/>
            <a:r>
              <a:rPr lang="en-US" dirty="0"/>
              <a:t>Correspond image points to 3d points</a:t>
            </a:r>
          </a:p>
          <a:p>
            <a:pPr lvl="1"/>
            <a:r>
              <a:rPr lang="en-US" dirty="0"/>
              <a:t>Get least squares solution (or non-linear solution)</a:t>
            </a:r>
          </a:p>
        </p:txBody>
      </p:sp>
      <p:pic>
        <p:nvPicPr>
          <p:cNvPr id="6" name="Picture 4" descr="CalCub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571751"/>
            <a:ext cx="2857500" cy="2355056"/>
          </a:xfrm>
          <a:prstGeom prst="rect">
            <a:avLst/>
          </a:prstGeom>
          <a:noFill/>
        </p:spPr>
      </p:pic>
      <p:graphicFrame>
        <p:nvGraphicFramePr>
          <p:cNvPr id="677892" name="Object 4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4600576" y="3038476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677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6" y="3038476"/>
                        <a:ext cx="3202781" cy="1354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wn Arrow 3"/>
          <p:cNvSpPr/>
          <p:nvPr/>
        </p:nvSpPr>
        <p:spPr>
          <a:xfrm>
            <a:off x="7429500" y="2628900"/>
            <a:ext cx="28575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686300" y="2758490"/>
            <a:ext cx="28575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86550" y="2004239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4850" y="2083044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6115050" y="4336908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57725" y="4725590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DA79E-CC2F-B849-8D1D-F504AD79E815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22528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146015"/>
            <a:ext cx="7886700" cy="994172"/>
          </a:xfrm>
        </p:spPr>
        <p:txBody>
          <a:bodyPr/>
          <a:lstStyle/>
          <a:p>
            <a:r>
              <a:rPr lang="en-US" dirty="0"/>
              <a:t>How do we calibrate a camera?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3"/>
          <a:stretch/>
        </p:blipFill>
        <p:spPr>
          <a:xfrm>
            <a:off x="1298121" y="1156059"/>
            <a:ext cx="6515100" cy="3892736"/>
          </a:xfrm>
        </p:spPr>
      </p:pic>
      <p:sp>
        <p:nvSpPr>
          <p:cNvPr id="5" name="TextBox 4"/>
          <p:cNvSpPr txBox="1"/>
          <p:nvPr/>
        </p:nvSpPr>
        <p:spPr>
          <a:xfrm>
            <a:off x="5470071" y="1441809"/>
            <a:ext cx="1714500" cy="332398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312.747 309.140 30.086</a:t>
            </a:r>
          </a:p>
          <a:p>
            <a:pPr algn="ctr"/>
            <a:r>
              <a:rPr lang="en-US" sz="1050" dirty="0"/>
              <a:t>305.796 311.649 30.356</a:t>
            </a:r>
          </a:p>
          <a:p>
            <a:pPr algn="ctr"/>
            <a:r>
              <a:rPr lang="en-US" sz="1050" dirty="0"/>
              <a:t>307.694 312.358 30.418</a:t>
            </a:r>
          </a:p>
          <a:p>
            <a:pPr algn="ctr"/>
            <a:r>
              <a:rPr lang="en-US" sz="1050" dirty="0"/>
              <a:t>310.149 307.186 29.298</a:t>
            </a:r>
          </a:p>
          <a:p>
            <a:pPr algn="ctr"/>
            <a:r>
              <a:rPr lang="en-US" sz="1050" dirty="0"/>
              <a:t>311.937 310.105 29.216</a:t>
            </a:r>
          </a:p>
          <a:p>
            <a:pPr algn="ctr"/>
            <a:r>
              <a:rPr lang="en-US" sz="1050" dirty="0"/>
              <a:t>311.202 307.572 30.682</a:t>
            </a:r>
          </a:p>
          <a:p>
            <a:pPr algn="ctr"/>
            <a:r>
              <a:rPr lang="en-US" sz="1050" dirty="0"/>
              <a:t>307.106 306.876 28.660</a:t>
            </a:r>
          </a:p>
          <a:p>
            <a:pPr algn="ctr"/>
            <a:r>
              <a:rPr lang="en-US" sz="1050" dirty="0"/>
              <a:t>309.317 312.490 30.230</a:t>
            </a:r>
          </a:p>
          <a:p>
            <a:pPr algn="ctr"/>
            <a:r>
              <a:rPr lang="en-US" sz="1050" dirty="0"/>
              <a:t>307.435 310.151 29.318</a:t>
            </a:r>
          </a:p>
          <a:p>
            <a:pPr algn="ctr"/>
            <a:r>
              <a:rPr lang="en-US" sz="1050" dirty="0"/>
              <a:t>308.253 306.300 28.881</a:t>
            </a:r>
          </a:p>
          <a:p>
            <a:pPr algn="ctr"/>
            <a:r>
              <a:rPr lang="en-US" sz="1050" dirty="0"/>
              <a:t>306.650 309.301 28.905</a:t>
            </a:r>
          </a:p>
          <a:p>
            <a:pPr algn="ctr"/>
            <a:r>
              <a:rPr lang="en-US" sz="1050" dirty="0"/>
              <a:t>308.069 306.831 29.189</a:t>
            </a:r>
          </a:p>
          <a:p>
            <a:pPr algn="ctr"/>
            <a:r>
              <a:rPr lang="en-US" sz="1050" dirty="0"/>
              <a:t>309.671 308.834 29.029</a:t>
            </a:r>
          </a:p>
          <a:p>
            <a:pPr algn="ctr"/>
            <a:r>
              <a:rPr lang="en-US" sz="1050" dirty="0"/>
              <a:t>308.255 309.955 29.267</a:t>
            </a:r>
          </a:p>
          <a:p>
            <a:pPr algn="ctr"/>
            <a:r>
              <a:rPr lang="en-US" sz="1050" dirty="0"/>
              <a:t>307.546 308.613 28.963</a:t>
            </a:r>
          </a:p>
          <a:p>
            <a:pPr algn="ctr"/>
            <a:r>
              <a:rPr lang="en-US" sz="1050" dirty="0"/>
              <a:t>311.036 309.206 28.913</a:t>
            </a:r>
          </a:p>
          <a:p>
            <a:pPr algn="ctr"/>
            <a:r>
              <a:rPr lang="en-US" sz="1050" dirty="0"/>
              <a:t>307.518 308.175 29.069</a:t>
            </a:r>
          </a:p>
          <a:p>
            <a:pPr algn="ctr"/>
            <a:r>
              <a:rPr lang="en-US" sz="1050" dirty="0"/>
              <a:t>309.950 311.262 29.990</a:t>
            </a:r>
          </a:p>
          <a:p>
            <a:pPr algn="ctr"/>
            <a:r>
              <a:rPr lang="en-US" sz="1050" dirty="0"/>
              <a:t>312.160 310.772 29.080</a:t>
            </a:r>
          </a:p>
          <a:p>
            <a:pPr algn="ctr"/>
            <a:r>
              <a:rPr lang="en-US" sz="1050" dirty="0"/>
              <a:t>311.988 312.709 30.514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3921" y="1441808"/>
            <a:ext cx="811530" cy="3323987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880  214</a:t>
            </a:r>
          </a:p>
          <a:p>
            <a:pPr algn="ctr"/>
            <a:r>
              <a:rPr lang="en-US" sz="1050" dirty="0"/>
              <a:t> 43  203</a:t>
            </a:r>
          </a:p>
          <a:p>
            <a:pPr algn="ctr"/>
            <a:r>
              <a:rPr lang="en-US" sz="1050" dirty="0"/>
              <a:t>270  197</a:t>
            </a:r>
          </a:p>
          <a:p>
            <a:pPr algn="ctr"/>
            <a:r>
              <a:rPr lang="en-US" sz="1050" dirty="0"/>
              <a:t>886  347</a:t>
            </a:r>
          </a:p>
          <a:p>
            <a:pPr algn="ctr"/>
            <a:r>
              <a:rPr lang="en-US" sz="1050" dirty="0"/>
              <a:t>745  302</a:t>
            </a:r>
          </a:p>
          <a:p>
            <a:pPr algn="ctr"/>
            <a:r>
              <a:rPr lang="en-US" sz="1050" dirty="0"/>
              <a:t>943  128</a:t>
            </a:r>
          </a:p>
          <a:p>
            <a:pPr algn="ctr"/>
            <a:r>
              <a:rPr lang="en-US" sz="1050" dirty="0"/>
              <a:t>476  590</a:t>
            </a:r>
          </a:p>
          <a:p>
            <a:pPr algn="ctr"/>
            <a:r>
              <a:rPr lang="en-US" sz="1050" dirty="0"/>
              <a:t>419  214</a:t>
            </a:r>
          </a:p>
          <a:p>
            <a:pPr algn="ctr"/>
            <a:r>
              <a:rPr lang="en-US" sz="1050" dirty="0"/>
              <a:t>317  335</a:t>
            </a:r>
          </a:p>
          <a:p>
            <a:pPr algn="ctr"/>
            <a:r>
              <a:rPr lang="en-US" sz="1050" dirty="0"/>
              <a:t>783  521</a:t>
            </a:r>
          </a:p>
          <a:p>
            <a:pPr algn="ctr"/>
            <a:r>
              <a:rPr lang="en-US" sz="1050" dirty="0"/>
              <a:t>235  427</a:t>
            </a:r>
          </a:p>
          <a:p>
            <a:pPr algn="ctr"/>
            <a:r>
              <a:rPr lang="en-US" sz="1050" dirty="0"/>
              <a:t>665  429</a:t>
            </a:r>
          </a:p>
          <a:p>
            <a:pPr algn="ctr"/>
            <a:r>
              <a:rPr lang="en-US" sz="1050" dirty="0"/>
              <a:t>655  362</a:t>
            </a:r>
          </a:p>
          <a:p>
            <a:pPr algn="ctr"/>
            <a:r>
              <a:rPr lang="en-US" sz="1050" dirty="0"/>
              <a:t>427  333</a:t>
            </a:r>
          </a:p>
          <a:p>
            <a:pPr algn="ctr"/>
            <a:r>
              <a:rPr lang="en-US" sz="1050" dirty="0"/>
              <a:t>412  415</a:t>
            </a:r>
          </a:p>
          <a:p>
            <a:pPr algn="ctr"/>
            <a:r>
              <a:rPr lang="en-US" sz="1050" dirty="0"/>
              <a:t>746  351</a:t>
            </a:r>
          </a:p>
          <a:p>
            <a:pPr algn="ctr"/>
            <a:r>
              <a:rPr lang="en-US" sz="1050" dirty="0"/>
              <a:t>434  415</a:t>
            </a:r>
          </a:p>
          <a:p>
            <a:pPr algn="ctr"/>
            <a:r>
              <a:rPr lang="en-US" sz="1050" dirty="0"/>
              <a:t>525  234</a:t>
            </a:r>
          </a:p>
          <a:p>
            <a:pPr algn="ctr"/>
            <a:r>
              <a:rPr lang="en-US" sz="1050" dirty="0"/>
              <a:t>716  308</a:t>
            </a:r>
          </a:p>
          <a:p>
            <a:pPr algn="ctr"/>
            <a:r>
              <a:rPr lang="en-US" sz="1050" dirty="0"/>
              <a:t>602  187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4371" y="756009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8161" y="734928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E3252F-3E76-3848-916B-5786F78A9845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7302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14651" y="806053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3" name="Equation" r:id="rId9" imgW="2158920" imgH="914400" progId="Equation.3">
                  <p:embed/>
                </p:oleObj>
              </mc:Choice>
              <mc:Fallback>
                <p:oleObj name="Equation" r:id="rId9" imgW="215892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1" y="806053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123009" y="2343150"/>
          <a:ext cx="2731294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4" name="Equation" r:id="rId11" imgW="1841400" imgH="228600" progId="Equation.3">
                  <p:embed/>
                </p:oleObj>
              </mc:Choice>
              <mc:Fallback>
                <p:oleObj name="Equation" r:id="rId11" imgW="18414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009" y="2343150"/>
                        <a:ext cx="2731294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121494" y="2743200"/>
          <a:ext cx="2768203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5" name="Equation" r:id="rId13" imgW="1866600" imgH="228600" progId="Equation.3">
                  <p:embed/>
                </p:oleObj>
              </mc:Choice>
              <mc:Fallback>
                <p:oleObj name="Equation" r:id="rId13" imgW="186660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494" y="2743200"/>
                        <a:ext cx="2768203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3199209" y="3143250"/>
          <a:ext cx="2655094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6" name="Equation" r:id="rId15" imgW="1790640" imgH="228600" progId="Equation.3">
                  <p:embed/>
                </p:oleObj>
              </mc:Choice>
              <mc:Fallback>
                <p:oleObj name="Equation" r:id="rId15" imgW="1790640" imgH="2286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209" y="3143250"/>
                        <a:ext cx="2655094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1125217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12521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50" y="545306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3161109" y="3714751"/>
          <a:ext cx="2731294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7" name="Equation" r:id="rId17" imgW="1841400" imgH="431640" progId="Equation.3">
                  <p:embed/>
                </p:oleObj>
              </mc:Choice>
              <mc:Fallback>
                <p:oleObj name="Equation" r:id="rId17" imgW="1841400" imgH="4316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109" y="3714751"/>
                        <a:ext cx="2731294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3177777" y="4430317"/>
          <a:ext cx="2731294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8" name="Equation" r:id="rId19" imgW="1841400" imgH="431640" progId="Equation.3">
                  <p:embed/>
                </p:oleObj>
              </mc:Choice>
              <mc:Fallback>
                <p:oleObj name="Equation" r:id="rId19" imgW="184140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777" y="4430317"/>
                        <a:ext cx="2731294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5FBD4AB-C921-7345-A47C-B6A17BF10ADB}"/>
              </a:ext>
            </a:extLst>
          </p:cNvPr>
          <p:cNvSpPr txBox="1"/>
          <p:nvPr/>
        </p:nvSpPr>
        <p:spPr>
          <a:xfrm>
            <a:off x="7164184" y="150943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31069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14651" y="806053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" name="Equation" r:id="rId10" imgW="2158920" imgH="914400" progId="Equation.3">
                  <p:embed/>
                </p:oleObj>
              </mc:Choice>
              <mc:Fallback>
                <p:oleObj name="Equation" r:id="rId10" imgW="215892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1" y="806053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1125217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12521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50" y="545306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3161109" y="2228851"/>
          <a:ext cx="2731294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" name="Equation" r:id="rId12" imgW="1841400" imgH="431640" progId="Equation.3">
                  <p:embed/>
                </p:oleObj>
              </mc:Choice>
              <mc:Fallback>
                <p:oleObj name="Equation" r:id="rId12" imgW="1841400" imgH="4316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109" y="2228851"/>
                        <a:ext cx="2731294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3177777" y="2944417"/>
          <a:ext cx="2731294" cy="64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0" name="Equation" r:id="rId14" imgW="1841400" imgH="431640" progId="Equation.3">
                  <p:embed/>
                </p:oleObj>
              </mc:Choice>
              <mc:Fallback>
                <p:oleObj name="Equation" r:id="rId14" imgW="184140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777" y="2944417"/>
                        <a:ext cx="2731294" cy="640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2057400" y="3657600"/>
          <a:ext cx="5086350" cy="33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1" name="Equation" r:id="rId16" imgW="3429000" imgH="228600" progId="Equation.3">
                  <p:embed/>
                </p:oleObj>
              </mc:Choice>
              <mc:Fallback>
                <p:oleObj name="Equation" r:id="rId16" imgW="3429000" imgH="2286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57600"/>
                        <a:ext cx="5086350" cy="339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2062699" y="3996928"/>
          <a:ext cx="51244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2" name="Equation" r:id="rId18" imgW="3454200" imgH="228600" progId="Equation.3">
                  <p:embed/>
                </p:oleObj>
              </mc:Choice>
              <mc:Fallback>
                <p:oleObj name="Equation" r:id="rId18" imgW="3454200" imgH="2286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699" y="3996928"/>
                        <a:ext cx="51244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982391" y="4445794"/>
          <a:ext cx="5236369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3" name="Equation" r:id="rId20" imgW="3530520" imgH="228600" progId="Equation.3">
                  <p:embed/>
                </p:oleObj>
              </mc:Choice>
              <mc:Fallback>
                <p:oleObj name="Equation" r:id="rId20" imgW="353052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391" y="4445794"/>
                        <a:ext cx="5236369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1996679" y="4785122"/>
          <a:ext cx="5256609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4" name="Equation" r:id="rId22" imgW="3543120" imgH="228600" progId="Equation.3">
                  <p:embed/>
                </p:oleObj>
              </mc:Choice>
              <mc:Fallback>
                <p:oleObj name="Equation" r:id="rId22" imgW="3543120" imgH="22860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679" y="4785122"/>
                        <a:ext cx="5256609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46D9B5F-7C14-154C-9B62-5D41FA81CFBD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2518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14651" y="806053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0" name="Equation" r:id="rId8" imgW="2158920" imgH="914400" progId="Equation.3">
                  <p:embed/>
                </p:oleObj>
              </mc:Choice>
              <mc:Fallback>
                <p:oleObj name="Equation" r:id="rId8" imgW="215892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1" y="806053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1125217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12521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50" y="545306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982391" y="2252066"/>
          <a:ext cx="5236369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1" name="Equation" r:id="rId10" imgW="3530520" imgH="228600" progId="Equation.3">
                  <p:embed/>
                </p:oleObj>
              </mc:Choice>
              <mc:Fallback>
                <p:oleObj name="Equation" r:id="rId10" imgW="353052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391" y="2252066"/>
                        <a:ext cx="5236369" cy="339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1996679" y="2591395"/>
          <a:ext cx="5256609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2" name="Equation" r:id="rId12" imgW="3543120" imgH="228600" progId="Equation.3">
                  <p:embed/>
                </p:oleObj>
              </mc:Choice>
              <mc:Fallback>
                <p:oleObj name="Equation" r:id="rId12" imgW="3543120" imgH="22860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679" y="2591395"/>
                        <a:ext cx="5256609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795463" y="3152775"/>
          <a:ext cx="5556647" cy="33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3" name="Equation" r:id="rId14" imgW="3746160" imgH="228600" progId="Equation.3">
                  <p:embed/>
                </p:oleObj>
              </mc:Choice>
              <mc:Fallback>
                <p:oleObj name="Equation" r:id="rId14" imgW="3746160" imgH="22860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152775"/>
                        <a:ext cx="5556647" cy="339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795462" y="3490912"/>
          <a:ext cx="55768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4" name="Equation" r:id="rId16" imgW="3759120" imgH="228600" progId="Equation.3">
                  <p:embed/>
                </p:oleObj>
              </mc:Choice>
              <mc:Fallback>
                <p:oleObj name="Equation" r:id="rId16" imgW="3759120" imgH="2286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2" y="3490912"/>
                        <a:ext cx="557688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06EF705-1038-F041-A83E-4E746E468F00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35615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72395" y="528722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3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95" y="528722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57900" y="894563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9345" y="867226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49" y="406003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795462" y="1828800"/>
          <a:ext cx="5556647" cy="33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4" name="Equation" r:id="rId8" imgW="3746160" imgH="228600" progId="Equation.3">
                  <p:embed/>
                </p:oleObj>
              </mc:Choice>
              <mc:Fallback>
                <p:oleObj name="Equation" r:id="rId8" imgW="3746160" imgH="22860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2" y="1828800"/>
                        <a:ext cx="5556647" cy="339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1795461" y="2166937"/>
          <a:ext cx="557688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5" name="Equation" r:id="rId10" imgW="3759120" imgH="228600" progId="Equation.3">
                  <p:embed/>
                </p:oleObj>
              </mc:Choice>
              <mc:Fallback>
                <p:oleObj name="Equation" r:id="rId10" imgW="3759120" imgH="2286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1" y="2166937"/>
                        <a:ext cx="5576888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23534" y="2636173"/>
            <a:ext cx="3648517" cy="855476"/>
          </a:xfrm>
        </p:spPr>
        <p:txBody>
          <a:bodyPr>
            <a:normAutofit/>
          </a:bodyPr>
          <a:lstStyle/>
          <a:p>
            <a:r>
              <a:rPr lang="en-US" sz="1800" dirty="0"/>
              <a:t>Method 1 – homogeneous linear system. Solve for m’s entries using linear least squares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163438" y="2686050"/>
          <a:ext cx="4430316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6" name="Equation" r:id="rId12" imgW="4991040" imgH="2768400" progId="Equation.3">
                  <p:embed/>
                </p:oleObj>
              </mc:Choice>
              <mc:Fallback>
                <p:oleObj name="Equation" r:id="rId12" imgW="4991040" imgH="27684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438" y="2686050"/>
                        <a:ext cx="4430316" cy="2457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715000" y="3543301"/>
            <a:ext cx="2857500" cy="97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[U, S, V] = </a:t>
            </a:r>
            <a:r>
              <a:rPr lang="en-US" sz="1350" dirty="0" err="1">
                <a:solidFill>
                  <a:srgbClr val="000000"/>
                </a:solidFill>
                <a:latin typeface="Courier New" panose="02070309020205020404" pitchFamily="49" charset="0"/>
              </a:rPr>
              <a:t>svd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(A);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V(:,end);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reshape(M,[],3)';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0A92C-DD72-C343-B412-52C728A6BC07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7001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245" y="1948636"/>
            <a:ext cx="3600450" cy="2365772"/>
          </a:xfrm>
        </p:spPr>
        <p:txBody>
          <a:bodyPr>
            <a:normAutofit/>
          </a:bodyPr>
          <a:lstStyle/>
          <a:p>
            <a:r>
              <a:rPr lang="en-US" sz="1800" dirty="0"/>
              <a:t>Method 2 – nonhomogeneous linear system. Solve for m’s entries using linear least squares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166818" y="2743200"/>
          <a:ext cx="4137422" cy="2255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Equation" r:id="rId4" imgW="4660560" imgH="2539800" progId="Equation.3">
                  <p:embed/>
                </p:oleObj>
              </mc:Choice>
              <mc:Fallback>
                <p:oleObj name="Equation" r:id="rId4" imgW="4660560" imgH="25398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8" y="2743200"/>
                        <a:ext cx="4137422" cy="2255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86050" y="28575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Ax</a:t>
            </a:r>
            <a:r>
              <a:rPr lang="en-US" dirty="0"/>
              <a:t>=</a:t>
            </a:r>
            <a:r>
              <a:rPr lang="en-US" b="1" dirty="0"/>
              <a:t>b</a:t>
            </a:r>
            <a:r>
              <a:rPr lang="en-US" dirty="0"/>
              <a:t> form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86400" y="348615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A\Y;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[M;1];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M = reshape(M,[],3)';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972395" y="528722"/>
          <a:ext cx="3202781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Equation" r:id="rId6" imgW="2158920" imgH="914400" progId="Equation.3">
                  <p:embed/>
                </p:oleObj>
              </mc:Choice>
              <mc:Fallback>
                <p:oleObj name="Equation" r:id="rId6" imgW="2158920" imgH="9144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95" y="528722"/>
                        <a:ext cx="3202781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57900" y="894563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3d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9345" y="867226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Known 2d image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coords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0549" y="406003"/>
            <a:ext cx="285750" cy="400050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71787" y="62815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Unknown Camera Parameters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0DBE63-F632-CB47-AD53-6AE761FD3D1B}"/>
              </a:ext>
            </a:extLst>
          </p:cNvPr>
          <p:cNvSpPr txBox="1"/>
          <p:nvPr/>
        </p:nvSpPr>
        <p:spPr>
          <a:xfrm>
            <a:off x="7164184" y="144412"/>
            <a:ext cx="1327608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James Hays</a:t>
            </a:r>
          </a:p>
        </p:txBody>
      </p:sp>
    </p:spTree>
    <p:extLst>
      <p:ext uri="{BB962C8B-B14F-4D97-AF65-F5344CB8AC3E}">
        <p14:creationId xmlns:p14="http://schemas.microsoft.com/office/powerpoint/2010/main" val="1696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factorize M back to K [R | T]?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92" y="2886892"/>
            <a:ext cx="7886700" cy="2078934"/>
          </a:xfrm>
        </p:spPr>
        <p:txBody>
          <a:bodyPr/>
          <a:lstStyle/>
          <a:p>
            <a:r>
              <a:rPr lang="en-US" dirty="0"/>
              <a:t>Yes!</a:t>
            </a:r>
          </a:p>
          <a:p>
            <a:r>
              <a:rPr lang="en-US" dirty="0"/>
              <a:t>You can use </a:t>
            </a:r>
            <a:r>
              <a:rPr lang="en-US" i="1" dirty="0"/>
              <a:t>RQ</a:t>
            </a:r>
            <a:r>
              <a:rPr lang="en-US" dirty="0"/>
              <a:t> factorization (note – not the more familiar </a:t>
            </a:r>
            <a:r>
              <a:rPr lang="en-US" i="1" dirty="0"/>
              <a:t>QR</a:t>
            </a:r>
            <a:r>
              <a:rPr lang="en-US" dirty="0"/>
              <a:t> factorization). </a:t>
            </a:r>
            <a:r>
              <a:rPr lang="en-US" i="1" dirty="0"/>
              <a:t>R</a:t>
            </a:r>
            <a:r>
              <a:rPr lang="en-US" dirty="0"/>
              <a:t> (right diagonal) is K, and </a:t>
            </a:r>
            <a:r>
              <a:rPr lang="en-US" i="1" dirty="0"/>
              <a:t>Q</a:t>
            </a:r>
            <a:r>
              <a:rPr lang="en-US" dirty="0"/>
              <a:t> (orthogonal basis) is R. T, the last column of [R | T], is </a:t>
            </a:r>
            <a:r>
              <a:rPr lang="en-US" dirty="0" err="1"/>
              <a:t>inv</a:t>
            </a:r>
            <a:r>
              <a:rPr lang="en-US" dirty="0"/>
              <a:t>(K) * last column of M.</a:t>
            </a:r>
          </a:p>
          <a:p>
            <a:pPr lvl="1"/>
            <a:r>
              <a:rPr lang="en-US" dirty="0"/>
              <a:t>But you need to do a bit of post-processing to make sure that the matrices are valid. See http://ksimek.github.io/2012/08/14/decompose/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15216-5553-DF4C-BD02-35F4019ADA1F}"/>
              </a:ext>
            </a:extLst>
          </p:cNvPr>
          <p:cNvSpPr txBox="1"/>
          <p:nvPr/>
        </p:nvSpPr>
        <p:spPr>
          <a:xfrm>
            <a:off x="7908767" y="4859033"/>
            <a:ext cx="1074333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Credit: James Hays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2EAD7B-F519-CE4B-BC25-34825D31E748}"/>
                  </a:ext>
                </a:extLst>
              </p:cNvPr>
              <p:cNvSpPr/>
              <p:nvPr/>
            </p:nvSpPr>
            <p:spPr>
              <a:xfrm>
                <a:off x="4100583" y="1642378"/>
                <a:ext cx="18844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smtClean="0">
                          <a:latin typeface="Cambria Math" panose="02040503050406030204" pitchFamily="18" charset="0"/>
                        </a:rPr>
                        <m:t>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2EAD7B-F519-CE4B-BC25-34825D31E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83" y="1642378"/>
                <a:ext cx="1884490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87BB0C5-2878-3C40-9A3B-3BD708F02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r="13673"/>
          <a:stretch/>
        </p:blipFill>
        <p:spPr>
          <a:xfrm>
            <a:off x="1764584" y="1268016"/>
            <a:ext cx="214231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isparity_006_007_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457201"/>
            <a:ext cx="4857750" cy="3556367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2286000"/>
            <a:ext cx="4800600" cy="144589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Vicente Ordonez</a:t>
            </a:r>
          </a:p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University of Virginia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57350" y="954882"/>
            <a:ext cx="582930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r>
              <a:rPr lang="en-US" sz="3300" dirty="0">
                <a:solidFill>
                  <a:schemeClr val="bg1"/>
                </a:solidFill>
                <a:latin typeface="Arial"/>
              </a:rPr>
              <a:t>Stereo:</a:t>
            </a:r>
          </a:p>
          <a:p>
            <a:pPr defTabSz="685800">
              <a:defRPr/>
            </a:pPr>
            <a:r>
              <a:rPr lang="en-US" sz="3300" dirty="0" err="1">
                <a:solidFill>
                  <a:schemeClr val="bg1"/>
                </a:solidFill>
                <a:latin typeface="Arial"/>
              </a:rPr>
              <a:t>Epipolar</a:t>
            </a:r>
            <a:r>
              <a:rPr lang="en-US" sz="3300" dirty="0">
                <a:solidFill>
                  <a:schemeClr val="bg1"/>
                </a:solidFill>
                <a:latin typeface="Arial"/>
              </a:rPr>
              <a:t> geometry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3237" y="3657600"/>
            <a:ext cx="3128963" cy="1371600"/>
            <a:chOff x="1219200" y="4891088"/>
            <a:chExt cx="4171950" cy="18288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71600" y="4967288"/>
              <a:ext cx="1219200" cy="17526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4038600" y="4967288"/>
              <a:ext cx="1219200" cy="1752600"/>
            </a:xfrm>
            <a:custGeom>
              <a:avLst/>
              <a:gdLst>
                <a:gd name="T0" fmla="*/ 0 w 768"/>
                <a:gd name="T1" fmla="*/ 0 h 1104"/>
                <a:gd name="T2" fmla="*/ 0 w 768"/>
                <a:gd name="T3" fmla="*/ 720 h 1104"/>
                <a:gd name="T4" fmla="*/ 768 w 768"/>
                <a:gd name="T5" fmla="*/ 1104 h 1104"/>
                <a:gd name="T6" fmla="*/ 768 w 768"/>
                <a:gd name="T7" fmla="*/ 384 h 1104"/>
                <a:gd name="T8" fmla="*/ 0 w 768"/>
                <a:gd name="T9" fmla="*/ 0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8"/>
                <a:gd name="T16" fmla="*/ 0 h 1104"/>
                <a:gd name="T17" fmla="*/ 768 w 768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8" h="1104">
                  <a:moveTo>
                    <a:pt x="0" y="0"/>
                  </a:moveTo>
                  <a:lnTo>
                    <a:pt x="0" y="720"/>
                  </a:lnTo>
                  <a:lnTo>
                    <a:pt x="768" y="1104"/>
                  </a:lnTo>
                  <a:lnTo>
                    <a:pt x="768" y="3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219200" y="6338888"/>
              <a:ext cx="76200" cy="7620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724400" y="5957888"/>
              <a:ext cx="609600" cy="3810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71800" y="4967288"/>
              <a:ext cx="1752600" cy="990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1905000" y="4967288"/>
              <a:ext cx="10668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295400" y="5881688"/>
              <a:ext cx="609600" cy="4572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828800" y="5881688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724400" y="5957888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5314950" y="6319838"/>
              <a:ext cx="76200" cy="7620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933700" y="4891088"/>
              <a:ext cx="114300" cy="1143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A484AF5-EDC6-8645-9781-9C2E74B9C690}"/>
              </a:ext>
            </a:extLst>
          </p:cNvPr>
          <p:cNvSpPr txBox="1"/>
          <p:nvPr/>
        </p:nvSpPr>
        <p:spPr>
          <a:xfrm>
            <a:off x="7556070" y="4813756"/>
            <a:ext cx="141096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00" dirty="0">
                <a:solidFill>
                  <a:prstClr val="black"/>
                </a:solidFill>
                <a:latin typeface="Arial" charset="0"/>
              </a:rPr>
              <a:t>Slides by Kristen </a:t>
            </a:r>
            <a:r>
              <a:rPr lang="en-US" sz="800" dirty="0" err="1">
                <a:solidFill>
                  <a:prstClr val="black"/>
                </a:solidFill>
                <a:latin typeface="Arial" charset="0"/>
              </a:rPr>
              <a:t>Grauman</a:t>
            </a:r>
            <a:endParaRPr lang="en-US" sz="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4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29801"/>
            <a:ext cx="6172200" cy="857250"/>
          </a:xfrm>
        </p:spPr>
        <p:txBody>
          <a:bodyPr/>
          <a:lstStyle/>
          <a:p>
            <a:r>
              <a:rPr lang="en-US" sz="3000" dirty="0"/>
              <a:t>Why multiple views?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966" y="819127"/>
            <a:ext cx="6626134" cy="3394472"/>
          </a:xfrm>
        </p:spPr>
        <p:txBody>
          <a:bodyPr/>
          <a:lstStyle/>
          <a:p>
            <a:r>
              <a:rPr lang="en-US" sz="1800" dirty="0"/>
              <a:t>Structure and depth are inherently ambiguous from single views.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20559100">
            <a:off x="2971800" y="2450378"/>
            <a:ext cx="2286000" cy="1428750"/>
          </a:xfrm>
          <a:prstGeom prst="parallelogram">
            <a:avLst>
              <a:gd name="adj" fmla="val 4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400300" y="1993178"/>
            <a:ext cx="17145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914650" y="2278928"/>
            <a:ext cx="17145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257800" y="3764828"/>
            <a:ext cx="17145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86400" y="3867222"/>
            <a:ext cx="22288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>
                <a:solidFill>
                  <a:srgbClr val="000000"/>
                </a:solidFill>
              </a:rPr>
              <a:t>Optical center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571750" y="1832443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86100" y="2050328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943350" y="2964728"/>
            <a:ext cx="171450" cy="171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457450" y="2050328"/>
            <a:ext cx="28575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114800" y="2861143"/>
            <a:ext cx="97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P1’=P2’</a:t>
            </a:r>
          </a:p>
        </p:txBody>
      </p:sp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7FA7FA06-1117-9145-94A6-9A556677A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474767"/>
              </p:ext>
            </p:extLst>
          </p:nvPr>
        </p:nvGraphicFramePr>
        <p:xfrm>
          <a:off x="6081423" y="2287232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34C35EEC-E5D9-6942-8764-9CC8E04E4C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423" y="2287232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30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Camera Calibration</a:t>
            </a:r>
          </a:p>
          <a:p>
            <a:r>
              <a:rPr lang="en-US" dirty="0"/>
              <a:t>Stereo Vision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</p:spTree>
    <p:extLst>
      <p:ext uri="{BB962C8B-B14F-4D97-AF65-F5344CB8AC3E}">
        <p14:creationId xmlns:p14="http://schemas.microsoft.com/office/powerpoint/2010/main" val="287364154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4908" y="0"/>
            <a:ext cx="6172200" cy="857250"/>
          </a:xfrm>
        </p:spPr>
        <p:txBody>
          <a:bodyPr/>
          <a:lstStyle/>
          <a:p>
            <a:r>
              <a:rPr lang="en-US" dirty="0"/>
              <a:t>Estimating depth with stereo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4908" y="819127"/>
            <a:ext cx="6172200" cy="172523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b="1" dirty="0"/>
              <a:t>Stereo</a:t>
            </a:r>
            <a:r>
              <a:rPr lang="en-US" dirty="0"/>
              <a:t>: shape from “motion” between two views</a:t>
            </a:r>
          </a:p>
          <a:p>
            <a:r>
              <a:rPr lang="en-US" dirty="0"/>
              <a:t>We’ll need to consider: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800" dirty="0"/>
              <a:t>Info on camera pose (“calibration”)</a:t>
            </a:r>
          </a:p>
          <a:p>
            <a:pPr indent="171450">
              <a:buFont typeface="Arial" pitchFamily="34" charset="0"/>
              <a:buChar char="•"/>
            </a:pPr>
            <a:r>
              <a:rPr lang="en-US" sz="1800" dirty="0"/>
              <a:t>Image point correspondences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935909" y="2942035"/>
            <a:ext cx="914400" cy="131445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3936159" y="2942035"/>
            <a:ext cx="914400" cy="1314450"/>
          </a:xfrm>
          <a:custGeom>
            <a:avLst/>
            <a:gdLst>
              <a:gd name="T0" fmla="*/ 0 w 768"/>
              <a:gd name="T1" fmla="*/ 0 h 1104"/>
              <a:gd name="T2" fmla="*/ 0 w 768"/>
              <a:gd name="T3" fmla="*/ 720 h 1104"/>
              <a:gd name="T4" fmla="*/ 768 w 768"/>
              <a:gd name="T5" fmla="*/ 1104 h 1104"/>
              <a:gd name="T6" fmla="*/ 768 w 768"/>
              <a:gd name="T7" fmla="*/ 384 h 1104"/>
              <a:gd name="T8" fmla="*/ 0 w 768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1104"/>
              <a:gd name="T17" fmla="*/ 768 w 768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1104">
                <a:moveTo>
                  <a:pt x="0" y="0"/>
                </a:moveTo>
                <a:lnTo>
                  <a:pt x="0" y="720"/>
                </a:lnTo>
                <a:lnTo>
                  <a:pt x="768" y="1104"/>
                </a:lnTo>
                <a:lnTo>
                  <a:pt x="768" y="38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21609" y="3970735"/>
            <a:ext cx="57150" cy="571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450509" y="3684985"/>
            <a:ext cx="457200" cy="2857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136059" y="2942035"/>
            <a:ext cx="1314450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335959" y="2942035"/>
            <a:ext cx="8001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878759" y="3627835"/>
            <a:ext cx="457200" cy="3429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278809" y="3627835"/>
            <a:ext cx="57150" cy="571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50509" y="3684985"/>
            <a:ext cx="57150" cy="571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893422" y="3956447"/>
            <a:ext cx="57150" cy="5715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107484" y="2884885"/>
            <a:ext cx="85725" cy="8572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33576" y="2551986"/>
            <a:ext cx="12859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scene point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85830" y="3942351"/>
            <a:ext cx="89888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optical center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67340" y="3648552"/>
            <a:ext cx="135165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plane</a:t>
            </a:r>
          </a:p>
        </p:txBody>
      </p:sp>
      <p:pic>
        <p:nvPicPr>
          <p:cNvPr id="1064962" name="Picture 2"/>
          <p:cNvPicPr>
            <a:picLocks noChangeAspect="1" noChangeArrowheads="1"/>
          </p:cNvPicPr>
          <p:nvPr/>
        </p:nvPicPr>
        <p:blipFill>
          <a:blip r:embed="rId3" cstate="print"/>
          <a:srcRect l="51969" t="26302" r="7536" b="42700"/>
          <a:stretch>
            <a:fillRect/>
          </a:stretch>
        </p:blipFill>
        <p:spPr bwMode="auto">
          <a:xfrm>
            <a:off x="5804314" y="3448062"/>
            <a:ext cx="1725239" cy="9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l="10188" t="26302" r="48674" b="42700"/>
          <a:stretch>
            <a:fillRect/>
          </a:stretch>
        </p:blipFill>
        <p:spPr bwMode="auto">
          <a:xfrm>
            <a:off x="5776929" y="2434826"/>
            <a:ext cx="1752624" cy="95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 bwMode="auto">
          <a:xfrm>
            <a:off x="6543703" y="2845598"/>
            <a:ext cx="82154" cy="821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8011" y="3886219"/>
            <a:ext cx="82154" cy="821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503" y="676275"/>
            <a:ext cx="5747147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2235994" y="3434954"/>
            <a:ext cx="508825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/>
              <a:t>Potential matches for </a:t>
            </a:r>
            <a:r>
              <a:rPr lang="en-US" sz="1500" i="1" dirty="0"/>
              <a:t>x</a:t>
            </a:r>
            <a:r>
              <a:rPr lang="en-US" sz="1500" dirty="0"/>
              <a:t> have to lie on the corresponding line </a:t>
            </a:r>
            <a:r>
              <a:rPr lang="en-US" sz="1500" i="1" dirty="0"/>
              <a:t>l’</a:t>
            </a:r>
            <a:r>
              <a:rPr lang="en-US" sz="15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2228850" y="4235054"/>
            <a:ext cx="508825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/>
              <a:t>Potential matches for </a:t>
            </a:r>
            <a:r>
              <a:rPr lang="en-US" sz="1500" i="1" dirty="0"/>
              <a:t>x’</a:t>
            </a:r>
            <a:r>
              <a:rPr lang="en-US" sz="1500" dirty="0"/>
              <a:t> have to lie on the corresponding line </a:t>
            </a:r>
            <a:r>
              <a:rPr lang="en-US" sz="1500" i="1" dirty="0"/>
              <a:t>l</a:t>
            </a:r>
            <a:r>
              <a:rPr lang="en-US" sz="15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3306366" y="180498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5706666" y="1747837"/>
            <a:ext cx="190500" cy="11858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5849541" y="1804988"/>
            <a:ext cx="57150" cy="57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3325416" y="1733550"/>
            <a:ext cx="180975" cy="11715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630216" y="1576388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4120754" y="1243013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5849541" y="1800225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5811441" y="2066925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5768579" y="2286000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74434" y="-252"/>
            <a:ext cx="7886700" cy="994172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3143250" y="1714500"/>
            <a:ext cx="171450" cy="17145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143250" y="1657350"/>
            <a:ext cx="15716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5657850" y="1752600"/>
            <a:ext cx="204788" cy="1905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5657850" y="1714500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7143750" y="1143000"/>
            <a:ext cx="285750" cy="2286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1771650" y="1152525"/>
            <a:ext cx="195263" cy="219075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572125" y="2000250"/>
            <a:ext cx="252413" cy="523875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4033838" y="1028700"/>
            <a:ext cx="276225" cy="223838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543300" y="1371600"/>
            <a:ext cx="285750" cy="195263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943350" y="1012031"/>
            <a:ext cx="274434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600700" y="2000250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486150" y="1314450"/>
            <a:ext cx="274434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543550" y="2286000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87479" y="919163"/>
            <a:ext cx="57150" cy="57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57700" y="685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400550" y="685800"/>
            <a:ext cx="342900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53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658416"/>
            <a:ext cx="5772150" cy="242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947863" y="2806304"/>
            <a:ext cx="1574006" cy="95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786188" y="2811066"/>
            <a:ext cx="17335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5800725" y="2811066"/>
            <a:ext cx="1571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5957887" y="1839516"/>
            <a:ext cx="1414463" cy="9667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686300" y="963216"/>
            <a:ext cx="1100138" cy="7524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533775" y="953691"/>
            <a:ext cx="1104900" cy="7572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938338" y="1834754"/>
            <a:ext cx="1419225" cy="9620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1837332" y="4102894"/>
            <a:ext cx="454483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500" dirty="0">
                <a:solidFill>
                  <a:schemeClr val="folHlink"/>
                </a:solidFill>
              </a:rPr>
              <a:t> </a:t>
            </a:r>
            <a:r>
              <a:rPr lang="en-US" sz="1500" b="1" dirty="0" err="1">
                <a:solidFill>
                  <a:schemeClr val="folHlink"/>
                </a:solidFill>
              </a:rPr>
              <a:t>Epipolar</a:t>
            </a:r>
            <a:r>
              <a:rPr lang="en-US" sz="1500" b="1" dirty="0">
                <a:solidFill>
                  <a:schemeClr val="folHlink"/>
                </a:solidFill>
              </a:rPr>
              <a:t> Plane</a:t>
            </a:r>
            <a:r>
              <a:rPr lang="en-US" sz="15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471863" y="274439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5719763" y="276820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1833066" y="3314700"/>
            <a:ext cx="37417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500" dirty="0">
                <a:solidFill>
                  <a:srgbClr val="339966"/>
                </a:solidFill>
              </a:rPr>
              <a:t> </a:t>
            </a:r>
            <a:r>
              <a:rPr lang="en-US" sz="1500" b="1" dirty="0" err="1">
                <a:solidFill>
                  <a:srgbClr val="339966"/>
                </a:solidFill>
              </a:rPr>
              <a:t>Epipoles</a:t>
            </a:r>
            <a:r>
              <a:rPr lang="en-US" sz="15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15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15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1828801" y="3007519"/>
            <a:ext cx="42675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500" dirty="0">
                <a:solidFill>
                  <a:srgbClr val="FF3399"/>
                </a:solidFill>
              </a:rPr>
              <a:t> </a:t>
            </a:r>
            <a:r>
              <a:rPr lang="en-US" sz="1500" b="1" dirty="0">
                <a:solidFill>
                  <a:srgbClr val="FF3399"/>
                </a:solidFill>
              </a:rPr>
              <a:t>Baseline</a:t>
            </a:r>
            <a:r>
              <a:rPr lang="en-US" sz="15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943100" y="2830116"/>
            <a:ext cx="15430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771900" y="2830116"/>
            <a:ext cx="17716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5829300" y="2830116"/>
            <a:ext cx="15430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1828800" y="1164431"/>
            <a:ext cx="17145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7271147" y="1171575"/>
            <a:ext cx="241697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4572000" y="669131"/>
            <a:ext cx="274434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3143250" y="1714500"/>
            <a:ext cx="171450" cy="17145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3143250" y="1657350"/>
            <a:ext cx="15716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6000750" y="1714500"/>
            <a:ext cx="171450" cy="17145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5943600" y="1657350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x’</a:t>
            </a:r>
          </a:p>
        </p:txBody>
      </p:sp>
    </p:spTree>
    <p:extLst>
      <p:ext uri="{BB962C8B-B14F-4D97-AF65-F5344CB8AC3E}">
        <p14:creationId xmlns:p14="http://schemas.microsoft.com/office/powerpoint/2010/main" val="2099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658416"/>
            <a:ext cx="5772150" cy="242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947863" y="2806304"/>
            <a:ext cx="1574006" cy="95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786188" y="2811066"/>
            <a:ext cx="17335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5800725" y="2811066"/>
            <a:ext cx="1571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5957887" y="1839516"/>
            <a:ext cx="1414463" cy="9667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686300" y="963216"/>
            <a:ext cx="1100138" cy="7524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533775" y="953691"/>
            <a:ext cx="1104900" cy="7572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938338" y="1834754"/>
            <a:ext cx="1419225" cy="9620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471863" y="274439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5719763" y="276820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357562" y="1725216"/>
            <a:ext cx="2595563" cy="120015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1828800" y="4353636"/>
            <a:ext cx="56007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500" dirty="0">
                <a:solidFill>
                  <a:srgbClr val="A50021"/>
                </a:solidFill>
              </a:rPr>
              <a:t> </a:t>
            </a:r>
            <a:r>
              <a:rPr lang="en-US" sz="1500" b="1" dirty="0" err="1">
                <a:solidFill>
                  <a:srgbClr val="A50021"/>
                </a:solidFill>
              </a:rPr>
              <a:t>Epipolar</a:t>
            </a:r>
            <a:r>
              <a:rPr lang="en-US" sz="1500" b="1" dirty="0">
                <a:solidFill>
                  <a:srgbClr val="A50021"/>
                </a:solidFill>
              </a:rPr>
              <a:t> Lines</a:t>
            </a:r>
            <a:r>
              <a:rPr lang="en-US" sz="1500" dirty="0">
                <a:solidFill>
                  <a:srgbClr val="A50021"/>
                </a:solidFill>
              </a:rPr>
              <a:t> - intersections of </a:t>
            </a:r>
            <a:r>
              <a:rPr lang="en-US" sz="1500" dirty="0" err="1">
                <a:solidFill>
                  <a:srgbClr val="A50021"/>
                </a:solidFill>
              </a:rPr>
              <a:t>epipolar</a:t>
            </a:r>
            <a:r>
              <a:rPr lang="en-US" sz="1500" dirty="0">
                <a:solidFill>
                  <a:srgbClr val="A50021"/>
                </a:solidFill>
              </a:rPr>
              <a:t> plane with image</a:t>
            </a:r>
            <a:br>
              <a:rPr lang="en-US" sz="1500" dirty="0">
                <a:solidFill>
                  <a:srgbClr val="A50021"/>
                </a:solidFill>
              </a:rPr>
            </a:br>
            <a:r>
              <a:rPr lang="en-US" sz="15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15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943100" y="2830116"/>
            <a:ext cx="15430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771900" y="2830116"/>
            <a:ext cx="17716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5829300" y="2830116"/>
            <a:ext cx="154305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1828800" y="1164431"/>
            <a:ext cx="17145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7271147" y="1171575"/>
            <a:ext cx="241697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669131"/>
            <a:ext cx="274434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3143250" y="1714500"/>
            <a:ext cx="171450" cy="17145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3143250" y="1657350"/>
            <a:ext cx="15716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000750" y="1714500"/>
            <a:ext cx="171450" cy="17145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5943600" y="1657350"/>
            <a:ext cx="285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837332" y="4102894"/>
            <a:ext cx="454483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500" dirty="0">
                <a:solidFill>
                  <a:schemeClr val="folHlink"/>
                </a:solidFill>
              </a:rPr>
              <a:t> </a:t>
            </a:r>
            <a:r>
              <a:rPr lang="en-US" sz="1500" b="1" dirty="0" err="1">
                <a:solidFill>
                  <a:schemeClr val="folHlink"/>
                </a:solidFill>
              </a:rPr>
              <a:t>Epipolar</a:t>
            </a:r>
            <a:r>
              <a:rPr lang="en-US" sz="1500" b="1" dirty="0">
                <a:solidFill>
                  <a:schemeClr val="folHlink"/>
                </a:solidFill>
              </a:rPr>
              <a:t> Plane</a:t>
            </a:r>
            <a:r>
              <a:rPr lang="en-US" sz="15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1833066" y="3314700"/>
            <a:ext cx="37417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500" dirty="0">
                <a:solidFill>
                  <a:srgbClr val="339966"/>
                </a:solidFill>
              </a:rPr>
              <a:t> </a:t>
            </a:r>
            <a:r>
              <a:rPr lang="en-US" sz="1500" b="1" dirty="0" err="1">
                <a:solidFill>
                  <a:srgbClr val="339966"/>
                </a:solidFill>
              </a:rPr>
              <a:t>Epipoles</a:t>
            </a:r>
            <a:r>
              <a:rPr lang="en-US" sz="15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15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15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828801" y="3007519"/>
            <a:ext cx="42675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500" dirty="0">
                <a:solidFill>
                  <a:srgbClr val="FF3399"/>
                </a:solidFill>
              </a:rPr>
              <a:t> </a:t>
            </a:r>
            <a:r>
              <a:rPr lang="en-US" sz="1500" b="1" dirty="0">
                <a:solidFill>
                  <a:srgbClr val="FF3399"/>
                </a:solidFill>
              </a:rPr>
              <a:t>Baseline</a:t>
            </a:r>
            <a:r>
              <a:rPr lang="en-US" sz="15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</p:spTree>
    <p:extLst>
      <p:ext uri="{BB962C8B-B14F-4D97-AF65-F5344CB8AC3E}">
        <p14:creationId xmlns:p14="http://schemas.microsoft.com/office/powerpoint/2010/main" val="414301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41972"/>
            <a:ext cx="2907506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1" y="2441972"/>
            <a:ext cx="2907506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2048" y="685800"/>
            <a:ext cx="2778919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439239" y="-111510"/>
            <a:ext cx="7886700" cy="994172"/>
          </a:xfrm>
        </p:spPr>
        <p:txBody>
          <a:bodyPr/>
          <a:lstStyle/>
          <a:p>
            <a:r>
              <a:rPr lang="en-US" dirty="0"/>
              <a:t>Example: Converging cameras</a:t>
            </a:r>
          </a:p>
        </p:txBody>
      </p:sp>
    </p:spTree>
    <p:extLst>
      <p:ext uri="{BB962C8B-B14F-4D97-AF65-F5344CB8AC3E}">
        <p14:creationId xmlns:p14="http://schemas.microsoft.com/office/powerpoint/2010/main" val="2492366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 idx="4294967295"/>
          </p:nvPr>
        </p:nvSpPr>
        <p:spPr>
          <a:xfrm>
            <a:off x="1371600" y="24968"/>
            <a:ext cx="6400800" cy="857250"/>
          </a:xfrm>
        </p:spPr>
        <p:txBody>
          <a:bodyPr/>
          <a:lstStyle/>
          <a:p>
            <a:r>
              <a:rPr lang="en-US" sz="3000" dirty="0"/>
              <a:t>Geometry for a simple stereo system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4294967295"/>
          </p:nvPr>
        </p:nvSpPr>
        <p:spPr>
          <a:xfrm>
            <a:off x="1485900" y="1010820"/>
            <a:ext cx="6172200" cy="3394472"/>
          </a:xfrm>
        </p:spPr>
        <p:txBody>
          <a:bodyPr/>
          <a:lstStyle/>
          <a:p>
            <a:r>
              <a:rPr lang="en-US" sz="1800" dirty="0"/>
              <a:t>First, assuming parallel optical axes, known camera parameters (i.e., calibrated cameras):</a:t>
            </a:r>
          </a:p>
        </p:txBody>
      </p:sp>
    </p:spTree>
    <p:extLst>
      <p:ext uri="{BB962C8B-B14F-4D97-AF65-F5344CB8AC3E}">
        <p14:creationId xmlns:p14="http://schemas.microsoft.com/office/powerpoint/2010/main" val="1179963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82930" y="-36620"/>
            <a:ext cx="7886700" cy="994172"/>
          </a:xfrm>
        </p:spPr>
        <p:txBody>
          <a:bodyPr/>
          <a:lstStyle/>
          <a:p>
            <a:r>
              <a:rPr lang="en-US" dirty="0"/>
              <a:t>Simplest Case: Parallel images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296" y="1315045"/>
            <a:ext cx="3665560" cy="301335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1800" dirty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1800" dirty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1800" dirty="0"/>
              <a:t>Focal lengths are the same</a:t>
            </a:r>
          </a:p>
          <a:p>
            <a:pPr>
              <a:buFontTx/>
              <a:buChar char="•"/>
            </a:pPr>
            <a:r>
              <a:rPr lang="en-US" sz="1800" dirty="0"/>
              <a:t>Then </a:t>
            </a:r>
            <a:r>
              <a:rPr lang="en-US" sz="1800" dirty="0" err="1"/>
              <a:t>epipolar</a:t>
            </a:r>
            <a:r>
              <a:rPr lang="en-US" sz="1800" dirty="0"/>
              <a:t> lines fall along the horizontal scan lines of the images</a:t>
            </a:r>
          </a:p>
          <a:p>
            <a:pPr>
              <a:buFontTx/>
              <a:buChar char="•"/>
            </a:pPr>
            <a:endParaRPr lang="en-US" sz="1800" dirty="0"/>
          </a:p>
        </p:txBody>
      </p:sp>
      <p:grpSp>
        <p:nvGrpSpPr>
          <p:cNvPr id="20484" name="Group 29"/>
          <p:cNvGrpSpPr>
            <a:grpSpLocks/>
          </p:cNvGrpSpPr>
          <p:nvPr/>
        </p:nvGrpSpPr>
        <p:grpSpPr bwMode="auto">
          <a:xfrm>
            <a:off x="1203416" y="820817"/>
            <a:ext cx="3371850" cy="4139803"/>
            <a:chOff x="336" y="603"/>
            <a:chExt cx="2832" cy="3477"/>
          </a:xfrm>
        </p:grpSpPr>
        <p:sp>
          <p:nvSpPr>
            <p:cNvPr id="20485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53 w 865"/>
                <a:gd name="T1" fmla="*/ 0 h 529"/>
                <a:gd name="T2" fmla="*/ 45 w 865"/>
                <a:gd name="T3" fmla="*/ 24 h 529"/>
                <a:gd name="T4" fmla="*/ 45 w 865"/>
                <a:gd name="T5" fmla="*/ 48 h 529"/>
                <a:gd name="T6" fmla="*/ 30 w 865"/>
                <a:gd name="T7" fmla="*/ 72 h 529"/>
                <a:gd name="T8" fmla="*/ 22 w 865"/>
                <a:gd name="T9" fmla="*/ 96 h 529"/>
                <a:gd name="T10" fmla="*/ 22 w 865"/>
                <a:gd name="T11" fmla="*/ 120 h 529"/>
                <a:gd name="T12" fmla="*/ 22 w 865"/>
                <a:gd name="T13" fmla="*/ 144 h 529"/>
                <a:gd name="T14" fmla="*/ 15 w 865"/>
                <a:gd name="T15" fmla="*/ 168 h 529"/>
                <a:gd name="T16" fmla="*/ 8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8 w 865"/>
                <a:gd name="T25" fmla="*/ 288 h 529"/>
                <a:gd name="T26" fmla="*/ 8 w 865"/>
                <a:gd name="T27" fmla="*/ 312 h 529"/>
                <a:gd name="T28" fmla="*/ 15 w 865"/>
                <a:gd name="T29" fmla="*/ 336 h 529"/>
                <a:gd name="T30" fmla="*/ 15 w 865"/>
                <a:gd name="T31" fmla="*/ 360 h 529"/>
                <a:gd name="T32" fmla="*/ 22 w 865"/>
                <a:gd name="T33" fmla="*/ 384 h 529"/>
                <a:gd name="T34" fmla="*/ 22 w 865"/>
                <a:gd name="T35" fmla="*/ 408 h 529"/>
                <a:gd name="T36" fmla="*/ 30 w 865"/>
                <a:gd name="T37" fmla="*/ 432 h 529"/>
                <a:gd name="T38" fmla="*/ 37 w 865"/>
                <a:gd name="T39" fmla="*/ 456 h 529"/>
                <a:gd name="T40" fmla="*/ 532 w 865"/>
                <a:gd name="T41" fmla="*/ 528 h 529"/>
                <a:gd name="T42" fmla="*/ 502 w 865"/>
                <a:gd name="T43" fmla="*/ 480 h 529"/>
                <a:gd name="T44" fmla="*/ 495 w 865"/>
                <a:gd name="T45" fmla="*/ 456 h 529"/>
                <a:gd name="T46" fmla="*/ 487 w 865"/>
                <a:gd name="T47" fmla="*/ 420 h 529"/>
                <a:gd name="T48" fmla="*/ 480 w 865"/>
                <a:gd name="T49" fmla="*/ 396 h 529"/>
                <a:gd name="T50" fmla="*/ 472 w 865"/>
                <a:gd name="T51" fmla="*/ 372 h 529"/>
                <a:gd name="T52" fmla="*/ 465 w 865"/>
                <a:gd name="T53" fmla="*/ 348 h 529"/>
                <a:gd name="T54" fmla="*/ 465 w 865"/>
                <a:gd name="T55" fmla="*/ 324 h 529"/>
                <a:gd name="T56" fmla="*/ 465 w 865"/>
                <a:gd name="T57" fmla="*/ 288 h 529"/>
                <a:gd name="T58" fmla="*/ 465 w 865"/>
                <a:gd name="T59" fmla="*/ 264 h 529"/>
                <a:gd name="T60" fmla="*/ 465 w 865"/>
                <a:gd name="T61" fmla="*/ 240 h 529"/>
                <a:gd name="T62" fmla="*/ 480 w 865"/>
                <a:gd name="T63" fmla="*/ 216 h 529"/>
                <a:gd name="T64" fmla="*/ 480 w 865"/>
                <a:gd name="T65" fmla="*/ 192 h 529"/>
                <a:gd name="T66" fmla="*/ 487 w 865"/>
                <a:gd name="T67" fmla="*/ 168 h 529"/>
                <a:gd name="T68" fmla="*/ 502 w 865"/>
                <a:gd name="T69" fmla="*/ 156 h 529"/>
                <a:gd name="T70" fmla="*/ 502 w 865"/>
                <a:gd name="T71" fmla="*/ 132 h 529"/>
                <a:gd name="T72" fmla="*/ 517 w 865"/>
                <a:gd name="T73" fmla="*/ 108 h 529"/>
                <a:gd name="T74" fmla="*/ 532 w 865"/>
                <a:gd name="T75" fmla="*/ 96 h 529"/>
                <a:gd name="T76" fmla="*/ 540 w 865"/>
                <a:gd name="T77" fmla="*/ 72 h 529"/>
                <a:gd name="T78" fmla="*/ 53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540 w 865"/>
                <a:gd name="T3" fmla="*/ 1260 h 1261"/>
                <a:gd name="T4" fmla="*/ 540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540 w 865"/>
                <a:gd name="T3" fmla="*/ 1260 h 1261"/>
                <a:gd name="T4" fmla="*/ 540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92 w 279"/>
                <a:gd name="T3" fmla="*/ 1 h 244"/>
                <a:gd name="T4" fmla="*/ 100 w 279"/>
                <a:gd name="T5" fmla="*/ 0 h 244"/>
                <a:gd name="T6" fmla="*/ 104 w 279"/>
                <a:gd name="T7" fmla="*/ 3 h 244"/>
                <a:gd name="T8" fmla="*/ 104 w 279"/>
                <a:gd name="T9" fmla="*/ 6 h 244"/>
                <a:gd name="T10" fmla="*/ 108 w 279"/>
                <a:gd name="T11" fmla="*/ 5 h 244"/>
                <a:gd name="T12" fmla="*/ 110 w 279"/>
                <a:gd name="T13" fmla="*/ 9 h 244"/>
                <a:gd name="T14" fmla="*/ 114 w 279"/>
                <a:gd name="T15" fmla="*/ 7 h 244"/>
                <a:gd name="T16" fmla="*/ 116 w 279"/>
                <a:gd name="T17" fmla="*/ 12 h 244"/>
                <a:gd name="T18" fmla="*/ 118 w 279"/>
                <a:gd name="T19" fmla="*/ 13 h 244"/>
                <a:gd name="T20" fmla="*/ 123 w 279"/>
                <a:gd name="T21" fmla="*/ 14 h 244"/>
                <a:gd name="T22" fmla="*/ 125 w 279"/>
                <a:gd name="T23" fmla="*/ 15 h 244"/>
                <a:gd name="T24" fmla="*/ 128 w 279"/>
                <a:gd name="T25" fmla="*/ 19 h 244"/>
                <a:gd name="T26" fmla="*/ 132 w 279"/>
                <a:gd name="T27" fmla="*/ 20 h 244"/>
                <a:gd name="T28" fmla="*/ 134 w 279"/>
                <a:gd name="T29" fmla="*/ 23 h 244"/>
                <a:gd name="T30" fmla="*/ 139 w 279"/>
                <a:gd name="T31" fmla="*/ 25 h 244"/>
                <a:gd name="T32" fmla="*/ 141 w 279"/>
                <a:gd name="T33" fmla="*/ 29 h 244"/>
                <a:gd name="T34" fmla="*/ 143 w 279"/>
                <a:gd name="T35" fmla="*/ 32 h 244"/>
                <a:gd name="T36" fmla="*/ 144 w 279"/>
                <a:gd name="T37" fmla="*/ 36 h 244"/>
                <a:gd name="T38" fmla="*/ 147 w 279"/>
                <a:gd name="T39" fmla="*/ 39 h 244"/>
                <a:gd name="T40" fmla="*/ 148 w 279"/>
                <a:gd name="T41" fmla="*/ 45 h 244"/>
                <a:gd name="T42" fmla="*/ 151 w 279"/>
                <a:gd name="T43" fmla="*/ 46 h 244"/>
                <a:gd name="T44" fmla="*/ 155 w 279"/>
                <a:gd name="T45" fmla="*/ 55 h 244"/>
                <a:gd name="T46" fmla="*/ 155 w 279"/>
                <a:gd name="T47" fmla="*/ 58 h 244"/>
                <a:gd name="T48" fmla="*/ 160 w 279"/>
                <a:gd name="T49" fmla="*/ 63 h 244"/>
                <a:gd name="T50" fmla="*/ 160 w 279"/>
                <a:gd name="T51" fmla="*/ 67 h 244"/>
                <a:gd name="T52" fmla="*/ 163 w 279"/>
                <a:gd name="T53" fmla="*/ 71 h 244"/>
                <a:gd name="T54" fmla="*/ 163 w 279"/>
                <a:gd name="T55" fmla="*/ 75 h 244"/>
                <a:gd name="T56" fmla="*/ 165 w 279"/>
                <a:gd name="T57" fmla="*/ 81 h 244"/>
                <a:gd name="T58" fmla="*/ 165 w 279"/>
                <a:gd name="T59" fmla="*/ 86 h 244"/>
                <a:gd name="T60" fmla="*/ 166 w 279"/>
                <a:gd name="T61" fmla="*/ 90 h 244"/>
                <a:gd name="T62" fmla="*/ 166 w 279"/>
                <a:gd name="T63" fmla="*/ 95 h 244"/>
                <a:gd name="T64" fmla="*/ 167 w 279"/>
                <a:gd name="T65" fmla="*/ 99 h 244"/>
                <a:gd name="T66" fmla="*/ 167 w 279"/>
                <a:gd name="T67" fmla="*/ 103 h 244"/>
                <a:gd name="T68" fmla="*/ 167 w 279"/>
                <a:gd name="T69" fmla="*/ 109 h 244"/>
                <a:gd name="T70" fmla="*/ 167 w 279"/>
                <a:gd name="T71" fmla="*/ 113 h 244"/>
                <a:gd name="T72" fmla="*/ 171 w 279"/>
                <a:gd name="T73" fmla="*/ 119 h 244"/>
                <a:gd name="T74" fmla="*/ 172 w 279"/>
                <a:gd name="T75" fmla="*/ 124 h 244"/>
                <a:gd name="T76" fmla="*/ 172 w 279"/>
                <a:gd name="T77" fmla="*/ 128 h 244"/>
                <a:gd name="T78" fmla="*/ 172 w 279"/>
                <a:gd name="T79" fmla="*/ 134 h 244"/>
                <a:gd name="T80" fmla="*/ 173 w 279"/>
                <a:gd name="T81" fmla="*/ 138 h 244"/>
                <a:gd name="T82" fmla="*/ 173 w 279"/>
                <a:gd name="T83" fmla="*/ 143 h 244"/>
                <a:gd name="T84" fmla="*/ 173 w 279"/>
                <a:gd name="T85" fmla="*/ 147 h 244"/>
                <a:gd name="T86" fmla="*/ 172 w 279"/>
                <a:gd name="T87" fmla="*/ 153 h 244"/>
                <a:gd name="T88" fmla="*/ 172 w 279"/>
                <a:gd name="T89" fmla="*/ 156 h 244"/>
                <a:gd name="T90" fmla="*/ 173 w 279"/>
                <a:gd name="T91" fmla="*/ 162 h 244"/>
                <a:gd name="T92" fmla="*/ 174 w 279"/>
                <a:gd name="T93" fmla="*/ 167 h 244"/>
                <a:gd name="T94" fmla="*/ 172 w 279"/>
                <a:gd name="T95" fmla="*/ 172 h 244"/>
                <a:gd name="T96" fmla="*/ 169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92 w 279"/>
                <a:gd name="T3" fmla="*/ 1 h 244"/>
                <a:gd name="T4" fmla="*/ 100 w 279"/>
                <a:gd name="T5" fmla="*/ 0 h 244"/>
                <a:gd name="T6" fmla="*/ 104 w 279"/>
                <a:gd name="T7" fmla="*/ 3 h 244"/>
                <a:gd name="T8" fmla="*/ 104 w 279"/>
                <a:gd name="T9" fmla="*/ 6 h 244"/>
                <a:gd name="T10" fmla="*/ 108 w 279"/>
                <a:gd name="T11" fmla="*/ 5 h 244"/>
                <a:gd name="T12" fmla="*/ 110 w 279"/>
                <a:gd name="T13" fmla="*/ 9 h 244"/>
                <a:gd name="T14" fmla="*/ 114 w 279"/>
                <a:gd name="T15" fmla="*/ 7 h 244"/>
                <a:gd name="T16" fmla="*/ 116 w 279"/>
                <a:gd name="T17" fmla="*/ 12 h 244"/>
                <a:gd name="T18" fmla="*/ 118 w 279"/>
                <a:gd name="T19" fmla="*/ 13 h 244"/>
                <a:gd name="T20" fmla="*/ 123 w 279"/>
                <a:gd name="T21" fmla="*/ 14 h 244"/>
                <a:gd name="T22" fmla="*/ 125 w 279"/>
                <a:gd name="T23" fmla="*/ 15 h 244"/>
                <a:gd name="T24" fmla="*/ 128 w 279"/>
                <a:gd name="T25" fmla="*/ 19 h 244"/>
                <a:gd name="T26" fmla="*/ 132 w 279"/>
                <a:gd name="T27" fmla="*/ 20 h 244"/>
                <a:gd name="T28" fmla="*/ 134 w 279"/>
                <a:gd name="T29" fmla="*/ 23 h 244"/>
                <a:gd name="T30" fmla="*/ 139 w 279"/>
                <a:gd name="T31" fmla="*/ 25 h 244"/>
                <a:gd name="T32" fmla="*/ 141 w 279"/>
                <a:gd name="T33" fmla="*/ 29 h 244"/>
                <a:gd name="T34" fmla="*/ 143 w 279"/>
                <a:gd name="T35" fmla="*/ 32 h 244"/>
                <a:gd name="T36" fmla="*/ 144 w 279"/>
                <a:gd name="T37" fmla="*/ 36 h 244"/>
                <a:gd name="T38" fmla="*/ 147 w 279"/>
                <a:gd name="T39" fmla="*/ 39 h 244"/>
                <a:gd name="T40" fmla="*/ 148 w 279"/>
                <a:gd name="T41" fmla="*/ 45 h 244"/>
                <a:gd name="T42" fmla="*/ 151 w 279"/>
                <a:gd name="T43" fmla="*/ 46 h 244"/>
                <a:gd name="T44" fmla="*/ 155 w 279"/>
                <a:gd name="T45" fmla="*/ 55 h 244"/>
                <a:gd name="T46" fmla="*/ 155 w 279"/>
                <a:gd name="T47" fmla="*/ 58 h 244"/>
                <a:gd name="T48" fmla="*/ 160 w 279"/>
                <a:gd name="T49" fmla="*/ 63 h 244"/>
                <a:gd name="T50" fmla="*/ 160 w 279"/>
                <a:gd name="T51" fmla="*/ 67 h 244"/>
                <a:gd name="T52" fmla="*/ 163 w 279"/>
                <a:gd name="T53" fmla="*/ 71 h 244"/>
                <a:gd name="T54" fmla="*/ 163 w 279"/>
                <a:gd name="T55" fmla="*/ 75 h 244"/>
                <a:gd name="T56" fmla="*/ 165 w 279"/>
                <a:gd name="T57" fmla="*/ 81 h 244"/>
                <a:gd name="T58" fmla="*/ 165 w 279"/>
                <a:gd name="T59" fmla="*/ 86 h 244"/>
                <a:gd name="T60" fmla="*/ 166 w 279"/>
                <a:gd name="T61" fmla="*/ 90 h 244"/>
                <a:gd name="T62" fmla="*/ 166 w 279"/>
                <a:gd name="T63" fmla="*/ 95 h 244"/>
                <a:gd name="T64" fmla="*/ 167 w 279"/>
                <a:gd name="T65" fmla="*/ 99 h 244"/>
                <a:gd name="T66" fmla="*/ 167 w 279"/>
                <a:gd name="T67" fmla="*/ 103 h 244"/>
                <a:gd name="T68" fmla="*/ 167 w 279"/>
                <a:gd name="T69" fmla="*/ 109 h 244"/>
                <a:gd name="T70" fmla="*/ 167 w 279"/>
                <a:gd name="T71" fmla="*/ 113 h 244"/>
                <a:gd name="T72" fmla="*/ 171 w 279"/>
                <a:gd name="T73" fmla="*/ 119 h 244"/>
                <a:gd name="T74" fmla="*/ 172 w 279"/>
                <a:gd name="T75" fmla="*/ 124 h 244"/>
                <a:gd name="T76" fmla="*/ 172 w 279"/>
                <a:gd name="T77" fmla="*/ 128 h 244"/>
                <a:gd name="T78" fmla="*/ 172 w 279"/>
                <a:gd name="T79" fmla="*/ 134 h 244"/>
                <a:gd name="T80" fmla="*/ 173 w 279"/>
                <a:gd name="T81" fmla="*/ 138 h 244"/>
                <a:gd name="T82" fmla="*/ 173 w 279"/>
                <a:gd name="T83" fmla="*/ 143 h 244"/>
                <a:gd name="T84" fmla="*/ 173 w 279"/>
                <a:gd name="T85" fmla="*/ 147 h 244"/>
                <a:gd name="T86" fmla="*/ 172 w 279"/>
                <a:gd name="T87" fmla="*/ 153 h 244"/>
                <a:gd name="T88" fmla="*/ 172 w 279"/>
                <a:gd name="T89" fmla="*/ 156 h 244"/>
                <a:gd name="T90" fmla="*/ 173 w 279"/>
                <a:gd name="T91" fmla="*/ 162 h 244"/>
                <a:gd name="T92" fmla="*/ 174 w 279"/>
                <a:gd name="T93" fmla="*/ 167 h 244"/>
                <a:gd name="T94" fmla="*/ 172 w 279"/>
                <a:gd name="T95" fmla="*/ 172 h 244"/>
                <a:gd name="T96" fmla="*/ 169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542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A081798-EBD3-0347-9F05-9A777DA34256}"/>
              </a:ext>
            </a:extLst>
          </p:cNvPr>
          <p:cNvGrpSpPr/>
          <p:nvPr/>
        </p:nvGrpSpPr>
        <p:grpSpPr>
          <a:xfrm>
            <a:off x="876843" y="447404"/>
            <a:ext cx="7110601" cy="4098471"/>
            <a:chOff x="2686050" y="800101"/>
            <a:chExt cx="3771900" cy="2174081"/>
          </a:xfrm>
        </p:grpSpPr>
        <p:pic>
          <p:nvPicPr>
            <p:cNvPr id="18435" name="Picture 3" descr="lincoln_fu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6050" y="800101"/>
              <a:ext cx="3771900" cy="217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5270" name="Line 6"/>
            <p:cNvSpPr>
              <a:spLocks noChangeShapeType="1"/>
            </p:cNvSpPr>
            <p:nvPr/>
          </p:nvSpPr>
          <p:spPr bwMode="auto">
            <a:xfrm>
              <a:off x="4572000" y="2343150"/>
              <a:ext cx="1885950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4"/>
            <p:cNvGrpSpPr>
              <a:grpSpLocks/>
            </p:cNvGrpSpPr>
            <p:nvPr/>
          </p:nvGrpSpPr>
          <p:grpSpPr bwMode="auto">
            <a:xfrm>
              <a:off x="3657600" y="2228850"/>
              <a:ext cx="228600" cy="228600"/>
              <a:chOff x="2112" y="1872"/>
              <a:chExt cx="192" cy="192"/>
            </a:xfrm>
          </p:grpSpPr>
          <p:sp>
            <p:nvSpPr>
              <p:cNvPr id="18448" name="Oval 9"/>
              <p:cNvSpPr>
                <a:spLocks noChangeArrowheads="1"/>
              </p:cNvSpPr>
              <p:nvPr/>
            </p:nvSpPr>
            <p:spPr bwMode="auto">
              <a:xfrm>
                <a:off x="2174" y="1941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Rectangle 16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192" cy="1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086350" y="2228850"/>
              <a:ext cx="228600" cy="228600"/>
              <a:chOff x="3600" y="1872"/>
              <a:chExt cx="192" cy="192"/>
            </a:xfrm>
          </p:grpSpPr>
          <p:sp>
            <p:nvSpPr>
              <p:cNvPr id="18446" name="Oval 7"/>
              <p:cNvSpPr>
                <a:spLocks noChangeArrowheads="1"/>
              </p:cNvSpPr>
              <p:nvPr/>
            </p:nvSpPr>
            <p:spPr bwMode="auto">
              <a:xfrm>
                <a:off x="3675" y="1947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Rectangle 17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192" cy="1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743450" y="2228850"/>
              <a:ext cx="228600" cy="228600"/>
              <a:chOff x="3600" y="1872"/>
              <a:chExt cx="192" cy="192"/>
            </a:xfrm>
          </p:grpSpPr>
          <p:sp>
            <p:nvSpPr>
              <p:cNvPr id="18444" name="Oval 17"/>
              <p:cNvSpPr>
                <a:spLocks noChangeArrowheads="1"/>
              </p:cNvSpPr>
              <p:nvPr/>
            </p:nvSpPr>
            <p:spPr bwMode="auto">
              <a:xfrm>
                <a:off x="3675" y="1947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5" name="Rectangle 18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192" cy="1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5429250" y="2228850"/>
              <a:ext cx="228600" cy="228600"/>
              <a:chOff x="3600" y="1872"/>
              <a:chExt cx="192" cy="192"/>
            </a:xfrm>
          </p:grpSpPr>
          <p:sp>
            <p:nvSpPr>
              <p:cNvPr id="18442" name="Oval 20"/>
              <p:cNvSpPr>
                <a:spLocks noChangeArrowheads="1"/>
              </p:cNvSpPr>
              <p:nvPr/>
            </p:nvSpPr>
            <p:spPr bwMode="auto">
              <a:xfrm>
                <a:off x="3675" y="1947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3" name="Rectangle 21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192" cy="1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2748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 cstate="print"/>
          <a:srcRect l="16959" t="14497" r="15958" b="4240"/>
          <a:stretch>
            <a:fillRect/>
          </a:stretch>
        </p:blipFill>
        <p:spPr bwMode="auto">
          <a:xfrm>
            <a:off x="1200150" y="0"/>
            <a:ext cx="6686550" cy="513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67071" y="4543452"/>
            <a:ext cx="153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baseline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84662" y="3944437"/>
            <a:ext cx="1281177" cy="923330"/>
            <a:chOff x="855549" y="5259250"/>
            <a:chExt cx="1708236" cy="1231107"/>
          </a:xfrm>
        </p:grpSpPr>
        <p:sp>
          <p:nvSpPr>
            <p:cNvPr id="9" name="TextBox 8"/>
            <p:cNvSpPr txBox="1"/>
            <p:nvPr/>
          </p:nvSpPr>
          <p:spPr>
            <a:xfrm>
              <a:off x="855549" y="5259250"/>
              <a:ext cx="1708236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optical center (left)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1797012" y="5473728"/>
              <a:ext cx="620721" cy="511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6625856" y="3694524"/>
            <a:ext cx="1478777" cy="923330"/>
            <a:chOff x="7310475" y="4926033"/>
            <a:chExt cx="1971702" cy="1231107"/>
          </a:xfrm>
        </p:grpSpPr>
        <p:sp>
          <p:nvSpPr>
            <p:cNvPr id="8" name="TextBox 7"/>
            <p:cNvSpPr txBox="1"/>
            <p:nvPr/>
          </p:nvSpPr>
          <p:spPr>
            <a:xfrm>
              <a:off x="7573942" y="4926033"/>
              <a:ext cx="170823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optical center (right)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>
              <a:off x="7310475" y="5437215"/>
              <a:ext cx="365130" cy="25559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340600" y="3174215"/>
            <a:ext cx="79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Focal length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395369" y="326201"/>
            <a:ext cx="2519397" cy="76677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5236" y="298816"/>
            <a:ext cx="79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World point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77524" y="2106210"/>
            <a:ext cx="1697854" cy="1122775"/>
            <a:chOff x="446032" y="2808279"/>
            <a:chExt cx="2263805" cy="1497033"/>
          </a:xfrm>
        </p:grpSpPr>
        <p:sp>
          <p:nvSpPr>
            <p:cNvPr id="21" name="TextBox 20"/>
            <p:cNvSpPr txBox="1"/>
            <p:nvPr/>
          </p:nvSpPr>
          <p:spPr>
            <a:xfrm>
              <a:off x="446032" y="2808279"/>
              <a:ext cx="18986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image point (left)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1468395" y="3429000"/>
              <a:ext cx="1241442" cy="8763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6488933" y="2106209"/>
            <a:ext cx="1648991" cy="1040621"/>
            <a:chOff x="7127910" y="2808279"/>
            <a:chExt cx="2198655" cy="1387494"/>
          </a:xfrm>
        </p:grpSpPr>
        <p:sp>
          <p:nvSpPr>
            <p:cNvPr id="22" name="TextBox 21"/>
            <p:cNvSpPr txBox="1"/>
            <p:nvPr/>
          </p:nvSpPr>
          <p:spPr>
            <a:xfrm>
              <a:off x="7200935" y="2808279"/>
              <a:ext cx="212563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image point (right)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10800000" flipV="1">
              <a:off x="7127910" y="3684591"/>
              <a:ext cx="584208" cy="51118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Oval 22"/>
          <p:cNvSpPr/>
          <p:nvPr/>
        </p:nvSpPr>
        <p:spPr bwMode="auto">
          <a:xfrm rot="1682543">
            <a:off x="3903766" y="318664"/>
            <a:ext cx="400050" cy="30961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20352562">
            <a:off x="5324703" y="286325"/>
            <a:ext cx="266245" cy="3001915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2311" y="1859747"/>
            <a:ext cx="145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Depth of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30" name="Rectangle 29"/>
          <p:cNvSpPr/>
          <p:nvPr/>
        </p:nvSpPr>
        <p:spPr bwMode="auto">
          <a:xfrm rot="19868894">
            <a:off x="6122695" y="3364369"/>
            <a:ext cx="99011" cy="53089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 rot="1582267">
            <a:off x="3042799" y="3321538"/>
            <a:ext cx="86603" cy="5972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1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Content Placeholder 2"/>
          <p:cNvSpPr>
            <a:spLocks noGrp="1"/>
          </p:cNvSpPr>
          <p:nvPr>
            <p:ph idx="4294967295"/>
          </p:nvPr>
        </p:nvSpPr>
        <p:spPr>
          <a:xfrm>
            <a:off x="1485900" y="901281"/>
            <a:ext cx="6172200" cy="3394472"/>
          </a:xfrm>
        </p:spPr>
        <p:txBody>
          <a:bodyPr/>
          <a:lstStyle/>
          <a:p>
            <a:r>
              <a:rPr lang="en-US" sz="1800" dirty="0"/>
              <a:t>Assume parallel optical axes, known camera parameters (i.e., calibrated cameras).  </a:t>
            </a:r>
            <a:r>
              <a:rPr lang="en-US" sz="1800" b="1" dirty="0"/>
              <a:t>What is expression for Z?</a:t>
            </a:r>
          </a:p>
        </p:txBody>
      </p:sp>
      <p:grpSp>
        <p:nvGrpSpPr>
          <p:cNvPr id="171011" name="Group 5"/>
          <p:cNvGrpSpPr>
            <a:grpSpLocks/>
          </p:cNvGrpSpPr>
          <p:nvPr/>
        </p:nvGrpSpPr>
        <p:grpSpPr bwMode="auto">
          <a:xfrm>
            <a:off x="1143000" y="1558514"/>
            <a:ext cx="3563541" cy="2739629"/>
            <a:chOff x="0" y="2895600"/>
            <a:chExt cx="4751989" cy="3652838"/>
          </a:xfrm>
        </p:grpSpPr>
        <p:pic>
          <p:nvPicPr>
            <p:cNvPr id="1710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013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43450" y="1652596"/>
            <a:ext cx="32575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Similar triangles </a:t>
            </a:r>
            <a:r>
              <a:rPr lang="en-US" dirty="0">
                <a:solidFill>
                  <a:srgbClr val="FF0000"/>
                </a:solidFill>
              </a:rPr>
              <a:t>(p</a:t>
            </a:r>
            <a:r>
              <a:rPr lang="en-US" baseline="-25000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, P, p</a:t>
            </a:r>
            <a:r>
              <a:rPr lang="en-US" baseline="-25000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(O</a:t>
            </a:r>
            <a:r>
              <a:rPr lang="en-US" baseline="-25000" dirty="0">
                <a:solidFill>
                  <a:srgbClr val="0070C0"/>
                </a:solidFill>
              </a:rPr>
              <a:t>l</a:t>
            </a:r>
            <a:r>
              <a:rPr lang="en-US" dirty="0">
                <a:solidFill>
                  <a:srgbClr val="0070C0"/>
                </a:solidFill>
              </a:rPr>
              <a:t>, P, O</a:t>
            </a:r>
            <a:r>
              <a:rPr lang="en-US" baseline="-25000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</a:rPr>
              <a:t>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71600" y="24968"/>
            <a:ext cx="6400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256619" y="2380057"/>
          <a:ext cx="2163395" cy="92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Equation" r:id="rId5" imgW="977900" imgH="419100" progId="Equation.3">
                  <p:embed/>
                </p:oleObj>
              </mc:Choice>
              <mc:Fallback>
                <p:oleObj name="Equation" r:id="rId5" imgW="977900" imgH="4191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619" y="2380057"/>
                        <a:ext cx="2163395" cy="9271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sosceles Triangle 12"/>
          <p:cNvSpPr/>
          <p:nvPr/>
        </p:nvSpPr>
        <p:spPr bwMode="auto">
          <a:xfrm>
            <a:off x="2271681" y="1887132"/>
            <a:ext cx="1533546" cy="1396622"/>
          </a:xfrm>
          <a:prstGeom prst="triangle">
            <a:avLst>
              <a:gd name="adj" fmla="val 5298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2052603" y="1887131"/>
            <a:ext cx="1780009" cy="1752624"/>
          </a:xfrm>
          <a:prstGeom prst="triangle">
            <a:avLst>
              <a:gd name="adj" fmla="val 52981"/>
            </a:avLst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913853" y="3667140"/>
          <a:ext cx="1754234" cy="90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Equation" r:id="rId7" imgW="837836" imgH="431613" progId="Equation.3">
                  <p:embed/>
                </p:oleObj>
              </mc:Choice>
              <mc:Fallback>
                <p:oleObj name="Equation" r:id="rId7" imgW="837836" imgH="431613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853" y="3667140"/>
                        <a:ext cx="1754234" cy="903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 bwMode="auto">
          <a:xfrm>
            <a:off x="6625856" y="4132681"/>
            <a:ext cx="1150160" cy="49292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3232" y="4406529"/>
            <a:ext cx="16978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</a:rPr>
              <a:t>disparity</a:t>
            </a:r>
          </a:p>
        </p:txBody>
      </p:sp>
      <p:cxnSp>
        <p:nvCxnSpPr>
          <p:cNvPr id="19" name="Straight Arrow Connector 18"/>
          <p:cNvCxnSpPr>
            <a:endCxn id="16" idx="2"/>
          </p:cNvCxnSpPr>
          <p:nvPr/>
        </p:nvCxnSpPr>
        <p:spPr bwMode="auto">
          <a:xfrm flipV="1">
            <a:off x="5749544" y="4379143"/>
            <a:ext cx="876312" cy="164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87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Stereo Vision – Dense Stereo</a:t>
            </a:r>
          </a:p>
          <a:p>
            <a:r>
              <a:rPr lang="en-US" dirty="0"/>
              <a:t>More on </a:t>
            </a:r>
            <a:r>
              <a:rPr lang="en-US" dirty="0" err="1"/>
              <a:t>Epipolar</a:t>
            </a:r>
            <a:r>
              <a:rPr lang="en-US" dirty="0"/>
              <a:t> Geometry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</p:spTree>
    <p:extLst>
      <p:ext uri="{BB962C8B-B14F-4D97-AF65-F5344CB8AC3E}">
        <p14:creationId xmlns:p14="http://schemas.microsoft.com/office/powerpoint/2010/main" val="29642533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disparity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750219" y="1339436"/>
            <a:ext cx="1269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image I(x,y)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6281737" y="1312052"/>
            <a:ext cx="1471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</a:rPr>
              <a:t>image I´(x´,y´)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699272" y="1346580"/>
            <a:ext cx="2084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Disparity map D(x,y)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3257533" y="3509945"/>
            <a:ext cx="1952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000000"/>
                </a:solidFill>
              </a:rPr>
              <a:t>(x´,y´)=(x+D(x,y), y)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2087" name="Picture 7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7072" y="1825210"/>
            <a:ext cx="2056209" cy="1509713"/>
          </a:xfrm>
          <a:prstGeom prst="rect">
            <a:avLst/>
          </a:prstGeom>
          <a:noFill/>
        </p:spPr>
      </p:pic>
      <p:pic>
        <p:nvPicPr>
          <p:cNvPr id="302088" name="Picture 8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5247" y="1816876"/>
            <a:ext cx="2062163" cy="1509713"/>
          </a:xfrm>
          <a:prstGeom prst="rect">
            <a:avLst/>
          </a:prstGeom>
          <a:noFill/>
        </p:spPr>
      </p:pic>
      <p:pic>
        <p:nvPicPr>
          <p:cNvPr id="302089" name="Picture 9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9728" y="1819258"/>
            <a:ext cx="2062163" cy="1509713"/>
          </a:xfrm>
          <a:prstGeom prst="rect">
            <a:avLst/>
          </a:prstGeom>
          <a:noFill/>
        </p:spPr>
      </p:pic>
      <p:sp>
        <p:nvSpPr>
          <p:cNvPr id="302090" name="Oval 10"/>
          <p:cNvSpPr>
            <a:spLocks noChangeArrowheads="1"/>
          </p:cNvSpPr>
          <p:nvPr/>
        </p:nvSpPr>
        <p:spPr bwMode="auto">
          <a:xfrm>
            <a:off x="2020491" y="2572923"/>
            <a:ext cx="27384" cy="2738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2091" name="Oval 11"/>
          <p:cNvSpPr>
            <a:spLocks noChangeArrowheads="1"/>
          </p:cNvSpPr>
          <p:nvPr/>
        </p:nvSpPr>
        <p:spPr bwMode="auto">
          <a:xfrm>
            <a:off x="4239816" y="2545539"/>
            <a:ext cx="27384" cy="273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2092" name="Oval 12"/>
          <p:cNvSpPr>
            <a:spLocks noChangeArrowheads="1"/>
          </p:cNvSpPr>
          <p:nvPr/>
        </p:nvSpPr>
        <p:spPr bwMode="auto">
          <a:xfrm>
            <a:off x="6346032" y="2559827"/>
            <a:ext cx="27385" cy="273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2093" name="Freeform 13"/>
          <p:cNvSpPr>
            <a:spLocks/>
          </p:cNvSpPr>
          <p:nvPr/>
        </p:nvSpPr>
        <p:spPr bwMode="auto">
          <a:xfrm>
            <a:off x="6351985" y="2571733"/>
            <a:ext cx="125015" cy="321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1" y="0"/>
              </a:cxn>
            </a:cxnLst>
            <a:rect l="0" t="0" r="r" b="b"/>
            <a:pathLst>
              <a:path w="131" h="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5900" y="4171951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if we could find the </a:t>
            </a:r>
            <a:r>
              <a:rPr lang="en-US" b="1" dirty="0"/>
              <a:t>corresponding points </a:t>
            </a:r>
            <a:r>
              <a:rPr lang="en-US" dirty="0"/>
              <a:t>in two images, we could </a:t>
            </a:r>
            <a:r>
              <a:rPr lang="en-US" b="1" dirty="0"/>
              <a:t>estimate relative depth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12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/>
          </p:cNvSpPr>
          <p:nvPr/>
        </p:nvSpPr>
        <p:spPr bwMode="auto">
          <a:xfrm>
            <a:off x="5422107" y="2894410"/>
            <a:ext cx="1413272" cy="235744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5424488" y="2790825"/>
            <a:ext cx="1432322" cy="358379"/>
            <a:chOff x="2064" y="2160"/>
            <a:chExt cx="1488" cy="384"/>
          </a:xfrm>
        </p:grpSpPr>
        <p:sp>
          <p:nvSpPr>
            <p:cNvPr id="24598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4400550" y="2686051"/>
            <a:ext cx="1063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869906" y="2971801"/>
            <a:ext cx="724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24582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010" y="909638"/>
            <a:ext cx="2218134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804" y="909638"/>
            <a:ext cx="2218134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Line 13"/>
          <p:cNvSpPr>
            <a:spLocks noChangeShapeType="1"/>
          </p:cNvSpPr>
          <p:nvPr/>
        </p:nvSpPr>
        <p:spPr bwMode="auto">
          <a:xfrm>
            <a:off x="2222898" y="1581150"/>
            <a:ext cx="503515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3406379" y="1537097"/>
            <a:ext cx="92869" cy="8929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6" name="Group 15"/>
          <p:cNvGrpSpPr>
            <a:grpSpLocks/>
          </p:cNvGrpSpPr>
          <p:nvPr/>
        </p:nvGrpSpPr>
        <p:grpSpPr bwMode="auto">
          <a:xfrm>
            <a:off x="5659041" y="1537097"/>
            <a:ext cx="646509" cy="89297"/>
            <a:chOff x="3111" y="3838"/>
            <a:chExt cx="672" cy="96"/>
          </a:xfrm>
        </p:grpSpPr>
        <p:sp>
          <p:nvSpPr>
            <p:cNvPr id="24593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3337322" y="685801"/>
            <a:ext cx="442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24588" name="Text Box 22"/>
          <p:cNvSpPr txBox="1">
            <a:spLocks noChangeArrowheads="1"/>
          </p:cNvSpPr>
          <p:nvPr/>
        </p:nvSpPr>
        <p:spPr bwMode="auto">
          <a:xfrm>
            <a:off x="5810250" y="685801"/>
            <a:ext cx="527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24589" name="Freeform 23"/>
          <p:cNvSpPr>
            <a:spLocks/>
          </p:cNvSpPr>
          <p:nvPr/>
        </p:nvSpPr>
        <p:spPr bwMode="auto">
          <a:xfrm>
            <a:off x="5966222" y="909637"/>
            <a:ext cx="17859" cy="2414588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 Box 24"/>
          <p:cNvSpPr txBox="1">
            <a:spLocks noChangeArrowheads="1"/>
          </p:cNvSpPr>
          <p:nvPr/>
        </p:nvSpPr>
        <p:spPr bwMode="auto">
          <a:xfrm>
            <a:off x="1589485" y="1428751"/>
            <a:ext cx="691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24591" name="Rectangle 25"/>
          <p:cNvSpPr>
            <a:spLocks noGrp="1" noChangeArrowheads="1"/>
          </p:cNvSpPr>
          <p:nvPr>
            <p:ph type="title"/>
          </p:nvPr>
        </p:nvSpPr>
        <p:spPr>
          <a:xfrm>
            <a:off x="1657350" y="57150"/>
            <a:ext cx="6286500" cy="628650"/>
          </a:xfrm>
        </p:spPr>
        <p:txBody>
          <a:bodyPr/>
          <a:lstStyle/>
          <a:p>
            <a:r>
              <a:rPr lang="en-US" sz="2250"/>
              <a:t>Correspondence search</a:t>
            </a:r>
          </a:p>
        </p:txBody>
      </p:sp>
      <p:sp>
        <p:nvSpPr>
          <p:cNvPr id="2459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1657350" y="3429000"/>
            <a:ext cx="5829300" cy="14859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Slide a window along the right </a:t>
            </a:r>
            <a:r>
              <a:rPr lang="en-US" dirty="0" err="1"/>
              <a:t>scanline</a:t>
            </a:r>
            <a:r>
              <a:rPr lang="en-US" dirty="0"/>
              <a:t> and compare contents of that window with the reference window in the left image</a:t>
            </a:r>
          </a:p>
          <a:p>
            <a:pPr>
              <a:buFontTx/>
              <a:buChar char="•"/>
            </a:pPr>
            <a:r>
              <a:rPr lang="en-US" dirty="0"/>
              <a:t>Matching cost: SSD or normalized correlation</a:t>
            </a:r>
          </a:p>
        </p:txBody>
      </p:sp>
    </p:spTree>
    <p:extLst>
      <p:ext uri="{BB962C8B-B14F-4D97-AF65-F5344CB8AC3E}">
        <p14:creationId xmlns:p14="http://schemas.microsoft.com/office/powerpoint/2010/main" val="12501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010" y="909638"/>
            <a:ext cx="2218134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804" y="909638"/>
            <a:ext cx="2218134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Line 10"/>
          <p:cNvSpPr>
            <a:spLocks noChangeShapeType="1"/>
          </p:cNvSpPr>
          <p:nvPr/>
        </p:nvSpPr>
        <p:spPr bwMode="auto">
          <a:xfrm>
            <a:off x="2222898" y="1581150"/>
            <a:ext cx="503515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3406379" y="1537097"/>
            <a:ext cx="92869" cy="8929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18"/>
          <p:cNvSpPr txBox="1">
            <a:spLocks noChangeArrowheads="1"/>
          </p:cNvSpPr>
          <p:nvPr/>
        </p:nvSpPr>
        <p:spPr bwMode="auto">
          <a:xfrm>
            <a:off x="3337322" y="685801"/>
            <a:ext cx="442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25607" name="Text Box 19"/>
          <p:cNvSpPr txBox="1">
            <a:spLocks noChangeArrowheads="1"/>
          </p:cNvSpPr>
          <p:nvPr/>
        </p:nvSpPr>
        <p:spPr bwMode="auto">
          <a:xfrm>
            <a:off x="5810250" y="685801"/>
            <a:ext cx="527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25608" name="Text Box 21"/>
          <p:cNvSpPr txBox="1">
            <a:spLocks noChangeArrowheads="1"/>
          </p:cNvSpPr>
          <p:nvPr/>
        </p:nvSpPr>
        <p:spPr bwMode="auto">
          <a:xfrm>
            <a:off x="1589485" y="1428751"/>
            <a:ext cx="691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25609" name="Rectangle 22"/>
          <p:cNvSpPr>
            <a:spLocks noGrp="1" noChangeArrowheads="1"/>
          </p:cNvSpPr>
          <p:nvPr>
            <p:ph type="title"/>
          </p:nvPr>
        </p:nvSpPr>
        <p:spPr>
          <a:xfrm>
            <a:off x="1657350" y="57150"/>
            <a:ext cx="6286500" cy="628650"/>
          </a:xfrm>
        </p:spPr>
        <p:txBody>
          <a:bodyPr/>
          <a:lstStyle/>
          <a:p>
            <a:r>
              <a:rPr lang="en-US" sz="2250"/>
              <a:t>Correspondence search</a:t>
            </a:r>
          </a:p>
        </p:txBody>
      </p:sp>
      <p:pic>
        <p:nvPicPr>
          <p:cNvPr id="2561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0366" y="2800350"/>
            <a:ext cx="2400300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26"/>
          <p:cNvSpPr txBox="1">
            <a:spLocks noChangeArrowheads="1"/>
          </p:cNvSpPr>
          <p:nvPr/>
        </p:nvSpPr>
        <p:spPr bwMode="auto">
          <a:xfrm>
            <a:off x="5738813" y="4697016"/>
            <a:ext cx="45076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SSD</a:t>
            </a:r>
          </a:p>
        </p:txBody>
      </p:sp>
      <p:sp>
        <p:nvSpPr>
          <p:cNvPr id="25612" name="Freeform 27"/>
          <p:cNvSpPr>
            <a:spLocks/>
          </p:cNvSpPr>
          <p:nvPr/>
        </p:nvSpPr>
        <p:spPr bwMode="auto">
          <a:xfrm>
            <a:off x="5984082" y="909638"/>
            <a:ext cx="3572" cy="3782616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05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010" y="909638"/>
            <a:ext cx="2218134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1804" y="909638"/>
            <a:ext cx="2218134" cy="1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222898" y="1581150"/>
            <a:ext cx="503515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06379" y="1537097"/>
            <a:ext cx="92869" cy="8929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337322" y="685801"/>
            <a:ext cx="442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810250" y="685801"/>
            <a:ext cx="527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589485" y="1428751"/>
            <a:ext cx="691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title"/>
          </p:nvPr>
        </p:nvSpPr>
        <p:spPr>
          <a:xfrm>
            <a:off x="1657350" y="57150"/>
            <a:ext cx="6286500" cy="628650"/>
          </a:xfrm>
        </p:spPr>
        <p:txBody>
          <a:bodyPr/>
          <a:lstStyle/>
          <a:p>
            <a:r>
              <a:rPr lang="en-US" sz="2250"/>
              <a:t>Correspondence search</a:t>
            </a: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5519738" y="4697016"/>
            <a:ext cx="95571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/>
              <a:t>Norm. corr</a:t>
            </a:r>
          </a:p>
        </p:txBody>
      </p:sp>
      <p:pic>
        <p:nvPicPr>
          <p:cNvPr id="2663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8460" y="2797969"/>
            <a:ext cx="2382440" cy="17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Freeform 12"/>
          <p:cNvSpPr>
            <a:spLocks/>
          </p:cNvSpPr>
          <p:nvPr/>
        </p:nvSpPr>
        <p:spPr bwMode="auto">
          <a:xfrm>
            <a:off x="5984082" y="909638"/>
            <a:ext cx="3572" cy="3782616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2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273" y="-33932"/>
            <a:ext cx="7886700" cy="994172"/>
          </a:xfrm>
        </p:spPr>
        <p:txBody>
          <a:bodyPr/>
          <a:lstStyle/>
          <a:p>
            <a:r>
              <a:rPr lang="en-US" dirty="0"/>
              <a:t>Basic stereo matching algorithm</a:t>
            </a:r>
          </a:p>
        </p:txBody>
      </p:sp>
      <p:pic>
        <p:nvPicPr>
          <p:cNvPr id="28675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800101"/>
            <a:ext cx="3771900" cy="217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2343150"/>
            <a:ext cx="188595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57600" y="2228850"/>
            <a:ext cx="228600" cy="228600"/>
            <a:chOff x="2112" y="1872"/>
            <a:chExt cx="192" cy="192"/>
          </a:xfrm>
        </p:grpSpPr>
        <p:sp>
          <p:nvSpPr>
            <p:cNvPr id="28688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86350" y="2228850"/>
            <a:ext cx="228600" cy="228600"/>
            <a:chOff x="3600" y="1872"/>
            <a:chExt cx="192" cy="192"/>
          </a:xfrm>
        </p:grpSpPr>
        <p:sp>
          <p:nvSpPr>
            <p:cNvPr id="28686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086100"/>
            <a:ext cx="6515100" cy="18288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/>
              <a:t>If necessary, rectify the two stereo images to transform </a:t>
            </a:r>
            <a:r>
              <a:rPr lang="en-US" dirty="0" err="1"/>
              <a:t>epipolar</a:t>
            </a:r>
            <a:r>
              <a:rPr lang="en-US" dirty="0"/>
              <a:t> lines into </a:t>
            </a:r>
            <a:r>
              <a:rPr lang="en-US" dirty="0" err="1"/>
              <a:t>scanlines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For each pixel </a:t>
            </a:r>
            <a:r>
              <a:rPr lang="en-US" i="1" dirty="0">
                <a:solidFill>
                  <a:srgbClr val="0066FF"/>
                </a:solidFill>
              </a:rPr>
              <a:t>x</a:t>
            </a:r>
            <a:r>
              <a:rPr lang="en-US" dirty="0"/>
              <a:t> in the first image</a:t>
            </a:r>
          </a:p>
          <a:p>
            <a:pPr lvl="1"/>
            <a:r>
              <a:rPr lang="en-US" dirty="0"/>
              <a:t>Find corresponding </a:t>
            </a:r>
            <a:r>
              <a:rPr lang="en-US" dirty="0" err="1"/>
              <a:t>epipolar</a:t>
            </a:r>
            <a:r>
              <a:rPr lang="en-US" dirty="0"/>
              <a:t> </a:t>
            </a:r>
            <a:r>
              <a:rPr lang="en-US" dirty="0" err="1"/>
              <a:t>scanline</a:t>
            </a:r>
            <a:r>
              <a:rPr lang="en-US" dirty="0"/>
              <a:t> in the right image</a:t>
            </a:r>
          </a:p>
          <a:p>
            <a:pPr lvl="1"/>
            <a:r>
              <a:rPr lang="en-US" dirty="0"/>
              <a:t>Examine all pixels on the </a:t>
            </a:r>
            <a:r>
              <a:rPr lang="en-US" dirty="0" err="1"/>
              <a:t>scanline</a:t>
            </a:r>
            <a:r>
              <a:rPr lang="en-US" dirty="0"/>
              <a:t> and pick the best match </a:t>
            </a:r>
            <a:r>
              <a:rPr lang="en-US" i="1" dirty="0">
                <a:solidFill>
                  <a:srgbClr val="0066FF"/>
                </a:solidFill>
              </a:rPr>
              <a:t>x</a:t>
            </a:r>
            <a:r>
              <a:rPr lang="en-US" dirty="0">
                <a:solidFill>
                  <a:srgbClr val="0066FF"/>
                </a:solidFill>
              </a:rPr>
              <a:t>’</a:t>
            </a:r>
          </a:p>
          <a:p>
            <a:pPr lvl="1"/>
            <a:r>
              <a:rPr lang="en-US" dirty="0"/>
              <a:t>Compute disparity </a:t>
            </a:r>
            <a:r>
              <a:rPr lang="en-US" i="1" dirty="0">
                <a:solidFill>
                  <a:srgbClr val="0066FF"/>
                </a:solidFill>
              </a:rPr>
              <a:t>x–x’</a:t>
            </a:r>
            <a:r>
              <a:rPr lang="en-US" dirty="0"/>
              <a:t> and set </a:t>
            </a:r>
            <a:r>
              <a:rPr lang="en-US" dirty="0">
                <a:solidFill>
                  <a:srgbClr val="0066FF"/>
                </a:solidFill>
              </a:rPr>
              <a:t>depth(</a:t>
            </a:r>
            <a:r>
              <a:rPr lang="en-US" i="1" dirty="0">
                <a:solidFill>
                  <a:srgbClr val="0066FF"/>
                </a:solidFill>
              </a:rPr>
              <a:t>x</a:t>
            </a:r>
            <a:r>
              <a:rPr lang="en-US" dirty="0">
                <a:solidFill>
                  <a:srgbClr val="0066FF"/>
                </a:solidFill>
              </a:rPr>
              <a:t>) = </a:t>
            </a:r>
            <a:r>
              <a:rPr lang="en-US" i="1" dirty="0">
                <a:solidFill>
                  <a:srgbClr val="0066FF"/>
                </a:solidFill>
              </a:rPr>
              <a:t>B</a:t>
            </a:r>
            <a:r>
              <a:rPr lang="en-US" dirty="0">
                <a:solidFill>
                  <a:srgbClr val="0066FF"/>
                </a:solidFill>
              </a:rPr>
              <a:t>*</a:t>
            </a:r>
            <a:r>
              <a:rPr lang="en-US" i="1" dirty="0">
                <a:solidFill>
                  <a:srgbClr val="0066FF"/>
                </a:solidFill>
              </a:rPr>
              <a:t>f</a:t>
            </a:r>
            <a:r>
              <a:rPr lang="en-US" dirty="0">
                <a:solidFill>
                  <a:srgbClr val="0066FF"/>
                </a:solidFill>
              </a:rPr>
              <a:t>/(</a:t>
            </a:r>
            <a:r>
              <a:rPr lang="en-US" i="1" dirty="0">
                <a:solidFill>
                  <a:srgbClr val="0066FF"/>
                </a:solidFill>
              </a:rPr>
              <a:t>x–x’</a:t>
            </a:r>
            <a:r>
              <a:rPr lang="en-US" dirty="0">
                <a:solidFill>
                  <a:srgbClr val="0066FF"/>
                </a:solidFill>
              </a:rPr>
              <a:t>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743450" y="2228850"/>
            <a:ext cx="228600" cy="228600"/>
            <a:chOff x="3600" y="1872"/>
            <a:chExt cx="192" cy="192"/>
          </a:xfrm>
        </p:grpSpPr>
        <p:sp>
          <p:nvSpPr>
            <p:cNvPr id="28684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429250" y="2228850"/>
            <a:ext cx="228600" cy="228600"/>
            <a:chOff x="3600" y="1872"/>
            <a:chExt cx="192" cy="192"/>
          </a:xfrm>
        </p:grpSpPr>
        <p:sp>
          <p:nvSpPr>
            <p:cNvPr id="28682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92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animBg="1"/>
      <p:bldP spid="731147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18" y="-51077"/>
            <a:ext cx="7886700" cy="994172"/>
          </a:xfrm>
        </p:spPr>
        <p:txBody>
          <a:bodyPr/>
          <a:lstStyle/>
          <a:p>
            <a:r>
              <a:rPr lang="en-US" dirty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806054"/>
            <a:ext cx="2800350" cy="16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0" y="800100"/>
            <a:ext cx="31432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1771650" y="2457450"/>
            <a:ext cx="208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857750" y="2399110"/>
            <a:ext cx="2230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2465785" y="4686300"/>
            <a:ext cx="3837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100" y="2914651"/>
            <a:ext cx="1701404" cy="18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9037" y="2914651"/>
            <a:ext cx="1701404" cy="18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3550" y="2914650"/>
            <a:ext cx="1693069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1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91044" y="-71080"/>
            <a:ext cx="7886700" cy="994172"/>
          </a:xfrm>
        </p:spPr>
        <p:txBody>
          <a:bodyPr/>
          <a:lstStyle/>
          <a:p>
            <a:r>
              <a:rPr lang="en-US" dirty="0"/>
              <a:t>Effect of window size</a:t>
            </a:r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43050" y="3086100"/>
            <a:ext cx="4914900" cy="1828800"/>
          </a:xfrm>
        </p:spPr>
        <p:txBody>
          <a:bodyPr>
            <a:normAutofit lnSpcReduction="10000"/>
          </a:bodyPr>
          <a:lstStyle/>
          <a:p>
            <a:pPr lvl="1"/>
            <a:r>
              <a:rPr lang="en-US"/>
              <a:t>Smaller window</a:t>
            </a:r>
          </a:p>
          <a:p>
            <a:pPr lvl="2">
              <a:buFont typeface="Times New Roman" pitchFamily="18" charset="0"/>
              <a:buChar char="+"/>
            </a:pPr>
            <a:r>
              <a:rPr lang="en-US"/>
              <a:t> More detail</a:t>
            </a:r>
          </a:p>
          <a:p>
            <a:pPr lvl="2"/>
            <a:r>
              <a:rPr lang="en-US"/>
              <a:t> More noise</a:t>
            </a:r>
            <a:br>
              <a:rPr lang="en-US"/>
            </a:br>
            <a:endParaRPr lang="en-US"/>
          </a:p>
          <a:p>
            <a:pPr lvl="1"/>
            <a:r>
              <a:rPr lang="en-US"/>
              <a:t>Larger window</a:t>
            </a:r>
          </a:p>
          <a:p>
            <a:pPr lvl="2">
              <a:buFont typeface="Times New Roman" pitchFamily="18" charset="0"/>
              <a:buChar char="+"/>
            </a:pPr>
            <a:r>
              <a:rPr lang="en-US"/>
              <a:t> Smoother disparity maps</a:t>
            </a:r>
          </a:p>
          <a:p>
            <a:pPr lvl="2"/>
            <a:r>
              <a:rPr lang="en-US"/>
              <a:t> Less detail</a:t>
            </a:r>
          </a:p>
        </p:txBody>
      </p:sp>
      <p:pic>
        <p:nvPicPr>
          <p:cNvPr id="30724" name="Picture 5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792957"/>
            <a:ext cx="1891904" cy="17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SSDWindow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759619"/>
            <a:ext cx="4171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286250" y="2628900"/>
            <a:ext cx="763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 = 3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375798" y="2628900"/>
            <a:ext cx="878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 = 20</a:t>
            </a:r>
          </a:p>
        </p:txBody>
      </p:sp>
      <p:pic>
        <p:nvPicPr>
          <p:cNvPr id="30728" name="Picture 9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907257"/>
            <a:ext cx="1891904" cy="17216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155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" y="-36910"/>
            <a:ext cx="7886700" cy="994172"/>
          </a:xfrm>
        </p:spPr>
        <p:txBody>
          <a:bodyPr/>
          <a:lstStyle/>
          <a:p>
            <a:r>
              <a:rPr lang="en-US" dirty="0"/>
              <a:t>Results with window search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086350" y="3249216"/>
          <a:ext cx="2457450" cy="177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3249216"/>
                        <a:ext cx="2457450" cy="1779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812631" y="2857500"/>
            <a:ext cx="253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3249216"/>
          <a:ext cx="2457450" cy="1779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49216"/>
                        <a:ext cx="2457450" cy="1779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612684" y="285750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410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957262"/>
            <a:ext cx="24574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6"/>
          <p:cNvSpPr txBox="1">
            <a:spLocks noChangeArrowheads="1"/>
          </p:cNvSpPr>
          <p:nvPr/>
        </p:nvSpPr>
        <p:spPr bwMode="auto">
          <a:xfrm>
            <a:off x="4399749" y="628650"/>
            <a:ext cx="62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28291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18" y="0"/>
            <a:ext cx="7886700" cy="994172"/>
          </a:xfrm>
        </p:spPr>
        <p:txBody>
          <a:bodyPr/>
          <a:lstStyle/>
          <a:p>
            <a:r>
              <a:rPr lang="en-US" dirty="0"/>
              <a:t>Better methods exist...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4512469" y="914400"/>
          <a:ext cx="3317081" cy="2401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469" y="914400"/>
                        <a:ext cx="3317081" cy="2401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28750" y="3371850"/>
            <a:ext cx="314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Graph cuts</a:t>
            </a:r>
            <a:endParaRPr lang="en-US" sz="1050">
              <a:sym typeface="Symbol" pitchFamily="18" charset="2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547199" y="3370660"/>
            <a:ext cx="1428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512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371600" y="914400"/>
            <a:ext cx="3086100" cy="2395538"/>
          </a:xfrm>
          <a:noFill/>
        </p:spPr>
      </p:pic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1403748" y="4749404"/>
            <a:ext cx="623600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15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15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15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314450" y="3829050"/>
            <a:ext cx="634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1500">
                <a:sym typeface="Symbol" pitchFamily="18" charset="2"/>
              </a:rPr>
              <a:t>Y. Boykov, O. Veksler, and R. Zabih, </a:t>
            </a:r>
            <a:r>
              <a:rPr lang="en-US" sz="15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1500">
                <a:sym typeface="Symbol" pitchFamily="18" charset="2"/>
              </a:rPr>
              <a:t>,  PAMI 2001</a:t>
            </a:r>
          </a:p>
        </p:txBody>
      </p:sp>
    </p:spTree>
    <p:extLst>
      <p:ext uri="{BB962C8B-B14F-4D97-AF65-F5344CB8AC3E}">
        <p14:creationId xmlns:p14="http://schemas.microsoft.com/office/powerpoint/2010/main" val="2433446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5956698" y="514350"/>
            <a:ext cx="915590" cy="629841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013597" y="3028950"/>
            <a:ext cx="2438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5004197" y="742950"/>
            <a:ext cx="1346597" cy="132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3962400" y="1085850"/>
            <a:ext cx="1271588" cy="1201341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6350794" y="742950"/>
            <a:ext cx="50006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4495801" y="2057400"/>
            <a:ext cx="508397" cy="500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3861198" y="1664494"/>
            <a:ext cx="915590" cy="1501379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6045994" y="2057400"/>
            <a:ext cx="1169194" cy="1144191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6400800" y="2571750"/>
            <a:ext cx="26194" cy="1071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198394" y="2952750"/>
            <a:ext cx="915591" cy="1501379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4013598" y="2557462"/>
            <a:ext cx="482203" cy="471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 flipV="1">
            <a:off x="6426994" y="3643312"/>
            <a:ext cx="25004" cy="757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6"/>
          <p:cNvSpPr>
            <a:spLocks noChangeArrowheads="1"/>
          </p:cNvSpPr>
          <p:nvPr/>
        </p:nvSpPr>
        <p:spPr bwMode="auto">
          <a:xfrm>
            <a:off x="6380560" y="2547938"/>
            <a:ext cx="41672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7"/>
          <p:cNvSpPr>
            <a:spLocks noChangeArrowheads="1"/>
          </p:cNvSpPr>
          <p:nvPr/>
        </p:nvSpPr>
        <p:spPr bwMode="auto">
          <a:xfrm>
            <a:off x="4982766" y="2047875"/>
            <a:ext cx="42863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Freeform 18"/>
          <p:cNvSpPr>
            <a:spLocks/>
          </p:cNvSpPr>
          <p:nvPr/>
        </p:nvSpPr>
        <p:spPr bwMode="auto">
          <a:xfrm>
            <a:off x="3745706" y="2992041"/>
            <a:ext cx="295275" cy="290513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Arc 19"/>
          <p:cNvSpPr>
            <a:spLocks/>
          </p:cNvSpPr>
          <p:nvPr/>
        </p:nvSpPr>
        <p:spPr bwMode="auto">
          <a:xfrm rot="720000">
            <a:off x="3895725" y="3003948"/>
            <a:ext cx="158354" cy="177403"/>
          </a:xfrm>
          <a:custGeom>
            <a:avLst/>
            <a:gdLst>
              <a:gd name="T0" fmla="*/ 0 w 21745"/>
              <a:gd name="T1" fmla="*/ 0 h 21600"/>
              <a:gd name="T2" fmla="*/ 1876695861 w 21745"/>
              <a:gd name="T3" fmla="*/ 2147483647 h 21600"/>
              <a:gd name="T4" fmla="*/ 1251476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 flipH="1">
            <a:off x="3745707" y="2868216"/>
            <a:ext cx="227410" cy="4131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Oval 21"/>
          <p:cNvSpPr>
            <a:spLocks noChangeArrowheads="1"/>
          </p:cNvSpPr>
          <p:nvPr/>
        </p:nvSpPr>
        <p:spPr bwMode="auto">
          <a:xfrm rot="-1860000">
            <a:off x="3954066" y="3007519"/>
            <a:ext cx="75009" cy="14882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22"/>
          <p:cNvSpPr>
            <a:spLocks noChangeShapeType="1"/>
          </p:cNvSpPr>
          <p:nvPr/>
        </p:nvSpPr>
        <p:spPr bwMode="auto">
          <a:xfrm flipV="1">
            <a:off x="3745707" y="3173016"/>
            <a:ext cx="416719" cy="10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Freeform 23"/>
          <p:cNvSpPr>
            <a:spLocks/>
          </p:cNvSpPr>
          <p:nvPr/>
        </p:nvSpPr>
        <p:spPr bwMode="auto">
          <a:xfrm>
            <a:off x="6184106" y="4363641"/>
            <a:ext cx="295275" cy="290513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Arc 24"/>
          <p:cNvSpPr>
            <a:spLocks/>
          </p:cNvSpPr>
          <p:nvPr/>
        </p:nvSpPr>
        <p:spPr bwMode="auto">
          <a:xfrm rot="720000">
            <a:off x="6334125" y="4375548"/>
            <a:ext cx="158354" cy="177403"/>
          </a:xfrm>
          <a:custGeom>
            <a:avLst/>
            <a:gdLst>
              <a:gd name="T0" fmla="*/ 0 w 21745"/>
              <a:gd name="T1" fmla="*/ 0 h 21600"/>
              <a:gd name="T2" fmla="*/ 1876695861 w 21745"/>
              <a:gd name="T3" fmla="*/ 2147483647 h 21600"/>
              <a:gd name="T4" fmla="*/ 1251476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5"/>
          <p:cNvSpPr>
            <a:spLocks noChangeShapeType="1"/>
          </p:cNvSpPr>
          <p:nvPr/>
        </p:nvSpPr>
        <p:spPr bwMode="auto">
          <a:xfrm flipH="1">
            <a:off x="6184107" y="4239816"/>
            <a:ext cx="227410" cy="4131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6"/>
          <p:cNvSpPr>
            <a:spLocks noChangeArrowheads="1"/>
          </p:cNvSpPr>
          <p:nvPr/>
        </p:nvSpPr>
        <p:spPr bwMode="auto">
          <a:xfrm rot="-1860000">
            <a:off x="6392466" y="4379119"/>
            <a:ext cx="75009" cy="14882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7"/>
          <p:cNvSpPr>
            <a:spLocks noChangeShapeType="1"/>
          </p:cNvSpPr>
          <p:nvPr/>
        </p:nvSpPr>
        <p:spPr bwMode="auto">
          <a:xfrm flipV="1">
            <a:off x="6184107" y="4544616"/>
            <a:ext cx="416719" cy="10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Rectangle 28"/>
          <p:cNvSpPr>
            <a:spLocks noGrp="1" noChangeArrowheads="1"/>
          </p:cNvSpPr>
          <p:nvPr>
            <p:ph type="title"/>
          </p:nvPr>
        </p:nvSpPr>
        <p:spPr>
          <a:xfrm>
            <a:off x="445770" y="218479"/>
            <a:ext cx="7886700" cy="994172"/>
          </a:xfrm>
          <a:noFill/>
        </p:spPr>
        <p:txBody>
          <a:bodyPr>
            <a:normAutofit/>
          </a:bodyPr>
          <a:lstStyle/>
          <a:p>
            <a:r>
              <a:rPr lang="en-US" sz="2800" dirty="0"/>
              <a:t>When cameras are not aligned:</a:t>
            </a:r>
            <a:br>
              <a:rPr lang="en-US" sz="2800" dirty="0"/>
            </a:br>
            <a:r>
              <a:rPr lang="en-US" sz="2800" dirty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1200150" y="3565922"/>
            <a:ext cx="4457700" cy="1504950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1350" dirty="0" err="1"/>
              <a:t>Reproject</a:t>
            </a:r>
            <a:r>
              <a:rPr lang="en-US" sz="1350" dirty="0"/>
              <a:t> image planes onto a common</a:t>
            </a:r>
          </a:p>
          <a:p>
            <a:pPr>
              <a:lnSpc>
                <a:spcPct val="80000"/>
              </a:lnSpc>
            </a:pPr>
            <a:r>
              <a:rPr lang="en-US" sz="1350" dirty="0"/>
              <a:t>	plane parallel to the line between optical centers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350" dirty="0"/>
              <a:t>Pixel motion is horizontal after this transformation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350" dirty="0"/>
              <a:t>Two </a:t>
            </a:r>
            <a:r>
              <a:rPr lang="en-US" sz="1350" dirty="0" err="1"/>
              <a:t>homographies</a:t>
            </a:r>
            <a:r>
              <a:rPr lang="en-US" sz="1350" dirty="0"/>
              <a:t> (3x3 transform), one for each input image </a:t>
            </a:r>
            <a:r>
              <a:rPr lang="en-US" sz="1350" dirty="0" err="1"/>
              <a:t>reprojection</a:t>
            </a:r>
            <a:endParaRPr lang="en-US" sz="1350" dirty="0"/>
          </a:p>
          <a:p>
            <a:pPr>
              <a:lnSpc>
                <a:spcPct val="80000"/>
              </a:lnSpc>
              <a:buFontTx/>
              <a:buChar char="•"/>
            </a:pPr>
            <a:endParaRPr lang="en-US" sz="1350" dirty="0"/>
          </a:p>
          <a:p>
            <a:pPr marL="0" indent="0">
              <a:lnSpc>
                <a:spcPct val="80000"/>
              </a:lnSpc>
            </a:pPr>
            <a:r>
              <a:rPr lang="en-US" sz="1050" dirty="0"/>
              <a:t>C. Loop and Z. Zhang. </a:t>
            </a:r>
            <a:r>
              <a:rPr lang="en-US" sz="1050" dirty="0">
                <a:hlinkClick r:id="rId3"/>
              </a:rPr>
              <a:t>Computing Rectifying </a:t>
            </a:r>
            <a:r>
              <a:rPr lang="en-US" sz="1050" dirty="0" err="1">
                <a:hlinkClick r:id="rId3"/>
              </a:rPr>
              <a:t>Homographies</a:t>
            </a:r>
            <a:r>
              <a:rPr lang="en-US" sz="1050" dirty="0">
                <a:hlinkClick r:id="rId3"/>
              </a:rPr>
              <a:t> for Stereo Vision</a:t>
            </a:r>
            <a:r>
              <a:rPr lang="en-US" sz="1050" dirty="0"/>
              <a:t>. IEEE Conf. Computer Vision and Pattern Recognition, 1999</a:t>
            </a:r>
            <a:r>
              <a:rPr lang="en-US" sz="1200" dirty="0"/>
              <a:t>.</a:t>
            </a:r>
          </a:p>
        </p:txBody>
      </p:sp>
      <p:sp>
        <p:nvSpPr>
          <p:cNvPr id="22556" name="Line 35"/>
          <p:cNvSpPr>
            <a:spLocks noChangeShapeType="1"/>
          </p:cNvSpPr>
          <p:nvPr/>
        </p:nvSpPr>
        <p:spPr bwMode="auto">
          <a:xfrm>
            <a:off x="4782742" y="2164557"/>
            <a:ext cx="1420415" cy="78462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Line 36"/>
          <p:cNvSpPr>
            <a:spLocks noChangeShapeType="1"/>
          </p:cNvSpPr>
          <p:nvPr/>
        </p:nvSpPr>
        <p:spPr bwMode="auto">
          <a:xfrm>
            <a:off x="4776788" y="3162301"/>
            <a:ext cx="1420416" cy="78462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3861198" y="2202656"/>
            <a:ext cx="907256" cy="501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>
            <a:off x="6210301" y="3512344"/>
            <a:ext cx="907256" cy="501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4782742" y="2717007"/>
            <a:ext cx="1420415" cy="78462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Oval 14"/>
          <p:cNvSpPr>
            <a:spLocks noChangeArrowheads="1"/>
          </p:cNvSpPr>
          <p:nvPr/>
        </p:nvSpPr>
        <p:spPr bwMode="auto">
          <a:xfrm>
            <a:off x="6405562" y="3607594"/>
            <a:ext cx="42863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Oval 15"/>
          <p:cNvSpPr>
            <a:spLocks noChangeArrowheads="1"/>
          </p:cNvSpPr>
          <p:nvPr/>
        </p:nvSpPr>
        <p:spPr bwMode="auto">
          <a:xfrm>
            <a:off x="4474369" y="2533650"/>
            <a:ext cx="42863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0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8E0F-3EA9-354C-8703-CD24DCDF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87A2-4CC9-E74F-98B9-C46D0091D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</p:spTree>
    <p:extLst>
      <p:ext uri="{BB962C8B-B14F-4D97-AF65-F5344CB8AC3E}">
        <p14:creationId xmlns:p14="http://schemas.microsoft.com/office/powerpoint/2010/main" val="886940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9063"/>
            <a:ext cx="7886700" cy="994172"/>
          </a:xfrm>
        </p:spPr>
        <p:txBody>
          <a:bodyPr/>
          <a:lstStyle/>
          <a:p>
            <a:r>
              <a:rPr lang="en-US" dirty="0"/>
              <a:t>Rectification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5" descr="Rectification3"/>
          <p:cNvPicPr>
            <a:picLocks noChangeAspect="1" noChangeArrowheads="1"/>
          </p:cNvPicPr>
          <p:nvPr/>
        </p:nvPicPr>
        <p:blipFill>
          <a:blip r:embed="rId3" cstate="print"/>
          <a:srcRect r="26967" b="55083"/>
          <a:stretch>
            <a:fillRect/>
          </a:stretch>
        </p:blipFill>
        <p:spPr bwMode="auto">
          <a:xfrm>
            <a:off x="2343150" y="857250"/>
            <a:ext cx="4286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Rectification4"/>
          <p:cNvPicPr>
            <a:picLocks noChangeAspect="1" noChangeArrowheads="1"/>
          </p:cNvPicPr>
          <p:nvPr/>
        </p:nvPicPr>
        <p:blipFill>
          <a:blip r:embed="rId4" cstate="print"/>
          <a:srcRect t="48813" r="22858"/>
          <a:stretch>
            <a:fillRect/>
          </a:stretch>
        </p:blipFill>
        <p:spPr bwMode="auto">
          <a:xfrm>
            <a:off x="2228850" y="2670573"/>
            <a:ext cx="4686300" cy="20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790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41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4428" y="0"/>
            <a:ext cx="1465466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Slide Credit: Silvio </a:t>
            </a:r>
            <a:r>
              <a:rPr lang="en-US" sz="788" dirty="0" err="1">
                <a:solidFill>
                  <a:prstClr val="black"/>
                </a:solidFill>
                <a:latin typeface="Arial" charset="0"/>
              </a:rPr>
              <a:t>Saverese</a:t>
            </a:r>
            <a:endParaRPr lang="en-US" sz="788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Recall the Projection matrix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984772" y="3200400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772" y="3200400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4457700" y="3143250"/>
            <a:ext cx="34291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Image Coordinates: (u,v,1)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K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Intrinsic Matrix (3x3)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R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Rotation (3x3) 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 Translation (3x1)</a:t>
            </a:r>
          </a:p>
          <a:p>
            <a:pPr eaLnBrk="1" hangingPunct="1"/>
            <a:r>
              <a:rPr lang="en-US" b="1" dirty="0">
                <a:solidFill>
                  <a:prstClr val="black"/>
                </a:solidFill>
                <a:latin typeface="Arial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en-US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World Coordinates: (X,Y,Z,1)</a:t>
            </a: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5950" y="971550"/>
            <a:ext cx="4972050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12"/>
          <p:cNvSpPr>
            <a:spLocks noChangeShapeType="1"/>
          </p:cNvSpPr>
          <p:nvPr/>
        </p:nvSpPr>
        <p:spPr bwMode="auto">
          <a:xfrm flipV="1">
            <a:off x="6915150" y="914400"/>
            <a:ext cx="0" cy="9120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flipH="1">
            <a:off x="6515100" y="1828800"/>
            <a:ext cx="40005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6915150" y="1828800"/>
            <a:ext cx="51435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6915150" y="2000250"/>
            <a:ext cx="18473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6858000" y="1874044"/>
            <a:ext cx="426720" cy="3231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prstClr val="black"/>
                </a:solidFill>
                <a:latin typeface="Arial" charset="0"/>
              </a:rPr>
              <a:t>O</a:t>
            </a:r>
            <a:r>
              <a:rPr lang="en-US" sz="15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6343650" y="2228850"/>
            <a:ext cx="320922" cy="3231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sz="15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09" name="Text Box 18"/>
          <p:cNvSpPr txBox="1">
            <a:spLocks noChangeArrowheads="1"/>
          </p:cNvSpPr>
          <p:nvPr/>
        </p:nvSpPr>
        <p:spPr bwMode="auto">
          <a:xfrm>
            <a:off x="7143750" y="1543050"/>
            <a:ext cx="373820" cy="3231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prstClr val="black"/>
                </a:solidFill>
                <a:latin typeface="Arial" charset="0"/>
              </a:rPr>
              <a:t>k</a:t>
            </a:r>
            <a:r>
              <a:rPr lang="en-US" sz="15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6972300" y="857250"/>
            <a:ext cx="320922" cy="3231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>
                <a:solidFill>
                  <a:prstClr val="black"/>
                </a:solidFill>
                <a:latin typeface="Arial" charset="0"/>
              </a:rPr>
              <a:t>j</a:t>
            </a:r>
            <a:r>
              <a:rPr lang="en-US" sz="1500" baseline="-25000">
                <a:solidFill>
                  <a:prstClr val="black"/>
                </a:solidFill>
                <a:latin typeface="Arial" charset="0"/>
              </a:rPr>
              <a:t>w</a:t>
            </a:r>
          </a:p>
        </p:txBody>
      </p:sp>
      <p:sp>
        <p:nvSpPr>
          <p:cNvPr id="4111" name="Freeform 22"/>
          <p:cNvSpPr>
            <a:spLocks/>
          </p:cNvSpPr>
          <p:nvPr/>
        </p:nvSpPr>
        <p:spPr bwMode="auto">
          <a:xfrm>
            <a:off x="4343400" y="1019175"/>
            <a:ext cx="2400300" cy="352425"/>
          </a:xfrm>
          <a:custGeom>
            <a:avLst/>
            <a:gdLst>
              <a:gd name="T0" fmla="*/ 0 w 2016"/>
              <a:gd name="T1" fmla="*/ 2147483647 h 296"/>
              <a:gd name="T2" fmla="*/ 2147483647 w 2016"/>
              <a:gd name="T3" fmla="*/ 2147483647 h 296"/>
              <a:gd name="T4" fmla="*/ 2147483647 w 2016"/>
              <a:gd name="T5" fmla="*/ 2147483647 h 296"/>
              <a:gd name="T6" fmla="*/ 2147483647 w 2016"/>
              <a:gd name="T7" fmla="*/ 2147483647 h 296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296"/>
              <a:gd name="T14" fmla="*/ 2016 w 2016"/>
              <a:gd name="T15" fmla="*/ 296 h 2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296">
                <a:moveTo>
                  <a:pt x="0" y="296"/>
                </a:moveTo>
                <a:cubicBezTo>
                  <a:pt x="188" y="224"/>
                  <a:pt x="376" y="152"/>
                  <a:pt x="624" y="104"/>
                </a:cubicBezTo>
                <a:cubicBezTo>
                  <a:pt x="872" y="56"/>
                  <a:pt x="1256" y="16"/>
                  <a:pt x="1488" y="8"/>
                </a:cubicBezTo>
                <a:cubicBezTo>
                  <a:pt x="1720" y="0"/>
                  <a:pt x="1868" y="28"/>
                  <a:pt x="2016" y="56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hangingPunct="1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12" name="Text Box 23"/>
          <p:cNvSpPr txBox="1">
            <a:spLocks noChangeArrowheads="1"/>
          </p:cNvSpPr>
          <p:nvPr/>
        </p:nvSpPr>
        <p:spPr bwMode="auto">
          <a:xfrm>
            <a:off x="5029200" y="742950"/>
            <a:ext cx="55656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prstClr val="black"/>
                </a:solidFill>
                <a:latin typeface="Arial" charset="0"/>
              </a:rPr>
              <a:t>R,T</a:t>
            </a:r>
          </a:p>
        </p:txBody>
      </p:sp>
    </p:spTree>
    <p:extLst>
      <p:ext uri="{BB962C8B-B14F-4D97-AF65-F5344CB8AC3E}">
        <p14:creationId xmlns:p14="http://schemas.microsoft.com/office/powerpoint/2010/main" val="3787517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Recall the Projection matrix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59221"/>
              </p:ext>
            </p:extLst>
          </p:nvPr>
        </p:nvGraphicFramePr>
        <p:xfrm>
          <a:off x="3245337" y="798456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37" y="798456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C132E0-81EB-1C4C-9F57-7D3DFF31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99" y="1665513"/>
            <a:ext cx="6410967" cy="1026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/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blipFill>
                <a:blip r:embed="rId7"/>
                <a:stretch>
                  <a:fillRect l="-10870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61586FB-9991-4F42-87C0-60A10BC481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899" y="3215210"/>
            <a:ext cx="1991541" cy="155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A393E9-7ECB-4946-9F6A-F17777FD93C8}"/>
                  </a:ext>
                </a:extLst>
              </p:cNvPr>
              <p:cNvSpPr txBox="1"/>
              <p:nvPr/>
            </p:nvSpPr>
            <p:spPr>
              <a:xfrm>
                <a:off x="254304" y="3807635"/>
                <a:ext cx="1274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A393E9-7ECB-4946-9F6A-F17777FD9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4" y="3807635"/>
                <a:ext cx="1274901" cy="369332"/>
              </a:xfrm>
              <a:prstGeom prst="rect">
                <a:avLst/>
              </a:prstGeom>
              <a:blipFill>
                <a:blip r:embed="rId9"/>
                <a:stretch>
                  <a:fillRect l="-4950" t="-6897" r="-1980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5341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Recall the Projection matrix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45337" y="798456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37" y="798456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C132E0-81EB-1C4C-9F57-7D3DFF31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99" y="1665513"/>
            <a:ext cx="6410967" cy="1026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/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blipFill>
                <a:blip r:embed="rId7"/>
                <a:stretch>
                  <a:fillRect l="-10870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61586FB-9991-4F42-87C0-60A10BC481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899" y="3215210"/>
            <a:ext cx="1991541" cy="1554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A393E9-7ECB-4946-9F6A-F17777FD93C8}"/>
                  </a:ext>
                </a:extLst>
              </p:cNvPr>
              <p:cNvSpPr txBox="1"/>
              <p:nvPr/>
            </p:nvSpPr>
            <p:spPr>
              <a:xfrm>
                <a:off x="254304" y="3807635"/>
                <a:ext cx="1274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A393E9-7ECB-4946-9F6A-F17777FD9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4" y="3807635"/>
                <a:ext cx="1274901" cy="369332"/>
              </a:xfrm>
              <a:prstGeom prst="rect">
                <a:avLst/>
              </a:prstGeom>
              <a:blipFill>
                <a:blip r:embed="rId9"/>
                <a:stretch>
                  <a:fillRect l="-4950" t="-6897" r="-1980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CA32886-000E-3049-B7FC-AD0062A323E5}"/>
              </a:ext>
            </a:extLst>
          </p:cNvPr>
          <p:cNvGrpSpPr/>
          <p:nvPr/>
        </p:nvGrpSpPr>
        <p:grpSpPr>
          <a:xfrm>
            <a:off x="4101739" y="3558827"/>
            <a:ext cx="2014265" cy="584775"/>
            <a:chOff x="4206241" y="3310127"/>
            <a:chExt cx="201426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DEA5A1-A7D1-3D4B-845E-CA63B5EE2445}"/>
                </a:ext>
              </a:extLst>
            </p:cNvPr>
            <p:cNvSpPr txBox="1"/>
            <p:nvPr/>
          </p:nvSpPr>
          <p:spPr>
            <a:xfrm>
              <a:off x="4206241" y="3340904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Goal: Find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4998253-6F9B-C64D-949B-E5B5A08B1EB8}"/>
                    </a:ext>
                  </a:extLst>
                </p:cNvPr>
                <p:cNvSpPr/>
                <p:nvPr/>
              </p:nvSpPr>
              <p:spPr>
                <a:xfrm>
                  <a:off x="5728063" y="3310127"/>
                  <a:ext cx="49244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4998253-6F9B-C64D-949B-E5B5A08B1E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063" y="3310127"/>
                  <a:ext cx="492443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E8FA8D4-FEE0-D844-B160-C5EDDCE13AF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944" r="11160" b="-1"/>
          <a:stretch/>
        </p:blipFill>
        <p:spPr>
          <a:xfrm>
            <a:off x="6448697" y="2834310"/>
            <a:ext cx="2166257" cy="20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889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Camera Calibration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45337" y="798456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37" y="798456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C132E0-81EB-1C4C-9F57-7D3DFF31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99" y="1665513"/>
            <a:ext cx="6410967" cy="1026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/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blipFill>
                <a:blip r:embed="rId7"/>
                <a:stretch>
                  <a:fillRect l="-10870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998253-6F9B-C64D-949B-E5B5A08B1EB8}"/>
                  </a:ext>
                </a:extLst>
              </p:cNvPr>
              <p:cNvSpPr/>
              <p:nvPr/>
            </p:nvSpPr>
            <p:spPr>
              <a:xfrm>
                <a:off x="5477759" y="3578430"/>
                <a:ext cx="9126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998253-6F9B-C64D-949B-E5B5A08B1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59" y="3578430"/>
                <a:ext cx="91262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E8FA8D4-FEE0-D844-B160-C5EDDCE13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44" r="11160" b="-1"/>
          <a:stretch/>
        </p:blipFill>
        <p:spPr>
          <a:xfrm>
            <a:off x="6448697" y="2834310"/>
            <a:ext cx="2166257" cy="20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894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42950" y="182832"/>
            <a:ext cx="61722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sz="2700" dirty="0">
                <a:solidFill>
                  <a:schemeClr val="accent1"/>
                </a:solidFill>
              </a:rPr>
              <a:t>Camera Calibration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45337" y="798456"/>
          <a:ext cx="2232422" cy="50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4" imgW="952200" imgH="215640" progId="Equation.3">
                  <p:embed/>
                </p:oleObj>
              </mc:Choice>
              <mc:Fallback>
                <p:oleObj name="Equation" r:id="rId4" imgW="952200" imgH="215640" progId="Equation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37" y="798456"/>
                        <a:ext cx="2232422" cy="50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BC132E0-81EB-1C4C-9F57-7D3DFF319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899" y="1665513"/>
            <a:ext cx="6410967" cy="1026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/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0B75-A102-B142-AE10-A02212E85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993927"/>
                <a:ext cx="574388" cy="369332"/>
              </a:xfrm>
              <a:prstGeom prst="rect">
                <a:avLst/>
              </a:prstGeom>
              <a:blipFill>
                <a:blip r:embed="rId7"/>
                <a:stretch>
                  <a:fillRect l="-10870" r="-434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998253-6F9B-C64D-949B-E5B5A08B1EB8}"/>
                  </a:ext>
                </a:extLst>
              </p:cNvPr>
              <p:cNvSpPr/>
              <p:nvPr/>
            </p:nvSpPr>
            <p:spPr>
              <a:xfrm>
                <a:off x="5477759" y="3578430"/>
                <a:ext cx="9126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4998253-6F9B-C64D-949B-E5B5A08B1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59" y="3578430"/>
                <a:ext cx="91262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E8FA8D4-FEE0-D844-B160-C5EDDCE13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44" r="11160" b="-1"/>
          <a:stretch/>
        </p:blipFill>
        <p:spPr>
          <a:xfrm>
            <a:off x="6448697" y="2834310"/>
            <a:ext cx="2166257" cy="203380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FB9659-2D33-E44F-9F12-8D7F2751A88C}"/>
              </a:ext>
            </a:extLst>
          </p:cNvPr>
          <p:cNvGrpSpPr/>
          <p:nvPr/>
        </p:nvGrpSpPr>
        <p:grpSpPr>
          <a:xfrm>
            <a:off x="960121" y="3639985"/>
            <a:ext cx="2674737" cy="523220"/>
            <a:chOff x="960121" y="3639985"/>
            <a:chExt cx="2674737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BA393E9-7ECB-4946-9F6A-F17777FD93C8}"/>
                    </a:ext>
                  </a:extLst>
                </p:cNvPr>
                <p:cNvSpPr txBox="1"/>
                <p:nvPr/>
              </p:nvSpPr>
              <p:spPr>
                <a:xfrm>
                  <a:off x="2674660" y="3716929"/>
                  <a:ext cx="9601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𝐊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𝐭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BA393E9-7ECB-4946-9F6A-F17777FD9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660" y="3716929"/>
                  <a:ext cx="96019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579" t="-6667" r="-10526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4BB9DB-6F0F-CE4E-8F75-2B4C6DE36BB9}"/>
                </a:ext>
              </a:extLst>
            </p:cNvPr>
            <p:cNvSpPr txBox="1"/>
            <p:nvPr/>
          </p:nvSpPr>
          <p:spPr>
            <a:xfrm>
              <a:off x="960121" y="3639985"/>
              <a:ext cx="1656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Goal: Find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1383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11879</TotalTime>
  <Words>1357</Words>
  <Application>Microsoft Macintosh PowerPoint</Application>
  <PresentationFormat>On-screen Show (16:9)</PresentationFormat>
  <Paragraphs>309</Paragraphs>
  <Slides>41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 Unicode MS</vt:lpstr>
      <vt:lpstr>SimSun</vt:lpstr>
      <vt:lpstr>Arial</vt:lpstr>
      <vt:lpstr>Calibri</vt:lpstr>
      <vt:lpstr>Calibri Light</vt:lpstr>
      <vt:lpstr>Cambria Math</vt:lpstr>
      <vt:lpstr>Courier New</vt:lpstr>
      <vt:lpstr>Helvetica</vt:lpstr>
      <vt:lpstr>Helvetica Neue</vt:lpstr>
      <vt:lpstr>Symbol</vt:lpstr>
      <vt:lpstr>Times New Roman</vt:lpstr>
      <vt:lpstr>Verdana</vt:lpstr>
      <vt:lpstr>Office Theme</vt:lpstr>
      <vt:lpstr>Equation</vt:lpstr>
      <vt:lpstr>Image</vt:lpstr>
      <vt:lpstr>PowerPoint Presentation</vt:lpstr>
      <vt:lpstr>Last Class</vt:lpstr>
      <vt:lpstr>Today’s Class</vt:lpstr>
      <vt:lpstr>Camera Calibration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Calibrating the Camera</vt:lpstr>
      <vt:lpstr>How do we calibrate a camera?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we factorize M back to K [R | T]?</vt:lpstr>
      <vt:lpstr>PowerPoint Presentation</vt:lpstr>
      <vt:lpstr>Why multiple views?</vt:lpstr>
      <vt:lpstr>Estimating depth with stereo</vt:lpstr>
      <vt:lpstr>Key idea: Epipolar constraint</vt:lpstr>
      <vt:lpstr>Epipolar geometry: notation</vt:lpstr>
      <vt:lpstr>Epipolar geometry: notation</vt:lpstr>
      <vt:lpstr>Example: Converging cameras</vt:lpstr>
      <vt:lpstr>Geometry for a simple stereo system</vt:lpstr>
      <vt:lpstr>Simplest Case: Parallel images</vt:lpstr>
      <vt:lpstr>PowerPoint Presentation</vt:lpstr>
      <vt:lpstr>PowerPoint Presentation</vt:lpstr>
      <vt:lpstr>PowerPoint Presentation</vt:lpstr>
      <vt:lpstr>Depth from disparity</vt:lpstr>
      <vt:lpstr>Correspondence search</vt:lpstr>
      <vt:lpstr>Correspondence search</vt:lpstr>
      <vt:lpstr>Correspondence search</vt:lpstr>
      <vt:lpstr>Basic stereo matching algorithm</vt:lpstr>
      <vt:lpstr>Failures of correspondence search</vt:lpstr>
      <vt:lpstr>Effect of window size</vt:lpstr>
      <vt:lpstr>Results with window search</vt:lpstr>
      <vt:lpstr>Better methods exist...</vt:lpstr>
      <vt:lpstr>When cameras are not aligned: Stereo image rectification</vt:lpstr>
      <vt:lpstr>Rectification example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315</cp:revision>
  <cp:lastPrinted>2018-01-31T15:36:47Z</cp:lastPrinted>
  <dcterms:modified xsi:type="dcterms:W3CDTF">2018-02-26T06:37:35Z</dcterms:modified>
</cp:coreProperties>
</file>