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sldIdLst>
    <p:sldId id="256" r:id="rId2"/>
    <p:sldId id="830" r:id="rId3"/>
    <p:sldId id="849" r:id="rId4"/>
    <p:sldId id="818" r:id="rId5"/>
    <p:sldId id="819" r:id="rId6"/>
    <p:sldId id="820" r:id="rId7"/>
    <p:sldId id="821" r:id="rId8"/>
    <p:sldId id="822" r:id="rId9"/>
    <p:sldId id="823" r:id="rId10"/>
    <p:sldId id="824" r:id="rId11"/>
    <p:sldId id="827" r:id="rId12"/>
    <p:sldId id="828" r:id="rId13"/>
    <p:sldId id="829" r:id="rId14"/>
    <p:sldId id="831" r:id="rId15"/>
    <p:sldId id="832" r:id="rId16"/>
    <p:sldId id="833" r:id="rId17"/>
    <p:sldId id="837" r:id="rId18"/>
    <p:sldId id="835" r:id="rId19"/>
    <p:sldId id="836" r:id="rId20"/>
    <p:sldId id="834" r:id="rId21"/>
    <p:sldId id="852" r:id="rId22"/>
    <p:sldId id="850" r:id="rId23"/>
    <p:sldId id="851" r:id="rId24"/>
    <p:sldId id="854" r:id="rId25"/>
    <p:sldId id="855" r:id="rId26"/>
    <p:sldId id="856" r:id="rId27"/>
    <p:sldId id="857" r:id="rId28"/>
    <p:sldId id="858" r:id="rId29"/>
    <p:sldId id="859" r:id="rId30"/>
    <p:sldId id="860" r:id="rId31"/>
    <p:sldId id="861" r:id="rId32"/>
    <p:sldId id="862" r:id="rId33"/>
    <p:sldId id="863" r:id="rId34"/>
    <p:sldId id="285" r:id="rId35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256"/>
            <p14:sldId id="830"/>
            <p14:sldId id="849"/>
            <p14:sldId id="818"/>
            <p14:sldId id="819"/>
            <p14:sldId id="820"/>
            <p14:sldId id="821"/>
            <p14:sldId id="822"/>
            <p14:sldId id="823"/>
            <p14:sldId id="824"/>
            <p14:sldId id="827"/>
            <p14:sldId id="828"/>
            <p14:sldId id="829"/>
            <p14:sldId id="831"/>
            <p14:sldId id="832"/>
            <p14:sldId id="833"/>
            <p14:sldId id="837"/>
            <p14:sldId id="835"/>
            <p14:sldId id="836"/>
            <p14:sldId id="834"/>
            <p14:sldId id="852"/>
            <p14:sldId id="850"/>
            <p14:sldId id="851"/>
            <p14:sldId id="854"/>
            <p14:sldId id="855"/>
            <p14:sldId id="856"/>
            <p14:sldId id="857"/>
            <p14:sldId id="858"/>
            <p14:sldId id="859"/>
            <p14:sldId id="860"/>
            <p14:sldId id="861"/>
            <p14:sldId id="862"/>
            <p14:sldId id="863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1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70510-2B3D-4C2E-B966-D8384A2F482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0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70510-2B3D-4C2E-B966-D8384A2F482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7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4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Introduction</a:t>
            </a:r>
            <a:r>
              <a:rPr lang="en-US" sz="3400" baseline="0" dirty="0">
                <a:solidFill>
                  <a:srgbClr val="215380"/>
                </a:solidFill>
              </a:rPr>
              <a:t> to Computer Vision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1311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0.png"/><Relationship Id="rId7" Type="http://schemas.openxmlformats.org/officeDocument/2006/relationships/image" Target="../media/image54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0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141.png"/><Relationship Id="rId7" Type="http://schemas.openxmlformats.org/officeDocument/2006/relationships/image" Target="../media/image6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0.png"/><Relationship Id="rId5" Type="http://schemas.openxmlformats.org/officeDocument/2006/relationships/image" Target="../media/image161.png"/><Relationship Id="rId10" Type="http://schemas.openxmlformats.org/officeDocument/2006/relationships/image" Target="../media/image66.png"/><Relationship Id="rId4" Type="http://schemas.openxmlformats.org/officeDocument/2006/relationships/image" Target="../media/image151.png"/><Relationship Id="rId9" Type="http://schemas.openxmlformats.org/officeDocument/2006/relationships/image" Target="../media/image6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1.png"/><Relationship Id="rId7" Type="http://schemas.openxmlformats.org/officeDocument/2006/relationships/image" Target="../media/image37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6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72.png"/><Relationship Id="rId9" Type="http://schemas.openxmlformats.org/officeDocument/2006/relationships/image" Target="../media/image39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flickr.com/photos/eni/" TargetMode="Externa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.png"/><Relationship Id="rId7" Type="http://schemas.openxmlformats.org/officeDocument/2006/relationships/image" Target="../media/image100.png"/><Relationship Id="rId12" Type="http://schemas.openxmlformats.org/officeDocument/2006/relationships/image" Target="../media/image1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11" Type="http://schemas.openxmlformats.org/officeDocument/2006/relationships/image" Target="../media/image140.png"/><Relationship Id="rId5" Type="http://schemas.openxmlformats.org/officeDocument/2006/relationships/image" Target="../media/image80.png"/><Relationship Id="rId10" Type="http://schemas.openxmlformats.org/officeDocument/2006/relationships/image" Target="../media/image130.png"/><Relationship Id="rId4" Type="http://schemas.openxmlformats.org/officeDocument/2006/relationships/image" Target="../media/image5.png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31338" y="1879818"/>
            <a:ext cx="8512109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>
                <a:solidFill>
                  <a:srgbClr val="215380"/>
                </a:solidFill>
              </a:rPr>
              <a:t>Generalization + </a:t>
            </a:r>
            <a:br>
              <a:rPr lang="en-US" sz="4300">
                <a:solidFill>
                  <a:srgbClr val="215380"/>
                </a:solidFill>
              </a:rPr>
            </a:br>
            <a:r>
              <a:rPr lang="en-US" sz="4300">
                <a:solidFill>
                  <a:srgbClr val="215380"/>
                </a:solidFill>
              </a:rPr>
              <a:t>Global </a:t>
            </a:r>
            <a:r>
              <a:rPr lang="en-US" sz="4300" dirty="0">
                <a:solidFill>
                  <a:srgbClr val="215380"/>
                </a:solidFill>
              </a:rPr>
              <a:t>Image Features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855" y="3295590"/>
            <a:ext cx="1693074" cy="1123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409" y="4497169"/>
            <a:ext cx="8903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1200" dirty="0"/>
              <a:t>Various slides from previous courses by: </a:t>
            </a:r>
            <a:br>
              <a:rPr lang="en-US" altLang="x-none" sz="1200" dirty="0"/>
            </a:br>
            <a:r>
              <a:rPr lang="en-US" altLang="x-none" sz="1200" dirty="0"/>
              <a:t>D.A. Forsyth (Berkeley / UIUC), I. Kokkinos (</a:t>
            </a:r>
            <a:r>
              <a:rPr lang="en-US" altLang="x-none" sz="1200" dirty="0" err="1"/>
              <a:t>Ecole</a:t>
            </a:r>
            <a:r>
              <a:rPr lang="en-US" altLang="x-none" sz="1200" dirty="0"/>
              <a:t> Centrale / UCL). S. </a:t>
            </a:r>
            <a:r>
              <a:rPr lang="en-US" altLang="x-none" sz="1200" dirty="0" err="1"/>
              <a:t>Lazebnik</a:t>
            </a:r>
            <a:r>
              <a:rPr lang="en-US" altLang="x-none" sz="1200" dirty="0"/>
              <a:t> (UNC / UIUC), S. Seitz (MSR / Facebook), J. Hays (Brown / Georgia Tech), A. Berg (Stony Brook / UNC), D. Samaras (Stony Brook) . J. M. </a:t>
            </a:r>
            <a:r>
              <a:rPr lang="en-US" altLang="x-none" sz="1200" dirty="0" err="1"/>
              <a:t>Frahm</a:t>
            </a:r>
            <a:r>
              <a:rPr lang="en-US" altLang="x-none" sz="1200" dirty="0"/>
              <a:t> (UNC), V. Ordonez (UVA), Steve Seitz (UW).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10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Gradient Descent (GD)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23124" y="1185014"/>
                <a:ext cx="3328540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124" y="1185014"/>
                <a:ext cx="3328540" cy="8485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917931" y="1118989"/>
            <a:ext cx="6810194" cy="3523377"/>
            <a:chOff x="917931" y="1118989"/>
            <a:chExt cx="6810194" cy="352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11275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11275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040" r="-6040" b="-88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50004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dirty="0">
                  <a:solidFill>
                    <a:srgbClr val="000000"/>
                  </a:solidFill>
                </a:rPr>
                <a:t>e = 0, </a:t>
              </a:r>
              <a:r>
                <a:rPr lang="en-US" dirty="0" err="1">
                  <a:solidFill>
                    <a:srgbClr val="000000"/>
                  </a:solidFill>
                </a:rPr>
                <a:t>num_epochs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b="1" dirty="0">
                  <a:solidFill>
                    <a:srgbClr val="0070C0"/>
                  </a:solidFill>
                </a:rPr>
                <a:t>do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1" y="4273034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end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2828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449308"/>
                  <a:ext cx="150797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449308"/>
                  <a:ext cx="150797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445924"/>
                  <a:ext cx="150797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445924"/>
                  <a:ext cx="150797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445924"/>
              <a:ext cx="107336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445924"/>
              <a:ext cx="44659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and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2921911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Update w: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368358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Update b: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2924765"/>
                  <a:ext cx="26651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2924765"/>
                  <a:ext cx="266515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98333" b="-1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426869" y="3368358"/>
                  <a:ext cx="252549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368358"/>
                  <a:ext cx="2525499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98333" b="-1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505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Print: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9514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95141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862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5120" y="600193"/>
            <a:ext cx="1746063" cy="691397"/>
            <a:chOff x="6675120" y="600193"/>
            <a:chExt cx="1746063" cy="691397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6675120" y="1005840"/>
              <a:ext cx="560070" cy="285750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5" name="TextBox 34"/>
            <p:cNvSpPr txBox="1"/>
            <p:nvPr/>
          </p:nvSpPr>
          <p:spPr>
            <a:xfrm>
              <a:off x="7317357" y="600193"/>
              <a:ext cx="110382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Problem:</a:t>
              </a:r>
              <a:b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expensive!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66090" y="2712197"/>
            <a:ext cx="3318661" cy="295389"/>
            <a:chOff x="2566090" y="2712197"/>
            <a:chExt cx="3318661" cy="295389"/>
          </a:xfrm>
        </p:grpSpPr>
        <p:sp>
          <p:nvSpPr>
            <p:cNvPr id="37" name="Left Brace 36"/>
            <p:cNvSpPr/>
            <p:nvPr/>
          </p:nvSpPr>
          <p:spPr>
            <a:xfrm rot="16200000">
              <a:off x="3019580" y="2258707"/>
              <a:ext cx="268502" cy="1175481"/>
            </a:xfrm>
            <a:prstGeom prst="leftBrac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9" name="Left Brace 38"/>
            <p:cNvSpPr/>
            <p:nvPr/>
          </p:nvSpPr>
          <p:spPr>
            <a:xfrm rot="16200000">
              <a:off x="5162760" y="2285594"/>
              <a:ext cx="268502" cy="1175481"/>
            </a:xfrm>
            <a:prstGeom prst="leftBrac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548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11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50197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215380"/>
                </a:solidFill>
              </a:rPr>
              <a:t>Solution:</a:t>
            </a:r>
            <a:br>
              <a:rPr lang="en-US" sz="2800" dirty="0">
                <a:solidFill>
                  <a:srgbClr val="215380"/>
                </a:solidFill>
              </a:rPr>
            </a:br>
            <a:r>
              <a:rPr lang="en-US" sz="2800" dirty="0">
                <a:solidFill>
                  <a:srgbClr val="215380"/>
                </a:solidFill>
              </a:rPr>
              <a:t>(mini-batch) Stochastic Gradient Descent (SGD)</a:t>
            </a:r>
            <a:endParaRPr sz="28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23124" y="1185014"/>
                <a:ext cx="3279808" cy="76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124" y="1185014"/>
                <a:ext cx="3279808" cy="7645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917930" y="1118989"/>
            <a:ext cx="6810195" cy="3734687"/>
            <a:chOff x="917930" y="1118989"/>
            <a:chExt cx="6810195" cy="37346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11275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11275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040" r="-6040" b="-88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50004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dirty="0">
                  <a:solidFill>
                    <a:srgbClr val="000000"/>
                  </a:solidFill>
                </a:rPr>
                <a:t>e = 0, </a:t>
              </a:r>
              <a:r>
                <a:rPr lang="en-US" dirty="0" err="1">
                  <a:solidFill>
                    <a:srgbClr val="000000"/>
                  </a:solidFill>
                </a:rPr>
                <a:t>num_epochs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b="1" dirty="0">
                  <a:solidFill>
                    <a:srgbClr val="0070C0"/>
                  </a:solidFill>
                </a:rPr>
                <a:t>do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0" y="4484344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end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2828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677908"/>
                  <a:ext cx="145924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677908"/>
                  <a:ext cx="145924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674524"/>
                  <a:ext cx="141269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674524"/>
                  <a:ext cx="141269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674524"/>
              <a:ext cx="107336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674524"/>
              <a:ext cx="44659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and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3013351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Update w: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459798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Update b: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3016205"/>
                  <a:ext cx="26651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016205"/>
                  <a:ext cx="266515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98333" b="-1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426869" y="3459798"/>
                  <a:ext cx="252549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459798"/>
                  <a:ext cx="2525499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98333" b="-1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505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Print: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90268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902683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862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914560" y="4195734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end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917930" y="2319420"/>
            <a:ext cx="25721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dirty="0">
                <a:solidFill>
                  <a:srgbClr val="000000"/>
                </a:solidFill>
              </a:rPr>
              <a:t>b = 0, </a:t>
            </a:r>
            <a:r>
              <a:rPr lang="en-US" dirty="0" err="1">
                <a:solidFill>
                  <a:srgbClr val="000000"/>
                </a:solidFill>
              </a:rPr>
              <a:t>num_batches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do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sym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382FD4-069C-9646-BAF5-3AC090601BE7}"/>
              </a:ext>
            </a:extLst>
          </p:cNvPr>
          <p:cNvGrpSpPr/>
          <p:nvPr/>
        </p:nvGrpSpPr>
        <p:grpSpPr>
          <a:xfrm>
            <a:off x="6710516" y="1994463"/>
            <a:ext cx="2130981" cy="1123050"/>
            <a:chOff x="6585155" y="400471"/>
            <a:chExt cx="2130981" cy="112305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01C3BBA-F8E8-B145-98D7-D2B95BA6F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5155" y="400471"/>
              <a:ext cx="650035" cy="605369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7F19E7-2F97-D043-B59B-1A2120F7FAAA}"/>
                </a:ext>
              </a:extLst>
            </p:cNvPr>
            <p:cNvSpPr txBox="1"/>
            <p:nvPr/>
          </p:nvSpPr>
          <p:spPr>
            <a:xfrm>
              <a:off x="7317357" y="600193"/>
              <a:ext cx="139877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 is a small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set of </a:t>
              </a:r>
              <a:r>
                <a:rPr lang="en-US" dirty="0">
                  <a:solidFill>
                    <a:srgbClr val="FF0000"/>
                  </a:solidFill>
                </a:rPr>
                <a:t>training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FF0000"/>
                  </a:solidFill>
                </a:rPr>
                <a:t>examples.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076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25" y="428805"/>
            <a:ext cx="7353899" cy="3828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8084" y="4835723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Helvetica Neue Light"/>
                <a:cs typeface="Helvetica Neue Light"/>
              </a:rPr>
              <a:t>Source: Andrew Ng</a:t>
            </a:r>
            <a:endParaRPr lang="en-US" sz="14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5964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13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215380"/>
                </a:solidFill>
              </a:rPr>
              <a:t>Three more things</a:t>
            </a:r>
            <a:endParaRPr sz="2800" dirty="0">
              <a:solidFill>
                <a:srgbClr val="215380"/>
              </a:solidFill>
            </a:endParaRPr>
          </a:p>
        </p:txBody>
      </p:sp>
      <p:sp>
        <p:nvSpPr>
          <p:cNvPr id="38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How to compute the gradient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Regularization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Momentum updates</a:t>
            </a:r>
          </a:p>
        </p:txBody>
      </p:sp>
    </p:spTree>
    <p:extLst>
      <p:ext uri="{BB962C8B-B14F-4D97-AF65-F5344CB8AC3E}">
        <p14:creationId xmlns:p14="http://schemas.microsoft.com/office/powerpoint/2010/main" val="11756991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Gradient for the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68BF4-CBEE-CA4C-BEA3-EEB32F19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669" y="1133928"/>
            <a:ext cx="2692400" cy="85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619" y="2322104"/>
            <a:ext cx="2984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Gradient for the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44" y="1166042"/>
            <a:ext cx="29845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91AC3C-ECA3-0245-A4E4-656A207ED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256"/>
          <a:stretch/>
        </p:blipFill>
        <p:spPr>
          <a:xfrm>
            <a:off x="1996898" y="1978842"/>
            <a:ext cx="4525956" cy="83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9223B-9FC4-7048-AC66-14C7A821D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17" b="52890"/>
          <a:stretch/>
        </p:blipFill>
        <p:spPr>
          <a:xfrm>
            <a:off x="1810084" y="2957053"/>
            <a:ext cx="4525956" cy="570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E24EEC-1A7C-4148-90B9-C5C72182B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51" b="33863"/>
          <a:stretch/>
        </p:blipFill>
        <p:spPr>
          <a:xfrm>
            <a:off x="1869077" y="3667879"/>
            <a:ext cx="4525956" cy="582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A02D10-3E31-2B42-9CF0-E21260433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727" b="17428"/>
          <a:stretch/>
        </p:blipFill>
        <p:spPr>
          <a:xfrm>
            <a:off x="1665059" y="4505979"/>
            <a:ext cx="4525956" cy="5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Gradient for the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44" y="1166042"/>
            <a:ext cx="29845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2599CF-95FB-B44C-B961-1D027E3B4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861"/>
          <a:stretch/>
        </p:blipFill>
        <p:spPr>
          <a:xfrm>
            <a:off x="1752868" y="1981201"/>
            <a:ext cx="5345525" cy="889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969BD-35C7-DD41-B37E-184A7F67B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05" b="52273"/>
          <a:stretch/>
        </p:blipFill>
        <p:spPr>
          <a:xfrm>
            <a:off x="1604269" y="3001665"/>
            <a:ext cx="5345525" cy="582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C90AC-C86D-F14D-BC08-6340ED6F8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90" b="33022"/>
          <a:stretch/>
        </p:blipFill>
        <p:spPr>
          <a:xfrm>
            <a:off x="1690231" y="3712491"/>
            <a:ext cx="5345525" cy="597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885179-ED47-1F40-91A6-FF245917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49" b="16895"/>
          <a:stretch/>
        </p:blipFill>
        <p:spPr>
          <a:xfrm>
            <a:off x="1604269" y="4527756"/>
            <a:ext cx="5345525" cy="52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17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15" name="Shape 28">
            <a:extLst>
              <a:ext uri="{FF2B5EF4-FFF2-40B4-BE49-F238E27FC236}">
                <a16:creationId xmlns:a16="http://schemas.microsoft.com/office/drawing/2014/main" id="{ADDA4362-209A-FC47-BBA6-85D6ACBEC6C2}"/>
              </a:ext>
            </a:extLst>
          </p:cNvPr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Supervised Learning –</a:t>
            </a:r>
            <a:r>
              <a:rPr lang="en-US" sz="3200" dirty="0" err="1">
                <a:solidFill>
                  <a:srgbClr val="215380"/>
                </a:solidFill>
              </a:rPr>
              <a:t>Softmax</a:t>
            </a:r>
            <a:r>
              <a:rPr lang="en-US" sz="3200" dirty="0">
                <a:solidFill>
                  <a:srgbClr val="215380"/>
                </a:solidFill>
              </a:rPr>
              <a:t> Classifier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EF1E05-BDCB-8144-BB93-640846FA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977258" y="957240"/>
            <a:ext cx="849272" cy="9088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A98B734-E177-234E-B132-0D946910FB0B}"/>
              </a:ext>
            </a:extLst>
          </p:cNvPr>
          <p:cNvGrpSpPr/>
          <p:nvPr/>
        </p:nvGrpSpPr>
        <p:grpSpPr>
          <a:xfrm>
            <a:off x="1359333" y="1890008"/>
            <a:ext cx="2487814" cy="653123"/>
            <a:chOff x="1359333" y="1890008"/>
            <a:chExt cx="2487814" cy="6531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359333" y="2296910"/>
                  <a:ext cx="2085123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</m:t>
                        </m:r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 </m:t>
                        </m:r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  </m:t>
                            </m:r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   </m:t>
                        </m:r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 </m:t>
                        </m:r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  </m:t>
                            </m:r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4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9333" y="2296910"/>
                  <a:ext cx="2085123" cy="246221"/>
                </a:xfrm>
                <a:prstGeom prst="rect">
                  <a:avLst/>
                </a:prstGeom>
                <a:blipFill>
                  <a:blip r:embed="rId3"/>
                  <a:stretch>
                    <a:fillRect t="-5000" r="-2424" b="-3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4C818A7-4CD3-944E-AC13-FF1D0510CF60}"/>
                </a:ext>
              </a:extLst>
            </p:cNvPr>
            <p:cNvCxnSpPr>
              <a:cxnSpLocks/>
            </p:cNvCxnSpPr>
            <p:nvPr/>
          </p:nvCxnSpPr>
          <p:spPr>
            <a:xfrm>
              <a:off x="2377678" y="1971259"/>
              <a:ext cx="1" cy="21544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1D4534-F170-F348-B2B4-F17E94CEF99D}"/>
                </a:ext>
              </a:extLst>
            </p:cNvPr>
            <p:cNvSpPr txBox="1"/>
            <p:nvPr/>
          </p:nvSpPr>
          <p:spPr>
            <a:xfrm>
              <a:off x="2500303" y="1890008"/>
              <a:ext cx="1346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Extract features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94F74A-D9D7-6E4F-BA26-DD69FFAB62A8}"/>
              </a:ext>
            </a:extLst>
          </p:cNvPr>
          <p:cNvGrpSpPr/>
          <p:nvPr/>
        </p:nvGrpSpPr>
        <p:grpSpPr>
          <a:xfrm>
            <a:off x="2054680" y="2559252"/>
            <a:ext cx="5143500" cy="2468511"/>
            <a:chOff x="2054680" y="2559252"/>
            <a:chExt cx="5143500" cy="24685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2054680" y="2758574"/>
                  <a:ext cx="514350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4680" y="2758574"/>
                  <a:ext cx="514350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2200189" y="3126683"/>
                  <a:ext cx="487017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189" y="3126683"/>
                  <a:ext cx="487017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2200189" y="3509738"/>
                  <a:ext cx="48524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189" y="3509738"/>
                  <a:ext cx="485248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173727" y="3919767"/>
                  <a:ext cx="29054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b>
                            </m:sSub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727" y="3919767"/>
                  <a:ext cx="2905411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3173726" y="4289099"/>
                  <a:ext cx="29054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b>
                            </m:sSub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726" y="4289099"/>
                  <a:ext cx="2905411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3173725" y="4658431"/>
                  <a:ext cx="29054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b>
                            </m:sSub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725" y="4658431"/>
                  <a:ext cx="2905411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E19047F-0564-E449-8E7B-DE5268BED931}"/>
                </a:ext>
              </a:extLst>
            </p:cNvPr>
            <p:cNvCxnSpPr>
              <a:cxnSpLocks/>
            </p:cNvCxnSpPr>
            <p:nvPr/>
          </p:nvCxnSpPr>
          <p:spPr>
            <a:xfrm>
              <a:off x="3238001" y="2615556"/>
              <a:ext cx="1" cy="21544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F83C35-3BFD-AF4F-AB09-C73BBA63D608}"/>
                </a:ext>
              </a:extLst>
            </p:cNvPr>
            <p:cNvSpPr txBox="1"/>
            <p:nvPr/>
          </p:nvSpPr>
          <p:spPr>
            <a:xfrm>
              <a:off x="3288434" y="2559252"/>
              <a:ext cx="2462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Run features  through classifier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0B5353-E5B4-5442-95A0-E92ABEEE5EA6}"/>
              </a:ext>
            </a:extLst>
          </p:cNvPr>
          <p:cNvGrpSpPr/>
          <p:nvPr/>
        </p:nvGrpSpPr>
        <p:grpSpPr>
          <a:xfrm>
            <a:off x="5933059" y="1366390"/>
            <a:ext cx="2365557" cy="3292041"/>
            <a:chOff x="5933059" y="1366390"/>
            <a:chExt cx="2365557" cy="3292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933059" y="1366390"/>
                  <a:ext cx="1738874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0" lang="en-US" sz="16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</m:ctrlPr>
                              </m:accPr>
                              <m:e>
                                <m:r>
                                  <a:rPr kumimoji="0" lang="en-US" sz="16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   [</m:t>
                        </m:r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𝑐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     </m:t>
                        </m:r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𝑑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     </m:t>
                        </m:r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𝑏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059" y="1366390"/>
                  <a:ext cx="1738874" cy="246221"/>
                </a:xfrm>
                <a:prstGeom prst="rect">
                  <a:avLst/>
                </a:prstGeom>
                <a:blipFill>
                  <a:blip r:embed="rId10"/>
                  <a:stretch>
                    <a:fillRect l="-2174" t="-21053" r="-3623" b="-3684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1E3AE5-F190-C343-8565-F9380D6374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69006" y="1807855"/>
              <a:ext cx="2044" cy="28505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248FA89-D3F2-4244-AE43-B3EE96AF90D0}"/>
                </a:ext>
              </a:extLst>
            </p:cNvPr>
            <p:cNvCxnSpPr>
              <a:cxnSpLocks/>
            </p:cNvCxnSpPr>
            <p:nvPr/>
          </p:nvCxnSpPr>
          <p:spPr>
            <a:xfrm>
              <a:off x="6079135" y="4658431"/>
              <a:ext cx="99055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F228E9-59BD-724F-A332-CBD0E71D43DF}"/>
                </a:ext>
              </a:extLst>
            </p:cNvPr>
            <p:cNvSpPr txBox="1"/>
            <p:nvPr/>
          </p:nvSpPr>
          <p:spPr>
            <a:xfrm>
              <a:off x="7198180" y="3517759"/>
              <a:ext cx="1100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Get predictions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40355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029200" y="417195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Prediction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94122"/>
          </a:xfrm>
        </p:spPr>
        <p:txBody>
          <a:bodyPr>
            <a:normAutofit/>
          </a:bodyPr>
          <a:lstStyle/>
          <a:p>
            <a:r>
              <a:rPr lang="en-US" dirty="0"/>
              <a:t>Supervised Machine Learning Steps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86350" y="742950"/>
            <a:ext cx="1200150" cy="6286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00150" y="1177528"/>
            <a:ext cx="1828800" cy="2308622"/>
            <a:chOff x="228600" y="1417320"/>
            <a:chExt cx="2438400" cy="2849880"/>
          </a:xfrm>
        </p:grpSpPr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79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00650" y="1828800"/>
            <a:ext cx="1028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1556769" y="628650"/>
            <a:ext cx="10951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43300" y="1828800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08610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4345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509022" y="1485900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00400" y="417195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743200" y="440055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1608160" y="3600450"/>
            <a:ext cx="99257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1485900" y="4797028"/>
            <a:ext cx="1208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28650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800850" y="1828800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029200" y="297180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440055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49215" y="4935751"/>
            <a:ext cx="1200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Slide credit: D. </a:t>
            </a:r>
            <a:r>
              <a:rPr lang="en-US" sz="900" dirty="0" err="1">
                <a:solidFill>
                  <a:srgbClr val="000000"/>
                </a:solidFill>
              </a:rPr>
              <a:t>Hoiem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5400000">
            <a:off x="5543550" y="3771900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828800"/>
            <a:ext cx="167821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229100"/>
            <a:ext cx="600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857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-34835"/>
            <a:ext cx="7886700" cy="994172"/>
          </a:xfrm>
        </p:spPr>
        <p:txBody>
          <a:bodyPr/>
          <a:lstStyle/>
          <a:p>
            <a:r>
              <a:rPr lang="en-US" dirty="0"/>
              <a:t>Generalization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97" y="872271"/>
            <a:ext cx="7886700" cy="3943350"/>
          </a:xfrm>
        </p:spPr>
        <p:txBody>
          <a:bodyPr/>
          <a:lstStyle/>
          <a:p>
            <a:pPr marL="342900" indent="-342900"/>
            <a:r>
              <a:rPr lang="en-US" dirty="0"/>
              <a:t>Generalization refers to the ability to correctly classify never before seen examples</a:t>
            </a:r>
          </a:p>
          <a:p>
            <a:pPr marL="342900" indent="-342900"/>
            <a:r>
              <a:rPr lang="en-US" dirty="0"/>
              <a:t>Can be controlled by turning “knobs” that affect the complexity of the model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876" y="2228850"/>
            <a:ext cx="2771174" cy="235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881" y="2096869"/>
            <a:ext cx="351846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33368" y="4630955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Training set (labels known)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7176" y="4512769"/>
            <a:ext cx="269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Test set (labels unknown)</a:t>
            </a:r>
          </a:p>
        </p:txBody>
      </p:sp>
    </p:spTree>
    <p:extLst>
      <p:ext uri="{BB962C8B-B14F-4D97-AF65-F5344CB8AC3E}">
        <p14:creationId xmlns:p14="http://schemas.microsoft.com/office/powerpoint/2010/main" val="256677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Classifier (Linear Classifiers)</a:t>
            </a:r>
          </a:p>
          <a:p>
            <a:r>
              <a:rPr lang="en-US" dirty="0"/>
              <a:t>Stochastic Gradient Descent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</a:t>
            </a:r>
          </a:p>
        </p:txBody>
      </p:sp>
    </p:spTree>
    <p:extLst>
      <p:ext uri="{BB962C8B-B14F-4D97-AF65-F5344CB8AC3E}">
        <p14:creationId xmlns:p14="http://schemas.microsoft.com/office/powerpoint/2010/main" val="252490330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7A287-048D-3443-A74A-A1507400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43DF0-1634-6348-94F0-77071880617A}"/>
              </a:ext>
            </a:extLst>
          </p:cNvPr>
          <p:cNvSpPr txBox="1"/>
          <p:nvPr/>
        </p:nvSpPr>
        <p:spPr>
          <a:xfrm>
            <a:off x="7163003" y="5809330"/>
            <a:ext cx="396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/>
                <a:cs typeface="Helvetica Neue Light"/>
              </a:rPr>
              <a:t>Credit: C. Bishop. Pattern Recognition and Mach. Learning.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193F4CF-1B8A-1549-83F7-717654DCD155}"/>
                  </a:ext>
                </a:extLst>
              </p:cNvPr>
              <p:cNvSpPr/>
              <p:nvPr/>
            </p:nvSpPr>
            <p:spPr>
              <a:xfrm>
                <a:off x="531054" y="3664039"/>
                <a:ext cx="19687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cs typeface="Helvetica Neue Light"/>
                      </a:rPr>
                      <m:t>𝐿𝑜𝑠𝑠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Helvetica Neue Light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 Neue Light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000" dirty="0"/>
                  <a:t> is high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193F4CF-1B8A-1549-83F7-717654DCD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54" y="3664039"/>
                <a:ext cx="1968797" cy="400110"/>
              </a:xfrm>
              <a:prstGeom prst="rect">
                <a:avLst/>
              </a:prstGeom>
              <a:blipFill>
                <a:blip r:embed="rId2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4618ED-96A6-FD46-9FF7-15FF496DF127}"/>
                  </a:ext>
                </a:extLst>
              </p:cNvPr>
              <p:cNvSpPr/>
              <p:nvPr/>
            </p:nvSpPr>
            <p:spPr>
              <a:xfrm>
                <a:off x="3817684" y="3664039"/>
                <a:ext cx="21554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cs typeface="Helvetica Neue Light"/>
                      </a:rPr>
                      <m:t>𝐿𝑜𝑠𝑠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Helvetica Neue Light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 Neue Light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000" dirty="0"/>
                  <a:t> is low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4618ED-96A6-FD46-9FF7-15FF496DF1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684" y="3664039"/>
                <a:ext cx="2155413" cy="400110"/>
              </a:xfrm>
              <a:prstGeom prst="rect">
                <a:avLst/>
              </a:prstGeom>
              <a:blipFill>
                <a:blip r:embed="rId3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6A3865D-E654-F34B-8F03-4308DDBD1539}"/>
                  </a:ext>
                </a:extLst>
              </p:cNvPr>
              <p:cNvSpPr/>
              <p:nvPr/>
            </p:nvSpPr>
            <p:spPr>
              <a:xfrm>
                <a:off x="6610046" y="3664039"/>
                <a:ext cx="19803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cs typeface="Helvetica Neue Light"/>
                      </a:rPr>
                      <m:t>𝐿𝑜𝑠𝑠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Helvetica Neue Light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Helvetica Neue Light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000" dirty="0"/>
                  <a:t> is zero!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6A3865D-E654-F34B-8F03-4308DDBD1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046" y="3664039"/>
                <a:ext cx="1980388" cy="400110"/>
              </a:xfrm>
              <a:prstGeom prst="rect">
                <a:avLst/>
              </a:prstGeom>
              <a:blipFill>
                <a:blip r:embed="rId4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10D4D77-001B-5046-B86F-92A42D7755B0}"/>
              </a:ext>
            </a:extLst>
          </p:cNvPr>
          <p:cNvGrpSpPr/>
          <p:nvPr/>
        </p:nvGrpSpPr>
        <p:grpSpPr>
          <a:xfrm>
            <a:off x="721071" y="4165500"/>
            <a:ext cx="7357997" cy="418422"/>
            <a:chOff x="-200889" y="4410674"/>
            <a:chExt cx="8866126" cy="5041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2A0954-1237-3343-92F9-65A6E2AA4336}"/>
                </a:ext>
              </a:extLst>
            </p:cNvPr>
            <p:cNvSpPr txBox="1"/>
            <p:nvPr/>
          </p:nvSpPr>
          <p:spPr>
            <a:xfrm>
              <a:off x="7098354" y="4410674"/>
              <a:ext cx="1566883" cy="482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 Neue Light"/>
                  <a:cs typeface="Helvetica Neue Light"/>
                </a:rPr>
                <a:t>Overfitting</a:t>
              </a:r>
              <a:endParaRPr lang="en-US" sz="2800" dirty="0">
                <a:latin typeface="Helvetica Neue Light"/>
                <a:cs typeface="Helvetica Neue Ligh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75CFCA-64F8-3549-8A91-2196833631D0}"/>
                </a:ext>
              </a:extLst>
            </p:cNvPr>
            <p:cNvSpPr txBox="1"/>
            <p:nvPr/>
          </p:nvSpPr>
          <p:spPr>
            <a:xfrm>
              <a:off x="-200889" y="4432739"/>
              <a:ext cx="1750382" cy="482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Helvetica Neue Light"/>
                  <a:cs typeface="Helvetica Neue Light"/>
                </a:rPr>
                <a:t>Underfitting</a:t>
              </a:r>
              <a:endParaRPr lang="en-US" sz="2000" dirty="0"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89054B-4C77-9148-81C9-6805B8B66D62}"/>
              </a:ext>
            </a:extLst>
          </p:cNvPr>
          <p:cNvGrpSpPr/>
          <p:nvPr/>
        </p:nvGrpSpPr>
        <p:grpSpPr>
          <a:xfrm>
            <a:off x="826870" y="4562424"/>
            <a:ext cx="7435446" cy="400111"/>
            <a:chOff x="-166278" y="4900782"/>
            <a:chExt cx="8959445" cy="4821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A58A7F-B1B7-D744-9295-32C7D744091A}"/>
                </a:ext>
              </a:extLst>
            </p:cNvPr>
            <p:cNvSpPr txBox="1"/>
            <p:nvPr/>
          </p:nvSpPr>
          <p:spPr>
            <a:xfrm>
              <a:off x="-166278" y="4900782"/>
              <a:ext cx="1495415" cy="482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 Neue Light"/>
                  <a:cs typeface="Helvetica Neue Light"/>
                </a:rPr>
                <a:t>High Bias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7DB0BB-1007-794F-BA45-2B628D1D0E31}"/>
                </a:ext>
              </a:extLst>
            </p:cNvPr>
            <p:cNvSpPr txBox="1"/>
            <p:nvPr/>
          </p:nvSpPr>
          <p:spPr>
            <a:xfrm>
              <a:off x="6726010" y="4900783"/>
              <a:ext cx="2067157" cy="48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 Neue Light"/>
                  <a:cs typeface="Helvetica Neue Light"/>
                </a:rPr>
                <a:t>High Variance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26F0AD-A9FA-5846-A2D8-781C092AB63F}"/>
              </a:ext>
            </a:extLst>
          </p:cNvPr>
          <p:cNvGrpSpPr/>
          <p:nvPr/>
        </p:nvGrpSpPr>
        <p:grpSpPr>
          <a:xfrm>
            <a:off x="192348" y="1110974"/>
            <a:ext cx="2943103" cy="2529348"/>
            <a:chOff x="304800" y="1182265"/>
            <a:chExt cx="3766903" cy="32373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413EAD-C035-D441-96F4-F907DCC55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1600200"/>
              <a:ext cx="3766903" cy="2819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0202D97-F039-DF49-ACD5-4C60804F24C5}"/>
                    </a:ext>
                  </a:extLst>
                </p:cNvPr>
                <p:cNvSpPr txBox="1"/>
                <p:nvPr/>
              </p:nvSpPr>
              <p:spPr>
                <a:xfrm>
                  <a:off x="1527889" y="1182265"/>
                  <a:ext cx="112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cs typeface="Helvetica Neue Light"/>
                        </a:rPr>
                        <m:t>𝑓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  <a:t> is linear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889" y="1182265"/>
                  <a:ext cx="112274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630" t="-9836" r="-4348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E535F9-EC82-624A-9EBB-6E34C42CA513}"/>
              </a:ext>
            </a:extLst>
          </p:cNvPr>
          <p:cNvGrpSpPr/>
          <p:nvPr/>
        </p:nvGrpSpPr>
        <p:grpSpPr>
          <a:xfrm>
            <a:off x="3301888" y="1110974"/>
            <a:ext cx="2837645" cy="2436012"/>
            <a:chOff x="4253142" y="1202204"/>
            <a:chExt cx="3747858" cy="32173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34A471-CC5A-A54C-84C1-92C538022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53142" y="1705902"/>
              <a:ext cx="3747858" cy="27136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B8A0413-8308-C54E-8539-2EFAC12DCF0C}"/>
                    </a:ext>
                  </a:extLst>
                </p:cNvPr>
                <p:cNvSpPr txBox="1"/>
                <p:nvPr/>
              </p:nvSpPr>
              <p:spPr>
                <a:xfrm>
                  <a:off x="5565699" y="1202204"/>
                  <a:ext cx="11403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cs typeface="Helvetica Neue Light"/>
                        </a:rPr>
                        <m:t>𝑓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  <a:t> is cubic</a:t>
                  </a: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5699" y="1202204"/>
                  <a:ext cx="114037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604" t="-8197" r="-4813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7F8BB7-E0C4-C94A-A994-32A53C5BE24F}"/>
              </a:ext>
            </a:extLst>
          </p:cNvPr>
          <p:cNvGrpSpPr/>
          <p:nvPr/>
        </p:nvGrpSpPr>
        <p:grpSpPr>
          <a:xfrm>
            <a:off x="6231193" y="944850"/>
            <a:ext cx="2705344" cy="2586824"/>
            <a:chOff x="8278294" y="901269"/>
            <a:chExt cx="3685106" cy="352366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78A798-4FE8-CB47-B338-9DFAC60BC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78294" y="1705901"/>
              <a:ext cx="3685106" cy="27190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994E762-F145-FD4D-BBF2-469D73FEAF3C}"/>
                    </a:ext>
                  </a:extLst>
                </p:cNvPr>
                <p:cNvSpPr txBox="1"/>
                <p:nvPr/>
              </p:nvSpPr>
              <p:spPr>
                <a:xfrm>
                  <a:off x="8669916" y="901269"/>
                  <a:ext cx="2946474" cy="8804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cs typeface="Helvetica Neue Light"/>
                        </a:rPr>
                        <m:t>𝑓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  <a:t> is a polynomial of </a:t>
                  </a:r>
                  <a:br>
                    <a:rPr lang="en-US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</a:br>
                  <a:r>
                    <a:rPr lang="en-US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  <a:t>degree 9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994E762-F145-FD4D-BBF2-469D73FEAF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9916" y="901269"/>
                  <a:ext cx="2946474" cy="880405"/>
                </a:xfrm>
                <a:prstGeom prst="rect">
                  <a:avLst/>
                </a:prstGeom>
                <a:blipFill>
                  <a:blip r:embed="rId11"/>
                  <a:stretch>
                    <a:fillRect t="-1923" r="-1163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838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A594-82AB-BC4A-B848-11A3C727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: Project Assignment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8559A-0B51-9541-9F97-D19C8DB01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vicenteordonez.com</a:t>
            </a:r>
            <a:r>
              <a:rPr lang="en-US" dirty="0"/>
              <a:t>/vision/</a:t>
            </a:r>
          </a:p>
        </p:txBody>
      </p:sp>
    </p:spTree>
    <p:extLst>
      <p:ext uri="{BB962C8B-B14F-4D97-AF65-F5344CB8AC3E}">
        <p14:creationId xmlns:p14="http://schemas.microsoft.com/office/powerpoint/2010/main" val="886670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029200" y="417195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Prediction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94122"/>
          </a:xfrm>
        </p:spPr>
        <p:txBody>
          <a:bodyPr>
            <a:normAutofit/>
          </a:bodyPr>
          <a:lstStyle/>
          <a:p>
            <a:r>
              <a:rPr lang="en-US" dirty="0"/>
              <a:t>Supervised Machine Learning Steps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86350" y="742950"/>
            <a:ext cx="1200150" cy="6286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00150" y="1177528"/>
            <a:ext cx="1828800" cy="2308622"/>
            <a:chOff x="228600" y="1417320"/>
            <a:chExt cx="2438400" cy="2849880"/>
          </a:xfrm>
        </p:grpSpPr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79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00650" y="1828800"/>
            <a:ext cx="1028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1556769" y="628650"/>
            <a:ext cx="10951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43300" y="1828800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08610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4345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509022" y="1485900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00400" y="417195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743200" y="440055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1608160" y="3600450"/>
            <a:ext cx="99257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1485900" y="4797028"/>
            <a:ext cx="1208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28650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800850" y="1828800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029200" y="297180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440055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49215" y="4935751"/>
            <a:ext cx="1200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Slide credit: D. </a:t>
            </a:r>
            <a:r>
              <a:rPr lang="en-US" sz="900" dirty="0" err="1">
                <a:solidFill>
                  <a:srgbClr val="000000"/>
                </a:solidFill>
              </a:rPr>
              <a:t>Hoiem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5400000">
            <a:off x="5543550" y="3771900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828800"/>
            <a:ext cx="167821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229100"/>
            <a:ext cx="600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242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-34835"/>
            <a:ext cx="7886700" cy="994172"/>
          </a:xfrm>
        </p:spPr>
        <p:txBody>
          <a:bodyPr/>
          <a:lstStyle/>
          <a:p>
            <a:r>
              <a:rPr lang="en-US" dirty="0"/>
              <a:t>Image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97" y="872271"/>
            <a:ext cx="8234420" cy="3943350"/>
          </a:xfrm>
        </p:spPr>
        <p:txBody>
          <a:bodyPr/>
          <a:lstStyle/>
          <a:p>
            <a:pPr marL="342900" indent="-342900"/>
            <a:r>
              <a:rPr lang="en-US" dirty="0"/>
              <a:t>In your Project 4: Nearest Neighbors + </a:t>
            </a:r>
            <a:r>
              <a:rPr lang="en-US" dirty="0" err="1"/>
              <a:t>Softmax</a:t>
            </a:r>
            <a:r>
              <a:rPr lang="en-US" dirty="0"/>
              <a:t> Classifier features are: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6AFD6388-3FCE-514C-8648-CD3F516F6470}"/>
              </a:ext>
            </a:extLst>
          </p:cNvPr>
          <p:cNvSpPr/>
          <p:nvPr/>
        </p:nvSpPr>
        <p:spPr>
          <a:xfrm>
            <a:off x="2259874" y="3007266"/>
            <a:ext cx="372292" cy="777241"/>
          </a:xfrm>
          <a:prstGeom prst="cube">
            <a:avLst>
              <a:gd name="adj" fmla="val 6296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40F5B-0A36-E549-8244-D22438F7BC35}"/>
              </a:ext>
            </a:extLst>
          </p:cNvPr>
          <p:cNvSpPr txBox="1"/>
          <p:nvPr/>
        </p:nvSpPr>
        <p:spPr>
          <a:xfrm>
            <a:off x="1567543" y="1730828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3x32x32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C94FEE-08D0-204C-811D-60DD45D4DEFC}"/>
              </a:ext>
            </a:extLst>
          </p:cNvPr>
          <p:cNvCxnSpPr>
            <a:cxnSpLocks/>
          </p:cNvCxnSpPr>
          <p:nvPr/>
        </p:nvCxnSpPr>
        <p:spPr>
          <a:xfrm>
            <a:off x="3474719" y="3395886"/>
            <a:ext cx="120178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E37AB13-2220-BA43-AF0E-FFACB66BFACA}"/>
              </a:ext>
            </a:extLst>
          </p:cNvPr>
          <p:cNvSpPr txBox="1"/>
          <p:nvPr/>
        </p:nvSpPr>
        <p:spPr>
          <a:xfrm>
            <a:off x="4267200" y="1497111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Feature: 3072-dim vector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069AB3-B089-384F-9D4C-F2083A25A316}"/>
              </a:ext>
            </a:extLst>
          </p:cNvPr>
          <p:cNvSpPr/>
          <p:nvPr/>
        </p:nvSpPr>
        <p:spPr>
          <a:xfrm>
            <a:off x="5355771" y="1866443"/>
            <a:ext cx="61272" cy="323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18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3" descr="2046794090_5b3c0c9cc1_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638300"/>
            <a:ext cx="3048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4343400" y="256698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1" descr="colorgri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638300"/>
            <a:ext cx="3048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200150" y="3829050"/>
            <a:ext cx="122982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Calibri" charset="0"/>
              </a:rPr>
              <a:t>Photo by: </a:t>
            </a:r>
            <a:r>
              <a:rPr lang="en-US" sz="1050">
                <a:latin typeface="Calibri" charset="0"/>
                <a:hlinkClick r:id="rId5"/>
              </a:rPr>
              <a:t>marielito</a:t>
            </a:r>
            <a:endParaRPr lang="en-US" sz="105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0956" y="4529738"/>
            <a:ext cx="177548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s</a:t>
            </a: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lide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by Tamara L. Berg</a:t>
            </a:r>
          </a:p>
        </p:txBody>
      </p:sp>
    </p:spTree>
    <p:extLst>
      <p:ext uri="{BB962C8B-B14F-4D97-AF65-F5344CB8AC3E}">
        <p14:creationId xmlns:p14="http://schemas.microsoft.com/office/powerpoint/2010/main" val="41417160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74" y="840874"/>
            <a:ext cx="6405310" cy="3243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295" y="4218126"/>
            <a:ext cx="3112169" cy="56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0156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45" y="1455741"/>
            <a:ext cx="8305800" cy="175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1989" y="3557404"/>
            <a:ext cx="669645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</a:rPr>
              <a:t>However, 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hese are all images of people but the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colors in each image are very different.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90062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47" y="982096"/>
            <a:ext cx="6296832" cy="3387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5750" y="4510723"/>
            <a:ext cx="219226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>
                <a:solidFill>
                  <a:srgbClr val="000000"/>
                </a:solidFill>
              </a:rPr>
              <a:t>Scikit</a:t>
            </a:r>
            <a:r>
              <a:rPr lang="en-US" sz="1400" dirty="0">
                <a:solidFill>
                  <a:srgbClr val="000000"/>
                </a:solidFill>
              </a:rPr>
              <a:t>-image implementation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932" y="4103809"/>
            <a:ext cx="7864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Paper by </a:t>
            </a:r>
            <a:r>
              <a:rPr lang="en-US" dirty="0" err="1">
                <a:solidFill>
                  <a:srgbClr val="000000"/>
                </a:solidFill>
              </a:rPr>
              <a:t>Navneet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Dalal</a:t>
            </a:r>
            <a:r>
              <a:rPr lang="en-US" dirty="0">
                <a:solidFill>
                  <a:srgbClr val="000000"/>
                </a:solidFill>
              </a:rPr>
              <a:t> &amp; Bill </a:t>
            </a:r>
            <a:r>
              <a:rPr lang="en-US" dirty="0" err="1">
                <a:solidFill>
                  <a:srgbClr val="000000"/>
                </a:solidFill>
              </a:rPr>
              <a:t>Triggs</a:t>
            </a:r>
            <a:r>
              <a:rPr lang="en-US" dirty="0">
                <a:solidFill>
                  <a:srgbClr val="000000"/>
                </a:solidFill>
              </a:rPr>
              <a:t> presented at CVPR 2005 for detecting people.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27987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4193" y="4284194"/>
            <a:ext cx="786481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Paper by </a:t>
            </a:r>
            <a:r>
              <a:rPr lang="en-US" sz="1400" dirty="0" err="1">
                <a:solidFill>
                  <a:srgbClr val="000000"/>
                </a:solidFill>
              </a:rPr>
              <a:t>Navneet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Dalal</a:t>
            </a:r>
            <a:r>
              <a:rPr lang="en-US" sz="1400" dirty="0">
                <a:solidFill>
                  <a:srgbClr val="000000"/>
                </a:solidFill>
              </a:rPr>
              <a:t> &amp; Bill </a:t>
            </a:r>
            <a:r>
              <a:rPr lang="en-US" sz="1400" dirty="0" err="1">
                <a:solidFill>
                  <a:srgbClr val="000000"/>
                </a:solidFill>
              </a:rPr>
              <a:t>Triggs</a:t>
            </a:r>
            <a:r>
              <a:rPr lang="en-US" sz="1400" dirty="0">
                <a:solidFill>
                  <a:srgbClr val="000000"/>
                </a:solidFill>
              </a:rPr>
              <a:t> presented at CVPR 2005 for detecting people.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Figure from </a:t>
            </a:r>
            <a:r>
              <a:rPr lang="en-US" sz="1400" dirty="0" err="1">
                <a:solidFill>
                  <a:srgbClr val="000000"/>
                </a:solidFill>
              </a:rPr>
              <a:t>Zhuolin</a:t>
            </a:r>
            <a:r>
              <a:rPr lang="en-US" sz="1400" dirty="0">
                <a:solidFill>
                  <a:srgbClr val="000000"/>
                </a:solidFill>
              </a:rPr>
              <a:t> Jiang,  </a:t>
            </a:r>
            <a:r>
              <a:rPr lang="en-US" sz="1400" dirty="0" err="1">
                <a:solidFill>
                  <a:srgbClr val="000000"/>
                </a:solidFill>
              </a:rPr>
              <a:t>Zhe</a:t>
            </a:r>
            <a:r>
              <a:rPr lang="en-US" sz="1400" dirty="0">
                <a:solidFill>
                  <a:srgbClr val="000000"/>
                </a:solidFill>
              </a:rPr>
              <a:t> Lin,  Larry S. Davis, ICCV 2009 for human action recognition.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036" b="53898"/>
          <a:stretch/>
        </p:blipFill>
        <p:spPr>
          <a:xfrm>
            <a:off x="975598" y="774915"/>
            <a:ext cx="2819753" cy="30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36" t="51425" b="5486"/>
          <a:stretch/>
        </p:blipFill>
        <p:spPr>
          <a:xfrm>
            <a:off x="4821750" y="976393"/>
            <a:ext cx="2803416" cy="283549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027486" y="2458054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200400" y="1094911"/>
            <a:ext cx="2631779" cy="3100796"/>
            <a:chOff x="3200400" y="1094911"/>
            <a:chExt cx="2631779" cy="3100796"/>
          </a:xfrm>
        </p:grpSpPr>
        <p:sp>
          <p:nvSpPr>
            <p:cNvPr id="12" name="TextBox 11"/>
            <p:cNvSpPr txBox="1"/>
            <p:nvPr/>
          </p:nvSpPr>
          <p:spPr>
            <a:xfrm>
              <a:off x="3200400" y="3826377"/>
              <a:ext cx="214257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+ </a:t>
              </a: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Block Normalization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53764" y="1094911"/>
              <a:ext cx="978415" cy="97841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02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GIST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833282" y="1051065"/>
            <a:ext cx="5122577" cy="2732041"/>
            <a:chOff x="912" y="1776"/>
            <a:chExt cx="4074" cy="2229"/>
          </a:xfrm>
        </p:grpSpPr>
        <p:pic>
          <p:nvPicPr>
            <p:cNvPr id="8" name="Picture 4" descr="g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2" y="1776"/>
              <a:ext cx="2880" cy="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/>
            <a:srcRect r="49162"/>
            <a:stretch>
              <a:fillRect/>
            </a:stretch>
          </p:blipFill>
          <p:spPr bwMode="auto">
            <a:xfrm>
              <a:off x="3840" y="1776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/>
            <a:srcRect l="49162"/>
            <a:stretch>
              <a:fillRect/>
            </a:stretch>
          </p:blipFill>
          <p:spPr bwMode="auto">
            <a:xfrm>
              <a:off x="3792" y="2880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2381583" y="4098557"/>
            <a:ext cx="4330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en-US" dirty="0">
                <a:latin typeface="Calibri" charset="0"/>
              </a:rPr>
              <a:t>The “gist” of a scene: Oliva &amp; </a:t>
            </a:r>
            <a:r>
              <a:rPr lang="en-US" dirty="0" err="1">
                <a:latin typeface="Calibri" charset="0"/>
              </a:rPr>
              <a:t>Torralba</a:t>
            </a:r>
            <a:r>
              <a:rPr lang="en-US" dirty="0">
                <a:latin typeface="Calibri" charset="0"/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28935031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Generalization / Overfitting / Regularization</a:t>
            </a:r>
          </a:p>
          <a:p>
            <a:r>
              <a:rPr lang="en-US" dirty="0"/>
              <a:t>Global Image Features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</p:spTree>
    <p:extLst>
      <p:ext uri="{BB962C8B-B14F-4D97-AF65-F5344CB8AC3E}">
        <p14:creationId xmlns:p14="http://schemas.microsoft.com/office/powerpoint/2010/main" val="17535229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GIST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167670" y="1029132"/>
            <a:ext cx="6426250" cy="3684125"/>
            <a:chOff x="295205" y="840873"/>
            <a:chExt cx="9037053" cy="5180881"/>
          </a:xfrm>
        </p:grpSpPr>
        <p:pic>
          <p:nvPicPr>
            <p:cNvPr id="10" name="Picture 10" descr="0681_steer_fram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07833" y="840874"/>
              <a:ext cx="4924425" cy="3852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645458" y="5112837"/>
              <a:ext cx="8458201" cy="908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Oriented edge response at multiple scales (5 spatial scales, 6 edge orientations)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205" y="840873"/>
              <a:ext cx="3590764" cy="3175751"/>
            </a:xfrm>
            <a:prstGeom prst="rect">
              <a:avLst/>
            </a:prstGeom>
          </p:spPr>
        </p:pic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871012" y="4325692"/>
            <a:ext cx="1781983" cy="1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2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333199728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GIST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5190" y="275227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5190" y="275227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0681_gist_photoshopp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532" y="1029553"/>
            <a:ext cx="3507432" cy="274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4628" y="4101108"/>
            <a:ext cx="73411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	Aggregated edge responses over 4x4 windows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871012" y="4325692"/>
            <a:ext cx="1781983" cy="1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2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305" y="1026161"/>
            <a:ext cx="2557529" cy="226193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841685" y="1029553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77735" y="1026161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3784" y="1029553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05636" y="1026161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49834" y="1029553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05636" y="1026161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5158" y="1589948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05636" y="2153736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92305" y="2717523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92305" y="3281311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67044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A594-82AB-BC4A-B848-11A3C727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98" y="280376"/>
            <a:ext cx="851535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Features: Bag of (Visual) Words Representation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E754D-971C-5F47-B84B-046B9BB80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19" y="1382303"/>
            <a:ext cx="4598851" cy="3432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C0E9C-22D2-A642-B03A-6F5262961564}"/>
              </a:ext>
            </a:extLst>
          </p:cNvPr>
          <p:cNvSpPr txBox="1"/>
          <p:nvPr/>
        </p:nvSpPr>
        <p:spPr>
          <a:xfrm>
            <a:off x="7881442" y="4870414"/>
            <a:ext cx="103970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rgbClr val="000000"/>
                </a:solidFill>
              </a:rPr>
              <a:t>s</a:t>
            </a: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lide by </a:t>
            </a:r>
            <a:r>
              <a:rPr kumimoji="0" lang="en-US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Fei-fei</a:t>
            </a: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2119283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E4CED7-B366-F341-A4A6-6D99AB26C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28" y="129902"/>
            <a:ext cx="4917936" cy="4618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D3AFD0-0FBA-294B-A992-4AC31F2BEEDA}"/>
              </a:ext>
            </a:extLst>
          </p:cNvPr>
          <p:cNvSpPr txBox="1"/>
          <p:nvPr/>
        </p:nvSpPr>
        <p:spPr>
          <a:xfrm>
            <a:off x="7881442" y="4870414"/>
            <a:ext cx="103970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rgbClr val="000000"/>
                </a:solidFill>
              </a:rPr>
              <a:t>s</a:t>
            </a: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lide by </a:t>
            </a:r>
            <a:r>
              <a:rPr kumimoji="0" lang="en-US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Fei-fei</a:t>
            </a: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2712174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34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4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Supervised Learning - Classification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303643" y="1292398"/>
            <a:ext cx="431795" cy="462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320850" y="2231972"/>
            <a:ext cx="411614" cy="411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320003" y="1794404"/>
            <a:ext cx="390057" cy="4293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279232" y="4094603"/>
            <a:ext cx="430828" cy="4386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27138" y="1333860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7138" y="2334428"/>
            <a:ext cx="3151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27138" y="1843384"/>
            <a:ext cx="3664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27138" y="4145980"/>
            <a:ext cx="4257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37601" y="1363301"/>
            <a:ext cx="3282143" cy="3076968"/>
            <a:chOff x="537601" y="1363301"/>
            <a:chExt cx="3282143" cy="30769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700839" y="4165539"/>
                  <a:ext cx="1111778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4165539"/>
                  <a:ext cx="1111778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396" t="-139024" r="-6593" b="-17073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707966" y="2366541"/>
                  <a:ext cx="1111778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966" y="2366541"/>
                  <a:ext cx="1111778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825" t="-139024" r="-6011" b="-17073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704753" y="1864921"/>
                  <a:ext cx="1111778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4753" y="1864921"/>
                  <a:ext cx="1111778" cy="2462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846" t="-142500" r="-6593" b="-177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700839" y="1363301"/>
                  <a:ext cx="1107034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1363301"/>
                  <a:ext cx="1107034" cy="24622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846" t="-142500" r="-6044" b="-17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17266" y="1368274"/>
                  <a:ext cx="141904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66" y="1368274"/>
                  <a:ext cx="1419042" cy="24622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88" t="-136585" r="-4721" b="-17073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40328" y="1868393"/>
                  <a:ext cx="155401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328" y="1868393"/>
                  <a:ext cx="1554010" cy="24622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136585" r="-392" b="-17073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37601" y="2368512"/>
                  <a:ext cx="155401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2368512"/>
                  <a:ext cx="1554010" cy="24622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42500" r="-392" b="-17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37601" y="4194048"/>
                  <a:ext cx="155401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4194048"/>
                  <a:ext cx="1554010" cy="24622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42500" r="-784" b="-177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/>
          <p:cNvSpPr txBox="1"/>
          <p:nvPr/>
        </p:nvSpPr>
        <p:spPr>
          <a:xfrm>
            <a:off x="2018194" y="2875326"/>
            <a:ext cx="14683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105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5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Supervised Learning - Classification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712729" cy="2881956"/>
            <a:chOff x="3075302" y="1571799"/>
            <a:chExt cx="712729" cy="2881956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0526" r="-3947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667" r="-4000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0526" r="-394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0667" r="-5333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833" t="-136585" r="-3056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blipFill rotWithShape="0">
                <a:blip r:embed="rId7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blipFill rotWithShape="0">
                <a:blip r:embed="rId8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blipFill rotWithShape="0">
                <a:blip r:embed="rId9"/>
                <a:stretch>
                  <a:fillRect l="-804" t="-142500" r="-2949" b="-17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995860" y="3053442"/>
            <a:ext cx="12042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48288" y="1031072"/>
            <a:ext cx="3053078" cy="1198371"/>
            <a:chOff x="5248288" y="1031072"/>
            <a:chExt cx="3053078" cy="11983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053639" y="1860111"/>
                  <a:ext cx="1740476" cy="3693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kumimoji="0" lang="en-US" sz="24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4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𝑓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;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  <a:sym typeface="Calibri"/>
                          </a:rPr>
                          <m:t>𝜃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639" y="1860111"/>
                  <a:ext cx="1740476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497" t="-16393" r="-5944" b="-344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5248288" y="1031072"/>
              <a:ext cx="305307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We need to find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 function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that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aseline="0" dirty="0">
                  <a:solidFill>
                    <a:srgbClr val="000000"/>
                  </a:solidFill>
                </a:rPr>
                <a:t>maps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i="1" dirty="0">
                  <a:solidFill>
                    <a:srgbClr val="000000"/>
                  </a:solidFill>
                </a:rPr>
                <a:t>x</a:t>
              </a:r>
              <a:r>
                <a:rPr lang="en-US" dirty="0">
                  <a:solidFill>
                    <a:srgbClr val="000000"/>
                  </a:solidFill>
                </a:rPr>
                <a:t> and </a:t>
              </a:r>
              <a:r>
                <a:rPr lang="en-US" i="1" dirty="0">
                  <a:solidFill>
                    <a:srgbClr val="000000"/>
                  </a:solidFill>
                </a:rPr>
                <a:t>y</a:t>
              </a:r>
              <a:r>
                <a:rPr lang="en-US" dirty="0">
                  <a:solidFill>
                    <a:srgbClr val="000000"/>
                  </a:solidFill>
                </a:rPr>
                <a:t> for any of them.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48288" y="2614350"/>
            <a:ext cx="3384899" cy="2088808"/>
            <a:chOff x="5248288" y="2714726"/>
            <a:chExt cx="3384899" cy="2088808"/>
          </a:xfrm>
        </p:grpSpPr>
        <p:sp>
          <p:nvSpPr>
            <p:cNvPr id="26" name="TextBox 25"/>
            <p:cNvSpPr txBox="1"/>
            <p:nvPr/>
          </p:nvSpPr>
          <p:spPr>
            <a:xfrm>
              <a:off x="5248288" y="2714726"/>
              <a:ext cx="338489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How do we ”learn” the parameters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of this function?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389" y="3266768"/>
              <a:ext cx="315246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We choose ones that makes the 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following quantity small: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982790" y="3963239"/>
                  <a:ext cx="1811325" cy="84029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algn="l" rtl="0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sym typeface="Calibri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𝐶𝑜𝑠𝑡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790" y="3963239"/>
                  <a:ext cx="1811325" cy="84029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322119" y="1001715"/>
            <a:ext cx="2609379" cy="646329"/>
            <a:chOff x="1322119" y="1001715"/>
            <a:chExt cx="260937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25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062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targets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rgbClr val="7030A0"/>
                  </a:solidFill>
                </a:rPr>
                <a:t>labels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ground truth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06511" y="1210204"/>
            <a:ext cx="885179" cy="3243551"/>
            <a:chOff x="4006511" y="1210204"/>
            <a:chExt cx="885179" cy="3243551"/>
          </a:xfrm>
        </p:grpSpPr>
        <p:grpSp>
          <p:nvGrpSpPr>
            <p:cNvPr id="41" name="Group 40"/>
            <p:cNvGrpSpPr/>
            <p:nvPr/>
          </p:nvGrpSpPr>
          <p:grpSpPr>
            <a:xfrm>
              <a:off x="4015971" y="1571799"/>
              <a:ext cx="712729" cy="2881956"/>
              <a:chOff x="3075302" y="1571799"/>
              <a:chExt cx="712729" cy="2881956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601601" y="1571799"/>
                <a:ext cx="183703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>
                    <a:solidFill>
                      <a:srgbClr val="7030A0"/>
                    </a:solidFill>
                  </a:rPr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601601" y="2572367"/>
                <a:ext cx="183703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601601" y="2081323"/>
                <a:ext cx="183703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604328" y="4145980"/>
                <a:ext cx="183703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>
                    <a:solidFill>
                      <a:srgbClr val="7030A0"/>
                    </a:solidFill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3078029" y="4165539"/>
                    <a:ext cx="463652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3652" cy="24622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10526" t="-17073" r="-5263" b="-2195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082429" y="2604480"/>
                    <a:ext cx="461665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61665" cy="246221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10526" t="-17073" r="-2632" b="-2195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3079216" y="2102860"/>
                    <a:ext cx="461665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61665" cy="246221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10526" t="-20000" r="-3947" b="-25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075302" y="1601240"/>
                    <a:ext cx="456920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marL="0" marR="0" indent="0" algn="l" defTabSz="4572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6920" cy="246221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l="-10667" t="-20000" r="-4000" b="-25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Rectangle 10"/>
            <p:cNvSpPr/>
            <p:nvPr/>
          </p:nvSpPr>
          <p:spPr>
            <a:xfrm>
              <a:off x="4006511" y="1210204"/>
              <a:ext cx="8851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7030A0"/>
                  </a:solidFill>
                </a:rPr>
                <a:t>predictions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989734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6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Supervised Learning –</a:t>
            </a:r>
            <a:r>
              <a:rPr lang="en-US" sz="3200" dirty="0" err="1">
                <a:solidFill>
                  <a:srgbClr val="215380"/>
                </a:solidFill>
              </a:rPr>
              <a:t>Softmax</a:t>
            </a:r>
            <a:r>
              <a:rPr lang="en-US" sz="3200" dirty="0">
                <a:solidFill>
                  <a:srgbClr val="215380"/>
                </a:solidFill>
              </a:rPr>
              <a:t> Classifier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712729" cy="2881956"/>
            <a:chOff x="3075302" y="1571799"/>
            <a:chExt cx="712729" cy="2881956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0526" r="-3947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667" r="-4000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0526" r="-394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0667" r="-5333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833" t="-136585" r="-3056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blipFill rotWithShape="0">
                <a:blip r:embed="rId7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blipFill rotWithShape="0">
                <a:blip r:embed="rId8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blipFill rotWithShape="0">
                <a:blip r:embed="rId9"/>
                <a:stretch>
                  <a:fillRect l="-804" t="-142500" r="-2949" b="-17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995860" y="3053442"/>
            <a:ext cx="12042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22119" y="1001715"/>
            <a:ext cx="2609379" cy="646329"/>
            <a:chOff x="1322119" y="1001715"/>
            <a:chExt cx="260937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25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062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targets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rgbClr val="7030A0"/>
                  </a:solidFill>
                </a:rPr>
                <a:t>labels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ground truth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490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7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2119" y="840874"/>
            <a:ext cx="13474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1325076" cy="2881956"/>
            <a:chOff x="3075302" y="1571799"/>
            <a:chExt cx="1325076" cy="2881956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[1</a:t>
              </a:r>
              <a:r>
                <a:rPr kumimoji="0" lang="en-US" sz="1400" b="0" i="0" u="none" strike="noStrike" cap="none" spc="0" normalizeH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   0    0]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rgbClr val="C00000"/>
                  </a:solidFill>
                </a:rPr>
                <a:t>[0    1    0]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rgbClr val="0070C0"/>
                  </a:solidFill>
                </a:rPr>
                <a:t>[0    0    1]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365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0526" r="-3947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61665" cy="24622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667" r="-4000" b="-2195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61665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0526" r="-394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692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0667" r="-5333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1956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833" t="-136585" r="-3056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2106332"/>
                <a:ext cx="2318667" cy="246221"/>
              </a:xfrm>
              <a:prstGeom prst="rect">
                <a:avLst/>
              </a:prstGeom>
              <a:blipFill rotWithShape="0">
                <a:blip r:embed="rId7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73" y="2606451"/>
                <a:ext cx="2321393" cy="246221"/>
              </a:xfrm>
              <a:prstGeom prst="rect">
                <a:avLst/>
              </a:prstGeom>
              <a:blipFill rotWithShape="0">
                <a:blip r:embed="rId8"/>
                <a:stretch>
                  <a:fillRect t="-142500" r="-525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" y="4194048"/>
                <a:ext cx="2275331" cy="246221"/>
              </a:xfrm>
              <a:prstGeom prst="rect">
                <a:avLst/>
              </a:prstGeom>
              <a:blipFill rotWithShape="0">
                <a:blip r:embed="rId9"/>
                <a:stretch>
                  <a:fillRect l="-804" t="-142500" r="-2949" b="-17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995860" y="3053442"/>
            <a:ext cx="12042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22119" y="1001715"/>
            <a:ext cx="2609379" cy="646329"/>
            <a:chOff x="1322119" y="1001715"/>
            <a:chExt cx="260937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25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062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targets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rgbClr val="7030A0"/>
                  </a:solidFill>
                </a:rPr>
                <a:t>labels /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Calibri"/>
                </a:rPr>
                <a:t>ground truth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021621" y="1196718"/>
            <a:ext cx="2017415" cy="3243551"/>
            <a:chOff x="4006511" y="1210204"/>
            <a:chExt cx="2017415" cy="3243551"/>
          </a:xfrm>
        </p:grpSpPr>
        <p:grpSp>
          <p:nvGrpSpPr>
            <p:cNvPr id="51" name="Group 50"/>
            <p:cNvGrpSpPr/>
            <p:nvPr/>
          </p:nvGrpSpPr>
          <p:grpSpPr>
            <a:xfrm>
              <a:off x="4015971" y="1571799"/>
              <a:ext cx="2007955" cy="2881956"/>
              <a:chOff x="3075302" y="1571799"/>
              <a:chExt cx="2007955" cy="288195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3601601" y="1571799"/>
                <a:ext cx="147892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>
                    <a:solidFill>
                      <a:srgbClr val="7030A0"/>
                    </a:solidFill>
                  </a:rPr>
                  <a:t>[0.85    0.10    0.05]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01601" y="2572367"/>
                <a:ext cx="147892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>
                    <a:solidFill>
                      <a:srgbClr val="C00000"/>
                    </a:solidFill>
                  </a:rPr>
                  <a:t>[0.40    0.45    0.05]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601601" y="2081323"/>
                <a:ext cx="147892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dirty="0">
                    <a:solidFill>
                      <a:srgbClr val="C00000"/>
                    </a:solidFill>
                  </a:rPr>
                  <a:t>[0.20    0.70    0.10]</a:t>
                </a:r>
                <a:endPara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604328" y="4145980"/>
                <a:ext cx="1478929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en-US" sz="1400" dirty="0">
                    <a:solidFill>
                      <a:srgbClr val="7030A0"/>
                    </a:solidFill>
                  </a:rPr>
                  <a:t>[0.40    0.25    0.35]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78029" y="4165539"/>
                    <a:ext cx="463652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3652" cy="246221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10526" t="-17073" r="-3947" b="-2195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082429" y="2604480"/>
                    <a:ext cx="461665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61665" cy="246221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0526" t="-17500" r="-3947" b="-25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079216" y="2102860"/>
                    <a:ext cx="461665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algn="l" rtl="0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61665" cy="24622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10526" t="-20000" r="-2632" b="-25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3075302" y="1601240"/>
                    <a:ext cx="456920" cy="246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marL="0" marR="0" indent="0" algn="l" defTabSz="4572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1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6920" cy="246221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10667" t="-17073" r="-5333" b="-2195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2" name="Rectangle 51"/>
            <p:cNvSpPr/>
            <p:nvPr/>
          </p:nvSpPr>
          <p:spPr>
            <a:xfrm>
              <a:off x="4006511" y="1210204"/>
              <a:ext cx="8851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7030A0"/>
                  </a:solidFill>
                </a:rPr>
                <a:t>predictions</a:t>
              </a:r>
              <a:endParaRPr lang="en-US" sz="1200" dirty="0"/>
            </a:p>
          </p:txBody>
        </p:sp>
      </p:grpSp>
      <p:sp>
        <p:nvSpPr>
          <p:cNvPr id="41" name="Shape 28">
            <a:extLst>
              <a:ext uri="{FF2B5EF4-FFF2-40B4-BE49-F238E27FC236}">
                <a16:creationId xmlns:a16="http://schemas.microsoft.com/office/drawing/2014/main" id="{64DB1260-7786-5944-A6E3-594FB11AF51F}"/>
              </a:ext>
            </a:extLst>
          </p:cNvPr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Supervised Learning –</a:t>
            </a:r>
            <a:r>
              <a:rPr lang="en-US" sz="3200" dirty="0" err="1">
                <a:solidFill>
                  <a:srgbClr val="215380"/>
                </a:solidFill>
              </a:rPr>
              <a:t>Softmax</a:t>
            </a:r>
            <a:r>
              <a:rPr lang="en-US" sz="3200" dirty="0">
                <a:solidFill>
                  <a:srgbClr val="215380"/>
                </a:solidFill>
              </a:rPr>
              <a:t> Classifier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2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8</a:t>
            </a:fld>
            <a:endParaRPr sz="130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1322349" cy="307775"/>
            <a:chOff x="3075302" y="1571799"/>
            <a:chExt cx="1322349" cy="307775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[1</a:t>
              </a:r>
              <a:r>
                <a:rPr kumimoji="0" lang="en-US" sz="1400" b="0" i="0" u="none" strike="noStrike" cap="none" spc="0" normalizeH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   0    0]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313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313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1111" r="-416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08512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085123" cy="246221"/>
              </a:xfrm>
              <a:prstGeom prst="rect">
                <a:avLst/>
              </a:prstGeom>
              <a:blipFill rotWithShape="0">
                <a:blip r:embed="rId3"/>
                <a:stretch>
                  <a:fillRect l="-292" t="-136585" r="-2339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173517" y="1601240"/>
                <a:ext cx="1738874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517" y="1601240"/>
                <a:ext cx="1738874" cy="246221"/>
              </a:xfrm>
              <a:prstGeom prst="rect">
                <a:avLst/>
              </a:prstGeom>
              <a:blipFill rotWithShape="0">
                <a:blip r:embed="rId4"/>
                <a:stretch>
                  <a:fillRect l="-2807" t="-142500" r="-4211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54412" y="2077979"/>
                <a:ext cx="51435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412" y="2077979"/>
                <a:ext cx="51435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699921" y="2446088"/>
                <a:ext cx="48701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921" y="2446088"/>
                <a:ext cx="4870179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699921" y="2829143"/>
                <a:ext cx="48524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921" y="2829143"/>
                <a:ext cx="4852482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46920" y="3543684"/>
                <a:ext cx="2905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920" y="3543684"/>
                <a:ext cx="290541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546919" y="3913016"/>
                <a:ext cx="2905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919" y="3913016"/>
                <a:ext cx="2905411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546918" y="4282348"/>
                <a:ext cx="2905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918" y="4282348"/>
                <a:ext cx="2905411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hape 28">
            <a:extLst>
              <a:ext uri="{FF2B5EF4-FFF2-40B4-BE49-F238E27FC236}">
                <a16:creationId xmlns:a16="http://schemas.microsoft.com/office/drawing/2014/main" id="{ADDA4362-209A-FC47-BBA6-85D6ACBEC6C2}"/>
              </a:ext>
            </a:extLst>
          </p:cNvPr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Supervised Learning –</a:t>
            </a:r>
            <a:r>
              <a:rPr lang="en-US" sz="3200" dirty="0" err="1">
                <a:solidFill>
                  <a:srgbClr val="215380"/>
                </a:solidFill>
              </a:rPr>
              <a:t>Softmax</a:t>
            </a:r>
            <a:r>
              <a:rPr lang="en-US" sz="3200" dirty="0">
                <a:solidFill>
                  <a:srgbClr val="215380"/>
                </a:solidFill>
              </a:rPr>
              <a:t> Classifier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63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9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How do we find a good w and b?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75302" y="1571799"/>
            <a:ext cx="1322349" cy="307775"/>
            <a:chOff x="3075302" y="1571799"/>
            <a:chExt cx="1322349" cy="307775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79605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[1</a:t>
              </a:r>
              <a:r>
                <a:rPr kumimoji="0" lang="en-US" sz="1400" b="0" i="0" u="none" strike="noStrike" cap="none" spc="0" normalizeH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   0    0]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313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3132" cy="24622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1111" r="-4167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4539" y="1606213"/>
                <a:ext cx="2085123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9" y="1606213"/>
                <a:ext cx="2085123" cy="246221"/>
              </a:xfrm>
              <a:prstGeom prst="rect">
                <a:avLst/>
              </a:prstGeom>
              <a:blipFill rotWithShape="0">
                <a:blip r:embed="rId3"/>
                <a:stretch>
                  <a:fillRect l="-292" t="-136585" r="-2339" b="-17073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173517" y="1601240"/>
                <a:ext cx="3308278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)]</m:t>
                      </m:r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517" y="1601240"/>
                <a:ext cx="3308278" cy="246221"/>
              </a:xfrm>
              <a:prstGeom prst="rect">
                <a:avLst/>
              </a:prstGeom>
              <a:blipFill rotWithShape="0">
                <a:blip r:embed="rId4"/>
                <a:stretch>
                  <a:fillRect l="-1107" t="-142500" r="-2030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467552" y="2500082"/>
            <a:ext cx="61580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 need to find w, and b that minimize the following function 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0919" y="3053185"/>
                <a:ext cx="3238707" cy="9269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19" y="3053185"/>
                <a:ext cx="3238707" cy="9269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746992" y="4296437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Why?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99626" y="3080325"/>
                <a:ext cx="2138213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626" y="3080325"/>
                <a:ext cx="2138213" cy="84856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169226" y="3092362"/>
                <a:ext cx="2550570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226" y="3092362"/>
                <a:ext cx="2550570" cy="8485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0470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12653</TotalTime>
  <Words>1195</Words>
  <Application>Microsoft Macintosh PowerPoint</Application>
  <PresentationFormat>On-screen Show (16:9)</PresentationFormat>
  <Paragraphs>281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Helvetica</vt:lpstr>
      <vt:lpstr>Helvetica Neue</vt:lpstr>
      <vt:lpstr>Helvetica Neue Light</vt:lpstr>
      <vt:lpstr>Office Theme</vt:lpstr>
      <vt:lpstr>PowerPoint Presentation</vt:lpstr>
      <vt:lpstr>Last Class</vt:lpstr>
      <vt:lpstr>Today’s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SGD Gradient for the Softmax Function</vt:lpstr>
      <vt:lpstr>SGD Gradient for the Softmax Function</vt:lpstr>
      <vt:lpstr>SGD Gradient for the Softmax Function</vt:lpstr>
      <vt:lpstr>PowerPoint Presentation</vt:lpstr>
      <vt:lpstr>Supervised Machine Learning Steps</vt:lpstr>
      <vt:lpstr>Generalization</vt:lpstr>
      <vt:lpstr>Overfitting </vt:lpstr>
      <vt:lpstr>Pytorch: Project Assignment 4</vt:lpstr>
      <vt:lpstr>Supervised Machine Learning Steps</vt:lpstr>
      <vt:lpstr>Image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Features: Bag of (Visual) Words Representation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351</cp:revision>
  <cp:lastPrinted>2018-04-02T16:27:34Z</cp:lastPrinted>
  <dcterms:modified xsi:type="dcterms:W3CDTF">2019-01-23T03:59:05Z</dcterms:modified>
</cp:coreProperties>
</file>