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6"/>
  </p:notesMasterIdLst>
  <p:sldIdLst>
    <p:sldId id="256" r:id="rId2"/>
    <p:sldId id="849" r:id="rId3"/>
    <p:sldId id="878" r:id="rId4"/>
    <p:sldId id="865" r:id="rId5"/>
    <p:sldId id="866" r:id="rId6"/>
    <p:sldId id="867" r:id="rId7"/>
    <p:sldId id="868" r:id="rId8"/>
    <p:sldId id="869" r:id="rId9"/>
    <p:sldId id="871" r:id="rId10"/>
    <p:sldId id="872" r:id="rId11"/>
    <p:sldId id="873" r:id="rId12"/>
    <p:sldId id="874" r:id="rId13"/>
    <p:sldId id="875" r:id="rId14"/>
    <p:sldId id="876" r:id="rId15"/>
    <p:sldId id="877" r:id="rId16"/>
    <p:sldId id="879" r:id="rId17"/>
    <p:sldId id="890" r:id="rId18"/>
    <p:sldId id="880" r:id="rId19"/>
    <p:sldId id="881" r:id="rId20"/>
    <p:sldId id="882" r:id="rId21"/>
    <p:sldId id="883" r:id="rId22"/>
    <p:sldId id="884" r:id="rId23"/>
    <p:sldId id="885" r:id="rId24"/>
    <p:sldId id="886" r:id="rId25"/>
    <p:sldId id="887" r:id="rId26"/>
    <p:sldId id="888" r:id="rId27"/>
    <p:sldId id="889" r:id="rId28"/>
    <p:sldId id="891" r:id="rId29"/>
    <p:sldId id="892" r:id="rId30"/>
    <p:sldId id="893" r:id="rId31"/>
    <p:sldId id="894" r:id="rId32"/>
    <p:sldId id="895" r:id="rId33"/>
    <p:sldId id="896" r:id="rId34"/>
    <p:sldId id="285" r:id="rId35"/>
  </p:sldIdLst>
  <p:sldSz cx="9144000" cy="5143500" type="screen16x9"/>
  <p:notesSz cx="6858000" cy="9144000"/>
  <p:defaultTextStyle>
    <a:lvl1pPr defTabSz="457200">
      <a:defRPr>
        <a:latin typeface="Calibri"/>
        <a:ea typeface="Calibri"/>
        <a:cs typeface="Calibri"/>
        <a:sym typeface="Calibri"/>
      </a:defRPr>
    </a:lvl1pPr>
    <a:lvl2pPr indent="457200" defTabSz="457200">
      <a:defRPr>
        <a:latin typeface="Calibri"/>
        <a:ea typeface="Calibri"/>
        <a:cs typeface="Calibri"/>
        <a:sym typeface="Calibri"/>
      </a:defRPr>
    </a:lvl2pPr>
    <a:lvl3pPr indent="914400" defTabSz="457200">
      <a:defRPr>
        <a:latin typeface="Calibri"/>
        <a:ea typeface="Calibri"/>
        <a:cs typeface="Calibri"/>
        <a:sym typeface="Calibri"/>
      </a:defRPr>
    </a:lvl3pPr>
    <a:lvl4pPr indent="1371600" defTabSz="457200">
      <a:defRPr>
        <a:latin typeface="Calibri"/>
        <a:ea typeface="Calibri"/>
        <a:cs typeface="Calibri"/>
        <a:sym typeface="Calibri"/>
      </a:defRPr>
    </a:lvl4pPr>
    <a:lvl5pPr indent="1828800" defTabSz="457200">
      <a:defRPr>
        <a:latin typeface="Calibri"/>
        <a:ea typeface="Calibri"/>
        <a:cs typeface="Calibri"/>
        <a:sym typeface="Calibri"/>
      </a:defRPr>
    </a:lvl5pPr>
    <a:lvl6pPr indent="2286000" defTabSz="457200">
      <a:defRPr>
        <a:latin typeface="Calibri"/>
        <a:ea typeface="Calibri"/>
        <a:cs typeface="Calibri"/>
        <a:sym typeface="Calibri"/>
      </a:defRPr>
    </a:lvl6pPr>
    <a:lvl7pPr indent="2743200" defTabSz="457200">
      <a:defRPr>
        <a:latin typeface="Calibri"/>
        <a:ea typeface="Calibri"/>
        <a:cs typeface="Calibri"/>
        <a:sym typeface="Calibri"/>
      </a:defRPr>
    </a:lvl7pPr>
    <a:lvl8pPr indent="3200400" defTabSz="457200">
      <a:defRPr>
        <a:latin typeface="Calibri"/>
        <a:ea typeface="Calibri"/>
        <a:cs typeface="Calibri"/>
        <a:sym typeface="Calibri"/>
      </a:defRPr>
    </a:lvl8pPr>
    <a:lvl9pPr indent="3657600" defTabSz="457200">
      <a:defRPr>
        <a:latin typeface="Calibri"/>
        <a:ea typeface="Calibri"/>
        <a:cs typeface="Calibri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Default Section" id="{31932218-5BD1-C44F-B268-4A14B36FF4A9}">
          <p14:sldIdLst>
            <p14:sldId id="256"/>
            <p14:sldId id="849"/>
            <p14:sldId id="878"/>
            <p14:sldId id="865"/>
            <p14:sldId id="866"/>
            <p14:sldId id="867"/>
            <p14:sldId id="868"/>
            <p14:sldId id="869"/>
            <p14:sldId id="871"/>
            <p14:sldId id="872"/>
            <p14:sldId id="873"/>
            <p14:sldId id="874"/>
            <p14:sldId id="875"/>
            <p14:sldId id="876"/>
            <p14:sldId id="877"/>
            <p14:sldId id="879"/>
            <p14:sldId id="890"/>
            <p14:sldId id="880"/>
            <p14:sldId id="881"/>
            <p14:sldId id="882"/>
            <p14:sldId id="883"/>
            <p14:sldId id="884"/>
            <p14:sldId id="885"/>
            <p14:sldId id="886"/>
            <p14:sldId id="887"/>
            <p14:sldId id="888"/>
            <p14:sldId id="889"/>
            <p14:sldId id="891"/>
            <p14:sldId id="892"/>
            <p14:sldId id="893"/>
            <p14:sldId id="894"/>
            <p14:sldId id="895"/>
            <p14:sldId id="896"/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4F4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051"/>
    <p:restoredTop sz="94649"/>
  </p:normalViewPr>
  <p:slideViewPr>
    <p:cSldViewPr snapToGrid="0" snapToObjects="1">
      <p:cViewPr varScale="1">
        <p:scale>
          <a:sx n="195" d="100"/>
          <a:sy n="195" d="100"/>
        </p:scale>
        <p:origin x="7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76384558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sted-image.png"/>
          <p:cNvPicPr/>
          <p:nvPr/>
        </p:nvPicPr>
        <p:blipFill>
          <a:blip r:embed="rId2">
            <a:alphaModFix amt="10839"/>
            <a:extLst/>
          </a:blip>
          <a:srcRect l="11804" t="22310" b="2478"/>
          <a:stretch>
            <a:fillRect/>
          </a:stretch>
        </p:blipFill>
        <p:spPr>
          <a:xfrm>
            <a:off x="-69850" y="-6276"/>
            <a:ext cx="4680310" cy="399125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8"/>
          <p:cNvSpPr/>
          <p:nvPr/>
        </p:nvSpPr>
        <p:spPr>
          <a:xfrm>
            <a:off x="298810" y="1353378"/>
            <a:ext cx="8623300" cy="274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4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 dirty="0">
                <a:solidFill>
                  <a:srgbClr val="215380"/>
                </a:solidFill>
              </a:rPr>
              <a:t>CS</a:t>
            </a:r>
            <a:r>
              <a:rPr lang="en-US" sz="3400" dirty="0">
                <a:solidFill>
                  <a:srgbClr val="215380"/>
                </a:solidFill>
              </a:rPr>
              <a:t>4</a:t>
            </a:r>
            <a:r>
              <a:rPr sz="3400" dirty="0">
                <a:solidFill>
                  <a:srgbClr val="215380"/>
                </a:solidFill>
              </a:rPr>
              <a:t>501: </a:t>
            </a:r>
            <a:r>
              <a:rPr lang="en-US" sz="3400" dirty="0">
                <a:solidFill>
                  <a:srgbClr val="215380"/>
                </a:solidFill>
              </a:rPr>
              <a:t>Introduction</a:t>
            </a:r>
            <a:r>
              <a:rPr lang="en-US" sz="3400" baseline="0" dirty="0">
                <a:solidFill>
                  <a:srgbClr val="215380"/>
                </a:solidFill>
              </a:rPr>
              <a:t> to Computer Vision</a:t>
            </a:r>
            <a:endParaRPr sz="3400" dirty="0">
              <a:solidFill>
                <a:srgbClr val="215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60815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8600" y="1200151"/>
            <a:ext cx="8610600" cy="3394472"/>
          </a:xfrm>
          <a:prstGeom prst="rect">
            <a:avLst/>
          </a:prstGeom>
        </p:spPr>
        <p:txBody>
          <a:bodyPr/>
          <a:lstStyle>
            <a:lvl1pPr algn="l">
              <a:defRPr sz="2100" b="0">
                <a:solidFill>
                  <a:schemeClr val="tx1"/>
                </a:solidFill>
                <a:latin typeface="+mn-lt"/>
              </a:defRPr>
            </a:lvl1pPr>
            <a:lvl2pPr algn="l">
              <a:defRPr sz="1500" b="0">
                <a:solidFill>
                  <a:schemeClr val="tx1"/>
                </a:solidFill>
                <a:latin typeface="+mn-lt"/>
              </a:defRPr>
            </a:lvl2pPr>
            <a:lvl3pPr algn="l">
              <a:defRPr sz="1350" b="0">
                <a:solidFill>
                  <a:schemeClr val="tx1"/>
                </a:solidFill>
                <a:latin typeface="+mj-lt"/>
              </a:defRPr>
            </a:lvl3pPr>
            <a:lvl4pPr algn="l">
              <a:defRPr sz="1100" b="0">
                <a:solidFill>
                  <a:schemeClr val="tx1"/>
                </a:solidFill>
                <a:latin typeface="+mj-lt"/>
              </a:defRPr>
            </a:lvl4pPr>
            <a:lvl5pPr algn="l">
              <a:defRPr sz="1100" b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984113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913116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918F93-C341-4EB0-90ED-80D2F37FD3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46044A-196B-42E3-9270-AF8BCFBE1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3F1C6D-9305-4F92-9FFF-44BFD78DE8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A10E8-845B-4F12-A45E-E9D8AFA2CA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4/10/18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74DF7-AD36-F447-9F37-3665E2D3B1EA}" type="datetimeFigureOut">
              <a:rPr lang="en-US" smtClean="0"/>
              <a:t>4/10/18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0.png"/><Relationship Id="rId18" Type="http://schemas.openxmlformats.org/officeDocument/2006/relationships/image" Target="../media/image34.png"/><Relationship Id="rId3" Type="http://schemas.openxmlformats.org/officeDocument/2006/relationships/image" Target="../media/image200.png"/><Relationship Id="rId7" Type="http://schemas.openxmlformats.org/officeDocument/2006/relationships/image" Target="../media/image23.png"/><Relationship Id="rId12" Type="http://schemas.openxmlformats.org/officeDocument/2006/relationships/image" Target="../media/image280.png"/><Relationship Id="rId17" Type="http://schemas.openxmlformats.org/officeDocument/2006/relationships/image" Target="../media/image33.png"/><Relationship Id="rId2" Type="http://schemas.openxmlformats.org/officeDocument/2006/relationships/image" Target="../media/image190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11" Type="http://schemas.openxmlformats.org/officeDocument/2006/relationships/image" Target="../media/image270.png"/><Relationship Id="rId5" Type="http://schemas.openxmlformats.org/officeDocument/2006/relationships/image" Target="../media/image220.png"/><Relationship Id="rId15" Type="http://schemas.openxmlformats.org/officeDocument/2006/relationships/image" Target="../media/image311.png"/><Relationship Id="rId10" Type="http://schemas.openxmlformats.org/officeDocument/2006/relationships/image" Target="../media/image26.png"/><Relationship Id="rId4" Type="http://schemas.openxmlformats.org/officeDocument/2006/relationships/image" Target="../media/image210.png"/><Relationship Id="rId9" Type="http://schemas.openxmlformats.org/officeDocument/2006/relationships/image" Target="../media/image250.png"/><Relationship Id="rId14" Type="http://schemas.openxmlformats.org/officeDocument/2006/relationships/image" Target="../media/image30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0.png"/><Relationship Id="rId18" Type="http://schemas.openxmlformats.org/officeDocument/2006/relationships/image" Target="../media/image39.png"/><Relationship Id="rId3" Type="http://schemas.openxmlformats.org/officeDocument/2006/relationships/image" Target="../media/image200.png"/><Relationship Id="rId7" Type="http://schemas.openxmlformats.org/officeDocument/2006/relationships/image" Target="../media/image23.png"/><Relationship Id="rId12" Type="http://schemas.openxmlformats.org/officeDocument/2006/relationships/image" Target="../media/image280.png"/><Relationship Id="rId17" Type="http://schemas.openxmlformats.org/officeDocument/2006/relationships/image" Target="../media/image12.png"/><Relationship Id="rId2" Type="http://schemas.openxmlformats.org/officeDocument/2006/relationships/image" Target="../media/image190.pn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11" Type="http://schemas.openxmlformats.org/officeDocument/2006/relationships/image" Target="../media/image270.png"/><Relationship Id="rId5" Type="http://schemas.openxmlformats.org/officeDocument/2006/relationships/image" Target="../media/image220.png"/><Relationship Id="rId15" Type="http://schemas.openxmlformats.org/officeDocument/2006/relationships/image" Target="../media/image36.png"/><Relationship Id="rId10" Type="http://schemas.openxmlformats.org/officeDocument/2006/relationships/image" Target="../media/image26.png"/><Relationship Id="rId19" Type="http://schemas.openxmlformats.org/officeDocument/2006/relationships/image" Target="../media/image40.png"/><Relationship Id="rId4" Type="http://schemas.openxmlformats.org/officeDocument/2006/relationships/image" Target="../media/image210.png"/><Relationship Id="rId9" Type="http://schemas.openxmlformats.org/officeDocument/2006/relationships/image" Target="../media/image250.png"/><Relationship Id="rId1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310.png"/><Relationship Id="rId7" Type="http://schemas.openxmlformats.org/officeDocument/2006/relationships/image" Target="../media/image73.png"/><Relationship Id="rId12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png"/><Relationship Id="rId11" Type="http://schemas.openxmlformats.org/officeDocument/2006/relationships/image" Target="../media/image11.png"/><Relationship Id="rId5" Type="http://schemas.openxmlformats.org/officeDocument/2006/relationships/image" Target="../media/image50.png"/><Relationship Id="rId10" Type="http://schemas.openxmlformats.org/officeDocument/2006/relationships/image" Target="../media/image10.png"/><Relationship Id="rId4" Type="http://schemas.openxmlformats.org/officeDocument/2006/relationships/image" Target="../media/image48.png"/><Relationship Id="rId9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4.tiff"/><Relationship Id="rId3" Type="http://schemas.openxmlformats.org/officeDocument/2006/relationships/image" Target="../media/image310.png"/><Relationship Id="rId7" Type="http://schemas.openxmlformats.org/officeDocument/2006/relationships/image" Target="../media/image73.png"/><Relationship Id="rId12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png"/><Relationship Id="rId11" Type="http://schemas.openxmlformats.org/officeDocument/2006/relationships/image" Target="../media/image11.png"/><Relationship Id="rId5" Type="http://schemas.openxmlformats.org/officeDocument/2006/relationships/image" Target="../media/image50.png"/><Relationship Id="rId10" Type="http://schemas.openxmlformats.org/officeDocument/2006/relationships/image" Target="../media/image10.png"/><Relationship Id="rId4" Type="http://schemas.openxmlformats.org/officeDocument/2006/relationships/image" Target="../media/image48.png"/><Relationship Id="rId9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310.png"/><Relationship Id="rId7" Type="http://schemas.openxmlformats.org/officeDocument/2006/relationships/image" Target="../media/image73.png"/><Relationship Id="rId12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png"/><Relationship Id="rId11" Type="http://schemas.openxmlformats.org/officeDocument/2006/relationships/image" Target="../media/image11.png"/><Relationship Id="rId5" Type="http://schemas.openxmlformats.org/officeDocument/2006/relationships/image" Target="../media/image50.png"/><Relationship Id="rId10" Type="http://schemas.openxmlformats.org/officeDocument/2006/relationships/image" Target="../media/image10.png"/><Relationship Id="rId4" Type="http://schemas.openxmlformats.org/officeDocument/2006/relationships/image" Target="../media/image48.png"/><Relationship Id="rId9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0.png"/><Relationship Id="rId3" Type="http://schemas.openxmlformats.org/officeDocument/2006/relationships/image" Target="../media/image200.png"/><Relationship Id="rId7" Type="http://schemas.openxmlformats.org/officeDocument/2006/relationships/image" Target="../media/image23.png"/><Relationship Id="rId12" Type="http://schemas.openxmlformats.org/officeDocument/2006/relationships/image" Target="../media/image28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11" Type="http://schemas.openxmlformats.org/officeDocument/2006/relationships/image" Target="../media/image270.png"/><Relationship Id="rId5" Type="http://schemas.openxmlformats.org/officeDocument/2006/relationships/image" Target="../media/image220.png"/><Relationship Id="rId10" Type="http://schemas.openxmlformats.org/officeDocument/2006/relationships/image" Target="../media/image26.png"/><Relationship Id="rId4" Type="http://schemas.openxmlformats.org/officeDocument/2006/relationships/image" Target="../media/image210.png"/><Relationship Id="rId9" Type="http://schemas.openxmlformats.org/officeDocument/2006/relationships/image" Target="../media/image2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131338" y="1879818"/>
            <a:ext cx="8512109" cy="1415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3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300" dirty="0">
                <a:solidFill>
                  <a:srgbClr val="215380"/>
                </a:solidFill>
              </a:rPr>
              <a:t>Neural Networks +</a:t>
            </a:r>
            <a:br>
              <a:rPr lang="en-US" sz="4300" dirty="0">
                <a:solidFill>
                  <a:srgbClr val="215380"/>
                </a:solidFill>
              </a:rPr>
            </a:br>
            <a:r>
              <a:rPr lang="en-US" sz="4300" dirty="0">
                <a:solidFill>
                  <a:srgbClr val="215380"/>
                </a:solidFill>
              </a:rPr>
              <a:t>Convolutional Neural Networks</a:t>
            </a:r>
            <a:endParaRPr sz="4300" dirty="0">
              <a:solidFill>
                <a:srgbClr val="21538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5579" y="2237874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855" y="3295590"/>
            <a:ext cx="1693074" cy="112358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Forward pass</a:t>
            </a:r>
            <a:endParaRPr sz="3200" dirty="0">
              <a:solidFill>
                <a:srgbClr val="21538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25611" y="1904192"/>
            <a:ext cx="467820" cy="400566"/>
            <a:chOff x="4750274" y="1783752"/>
            <a:chExt cx="467820" cy="400566"/>
          </a:xfrm>
        </p:grpSpPr>
        <p:sp>
          <p:nvSpPr>
            <p:cNvPr id="30" name="Oval 29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4750274" y="1783752"/>
                  <a:ext cx="46782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67820" cy="369332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4620289" y="2393351"/>
            <a:ext cx="473143" cy="400565"/>
            <a:chOff x="4750274" y="1783753"/>
            <a:chExt cx="473143" cy="400565"/>
          </a:xfrm>
        </p:grpSpPr>
        <p:sp>
          <p:nvSpPr>
            <p:cNvPr id="28" name="Oval 27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4750274" y="1783753"/>
                  <a:ext cx="47314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73143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4620289" y="2882509"/>
            <a:ext cx="473143" cy="400565"/>
            <a:chOff x="4750274" y="1783753"/>
            <a:chExt cx="473143" cy="400565"/>
          </a:xfrm>
        </p:grpSpPr>
        <p:sp>
          <p:nvSpPr>
            <p:cNvPr id="26" name="Oval 25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4750274" y="1783753"/>
                  <a:ext cx="47314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73143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4620289" y="3371666"/>
            <a:ext cx="473142" cy="400565"/>
            <a:chOff x="4750274" y="1783753"/>
            <a:chExt cx="473142" cy="400565"/>
          </a:xfrm>
        </p:grpSpPr>
        <p:sp>
          <p:nvSpPr>
            <p:cNvPr id="24" name="Oval 23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4750274" y="1783753"/>
                  <a:ext cx="47314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73142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/>
          <p:cNvGrpSpPr/>
          <p:nvPr/>
        </p:nvGrpSpPr>
        <p:grpSpPr>
          <a:xfrm>
            <a:off x="5722086" y="2513228"/>
            <a:ext cx="580470" cy="626965"/>
            <a:chOff x="6512842" y="2409875"/>
            <a:chExt cx="580470" cy="626965"/>
          </a:xfrm>
        </p:grpSpPr>
        <p:sp>
          <p:nvSpPr>
            <p:cNvPr id="22" name="Oval 21"/>
            <p:cNvSpPr/>
            <p:nvPr/>
          </p:nvSpPr>
          <p:spPr>
            <a:xfrm>
              <a:off x="6512842" y="2409875"/>
              <a:ext cx="580470" cy="605961"/>
            </a:xfrm>
            <a:prstGeom prst="ellipse">
              <a:avLst/>
            </a:prstGeom>
            <a:solidFill>
              <a:srgbClr val="FAC7C7"/>
            </a:solidFill>
            <a:ln w="12700" cap="flat">
              <a:solidFill>
                <a:srgbClr val="C0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6614442" y="2422826"/>
                  <a:ext cx="370557" cy="61401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/>
                        </m:nary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4442" y="2422826"/>
                  <a:ext cx="370557" cy="614014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55738" t="-115842" r="-157377" b="-1663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" name="Straight Arrow Connector 10"/>
          <p:cNvCxnSpPr/>
          <p:nvPr/>
        </p:nvCxnSpPr>
        <p:spPr>
          <a:xfrm>
            <a:off x="5082550" y="2226366"/>
            <a:ext cx="561147" cy="387894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/>
          <p:nvPr/>
        </p:nvCxnSpPr>
        <p:spPr>
          <a:xfrm>
            <a:off x="5059345" y="2589155"/>
            <a:ext cx="529899" cy="15589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Arrow Connector 12"/>
          <p:cNvCxnSpPr/>
          <p:nvPr/>
        </p:nvCxnSpPr>
        <p:spPr>
          <a:xfrm flipV="1">
            <a:off x="5069447" y="2887072"/>
            <a:ext cx="524848" cy="22776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/>
          <p:cNvCxnSpPr/>
          <p:nvPr/>
        </p:nvCxnSpPr>
        <p:spPr>
          <a:xfrm flipV="1">
            <a:off x="5151563" y="3095414"/>
            <a:ext cx="433932" cy="46419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/>
          <p:cNvCxnSpPr/>
          <p:nvPr/>
        </p:nvCxnSpPr>
        <p:spPr>
          <a:xfrm>
            <a:off x="6429182" y="2783914"/>
            <a:ext cx="250531" cy="9993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/>
          <p:cNvCxnSpPr/>
          <p:nvPr/>
        </p:nvCxnSpPr>
        <p:spPr>
          <a:xfrm>
            <a:off x="7129560" y="2799358"/>
            <a:ext cx="233084" cy="9297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6" name="Group 35"/>
          <p:cNvGrpSpPr/>
          <p:nvPr/>
        </p:nvGrpSpPr>
        <p:grpSpPr>
          <a:xfrm>
            <a:off x="6730043" y="2612345"/>
            <a:ext cx="322786" cy="336961"/>
            <a:chOff x="5687460" y="2232453"/>
            <a:chExt cx="422743" cy="441307"/>
          </a:xfrm>
        </p:grpSpPr>
        <p:sp>
          <p:nvSpPr>
            <p:cNvPr id="33" name="Oval 32"/>
            <p:cNvSpPr/>
            <p:nvPr/>
          </p:nvSpPr>
          <p:spPr>
            <a:xfrm>
              <a:off x="5687460" y="2232453"/>
              <a:ext cx="422743" cy="441307"/>
            </a:xfrm>
            <a:prstGeom prst="ellipse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5" name="Curved Connector 34"/>
            <p:cNvCxnSpPr/>
            <p:nvPr/>
          </p:nvCxnSpPr>
          <p:spPr>
            <a:xfrm flipV="1">
              <a:off x="5758379" y="2355907"/>
              <a:ext cx="280903" cy="192106"/>
            </a:xfrm>
            <a:prstGeom prst="curvedConnector3">
              <a:avLst/>
            </a:prstGeom>
            <a:noFill/>
            <a:ln w="254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47" name="Group 46"/>
          <p:cNvGrpSpPr/>
          <p:nvPr/>
        </p:nvGrpSpPr>
        <p:grpSpPr>
          <a:xfrm>
            <a:off x="313164" y="1968220"/>
            <a:ext cx="460767" cy="400566"/>
            <a:chOff x="4750274" y="1783752"/>
            <a:chExt cx="460767" cy="400566"/>
          </a:xfrm>
        </p:grpSpPr>
        <p:sp>
          <p:nvSpPr>
            <p:cNvPr id="73" name="Oval 72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/>
                <p:cNvSpPr/>
                <p:nvPr/>
              </p:nvSpPr>
              <p:spPr>
                <a:xfrm>
                  <a:off x="4750274" y="1783752"/>
                  <a:ext cx="46076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4" name="Rectangle 7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60767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/>
          <p:cNvGrpSpPr/>
          <p:nvPr/>
        </p:nvGrpSpPr>
        <p:grpSpPr>
          <a:xfrm>
            <a:off x="307842" y="2457379"/>
            <a:ext cx="466089" cy="400565"/>
            <a:chOff x="4750274" y="1783753"/>
            <a:chExt cx="466089" cy="400565"/>
          </a:xfrm>
        </p:grpSpPr>
        <p:sp>
          <p:nvSpPr>
            <p:cNvPr id="71" name="Oval 70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/>
                <p:cNvSpPr/>
                <p:nvPr/>
              </p:nvSpPr>
              <p:spPr>
                <a:xfrm>
                  <a:off x="4750274" y="1783753"/>
                  <a:ext cx="46608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2" name="Rectangle 7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66089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/>
          <p:cNvGrpSpPr/>
          <p:nvPr/>
        </p:nvGrpSpPr>
        <p:grpSpPr>
          <a:xfrm>
            <a:off x="307842" y="2946537"/>
            <a:ext cx="466089" cy="400565"/>
            <a:chOff x="4750274" y="1783753"/>
            <a:chExt cx="466089" cy="400565"/>
          </a:xfrm>
        </p:grpSpPr>
        <p:sp>
          <p:nvSpPr>
            <p:cNvPr id="69" name="Oval 68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/>
                <p:cNvSpPr/>
                <p:nvPr/>
              </p:nvSpPr>
              <p:spPr>
                <a:xfrm>
                  <a:off x="4750274" y="1783753"/>
                  <a:ext cx="46608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0" name="Rectangle 6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66089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oup 49"/>
          <p:cNvGrpSpPr/>
          <p:nvPr/>
        </p:nvGrpSpPr>
        <p:grpSpPr>
          <a:xfrm>
            <a:off x="307842" y="3435694"/>
            <a:ext cx="466089" cy="400565"/>
            <a:chOff x="4750274" y="1783753"/>
            <a:chExt cx="466089" cy="400565"/>
          </a:xfrm>
        </p:grpSpPr>
        <p:sp>
          <p:nvSpPr>
            <p:cNvPr id="67" name="Oval 66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/>
                <p:cNvSpPr/>
                <p:nvPr/>
              </p:nvSpPr>
              <p:spPr>
                <a:xfrm>
                  <a:off x="4750274" y="1783753"/>
                  <a:ext cx="46608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8" name="Rectangle 6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66089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Group 50"/>
          <p:cNvGrpSpPr/>
          <p:nvPr/>
        </p:nvGrpSpPr>
        <p:grpSpPr>
          <a:xfrm>
            <a:off x="2565644" y="1217161"/>
            <a:ext cx="580470" cy="626965"/>
            <a:chOff x="6870151" y="1242782"/>
            <a:chExt cx="580470" cy="626965"/>
          </a:xfrm>
        </p:grpSpPr>
        <p:sp>
          <p:nvSpPr>
            <p:cNvPr id="65" name="Oval 64"/>
            <p:cNvSpPr/>
            <p:nvPr/>
          </p:nvSpPr>
          <p:spPr>
            <a:xfrm>
              <a:off x="6870151" y="1242782"/>
              <a:ext cx="580470" cy="605961"/>
            </a:xfrm>
            <a:prstGeom prst="ellipse">
              <a:avLst/>
            </a:prstGeom>
            <a:solidFill>
              <a:srgbClr val="FAC7C7"/>
            </a:solidFill>
            <a:ln w="12700" cap="flat">
              <a:solidFill>
                <a:srgbClr val="C0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6971751" y="1255733"/>
                  <a:ext cx="370557" cy="61401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/>
                        </m:nary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1751" y="1255733"/>
                  <a:ext cx="370557" cy="614014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160000" t="-115842" r="-160000" b="-1663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2" name="Straight Arrow Connector 51"/>
          <p:cNvCxnSpPr>
            <a:stCxn id="74" idx="3"/>
          </p:cNvCxnSpPr>
          <p:nvPr/>
        </p:nvCxnSpPr>
        <p:spPr>
          <a:xfrm flipV="1">
            <a:off x="773931" y="1557225"/>
            <a:ext cx="1663149" cy="59566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Arrow Connector 52"/>
          <p:cNvCxnSpPr/>
          <p:nvPr/>
        </p:nvCxnSpPr>
        <p:spPr>
          <a:xfrm flipV="1">
            <a:off x="721498" y="1591458"/>
            <a:ext cx="1706655" cy="106267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Straight Arrow Connector 53"/>
          <p:cNvCxnSpPr/>
          <p:nvPr/>
        </p:nvCxnSpPr>
        <p:spPr>
          <a:xfrm flipV="1">
            <a:off x="731600" y="1567653"/>
            <a:ext cx="1714811" cy="1612159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Straight Arrow Connector 54"/>
          <p:cNvCxnSpPr>
            <a:stCxn id="68" idx="3"/>
          </p:cNvCxnSpPr>
          <p:nvPr/>
        </p:nvCxnSpPr>
        <p:spPr>
          <a:xfrm flipV="1">
            <a:off x="773931" y="1534051"/>
            <a:ext cx="1654222" cy="2086309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Arrow Connector 55"/>
          <p:cNvCxnSpPr/>
          <p:nvPr/>
        </p:nvCxnSpPr>
        <p:spPr>
          <a:xfrm>
            <a:off x="3272740" y="1487847"/>
            <a:ext cx="250531" cy="9993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1" name="Straight Arrow Connector 60"/>
          <p:cNvCxnSpPr/>
          <p:nvPr/>
        </p:nvCxnSpPr>
        <p:spPr>
          <a:xfrm>
            <a:off x="3973118" y="1503291"/>
            <a:ext cx="609572" cy="492938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62" name="Group 61"/>
          <p:cNvGrpSpPr/>
          <p:nvPr/>
        </p:nvGrpSpPr>
        <p:grpSpPr>
          <a:xfrm>
            <a:off x="3573601" y="1316278"/>
            <a:ext cx="322786" cy="336961"/>
            <a:chOff x="6155416" y="703948"/>
            <a:chExt cx="422743" cy="441307"/>
          </a:xfrm>
        </p:grpSpPr>
        <p:sp>
          <p:nvSpPr>
            <p:cNvPr id="63" name="Oval 62"/>
            <p:cNvSpPr/>
            <p:nvPr/>
          </p:nvSpPr>
          <p:spPr>
            <a:xfrm>
              <a:off x="6155416" y="703948"/>
              <a:ext cx="422743" cy="441307"/>
            </a:xfrm>
            <a:prstGeom prst="ellipse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" name="Curved Connector 63"/>
            <p:cNvCxnSpPr/>
            <p:nvPr/>
          </p:nvCxnSpPr>
          <p:spPr>
            <a:xfrm flipV="1">
              <a:off x="6226335" y="827403"/>
              <a:ext cx="280903" cy="192106"/>
            </a:xfrm>
            <a:prstGeom prst="curvedConnector3">
              <a:avLst/>
            </a:prstGeom>
            <a:noFill/>
            <a:ln w="254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75" name="Oval 74"/>
          <p:cNvSpPr/>
          <p:nvPr/>
        </p:nvSpPr>
        <p:spPr>
          <a:xfrm>
            <a:off x="2591336" y="2104475"/>
            <a:ext cx="580470" cy="605961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2692936" y="2117426"/>
                <a:ext cx="370557" cy="6140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936" y="2117426"/>
                <a:ext cx="370557" cy="614014"/>
              </a:xfrm>
              <a:prstGeom prst="rect">
                <a:avLst/>
              </a:prstGeom>
              <a:blipFill rotWithShape="0">
                <a:blip r:embed="rId11"/>
                <a:stretch>
                  <a:fillRect l="-157377" t="-115842" r="-155738" b="-166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7" name="Straight Arrow Connector 76"/>
          <p:cNvCxnSpPr/>
          <p:nvPr/>
        </p:nvCxnSpPr>
        <p:spPr>
          <a:xfrm>
            <a:off x="3298432" y="2375161"/>
            <a:ext cx="250531" cy="9993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8" name="Straight Arrow Connector 77"/>
          <p:cNvCxnSpPr/>
          <p:nvPr/>
        </p:nvCxnSpPr>
        <p:spPr>
          <a:xfrm>
            <a:off x="3998810" y="2390605"/>
            <a:ext cx="523967" cy="149948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9" name="Oval 78"/>
          <p:cNvSpPr/>
          <p:nvPr/>
        </p:nvSpPr>
        <p:spPr>
          <a:xfrm>
            <a:off x="3599293" y="2203592"/>
            <a:ext cx="322786" cy="336961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0" name="Curved Connector 79"/>
          <p:cNvCxnSpPr/>
          <p:nvPr/>
        </p:nvCxnSpPr>
        <p:spPr>
          <a:xfrm flipV="1">
            <a:off x="3653443" y="2297856"/>
            <a:ext cx="214484" cy="146683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1" name="Oval 80"/>
          <p:cNvSpPr/>
          <p:nvPr/>
        </p:nvSpPr>
        <p:spPr>
          <a:xfrm>
            <a:off x="2591336" y="2996297"/>
            <a:ext cx="580470" cy="605961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/>
              <p:cNvSpPr/>
              <p:nvPr/>
            </p:nvSpPr>
            <p:spPr>
              <a:xfrm>
                <a:off x="2692936" y="3009248"/>
                <a:ext cx="370557" cy="6140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2" name="Rectangle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936" y="3009248"/>
                <a:ext cx="370557" cy="614014"/>
              </a:xfrm>
              <a:prstGeom prst="rect">
                <a:avLst/>
              </a:prstGeom>
              <a:blipFill rotWithShape="0">
                <a:blip r:embed="rId11"/>
                <a:stretch>
                  <a:fillRect l="-157377" t="-117000" r="-155738" b="-16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Straight Arrow Connector 82"/>
          <p:cNvCxnSpPr/>
          <p:nvPr/>
        </p:nvCxnSpPr>
        <p:spPr>
          <a:xfrm>
            <a:off x="3298432" y="3266983"/>
            <a:ext cx="250531" cy="9993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4" name="Straight Arrow Connector 83"/>
          <p:cNvCxnSpPr/>
          <p:nvPr/>
        </p:nvCxnSpPr>
        <p:spPr>
          <a:xfrm flipV="1">
            <a:off x="3998810" y="3117435"/>
            <a:ext cx="523967" cy="114192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5" name="Oval 84"/>
          <p:cNvSpPr/>
          <p:nvPr/>
        </p:nvSpPr>
        <p:spPr>
          <a:xfrm>
            <a:off x="3599293" y="3095414"/>
            <a:ext cx="322786" cy="336961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6" name="Curved Connector 85"/>
          <p:cNvCxnSpPr/>
          <p:nvPr/>
        </p:nvCxnSpPr>
        <p:spPr>
          <a:xfrm flipV="1">
            <a:off x="3653443" y="3189678"/>
            <a:ext cx="214484" cy="146683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7" name="Oval 86"/>
          <p:cNvSpPr/>
          <p:nvPr/>
        </p:nvSpPr>
        <p:spPr>
          <a:xfrm>
            <a:off x="2591336" y="3897378"/>
            <a:ext cx="580470" cy="605961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2692936" y="3910329"/>
                <a:ext cx="370557" cy="6140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936" y="3910329"/>
                <a:ext cx="370557" cy="614014"/>
              </a:xfrm>
              <a:prstGeom prst="rect">
                <a:avLst/>
              </a:prstGeom>
              <a:blipFill rotWithShape="0">
                <a:blip r:embed="rId11"/>
                <a:stretch>
                  <a:fillRect l="-157377" t="-115842" r="-155738" b="-166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9" name="Straight Arrow Connector 88"/>
          <p:cNvCxnSpPr/>
          <p:nvPr/>
        </p:nvCxnSpPr>
        <p:spPr>
          <a:xfrm>
            <a:off x="3298432" y="4168064"/>
            <a:ext cx="250531" cy="9993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Straight Arrow Connector 89"/>
          <p:cNvCxnSpPr/>
          <p:nvPr/>
        </p:nvCxnSpPr>
        <p:spPr>
          <a:xfrm flipV="1">
            <a:off x="3998810" y="3635894"/>
            <a:ext cx="523967" cy="54761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1" name="Oval 90"/>
          <p:cNvSpPr/>
          <p:nvPr/>
        </p:nvSpPr>
        <p:spPr>
          <a:xfrm>
            <a:off x="3599293" y="3996495"/>
            <a:ext cx="322786" cy="336961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2" name="Curved Connector 91"/>
          <p:cNvCxnSpPr/>
          <p:nvPr/>
        </p:nvCxnSpPr>
        <p:spPr>
          <a:xfrm flipV="1">
            <a:off x="3653443" y="4090759"/>
            <a:ext cx="214484" cy="146683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2" name="Straight Arrow Connector 111"/>
          <p:cNvCxnSpPr>
            <a:stCxn id="74" idx="3"/>
          </p:cNvCxnSpPr>
          <p:nvPr/>
        </p:nvCxnSpPr>
        <p:spPr>
          <a:xfrm>
            <a:off x="773931" y="2152886"/>
            <a:ext cx="1679322" cy="260349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6" name="Straight Arrow Connector 115"/>
          <p:cNvCxnSpPr>
            <a:stCxn id="72" idx="3"/>
          </p:cNvCxnSpPr>
          <p:nvPr/>
        </p:nvCxnSpPr>
        <p:spPr>
          <a:xfrm flipV="1">
            <a:off x="773931" y="2423663"/>
            <a:ext cx="1639966" cy="21838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1" name="Straight Arrow Connector 120"/>
          <p:cNvCxnSpPr>
            <a:stCxn id="70" idx="3"/>
          </p:cNvCxnSpPr>
          <p:nvPr/>
        </p:nvCxnSpPr>
        <p:spPr>
          <a:xfrm flipV="1">
            <a:off x="773931" y="2426144"/>
            <a:ext cx="1612321" cy="705059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4" name="Straight Arrow Connector 123"/>
          <p:cNvCxnSpPr>
            <a:stCxn id="68" idx="3"/>
          </p:cNvCxnSpPr>
          <p:nvPr/>
        </p:nvCxnSpPr>
        <p:spPr>
          <a:xfrm flipV="1">
            <a:off x="773931" y="2411574"/>
            <a:ext cx="1639966" cy="120878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8" name="Straight Arrow Connector 127"/>
          <p:cNvCxnSpPr>
            <a:stCxn id="70" idx="3"/>
          </p:cNvCxnSpPr>
          <p:nvPr/>
        </p:nvCxnSpPr>
        <p:spPr>
          <a:xfrm>
            <a:off x="773931" y="3131203"/>
            <a:ext cx="1625201" cy="11982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1" name="Straight Arrow Connector 130"/>
          <p:cNvCxnSpPr>
            <a:stCxn id="72" idx="3"/>
          </p:cNvCxnSpPr>
          <p:nvPr/>
        </p:nvCxnSpPr>
        <p:spPr>
          <a:xfrm>
            <a:off x="773931" y="2642045"/>
            <a:ext cx="1587445" cy="60638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4" name="Straight Arrow Connector 133"/>
          <p:cNvCxnSpPr>
            <a:stCxn id="74" idx="3"/>
          </p:cNvCxnSpPr>
          <p:nvPr/>
        </p:nvCxnSpPr>
        <p:spPr>
          <a:xfrm>
            <a:off x="773931" y="2152886"/>
            <a:ext cx="1587445" cy="111409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8" name="Straight Arrow Connector 137"/>
          <p:cNvCxnSpPr>
            <a:stCxn id="70" idx="3"/>
          </p:cNvCxnSpPr>
          <p:nvPr/>
        </p:nvCxnSpPr>
        <p:spPr>
          <a:xfrm>
            <a:off x="773931" y="3131203"/>
            <a:ext cx="1594692" cy="106147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2" name="Straight Arrow Connector 141"/>
          <p:cNvCxnSpPr>
            <a:stCxn id="74" idx="3"/>
          </p:cNvCxnSpPr>
          <p:nvPr/>
        </p:nvCxnSpPr>
        <p:spPr>
          <a:xfrm>
            <a:off x="773931" y="2152886"/>
            <a:ext cx="1612321" cy="205022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5" name="Straight Arrow Connector 144"/>
          <p:cNvCxnSpPr>
            <a:stCxn id="68" idx="3"/>
          </p:cNvCxnSpPr>
          <p:nvPr/>
        </p:nvCxnSpPr>
        <p:spPr>
          <a:xfrm flipV="1">
            <a:off x="773931" y="3276976"/>
            <a:ext cx="1598625" cy="343384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8" name="Straight Arrow Connector 147"/>
          <p:cNvCxnSpPr>
            <a:stCxn id="68" idx="3"/>
          </p:cNvCxnSpPr>
          <p:nvPr/>
        </p:nvCxnSpPr>
        <p:spPr>
          <a:xfrm>
            <a:off x="773931" y="3620360"/>
            <a:ext cx="1616048" cy="58274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53" name="Group 152"/>
          <p:cNvGrpSpPr/>
          <p:nvPr/>
        </p:nvGrpSpPr>
        <p:grpSpPr>
          <a:xfrm>
            <a:off x="7426674" y="2578512"/>
            <a:ext cx="462434" cy="400566"/>
            <a:chOff x="4750274" y="1783752"/>
            <a:chExt cx="462434" cy="400566"/>
          </a:xfrm>
        </p:grpSpPr>
        <p:sp>
          <p:nvSpPr>
            <p:cNvPr id="154" name="Oval 153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Rectangle 154"/>
                <p:cNvSpPr/>
                <p:nvPr/>
              </p:nvSpPr>
              <p:spPr>
                <a:xfrm>
                  <a:off x="4750274" y="1783752"/>
                  <a:ext cx="46243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5" name="Rectangle 1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62434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t="-3279" r="-14474"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9" name="Group 168"/>
          <p:cNvGrpSpPr/>
          <p:nvPr/>
        </p:nvGrpSpPr>
        <p:grpSpPr>
          <a:xfrm>
            <a:off x="8100254" y="2577205"/>
            <a:ext cx="462434" cy="400566"/>
            <a:chOff x="4750274" y="1783752"/>
            <a:chExt cx="462434" cy="400566"/>
          </a:xfrm>
        </p:grpSpPr>
        <p:sp>
          <p:nvSpPr>
            <p:cNvPr id="170" name="Oval 169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Rectangle 170"/>
                <p:cNvSpPr/>
                <p:nvPr/>
              </p:nvSpPr>
              <p:spPr>
                <a:xfrm>
                  <a:off x="4750274" y="1783752"/>
                  <a:ext cx="46243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1" name="Rectangle 17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62434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3" name="Rectangle 92"/>
          <p:cNvSpPr/>
          <p:nvPr/>
        </p:nvSpPr>
        <p:spPr>
          <a:xfrm>
            <a:off x="202060" y="1457819"/>
            <a:ext cx="596131" cy="3116295"/>
          </a:xfrm>
          <a:prstGeom prst="rect">
            <a:avLst/>
          </a:prstGeom>
          <a:noFill/>
          <a:ln w="25400" cap="flat">
            <a:solidFill>
              <a:srgbClr val="92D05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696232" y="725895"/>
            <a:ext cx="2549433" cy="3856480"/>
            <a:chOff x="1080869" y="769463"/>
            <a:chExt cx="2549433" cy="3856480"/>
          </a:xfrm>
        </p:grpSpPr>
        <p:sp>
          <p:nvSpPr>
            <p:cNvPr id="95" name="Rectangle 94"/>
            <p:cNvSpPr/>
            <p:nvPr/>
          </p:nvSpPr>
          <p:spPr>
            <a:xfrm>
              <a:off x="1080869" y="1219200"/>
              <a:ext cx="2549433" cy="3406743"/>
            </a:xfrm>
            <a:prstGeom prst="rect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Rectangle 95"/>
                <p:cNvSpPr/>
                <p:nvPr/>
              </p:nvSpPr>
              <p:spPr>
                <a:xfrm>
                  <a:off x="1503362" y="769463"/>
                  <a:ext cx="1697709" cy="45531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=</m:t>
                        </m:r>
                        <m:nary>
                          <m:naryPr>
                            <m:chr m:val="∑"/>
                            <m:limLoc m:val="subSup"/>
                            <m:ctrlPr>
                              <a:rPr lang="en-US" sz="120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sz="12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sz="12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sz="12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12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  <m:r>
                                  <a:rPr lang="en-US" sz="12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  <m:r>
                                  <a:rPr lang="en-US" sz="1200" b="0" i="1" smtClea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2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2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  <m:r>
                          <a:rPr lang="en-US" sz="1200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96" name="Rectangle 9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03362" y="769463"/>
                  <a:ext cx="1697709" cy="455317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9353" t="-141333" r="-4676" b="-20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7" name="Group 96"/>
          <p:cNvGrpSpPr/>
          <p:nvPr/>
        </p:nvGrpSpPr>
        <p:grpSpPr>
          <a:xfrm>
            <a:off x="3241280" y="732508"/>
            <a:ext cx="1852564" cy="3770831"/>
            <a:chOff x="3774073" y="998765"/>
            <a:chExt cx="1852564" cy="3770831"/>
          </a:xfrm>
        </p:grpSpPr>
        <p:sp>
          <p:nvSpPr>
            <p:cNvPr id="98" name="Rectangle 97"/>
            <p:cNvSpPr/>
            <p:nvPr/>
          </p:nvSpPr>
          <p:spPr>
            <a:xfrm>
              <a:off x="3774073" y="1330030"/>
              <a:ext cx="1852564" cy="3439566"/>
            </a:xfrm>
            <a:prstGeom prst="rect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/>
                <p:cNvSpPr/>
                <p:nvPr/>
              </p:nvSpPr>
              <p:spPr>
                <a:xfrm>
                  <a:off x="3916793" y="998765"/>
                  <a:ext cx="141551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= </m:t>
                        </m:r>
                        <m:r>
                          <a:rPr lang="en-US" sz="1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𝑆𝑖𝑔𝑚𝑜𝑖𝑑</m:t>
                        </m:r>
                        <m:r>
                          <a:rPr lang="en-US" sz="1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sz="12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Rectangle 9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6793" y="998765"/>
                  <a:ext cx="1415516" cy="276999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t="-78261" b="-978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0" name="Group 99"/>
          <p:cNvGrpSpPr/>
          <p:nvPr/>
        </p:nvGrpSpPr>
        <p:grpSpPr>
          <a:xfrm>
            <a:off x="4379582" y="1365749"/>
            <a:ext cx="2273730" cy="2531629"/>
            <a:chOff x="5013051" y="1406230"/>
            <a:chExt cx="2273730" cy="2531629"/>
          </a:xfrm>
        </p:grpSpPr>
        <p:sp>
          <p:nvSpPr>
            <p:cNvPr id="101" name="Rectangle 100"/>
            <p:cNvSpPr/>
            <p:nvPr/>
          </p:nvSpPr>
          <p:spPr>
            <a:xfrm>
              <a:off x="5013051" y="1846896"/>
              <a:ext cx="2219587" cy="2090963"/>
            </a:xfrm>
            <a:prstGeom prst="rect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/>
                <p:cNvSpPr/>
                <p:nvPr/>
              </p:nvSpPr>
              <p:spPr>
                <a:xfrm>
                  <a:off x="5625813" y="1406230"/>
                  <a:ext cx="1660968" cy="45531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=</m:t>
                        </m:r>
                        <m:nary>
                          <m:naryPr>
                            <m:chr m:val="∑"/>
                            <m:limLoc m:val="subSup"/>
                            <m:ctrlPr>
                              <a:rPr lang="en-US" sz="120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sz="12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sz="12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sz="12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12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  <m:r>
                                  <a:rPr lang="en-US" sz="12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2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  <m:r>
                          <a:rPr lang="en-US" sz="1200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Rectangle 10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5813" y="1406230"/>
                  <a:ext cx="1660968" cy="455317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l="-7721" t="-141333" r="-8824" b="-20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3" name="Group 102"/>
          <p:cNvGrpSpPr/>
          <p:nvPr/>
        </p:nvGrpSpPr>
        <p:grpSpPr>
          <a:xfrm>
            <a:off x="6404156" y="1771052"/>
            <a:ext cx="1473307" cy="1612305"/>
            <a:chOff x="7357903" y="1873073"/>
            <a:chExt cx="1473307" cy="1612305"/>
          </a:xfrm>
        </p:grpSpPr>
        <p:sp>
          <p:nvSpPr>
            <p:cNvPr id="104" name="Rectangle 103"/>
            <p:cNvSpPr/>
            <p:nvPr/>
          </p:nvSpPr>
          <p:spPr>
            <a:xfrm>
              <a:off x="7357903" y="2240670"/>
              <a:ext cx="1466232" cy="1244708"/>
            </a:xfrm>
            <a:prstGeom prst="rect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Rectangle 104"/>
                <p:cNvSpPr/>
                <p:nvPr/>
              </p:nvSpPr>
              <p:spPr>
                <a:xfrm>
                  <a:off x="7400562" y="1873073"/>
                  <a:ext cx="1430648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= </m:t>
                        </m:r>
                        <m:r>
                          <a:rPr lang="en-US" sz="1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𝑆𝑖𝑔𝑚𝑜𝑖𝑑</m:t>
                        </m:r>
                        <m:r>
                          <a:rPr lang="en-US" sz="1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sz="12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Rectangle 10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562" y="1873073"/>
                  <a:ext cx="1430648" cy="276999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t="-82222" b="-10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6" name="Group 105"/>
          <p:cNvGrpSpPr/>
          <p:nvPr/>
        </p:nvGrpSpPr>
        <p:grpSpPr>
          <a:xfrm>
            <a:off x="7331910" y="2400970"/>
            <a:ext cx="1298937" cy="1415203"/>
            <a:chOff x="7357903" y="2505362"/>
            <a:chExt cx="1410123" cy="1583231"/>
          </a:xfrm>
        </p:grpSpPr>
        <p:sp>
          <p:nvSpPr>
            <p:cNvPr id="107" name="Rectangle 106"/>
            <p:cNvSpPr/>
            <p:nvPr/>
          </p:nvSpPr>
          <p:spPr>
            <a:xfrm>
              <a:off x="7357903" y="2505362"/>
              <a:ext cx="1410123" cy="980016"/>
            </a:xfrm>
            <a:prstGeom prst="rect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Rectangle 107"/>
                <p:cNvSpPr/>
                <p:nvPr/>
              </p:nvSpPr>
              <p:spPr>
                <a:xfrm>
                  <a:off x="7357903" y="3778706"/>
                  <a:ext cx="1383751" cy="3098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𝐿𝑜𝑠𝑠</m:t>
                      </m:r>
                      <m:r>
                        <a:rPr lang="en-US" sz="12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12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𝐿</m:t>
                      </m:r>
                      <m:r>
                        <a:rPr lang="en-US" sz="12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1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,</m:t>
                      </m:r>
                    </m:oMath>
                  </a14:m>
                  <a:r>
                    <a:rPr lang="en-US" sz="1200" dirty="0">
                      <a:solidFill>
                        <a:srgbClr val="00B050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12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)</m:t>
                      </m:r>
                    </m:oMath>
                  </a14:m>
                  <a:endParaRPr lang="en-US" sz="12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108" name="Rectangle 10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7903" y="3778706"/>
                  <a:ext cx="1383751" cy="309887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r="-478" b="-4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5146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Backward pass</a:t>
            </a:r>
            <a:endParaRPr sz="3200" dirty="0">
              <a:solidFill>
                <a:srgbClr val="21538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25611" y="1904192"/>
            <a:ext cx="467820" cy="400566"/>
            <a:chOff x="4750274" y="1783752"/>
            <a:chExt cx="467820" cy="400566"/>
          </a:xfrm>
        </p:grpSpPr>
        <p:sp>
          <p:nvSpPr>
            <p:cNvPr id="30" name="Oval 29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4750274" y="1783752"/>
                  <a:ext cx="46782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67820" cy="369332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4620289" y="2393351"/>
            <a:ext cx="473143" cy="400565"/>
            <a:chOff x="4750274" y="1783753"/>
            <a:chExt cx="473143" cy="400565"/>
          </a:xfrm>
        </p:grpSpPr>
        <p:sp>
          <p:nvSpPr>
            <p:cNvPr id="28" name="Oval 27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4750274" y="1783753"/>
                  <a:ext cx="47314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73143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4620289" y="2882509"/>
            <a:ext cx="473143" cy="400565"/>
            <a:chOff x="4750274" y="1783753"/>
            <a:chExt cx="473143" cy="400565"/>
          </a:xfrm>
        </p:grpSpPr>
        <p:sp>
          <p:nvSpPr>
            <p:cNvPr id="26" name="Oval 25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4750274" y="1783753"/>
                  <a:ext cx="47314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73143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4620289" y="3371666"/>
            <a:ext cx="473142" cy="400565"/>
            <a:chOff x="4750274" y="1783753"/>
            <a:chExt cx="473142" cy="400565"/>
          </a:xfrm>
        </p:grpSpPr>
        <p:sp>
          <p:nvSpPr>
            <p:cNvPr id="24" name="Oval 23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4750274" y="1783753"/>
                  <a:ext cx="47314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73142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/>
          <p:cNvGrpSpPr/>
          <p:nvPr/>
        </p:nvGrpSpPr>
        <p:grpSpPr>
          <a:xfrm>
            <a:off x="5722086" y="2513228"/>
            <a:ext cx="580470" cy="626965"/>
            <a:chOff x="6512842" y="2409875"/>
            <a:chExt cx="580470" cy="626965"/>
          </a:xfrm>
        </p:grpSpPr>
        <p:sp>
          <p:nvSpPr>
            <p:cNvPr id="22" name="Oval 21"/>
            <p:cNvSpPr/>
            <p:nvPr/>
          </p:nvSpPr>
          <p:spPr>
            <a:xfrm>
              <a:off x="6512842" y="2409875"/>
              <a:ext cx="580470" cy="605961"/>
            </a:xfrm>
            <a:prstGeom prst="ellipse">
              <a:avLst/>
            </a:prstGeom>
            <a:solidFill>
              <a:srgbClr val="FAC7C7"/>
            </a:solidFill>
            <a:ln w="12700" cap="flat">
              <a:solidFill>
                <a:srgbClr val="C0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6614442" y="2422826"/>
                  <a:ext cx="370557" cy="61401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/>
                        </m:nary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4442" y="2422826"/>
                  <a:ext cx="370557" cy="614014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55738" t="-115842" r="-157377" b="-1663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" name="Straight Arrow Connector 10"/>
          <p:cNvCxnSpPr/>
          <p:nvPr/>
        </p:nvCxnSpPr>
        <p:spPr>
          <a:xfrm>
            <a:off x="5082550" y="2226366"/>
            <a:ext cx="561147" cy="387894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/>
          <p:nvPr/>
        </p:nvCxnSpPr>
        <p:spPr>
          <a:xfrm>
            <a:off x="5059345" y="2589155"/>
            <a:ext cx="529899" cy="15589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Arrow Connector 12"/>
          <p:cNvCxnSpPr/>
          <p:nvPr/>
        </p:nvCxnSpPr>
        <p:spPr>
          <a:xfrm flipV="1">
            <a:off x="5069447" y="2887072"/>
            <a:ext cx="524848" cy="22776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/>
          <p:cNvCxnSpPr/>
          <p:nvPr/>
        </p:nvCxnSpPr>
        <p:spPr>
          <a:xfrm flipV="1">
            <a:off x="5151563" y="3095414"/>
            <a:ext cx="433932" cy="46419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/>
          <p:cNvCxnSpPr/>
          <p:nvPr/>
        </p:nvCxnSpPr>
        <p:spPr>
          <a:xfrm>
            <a:off x="6429182" y="2783914"/>
            <a:ext cx="250531" cy="9993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/>
          <p:cNvCxnSpPr/>
          <p:nvPr/>
        </p:nvCxnSpPr>
        <p:spPr>
          <a:xfrm>
            <a:off x="7129560" y="2799358"/>
            <a:ext cx="233084" cy="9297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6" name="Group 35"/>
          <p:cNvGrpSpPr/>
          <p:nvPr/>
        </p:nvGrpSpPr>
        <p:grpSpPr>
          <a:xfrm>
            <a:off x="6730043" y="2612345"/>
            <a:ext cx="322786" cy="336961"/>
            <a:chOff x="5687460" y="2232453"/>
            <a:chExt cx="422743" cy="441307"/>
          </a:xfrm>
        </p:grpSpPr>
        <p:sp>
          <p:nvSpPr>
            <p:cNvPr id="33" name="Oval 32"/>
            <p:cNvSpPr/>
            <p:nvPr/>
          </p:nvSpPr>
          <p:spPr>
            <a:xfrm>
              <a:off x="5687460" y="2232453"/>
              <a:ext cx="422743" cy="441307"/>
            </a:xfrm>
            <a:prstGeom prst="ellipse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5" name="Curved Connector 34"/>
            <p:cNvCxnSpPr/>
            <p:nvPr/>
          </p:nvCxnSpPr>
          <p:spPr>
            <a:xfrm flipV="1">
              <a:off x="5758379" y="2355907"/>
              <a:ext cx="280903" cy="192106"/>
            </a:xfrm>
            <a:prstGeom prst="curvedConnector3">
              <a:avLst/>
            </a:prstGeom>
            <a:noFill/>
            <a:ln w="254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47" name="Group 46"/>
          <p:cNvGrpSpPr/>
          <p:nvPr/>
        </p:nvGrpSpPr>
        <p:grpSpPr>
          <a:xfrm>
            <a:off x="313164" y="1968220"/>
            <a:ext cx="460767" cy="400566"/>
            <a:chOff x="4750274" y="1783752"/>
            <a:chExt cx="460767" cy="400566"/>
          </a:xfrm>
        </p:grpSpPr>
        <p:sp>
          <p:nvSpPr>
            <p:cNvPr id="73" name="Oval 72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/>
                <p:cNvSpPr/>
                <p:nvPr/>
              </p:nvSpPr>
              <p:spPr>
                <a:xfrm>
                  <a:off x="4750274" y="1783752"/>
                  <a:ext cx="46076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4" name="Rectangle 7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60767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/>
          <p:cNvGrpSpPr/>
          <p:nvPr/>
        </p:nvGrpSpPr>
        <p:grpSpPr>
          <a:xfrm>
            <a:off x="307842" y="2457379"/>
            <a:ext cx="466089" cy="400565"/>
            <a:chOff x="4750274" y="1783753"/>
            <a:chExt cx="466089" cy="400565"/>
          </a:xfrm>
        </p:grpSpPr>
        <p:sp>
          <p:nvSpPr>
            <p:cNvPr id="71" name="Oval 70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/>
                <p:cNvSpPr/>
                <p:nvPr/>
              </p:nvSpPr>
              <p:spPr>
                <a:xfrm>
                  <a:off x="4750274" y="1783753"/>
                  <a:ext cx="46608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2" name="Rectangle 7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66089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/>
          <p:cNvGrpSpPr/>
          <p:nvPr/>
        </p:nvGrpSpPr>
        <p:grpSpPr>
          <a:xfrm>
            <a:off x="307842" y="2946537"/>
            <a:ext cx="466089" cy="400565"/>
            <a:chOff x="4750274" y="1783753"/>
            <a:chExt cx="466089" cy="400565"/>
          </a:xfrm>
        </p:grpSpPr>
        <p:sp>
          <p:nvSpPr>
            <p:cNvPr id="69" name="Oval 68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/>
                <p:cNvSpPr/>
                <p:nvPr/>
              </p:nvSpPr>
              <p:spPr>
                <a:xfrm>
                  <a:off x="4750274" y="1783753"/>
                  <a:ext cx="46608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0" name="Rectangle 6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66089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oup 49"/>
          <p:cNvGrpSpPr/>
          <p:nvPr/>
        </p:nvGrpSpPr>
        <p:grpSpPr>
          <a:xfrm>
            <a:off x="307842" y="3435694"/>
            <a:ext cx="466089" cy="400565"/>
            <a:chOff x="4750274" y="1783753"/>
            <a:chExt cx="466089" cy="400565"/>
          </a:xfrm>
        </p:grpSpPr>
        <p:sp>
          <p:nvSpPr>
            <p:cNvPr id="67" name="Oval 66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/>
                <p:cNvSpPr/>
                <p:nvPr/>
              </p:nvSpPr>
              <p:spPr>
                <a:xfrm>
                  <a:off x="4750274" y="1783753"/>
                  <a:ext cx="46608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8" name="Rectangle 6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66089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Group 50"/>
          <p:cNvGrpSpPr/>
          <p:nvPr/>
        </p:nvGrpSpPr>
        <p:grpSpPr>
          <a:xfrm>
            <a:off x="2565644" y="1217161"/>
            <a:ext cx="580470" cy="626965"/>
            <a:chOff x="6870151" y="1242782"/>
            <a:chExt cx="580470" cy="626965"/>
          </a:xfrm>
        </p:grpSpPr>
        <p:sp>
          <p:nvSpPr>
            <p:cNvPr id="65" name="Oval 64"/>
            <p:cNvSpPr/>
            <p:nvPr/>
          </p:nvSpPr>
          <p:spPr>
            <a:xfrm>
              <a:off x="6870151" y="1242782"/>
              <a:ext cx="580470" cy="605961"/>
            </a:xfrm>
            <a:prstGeom prst="ellipse">
              <a:avLst/>
            </a:prstGeom>
            <a:solidFill>
              <a:srgbClr val="FAC7C7"/>
            </a:solidFill>
            <a:ln w="12700" cap="flat">
              <a:solidFill>
                <a:srgbClr val="C0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6971751" y="1255733"/>
                  <a:ext cx="370557" cy="61401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/>
                        </m:nary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1751" y="1255733"/>
                  <a:ext cx="370557" cy="614014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160000" t="-115842" r="-160000" b="-1663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2" name="Straight Arrow Connector 51"/>
          <p:cNvCxnSpPr>
            <a:stCxn id="74" idx="3"/>
          </p:cNvCxnSpPr>
          <p:nvPr/>
        </p:nvCxnSpPr>
        <p:spPr>
          <a:xfrm flipV="1">
            <a:off x="773931" y="1557225"/>
            <a:ext cx="1663149" cy="59566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Arrow Connector 52"/>
          <p:cNvCxnSpPr/>
          <p:nvPr/>
        </p:nvCxnSpPr>
        <p:spPr>
          <a:xfrm flipV="1">
            <a:off x="721498" y="1591458"/>
            <a:ext cx="1706655" cy="106267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Straight Arrow Connector 53"/>
          <p:cNvCxnSpPr/>
          <p:nvPr/>
        </p:nvCxnSpPr>
        <p:spPr>
          <a:xfrm flipV="1">
            <a:off x="731600" y="1567653"/>
            <a:ext cx="1714811" cy="1612159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Straight Arrow Connector 54"/>
          <p:cNvCxnSpPr>
            <a:stCxn id="68" idx="3"/>
          </p:cNvCxnSpPr>
          <p:nvPr/>
        </p:nvCxnSpPr>
        <p:spPr>
          <a:xfrm flipV="1">
            <a:off x="773931" y="1534051"/>
            <a:ext cx="1654222" cy="2086309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Arrow Connector 55"/>
          <p:cNvCxnSpPr/>
          <p:nvPr/>
        </p:nvCxnSpPr>
        <p:spPr>
          <a:xfrm>
            <a:off x="3272740" y="1487847"/>
            <a:ext cx="250531" cy="9993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1" name="Straight Arrow Connector 60"/>
          <p:cNvCxnSpPr/>
          <p:nvPr/>
        </p:nvCxnSpPr>
        <p:spPr>
          <a:xfrm>
            <a:off x="3973118" y="1503291"/>
            <a:ext cx="609572" cy="492938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62" name="Group 61"/>
          <p:cNvGrpSpPr/>
          <p:nvPr/>
        </p:nvGrpSpPr>
        <p:grpSpPr>
          <a:xfrm>
            <a:off x="3573601" y="1316278"/>
            <a:ext cx="322786" cy="336961"/>
            <a:chOff x="6155416" y="703948"/>
            <a:chExt cx="422743" cy="441307"/>
          </a:xfrm>
        </p:grpSpPr>
        <p:sp>
          <p:nvSpPr>
            <p:cNvPr id="63" name="Oval 62"/>
            <p:cNvSpPr/>
            <p:nvPr/>
          </p:nvSpPr>
          <p:spPr>
            <a:xfrm>
              <a:off x="6155416" y="703948"/>
              <a:ext cx="422743" cy="441307"/>
            </a:xfrm>
            <a:prstGeom prst="ellipse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" name="Curved Connector 63"/>
            <p:cNvCxnSpPr/>
            <p:nvPr/>
          </p:nvCxnSpPr>
          <p:spPr>
            <a:xfrm flipV="1">
              <a:off x="6226335" y="827403"/>
              <a:ext cx="280903" cy="192106"/>
            </a:xfrm>
            <a:prstGeom prst="curvedConnector3">
              <a:avLst/>
            </a:prstGeom>
            <a:noFill/>
            <a:ln w="254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75" name="Oval 74"/>
          <p:cNvSpPr/>
          <p:nvPr/>
        </p:nvSpPr>
        <p:spPr>
          <a:xfrm>
            <a:off x="2591336" y="2104475"/>
            <a:ext cx="580470" cy="605961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2692936" y="2117426"/>
                <a:ext cx="370557" cy="6140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936" y="2117426"/>
                <a:ext cx="370557" cy="614014"/>
              </a:xfrm>
              <a:prstGeom prst="rect">
                <a:avLst/>
              </a:prstGeom>
              <a:blipFill rotWithShape="0">
                <a:blip r:embed="rId11"/>
                <a:stretch>
                  <a:fillRect l="-157377" t="-115842" r="-155738" b="-166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7" name="Straight Arrow Connector 76"/>
          <p:cNvCxnSpPr/>
          <p:nvPr/>
        </p:nvCxnSpPr>
        <p:spPr>
          <a:xfrm>
            <a:off x="3298432" y="2375161"/>
            <a:ext cx="250531" cy="9993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8" name="Straight Arrow Connector 77"/>
          <p:cNvCxnSpPr/>
          <p:nvPr/>
        </p:nvCxnSpPr>
        <p:spPr>
          <a:xfrm>
            <a:off x="3998810" y="2390605"/>
            <a:ext cx="523967" cy="149948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9" name="Oval 78"/>
          <p:cNvSpPr/>
          <p:nvPr/>
        </p:nvSpPr>
        <p:spPr>
          <a:xfrm>
            <a:off x="3599293" y="2203592"/>
            <a:ext cx="322786" cy="336961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0" name="Curved Connector 79"/>
          <p:cNvCxnSpPr/>
          <p:nvPr/>
        </p:nvCxnSpPr>
        <p:spPr>
          <a:xfrm flipV="1">
            <a:off x="3653443" y="2297856"/>
            <a:ext cx="214484" cy="146683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1" name="Oval 80"/>
          <p:cNvSpPr/>
          <p:nvPr/>
        </p:nvSpPr>
        <p:spPr>
          <a:xfrm>
            <a:off x="2591336" y="2996297"/>
            <a:ext cx="580470" cy="605961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/>
              <p:cNvSpPr/>
              <p:nvPr/>
            </p:nvSpPr>
            <p:spPr>
              <a:xfrm>
                <a:off x="2692936" y="3009248"/>
                <a:ext cx="370557" cy="6140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2" name="Rectangle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936" y="3009248"/>
                <a:ext cx="370557" cy="614014"/>
              </a:xfrm>
              <a:prstGeom prst="rect">
                <a:avLst/>
              </a:prstGeom>
              <a:blipFill rotWithShape="0">
                <a:blip r:embed="rId11"/>
                <a:stretch>
                  <a:fillRect l="-157377" t="-117000" r="-155738" b="-16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Straight Arrow Connector 82"/>
          <p:cNvCxnSpPr/>
          <p:nvPr/>
        </p:nvCxnSpPr>
        <p:spPr>
          <a:xfrm>
            <a:off x="3298432" y="3266983"/>
            <a:ext cx="250531" cy="9993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4" name="Straight Arrow Connector 83"/>
          <p:cNvCxnSpPr/>
          <p:nvPr/>
        </p:nvCxnSpPr>
        <p:spPr>
          <a:xfrm flipV="1">
            <a:off x="3998810" y="3117435"/>
            <a:ext cx="523967" cy="114192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5" name="Oval 84"/>
          <p:cNvSpPr/>
          <p:nvPr/>
        </p:nvSpPr>
        <p:spPr>
          <a:xfrm>
            <a:off x="3599293" y="3095414"/>
            <a:ext cx="322786" cy="336961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6" name="Curved Connector 85"/>
          <p:cNvCxnSpPr/>
          <p:nvPr/>
        </p:nvCxnSpPr>
        <p:spPr>
          <a:xfrm flipV="1">
            <a:off x="3653443" y="3189678"/>
            <a:ext cx="214484" cy="146683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7" name="Oval 86"/>
          <p:cNvSpPr/>
          <p:nvPr/>
        </p:nvSpPr>
        <p:spPr>
          <a:xfrm>
            <a:off x="2591336" y="3897378"/>
            <a:ext cx="580470" cy="605961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2692936" y="3910329"/>
                <a:ext cx="370557" cy="6140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936" y="3910329"/>
                <a:ext cx="370557" cy="614014"/>
              </a:xfrm>
              <a:prstGeom prst="rect">
                <a:avLst/>
              </a:prstGeom>
              <a:blipFill rotWithShape="0">
                <a:blip r:embed="rId11"/>
                <a:stretch>
                  <a:fillRect l="-157377" t="-115842" r="-155738" b="-166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9" name="Straight Arrow Connector 88"/>
          <p:cNvCxnSpPr/>
          <p:nvPr/>
        </p:nvCxnSpPr>
        <p:spPr>
          <a:xfrm>
            <a:off x="3298432" y="4168064"/>
            <a:ext cx="250531" cy="9993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Straight Arrow Connector 89"/>
          <p:cNvCxnSpPr/>
          <p:nvPr/>
        </p:nvCxnSpPr>
        <p:spPr>
          <a:xfrm flipV="1">
            <a:off x="3998810" y="3635894"/>
            <a:ext cx="523967" cy="54761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1" name="Oval 90"/>
          <p:cNvSpPr/>
          <p:nvPr/>
        </p:nvSpPr>
        <p:spPr>
          <a:xfrm>
            <a:off x="3599293" y="3996495"/>
            <a:ext cx="322786" cy="336961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2" name="Curved Connector 91"/>
          <p:cNvCxnSpPr/>
          <p:nvPr/>
        </p:nvCxnSpPr>
        <p:spPr>
          <a:xfrm flipV="1">
            <a:off x="3653443" y="4090759"/>
            <a:ext cx="214484" cy="146683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2" name="Straight Arrow Connector 111"/>
          <p:cNvCxnSpPr>
            <a:stCxn id="74" idx="3"/>
          </p:cNvCxnSpPr>
          <p:nvPr/>
        </p:nvCxnSpPr>
        <p:spPr>
          <a:xfrm>
            <a:off x="773931" y="2152886"/>
            <a:ext cx="1679322" cy="260349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6" name="Straight Arrow Connector 115"/>
          <p:cNvCxnSpPr>
            <a:stCxn id="72" idx="3"/>
          </p:cNvCxnSpPr>
          <p:nvPr/>
        </p:nvCxnSpPr>
        <p:spPr>
          <a:xfrm flipV="1">
            <a:off x="773931" y="2423663"/>
            <a:ext cx="1639966" cy="21838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1" name="Straight Arrow Connector 120"/>
          <p:cNvCxnSpPr>
            <a:stCxn id="70" idx="3"/>
          </p:cNvCxnSpPr>
          <p:nvPr/>
        </p:nvCxnSpPr>
        <p:spPr>
          <a:xfrm flipV="1">
            <a:off x="773931" y="2426144"/>
            <a:ext cx="1612321" cy="705059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4" name="Straight Arrow Connector 123"/>
          <p:cNvCxnSpPr>
            <a:stCxn id="68" idx="3"/>
          </p:cNvCxnSpPr>
          <p:nvPr/>
        </p:nvCxnSpPr>
        <p:spPr>
          <a:xfrm flipV="1">
            <a:off x="773931" y="2411574"/>
            <a:ext cx="1639966" cy="120878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8" name="Straight Arrow Connector 127"/>
          <p:cNvCxnSpPr>
            <a:stCxn id="70" idx="3"/>
          </p:cNvCxnSpPr>
          <p:nvPr/>
        </p:nvCxnSpPr>
        <p:spPr>
          <a:xfrm>
            <a:off x="773931" y="3131203"/>
            <a:ext cx="1625201" cy="11982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1" name="Straight Arrow Connector 130"/>
          <p:cNvCxnSpPr>
            <a:stCxn id="72" idx="3"/>
          </p:cNvCxnSpPr>
          <p:nvPr/>
        </p:nvCxnSpPr>
        <p:spPr>
          <a:xfrm>
            <a:off x="773931" y="2642045"/>
            <a:ext cx="1587445" cy="60638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4" name="Straight Arrow Connector 133"/>
          <p:cNvCxnSpPr>
            <a:stCxn id="74" idx="3"/>
          </p:cNvCxnSpPr>
          <p:nvPr/>
        </p:nvCxnSpPr>
        <p:spPr>
          <a:xfrm>
            <a:off x="773931" y="2152886"/>
            <a:ext cx="1587445" cy="111409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8" name="Straight Arrow Connector 137"/>
          <p:cNvCxnSpPr>
            <a:stCxn id="70" idx="3"/>
          </p:cNvCxnSpPr>
          <p:nvPr/>
        </p:nvCxnSpPr>
        <p:spPr>
          <a:xfrm>
            <a:off x="773931" y="3131203"/>
            <a:ext cx="1594692" cy="106147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2" name="Straight Arrow Connector 141"/>
          <p:cNvCxnSpPr>
            <a:stCxn id="74" idx="3"/>
          </p:cNvCxnSpPr>
          <p:nvPr/>
        </p:nvCxnSpPr>
        <p:spPr>
          <a:xfrm>
            <a:off x="773931" y="2152886"/>
            <a:ext cx="1612321" cy="205022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5" name="Straight Arrow Connector 144"/>
          <p:cNvCxnSpPr>
            <a:stCxn id="68" idx="3"/>
          </p:cNvCxnSpPr>
          <p:nvPr/>
        </p:nvCxnSpPr>
        <p:spPr>
          <a:xfrm flipV="1">
            <a:off x="773931" y="3276976"/>
            <a:ext cx="1598625" cy="343384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8" name="Straight Arrow Connector 147"/>
          <p:cNvCxnSpPr>
            <a:stCxn id="68" idx="3"/>
          </p:cNvCxnSpPr>
          <p:nvPr/>
        </p:nvCxnSpPr>
        <p:spPr>
          <a:xfrm>
            <a:off x="773931" y="3620360"/>
            <a:ext cx="1616048" cy="58274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53" name="Group 152"/>
          <p:cNvGrpSpPr/>
          <p:nvPr/>
        </p:nvGrpSpPr>
        <p:grpSpPr>
          <a:xfrm>
            <a:off x="7426674" y="2578512"/>
            <a:ext cx="462434" cy="400566"/>
            <a:chOff x="4750274" y="1783752"/>
            <a:chExt cx="462434" cy="400566"/>
          </a:xfrm>
        </p:grpSpPr>
        <p:sp>
          <p:nvSpPr>
            <p:cNvPr id="154" name="Oval 153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Rectangle 154"/>
                <p:cNvSpPr/>
                <p:nvPr/>
              </p:nvSpPr>
              <p:spPr>
                <a:xfrm>
                  <a:off x="4750274" y="1783752"/>
                  <a:ext cx="46243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5" name="Rectangle 1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62434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t="-3279" r="-14474"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9" name="Group 168"/>
          <p:cNvGrpSpPr/>
          <p:nvPr/>
        </p:nvGrpSpPr>
        <p:grpSpPr>
          <a:xfrm>
            <a:off x="8100254" y="2577205"/>
            <a:ext cx="462434" cy="400566"/>
            <a:chOff x="4750274" y="1783752"/>
            <a:chExt cx="462434" cy="400566"/>
          </a:xfrm>
        </p:grpSpPr>
        <p:sp>
          <p:nvSpPr>
            <p:cNvPr id="170" name="Oval 169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Rectangle 170"/>
                <p:cNvSpPr/>
                <p:nvPr/>
              </p:nvSpPr>
              <p:spPr>
                <a:xfrm>
                  <a:off x="4750274" y="1783752"/>
                  <a:ext cx="46243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1" name="Rectangle 17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62434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3" name="Rectangle 92"/>
          <p:cNvSpPr/>
          <p:nvPr/>
        </p:nvSpPr>
        <p:spPr>
          <a:xfrm>
            <a:off x="202060" y="1457819"/>
            <a:ext cx="596131" cy="3116295"/>
          </a:xfrm>
          <a:prstGeom prst="rect">
            <a:avLst/>
          </a:prstGeom>
          <a:noFill/>
          <a:ln w="25400" cap="flat">
            <a:solidFill>
              <a:srgbClr val="92D05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3241280" y="669172"/>
            <a:ext cx="2368991" cy="3884967"/>
            <a:chOff x="3774073" y="884629"/>
            <a:chExt cx="2368991" cy="3884967"/>
          </a:xfrm>
        </p:grpSpPr>
        <p:sp>
          <p:nvSpPr>
            <p:cNvPr id="98" name="Rectangle 97"/>
            <p:cNvSpPr/>
            <p:nvPr/>
          </p:nvSpPr>
          <p:spPr>
            <a:xfrm>
              <a:off x="3774073" y="1330030"/>
              <a:ext cx="1852564" cy="3439566"/>
            </a:xfrm>
            <a:prstGeom prst="rect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/>
                <p:cNvSpPr/>
                <p:nvPr/>
              </p:nvSpPr>
              <p:spPr>
                <a:xfrm>
                  <a:off x="4067046" y="884629"/>
                  <a:ext cx="2076018" cy="4986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f>
                              <m:fPr>
                                <m:ctrlPr>
                                  <a:rPr lang="en-US" sz="12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2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r>
                                  <a:rPr lang="en-US" sz="1200" b="0" i="1" smtClea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sz="12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2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</m:e>
                          <m:sub/>
                        </m:sSub>
                        <m:r>
                          <a:rPr lang="en-US" sz="1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lang="en-US" sz="12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sz="12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12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  <m:r>
                          <a:rPr lang="en-US" sz="1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𝑆𝑖𝑔𝑚𝑜𝑖𝑑</m:t>
                        </m:r>
                        <m:r>
                          <a:rPr lang="en-US" sz="1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)</m:t>
                        </m:r>
                        <m:f>
                          <m:fPr>
                            <m:ctrlPr>
                              <a:rPr lang="en-US" sz="12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𝜕</m:t>
                            </m:r>
                            <m:r>
                              <a:rPr lang="en-US" sz="12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en-US" sz="12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12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12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𝑘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12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Rectangle 9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7046" y="884629"/>
                  <a:ext cx="2076018" cy="498663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3" name="Group 102"/>
          <p:cNvGrpSpPr/>
          <p:nvPr/>
        </p:nvGrpSpPr>
        <p:grpSpPr>
          <a:xfrm>
            <a:off x="6404156" y="1670305"/>
            <a:ext cx="2252438" cy="1713052"/>
            <a:chOff x="7357903" y="1772326"/>
            <a:chExt cx="2252438" cy="1713052"/>
          </a:xfrm>
        </p:grpSpPr>
        <p:sp>
          <p:nvSpPr>
            <p:cNvPr id="104" name="Rectangle 103"/>
            <p:cNvSpPr/>
            <p:nvPr/>
          </p:nvSpPr>
          <p:spPr>
            <a:xfrm>
              <a:off x="7357903" y="2240670"/>
              <a:ext cx="1466232" cy="1244708"/>
            </a:xfrm>
            <a:prstGeom prst="rect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Rectangle 104"/>
                <p:cNvSpPr/>
                <p:nvPr/>
              </p:nvSpPr>
              <p:spPr>
                <a:xfrm>
                  <a:off x="7624989" y="1772326"/>
                  <a:ext cx="1985352" cy="40979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sz="12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e>
                        <m:sub/>
                      </m:sSub>
                      <m:r>
                        <a:rPr lang="en-US" sz="12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12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𝑆𝑖𝑔𝑚𝑜𝑖𝑑</m:t>
                      </m:r>
                      <m:r>
                        <a:rPr lang="en-US" sz="12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1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)</m:t>
                      </m:r>
                    </m:oMath>
                  </a14:m>
                  <a:r>
                    <a:rPr lang="en-US" sz="1200" dirty="0">
                      <a:solidFill>
                        <a:srgbClr val="00B05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12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𝐿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a14:m>
                  <a:endParaRPr lang="en-US" sz="12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Rectangle 10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4989" y="1772326"/>
                  <a:ext cx="1985352" cy="409792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6" name="Group 105"/>
          <p:cNvGrpSpPr/>
          <p:nvPr/>
        </p:nvGrpSpPr>
        <p:grpSpPr>
          <a:xfrm>
            <a:off x="7331908" y="2400970"/>
            <a:ext cx="1384610" cy="1523951"/>
            <a:chOff x="7357903" y="2505362"/>
            <a:chExt cx="1503130" cy="1704891"/>
          </a:xfrm>
        </p:grpSpPr>
        <p:sp>
          <p:nvSpPr>
            <p:cNvPr id="107" name="Rectangle 106"/>
            <p:cNvSpPr/>
            <p:nvPr/>
          </p:nvSpPr>
          <p:spPr>
            <a:xfrm>
              <a:off x="7357903" y="2505362"/>
              <a:ext cx="1410123" cy="980016"/>
            </a:xfrm>
            <a:prstGeom prst="rect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Rectangle 107"/>
                <p:cNvSpPr/>
                <p:nvPr/>
              </p:nvSpPr>
              <p:spPr>
                <a:xfrm>
                  <a:off x="7357903" y="3778706"/>
                  <a:ext cx="1503130" cy="43154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1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𝐿</m:t>
                          </m:r>
                        </m:num>
                        <m:den>
                          <m:r>
                            <a:rPr lang="en-US" sz="1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12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12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𝐿</m:t>
                      </m:r>
                      <m:r>
                        <a:rPr lang="en-US" sz="12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1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,</m:t>
                      </m:r>
                    </m:oMath>
                  </a14:m>
                  <a:r>
                    <a:rPr lang="en-US" sz="1200" dirty="0">
                      <a:solidFill>
                        <a:srgbClr val="00B050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12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)</m:t>
                      </m:r>
                    </m:oMath>
                  </a14:m>
                  <a:endParaRPr lang="en-US" sz="12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108" name="Rectangle 10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7903" y="3778706"/>
                  <a:ext cx="1503130" cy="431547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r="-4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/>
          <p:cNvGrpSpPr/>
          <p:nvPr/>
        </p:nvGrpSpPr>
        <p:grpSpPr>
          <a:xfrm>
            <a:off x="673846" y="697863"/>
            <a:ext cx="2612767" cy="3906867"/>
            <a:chOff x="673846" y="697863"/>
            <a:chExt cx="2612767" cy="3906867"/>
          </a:xfrm>
        </p:grpSpPr>
        <p:grpSp>
          <p:nvGrpSpPr>
            <p:cNvPr id="94" name="Group 93"/>
            <p:cNvGrpSpPr/>
            <p:nvPr/>
          </p:nvGrpSpPr>
          <p:grpSpPr>
            <a:xfrm>
              <a:off x="673846" y="697863"/>
              <a:ext cx="2612767" cy="3884512"/>
              <a:chOff x="1058483" y="741431"/>
              <a:chExt cx="2612767" cy="3884512"/>
            </a:xfrm>
          </p:grpSpPr>
          <p:sp>
            <p:nvSpPr>
              <p:cNvPr id="95" name="Rectangle 94"/>
              <p:cNvSpPr/>
              <p:nvPr/>
            </p:nvSpPr>
            <p:spPr>
              <a:xfrm>
                <a:off x="1080869" y="1219200"/>
                <a:ext cx="2549433" cy="3406743"/>
              </a:xfrm>
              <a:prstGeom prst="rect">
                <a:avLst/>
              </a:prstGeom>
              <a:noFill/>
              <a:ln w="25400" cap="flat">
                <a:solidFill>
                  <a:srgbClr val="92D05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96" name="Rectangle 95"/>
                  <p:cNvSpPr/>
                  <p:nvPr/>
                </p:nvSpPr>
                <p:spPr>
                  <a:xfrm>
                    <a:off x="1058483" y="741431"/>
                    <a:ext cx="2612767" cy="49866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f>
                                <m:fPr>
                                  <m:ctrlP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𝜕</m:t>
                                  </m:r>
                                  <m:r>
                                    <a:rPr lang="en-US" sz="1200" b="0" i="1" smtClean="0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12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12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  <m:sub/>
                          </m:sSub>
                          <m:r>
                            <a:rPr lang="en-US" sz="1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=(</m:t>
                          </m:r>
                          <m:f>
                            <m:fPr>
                              <m:ctrlP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den>
                          </m:f>
                          <m:nary>
                            <m:naryPr>
                              <m:chr m:val="∑"/>
                              <m:limLoc m:val="subSup"/>
                              <m:ctrlPr>
                                <a:rPr lang="en-US" sz="12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  <m: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sz="1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sz="12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)</m:t>
                          </m:r>
                          <m:f>
                            <m:fPr>
                              <m:ctrlP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en-US" sz="1200" dirty="0">
                      <a:solidFill>
                        <a:srgbClr val="00B050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96" name="Rectangle 9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8483" y="741431"/>
                    <a:ext cx="2612767" cy="498663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t="-122500" b="-18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Rectangle 108"/>
                <p:cNvSpPr/>
                <p:nvPr/>
              </p:nvSpPr>
              <p:spPr>
                <a:xfrm>
                  <a:off x="899791" y="4085164"/>
                  <a:ext cx="1527534" cy="51956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f>
                              <m:fPr>
                                <m:ctrlPr>
                                  <a:rPr lang="en-US" sz="1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2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sz="12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1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2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2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2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𝑘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2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2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2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  <m:r>
                                      <a:rPr lang="en-US" sz="12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den>
                            </m:f>
                            <m:f>
                              <m:fPr>
                                <m:ctrlPr>
                                  <a:rPr lang="en-US" sz="1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2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sz="12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𝑘</m:t>
                                    </m:r>
                                  </m:sub>
                                </m:sSub>
                              </m:den>
                            </m:f>
                          </m:e>
                          <m:sub/>
                        </m:sSub>
                      </m:oMath>
                    </m:oMathPara>
                  </a14:m>
                  <a:endParaRPr lang="en-US" sz="12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09" name="Rectangle 10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791" y="4085164"/>
                  <a:ext cx="1527534" cy="519566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/>
          <p:cNvGrpSpPr/>
          <p:nvPr/>
        </p:nvGrpSpPr>
        <p:grpSpPr>
          <a:xfrm>
            <a:off x="4379582" y="1147315"/>
            <a:ext cx="3219817" cy="2775835"/>
            <a:chOff x="4379582" y="1147315"/>
            <a:chExt cx="3219817" cy="2775835"/>
          </a:xfrm>
        </p:grpSpPr>
        <p:grpSp>
          <p:nvGrpSpPr>
            <p:cNvPr id="100" name="Group 99"/>
            <p:cNvGrpSpPr/>
            <p:nvPr/>
          </p:nvGrpSpPr>
          <p:grpSpPr>
            <a:xfrm>
              <a:off x="4379582" y="1147315"/>
              <a:ext cx="3219817" cy="2750063"/>
              <a:chOff x="5013051" y="1187796"/>
              <a:chExt cx="3219817" cy="2750063"/>
            </a:xfrm>
          </p:grpSpPr>
          <p:sp>
            <p:nvSpPr>
              <p:cNvPr id="101" name="Rectangle 100"/>
              <p:cNvSpPr/>
              <p:nvPr/>
            </p:nvSpPr>
            <p:spPr>
              <a:xfrm>
                <a:off x="5013051" y="1846896"/>
                <a:ext cx="2219587" cy="2090963"/>
              </a:xfrm>
              <a:prstGeom prst="rect">
                <a:avLst/>
              </a:prstGeom>
              <a:noFill/>
              <a:ln w="25400" cap="flat">
                <a:solidFill>
                  <a:srgbClr val="92D05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" name="Rectangle 101"/>
                  <p:cNvSpPr/>
                  <p:nvPr/>
                </p:nvSpPr>
                <p:spPr>
                  <a:xfrm>
                    <a:off x="5692814" y="1187796"/>
                    <a:ext cx="2540054" cy="49866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f>
                                <m:fPr>
                                  <m:ctrlP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𝜕</m:t>
                                  </m:r>
                                  <m:r>
                                    <a:rPr lang="en-US" sz="1200" b="0" i="1" smtClean="0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12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12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  <m:sub/>
                          </m:sSub>
                          <m:r>
                            <a:rPr lang="en-US" sz="1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=(</m:t>
                          </m:r>
                          <m:f>
                            <m:fPr>
                              <m:ctrlP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den>
                          </m:f>
                          <m:nary>
                            <m:naryPr>
                              <m:chr m:val="∑"/>
                              <m:limLoc m:val="subSup"/>
                              <m:ctrlPr>
                                <a:rPr lang="en-US" sz="12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  <m: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sz="12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)</m:t>
                          </m:r>
                          <m:f>
                            <m:fPr>
                              <m:ctrlP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sz="12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en-US" sz="1200" dirty="0">
                      <a:solidFill>
                        <a:srgbClr val="00B05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2" name="Rectangle 10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92814" y="1187796"/>
                    <a:ext cx="2540054" cy="498663"/>
                  </a:xfrm>
                  <a:prstGeom prst="rect">
                    <a:avLst/>
                  </a:prstGeom>
                  <a:blipFill rotWithShape="0">
                    <a:blip r:embed="rId19"/>
                    <a:stretch>
                      <a:fillRect t="-126829" b="-18414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/>
                <p:cNvSpPr/>
                <p:nvPr/>
              </p:nvSpPr>
              <p:spPr>
                <a:xfrm>
                  <a:off x="5141663" y="3412754"/>
                  <a:ext cx="1428917" cy="51039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f>
                              <m:fPr>
                                <m:ctrlPr>
                                  <a:rPr lang="en-US" sz="1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2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sz="12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1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2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2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2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𝑘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2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2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  <m:f>
                              <m:fPr>
                                <m:ctrlPr>
                                  <a:rPr lang="en-US" sz="1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2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r>
                                  <a:rPr lang="en-US" sz="1200" i="1" smtClean="0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sz="12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𝑘</m:t>
                                    </m:r>
                                  </m:sub>
                                </m:sSub>
                              </m:den>
                            </m:f>
                          </m:e>
                          <m:sub/>
                        </m:sSub>
                      </m:oMath>
                    </m:oMathPara>
                  </a14:m>
                  <a:endParaRPr lang="en-US" sz="12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10" name="Rectangle 10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1663" y="3412754"/>
                  <a:ext cx="1428917" cy="510396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1" name="TextBox 110"/>
          <p:cNvSpPr txBox="1"/>
          <p:nvPr/>
        </p:nvSpPr>
        <p:spPr>
          <a:xfrm>
            <a:off x="6748413" y="611067"/>
            <a:ext cx="116153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GradInputs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5263461" y="4357834"/>
            <a:ext cx="127053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GradParams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42737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111" grpId="0"/>
      <p:bldP spid="1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err="1">
                <a:solidFill>
                  <a:srgbClr val="215380"/>
                </a:solidFill>
              </a:rPr>
              <a:t>Pytorch</a:t>
            </a:r>
            <a:r>
              <a:rPr lang="en-US" sz="3200" dirty="0">
                <a:solidFill>
                  <a:srgbClr val="215380"/>
                </a:solidFill>
              </a:rPr>
              <a:t> – Two-layer MLP + Regression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18" y="914775"/>
            <a:ext cx="6923021" cy="30117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63" y="4105354"/>
            <a:ext cx="4494775" cy="75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1692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err="1">
                <a:solidFill>
                  <a:srgbClr val="215380"/>
                </a:solidFill>
              </a:rPr>
              <a:t>Pytorch</a:t>
            </a:r>
            <a:r>
              <a:rPr lang="en-US" sz="3200" dirty="0">
                <a:solidFill>
                  <a:srgbClr val="215380"/>
                </a:solidFill>
              </a:rPr>
              <a:t> – Two-layer MLP + </a:t>
            </a:r>
            <a:r>
              <a:rPr lang="en-US" sz="3200" dirty="0" err="1">
                <a:solidFill>
                  <a:srgbClr val="215380"/>
                </a:solidFill>
              </a:rPr>
              <a:t>LogSoftmax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52" y="4127623"/>
            <a:ext cx="4249271" cy="5803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52" y="934571"/>
            <a:ext cx="7325206" cy="301214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795077" y="1294944"/>
            <a:ext cx="3535022" cy="1056450"/>
            <a:chOff x="2795077" y="1294944"/>
            <a:chExt cx="3535022" cy="1056450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3235321" y="1573306"/>
              <a:ext cx="1311278" cy="405039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2795077" y="1573306"/>
              <a:ext cx="1751522" cy="778088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0" name="TextBox 9"/>
            <p:cNvSpPr txBox="1"/>
            <p:nvPr/>
          </p:nvSpPr>
          <p:spPr>
            <a:xfrm>
              <a:off x="4546599" y="1294944"/>
              <a:ext cx="1783500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# </a:t>
              </a:r>
              <a:r>
                <a:rPr kumimoji="0" lang="en-US" sz="1800" b="0" i="0" u="none" strike="noStrike" cap="none" spc="0" normalizeH="0" baseline="0" dirty="0"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of</a:t>
              </a:r>
              <a:r>
                <a:rPr kumimoji="0" lang="en-US" sz="1800" b="0" i="0" u="none" strike="noStrike" cap="none" spc="0" normalizeH="0" dirty="0"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kumimoji="0" lang="en-US" sz="1800" b="0" i="0" u="none" strike="noStrike" cap="none" spc="0" normalizeH="0" baseline="0" dirty="0"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Hidden Units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82809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err="1">
                <a:solidFill>
                  <a:srgbClr val="215380"/>
                </a:solidFill>
              </a:rPr>
              <a:t>Pytorch</a:t>
            </a:r>
            <a:r>
              <a:rPr lang="en-US" sz="3200" dirty="0">
                <a:solidFill>
                  <a:srgbClr val="215380"/>
                </a:solidFill>
              </a:rPr>
              <a:t> – Two-layer MLP + </a:t>
            </a:r>
            <a:r>
              <a:rPr lang="en-US" sz="3200" dirty="0" err="1">
                <a:solidFill>
                  <a:srgbClr val="215380"/>
                </a:solidFill>
              </a:rPr>
              <a:t>LogSoftmax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856" y="966650"/>
            <a:ext cx="7775228" cy="368468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528082" y="3667445"/>
            <a:ext cx="4106500" cy="573709"/>
            <a:chOff x="4528082" y="3667445"/>
            <a:chExt cx="4106500" cy="573709"/>
          </a:xfrm>
        </p:grpSpPr>
        <p:cxnSp>
          <p:nvCxnSpPr>
            <p:cNvPr id="12" name="Straight Arrow Connector 11"/>
            <p:cNvCxnSpPr/>
            <p:nvPr/>
          </p:nvCxnSpPr>
          <p:spPr>
            <a:xfrm flipH="1">
              <a:off x="4528082" y="3852110"/>
              <a:ext cx="313884" cy="389044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3" name="TextBox 12"/>
            <p:cNvSpPr txBox="1"/>
            <p:nvPr/>
          </p:nvSpPr>
          <p:spPr>
            <a:xfrm>
              <a:off x="4921067" y="3667445"/>
              <a:ext cx="3713515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 err="1"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LogSoftmax</a:t>
              </a:r>
              <a:r>
                <a:rPr kumimoji="0" lang="en-US" sz="1800" b="0" i="0" u="none" strike="noStrike" cap="none" spc="0" normalizeH="0" baseline="0" dirty="0"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+ Negative</a:t>
              </a:r>
              <a:r>
                <a:rPr kumimoji="0" lang="en-US" sz="1800" b="0" i="0" u="none" strike="noStrike" cap="none" spc="0" normalizeH="0" dirty="0"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Likelihood Loss</a:t>
              </a:r>
              <a:endParaRPr kumimoji="0" lang="en-US" sz="1800" b="0" i="0" u="none" strike="noStrike" cap="none" spc="0" normalizeH="0" baseline="0" dirty="0"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93901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206660" cy="52512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69708" y="4250919"/>
            <a:ext cx="3567641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>
                <a:solidFill>
                  <a:srgbClr val="0070C0"/>
                </a:solidFill>
              </a:rPr>
              <a:t>Bookmark Opportunity!</a:t>
            </a:r>
            <a:endParaRPr kumimoji="0" lang="en-US" sz="2800" b="0" i="0" u="none" strike="noStrike" cap="none" spc="0" normalizeH="0" baseline="0" dirty="0">
              <a:solidFill>
                <a:srgbClr val="0070C0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18133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>
            <a:extLst>
              <a:ext uri="{FF2B5EF4-FFF2-40B4-BE49-F238E27FC236}">
                <a16:creationId xmlns:a16="http://schemas.microsoft.com/office/drawing/2014/main" id="{B9C530E7-F47A-944D-8C32-164D6C94F534}"/>
              </a:ext>
            </a:extLst>
          </p:cNvPr>
          <p:cNvSpPr/>
          <p:nvPr/>
        </p:nvSpPr>
        <p:spPr>
          <a:xfrm>
            <a:off x="543559" y="1438863"/>
            <a:ext cx="2055950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SGD training code (Project 4)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1452C2-C88C-0F48-BE9C-6DCDB8398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309" y="18204"/>
            <a:ext cx="4983480" cy="504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1347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B7CAE-DEF3-894A-9205-46A9218781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Convolutional (Neural) Networks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2F9E29-7B4A-C642-B77C-CB49A56BC1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144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Convolutional Layer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78" y="1155700"/>
            <a:ext cx="8741842" cy="347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0528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Convolutional Layer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383" t="28145" r="66416" b="8255"/>
          <a:stretch/>
        </p:blipFill>
        <p:spPr>
          <a:xfrm>
            <a:off x="984250" y="840874"/>
            <a:ext cx="2552700" cy="22098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4092" t="24490" r="5690" b="8256"/>
          <a:stretch/>
        </p:blipFill>
        <p:spPr>
          <a:xfrm>
            <a:off x="4972050" y="2362200"/>
            <a:ext cx="2641600" cy="2336801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5618" t="33627" r="44770" b="15200"/>
          <a:stretch/>
        </p:blipFill>
        <p:spPr>
          <a:xfrm>
            <a:off x="3536950" y="1600201"/>
            <a:ext cx="1714500" cy="17780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grpSp>
        <p:nvGrpSpPr>
          <p:cNvPr id="36" name="Group 35"/>
          <p:cNvGrpSpPr/>
          <p:nvPr/>
        </p:nvGrpSpPr>
        <p:grpSpPr>
          <a:xfrm>
            <a:off x="2266950" y="1425074"/>
            <a:ext cx="4349750" cy="2083428"/>
            <a:chOff x="2266950" y="1425074"/>
            <a:chExt cx="4349750" cy="2083428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225800" y="1425074"/>
              <a:ext cx="3390900" cy="204202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832100" y="1469900"/>
              <a:ext cx="37846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362200" y="1469900"/>
              <a:ext cx="42545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266950" y="1945774"/>
              <a:ext cx="4349750" cy="1562728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2705100" y="1778000"/>
              <a:ext cx="3911600" cy="16891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2266950" y="2280988"/>
              <a:ext cx="4349750" cy="1186112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3124200" y="2096524"/>
              <a:ext cx="3492500" cy="137057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2705100" y="2280988"/>
              <a:ext cx="3911600" cy="1178425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16607353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5542" y="1200151"/>
            <a:ext cx="8033657" cy="3394472"/>
          </a:xfrm>
        </p:spPr>
        <p:txBody>
          <a:bodyPr/>
          <a:lstStyle/>
          <a:p>
            <a:r>
              <a:rPr lang="en-US" dirty="0"/>
              <a:t>Global Features</a:t>
            </a:r>
          </a:p>
          <a:p>
            <a:r>
              <a:rPr lang="en-US" dirty="0"/>
              <a:t>The perceptron model</a:t>
            </a:r>
          </a:p>
          <a:p>
            <a:r>
              <a:rPr lang="en-US" dirty="0"/>
              <a:t>Neural Networks – multilayer perceptron model (MLP)</a:t>
            </a:r>
          </a:p>
          <a:p>
            <a:r>
              <a:rPr lang="en-US" dirty="0"/>
              <a:t>Backpropagation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Class</a:t>
            </a:r>
          </a:p>
        </p:txBody>
      </p:sp>
    </p:spTree>
    <p:extLst>
      <p:ext uri="{BB962C8B-B14F-4D97-AF65-F5344CB8AC3E}">
        <p14:creationId xmlns:p14="http://schemas.microsoft.com/office/powerpoint/2010/main" val="175352290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5618" t="33627" r="44770" b="15200"/>
          <a:stretch/>
        </p:blipFill>
        <p:spPr>
          <a:xfrm>
            <a:off x="4870450" y="561787"/>
            <a:ext cx="1714500" cy="17780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Convolutional Layer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383" t="28145" r="66416" b="8255"/>
          <a:stretch/>
        </p:blipFill>
        <p:spPr>
          <a:xfrm>
            <a:off x="984250" y="840874"/>
            <a:ext cx="2552700" cy="22098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4092" t="24490" r="5690" b="8256"/>
          <a:stretch/>
        </p:blipFill>
        <p:spPr>
          <a:xfrm>
            <a:off x="4972050" y="2362200"/>
            <a:ext cx="2641600" cy="2336801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grpSp>
        <p:nvGrpSpPr>
          <p:cNvPr id="36" name="Group 35"/>
          <p:cNvGrpSpPr/>
          <p:nvPr/>
        </p:nvGrpSpPr>
        <p:grpSpPr>
          <a:xfrm>
            <a:off x="2266950" y="1425074"/>
            <a:ext cx="4349750" cy="2083428"/>
            <a:chOff x="2266950" y="1425074"/>
            <a:chExt cx="4349750" cy="2083428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225800" y="1425074"/>
              <a:ext cx="3390900" cy="204202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832100" y="1469900"/>
              <a:ext cx="37846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362200" y="1469900"/>
              <a:ext cx="42545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266950" y="1945774"/>
              <a:ext cx="4349750" cy="1562728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2705100" y="1778000"/>
              <a:ext cx="3911600" cy="16891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2266950" y="2280988"/>
              <a:ext cx="4349750" cy="1186112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3124200" y="2096524"/>
              <a:ext cx="3492500" cy="137057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2705100" y="2280988"/>
              <a:ext cx="3911600" cy="1178425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5" name="TextBox 14"/>
          <p:cNvSpPr txBox="1"/>
          <p:nvPr/>
        </p:nvSpPr>
        <p:spPr>
          <a:xfrm>
            <a:off x="6569411" y="1232207"/>
            <a:ext cx="86337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Weights</a:t>
            </a:r>
          </a:p>
        </p:txBody>
      </p:sp>
    </p:spTree>
    <p:extLst>
      <p:ext uri="{BB962C8B-B14F-4D97-AF65-F5344CB8AC3E}">
        <p14:creationId xmlns:p14="http://schemas.microsoft.com/office/powerpoint/2010/main" val="396006458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r="66667" b="3968"/>
          <a:stretch/>
        </p:blipFill>
        <p:spPr>
          <a:xfrm>
            <a:off x="920750" y="804778"/>
            <a:ext cx="2657862" cy="220579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5618" t="33627" r="44770" b="15200"/>
          <a:stretch/>
        </p:blipFill>
        <p:spPr>
          <a:xfrm>
            <a:off x="4870450" y="561787"/>
            <a:ext cx="1714500" cy="17780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Convolutional Layer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4092" t="24490" r="5690" b="8256"/>
          <a:stretch/>
        </p:blipFill>
        <p:spPr>
          <a:xfrm>
            <a:off x="4972050" y="2362200"/>
            <a:ext cx="2641600" cy="2336801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7" name="Freeform 6"/>
          <p:cNvSpPr/>
          <p:nvPr/>
        </p:nvSpPr>
        <p:spPr>
          <a:xfrm>
            <a:off x="1181100" y="1638300"/>
            <a:ext cx="1308100" cy="1397000"/>
          </a:xfrm>
          <a:custGeom>
            <a:avLst/>
            <a:gdLst>
              <a:gd name="connsiteX0" fmla="*/ 0 w 1308100"/>
              <a:gd name="connsiteY0" fmla="*/ 215900 h 1397000"/>
              <a:gd name="connsiteX1" fmla="*/ 0 w 1308100"/>
              <a:gd name="connsiteY1" fmla="*/ 1397000 h 1397000"/>
              <a:gd name="connsiteX2" fmla="*/ 1308100 w 1308100"/>
              <a:gd name="connsiteY2" fmla="*/ 1168400 h 1397000"/>
              <a:gd name="connsiteX3" fmla="*/ 1308100 w 1308100"/>
              <a:gd name="connsiteY3" fmla="*/ 0 h 1397000"/>
              <a:gd name="connsiteX4" fmla="*/ 0 w 1308100"/>
              <a:gd name="connsiteY4" fmla="*/ 21590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100" h="1397000">
                <a:moveTo>
                  <a:pt x="0" y="215900"/>
                </a:moveTo>
                <a:lnTo>
                  <a:pt x="0" y="1397000"/>
                </a:lnTo>
                <a:lnTo>
                  <a:pt x="1308100" y="1168400"/>
                </a:lnTo>
                <a:lnTo>
                  <a:pt x="1308100" y="0"/>
                </a:lnTo>
                <a:lnTo>
                  <a:pt x="0" y="215900"/>
                </a:lnTo>
                <a:close/>
              </a:path>
            </a:pathLst>
          </a:custGeom>
          <a:noFill/>
          <a:ln w="38100" cap="flat">
            <a:solidFill>
              <a:srgbClr val="0070C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39850" y="1882273"/>
            <a:ext cx="4654351" cy="2268093"/>
            <a:chOff x="1339850" y="1882273"/>
            <a:chExt cx="4654351" cy="2268093"/>
          </a:xfrm>
        </p:grpSpPr>
        <p:grpSp>
          <p:nvGrpSpPr>
            <p:cNvPr id="36" name="Group 35"/>
            <p:cNvGrpSpPr/>
            <p:nvPr/>
          </p:nvGrpSpPr>
          <p:grpSpPr>
            <a:xfrm>
              <a:off x="1339850" y="1882273"/>
              <a:ext cx="4349750" cy="2083428"/>
              <a:chOff x="2266950" y="1425074"/>
              <a:chExt cx="4349750" cy="2083428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>
                <a:off x="3225800" y="1425074"/>
                <a:ext cx="3390900" cy="2042026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>
                <a:off x="2832100" y="1469900"/>
                <a:ext cx="3784600" cy="19972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2362200" y="1469900"/>
                <a:ext cx="4254500" cy="19972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2266950" y="1945774"/>
                <a:ext cx="4349750" cy="1562728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2705100" y="1778000"/>
                <a:ext cx="3911600" cy="16891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2266950" y="2280988"/>
                <a:ext cx="4349750" cy="1186112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3124200" y="2096524"/>
                <a:ext cx="3492500" cy="1370576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2705100" y="2280988"/>
                <a:ext cx="3911600" cy="1178425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8" name="TextBox 7"/>
            <p:cNvSpPr txBox="1"/>
            <p:nvPr/>
          </p:nvSpPr>
          <p:spPr>
            <a:xfrm>
              <a:off x="5784850" y="3781036"/>
              <a:ext cx="209351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>
                  <a:solidFill>
                    <a:srgbClr val="65B2E2"/>
                  </a:solidFill>
                </a:rPr>
                <a:t>4</a:t>
              </a: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65B2E2"/>
                </a:solidFill>
                <a:effectLst/>
                <a:uFillTx/>
                <a:sym typeface="Calibri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569411" y="1232207"/>
            <a:ext cx="86337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Weights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700" y="5177863"/>
            <a:ext cx="61722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402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r="66667" b="3968"/>
          <a:stretch/>
        </p:blipFill>
        <p:spPr>
          <a:xfrm>
            <a:off x="920750" y="804778"/>
            <a:ext cx="2657862" cy="220579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5618" t="33627" r="44770" b="15200"/>
          <a:stretch/>
        </p:blipFill>
        <p:spPr>
          <a:xfrm>
            <a:off x="4870450" y="561787"/>
            <a:ext cx="1714500" cy="17780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Convolutional Layer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4092" t="24490" r="5690" b="8256"/>
          <a:stretch/>
        </p:blipFill>
        <p:spPr>
          <a:xfrm>
            <a:off x="4972050" y="2362200"/>
            <a:ext cx="2641600" cy="2336801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7" name="Freeform 6"/>
          <p:cNvSpPr/>
          <p:nvPr/>
        </p:nvSpPr>
        <p:spPr>
          <a:xfrm>
            <a:off x="1622425" y="1549399"/>
            <a:ext cx="1308100" cy="1397000"/>
          </a:xfrm>
          <a:custGeom>
            <a:avLst/>
            <a:gdLst>
              <a:gd name="connsiteX0" fmla="*/ 0 w 1308100"/>
              <a:gd name="connsiteY0" fmla="*/ 215900 h 1397000"/>
              <a:gd name="connsiteX1" fmla="*/ 0 w 1308100"/>
              <a:gd name="connsiteY1" fmla="*/ 1397000 h 1397000"/>
              <a:gd name="connsiteX2" fmla="*/ 1308100 w 1308100"/>
              <a:gd name="connsiteY2" fmla="*/ 1168400 h 1397000"/>
              <a:gd name="connsiteX3" fmla="*/ 1308100 w 1308100"/>
              <a:gd name="connsiteY3" fmla="*/ 0 h 1397000"/>
              <a:gd name="connsiteX4" fmla="*/ 0 w 1308100"/>
              <a:gd name="connsiteY4" fmla="*/ 21590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100" h="1397000">
                <a:moveTo>
                  <a:pt x="0" y="215900"/>
                </a:moveTo>
                <a:lnTo>
                  <a:pt x="0" y="1397000"/>
                </a:lnTo>
                <a:lnTo>
                  <a:pt x="1308100" y="1168400"/>
                </a:lnTo>
                <a:lnTo>
                  <a:pt x="1308100" y="0"/>
                </a:lnTo>
                <a:lnTo>
                  <a:pt x="0" y="215900"/>
                </a:lnTo>
                <a:close/>
              </a:path>
            </a:pathLst>
          </a:custGeom>
          <a:noFill/>
          <a:ln w="38100" cap="flat">
            <a:solidFill>
              <a:srgbClr val="0070C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84850" y="3781036"/>
            <a:ext cx="20935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>
                <a:solidFill>
                  <a:srgbClr val="65B2E2"/>
                </a:solidFill>
              </a:rPr>
              <a:t>4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65B2E2"/>
              </a:solidFill>
              <a:effectLst/>
              <a:uFillTx/>
              <a:sym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835150" y="1882273"/>
            <a:ext cx="4581425" cy="2219004"/>
            <a:chOff x="1835150" y="1882273"/>
            <a:chExt cx="4581425" cy="2219004"/>
          </a:xfrm>
        </p:grpSpPr>
        <p:grpSp>
          <p:nvGrpSpPr>
            <p:cNvPr id="36" name="Group 35"/>
            <p:cNvGrpSpPr/>
            <p:nvPr/>
          </p:nvGrpSpPr>
          <p:grpSpPr>
            <a:xfrm>
              <a:off x="1835150" y="1882273"/>
              <a:ext cx="4349750" cy="2083428"/>
              <a:chOff x="2266950" y="1425074"/>
              <a:chExt cx="4349750" cy="2083428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>
                <a:off x="3225800" y="1425074"/>
                <a:ext cx="3390900" cy="2042026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>
                <a:off x="2832100" y="1469900"/>
                <a:ext cx="3784600" cy="19972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2362200" y="1469900"/>
                <a:ext cx="4254500" cy="19972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2266950" y="1945774"/>
                <a:ext cx="4349750" cy="1562728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2705100" y="1778000"/>
                <a:ext cx="3911600" cy="16891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2266950" y="2280988"/>
                <a:ext cx="4349750" cy="1186112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3124200" y="2096524"/>
                <a:ext cx="3492500" cy="1370576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2705100" y="2280988"/>
                <a:ext cx="3911600" cy="1178425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18" name="TextBox 17"/>
            <p:cNvSpPr txBox="1"/>
            <p:nvPr/>
          </p:nvSpPr>
          <p:spPr>
            <a:xfrm>
              <a:off x="6207224" y="3731947"/>
              <a:ext cx="209351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rgbClr val="65B2E2"/>
                  </a:solidFill>
                </a:rPr>
                <a:t>1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65B2E2"/>
                </a:solidFill>
                <a:effectLst/>
                <a:uFillTx/>
                <a:sym typeface="Calibri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569411" y="1232207"/>
            <a:ext cx="86337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Weights</a:t>
            </a:r>
          </a:p>
        </p:txBody>
      </p:sp>
    </p:spTree>
    <p:extLst>
      <p:ext uri="{BB962C8B-B14F-4D97-AF65-F5344CB8AC3E}">
        <p14:creationId xmlns:p14="http://schemas.microsoft.com/office/powerpoint/2010/main" val="370114291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229"/>
          <a:stretch/>
        </p:blipFill>
        <p:spPr>
          <a:xfrm>
            <a:off x="1708563" y="1028082"/>
            <a:ext cx="4383479" cy="3714496"/>
          </a:xfrm>
          <a:prstGeom prst="rect">
            <a:avLst/>
          </a:prstGeom>
        </p:spPr>
      </p:pic>
      <p:sp>
        <p:nvSpPr>
          <p:cNvPr id="4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Convolutional Layer (with 4 filters)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28904" y="2004544"/>
            <a:ext cx="950026" cy="52478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57652" y="840874"/>
            <a:ext cx="950026" cy="52478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61415" y="3251229"/>
            <a:ext cx="950026" cy="52478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61415" y="4235520"/>
            <a:ext cx="950026" cy="52478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7301" y="1492056"/>
            <a:ext cx="172579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Input: 1x224x224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12030" y="1437396"/>
            <a:ext cx="1989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latinLnBrk="1" hangingPunct="0"/>
            <a:r>
              <a:rPr lang="en-US" dirty="0">
                <a:solidFill>
                  <a:srgbClr val="000000"/>
                </a:solidFill>
              </a:rPr>
              <a:t>Output: 4x224x224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706853" y="1858220"/>
            <a:ext cx="1547858" cy="1019669"/>
            <a:chOff x="6706853" y="1858220"/>
            <a:chExt cx="1547858" cy="1019669"/>
          </a:xfrm>
        </p:grpSpPr>
        <p:sp>
          <p:nvSpPr>
            <p:cNvPr id="11" name="TextBox 10"/>
            <p:cNvSpPr txBox="1"/>
            <p:nvPr/>
          </p:nvSpPr>
          <p:spPr>
            <a:xfrm>
              <a:off x="6706853" y="2231560"/>
              <a:ext cx="1547858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rgbClr val="0070C0"/>
                  </a:solidFill>
                </a:rPr>
                <a:t>if zero padding,</a:t>
              </a:r>
            </a:p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and</a:t>
              </a:r>
              <a:r>
                <a:rPr kumimoji="0" lang="en-US" sz="1800" b="0" i="0" u="none" strike="noStrike" cap="none" spc="0" normalizeH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stride = 1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7193741" y="1858220"/>
              <a:ext cx="168960" cy="450311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8" name="TextBox 17"/>
          <p:cNvSpPr txBox="1"/>
          <p:nvPr/>
        </p:nvSpPr>
        <p:spPr>
          <a:xfrm>
            <a:off x="3588394" y="1010352"/>
            <a:ext cx="88581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weights:</a:t>
            </a:r>
            <a:b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4x1x9x9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13932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229"/>
          <a:stretch/>
        </p:blipFill>
        <p:spPr>
          <a:xfrm>
            <a:off x="1708563" y="1028082"/>
            <a:ext cx="4383479" cy="3714496"/>
          </a:xfrm>
          <a:prstGeom prst="rect">
            <a:avLst/>
          </a:prstGeom>
        </p:spPr>
      </p:pic>
      <p:sp>
        <p:nvSpPr>
          <p:cNvPr id="4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Convolutional Layer (with 4 filters)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28904" y="2004544"/>
            <a:ext cx="950026" cy="52478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57652" y="840874"/>
            <a:ext cx="950026" cy="52478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61415" y="3251229"/>
            <a:ext cx="950026" cy="52478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61415" y="4235520"/>
            <a:ext cx="950026" cy="52478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7301" y="1492056"/>
            <a:ext cx="172579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Input: 1x224x224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12030" y="1437396"/>
            <a:ext cx="1989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latinLnBrk="1" hangingPunct="0"/>
            <a:r>
              <a:rPr lang="en-US" dirty="0">
                <a:solidFill>
                  <a:srgbClr val="000000"/>
                </a:solidFill>
              </a:rPr>
              <a:t>Output: 4x112x112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706853" y="1858220"/>
            <a:ext cx="1547858" cy="1019669"/>
            <a:chOff x="6706853" y="1858220"/>
            <a:chExt cx="1547858" cy="1019669"/>
          </a:xfrm>
        </p:grpSpPr>
        <p:sp>
          <p:nvSpPr>
            <p:cNvPr id="11" name="TextBox 10"/>
            <p:cNvSpPr txBox="1"/>
            <p:nvPr/>
          </p:nvSpPr>
          <p:spPr>
            <a:xfrm>
              <a:off x="6706853" y="2231560"/>
              <a:ext cx="1547858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rgbClr val="0070C0"/>
                  </a:solidFill>
                </a:rPr>
                <a:t>if zero padding,</a:t>
              </a:r>
            </a:p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but </a:t>
              </a:r>
              <a:r>
                <a:rPr kumimoji="0" lang="en-US" sz="1800" b="0" i="0" u="none" strike="noStrike" cap="none" spc="0" normalizeH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stride = 2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7193741" y="1858220"/>
              <a:ext cx="168960" cy="450311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8" name="TextBox 17"/>
          <p:cNvSpPr txBox="1"/>
          <p:nvPr/>
        </p:nvSpPr>
        <p:spPr>
          <a:xfrm>
            <a:off x="3588394" y="1010352"/>
            <a:ext cx="88581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weights:</a:t>
            </a:r>
            <a:b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4x1x9x9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700523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Convolutional Layer in Torch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42" y="723133"/>
            <a:ext cx="8509000" cy="949464"/>
          </a:xfrm>
          <a:prstGeom prst="rect">
            <a:avLst/>
          </a:prstGeom>
        </p:spPr>
      </p:pic>
      <p:sp>
        <p:nvSpPr>
          <p:cNvPr id="5" name="Cube 4"/>
          <p:cNvSpPr/>
          <p:nvPr/>
        </p:nvSpPr>
        <p:spPr>
          <a:xfrm>
            <a:off x="1129804" y="1993817"/>
            <a:ext cx="1037113" cy="2212642"/>
          </a:xfrm>
          <a:prstGeom prst="cube">
            <a:avLst>
              <a:gd name="adj" fmla="val 68421"/>
            </a:avLst>
          </a:prstGeom>
          <a:solidFill>
            <a:srgbClr val="E7D3F2"/>
          </a:solidFill>
          <a:ln w="12700" cap="flat">
            <a:solidFill>
              <a:srgbClr val="40404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ight Brace 5"/>
          <p:cNvSpPr/>
          <p:nvPr/>
        </p:nvSpPr>
        <p:spPr>
          <a:xfrm rot="5400000">
            <a:off x="1215486" y="4216353"/>
            <a:ext cx="176982" cy="348343"/>
          </a:xfrm>
          <a:prstGeom prst="rightBrace">
            <a:avLst/>
          </a:prstGeom>
          <a:noFill/>
          <a:ln w="127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3584" y="4479014"/>
            <a:ext cx="262507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nInputPlane (e.g. 3 for RGB</a:t>
            </a:r>
            <a:r>
              <a:rPr kumimoji="0" lang="en-US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inputs)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Cube 7"/>
          <p:cNvSpPr/>
          <p:nvPr/>
        </p:nvSpPr>
        <p:spPr>
          <a:xfrm>
            <a:off x="5666166" y="2590582"/>
            <a:ext cx="1523333" cy="1076425"/>
          </a:xfrm>
          <a:prstGeom prst="cube">
            <a:avLst>
              <a:gd name="adj" fmla="val 35362"/>
            </a:avLst>
          </a:prstGeom>
          <a:solidFill>
            <a:srgbClr val="E7D3F2"/>
          </a:solidFill>
          <a:ln w="12700" cap="flat">
            <a:solidFill>
              <a:srgbClr val="40404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Right Brace 8"/>
          <p:cNvSpPr/>
          <p:nvPr/>
        </p:nvSpPr>
        <p:spPr>
          <a:xfrm rot="5400000">
            <a:off x="6118472" y="3470808"/>
            <a:ext cx="240890" cy="1131290"/>
          </a:xfrm>
          <a:prstGeom prst="rightBrace">
            <a:avLst/>
          </a:prstGeom>
          <a:noFill/>
          <a:ln w="127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66619" y="4156897"/>
            <a:ext cx="2822245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nOutputPlane</a:t>
            </a:r>
            <a:r>
              <a:rPr kumimoji="0" lang="en-US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(equals the number of </a:t>
            </a:r>
            <a:br>
              <a:rPr kumimoji="0" lang="en-US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convolutional filters for this layer)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819725" y="1629654"/>
            <a:ext cx="2415366" cy="1463963"/>
            <a:chOff x="2819725" y="1629654"/>
            <a:chExt cx="2415366" cy="1463963"/>
          </a:xfrm>
        </p:grpSpPr>
        <p:sp>
          <p:nvSpPr>
            <p:cNvPr id="23" name="Rounded Rectangle 22"/>
            <p:cNvSpPr/>
            <p:nvPr/>
          </p:nvSpPr>
          <p:spPr>
            <a:xfrm>
              <a:off x="2819725" y="1629654"/>
              <a:ext cx="2347081" cy="1463963"/>
            </a:xfrm>
            <a:prstGeom prst="roundRect">
              <a:avLst/>
            </a:prstGeom>
            <a:solidFill>
              <a:srgbClr val="F9F6E1"/>
            </a:solidFill>
            <a:ln w="25400" cap="flat">
              <a:noFill/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2888010" y="1779510"/>
              <a:ext cx="2347081" cy="1260842"/>
              <a:chOff x="2840509" y="2035059"/>
              <a:chExt cx="2347081" cy="1260842"/>
            </a:xfrm>
          </p:grpSpPr>
          <p:sp>
            <p:nvSpPr>
              <p:cNvPr id="13" name="Cube 12"/>
              <p:cNvSpPr/>
              <p:nvPr/>
            </p:nvSpPr>
            <p:spPr>
              <a:xfrm>
                <a:off x="4038358" y="2305199"/>
                <a:ext cx="331351" cy="523494"/>
              </a:xfrm>
              <a:prstGeom prst="cube">
                <a:avLst>
                  <a:gd name="adj" fmla="val 45150"/>
                </a:avLst>
              </a:prstGeom>
              <a:solidFill>
                <a:srgbClr val="92D050"/>
              </a:solidFill>
              <a:ln w="12700" cap="flat">
                <a:solidFill>
                  <a:srgbClr val="404040"/>
                </a:solidFill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840509" y="2467942"/>
                <a:ext cx="119455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 err="1">
                    <a:solidFill>
                      <a:srgbClr val="000000"/>
                    </a:solidFill>
                  </a:rPr>
                  <a:t>nOutputPlane</a:t>
                </a:r>
                <a:r>
                  <a:rPr lang="en-US" sz="1200" dirty="0">
                    <a:solidFill>
                      <a:srgbClr val="000000"/>
                    </a:solidFill>
                  </a:rPr>
                  <a:t> x </a:t>
                </a:r>
                <a:endParaRPr lang="en-US" sz="1200" dirty="0"/>
              </a:p>
            </p:txBody>
          </p:sp>
          <p:sp>
            <p:nvSpPr>
              <p:cNvPr id="16" name="Right Brace 15"/>
              <p:cNvSpPr/>
              <p:nvPr/>
            </p:nvSpPr>
            <p:spPr>
              <a:xfrm rot="5400000">
                <a:off x="4049918" y="2866902"/>
                <a:ext cx="167890" cy="194760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695281" y="3034291"/>
                <a:ext cx="877163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>
                    <a:solidFill>
                      <a:srgbClr val="000000"/>
                    </a:solidFill>
                  </a:rPr>
                  <a:t>nInputPlane</a:t>
                </a:r>
                <a:endParaRPr lang="en-US" sz="1100"/>
              </a:p>
            </p:txBody>
          </p:sp>
          <p:sp>
            <p:nvSpPr>
              <p:cNvPr id="18" name="Right Brace 17"/>
              <p:cNvSpPr/>
              <p:nvPr/>
            </p:nvSpPr>
            <p:spPr>
              <a:xfrm rot="13479865" flipV="1">
                <a:off x="3946189" y="2128523"/>
                <a:ext cx="171347" cy="349424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694016" y="2035059"/>
                <a:ext cx="417848" cy="2520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50" dirty="0">
                    <a:solidFill>
                      <a:srgbClr val="000000"/>
                    </a:solidFill>
                  </a:rPr>
                  <a:t>kW</a:t>
                </a:r>
                <a:endParaRPr lang="en-US" sz="1050" dirty="0"/>
              </a:p>
            </p:txBody>
          </p:sp>
          <p:sp>
            <p:nvSpPr>
              <p:cNvPr id="20" name="Right Brace 19"/>
              <p:cNvSpPr/>
              <p:nvPr/>
            </p:nvSpPr>
            <p:spPr>
              <a:xfrm flipV="1">
                <a:off x="4475948" y="2324271"/>
                <a:ext cx="202849" cy="420917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769742" y="2730859"/>
                <a:ext cx="417848" cy="2520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50" dirty="0" err="1">
                    <a:solidFill>
                      <a:srgbClr val="000000"/>
                    </a:solidFill>
                  </a:rPr>
                  <a:t>kH</a:t>
                </a:r>
                <a:endParaRPr lang="en-US" sz="1050" dirty="0"/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630444" y="2030284"/>
            <a:ext cx="59246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Input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31348" y="2156916"/>
            <a:ext cx="76399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Output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327564" y="3277590"/>
            <a:ext cx="3206337" cy="23750"/>
          </a:xfrm>
          <a:prstGeom prst="straightConnector1">
            <a:avLst/>
          </a:prstGeom>
          <a:noFill/>
          <a:ln w="25400" cap="flat">
            <a:solidFill>
              <a:srgbClr val="0070C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1446477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be 4"/>
          <p:cNvSpPr/>
          <p:nvPr/>
        </p:nvSpPr>
        <p:spPr>
          <a:xfrm>
            <a:off x="1129804" y="1993817"/>
            <a:ext cx="1037113" cy="2212642"/>
          </a:xfrm>
          <a:prstGeom prst="cube">
            <a:avLst>
              <a:gd name="adj" fmla="val 68421"/>
            </a:avLst>
          </a:prstGeom>
          <a:solidFill>
            <a:srgbClr val="E7D3F2"/>
          </a:solidFill>
          <a:ln w="12700" cap="flat">
            <a:solidFill>
              <a:srgbClr val="40404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l" rtl="0" latinLnBrk="1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ight Brace 5"/>
          <p:cNvSpPr/>
          <p:nvPr/>
        </p:nvSpPr>
        <p:spPr>
          <a:xfrm rot="5400000">
            <a:off x="1215486" y="4216353"/>
            <a:ext cx="176982" cy="348343"/>
          </a:xfrm>
          <a:prstGeom prst="rightBrace">
            <a:avLst/>
          </a:prstGeom>
          <a:noFill/>
          <a:ln w="127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algn="l" defTabSz="914400" rtl="0" latinLnBrk="1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3584" y="4479014"/>
            <a:ext cx="262507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US" sz="1400" dirty="0">
                <a:solidFill>
                  <a:srgbClr val="000000"/>
                </a:solidFill>
              </a:rPr>
              <a:t>nInputPlane (e.g. 3 for RGB inputs)</a:t>
            </a:r>
          </a:p>
        </p:txBody>
      </p:sp>
      <p:sp>
        <p:nvSpPr>
          <p:cNvPr id="8" name="Cube 7"/>
          <p:cNvSpPr/>
          <p:nvPr/>
        </p:nvSpPr>
        <p:spPr>
          <a:xfrm>
            <a:off x="5666166" y="2590582"/>
            <a:ext cx="1523333" cy="1076425"/>
          </a:xfrm>
          <a:prstGeom prst="cube">
            <a:avLst>
              <a:gd name="adj" fmla="val 35362"/>
            </a:avLst>
          </a:prstGeom>
          <a:solidFill>
            <a:srgbClr val="E7D3F2"/>
          </a:solidFill>
          <a:ln w="12700" cap="flat">
            <a:solidFill>
              <a:srgbClr val="40404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l" rtl="0" latinLnBrk="1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ight Brace 8"/>
          <p:cNvSpPr/>
          <p:nvPr/>
        </p:nvSpPr>
        <p:spPr>
          <a:xfrm rot="5400000">
            <a:off x="6118472" y="3470808"/>
            <a:ext cx="240890" cy="1131290"/>
          </a:xfrm>
          <a:prstGeom prst="rightBrace">
            <a:avLst/>
          </a:prstGeom>
          <a:noFill/>
          <a:ln w="127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algn="l" defTabSz="914400" rtl="0" latinLnBrk="1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66619" y="4156897"/>
            <a:ext cx="2822245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US" sz="1400" dirty="0" err="1">
                <a:solidFill>
                  <a:srgbClr val="000000"/>
                </a:solidFill>
              </a:rPr>
              <a:t>nOutputPlane</a:t>
            </a:r>
            <a:r>
              <a:rPr lang="en-US" sz="1400" dirty="0">
                <a:solidFill>
                  <a:srgbClr val="000000"/>
                </a:solidFill>
              </a:rPr>
              <a:t> (equals the number of </a:t>
            </a:r>
            <a:br>
              <a:rPr lang="en-US" sz="1400" dirty="0">
                <a:solidFill>
                  <a:srgbClr val="000000"/>
                </a:solidFill>
              </a:rPr>
            </a:br>
            <a:r>
              <a:rPr lang="en-US" sz="1400" dirty="0">
                <a:solidFill>
                  <a:srgbClr val="000000"/>
                </a:solidFill>
              </a:rPr>
              <a:t>convolutional filters for this layer)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819725" y="1629654"/>
            <a:ext cx="2415366" cy="1463963"/>
            <a:chOff x="2819725" y="1629654"/>
            <a:chExt cx="2415366" cy="1463963"/>
          </a:xfrm>
        </p:grpSpPr>
        <p:sp>
          <p:nvSpPr>
            <p:cNvPr id="23" name="Rounded Rectangle 22"/>
            <p:cNvSpPr/>
            <p:nvPr/>
          </p:nvSpPr>
          <p:spPr>
            <a:xfrm>
              <a:off x="2819725" y="1629654"/>
              <a:ext cx="2347081" cy="1463963"/>
            </a:xfrm>
            <a:prstGeom prst="roundRect">
              <a:avLst/>
            </a:prstGeom>
            <a:solidFill>
              <a:srgbClr val="F9F6E1"/>
            </a:solidFill>
            <a:ln w="25400" cap="flat">
              <a:noFill/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algn="l" rtl="0" latinLnBrk="1" hangingPunct="0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2888010" y="1779510"/>
              <a:ext cx="2347081" cy="1260842"/>
              <a:chOff x="2840509" y="2035059"/>
              <a:chExt cx="2347081" cy="1260842"/>
            </a:xfrm>
          </p:grpSpPr>
          <p:sp>
            <p:nvSpPr>
              <p:cNvPr id="13" name="Cube 12"/>
              <p:cNvSpPr/>
              <p:nvPr/>
            </p:nvSpPr>
            <p:spPr>
              <a:xfrm>
                <a:off x="4038358" y="2305199"/>
                <a:ext cx="331351" cy="523494"/>
              </a:xfrm>
              <a:prstGeom prst="cube">
                <a:avLst>
                  <a:gd name="adj" fmla="val 45150"/>
                </a:avLst>
              </a:prstGeom>
              <a:solidFill>
                <a:srgbClr val="92D050"/>
              </a:solidFill>
              <a:ln w="12700" cap="flat">
                <a:solidFill>
                  <a:srgbClr val="404040"/>
                </a:solidFill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algn="l" rtl="0" latinLnBrk="1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840509" y="2467942"/>
                <a:ext cx="119455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 err="1">
                    <a:solidFill>
                      <a:srgbClr val="000000"/>
                    </a:solidFill>
                  </a:rPr>
                  <a:t>nOutputPlane</a:t>
                </a:r>
                <a:r>
                  <a:rPr lang="en-US" sz="1200" dirty="0">
                    <a:solidFill>
                      <a:srgbClr val="000000"/>
                    </a:solidFill>
                  </a:rPr>
                  <a:t> x </a:t>
                </a:r>
                <a:endParaRPr lang="en-US" sz="1200" dirty="0"/>
              </a:p>
            </p:txBody>
          </p:sp>
          <p:sp>
            <p:nvSpPr>
              <p:cNvPr id="16" name="Right Brace 15"/>
              <p:cNvSpPr/>
              <p:nvPr/>
            </p:nvSpPr>
            <p:spPr>
              <a:xfrm rot="5400000">
                <a:off x="4049918" y="2866902"/>
                <a:ext cx="167890" cy="194760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algn="l" defTabSz="914400" rtl="0" latinLnBrk="1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695281" y="3034291"/>
                <a:ext cx="877163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>
                    <a:solidFill>
                      <a:srgbClr val="000000"/>
                    </a:solidFill>
                  </a:rPr>
                  <a:t>nInputPlane</a:t>
                </a:r>
                <a:endParaRPr lang="en-US" sz="1100"/>
              </a:p>
            </p:txBody>
          </p:sp>
          <p:sp>
            <p:nvSpPr>
              <p:cNvPr id="18" name="Right Brace 17"/>
              <p:cNvSpPr/>
              <p:nvPr/>
            </p:nvSpPr>
            <p:spPr>
              <a:xfrm rot="13479865" flipV="1">
                <a:off x="3946189" y="2128523"/>
                <a:ext cx="171347" cy="349424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algn="l" defTabSz="914400" rtl="0" latinLnBrk="1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694016" y="2035059"/>
                <a:ext cx="417848" cy="2520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50" dirty="0">
                    <a:solidFill>
                      <a:srgbClr val="000000"/>
                    </a:solidFill>
                  </a:rPr>
                  <a:t>kW</a:t>
                </a:r>
                <a:endParaRPr lang="en-US" sz="1050" dirty="0"/>
              </a:p>
            </p:txBody>
          </p:sp>
          <p:sp>
            <p:nvSpPr>
              <p:cNvPr id="20" name="Right Brace 19"/>
              <p:cNvSpPr/>
              <p:nvPr/>
            </p:nvSpPr>
            <p:spPr>
              <a:xfrm flipV="1">
                <a:off x="4475948" y="2324271"/>
                <a:ext cx="202849" cy="420917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algn="l" defTabSz="914400" rtl="0" latinLnBrk="1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769742" y="2730859"/>
                <a:ext cx="417848" cy="2520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50" dirty="0" err="1">
                    <a:solidFill>
                      <a:srgbClr val="000000"/>
                    </a:solidFill>
                  </a:rPr>
                  <a:t>kH</a:t>
                </a:r>
                <a:endParaRPr lang="en-US" sz="1050" dirty="0"/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630444" y="2030284"/>
            <a:ext cx="59246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US">
                <a:solidFill>
                  <a:srgbClr val="000000"/>
                </a:solidFill>
              </a:rPr>
              <a:t>Input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31348" y="2156916"/>
            <a:ext cx="76399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US" dirty="0">
                <a:solidFill>
                  <a:srgbClr val="000000"/>
                </a:solidFill>
              </a:rPr>
              <a:t>Output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327564" y="3277590"/>
            <a:ext cx="3206337" cy="23750"/>
          </a:xfrm>
          <a:prstGeom prst="straightConnector1">
            <a:avLst/>
          </a:prstGeom>
          <a:noFill/>
          <a:ln w="25400" cap="flat">
            <a:solidFill>
              <a:srgbClr val="0070C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TextBox 9"/>
          <p:cNvSpPr txBox="1"/>
          <p:nvPr/>
        </p:nvSpPr>
        <p:spPr>
          <a:xfrm>
            <a:off x="522234" y="917029"/>
            <a:ext cx="779155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US" sz="1400" dirty="0">
                <a:solidFill>
                  <a:srgbClr val="0070C0"/>
                </a:solidFill>
              </a:rPr>
              <a:t>Convolution2D</a:t>
            </a:r>
            <a:r>
              <a:rPr lang="en-US" sz="1400" dirty="0">
                <a:solidFill>
                  <a:srgbClr val="000000"/>
                </a:solidFill>
              </a:rPr>
              <a:t>(</a:t>
            </a:r>
            <a:r>
              <a:rPr lang="en-US" sz="1400" dirty="0" err="1">
                <a:solidFill>
                  <a:srgbClr val="000000"/>
                </a:solidFill>
              </a:rPr>
              <a:t>nOutputPlane</a:t>
            </a:r>
            <a:r>
              <a:rPr lang="en-US" sz="1400" dirty="0">
                <a:solidFill>
                  <a:srgbClr val="000000"/>
                </a:solidFill>
              </a:rPr>
              <a:t>, kW, </a:t>
            </a:r>
            <a:r>
              <a:rPr lang="en-US" sz="1400" dirty="0" err="1">
                <a:solidFill>
                  <a:srgbClr val="000000"/>
                </a:solidFill>
              </a:rPr>
              <a:t>kH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err="1">
                <a:solidFill>
                  <a:srgbClr val="000000"/>
                </a:solidFill>
              </a:rPr>
              <a:t>input_shape</a:t>
            </a:r>
            <a:r>
              <a:rPr lang="en-US" sz="1400" dirty="0">
                <a:solidFill>
                  <a:srgbClr val="000000"/>
                </a:solidFill>
              </a:rPr>
              <a:t> = (3, 224, 224), subsample = 2, </a:t>
            </a:r>
            <a:r>
              <a:rPr lang="en-US" sz="1400" dirty="0" err="1">
                <a:solidFill>
                  <a:srgbClr val="000000"/>
                </a:solidFill>
              </a:rPr>
              <a:t>border_mode</a:t>
            </a:r>
            <a:r>
              <a:rPr lang="en-US" sz="1400" dirty="0">
                <a:solidFill>
                  <a:srgbClr val="000000"/>
                </a:solidFill>
              </a:rPr>
              <a:t> = valid) </a:t>
            </a:r>
          </a:p>
        </p:txBody>
      </p:sp>
      <p:sp>
        <p:nvSpPr>
          <p:cNvPr id="27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Convolutional Layer in </a:t>
            </a:r>
            <a:r>
              <a:rPr lang="en-US" sz="3200" dirty="0" err="1">
                <a:solidFill>
                  <a:srgbClr val="215380"/>
                </a:solidFill>
              </a:rPr>
              <a:t>Keras</a:t>
            </a:r>
            <a:endParaRPr sz="3200" dirty="0">
              <a:solidFill>
                <a:srgbClr val="215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09738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Convolutional Layer in </a:t>
            </a:r>
            <a:r>
              <a:rPr lang="en-US" sz="3200" dirty="0" err="1">
                <a:solidFill>
                  <a:srgbClr val="215380"/>
                </a:solidFill>
              </a:rPr>
              <a:t>pytorch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5" name="Cube 4"/>
          <p:cNvSpPr/>
          <p:nvPr/>
        </p:nvSpPr>
        <p:spPr>
          <a:xfrm>
            <a:off x="1129804" y="1993817"/>
            <a:ext cx="1037113" cy="2212642"/>
          </a:xfrm>
          <a:prstGeom prst="cube">
            <a:avLst>
              <a:gd name="adj" fmla="val 68421"/>
            </a:avLst>
          </a:prstGeom>
          <a:solidFill>
            <a:srgbClr val="E7D3F2"/>
          </a:solidFill>
          <a:ln w="12700" cap="flat">
            <a:solidFill>
              <a:srgbClr val="40404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ight Brace 5"/>
          <p:cNvSpPr/>
          <p:nvPr/>
        </p:nvSpPr>
        <p:spPr>
          <a:xfrm rot="5400000">
            <a:off x="1215486" y="4216353"/>
            <a:ext cx="176982" cy="348343"/>
          </a:xfrm>
          <a:prstGeom prst="rightBrace">
            <a:avLst/>
          </a:prstGeom>
          <a:noFill/>
          <a:ln w="127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3584" y="4479014"/>
            <a:ext cx="260904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in_channels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(e.g. 3 for RGB</a:t>
            </a:r>
            <a:r>
              <a:rPr kumimoji="0" lang="en-US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inputs)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Cube 7"/>
          <p:cNvSpPr/>
          <p:nvPr/>
        </p:nvSpPr>
        <p:spPr>
          <a:xfrm>
            <a:off x="5666166" y="2590582"/>
            <a:ext cx="1523333" cy="1076425"/>
          </a:xfrm>
          <a:prstGeom prst="cube">
            <a:avLst>
              <a:gd name="adj" fmla="val 35362"/>
            </a:avLst>
          </a:prstGeom>
          <a:solidFill>
            <a:srgbClr val="E7D3F2"/>
          </a:solidFill>
          <a:ln w="12700" cap="flat">
            <a:solidFill>
              <a:srgbClr val="40404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Right Brace 8"/>
          <p:cNvSpPr/>
          <p:nvPr/>
        </p:nvSpPr>
        <p:spPr>
          <a:xfrm rot="5400000">
            <a:off x="6118472" y="3470808"/>
            <a:ext cx="240890" cy="1131290"/>
          </a:xfrm>
          <a:prstGeom prst="rightBrace">
            <a:avLst/>
          </a:prstGeom>
          <a:noFill/>
          <a:ln w="127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66619" y="4156897"/>
            <a:ext cx="2785376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out_channels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(equals the number of </a:t>
            </a:r>
            <a:br>
              <a:rPr kumimoji="0" lang="en-US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convolutional filters for this layer)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819725" y="1629654"/>
            <a:ext cx="2846440" cy="1463963"/>
            <a:chOff x="2819725" y="1629654"/>
            <a:chExt cx="2846440" cy="1463963"/>
          </a:xfrm>
        </p:grpSpPr>
        <p:sp>
          <p:nvSpPr>
            <p:cNvPr id="23" name="Rounded Rectangle 22"/>
            <p:cNvSpPr/>
            <p:nvPr/>
          </p:nvSpPr>
          <p:spPr>
            <a:xfrm>
              <a:off x="2819725" y="1629654"/>
              <a:ext cx="2347081" cy="1463963"/>
            </a:xfrm>
            <a:prstGeom prst="roundRect">
              <a:avLst/>
            </a:prstGeom>
            <a:solidFill>
              <a:srgbClr val="F9F6E1"/>
            </a:solidFill>
            <a:ln w="25400" cap="flat">
              <a:noFill/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2888010" y="1779510"/>
              <a:ext cx="2778155" cy="1260842"/>
              <a:chOff x="2840509" y="2035059"/>
              <a:chExt cx="2778155" cy="1260842"/>
            </a:xfrm>
          </p:grpSpPr>
          <p:sp>
            <p:nvSpPr>
              <p:cNvPr id="13" name="Cube 12"/>
              <p:cNvSpPr/>
              <p:nvPr/>
            </p:nvSpPr>
            <p:spPr>
              <a:xfrm>
                <a:off x="4038358" y="2305199"/>
                <a:ext cx="331351" cy="523494"/>
              </a:xfrm>
              <a:prstGeom prst="cube">
                <a:avLst>
                  <a:gd name="adj" fmla="val 45150"/>
                </a:avLst>
              </a:prstGeom>
              <a:solidFill>
                <a:srgbClr val="92D050"/>
              </a:solidFill>
              <a:ln w="12700" cap="flat">
                <a:solidFill>
                  <a:srgbClr val="404040"/>
                </a:solidFill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840509" y="2467942"/>
                <a:ext cx="113043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 err="1">
                    <a:solidFill>
                      <a:srgbClr val="000000"/>
                    </a:solidFill>
                  </a:rPr>
                  <a:t>out_channels</a:t>
                </a:r>
                <a:r>
                  <a:rPr lang="en-US" sz="1200" dirty="0">
                    <a:solidFill>
                      <a:srgbClr val="000000"/>
                    </a:solidFill>
                  </a:rPr>
                  <a:t> x</a:t>
                </a:r>
                <a:endParaRPr lang="en-US" sz="1200" dirty="0"/>
              </a:p>
            </p:txBody>
          </p:sp>
          <p:sp>
            <p:nvSpPr>
              <p:cNvPr id="16" name="Right Brace 15"/>
              <p:cNvSpPr/>
              <p:nvPr/>
            </p:nvSpPr>
            <p:spPr>
              <a:xfrm rot="5400000">
                <a:off x="4049918" y="2866902"/>
                <a:ext cx="167890" cy="194760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695281" y="3034291"/>
                <a:ext cx="865943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dirty="0" err="1">
                    <a:solidFill>
                      <a:srgbClr val="000000"/>
                    </a:solidFill>
                  </a:rPr>
                  <a:t>in_channels</a:t>
                </a:r>
                <a:endParaRPr lang="en-US" sz="1100" dirty="0"/>
              </a:p>
            </p:txBody>
          </p:sp>
          <p:sp>
            <p:nvSpPr>
              <p:cNvPr id="18" name="Right Brace 17"/>
              <p:cNvSpPr/>
              <p:nvPr/>
            </p:nvSpPr>
            <p:spPr>
              <a:xfrm rot="13479865" flipV="1">
                <a:off x="3946189" y="2128523"/>
                <a:ext cx="171347" cy="349424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195306" y="2035059"/>
                <a:ext cx="916558" cy="253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50">
                    <a:solidFill>
                      <a:srgbClr val="000000"/>
                    </a:solidFill>
                  </a:rPr>
                  <a:t>kernel_size</a:t>
                </a:r>
                <a:endParaRPr lang="en-US" sz="1050" dirty="0"/>
              </a:p>
            </p:txBody>
          </p:sp>
          <p:sp>
            <p:nvSpPr>
              <p:cNvPr id="20" name="Right Brace 19"/>
              <p:cNvSpPr/>
              <p:nvPr/>
            </p:nvSpPr>
            <p:spPr>
              <a:xfrm flipV="1">
                <a:off x="4475948" y="2324271"/>
                <a:ext cx="202849" cy="420917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769741" y="2730859"/>
                <a:ext cx="848923" cy="253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50">
                    <a:solidFill>
                      <a:srgbClr val="000000"/>
                    </a:solidFill>
                  </a:rPr>
                  <a:t>kernel_size</a:t>
                </a:r>
                <a:endParaRPr lang="en-US" sz="1050" dirty="0"/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630444" y="2030284"/>
            <a:ext cx="59246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Input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31348" y="2156916"/>
            <a:ext cx="76399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Output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327564" y="3277590"/>
            <a:ext cx="3206337" cy="23750"/>
          </a:xfrm>
          <a:prstGeom prst="straightConnector1">
            <a:avLst/>
          </a:prstGeom>
          <a:noFill/>
          <a:ln w="25400" cap="flat">
            <a:solidFill>
              <a:srgbClr val="0070C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483" y="906955"/>
            <a:ext cx="6426923" cy="55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025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Convolutional Network: </a:t>
            </a:r>
            <a:r>
              <a:rPr lang="en-US" sz="3200" dirty="0" err="1">
                <a:solidFill>
                  <a:srgbClr val="215380"/>
                </a:solidFill>
              </a:rPr>
              <a:t>LeNet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71" y="1574052"/>
            <a:ext cx="7911577" cy="217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1335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err="1">
                <a:solidFill>
                  <a:srgbClr val="215380"/>
                </a:solidFill>
              </a:rPr>
              <a:t>LeNet</a:t>
            </a:r>
            <a:r>
              <a:rPr lang="en-US" sz="3200" dirty="0">
                <a:solidFill>
                  <a:srgbClr val="215380"/>
                </a:solidFill>
              </a:rPr>
              <a:t> in </a:t>
            </a:r>
            <a:r>
              <a:rPr lang="en-US" sz="3200" dirty="0" err="1">
                <a:solidFill>
                  <a:srgbClr val="215380"/>
                </a:solidFill>
              </a:rPr>
              <a:t>Pytorch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876" y="771205"/>
            <a:ext cx="5629373" cy="39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9006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5542" y="1200151"/>
            <a:ext cx="8033657" cy="3394472"/>
          </a:xfrm>
        </p:spPr>
        <p:txBody>
          <a:bodyPr/>
          <a:lstStyle/>
          <a:p>
            <a:r>
              <a:rPr lang="en-US" dirty="0"/>
              <a:t>Neural Networks – multilayer perceptron model (MLP)</a:t>
            </a:r>
          </a:p>
          <a:p>
            <a:r>
              <a:rPr lang="en-US" dirty="0"/>
              <a:t>Backpropagation</a:t>
            </a:r>
          </a:p>
          <a:p>
            <a:r>
              <a:rPr lang="en-US" dirty="0"/>
              <a:t>Convolutional Neural Networks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Class</a:t>
            </a:r>
          </a:p>
        </p:txBody>
      </p:sp>
    </p:spTree>
    <p:extLst>
      <p:ext uri="{BB962C8B-B14F-4D97-AF65-F5344CB8AC3E}">
        <p14:creationId xmlns:p14="http://schemas.microsoft.com/office/powerpoint/2010/main" val="261653066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err="1">
                <a:solidFill>
                  <a:srgbClr val="215380"/>
                </a:solidFill>
              </a:rPr>
              <a:t>SpatialMaxPooling</a:t>
            </a:r>
            <a:r>
              <a:rPr lang="en-US" sz="3200" dirty="0">
                <a:solidFill>
                  <a:srgbClr val="215380"/>
                </a:solidFill>
              </a:rPr>
              <a:t> Layer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383" t="28145" r="66416" b="8255"/>
          <a:stretch/>
        </p:blipFill>
        <p:spPr>
          <a:xfrm>
            <a:off x="984250" y="840874"/>
            <a:ext cx="2552700" cy="22098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4092" t="24490" r="5690" b="8256"/>
          <a:stretch/>
        </p:blipFill>
        <p:spPr>
          <a:xfrm>
            <a:off x="4972050" y="2362200"/>
            <a:ext cx="2641600" cy="2336801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7" name="TextBox 6"/>
          <p:cNvSpPr txBox="1"/>
          <p:nvPr/>
        </p:nvSpPr>
        <p:spPr>
          <a:xfrm>
            <a:off x="4292871" y="1422394"/>
            <a:ext cx="332077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take the max in </a:t>
            </a: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this neighborhood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88174" y="2958351"/>
            <a:ext cx="209351" cy="36933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39024" y="3282435"/>
            <a:ext cx="209351" cy="36933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42834" y="2909055"/>
            <a:ext cx="209351" cy="36933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69073" y="3450209"/>
            <a:ext cx="209351" cy="36933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8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16648" y="3394689"/>
            <a:ext cx="209351" cy="36933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8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2266950" y="1425074"/>
            <a:ext cx="4349750" cy="2083428"/>
            <a:chOff x="2266950" y="1425074"/>
            <a:chExt cx="4349750" cy="2083428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225800" y="1425074"/>
              <a:ext cx="3390900" cy="204202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832100" y="1469900"/>
              <a:ext cx="37846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362200" y="1469900"/>
              <a:ext cx="42545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266950" y="1945774"/>
              <a:ext cx="4349750" cy="1562728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2705100" y="1778000"/>
              <a:ext cx="3911600" cy="16891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2266950" y="2280988"/>
              <a:ext cx="4349750" cy="1186112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3124200" y="2096524"/>
              <a:ext cx="3492500" cy="137057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2705100" y="2280988"/>
              <a:ext cx="3911600" cy="1178425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249137867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944" y="1053078"/>
            <a:ext cx="6481672" cy="3264406"/>
          </a:xfrm>
          <a:prstGeom prst="rect">
            <a:avLst/>
          </a:prstGeom>
        </p:spPr>
      </p:pic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Convolutional Layers as Matrix Multiplication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00583" y="4529688"/>
            <a:ext cx="60373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petewarden.com</a:t>
            </a:r>
            <a:r>
              <a:rPr lang="en-US" sz="1200" dirty="0"/>
              <a:t>/2015/04/20/why-</a:t>
            </a:r>
            <a:r>
              <a:rPr lang="en-US" sz="1200" dirty="0" err="1"/>
              <a:t>gemm</a:t>
            </a:r>
            <a:r>
              <a:rPr lang="en-US" sz="1200" dirty="0"/>
              <a:t>-is-at-the-heart-of-deep-learning/</a:t>
            </a:r>
          </a:p>
        </p:txBody>
      </p:sp>
    </p:spTree>
    <p:extLst>
      <p:ext uri="{BB962C8B-B14F-4D97-AF65-F5344CB8AC3E}">
        <p14:creationId xmlns:p14="http://schemas.microsoft.com/office/powerpoint/2010/main" val="271804565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Convolutional Layers as Matrix Multiplication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00583" y="4529688"/>
            <a:ext cx="60373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petewarden.com</a:t>
            </a:r>
            <a:r>
              <a:rPr lang="en-US" sz="1200" dirty="0"/>
              <a:t>/2015/04/20/why-</a:t>
            </a:r>
            <a:r>
              <a:rPr lang="en-US" sz="1200" dirty="0" err="1"/>
              <a:t>gemm</a:t>
            </a:r>
            <a:r>
              <a:rPr lang="en-US" sz="1200" dirty="0"/>
              <a:t>-is-at-the-heart-of-deep-learning/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87" y="840874"/>
            <a:ext cx="7592223" cy="347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28154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Convolutional Layers as Matrix Multiplication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00583" y="4529688"/>
            <a:ext cx="60373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petewarden.com</a:t>
            </a:r>
            <a:r>
              <a:rPr lang="en-US" sz="1200" dirty="0"/>
              <a:t>/2015/04/20/why-</a:t>
            </a:r>
            <a:r>
              <a:rPr lang="en-US" sz="1200" dirty="0" err="1"/>
              <a:t>gemm</a:t>
            </a:r>
            <a:r>
              <a:rPr lang="en-US" sz="1200" dirty="0"/>
              <a:t>-is-at-the-heart-of-deep-learning/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282" y="1063100"/>
            <a:ext cx="5390158" cy="3244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46462" y="2110154"/>
            <a:ext cx="65658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Pros?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Cons?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562115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-25400" y="38100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Questions?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4294967295"/>
          </p:nvPr>
        </p:nvSpPr>
        <p:spPr>
          <a:xfrm>
            <a:off x="7010400" y="4852988"/>
            <a:ext cx="2133600" cy="28257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34</a:t>
            </a:fld>
            <a:endParaRPr sz="1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6017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Perceptron Model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3824" y="943766"/>
            <a:ext cx="4278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7160" marR="0" lvl="0" indent="-13716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en-US" dirty="0">
                <a:sym typeface="Helvetica"/>
              </a:rPr>
              <a:t>Frank Rosenblatt (1957) - Cornell University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47818" y="4355584"/>
            <a:ext cx="4709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More: https</a:t>
            </a:r>
            <a:r>
              <a:rPr lang="en-US" dirty="0"/>
              <a:t>://</a:t>
            </a:r>
            <a:r>
              <a:rPr lang="en-US" dirty="0" err="1"/>
              <a:t>en.wikipedia.org</a:t>
            </a:r>
            <a:r>
              <a:rPr lang="en-US" dirty="0"/>
              <a:t>/wiki/Perceptron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69970" y="2256993"/>
                <a:ext cx="3379730" cy="9117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𝑓</m:t>
                      </m:r>
                      <m:d>
                        <m:d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d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</m:d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eqArrPr>
                            <m:e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1,   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16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if</m:t>
                              </m:r>
                              <m:r>
                                <a:rPr kumimoji="0" lang="en-US" sz="16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  </m:t>
                              </m:r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kumimoji="0" lang="en-US" sz="1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5"/>
                                    </m:rPr>
                                    <a:rPr kumimoji="0" lang="en-US" sz="1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𝑖</m:t>
                                  </m:r>
                                  <m:r>
                                    <a:rPr kumimoji="0" lang="en-US" sz="1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kumimoji="0" lang="en-US" sz="1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kumimoji="0" lang="en-US" sz="1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kumimoji="0" lang="en-US" sz="1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kumimoji="0" lang="en-US" sz="1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kumimoji="0" lang="en-US" sz="1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+</m:t>
                              </m:r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𝑏</m:t>
                              </m:r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&gt;0</m:t>
                              </m:r>
                            </m:e>
                            <m:e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&amp;0,  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16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otherwise</m:t>
                              </m:r>
                              <m:r>
                                <a:rPr kumimoji="0" lang="en-US" sz="16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     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970" y="2256993"/>
                <a:ext cx="3379730" cy="91172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/>
          <p:cNvGrpSpPr/>
          <p:nvPr/>
        </p:nvGrpSpPr>
        <p:grpSpPr>
          <a:xfrm>
            <a:off x="4888794" y="1644512"/>
            <a:ext cx="3723513" cy="2353346"/>
            <a:chOff x="4888794" y="1644512"/>
            <a:chExt cx="3723513" cy="2353346"/>
          </a:xfrm>
        </p:grpSpPr>
        <p:grpSp>
          <p:nvGrpSpPr>
            <p:cNvPr id="18" name="Group 17"/>
            <p:cNvGrpSpPr/>
            <p:nvPr/>
          </p:nvGrpSpPr>
          <p:grpSpPr>
            <a:xfrm>
              <a:off x="4888794" y="1644512"/>
              <a:ext cx="460767" cy="400566"/>
              <a:chOff x="4750274" y="1783751"/>
              <a:chExt cx="460767" cy="400566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4772238" y="1828717"/>
                <a:ext cx="340641" cy="355600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ctangle 16"/>
                  <p:cNvSpPr/>
                  <p:nvPr/>
                </p:nvSpPr>
                <p:spPr>
                  <a:xfrm>
                    <a:off x="4750274" y="1783751"/>
                    <a:ext cx="460767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7" name="Rectangle 1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60767" cy="369332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9" name="Group 18"/>
            <p:cNvGrpSpPr/>
            <p:nvPr/>
          </p:nvGrpSpPr>
          <p:grpSpPr>
            <a:xfrm>
              <a:off x="4888794" y="2295439"/>
              <a:ext cx="466089" cy="400566"/>
              <a:chOff x="4750274" y="1783751"/>
              <a:chExt cx="466089" cy="40056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772238" y="1828717"/>
                <a:ext cx="340641" cy="355600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Rectangle 20"/>
                  <p:cNvSpPr/>
                  <p:nvPr/>
                </p:nvSpPr>
                <p:spPr>
                  <a:xfrm>
                    <a:off x="4750274" y="1783751"/>
                    <a:ext cx="46608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1" name="Rectangle 2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66089" cy="369332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/>
            <p:cNvGrpSpPr/>
            <p:nvPr/>
          </p:nvGrpSpPr>
          <p:grpSpPr>
            <a:xfrm>
              <a:off x="4888794" y="2946366"/>
              <a:ext cx="466089" cy="400566"/>
              <a:chOff x="4750274" y="1783751"/>
              <a:chExt cx="466089" cy="400566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4772238" y="1828717"/>
                <a:ext cx="340641" cy="355600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Rectangle 23"/>
                  <p:cNvSpPr/>
                  <p:nvPr/>
                </p:nvSpPr>
                <p:spPr>
                  <a:xfrm>
                    <a:off x="4750274" y="1783751"/>
                    <a:ext cx="46608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4" name="Rectangle 2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66089" cy="369332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5" name="Group 24"/>
            <p:cNvGrpSpPr/>
            <p:nvPr/>
          </p:nvGrpSpPr>
          <p:grpSpPr>
            <a:xfrm>
              <a:off x="4888794" y="3597292"/>
              <a:ext cx="466089" cy="400566"/>
              <a:chOff x="4750274" y="1783751"/>
              <a:chExt cx="466089" cy="400566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4772238" y="1828717"/>
                <a:ext cx="340641" cy="355600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Rectangle 26"/>
                  <p:cNvSpPr/>
                  <p:nvPr/>
                </p:nvSpPr>
                <p:spPr>
                  <a:xfrm>
                    <a:off x="4750274" y="1783751"/>
                    <a:ext cx="46608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7" name="Rectangle 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66089" cy="369332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2" name="Group 31"/>
            <p:cNvGrpSpPr/>
            <p:nvPr/>
          </p:nvGrpSpPr>
          <p:grpSpPr>
            <a:xfrm>
              <a:off x="6512842" y="2409874"/>
              <a:ext cx="580470" cy="626965"/>
              <a:chOff x="6512842" y="2409874"/>
              <a:chExt cx="580470" cy="626965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6512842" y="2409874"/>
                <a:ext cx="580470" cy="605961"/>
              </a:xfrm>
              <a:prstGeom prst="ellipse">
                <a:avLst/>
              </a:prstGeom>
              <a:solidFill>
                <a:srgbClr val="FAC7C7"/>
              </a:solidFill>
              <a:ln w="12700" cap="flat">
                <a:solidFill>
                  <a:srgbClr val="C0000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Rectangle 30"/>
                  <p:cNvSpPr/>
                  <p:nvPr/>
                </p:nvSpPr>
                <p:spPr>
                  <a:xfrm>
                    <a:off x="6614442" y="2422825"/>
                    <a:ext cx="370558" cy="61401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/>
                          </m:nary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31" name="Rectangle 3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14442" y="2422825"/>
                    <a:ext cx="370558" cy="614014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155738" t="-115842" r="-157377" b="-16633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4" name="Straight Arrow Connector 33"/>
            <p:cNvCxnSpPr>
              <a:stCxn id="17" idx="3"/>
            </p:cNvCxnSpPr>
            <p:nvPr/>
          </p:nvCxnSpPr>
          <p:spPr>
            <a:xfrm>
              <a:off x="5349561" y="1829178"/>
              <a:ext cx="1063939" cy="736222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6" name="Straight Arrow Connector 35"/>
            <p:cNvCxnSpPr>
              <a:stCxn id="21" idx="3"/>
            </p:cNvCxnSpPr>
            <p:nvPr/>
          </p:nvCxnSpPr>
          <p:spPr>
            <a:xfrm>
              <a:off x="5354883" y="2480105"/>
              <a:ext cx="1054475" cy="215900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5349561" y="2829970"/>
              <a:ext cx="1059797" cy="349319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5362378" y="2954360"/>
              <a:ext cx="1046980" cy="828868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7219938" y="2680561"/>
              <a:ext cx="387191" cy="15444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/>
                <p:cNvSpPr/>
                <p:nvPr/>
              </p:nvSpPr>
              <p:spPr>
                <a:xfrm>
                  <a:off x="5696751" y="1815515"/>
                  <a:ext cx="50180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6751" y="1815515"/>
                  <a:ext cx="501804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/>
                <p:cNvSpPr/>
                <p:nvPr/>
              </p:nvSpPr>
              <p:spPr>
                <a:xfrm>
                  <a:off x="5646863" y="2205951"/>
                  <a:ext cx="50712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Rectangle 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6863" y="2205951"/>
                  <a:ext cx="507127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/>
                <p:cNvSpPr/>
                <p:nvPr/>
              </p:nvSpPr>
              <p:spPr>
                <a:xfrm>
                  <a:off x="5628557" y="2628642"/>
                  <a:ext cx="50712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Rectangle 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8557" y="2628642"/>
                  <a:ext cx="507127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/>
                <p:cNvSpPr/>
                <p:nvPr/>
              </p:nvSpPr>
              <p:spPr>
                <a:xfrm>
                  <a:off x="5564748" y="3009468"/>
                  <a:ext cx="50180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4748" y="3009468"/>
                  <a:ext cx="501804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45229" y="2390617"/>
              <a:ext cx="520700" cy="571500"/>
            </a:xfrm>
            <a:prstGeom prst="rect">
              <a:avLst/>
            </a:prstGeom>
          </p:spPr>
        </p:pic>
        <p:cxnSp>
          <p:nvCxnSpPr>
            <p:cNvPr id="53" name="Straight Arrow Connector 52"/>
            <p:cNvCxnSpPr/>
            <p:nvPr/>
          </p:nvCxnSpPr>
          <p:spPr>
            <a:xfrm>
              <a:off x="8225116" y="2696005"/>
              <a:ext cx="387191" cy="15444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62" name="Group 61"/>
          <p:cNvGrpSpPr/>
          <p:nvPr/>
        </p:nvGrpSpPr>
        <p:grpSpPr>
          <a:xfrm>
            <a:off x="7377402" y="1060847"/>
            <a:ext cx="1041309" cy="1136442"/>
            <a:chOff x="7377402" y="1060847"/>
            <a:chExt cx="1041309" cy="1136442"/>
          </a:xfrm>
        </p:grpSpPr>
        <p:sp>
          <p:nvSpPr>
            <p:cNvPr id="58" name="TextBox 57"/>
            <p:cNvSpPr txBox="1"/>
            <p:nvPr/>
          </p:nvSpPr>
          <p:spPr>
            <a:xfrm>
              <a:off x="7377402" y="1060847"/>
              <a:ext cx="1041309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Activation</a:t>
              </a:r>
              <a:b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</a:b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function</a:t>
              </a: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flipH="1">
              <a:off x="7890629" y="1701920"/>
              <a:ext cx="14854" cy="495369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12962521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Perceptron Model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3824" y="943766"/>
            <a:ext cx="4278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7160" marR="0" lvl="0" indent="-13716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en-US" dirty="0">
                <a:sym typeface="Helvetica"/>
              </a:rPr>
              <a:t>Frank Rosenblatt (1957) - Cornell University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47818" y="4355584"/>
            <a:ext cx="4709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More: https</a:t>
            </a:r>
            <a:r>
              <a:rPr lang="en-US" dirty="0"/>
              <a:t>://</a:t>
            </a:r>
            <a:r>
              <a:rPr lang="en-US" dirty="0" err="1"/>
              <a:t>en.wikipedia.org</a:t>
            </a:r>
            <a:r>
              <a:rPr lang="en-US" dirty="0"/>
              <a:t>/wiki/Perceptron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69970" y="2256993"/>
                <a:ext cx="3379730" cy="9117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𝑓</m:t>
                      </m:r>
                      <m:d>
                        <m:d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d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</m:d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eqArrPr>
                            <m:e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1,   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16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if</m:t>
                              </m:r>
                              <m:r>
                                <a:rPr kumimoji="0" lang="en-US" sz="16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  </m:t>
                              </m:r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kumimoji="0" lang="en-US" sz="1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5"/>
                                    </m:rPr>
                                    <a:rPr kumimoji="0" lang="en-US" sz="1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𝑖</m:t>
                                  </m:r>
                                  <m:r>
                                    <a:rPr kumimoji="0" lang="en-US" sz="1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kumimoji="0" lang="en-US" sz="1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kumimoji="0" lang="en-US" sz="1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kumimoji="0" lang="en-US" sz="1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kumimoji="0" lang="en-US" sz="1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kumimoji="0" lang="en-US" sz="1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+</m:t>
                              </m:r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𝑏</m:t>
                              </m:r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&gt;0</m:t>
                              </m:r>
                            </m:e>
                            <m:e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&amp;0,  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16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otherwise</m:t>
                              </m:r>
                              <m:r>
                                <a:rPr kumimoji="0" lang="en-US" sz="16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     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970" y="2256993"/>
                <a:ext cx="3379730" cy="91172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/>
          <p:cNvGrpSpPr/>
          <p:nvPr/>
        </p:nvGrpSpPr>
        <p:grpSpPr>
          <a:xfrm>
            <a:off x="4888794" y="1644512"/>
            <a:ext cx="3723513" cy="2353346"/>
            <a:chOff x="4888794" y="1644512"/>
            <a:chExt cx="3723513" cy="2353346"/>
          </a:xfrm>
        </p:grpSpPr>
        <p:grpSp>
          <p:nvGrpSpPr>
            <p:cNvPr id="18" name="Group 17"/>
            <p:cNvGrpSpPr/>
            <p:nvPr/>
          </p:nvGrpSpPr>
          <p:grpSpPr>
            <a:xfrm>
              <a:off x="4888794" y="1644512"/>
              <a:ext cx="460767" cy="400566"/>
              <a:chOff x="4750274" y="1783751"/>
              <a:chExt cx="460767" cy="400566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4772238" y="1828717"/>
                <a:ext cx="340641" cy="355600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ctangle 16"/>
                  <p:cNvSpPr/>
                  <p:nvPr/>
                </p:nvSpPr>
                <p:spPr>
                  <a:xfrm>
                    <a:off x="4750274" y="1783751"/>
                    <a:ext cx="460767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7" name="Rectangle 1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60767" cy="369332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9" name="Group 18"/>
            <p:cNvGrpSpPr/>
            <p:nvPr/>
          </p:nvGrpSpPr>
          <p:grpSpPr>
            <a:xfrm>
              <a:off x="4888794" y="2295439"/>
              <a:ext cx="466089" cy="400566"/>
              <a:chOff x="4750274" y="1783751"/>
              <a:chExt cx="466089" cy="40056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772238" y="1828717"/>
                <a:ext cx="340641" cy="355600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Rectangle 20"/>
                  <p:cNvSpPr/>
                  <p:nvPr/>
                </p:nvSpPr>
                <p:spPr>
                  <a:xfrm>
                    <a:off x="4750274" y="1783751"/>
                    <a:ext cx="46608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1" name="Rectangle 2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66089" cy="369332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/>
            <p:cNvGrpSpPr/>
            <p:nvPr/>
          </p:nvGrpSpPr>
          <p:grpSpPr>
            <a:xfrm>
              <a:off x="4888794" y="2946366"/>
              <a:ext cx="466089" cy="400566"/>
              <a:chOff x="4750274" y="1783751"/>
              <a:chExt cx="466089" cy="400566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4772238" y="1828717"/>
                <a:ext cx="340641" cy="355600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Rectangle 23"/>
                  <p:cNvSpPr/>
                  <p:nvPr/>
                </p:nvSpPr>
                <p:spPr>
                  <a:xfrm>
                    <a:off x="4750274" y="1783751"/>
                    <a:ext cx="46608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4" name="Rectangle 2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66089" cy="369332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5" name="Group 24"/>
            <p:cNvGrpSpPr/>
            <p:nvPr/>
          </p:nvGrpSpPr>
          <p:grpSpPr>
            <a:xfrm>
              <a:off x="4888794" y="3597292"/>
              <a:ext cx="466089" cy="400566"/>
              <a:chOff x="4750274" y="1783751"/>
              <a:chExt cx="466089" cy="400566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4772238" y="1828717"/>
                <a:ext cx="340641" cy="355600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Rectangle 26"/>
                  <p:cNvSpPr/>
                  <p:nvPr/>
                </p:nvSpPr>
                <p:spPr>
                  <a:xfrm>
                    <a:off x="4750274" y="1783751"/>
                    <a:ext cx="46608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7" name="Rectangle 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66089" cy="369332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2" name="Group 31"/>
            <p:cNvGrpSpPr/>
            <p:nvPr/>
          </p:nvGrpSpPr>
          <p:grpSpPr>
            <a:xfrm>
              <a:off x="6512842" y="2409874"/>
              <a:ext cx="580470" cy="626965"/>
              <a:chOff x="6512842" y="2409874"/>
              <a:chExt cx="580470" cy="626965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6512842" y="2409874"/>
                <a:ext cx="580470" cy="605961"/>
              </a:xfrm>
              <a:prstGeom prst="ellipse">
                <a:avLst/>
              </a:prstGeom>
              <a:solidFill>
                <a:srgbClr val="FAC7C7"/>
              </a:solidFill>
              <a:ln w="12700" cap="flat">
                <a:solidFill>
                  <a:srgbClr val="C0000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Rectangle 30"/>
                  <p:cNvSpPr/>
                  <p:nvPr/>
                </p:nvSpPr>
                <p:spPr>
                  <a:xfrm>
                    <a:off x="6614442" y="2422825"/>
                    <a:ext cx="370558" cy="61401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/>
                          </m:nary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31" name="Rectangle 3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14442" y="2422825"/>
                    <a:ext cx="370558" cy="614014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155738" t="-115842" r="-157377" b="-16633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4" name="Straight Arrow Connector 33"/>
            <p:cNvCxnSpPr>
              <a:stCxn id="17" idx="3"/>
            </p:cNvCxnSpPr>
            <p:nvPr/>
          </p:nvCxnSpPr>
          <p:spPr>
            <a:xfrm>
              <a:off x="5349561" y="1829178"/>
              <a:ext cx="1063939" cy="736222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6" name="Straight Arrow Connector 35"/>
            <p:cNvCxnSpPr>
              <a:stCxn id="21" idx="3"/>
            </p:cNvCxnSpPr>
            <p:nvPr/>
          </p:nvCxnSpPr>
          <p:spPr>
            <a:xfrm>
              <a:off x="5354883" y="2480105"/>
              <a:ext cx="1054475" cy="215900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5349561" y="2829970"/>
              <a:ext cx="1059797" cy="349319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5362378" y="2954360"/>
              <a:ext cx="1046980" cy="828868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7219938" y="2680561"/>
              <a:ext cx="387191" cy="15444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/>
                <p:cNvSpPr/>
                <p:nvPr/>
              </p:nvSpPr>
              <p:spPr>
                <a:xfrm>
                  <a:off x="5696751" y="1815515"/>
                  <a:ext cx="50180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6751" y="1815515"/>
                  <a:ext cx="501804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/>
                <p:cNvSpPr/>
                <p:nvPr/>
              </p:nvSpPr>
              <p:spPr>
                <a:xfrm>
                  <a:off x="5646863" y="2205951"/>
                  <a:ext cx="50712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Rectangle 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6863" y="2205951"/>
                  <a:ext cx="507127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/>
                <p:cNvSpPr/>
                <p:nvPr/>
              </p:nvSpPr>
              <p:spPr>
                <a:xfrm>
                  <a:off x="5628557" y="2628642"/>
                  <a:ext cx="50712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Rectangle 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8557" y="2628642"/>
                  <a:ext cx="507127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/>
                <p:cNvSpPr/>
                <p:nvPr/>
              </p:nvSpPr>
              <p:spPr>
                <a:xfrm>
                  <a:off x="5564748" y="3009468"/>
                  <a:ext cx="50180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4748" y="3009468"/>
                  <a:ext cx="501804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45229" y="2390617"/>
              <a:ext cx="520700" cy="571500"/>
            </a:xfrm>
            <a:prstGeom prst="rect">
              <a:avLst/>
            </a:prstGeom>
          </p:spPr>
        </p:pic>
        <p:cxnSp>
          <p:nvCxnSpPr>
            <p:cNvPr id="53" name="Straight Arrow Connector 52"/>
            <p:cNvCxnSpPr/>
            <p:nvPr/>
          </p:nvCxnSpPr>
          <p:spPr>
            <a:xfrm>
              <a:off x="8225116" y="2696005"/>
              <a:ext cx="387191" cy="15444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33" name="Group 32"/>
          <p:cNvGrpSpPr/>
          <p:nvPr/>
        </p:nvGrpSpPr>
        <p:grpSpPr>
          <a:xfrm>
            <a:off x="4353510" y="973435"/>
            <a:ext cx="4318663" cy="3424422"/>
            <a:chOff x="4353510" y="973435"/>
            <a:chExt cx="4318663" cy="3424422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53510" y="1313098"/>
              <a:ext cx="4318663" cy="3084759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6455109" y="973435"/>
              <a:ext cx="965200" cy="1200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7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!?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813430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Perceptron Model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3824" y="943766"/>
            <a:ext cx="4278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7160" marR="0" lvl="0" indent="-13716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en-US" dirty="0">
                <a:sym typeface="Helvetica"/>
              </a:rPr>
              <a:t>Frank Rosenblatt (1957) - Cornell University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47818" y="4355584"/>
            <a:ext cx="4709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More: https</a:t>
            </a:r>
            <a:r>
              <a:rPr lang="en-US" dirty="0"/>
              <a:t>://</a:t>
            </a:r>
            <a:r>
              <a:rPr lang="en-US" dirty="0" err="1"/>
              <a:t>en.wikipedia.org</a:t>
            </a:r>
            <a:r>
              <a:rPr lang="en-US" dirty="0"/>
              <a:t>/wiki/Perceptron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69970" y="2256993"/>
                <a:ext cx="3379730" cy="9117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𝑓</m:t>
                      </m:r>
                      <m:d>
                        <m:dPr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dPr>
                        <m:e>
                          <m: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</m:d>
                      <m:r>
                        <a:rPr kumimoji="0" lang="en-US" sz="1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kumimoji="0" lang="en-US" sz="1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eqArrPr>
                            <m:e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1,   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16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if</m:t>
                              </m:r>
                              <m:r>
                                <a:rPr kumimoji="0" lang="en-US" sz="16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  </m:t>
                              </m:r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kumimoji="0" lang="en-US" sz="1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5"/>
                                    </m:rPr>
                                    <a:rPr kumimoji="0" lang="en-US" sz="1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𝑖</m:t>
                                  </m:r>
                                  <m:r>
                                    <a:rPr kumimoji="0" lang="en-US" sz="1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kumimoji="0" lang="en-US" sz="1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kumimoji="0" lang="en-US" sz="1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kumimoji="0" lang="en-US" sz="1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kumimoji="0" lang="en-US" sz="1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kumimoji="0" lang="en-US" sz="16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+</m:t>
                              </m:r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𝑏</m:t>
                              </m:r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&gt;0</m:t>
                              </m:r>
                            </m:e>
                            <m:e>
                              <m:r>
                                <a:rPr kumimoji="0" lang="en-US" sz="1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&amp;0,  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16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otherwise</m:t>
                              </m:r>
                              <m:r>
                                <a:rPr kumimoji="0" lang="en-US" sz="16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     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kumimoji="0" lang="en-US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970" y="2256993"/>
                <a:ext cx="3379730" cy="91172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/>
          <p:cNvGrpSpPr/>
          <p:nvPr/>
        </p:nvGrpSpPr>
        <p:grpSpPr>
          <a:xfrm>
            <a:off x="4888794" y="1644512"/>
            <a:ext cx="3723513" cy="2353346"/>
            <a:chOff x="4888794" y="1644512"/>
            <a:chExt cx="3723513" cy="2353346"/>
          </a:xfrm>
        </p:grpSpPr>
        <p:grpSp>
          <p:nvGrpSpPr>
            <p:cNvPr id="18" name="Group 17"/>
            <p:cNvGrpSpPr/>
            <p:nvPr/>
          </p:nvGrpSpPr>
          <p:grpSpPr>
            <a:xfrm>
              <a:off x="4888794" y="1644512"/>
              <a:ext cx="460767" cy="400566"/>
              <a:chOff x="4750274" y="1783751"/>
              <a:chExt cx="460767" cy="400566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4772238" y="1828717"/>
                <a:ext cx="340641" cy="355600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ctangle 16"/>
                  <p:cNvSpPr/>
                  <p:nvPr/>
                </p:nvSpPr>
                <p:spPr>
                  <a:xfrm>
                    <a:off x="4750274" y="1783751"/>
                    <a:ext cx="460767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7" name="Rectangle 1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60767" cy="369332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9" name="Group 18"/>
            <p:cNvGrpSpPr/>
            <p:nvPr/>
          </p:nvGrpSpPr>
          <p:grpSpPr>
            <a:xfrm>
              <a:off x="4888794" y="2295439"/>
              <a:ext cx="466089" cy="400566"/>
              <a:chOff x="4750274" y="1783751"/>
              <a:chExt cx="466089" cy="40056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772238" y="1828717"/>
                <a:ext cx="340641" cy="355600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Rectangle 20"/>
                  <p:cNvSpPr/>
                  <p:nvPr/>
                </p:nvSpPr>
                <p:spPr>
                  <a:xfrm>
                    <a:off x="4750274" y="1783751"/>
                    <a:ext cx="46608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1" name="Rectangle 2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66089" cy="369332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/>
            <p:cNvGrpSpPr/>
            <p:nvPr/>
          </p:nvGrpSpPr>
          <p:grpSpPr>
            <a:xfrm>
              <a:off x="4888794" y="2946366"/>
              <a:ext cx="466089" cy="400566"/>
              <a:chOff x="4750274" y="1783751"/>
              <a:chExt cx="466089" cy="400566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4772238" y="1828717"/>
                <a:ext cx="340641" cy="355600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Rectangle 23"/>
                  <p:cNvSpPr/>
                  <p:nvPr/>
                </p:nvSpPr>
                <p:spPr>
                  <a:xfrm>
                    <a:off x="4750274" y="1783751"/>
                    <a:ext cx="46608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4" name="Rectangle 2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66089" cy="369332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5" name="Group 24"/>
            <p:cNvGrpSpPr/>
            <p:nvPr/>
          </p:nvGrpSpPr>
          <p:grpSpPr>
            <a:xfrm>
              <a:off x="4888794" y="3597292"/>
              <a:ext cx="466089" cy="400566"/>
              <a:chOff x="4750274" y="1783751"/>
              <a:chExt cx="466089" cy="400566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4772238" y="1828717"/>
                <a:ext cx="340641" cy="355600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Rectangle 26"/>
                  <p:cNvSpPr/>
                  <p:nvPr/>
                </p:nvSpPr>
                <p:spPr>
                  <a:xfrm>
                    <a:off x="4750274" y="1783751"/>
                    <a:ext cx="46608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7" name="Rectangle 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66089" cy="369332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2" name="Group 31"/>
            <p:cNvGrpSpPr/>
            <p:nvPr/>
          </p:nvGrpSpPr>
          <p:grpSpPr>
            <a:xfrm>
              <a:off x="6512842" y="2409874"/>
              <a:ext cx="580470" cy="626965"/>
              <a:chOff x="6512842" y="2409874"/>
              <a:chExt cx="580470" cy="626965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6512842" y="2409874"/>
                <a:ext cx="580470" cy="605961"/>
              </a:xfrm>
              <a:prstGeom prst="ellipse">
                <a:avLst/>
              </a:prstGeom>
              <a:solidFill>
                <a:srgbClr val="FAC7C7"/>
              </a:solidFill>
              <a:ln w="12700" cap="flat">
                <a:solidFill>
                  <a:srgbClr val="C0000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Rectangle 30"/>
                  <p:cNvSpPr/>
                  <p:nvPr/>
                </p:nvSpPr>
                <p:spPr>
                  <a:xfrm>
                    <a:off x="6614442" y="2422825"/>
                    <a:ext cx="370558" cy="61401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/>
                          </m:nary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31" name="Rectangle 3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14442" y="2422825"/>
                    <a:ext cx="370558" cy="614014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155738" t="-115842" r="-157377" b="-16633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4" name="Straight Arrow Connector 33"/>
            <p:cNvCxnSpPr>
              <a:stCxn id="17" idx="3"/>
            </p:cNvCxnSpPr>
            <p:nvPr/>
          </p:nvCxnSpPr>
          <p:spPr>
            <a:xfrm>
              <a:off x="5349561" y="1829178"/>
              <a:ext cx="1063939" cy="736222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6" name="Straight Arrow Connector 35"/>
            <p:cNvCxnSpPr>
              <a:stCxn id="21" idx="3"/>
            </p:cNvCxnSpPr>
            <p:nvPr/>
          </p:nvCxnSpPr>
          <p:spPr>
            <a:xfrm>
              <a:off x="5354883" y="2480105"/>
              <a:ext cx="1054475" cy="215900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5349561" y="2829970"/>
              <a:ext cx="1059797" cy="349319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5362378" y="2954360"/>
              <a:ext cx="1046980" cy="828868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7219938" y="2680561"/>
              <a:ext cx="387191" cy="15444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/>
                <p:cNvSpPr/>
                <p:nvPr/>
              </p:nvSpPr>
              <p:spPr>
                <a:xfrm>
                  <a:off x="5696751" y="1815515"/>
                  <a:ext cx="50180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6751" y="1815515"/>
                  <a:ext cx="501804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/>
                <p:cNvSpPr/>
                <p:nvPr/>
              </p:nvSpPr>
              <p:spPr>
                <a:xfrm>
                  <a:off x="5646863" y="2205951"/>
                  <a:ext cx="50712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Rectangle 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6863" y="2205951"/>
                  <a:ext cx="507127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/>
                <p:cNvSpPr/>
                <p:nvPr/>
              </p:nvSpPr>
              <p:spPr>
                <a:xfrm>
                  <a:off x="5628557" y="2628642"/>
                  <a:ext cx="50712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Rectangle 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8557" y="2628642"/>
                  <a:ext cx="507127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/>
                <p:cNvSpPr/>
                <p:nvPr/>
              </p:nvSpPr>
              <p:spPr>
                <a:xfrm>
                  <a:off x="5564748" y="3009468"/>
                  <a:ext cx="50180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4748" y="3009468"/>
                  <a:ext cx="501804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45229" y="2390617"/>
              <a:ext cx="520700" cy="571500"/>
            </a:xfrm>
            <a:prstGeom prst="rect">
              <a:avLst/>
            </a:prstGeom>
          </p:spPr>
        </p:pic>
        <p:cxnSp>
          <p:nvCxnSpPr>
            <p:cNvPr id="53" name="Straight Arrow Connector 52"/>
            <p:cNvCxnSpPr/>
            <p:nvPr/>
          </p:nvCxnSpPr>
          <p:spPr>
            <a:xfrm>
              <a:off x="8225116" y="2696005"/>
              <a:ext cx="387191" cy="15444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62" name="Group 61"/>
          <p:cNvGrpSpPr/>
          <p:nvPr/>
        </p:nvGrpSpPr>
        <p:grpSpPr>
          <a:xfrm>
            <a:off x="7377402" y="1060847"/>
            <a:ext cx="1041309" cy="1136442"/>
            <a:chOff x="7377402" y="1060847"/>
            <a:chExt cx="1041309" cy="1136442"/>
          </a:xfrm>
        </p:grpSpPr>
        <p:sp>
          <p:nvSpPr>
            <p:cNvPr id="58" name="TextBox 57"/>
            <p:cNvSpPr txBox="1"/>
            <p:nvPr/>
          </p:nvSpPr>
          <p:spPr>
            <a:xfrm>
              <a:off x="7377402" y="1060847"/>
              <a:ext cx="1041309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Activation</a:t>
              </a:r>
              <a:b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</a:b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function</a:t>
              </a: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flipH="1">
              <a:off x="7890629" y="1701920"/>
              <a:ext cx="14854" cy="495369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69192006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Activation Functions</a:t>
            </a:r>
            <a:endParaRPr sz="3200" dirty="0">
              <a:solidFill>
                <a:srgbClr val="21538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543907" y="2814388"/>
            <a:ext cx="2068469" cy="1964676"/>
            <a:chOff x="5803899" y="830661"/>
            <a:chExt cx="2068469" cy="19646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03899" y="1157037"/>
              <a:ext cx="2068469" cy="163830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887072" y="830661"/>
              <a:ext cx="1902122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ReLU</a:t>
              </a: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(x)</a:t>
              </a:r>
              <a:r>
                <a:rPr kumimoji="0" lang="en-US" sz="1800" b="0" i="0" u="none" strike="noStrike" cap="none" spc="0" normalizeH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= max(0, x)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602079" y="2795337"/>
            <a:ext cx="2305756" cy="1954464"/>
            <a:chOff x="1602079" y="2795337"/>
            <a:chExt cx="2305756" cy="195446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2079" y="3111501"/>
              <a:ext cx="2305756" cy="1638300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2355329" y="2795337"/>
              <a:ext cx="799256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Tanh</a:t>
              </a: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(x)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212271" y="783208"/>
            <a:ext cx="2679463" cy="2012129"/>
            <a:chOff x="5364933" y="2737672"/>
            <a:chExt cx="2679463" cy="201212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64933" y="3111501"/>
              <a:ext cx="2679463" cy="1638300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6190112" y="2737672"/>
              <a:ext cx="1081384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Sigmoid(x)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602079" y="842363"/>
            <a:ext cx="2239244" cy="1958068"/>
            <a:chOff x="1602079" y="842363"/>
            <a:chExt cx="2239244" cy="1958068"/>
          </a:xfrm>
        </p:grpSpPr>
        <p:sp>
          <p:nvSpPr>
            <p:cNvPr id="42" name="TextBox 41"/>
            <p:cNvSpPr txBox="1"/>
            <p:nvPr/>
          </p:nvSpPr>
          <p:spPr>
            <a:xfrm>
              <a:off x="2177901" y="842363"/>
              <a:ext cx="805668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Step(x) 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2079" y="1157037"/>
              <a:ext cx="2239244" cy="16433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07149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err="1">
                <a:solidFill>
                  <a:srgbClr val="215380"/>
                </a:solidFill>
              </a:rPr>
              <a:t>Pytorch</a:t>
            </a:r>
            <a:r>
              <a:rPr lang="en-US" sz="3200" dirty="0">
                <a:solidFill>
                  <a:srgbClr val="215380"/>
                </a:solidFill>
              </a:rPr>
              <a:t> - Perceptron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52" y="1141439"/>
            <a:ext cx="7214347" cy="273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4954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Two-layer Multi-layer Perceptron (MLP)</a:t>
            </a:r>
            <a:endParaRPr sz="3200" dirty="0">
              <a:solidFill>
                <a:srgbClr val="21538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25611" y="1904192"/>
            <a:ext cx="467820" cy="400566"/>
            <a:chOff x="4750274" y="1783752"/>
            <a:chExt cx="467820" cy="400566"/>
          </a:xfrm>
        </p:grpSpPr>
        <p:sp>
          <p:nvSpPr>
            <p:cNvPr id="30" name="Oval 29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4750274" y="1783752"/>
                  <a:ext cx="46782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67820" cy="369332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4620289" y="2393351"/>
            <a:ext cx="473143" cy="400565"/>
            <a:chOff x="4750274" y="1783753"/>
            <a:chExt cx="473143" cy="400565"/>
          </a:xfrm>
        </p:grpSpPr>
        <p:sp>
          <p:nvSpPr>
            <p:cNvPr id="28" name="Oval 27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4750274" y="1783753"/>
                  <a:ext cx="47314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73143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4620289" y="2882509"/>
            <a:ext cx="473143" cy="400565"/>
            <a:chOff x="4750274" y="1783753"/>
            <a:chExt cx="473143" cy="400565"/>
          </a:xfrm>
        </p:grpSpPr>
        <p:sp>
          <p:nvSpPr>
            <p:cNvPr id="26" name="Oval 25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4750274" y="1783753"/>
                  <a:ext cx="47314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73143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4620289" y="3371666"/>
            <a:ext cx="473142" cy="400565"/>
            <a:chOff x="4750274" y="1783753"/>
            <a:chExt cx="473142" cy="400565"/>
          </a:xfrm>
        </p:grpSpPr>
        <p:sp>
          <p:nvSpPr>
            <p:cNvPr id="24" name="Oval 23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4750274" y="1783753"/>
                  <a:ext cx="47314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73142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/>
          <p:cNvGrpSpPr/>
          <p:nvPr/>
        </p:nvGrpSpPr>
        <p:grpSpPr>
          <a:xfrm>
            <a:off x="5722086" y="2513228"/>
            <a:ext cx="580470" cy="626965"/>
            <a:chOff x="6512842" y="2409875"/>
            <a:chExt cx="580470" cy="626965"/>
          </a:xfrm>
        </p:grpSpPr>
        <p:sp>
          <p:nvSpPr>
            <p:cNvPr id="22" name="Oval 21"/>
            <p:cNvSpPr/>
            <p:nvPr/>
          </p:nvSpPr>
          <p:spPr>
            <a:xfrm>
              <a:off x="6512842" y="2409875"/>
              <a:ext cx="580470" cy="605961"/>
            </a:xfrm>
            <a:prstGeom prst="ellipse">
              <a:avLst/>
            </a:prstGeom>
            <a:solidFill>
              <a:srgbClr val="FAC7C7"/>
            </a:solidFill>
            <a:ln w="12700" cap="flat">
              <a:solidFill>
                <a:srgbClr val="C0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6614442" y="2422826"/>
                  <a:ext cx="370557" cy="61401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/>
                        </m:nary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4442" y="2422826"/>
                  <a:ext cx="370557" cy="614014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55738" t="-115842" r="-157377" b="-1663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" name="Straight Arrow Connector 10"/>
          <p:cNvCxnSpPr/>
          <p:nvPr/>
        </p:nvCxnSpPr>
        <p:spPr>
          <a:xfrm>
            <a:off x="5082550" y="2226366"/>
            <a:ext cx="561147" cy="387894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/>
          <p:nvPr/>
        </p:nvCxnSpPr>
        <p:spPr>
          <a:xfrm>
            <a:off x="5059345" y="2589155"/>
            <a:ext cx="529899" cy="15589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Arrow Connector 12"/>
          <p:cNvCxnSpPr/>
          <p:nvPr/>
        </p:nvCxnSpPr>
        <p:spPr>
          <a:xfrm flipV="1">
            <a:off x="5069447" y="2887072"/>
            <a:ext cx="524848" cy="22776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/>
          <p:cNvCxnSpPr/>
          <p:nvPr/>
        </p:nvCxnSpPr>
        <p:spPr>
          <a:xfrm flipV="1">
            <a:off x="5151563" y="3095414"/>
            <a:ext cx="433932" cy="46419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/>
          <p:cNvCxnSpPr/>
          <p:nvPr/>
        </p:nvCxnSpPr>
        <p:spPr>
          <a:xfrm>
            <a:off x="6429182" y="2783914"/>
            <a:ext cx="250531" cy="9993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/>
          <p:cNvCxnSpPr/>
          <p:nvPr/>
        </p:nvCxnSpPr>
        <p:spPr>
          <a:xfrm>
            <a:off x="7129560" y="2799358"/>
            <a:ext cx="233084" cy="9297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6" name="Group 35"/>
          <p:cNvGrpSpPr/>
          <p:nvPr/>
        </p:nvGrpSpPr>
        <p:grpSpPr>
          <a:xfrm>
            <a:off x="6730043" y="2612345"/>
            <a:ext cx="322786" cy="336961"/>
            <a:chOff x="5687460" y="2232453"/>
            <a:chExt cx="422743" cy="441307"/>
          </a:xfrm>
        </p:grpSpPr>
        <p:sp>
          <p:nvSpPr>
            <p:cNvPr id="33" name="Oval 32"/>
            <p:cNvSpPr/>
            <p:nvPr/>
          </p:nvSpPr>
          <p:spPr>
            <a:xfrm>
              <a:off x="5687460" y="2232453"/>
              <a:ext cx="422743" cy="441307"/>
            </a:xfrm>
            <a:prstGeom prst="ellipse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5" name="Curved Connector 34"/>
            <p:cNvCxnSpPr/>
            <p:nvPr/>
          </p:nvCxnSpPr>
          <p:spPr>
            <a:xfrm flipV="1">
              <a:off x="5758379" y="2355907"/>
              <a:ext cx="280903" cy="192106"/>
            </a:xfrm>
            <a:prstGeom prst="curvedConnector3">
              <a:avLst/>
            </a:prstGeom>
            <a:noFill/>
            <a:ln w="254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47" name="Group 46"/>
          <p:cNvGrpSpPr/>
          <p:nvPr/>
        </p:nvGrpSpPr>
        <p:grpSpPr>
          <a:xfrm>
            <a:off x="313164" y="1968220"/>
            <a:ext cx="460767" cy="400566"/>
            <a:chOff x="4750274" y="1783752"/>
            <a:chExt cx="460767" cy="400566"/>
          </a:xfrm>
        </p:grpSpPr>
        <p:sp>
          <p:nvSpPr>
            <p:cNvPr id="73" name="Oval 72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/>
                <p:cNvSpPr/>
                <p:nvPr/>
              </p:nvSpPr>
              <p:spPr>
                <a:xfrm>
                  <a:off x="4750274" y="1783752"/>
                  <a:ext cx="46076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4" name="Rectangle 7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60767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/>
          <p:cNvGrpSpPr/>
          <p:nvPr/>
        </p:nvGrpSpPr>
        <p:grpSpPr>
          <a:xfrm>
            <a:off x="307842" y="2457379"/>
            <a:ext cx="466089" cy="400565"/>
            <a:chOff x="4750274" y="1783753"/>
            <a:chExt cx="466089" cy="400565"/>
          </a:xfrm>
        </p:grpSpPr>
        <p:sp>
          <p:nvSpPr>
            <p:cNvPr id="71" name="Oval 70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/>
                <p:cNvSpPr/>
                <p:nvPr/>
              </p:nvSpPr>
              <p:spPr>
                <a:xfrm>
                  <a:off x="4750274" y="1783753"/>
                  <a:ext cx="46608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2" name="Rectangle 7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66089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/>
          <p:cNvGrpSpPr/>
          <p:nvPr/>
        </p:nvGrpSpPr>
        <p:grpSpPr>
          <a:xfrm>
            <a:off x="307842" y="2946537"/>
            <a:ext cx="466089" cy="400565"/>
            <a:chOff x="4750274" y="1783753"/>
            <a:chExt cx="466089" cy="400565"/>
          </a:xfrm>
        </p:grpSpPr>
        <p:sp>
          <p:nvSpPr>
            <p:cNvPr id="69" name="Oval 68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/>
                <p:cNvSpPr/>
                <p:nvPr/>
              </p:nvSpPr>
              <p:spPr>
                <a:xfrm>
                  <a:off x="4750274" y="1783753"/>
                  <a:ext cx="46608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0" name="Rectangle 6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66089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oup 49"/>
          <p:cNvGrpSpPr/>
          <p:nvPr/>
        </p:nvGrpSpPr>
        <p:grpSpPr>
          <a:xfrm>
            <a:off x="307842" y="3435694"/>
            <a:ext cx="466089" cy="400565"/>
            <a:chOff x="4750274" y="1783753"/>
            <a:chExt cx="466089" cy="400565"/>
          </a:xfrm>
        </p:grpSpPr>
        <p:sp>
          <p:nvSpPr>
            <p:cNvPr id="67" name="Oval 66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/>
                <p:cNvSpPr/>
                <p:nvPr/>
              </p:nvSpPr>
              <p:spPr>
                <a:xfrm>
                  <a:off x="4750274" y="1783753"/>
                  <a:ext cx="46608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8" name="Rectangle 6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66089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Group 50"/>
          <p:cNvGrpSpPr/>
          <p:nvPr/>
        </p:nvGrpSpPr>
        <p:grpSpPr>
          <a:xfrm>
            <a:off x="2565644" y="1217161"/>
            <a:ext cx="580470" cy="626965"/>
            <a:chOff x="6870151" y="1242782"/>
            <a:chExt cx="580470" cy="626965"/>
          </a:xfrm>
        </p:grpSpPr>
        <p:sp>
          <p:nvSpPr>
            <p:cNvPr id="65" name="Oval 64"/>
            <p:cNvSpPr/>
            <p:nvPr/>
          </p:nvSpPr>
          <p:spPr>
            <a:xfrm>
              <a:off x="6870151" y="1242782"/>
              <a:ext cx="580470" cy="605961"/>
            </a:xfrm>
            <a:prstGeom prst="ellipse">
              <a:avLst/>
            </a:prstGeom>
            <a:solidFill>
              <a:srgbClr val="FAC7C7"/>
            </a:solidFill>
            <a:ln w="12700" cap="flat">
              <a:solidFill>
                <a:srgbClr val="C0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6971751" y="1255733"/>
                  <a:ext cx="370557" cy="61401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/>
                        </m:nary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1751" y="1255733"/>
                  <a:ext cx="370557" cy="614014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160000" t="-115842" r="-160000" b="-1663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2" name="Straight Arrow Connector 51"/>
          <p:cNvCxnSpPr>
            <a:stCxn id="74" idx="3"/>
          </p:cNvCxnSpPr>
          <p:nvPr/>
        </p:nvCxnSpPr>
        <p:spPr>
          <a:xfrm flipV="1">
            <a:off x="773931" y="1557225"/>
            <a:ext cx="1663149" cy="59566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Arrow Connector 52"/>
          <p:cNvCxnSpPr/>
          <p:nvPr/>
        </p:nvCxnSpPr>
        <p:spPr>
          <a:xfrm flipV="1">
            <a:off x="721498" y="1591458"/>
            <a:ext cx="1706655" cy="106267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Straight Arrow Connector 53"/>
          <p:cNvCxnSpPr/>
          <p:nvPr/>
        </p:nvCxnSpPr>
        <p:spPr>
          <a:xfrm flipV="1">
            <a:off x="731600" y="1567653"/>
            <a:ext cx="1714811" cy="1612159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Straight Arrow Connector 54"/>
          <p:cNvCxnSpPr>
            <a:stCxn id="68" idx="3"/>
          </p:cNvCxnSpPr>
          <p:nvPr/>
        </p:nvCxnSpPr>
        <p:spPr>
          <a:xfrm flipV="1">
            <a:off x="773931" y="1534051"/>
            <a:ext cx="1654222" cy="2086309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Arrow Connector 55"/>
          <p:cNvCxnSpPr/>
          <p:nvPr/>
        </p:nvCxnSpPr>
        <p:spPr>
          <a:xfrm>
            <a:off x="3272740" y="1487847"/>
            <a:ext cx="250531" cy="9993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1" name="Straight Arrow Connector 60"/>
          <p:cNvCxnSpPr/>
          <p:nvPr/>
        </p:nvCxnSpPr>
        <p:spPr>
          <a:xfrm>
            <a:off x="3973118" y="1503291"/>
            <a:ext cx="609572" cy="492938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62" name="Group 61"/>
          <p:cNvGrpSpPr/>
          <p:nvPr/>
        </p:nvGrpSpPr>
        <p:grpSpPr>
          <a:xfrm>
            <a:off x="3573601" y="1316278"/>
            <a:ext cx="322786" cy="336961"/>
            <a:chOff x="6155416" y="703948"/>
            <a:chExt cx="422743" cy="441307"/>
          </a:xfrm>
        </p:grpSpPr>
        <p:sp>
          <p:nvSpPr>
            <p:cNvPr id="63" name="Oval 62"/>
            <p:cNvSpPr/>
            <p:nvPr/>
          </p:nvSpPr>
          <p:spPr>
            <a:xfrm>
              <a:off x="6155416" y="703948"/>
              <a:ext cx="422743" cy="441307"/>
            </a:xfrm>
            <a:prstGeom prst="ellipse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" name="Curved Connector 63"/>
            <p:cNvCxnSpPr/>
            <p:nvPr/>
          </p:nvCxnSpPr>
          <p:spPr>
            <a:xfrm flipV="1">
              <a:off x="6226335" y="827403"/>
              <a:ext cx="280903" cy="192106"/>
            </a:xfrm>
            <a:prstGeom prst="curvedConnector3">
              <a:avLst/>
            </a:prstGeom>
            <a:noFill/>
            <a:ln w="254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75" name="Oval 74"/>
          <p:cNvSpPr/>
          <p:nvPr/>
        </p:nvSpPr>
        <p:spPr>
          <a:xfrm>
            <a:off x="2591336" y="2104475"/>
            <a:ext cx="580470" cy="605961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2692936" y="2117426"/>
                <a:ext cx="370557" cy="6140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936" y="2117426"/>
                <a:ext cx="370557" cy="614014"/>
              </a:xfrm>
              <a:prstGeom prst="rect">
                <a:avLst/>
              </a:prstGeom>
              <a:blipFill rotWithShape="0">
                <a:blip r:embed="rId11"/>
                <a:stretch>
                  <a:fillRect l="-157377" t="-115842" r="-155738" b="-166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7" name="Straight Arrow Connector 76"/>
          <p:cNvCxnSpPr/>
          <p:nvPr/>
        </p:nvCxnSpPr>
        <p:spPr>
          <a:xfrm>
            <a:off x="3298432" y="2375161"/>
            <a:ext cx="250531" cy="9993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8" name="Straight Arrow Connector 77"/>
          <p:cNvCxnSpPr/>
          <p:nvPr/>
        </p:nvCxnSpPr>
        <p:spPr>
          <a:xfrm>
            <a:off x="3998810" y="2390605"/>
            <a:ext cx="523967" cy="149948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9" name="Oval 78"/>
          <p:cNvSpPr/>
          <p:nvPr/>
        </p:nvSpPr>
        <p:spPr>
          <a:xfrm>
            <a:off x="3599293" y="2203592"/>
            <a:ext cx="322786" cy="336961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0" name="Curved Connector 79"/>
          <p:cNvCxnSpPr/>
          <p:nvPr/>
        </p:nvCxnSpPr>
        <p:spPr>
          <a:xfrm flipV="1">
            <a:off x="3653443" y="2297856"/>
            <a:ext cx="214484" cy="146683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1" name="Oval 80"/>
          <p:cNvSpPr/>
          <p:nvPr/>
        </p:nvSpPr>
        <p:spPr>
          <a:xfrm>
            <a:off x="2591336" y="2996297"/>
            <a:ext cx="580470" cy="605961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/>
              <p:cNvSpPr/>
              <p:nvPr/>
            </p:nvSpPr>
            <p:spPr>
              <a:xfrm>
                <a:off x="2692936" y="3009248"/>
                <a:ext cx="370557" cy="6140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2" name="Rectangle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936" y="3009248"/>
                <a:ext cx="370557" cy="614014"/>
              </a:xfrm>
              <a:prstGeom prst="rect">
                <a:avLst/>
              </a:prstGeom>
              <a:blipFill rotWithShape="0">
                <a:blip r:embed="rId11"/>
                <a:stretch>
                  <a:fillRect l="-157377" t="-117000" r="-155738" b="-16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Straight Arrow Connector 82"/>
          <p:cNvCxnSpPr/>
          <p:nvPr/>
        </p:nvCxnSpPr>
        <p:spPr>
          <a:xfrm>
            <a:off x="3298432" y="3266983"/>
            <a:ext cx="250531" cy="9993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4" name="Straight Arrow Connector 83"/>
          <p:cNvCxnSpPr/>
          <p:nvPr/>
        </p:nvCxnSpPr>
        <p:spPr>
          <a:xfrm flipV="1">
            <a:off x="3998810" y="3117435"/>
            <a:ext cx="523967" cy="114192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5" name="Oval 84"/>
          <p:cNvSpPr/>
          <p:nvPr/>
        </p:nvSpPr>
        <p:spPr>
          <a:xfrm>
            <a:off x="3599293" y="3095414"/>
            <a:ext cx="322786" cy="336961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6" name="Curved Connector 85"/>
          <p:cNvCxnSpPr/>
          <p:nvPr/>
        </p:nvCxnSpPr>
        <p:spPr>
          <a:xfrm flipV="1">
            <a:off x="3653443" y="3189678"/>
            <a:ext cx="214484" cy="146683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7" name="Oval 86"/>
          <p:cNvSpPr/>
          <p:nvPr/>
        </p:nvSpPr>
        <p:spPr>
          <a:xfrm>
            <a:off x="2591336" y="3897378"/>
            <a:ext cx="580470" cy="605961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2692936" y="3910329"/>
                <a:ext cx="370557" cy="6140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936" y="3910329"/>
                <a:ext cx="370557" cy="614014"/>
              </a:xfrm>
              <a:prstGeom prst="rect">
                <a:avLst/>
              </a:prstGeom>
              <a:blipFill rotWithShape="0">
                <a:blip r:embed="rId11"/>
                <a:stretch>
                  <a:fillRect l="-157377" t="-115842" r="-155738" b="-166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9" name="Straight Arrow Connector 88"/>
          <p:cNvCxnSpPr/>
          <p:nvPr/>
        </p:nvCxnSpPr>
        <p:spPr>
          <a:xfrm>
            <a:off x="3298432" y="4168064"/>
            <a:ext cx="250531" cy="9993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Straight Arrow Connector 89"/>
          <p:cNvCxnSpPr/>
          <p:nvPr/>
        </p:nvCxnSpPr>
        <p:spPr>
          <a:xfrm flipV="1">
            <a:off x="3998810" y="3635894"/>
            <a:ext cx="523967" cy="54761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1" name="Oval 90"/>
          <p:cNvSpPr/>
          <p:nvPr/>
        </p:nvSpPr>
        <p:spPr>
          <a:xfrm>
            <a:off x="3599293" y="3996495"/>
            <a:ext cx="322786" cy="336961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2" name="Curved Connector 91"/>
          <p:cNvCxnSpPr/>
          <p:nvPr/>
        </p:nvCxnSpPr>
        <p:spPr>
          <a:xfrm flipV="1">
            <a:off x="3653443" y="4090759"/>
            <a:ext cx="214484" cy="146683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2" name="Straight Arrow Connector 111"/>
          <p:cNvCxnSpPr>
            <a:stCxn id="74" idx="3"/>
          </p:cNvCxnSpPr>
          <p:nvPr/>
        </p:nvCxnSpPr>
        <p:spPr>
          <a:xfrm>
            <a:off x="773931" y="2152886"/>
            <a:ext cx="1679322" cy="260349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6" name="Straight Arrow Connector 115"/>
          <p:cNvCxnSpPr>
            <a:stCxn id="72" idx="3"/>
          </p:cNvCxnSpPr>
          <p:nvPr/>
        </p:nvCxnSpPr>
        <p:spPr>
          <a:xfrm flipV="1">
            <a:off x="773931" y="2423663"/>
            <a:ext cx="1639966" cy="21838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1" name="Straight Arrow Connector 120"/>
          <p:cNvCxnSpPr>
            <a:stCxn id="70" idx="3"/>
          </p:cNvCxnSpPr>
          <p:nvPr/>
        </p:nvCxnSpPr>
        <p:spPr>
          <a:xfrm flipV="1">
            <a:off x="773931" y="2426144"/>
            <a:ext cx="1612321" cy="705059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4" name="Straight Arrow Connector 123"/>
          <p:cNvCxnSpPr>
            <a:stCxn id="68" idx="3"/>
          </p:cNvCxnSpPr>
          <p:nvPr/>
        </p:nvCxnSpPr>
        <p:spPr>
          <a:xfrm flipV="1">
            <a:off x="773931" y="2411574"/>
            <a:ext cx="1639966" cy="120878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8" name="Straight Arrow Connector 127"/>
          <p:cNvCxnSpPr>
            <a:stCxn id="70" idx="3"/>
          </p:cNvCxnSpPr>
          <p:nvPr/>
        </p:nvCxnSpPr>
        <p:spPr>
          <a:xfrm>
            <a:off x="773931" y="3131203"/>
            <a:ext cx="1625201" cy="11982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1" name="Straight Arrow Connector 130"/>
          <p:cNvCxnSpPr>
            <a:stCxn id="72" idx="3"/>
          </p:cNvCxnSpPr>
          <p:nvPr/>
        </p:nvCxnSpPr>
        <p:spPr>
          <a:xfrm>
            <a:off x="773931" y="2642045"/>
            <a:ext cx="1587445" cy="60638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4" name="Straight Arrow Connector 133"/>
          <p:cNvCxnSpPr>
            <a:stCxn id="74" idx="3"/>
          </p:cNvCxnSpPr>
          <p:nvPr/>
        </p:nvCxnSpPr>
        <p:spPr>
          <a:xfrm>
            <a:off x="773931" y="2152886"/>
            <a:ext cx="1587445" cy="111409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8" name="Straight Arrow Connector 137"/>
          <p:cNvCxnSpPr>
            <a:stCxn id="70" idx="3"/>
          </p:cNvCxnSpPr>
          <p:nvPr/>
        </p:nvCxnSpPr>
        <p:spPr>
          <a:xfrm>
            <a:off x="773931" y="3131203"/>
            <a:ext cx="1594692" cy="106147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2" name="Straight Arrow Connector 141"/>
          <p:cNvCxnSpPr>
            <a:stCxn id="74" idx="3"/>
          </p:cNvCxnSpPr>
          <p:nvPr/>
        </p:nvCxnSpPr>
        <p:spPr>
          <a:xfrm>
            <a:off x="773931" y="2152886"/>
            <a:ext cx="1612321" cy="205022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5" name="Straight Arrow Connector 144"/>
          <p:cNvCxnSpPr>
            <a:stCxn id="68" idx="3"/>
          </p:cNvCxnSpPr>
          <p:nvPr/>
        </p:nvCxnSpPr>
        <p:spPr>
          <a:xfrm flipV="1">
            <a:off x="773931" y="3276976"/>
            <a:ext cx="1598625" cy="343384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8" name="Straight Arrow Connector 147"/>
          <p:cNvCxnSpPr>
            <a:stCxn id="68" idx="3"/>
          </p:cNvCxnSpPr>
          <p:nvPr/>
        </p:nvCxnSpPr>
        <p:spPr>
          <a:xfrm>
            <a:off x="773931" y="3620360"/>
            <a:ext cx="1616048" cy="58274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53" name="Group 152"/>
          <p:cNvGrpSpPr/>
          <p:nvPr/>
        </p:nvGrpSpPr>
        <p:grpSpPr>
          <a:xfrm>
            <a:off x="7426674" y="2578512"/>
            <a:ext cx="462434" cy="400566"/>
            <a:chOff x="4750274" y="1783752"/>
            <a:chExt cx="462434" cy="400566"/>
          </a:xfrm>
        </p:grpSpPr>
        <p:sp>
          <p:nvSpPr>
            <p:cNvPr id="154" name="Oval 153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Rectangle 154"/>
                <p:cNvSpPr/>
                <p:nvPr/>
              </p:nvSpPr>
              <p:spPr>
                <a:xfrm>
                  <a:off x="4750274" y="1783752"/>
                  <a:ext cx="46243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5" name="Rectangle 1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62434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t="-3279" r="-14474"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7" name="Group 156"/>
          <p:cNvGrpSpPr/>
          <p:nvPr/>
        </p:nvGrpSpPr>
        <p:grpSpPr>
          <a:xfrm>
            <a:off x="4582690" y="965830"/>
            <a:ext cx="1453281" cy="855685"/>
            <a:chOff x="7377402" y="1060847"/>
            <a:chExt cx="1453281" cy="855685"/>
          </a:xfrm>
        </p:grpSpPr>
        <p:sp>
          <p:nvSpPr>
            <p:cNvPr id="158" name="TextBox 157"/>
            <p:cNvSpPr txBox="1"/>
            <p:nvPr/>
          </p:nvSpPr>
          <p:spPr>
            <a:xfrm>
              <a:off x="7377402" y="1060847"/>
              <a:ext cx="1453281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”hidden"</a:t>
              </a:r>
              <a:r>
                <a:rPr kumimoji="0" lang="en-US" sz="1800" b="0" i="0" u="none" strike="noStrike" cap="none" spc="0" normalizeH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layer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9" name="Straight Arrow Connector 158"/>
            <p:cNvCxnSpPr/>
            <p:nvPr/>
          </p:nvCxnSpPr>
          <p:spPr>
            <a:xfrm flipH="1">
              <a:off x="7870133" y="1421163"/>
              <a:ext cx="14854" cy="495369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69" name="Group 168"/>
          <p:cNvGrpSpPr/>
          <p:nvPr/>
        </p:nvGrpSpPr>
        <p:grpSpPr>
          <a:xfrm>
            <a:off x="8100254" y="2577205"/>
            <a:ext cx="462434" cy="400566"/>
            <a:chOff x="4750274" y="1783752"/>
            <a:chExt cx="462434" cy="400566"/>
          </a:xfrm>
        </p:grpSpPr>
        <p:sp>
          <p:nvSpPr>
            <p:cNvPr id="170" name="Oval 169"/>
            <p:cNvSpPr/>
            <p:nvPr/>
          </p:nvSpPr>
          <p:spPr>
            <a:xfrm>
              <a:off x="4772238" y="1828718"/>
              <a:ext cx="340640" cy="355600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Rectangle 170"/>
                <p:cNvSpPr/>
                <p:nvPr/>
              </p:nvSpPr>
              <p:spPr>
                <a:xfrm>
                  <a:off x="4750274" y="1783752"/>
                  <a:ext cx="46243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1" name="Rectangle 17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62434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2" name="Group 171"/>
          <p:cNvGrpSpPr/>
          <p:nvPr/>
        </p:nvGrpSpPr>
        <p:grpSpPr>
          <a:xfrm>
            <a:off x="7284942" y="1623846"/>
            <a:ext cx="1512592" cy="855685"/>
            <a:chOff x="7225002" y="1060847"/>
            <a:chExt cx="1512592" cy="855685"/>
          </a:xfrm>
        </p:grpSpPr>
        <p:sp>
          <p:nvSpPr>
            <p:cNvPr id="173" name="TextBox 172"/>
            <p:cNvSpPr txBox="1"/>
            <p:nvPr/>
          </p:nvSpPr>
          <p:spPr>
            <a:xfrm>
              <a:off x="7225002" y="1060847"/>
              <a:ext cx="1512592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Loss /</a:t>
              </a:r>
              <a:r>
                <a:rPr kumimoji="0" lang="en-US" sz="1800" b="0" i="0" u="none" strike="noStrike" cap="none" spc="0" normalizeH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Criterion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4" name="Straight Arrow Connector 173"/>
            <p:cNvCxnSpPr/>
            <p:nvPr/>
          </p:nvCxnSpPr>
          <p:spPr>
            <a:xfrm flipH="1">
              <a:off x="7870133" y="1421163"/>
              <a:ext cx="14854" cy="495369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42600099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04040"/>
      </a:accent1>
      <a:accent2>
        <a:srgbClr val="808080"/>
      </a:accent2>
      <a:accent3>
        <a:srgbClr val="BFBFBF"/>
      </a:accent3>
      <a:accent4>
        <a:srgbClr val="8F8F8F"/>
      </a:accent4>
      <a:accent5>
        <a:srgbClr val="6E6E6E"/>
      </a:accent5>
      <a:accent6>
        <a:srgbClr val="4D4D4D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04040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0404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12682</TotalTime>
  <Words>612</Words>
  <Application>Microsoft Macintosh PowerPoint</Application>
  <PresentationFormat>On-screen Show (16:9)</PresentationFormat>
  <Paragraphs>200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Helvetica</vt:lpstr>
      <vt:lpstr>Helvetica Neue</vt:lpstr>
      <vt:lpstr>Office Theme</vt:lpstr>
      <vt:lpstr>PowerPoint Presentation</vt:lpstr>
      <vt:lpstr>Last Class</vt:lpstr>
      <vt:lpstr>Today’s Class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Convolutional (Neural)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Ordonez-Roman, Vicente (vo2m)</cp:lastModifiedBy>
  <cp:revision>357</cp:revision>
  <cp:lastPrinted>2018-04-02T16:27:34Z</cp:lastPrinted>
  <dcterms:modified xsi:type="dcterms:W3CDTF">2018-04-11T03:29:00Z</dcterms:modified>
</cp:coreProperties>
</file>