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9"/>
  </p:notesMasterIdLst>
  <p:sldIdLst>
    <p:sldId id="256" r:id="rId2"/>
    <p:sldId id="458" r:id="rId3"/>
    <p:sldId id="471" r:id="rId4"/>
    <p:sldId id="467" r:id="rId5"/>
    <p:sldId id="515" r:id="rId6"/>
    <p:sldId id="526" r:id="rId7"/>
    <p:sldId id="478" r:id="rId8"/>
    <p:sldId id="541" r:id="rId9"/>
    <p:sldId id="506" r:id="rId10"/>
    <p:sldId id="505" r:id="rId11"/>
    <p:sldId id="502" r:id="rId12"/>
    <p:sldId id="539" r:id="rId13"/>
    <p:sldId id="540" r:id="rId14"/>
    <p:sldId id="537" r:id="rId15"/>
    <p:sldId id="538" r:id="rId16"/>
    <p:sldId id="500" r:id="rId17"/>
    <p:sldId id="479" r:id="rId18"/>
    <p:sldId id="480" r:id="rId19"/>
    <p:sldId id="481" r:id="rId20"/>
    <p:sldId id="482" r:id="rId21"/>
    <p:sldId id="483" r:id="rId22"/>
    <p:sldId id="528" r:id="rId23"/>
    <p:sldId id="529" r:id="rId24"/>
    <p:sldId id="530" r:id="rId25"/>
    <p:sldId id="531" r:id="rId26"/>
    <p:sldId id="532" r:id="rId27"/>
    <p:sldId id="533" r:id="rId28"/>
    <p:sldId id="534" r:id="rId29"/>
    <p:sldId id="535" r:id="rId30"/>
    <p:sldId id="536" r:id="rId31"/>
    <p:sldId id="485" r:id="rId32"/>
    <p:sldId id="486" r:id="rId33"/>
    <p:sldId id="487" r:id="rId34"/>
    <p:sldId id="488" r:id="rId35"/>
    <p:sldId id="489" r:id="rId36"/>
    <p:sldId id="490" r:id="rId37"/>
    <p:sldId id="491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464" r:id="rId47"/>
    <p:sldId id="285" r:id="rId48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/>
    <p:restoredTop sz="94647"/>
  </p:normalViewPr>
  <p:slideViewPr>
    <p:cSldViewPr snapToGrid="0" snapToObjects="1">
      <p:cViewPr varScale="1">
        <p:scale>
          <a:sx n="195" d="100"/>
          <a:sy n="195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11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608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9E6D0-DA62-F54A-916F-2A88B954CE98}" type="slidenum">
              <a:rPr lang="en-US" sz="1200" b="0">
                <a:solidFill>
                  <a:schemeClr val="bg1"/>
                </a:solidFill>
              </a:rPr>
              <a:pPr eaLnBrk="1" hangingPunct="1"/>
              <a:t>17</a:t>
            </a:fld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9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4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Introduction</a:t>
            </a:r>
            <a:r>
              <a:rPr lang="en-US" sz="3400" baseline="0" dirty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327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9/9/19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it.com/articles/article.aspx?p=1431818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OHayh06LJ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/animation.gif" TargetMode="External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tiff"/><Relationship Id="rId4" Type="http://schemas.openxmlformats.org/officeDocument/2006/relationships/image" Target="../media/image20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light.net/blog/2018/03/16/artificial-photoreceptors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_W-IXqoxHA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452821" y="1879818"/>
            <a:ext cx="8190702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Human Vision and Image Processing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409" y="4497169"/>
            <a:ext cx="890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200" dirty="0"/>
              <a:t>Various slides from previous courses by: </a:t>
            </a:r>
            <a:br>
              <a:rPr lang="en-US" altLang="x-none" sz="1200" dirty="0"/>
            </a:br>
            <a:r>
              <a:rPr lang="en-US" altLang="x-none" sz="1200" dirty="0"/>
              <a:t>D.A. Forsyth (Berkeley / UIUC), I. Kokkinos (</a:t>
            </a:r>
            <a:r>
              <a:rPr lang="en-US" altLang="x-none" sz="1200" dirty="0" err="1"/>
              <a:t>Ecole</a:t>
            </a:r>
            <a:r>
              <a:rPr lang="en-US" altLang="x-none" sz="1200" dirty="0"/>
              <a:t> Centrale / UCL). S. </a:t>
            </a:r>
            <a:r>
              <a:rPr lang="en-US" altLang="x-none" sz="1200" dirty="0" err="1"/>
              <a:t>Lazebnik</a:t>
            </a:r>
            <a:r>
              <a:rPr lang="en-US" altLang="x-none" sz="1200" dirty="0"/>
              <a:t> (UNC / UIUC), S. Seitz (MSR / Facebook), J. Hays (Brown / Georgia Tech), A. Berg (Stony Brook / UNC), D. Samaras (Stony Brook) . J. M. </a:t>
            </a:r>
            <a:r>
              <a:rPr lang="en-US" altLang="x-none" sz="1200" dirty="0" err="1"/>
              <a:t>Frahm</a:t>
            </a:r>
            <a:r>
              <a:rPr lang="en-US" altLang="x-none" sz="1200" dirty="0"/>
              <a:t> (UNC), V. Ordonez (UVA).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400800" y="4788694"/>
            <a:ext cx="123944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75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714500" y="857250"/>
            <a:ext cx="23903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18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18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18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18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543051" y="136923"/>
            <a:ext cx="5250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857250"/>
            <a:ext cx="1245394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771650" y="2514600"/>
            <a:ext cx="209544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18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71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3" y="1179672"/>
            <a:ext cx="6858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" y="2390061"/>
            <a:ext cx="44005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863761" y="4818698"/>
            <a:ext cx="3136547" cy="253916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05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467293" y="4278085"/>
            <a:ext cx="4172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6780498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3486150"/>
            <a:ext cx="5829300" cy="11430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The human eye is sort of a camera!</a:t>
            </a:r>
          </a:p>
          <a:p>
            <a:pPr lvl="1"/>
            <a:r>
              <a:rPr lang="en-US" altLang="en-US" b="1" dirty="0"/>
              <a:t>Iris</a:t>
            </a:r>
            <a:r>
              <a:rPr lang="en-US" altLang="en-US" dirty="0"/>
              <a:t> - </a:t>
            </a:r>
            <a:r>
              <a:rPr lang="en-US" altLang="en-US" sz="1350" dirty="0"/>
              <a:t>colored annulus with radial muscles</a:t>
            </a:r>
          </a:p>
          <a:p>
            <a:pPr lvl="1"/>
            <a:r>
              <a:rPr lang="en-US" altLang="en-US" b="1" dirty="0"/>
              <a:t>Pupil</a:t>
            </a:r>
            <a:r>
              <a:rPr lang="en-US" altLang="en-US" dirty="0"/>
              <a:t> - </a:t>
            </a:r>
            <a:r>
              <a:rPr lang="en-US" altLang="en-US" sz="1350" dirty="0"/>
              <a:t>the hole (aperture) whose size is controlled by the iris</a:t>
            </a:r>
          </a:p>
          <a:p>
            <a:pPr lvl="1"/>
            <a:r>
              <a:rPr lang="en-US" altLang="en-US" sz="1350" dirty="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800100"/>
            <a:ext cx="4113609" cy="24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1657350" y="4572000"/>
            <a:ext cx="5829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2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2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800850" y="4937522"/>
            <a:ext cx="12105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9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6058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45617-EEEF-AA4E-9575-2ED4687A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8399B-DF23-8A4C-ABFB-97C4404EB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16" y="1142638"/>
            <a:ext cx="6134462" cy="2827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412C1-8F79-1E4F-AFB5-9C72CBEDEB79}"/>
              </a:ext>
            </a:extLst>
          </p:cNvPr>
          <p:cNvSpPr txBox="1"/>
          <p:nvPr/>
        </p:nvSpPr>
        <p:spPr>
          <a:xfrm>
            <a:off x="2605534" y="4896526"/>
            <a:ext cx="6471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Ayala 2007. Darwin's greatest discovery: Design without designer. Proceedings of the National Academy of Sciences. USA.</a:t>
            </a:r>
          </a:p>
        </p:txBody>
      </p:sp>
    </p:spTree>
    <p:extLst>
      <p:ext uri="{BB962C8B-B14F-4D97-AF65-F5344CB8AC3E}">
        <p14:creationId xmlns:p14="http://schemas.microsoft.com/office/powerpoint/2010/main" val="287925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B4E2F-1B53-9544-BEFB-BC04CA9E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11" y="2013496"/>
            <a:ext cx="81280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3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B0B1-5F85-444D-ADF8-6504894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Hubel and Wiesel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032B8-84D3-994B-87CE-615FFB1C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68016"/>
            <a:ext cx="4482193" cy="33939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9647E6-9992-2A40-8F3E-8F6B4618F84C}"/>
              </a:ext>
            </a:extLst>
          </p:cNvPr>
          <p:cNvSpPr/>
          <p:nvPr/>
        </p:nvSpPr>
        <p:spPr>
          <a:xfrm>
            <a:off x="5623559" y="4881890"/>
            <a:ext cx="35661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http://www.informit.com/articles/article.aspx?p=1431818</a:t>
            </a:r>
            <a:endParaRPr lang="en-US"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758896-779F-4E4C-8C4F-3451335EFDDE}"/>
              </a:ext>
            </a:extLst>
          </p:cNvPr>
          <p:cNvSpPr/>
          <p:nvPr/>
        </p:nvSpPr>
        <p:spPr>
          <a:xfrm>
            <a:off x="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https://www.youtube.com/watch?v=IOHayh06LJ4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985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776" y="1795667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Image Processing &amp; Image Filtering</a:t>
            </a:r>
          </a:p>
        </p:txBody>
      </p:sp>
    </p:spTree>
    <p:extLst>
      <p:ext uri="{BB962C8B-B14F-4D97-AF65-F5344CB8AC3E}">
        <p14:creationId xmlns:p14="http://schemas.microsoft.com/office/powerpoint/2010/main" val="346725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984772" y="4457700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we see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818460" y="4457700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a computer sees</a:t>
            </a:r>
          </a:p>
        </p:txBody>
      </p:sp>
      <p:pic>
        <p:nvPicPr>
          <p:cNvPr id="45062" name="Picture 7" descr="U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6629400" y="4857750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900" b="0">
                <a:solidFill>
                  <a:schemeClr val="bg1"/>
                </a:solidFill>
              </a:rPr>
              <a:t>Source: S. Narasimhan</a:t>
            </a:r>
          </a:p>
        </p:txBody>
      </p:sp>
      <p:sp>
        <p:nvSpPr>
          <p:cNvPr id="10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Reminder of what is an image for a computer.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7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540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8610" y="4019317"/>
            <a:ext cx="6223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</a:rPr>
              <a:t>The domain of x and y is [0, </a:t>
            </a:r>
            <a:r>
              <a:rPr lang="en-US" dirty="0" err="1">
                <a:solidFill>
                  <a:srgbClr val="000000"/>
                </a:solidFill>
              </a:rPr>
              <a:t>img</a:t>
            </a:r>
            <a:r>
              <a:rPr lang="en-US" dirty="0">
                <a:solidFill>
                  <a:srgbClr val="000000"/>
                </a:solidFill>
              </a:rPr>
              <a:t>-width) and [0 and </a:t>
            </a:r>
            <a:r>
              <a:rPr lang="en-US" dirty="0" err="1">
                <a:solidFill>
                  <a:srgbClr val="000000"/>
                </a:solidFill>
              </a:rPr>
              <a:t>img</a:t>
            </a:r>
            <a:r>
              <a:rPr lang="en-US" dirty="0">
                <a:solidFill>
                  <a:srgbClr val="000000"/>
                </a:solidFill>
              </a:rPr>
              <a:t>-height)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</a:rPr>
              <a:t>x, and y are discretized into integer values.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3345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Practical Advice on Photography</a:t>
            </a:r>
          </a:p>
          <a:p>
            <a:r>
              <a:rPr lang="en-US" dirty="0"/>
              <a:t>Camera Parameters</a:t>
            </a:r>
          </a:p>
          <a:p>
            <a:r>
              <a:rPr lang="en-US" dirty="0"/>
              <a:t>Brief Introduction to Projective Geometry</a:t>
            </a:r>
            <a:br>
              <a:rPr lang="en-US" dirty="0"/>
            </a:br>
            <a:r>
              <a:rPr lang="en-US" dirty="0"/>
              <a:t> (Computer Graphics)</a:t>
            </a:r>
          </a:p>
          <a:p>
            <a:r>
              <a:rPr lang="en-US" dirty="0"/>
              <a:t>Introduction to Light  (BRDF)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63725331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Images as Matrices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835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4281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Image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0" y="161868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6691" y="4688055"/>
                <a:ext cx="6273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4688055"/>
                <a:ext cx="627351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883" r="-873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Image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0" y="161868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6691" y="4688055"/>
                <a:ext cx="10569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0&lt;</m:t>
                      </m:r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4688055"/>
                <a:ext cx="105695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598" r="-459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4000"/>
                    </a14:imgEffect>
                  </a14:imgLayer>
                </a14:imgProps>
              </a:ext>
            </a:extLst>
          </a:blip>
          <a:srcRect l="53634" t="5150" r="2853" b="4750"/>
          <a:stretch/>
        </p:blipFill>
        <p:spPr>
          <a:xfrm>
            <a:off x="3888059" y="1776762"/>
            <a:ext cx="2847278" cy="27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44415" y="4043620"/>
            <a:ext cx="4564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Channels 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usually RGB: Red, Green,</a:t>
            </a:r>
            <a:r>
              <a:rPr kumimoji="0" lang="en-US" sz="1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Blue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144" y="4439271"/>
            <a:ext cx="52427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Other color spaces: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HSV, HSL, LUV, XYZ, Lab, CMYK,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25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23291" y="-16046"/>
            <a:ext cx="7886700" cy="994172"/>
          </a:xfrm>
        </p:spPr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1600201" y="1028700"/>
            <a:ext cx="3021806" cy="302895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7" y="1468976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7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4223148" y="4936331"/>
            <a:ext cx="38331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9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314450" y="4114800"/>
            <a:ext cx="274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6656349" y="4612362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53704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486150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76475"/>
            <a:ext cx="1714500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42" y="139380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6915150" y="1551385"/>
            <a:ext cx="6799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6915150" y="274320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(R=0,B=0)</a:t>
            </a:r>
            <a:endParaRPr lang="en-US" altLang="en-US" sz="825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6915150" y="3943350"/>
            <a:ext cx="686406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(R=0,G=0)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r>
              <a:rPr lang="en-US" sz="1200"/>
              <a:t>by James Hays</a:t>
            </a:r>
          </a:p>
        </p:txBody>
      </p:sp>
    </p:spTree>
    <p:extLst>
      <p:ext uri="{BB962C8B-B14F-4D97-AF65-F5344CB8AC3E}">
        <p14:creationId xmlns:p14="http://schemas.microsoft.com/office/powerpoint/2010/main" val="468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323850" y="34528"/>
            <a:ext cx="7886700" cy="994172"/>
          </a:xfrm>
        </p:spPr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428750"/>
            <a:ext cx="3714750" cy="3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000250" y="857250"/>
            <a:ext cx="25603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100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4332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7157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42887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7073504" y="1543050"/>
            <a:ext cx="668773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7104460" y="280035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7086600" y="417195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(H=1,S=0)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4540" y="487393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r>
              <a:rPr lang="en-US" sz="1200"/>
              <a:t>by James Hays</a:t>
            </a:r>
          </a:p>
        </p:txBody>
      </p:sp>
    </p:spTree>
    <p:extLst>
      <p:ext uri="{BB962C8B-B14F-4D97-AF65-F5344CB8AC3E}">
        <p14:creationId xmlns:p14="http://schemas.microsoft.com/office/powerpoint/2010/main" val="1198469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14300" y="9525"/>
            <a:ext cx="7886700" cy="994172"/>
          </a:xfrm>
        </p:spPr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228850" y="742950"/>
            <a:ext cx="43669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100" dirty="0">
                <a:solidFill>
                  <a:prstClr val="black"/>
                </a:solidFill>
              </a:rPr>
              <a:t>“Perceptually uniform”</a:t>
            </a:r>
            <a:r>
              <a:rPr lang="en-US" altLang="en-US" sz="2100" dirty="0">
                <a:solidFill>
                  <a:srgbClr val="FF0000"/>
                </a:solidFill>
              </a:rPr>
              <a:t>*</a:t>
            </a:r>
            <a:r>
              <a:rPr lang="en-US" altLang="en-US" sz="2100" dirty="0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2800350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4332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239442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496742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85" y="237924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7073504" y="1543050"/>
            <a:ext cx="646331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7104460" y="2800350"/>
            <a:ext cx="70564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7086600" y="4171950"/>
            <a:ext cx="70564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(L=65,a=0)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4540" y="487393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r>
              <a:rPr lang="en-US" sz="1200"/>
              <a:t>by James Hays</a:t>
            </a:r>
          </a:p>
        </p:txBody>
      </p:sp>
    </p:spTree>
    <p:extLst>
      <p:ext uri="{BB962C8B-B14F-4D97-AF65-F5344CB8AC3E}">
        <p14:creationId xmlns:p14="http://schemas.microsoft.com/office/powerpoint/2010/main" val="1422349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366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736057" y="4457701"/>
            <a:ext cx="3720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r>
              <a:rPr lang="en-US" sz="1200"/>
              <a:t>by James Hays</a:t>
            </a:r>
          </a:p>
        </p:txBody>
      </p:sp>
    </p:spTree>
    <p:extLst>
      <p:ext uri="{BB962C8B-B14F-4D97-AF65-F5344CB8AC3E}">
        <p14:creationId xmlns:p14="http://schemas.microsoft.com/office/powerpoint/2010/main" val="1786445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686050" y="4514851"/>
            <a:ext cx="3720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4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r>
              <a:rPr lang="en-US" sz="1200"/>
              <a:t>by James Hays</a:t>
            </a:r>
          </a:p>
        </p:txBody>
      </p:sp>
    </p:spTree>
    <p:extLst>
      <p:ext uri="{BB962C8B-B14F-4D97-AF65-F5344CB8AC3E}">
        <p14:creationId xmlns:p14="http://schemas.microsoft.com/office/powerpoint/2010/main" val="82357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Reflection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70" y="4180701"/>
            <a:ext cx="55499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46" y="1142276"/>
            <a:ext cx="7503348" cy="1059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185666"/>
            <a:ext cx="2755900" cy="18790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561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Phong_reflection_model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4066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657600" y="4572001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4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</a:t>
            </a:r>
            <a:r>
              <a:rPr lang="en-US" sz="1200"/>
              <a:t>by James Hays</a:t>
            </a:r>
          </a:p>
        </p:txBody>
      </p:sp>
    </p:spTree>
    <p:extLst>
      <p:ext uri="{BB962C8B-B14F-4D97-AF65-F5344CB8AC3E}">
        <p14:creationId xmlns:p14="http://schemas.microsoft.com/office/powerpoint/2010/main" val="1279659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75" y="920197"/>
            <a:ext cx="6185647" cy="34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3233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51" y="1225177"/>
            <a:ext cx="7189695" cy="284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353892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0" y="1099409"/>
            <a:ext cx="7398871" cy="3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7179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49" y="197283"/>
            <a:ext cx="643591" cy="643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" r="-3670"/>
          <a:stretch/>
        </p:blipFill>
        <p:spPr>
          <a:xfrm>
            <a:off x="624542" y="1247215"/>
            <a:ext cx="8062258" cy="31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486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49" y="197283"/>
            <a:ext cx="643591" cy="643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55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e.g. Median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689" r="8859" b="8463"/>
          <a:stretch/>
        </p:blipFill>
        <p:spPr>
          <a:xfrm>
            <a:off x="4869328" y="1325660"/>
            <a:ext cx="2696884" cy="2959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21146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Convolution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7" y="986637"/>
            <a:ext cx="5937623" cy="26533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881718" y="2134031"/>
          <a:ext cx="842682" cy="77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37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0896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98"/>
            <a:ext cx="9144000" cy="3634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0564" y="4265644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55135"/>
            <a:ext cx="13827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(filter, kernel)</a:t>
            </a:r>
          </a:p>
        </p:txBody>
      </p:sp>
    </p:spTree>
    <p:extLst>
      <p:ext uri="{BB962C8B-B14F-4D97-AF65-F5344CB8AC3E}">
        <p14:creationId xmlns:p14="http://schemas.microsoft.com/office/powerpoint/2010/main" val="1766691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>
                <a:solidFill>
                  <a:srgbClr val="215380"/>
                </a:solidFill>
              </a:rPr>
            </a:br>
            <a:r>
              <a:rPr lang="en-US" sz="3200" dirty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7252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Reflection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" y="1312916"/>
            <a:ext cx="6214214" cy="3830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by Aaron </a:t>
            </a:r>
            <a:r>
              <a:rPr lang="en-US" sz="1400" dirty="0" err="1"/>
              <a:t>Bobick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1080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>
                <a:solidFill>
                  <a:srgbClr val="215380"/>
                </a:solidFill>
              </a:rPr>
            </a:br>
            <a:r>
              <a:rPr lang="en-US" sz="3200" dirty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1/9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84069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5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>
                <a:solidFill>
                  <a:srgbClr val="215380"/>
                </a:solidFill>
              </a:rPr>
            </a:br>
            <a:r>
              <a:rPr lang="en-US" sz="3200" dirty="0">
                <a:solidFill>
                  <a:srgbClr val="215380"/>
                </a:solidFill>
              </a:rPr>
              <a:t>e.g. </a:t>
            </a:r>
            <a:r>
              <a:rPr lang="en-US" sz="3200" dirty="0" err="1">
                <a:solidFill>
                  <a:srgbClr val="215380"/>
                </a:solidFill>
              </a:rPr>
              <a:t>gaussian</a:t>
            </a:r>
            <a:r>
              <a:rPr lang="en-US" sz="3200" dirty="0">
                <a:solidFill>
                  <a:srgbClr val="215380"/>
                </a:solidFill>
              </a:rPr>
              <a:t> filter (</a:t>
            </a:r>
            <a:r>
              <a:rPr lang="en-US" sz="3200" dirty="0" err="1">
                <a:solidFill>
                  <a:srgbClr val="215380"/>
                </a:solidFill>
              </a:rPr>
              <a:t>gaussian</a:t>
            </a:r>
            <a:r>
              <a:rPr lang="en-US" sz="3200" dirty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1/16</a:t>
                      </a:r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1/8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1/16</a:t>
                      </a:r>
                    </a:p>
                  </a:txBody>
                  <a:tcPr marT="79145" marB="79145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1/8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1/4</a:t>
                      </a:r>
                    </a:p>
                  </a:txBody>
                  <a:tcPr marT="79145" marB="79145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1/8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1/16</a:t>
                      </a:r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1/8</a:t>
                      </a:r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1/16</a:t>
                      </a:r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43" y="3336197"/>
            <a:ext cx="1439682" cy="11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8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>
                <a:solidFill>
                  <a:srgbClr val="215380"/>
                </a:solidFill>
              </a:rPr>
            </a:br>
            <a:r>
              <a:rPr lang="en-US" sz="3200" dirty="0">
                <a:solidFill>
                  <a:srgbClr val="215380"/>
                </a:solidFill>
              </a:rPr>
              <a:t>e.g. </a:t>
            </a:r>
            <a:r>
              <a:rPr lang="en-US" sz="3200" dirty="0" err="1">
                <a:solidFill>
                  <a:srgbClr val="215380"/>
                </a:solidFill>
              </a:rPr>
              <a:t>gaussian</a:t>
            </a:r>
            <a:r>
              <a:rPr lang="en-US" sz="3200" dirty="0">
                <a:solidFill>
                  <a:srgbClr val="215380"/>
                </a:solidFill>
              </a:rPr>
              <a:t> filter (</a:t>
            </a:r>
            <a:r>
              <a:rPr lang="en-US" sz="3200" dirty="0" err="1">
                <a:solidFill>
                  <a:srgbClr val="215380"/>
                </a:solidFill>
              </a:rPr>
              <a:t>gaussian</a:t>
            </a:r>
            <a:r>
              <a:rPr lang="en-US" sz="3200" dirty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770"/>
          <a:stretch/>
        </p:blipFill>
        <p:spPr>
          <a:xfrm>
            <a:off x="1318933" y="1898650"/>
            <a:ext cx="6057900" cy="23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828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>
                <a:solidFill>
                  <a:srgbClr val="215380"/>
                </a:solidFill>
              </a:rPr>
            </a:br>
            <a:r>
              <a:rPr lang="en-US" sz="3200" dirty="0">
                <a:solidFill>
                  <a:srgbClr val="215380"/>
                </a:solidFill>
              </a:rPr>
              <a:t>e.g. </a:t>
            </a:r>
            <a:r>
              <a:rPr lang="en-US" sz="3200" dirty="0" err="1">
                <a:solidFill>
                  <a:srgbClr val="215380"/>
                </a:solidFill>
              </a:rPr>
              <a:t>sobel</a:t>
            </a:r>
            <a:r>
              <a:rPr lang="en-US" sz="3200" dirty="0">
                <a:solidFill>
                  <a:srgbClr val="215380"/>
                </a:solidFill>
              </a:rPr>
              <a:t>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-1</a:t>
                      </a:r>
                    </a:p>
                  </a:txBody>
                  <a:tcPr marT="79145" marB="79145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-2</a:t>
                      </a:r>
                    </a:p>
                  </a:txBody>
                  <a:tcPr marT="79145" marB="79145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-1</a:t>
                      </a:r>
                    </a:p>
                  </a:txBody>
                  <a:tcPr marT="79145" marB="79145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45844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99" y="367552"/>
            <a:ext cx="2417799" cy="41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41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Class: More on Image Filters</a:t>
            </a:r>
          </a:p>
        </p:txBody>
      </p:sp>
    </p:spTree>
    <p:extLst>
      <p:ext uri="{BB962C8B-B14F-4D97-AF65-F5344CB8AC3E}">
        <p14:creationId xmlns:p14="http://schemas.microsoft.com/office/powerpoint/2010/main" val="377159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47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own Camera as a species: </a:t>
            </a:r>
            <a:br>
              <a:rPr lang="en-US" dirty="0"/>
            </a:br>
            <a:r>
              <a:rPr lang="en-US" dirty="0"/>
              <a:t>The Human Eye</a:t>
            </a:r>
          </a:p>
        </p:txBody>
      </p:sp>
    </p:spTree>
    <p:extLst>
      <p:ext uri="{BB962C8B-B14F-4D97-AF65-F5344CB8AC3E}">
        <p14:creationId xmlns:p14="http://schemas.microsoft.com/office/powerpoint/2010/main" val="27198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8" y="0"/>
            <a:ext cx="496823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5423" y="47339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Vicente’s eye</a:t>
            </a:r>
          </a:p>
        </p:txBody>
      </p:sp>
    </p:spTree>
    <p:extLst>
      <p:ext uri="{BB962C8B-B14F-4D97-AF65-F5344CB8AC3E}">
        <p14:creationId xmlns:p14="http://schemas.microsoft.com/office/powerpoint/2010/main" val="266646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3486150"/>
            <a:ext cx="5829300" cy="11430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The human eye is sort of a camera!</a:t>
            </a:r>
          </a:p>
          <a:p>
            <a:pPr lvl="1"/>
            <a:r>
              <a:rPr lang="en-US" altLang="en-US" b="1" dirty="0"/>
              <a:t>Iris</a:t>
            </a:r>
            <a:r>
              <a:rPr lang="en-US" altLang="en-US" dirty="0"/>
              <a:t> - </a:t>
            </a:r>
            <a:r>
              <a:rPr lang="en-US" altLang="en-US" sz="1350" dirty="0"/>
              <a:t>colored annulus with radial muscles</a:t>
            </a:r>
          </a:p>
          <a:p>
            <a:pPr lvl="1"/>
            <a:r>
              <a:rPr lang="en-US" altLang="en-US" b="1" dirty="0"/>
              <a:t>Pupil</a:t>
            </a:r>
            <a:r>
              <a:rPr lang="en-US" altLang="en-US" dirty="0"/>
              <a:t> - </a:t>
            </a:r>
            <a:r>
              <a:rPr lang="en-US" altLang="en-US" sz="1350" dirty="0"/>
              <a:t>the hole (aperture) whose size is controlled by the iris</a:t>
            </a:r>
          </a:p>
          <a:p>
            <a:pPr lvl="1"/>
            <a:r>
              <a:rPr lang="en-US" altLang="en-US" sz="1350" dirty="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800100"/>
            <a:ext cx="4113609" cy="24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1657350" y="4572000"/>
            <a:ext cx="5829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2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2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800850" y="4937522"/>
            <a:ext cx="12105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9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738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95D74-9652-014C-BC20-FF052A2D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45" y="103878"/>
            <a:ext cx="6413864" cy="43431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F9FF9-3108-064A-831A-CC1418313FA1}"/>
              </a:ext>
            </a:extLst>
          </p:cNvPr>
          <p:cNvSpPr/>
          <p:nvPr/>
        </p:nvSpPr>
        <p:spPr>
          <a:xfrm>
            <a:off x="2031274" y="4521522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https://www.findlight.net/blog/2018/03/16/artificial-photoreceptors/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27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the eye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1112" y="2248585"/>
            <a:ext cx="6136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=L_W-</a:t>
            </a:r>
            <a:r>
              <a:rPr lang="en-US" dirty="0" err="1">
                <a:hlinkClick r:id="rId2"/>
              </a:rPr>
              <a:t>IXqoxHA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95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3547</TotalTime>
  <Words>1010</Words>
  <Application>Microsoft Macintosh PowerPoint</Application>
  <PresentationFormat>On-screen Show (16:9)</PresentationFormat>
  <Paragraphs>195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ＭＳ Ｐゴシック</vt:lpstr>
      <vt:lpstr>Arial</vt:lpstr>
      <vt:lpstr>Calibri</vt:lpstr>
      <vt:lpstr>Calibri Light</vt:lpstr>
      <vt:lpstr>Cambria Math</vt:lpstr>
      <vt:lpstr>EngraversGothic BT Regular</vt:lpstr>
      <vt:lpstr>Helvetica</vt:lpstr>
      <vt:lpstr>Helvetica Neue</vt:lpstr>
      <vt:lpstr>Symbol</vt:lpstr>
      <vt:lpstr>Times</vt:lpstr>
      <vt:lpstr>Times New Roman</vt:lpstr>
      <vt:lpstr>Office Theme</vt:lpstr>
      <vt:lpstr>PowerPoint Presentation</vt:lpstr>
      <vt:lpstr>Last Class</vt:lpstr>
      <vt:lpstr>Phong Reflection Model</vt:lpstr>
      <vt:lpstr>Phong Reflection Model</vt:lpstr>
      <vt:lpstr>Our own Camera as a species:  The Human Eye</vt:lpstr>
      <vt:lpstr>PowerPoint Presentation</vt:lpstr>
      <vt:lpstr>The Eye</vt:lpstr>
      <vt:lpstr>PowerPoint Presentation</vt:lpstr>
      <vt:lpstr>More about the eye</vt:lpstr>
      <vt:lpstr>PowerPoint Presentation</vt:lpstr>
      <vt:lpstr>Electromagnetic Spectrum</vt:lpstr>
      <vt:lpstr>The Eye</vt:lpstr>
      <vt:lpstr>Eye Evolution</vt:lpstr>
      <vt:lpstr>PowerPoint Presentation</vt:lpstr>
      <vt:lpstr>Hubel and Wiesel</vt:lpstr>
      <vt:lpstr>Image Processing &amp; Image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Image Processing</vt:lpstr>
      <vt:lpstr>Basic Image Processing</vt:lpstr>
      <vt:lpstr>PowerPoint Presentation</vt:lpstr>
      <vt:lpstr>Color spaces: RGB</vt:lpstr>
      <vt:lpstr>Color spaces: HSV</vt:lpstr>
      <vt:lpstr>Color spaces: L*a*b*</vt:lpstr>
      <vt:lpstr>Most information in intensity</vt:lpstr>
      <vt:lpstr>Most information in intensity</vt:lpstr>
      <vt:lpstr>Most information in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Class: More on Image Filters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182</cp:revision>
  <cp:lastPrinted>2019-09-09T20:28:22Z</cp:lastPrinted>
  <dcterms:modified xsi:type="dcterms:W3CDTF">2019-09-09T20:28:30Z</dcterms:modified>
</cp:coreProperties>
</file>