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56" r:id="rId2"/>
    <p:sldId id="585" r:id="rId3"/>
    <p:sldId id="623" r:id="rId4"/>
    <p:sldId id="600" r:id="rId5"/>
    <p:sldId id="601" r:id="rId6"/>
    <p:sldId id="627" r:id="rId7"/>
    <p:sldId id="615" r:id="rId8"/>
    <p:sldId id="620" r:id="rId9"/>
    <p:sldId id="621" r:id="rId10"/>
    <p:sldId id="622" r:id="rId11"/>
    <p:sldId id="625" r:id="rId12"/>
    <p:sldId id="624" r:id="rId13"/>
    <p:sldId id="628" r:id="rId14"/>
    <p:sldId id="662" r:id="rId15"/>
    <p:sldId id="629" r:id="rId16"/>
    <p:sldId id="663" r:id="rId17"/>
    <p:sldId id="630" r:id="rId18"/>
    <p:sldId id="635" r:id="rId19"/>
    <p:sldId id="664" r:id="rId20"/>
    <p:sldId id="634" r:id="rId21"/>
    <p:sldId id="661" r:id="rId22"/>
    <p:sldId id="632" r:id="rId23"/>
    <p:sldId id="636" r:id="rId24"/>
    <p:sldId id="637" r:id="rId25"/>
    <p:sldId id="638" r:id="rId26"/>
    <p:sldId id="639" r:id="rId27"/>
    <p:sldId id="640" r:id="rId28"/>
    <p:sldId id="643" r:id="rId29"/>
    <p:sldId id="646" r:id="rId30"/>
    <p:sldId id="644" r:id="rId31"/>
    <p:sldId id="645" r:id="rId32"/>
    <p:sldId id="649" r:id="rId33"/>
    <p:sldId id="650" r:id="rId34"/>
    <p:sldId id="651" r:id="rId35"/>
    <p:sldId id="652" r:id="rId36"/>
    <p:sldId id="653" r:id="rId37"/>
    <p:sldId id="654" r:id="rId38"/>
    <p:sldId id="656" r:id="rId39"/>
    <p:sldId id="657" r:id="rId40"/>
    <p:sldId id="658" r:id="rId41"/>
    <p:sldId id="285" r:id="rId42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585"/>
            <p14:sldId id="623"/>
            <p14:sldId id="600"/>
            <p14:sldId id="601"/>
            <p14:sldId id="627"/>
            <p14:sldId id="615"/>
            <p14:sldId id="620"/>
            <p14:sldId id="621"/>
            <p14:sldId id="622"/>
            <p14:sldId id="625"/>
            <p14:sldId id="624"/>
            <p14:sldId id="628"/>
            <p14:sldId id="662"/>
            <p14:sldId id="629"/>
            <p14:sldId id="663"/>
            <p14:sldId id="630"/>
            <p14:sldId id="635"/>
            <p14:sldId id="664"/>
            <p14:sldId id="634"/>
            <p14:sldId id="661"/>
            <p14:sldId id="632"/>
            <p14:sldId id="636"/>
            <p14:sldId id="637"/>
            <p14:sldId id="638"/>
            <p14:sldId id="639"/>
            <p14:sldId id="640"/>
            <p14:sldId id="643"/>
            <p14:sldId id="646"/>
            <p14:sldId id="644"/>
            <p14:sldId id="645"/>
            <p14:sldId id="649"/>
            <p14:sldId id="650"/>
            <p14:sldId id="651"/>
            <p14:sldId id="652"/>
            <p14:sldId id="653"/>
            <p14:sldId id="654"/>
            <p14:sldId id="656"/>
            <p14:sldId id="657"/>
            <p14:sldId id="65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4647"/>
  </p:normalViewPr>
  <p:slideViewPr>
    <p:cSldViewPr snapToGrid="0" snapToObjects="1">
      <p:cViewPr varScale="1">
        <p:scale>
          <a:sx n="195" d="100"/>
          <a:sy n="195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509E4E-78D9-451B-B622-B4C43E9B2B1E}" type="slidenum">
              <a:rPr lang="en-US" b="1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47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666A-61BC-4F7B-982A-78CDA277F1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DCD1D-5907-4682-8D0C-FF1DFDD74C0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EFC11-4B9B-48CA-AEBE-0F1C0C232B1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97B65-D076-441D-8C47-794EDC6212C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1DB8B-7C23-48FA-98B8-2D7BFC9853C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2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EFC11-4B9B-48CA-AEBE-0F1C0C232B1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4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1168E-9206-488A-BE7E-006F3F2737D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1168E-9206-488A-BE7E-006F3F2737D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BA4523-FF67-F448-B8AD-AAF7B5FE6F01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1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06CDC-41DA-40F4-BCF7-293E9FB6308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D005D-BF42-4A1E-A299-C10B49C71AD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2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5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9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33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laide.edu.au/mathslearning/play/seminars/evalue-magic-tricks-handout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mva.org/bmvc/1988/avc-88-023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da.kth.se/cvap/abstracts/cvap198.html" TargetMode="Externa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cs.ubc.ca/~lowe/papers/ijcv04.pdf" TargetMode="Externa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papers/ijcv04.pdf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Interest Points: Corners and Blobs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409" y="4497169"/>
            <a:ext cx="890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200" dirty="0"/>
              <a:t>Various slides from previous courses by: </a:t>
            </a:r>
            <a:br>
              <a:rPr lang="en-US" altLang="x-none" sz="1200" dirty="0"/>
            </a:br>
            <a:r>
              <a:rPr lang="en-US" altLang="x-none" sz="1200" dirty="0"/>
              <a:t>D.A. Forsyth (Berkeley / UIUC), I. Kokkinos (</a:t>
            </a:r>
            <a:r>
              <a:rPr lang="en-US" altLang="x-none" sz="1200" dirty="0" err="1"/>
              <a:t>Ecole</a:t>
            </a:r>
            <a:r>
              <a:rPr lang="en-US" altLang="x-none" sz="1200" dirty="0"/>
              <a:t> Centrale / UCL). S. </a:t>
            </a:r>
            <a:r>
              <a:rPr lang="en-US" altLang="x-none" sz="1200" dirty="0" err="1"/>
              <a:t>Lazebnik</a:t>
            </a:r>
            <a:r>
              <a:rPr lang="en-US" altLang="x-none" sz="1200" dirty="0"/>
              <a:t> (UNC / UIUC), S. Seitz (MSR / Facebook), J. Hays (Brown / Georgia Tech), A. Berg (Stony Brook / UNC), D. Samaras (Stony Brook) . J. M. </a:t>
            </a:r>
            <a:r>
              <a:rPr lang="en-US" altLang="x-none" sz="1200" dirty="0" err="1"/>
              <a:t>Frahm</a:t>
            </a:r>
            <a:r>
              <a:rPr lang="en-US" altLang="x-none" sz="1200" dirty="0"/>
              <a:t> (UNC), V. Ordonez (UVA).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(and Interest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How to find corners?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a corner?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48A171D-23A4-3E4A-A149-0DC10F0C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13" y="1369219"/>
            <a:ext cx="3008359" cy="30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DCF-534E-8444-AF8B-23E05651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Corners: Why “Interest” Points?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877B91-E4C1-9544-B7B6-FE851E2467F7}"/>
              </a:ext>
            </a:extLst>
          </p:cNvPr>
          <p:cNvGrpSpPr/>
          <p:nvPr/>
        </p:nvGrpSpPr>
        <p:grpSpPr>
          <a:xfrm>
            <a:off x="3192780" y="1453795"/>
            <a:ext cx="5658543" cy="3607919"/>
            <a:chOff x="304800" y="1401763"/>
            <a:chExt cx="8778632" cy="559730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3D26DAE-86C4-7541-8074-62C89ABF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01763"/>
              <a:ext cx="8534400" cy="484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12D7F56C-75E1-6545-A0B8-1C3B593ED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5353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5B99B27B-ECE0-8643-A1DA-0041219E1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35363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84534D-1DA7-9741-81BE-69770B3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A274F2-6998-B24E-BEB6-8A1BFB44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048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7F7292-7D6B-FD41-96FF-2EE42998F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048000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10D6F0-DFBD-BB4C-AEC4-C3D9480E0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3048000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2C6E34-DC1A-AC4D-9C72-3FFA10E7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962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77776D-5850-4849-B9C5-561DCEF3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962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6327CC-6F62-7849-86BC-6A11C37F7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5638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E226CE-99E3-464D-AC2F-2A954147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5638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6D53F9-F863-254F-93ED-60B89678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286000"/>
              <a:ext cx="228600" cy="2286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1AC82C-853B-8546-8CA1-8702AFEB3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286000"/>
              <a:ext cx="228600" cy="22860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E76F06-ABA3-604A-8563-CEB8944E0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715000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0337C-1DE1-0545-9FC4-90956B84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0" y="5715000"/>
              <a:ext cx="228600" cy="2286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A488A0-DA25-6742-9386-4241289A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286000"/>
              <a:ext cx="228600" cy="228600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C57199-A79C-F446-9F5D-5966D6FC9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362200"/>
              <a:ext cx="228600" cy="228600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D3EA6A3D-D90B-604C-BEAB-FEEA77CC2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2209800"/>
              <a:ext cx="3581400" cy="8382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EADDE34-5A89-BD48-8D20-35FBC8150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" y="2895600"/>
              <a:ext cx="3276600" cy="762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C898C235-ABBE-EE4C-8A53-0FF8DA423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" y="3733800"/>
              <a:ext cx="2971800" cy="6096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449B8B34-A201-734C-B3F2-53D178838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2590800"/>
              <a:ext cx="2895600" cy="6858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D1255EEC-521C-C847-AB03-A18604AAD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3200400"/>
              <a:ext cx="2895600" cy="6096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00B9A659-1C5E-3B47-80B5-4D845DB44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1200" y="3886200"/>
              <a:ext cx="2743200" cy="381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EECA85-4BF1-A74B-9684-AF46183957F6}"/>
                </a:ext>
              </a:extLst>
            </p:cNvPr>
            <p:cNvSpPr txBox="1"/>
            <p:nvPr/>
          </p:nvSpPr>
          <p:spPr>
            <a:xfrm>
              <a:off x="6004164" y="6605145"/>
              <a:ext cx="3079268" cy="3939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Example from Silvio Savarese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FAA7857-C514-4941-8682-587545B6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2" y="1396938"/>
            <a:ext cx="2530683" cy="1560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can find them, </a:t>
            </a:r>
            <a:br>
              <a:rPr lang="en-US" dirty="0"/>
            </a:br>
            <a:r>
              <a:rPr lang="en-US" dirty="0"/>
              <a:t>then maybe we can </a:t>
            </a:r>
            <a:br>
              <a:rPr lang="en-US" dirty="0"/>
            </a:br>
            <a:r>
              <a:rPr lang="en-US" dirty="0"/>
              <a:t>“match” images belonging to the same object!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ABF1CF6-7A18-1043-B81F-AB6771F9521C}"/>
              </a:ext>
            </a:extLst>
          </p:cNvPr>
          <p:cNvSpPr txBox="1">
            <a:spLocks/>
          </p:cNvSpPr>
          <p:nvPr/>
        </p:nvSpPr>
        <p:spPr>
          <a:xfrm>
            <a:off x="293718" y="3178009"/>
            <a:ext cx="2530683" cy="1560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Then maybe we can also “triangulate” the 3D coordinates of the image.</a:t>
            </a:r>
          </a:p>
        </p:txBody>
      </p:sp>
    </p:spTree>
    <p:extLst>
      <p:ext uri="{BB962C8B-B14F-4D97-AF65-F5344CB8AC3E}">
        <p14:creationId xmlns:p14="http://schemas.microsoft.com/office/powerpoint/2010/main" val="2042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36760"/>
            <a:ext cx="5829300" cy="40005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Corner Detection: Basic Idea</a:t>
            </a:r>
            <a:endParaRPr lang="ru-RU" altLang="en-US" sz="2800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836835"/>
            <a:ext cx="8321040" cy="137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/>
              <a:t>Shifting a window in </a:t>
            </a:r>
            <a:r>
              <a:rPr lang="en-US" altLang="en-US" i="1" dirty="0"/>
              <a:t>any</a:t>
            </a:r>
            <a:r>
              <a:rPr lang="en-US" altLang="en-US" dirty="0"/>
              <a:t> </a:t>
            </a:r>
            <a:r>
              <a:rPr lang="en-US" altLang="en-US" i="1" dirty="0"/>
              <a:t>direction</a:t>
            </a:r>
            <a:r>
              <a:rPr lang="en-US" altLang="en-US" dirty="0"/>
              <a:t> should give </a:t>
            </a:r>
            <a:r>
              <a:rPr lang="en-US" altLang="en-US" i="1" dirty="0"/>
              <a:t>a large change</a:t>
            </a:r>
            <a:r>
              <a:rPr lang="en-US" altLang="en-US" dirty="0"/>
              <a:t> in intensity</a:t>
            </a:r>
            <a:endParaRPr lang="ru-RU" altLang="en-US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43300" y="1894110"/>
            <a:ext cx="1828800" cy="2938462"/>
            <a:chOff x="2160" y="1824"/>
            <a:chExt cx="1536" cy="246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18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486400" y="1894110"/>
            <a:ext cx="2000250" cy="2938462"/>
            <a:chOff x="3792" y="1824"/>
            <a:chExt cx="1680" cy="246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18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43050" y="1894110"/>
            <a:ext cx="1771650" cy="2662237"/>
            <a:chOff x="480" y="1824"/>
            <a:chExt cx="1488" cy="223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18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18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100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7943850" y="4856247"/>
            <a:ext cx="11641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05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6632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19E1-0F58-7349-BBAC-B0B13FDC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3245"/>
            <a:ext cx="7886700" cy="3263504"/>
          </a:xfrm>
        </p:spPr>
        <p:txBody>
          <a:bodyPr/>
          <a:lstStyle/>
          <a:p>
            <a:r>
              <a:rPr lang="en-US" dirty="0"/>
              <a:t>Compute the following matrix of squared gradients for every pixel.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A5659-AC1B-8E4D-A469-0CCBBD283579}"/>
                  </a:ext>
                </a:extLst>
              </p:cNvPr>
              <p:cNvSpPr txBox="1"/>
              <p:nvPr/>
            </p:nvSpPr>
            <p:spPr>
              <a:xfrm>
                <a:off x="1435443" y="1839057"/>
                <a:ext cx="2249911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A5659-AC1B-8E4D-A469-0CCBBD283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3" y="1839057"/>
                <a:ext cx="2249911" cy="750783"/>
              </a:xfrm>
              <a:prstGeom prst="rect">
                <a:avLst/>
              </a:prstGeom>
              <a:blipFill>
                <a:blip r:embed="rId2"/>
                <a:stretch>
                  <a:fillRect l="-10674" t="-123333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C2C0FC-FDFA-2147-8672-42DC0D910C9C}"/>
              </a:ext>
            </a:extLst>
          </p:cNvPr>
          <p:cNvGrpSpPr/>
          <p:nvPr/>
        </p:nvGrpSpPr>
        <p:grpSpPr>
          <a:xfrm>
            <a:off x="4783320" y="1740927"/>
            <a:ext cx="2997792" cy="935187"/>
            <a:chOff x="5680626" y="2130355"/>
            <a:chExt cx="2997792" cy="935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B711D-695C-1545-AED0-2BFBE55F78B4}"/>
                    </a:ext>
                  </a:extLst>
                </p:cNvPr>
                <p:cNvSpPr/>
                <p:nvPr/>
              </p:nvSpPr>
              <p:spPr>
                <a:xfrm>
                  <a:off x="5760282" y="2130355"/>
                  <a:ext cx="425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E5B711D-695C-1545-AED0-2BFBE55F78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282" y="2130355"/>
                  <a:ext cx="42562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DA9435-B06F-944F-AD34-177E984BF543}"/>
                    </a:ext>
                  </a:extLst>
                </p:cNvPr>
                <p:cNvSpPr/>
                <p:nvPr/>
              </p:nvSpPr>
              <p:spPr>
                <a:xfrm>
                  <a:off x="6533958" y="2142212"/>
                  <a:ext cx="433260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DA9435-B06F-944F-AD34-177E984BF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958" y="2142212"/>
                  <a:ext cx="433260" cy="3912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C48B62-A10C-2748-9F31-B80E645D7EED}"/>
                </a:ext>
              </a:extLst>
            </p:cNvPr>
            <p:cNvSpPr txBox="1"/>
            <p:nvPr/>
          </p:nvSpPr>
          <p:spPr>
            <a:xfrm>
              <a:off x="6094285" y="2164141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519B95-A1B8-9C42-BEA3-6D9E2CA2EEA5}"/>
                </a:ext>
              </a:extLst>
            </p:cNvPr>
            <p:cNvSpPr txBox="1"/>
            <p:nvPr/>
          </p:nvSpPr>
          <p:spPr>
            <a:xfrm>
              <a:off x="5680626" y="2142212"/>
              <a:ext cx="2997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              are gradients computed using Sobel or some other approximation.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5F2B15-CAD9-FB48-9A32-CC2DD47F7DA6}"/>
              </a:ext>
            </a:extLst>
          </p:cNvPr>
          <p:cNvGrpSpPr/>
          <p:nvPr/>
        </p:nvGrpSpPr>
        <p:grpSpPr>
          <a:xfrm>
            <a:off x="879644" y="3319309"/>
            <a:ext cx="1475768" cy="1728790"/>
            <a:chOff x="879644" y="3319309"/>
            <a:chExt cx="1475768" cy="1728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/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  <a:blipFill>
                  <a:blip r:embed="rId5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7" descr="corner">
              <a:extLst>
                <a:ext uri="{FF2B5EF4-FFF2-40B4-BE49-F238E27FC236}">
                  <a16:creationId xmlns:a16="http://schemas.microsoft.com/office/drawing/2014/main" id="{1A4BAE56-69EA-6444-B1A3-85B734089B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58423" r="62054" b="10853"/>
            <a:stretch/>
          </p:blipFill>
          <p:spPr bwMode="auto">
            <a:xfrm rot="5400000">
              <a:off x="1251564" y="3944250"/>
              <a:ext cx="1041374" cy="1166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E56626C-1AEE-7241-B5B6-604594286CC0}"/>
              </a:ext>
            </a:extLst>
          </p:cNvPr>
          <p:cNvGrpSpPr/>
          <p:nvPr/>
        </p:nvGrpSpPr>
        <p:grpSpPr>
          <a:xfrm>
            <a:off x="2728403" y="3319309"/>
            <a:ext cx="1399550" cy="1764855"/>
            <a:chOff x="2728403" y="3319309"/>
            <a:chExt cx="1399550" cy="1764855"/>
          </a:xfrm>
        </p:grpSpPr>
        <p:pic>
          <p:nvPicPr>
            <p:cNvPr id="14" name="Picture 7" descr="corner">
              <a:extLst>
                <a:ext uri="{FF2B5EF4-FFF2-40B4-BE49-F238E27FC236}">
                  <a16:creationId xmlns:a16="http://schemas.microsoft.com/office/drawing/2014/main" id="{96BFE30B-A32B-144E-B76F-329CE74B95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 rot="5400000">
              <a:off x="3051823" y="4009895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/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  <a:blipFill>
                  <a:blip r:embed="rId7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BDCA7A-C6FA-F341-BB64-D6BEB7AA7E65}"/>
              </a:ext>
            </a:extLst>
          </p:cNvPr>
          <p:cNvGrpSpPr/>
          <p:nvPr/>
        </p:nvGrpSpPr>
        <p:grpSpPr>
          <a:xfrm>
            <a:off x="4606307" y="3276841"/>
            <a:ext cx="1403333" cy="1734876"/>
            <a:chOff x="4606307" y="3276841"/>
            <a:chExt cx="1403333" cy="1734876"/>
          </a:xfrm>
        </p:grpSpPr>
        <p:pic>
          <p:nvPicPr>
            <p:cNvPr id="11" name="Picture 7" descr="corner">
              <a:extLst>
                <a:ext uri="{FF2B5EF4-FFF2-40B4-BE49-F238E27FC236}">
                  <a16:creationId xmlns:a16="http://schemas.microsoft.com/office/drawing/2014/main" id="{B9D3204A-57E6-D844-83EE-F6BCEC85D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>
              <a:off x="4893124" y="3976682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/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  <a:blipFill>
                  <a:blip r:embed="rId8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B82C08-C65E-B54C-A089-B649F1A07565}"/>
              </a:ext>
            </a:extLst>
          </p:cNvPr>
          <p:cNvGrpSpPr/>
          <p:nvPr/>
        </p:nvGrpSpPr>
        <p:grpSpPr>
          <a:xfrm>
            <a:off x="6439100" y="3302382"/>
            <a:ext cx="1405193" cy="1728790"/>
            <a:chOff x="6439100" y="3302382"/>
            <a:chExt cx="1405193" cy="1728790"/>
          </a:xfrm>
        </p:grpSpPr>
        <p:pic>
          <p:nvPicPr>
            <p:cNvPr id="10" name="Picture 7" descr="corner">
              <a:extLst>
                <a:ext uri="{FF2B5EF4-FFF2-40B4-BE49-F238E27FC236}">
                  <a16:creationId xmlns:a16="http://schemas.microsoft.com/office/drawing/2014/main" id="{B23CF9C0-8F42-3C45-8E80-4BEB8C502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3" t="61" r="19966" b="39569"/>
            <a:stretch/>
          </p:blipFill>
          <p:spPr bwMode="auto">
            <a:xfrm>
              <a:off x="6759508" y="3996138"/>
              <a:ext cx="1084603" cy="1035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/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  <a:blipFill>
                  <a:blip r:embed="rId9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2F5CAE-E3EB-8D43-930B-1E8F80F10FA8}"/>
              </a:ext>
            </a:extLst>
          </p:cNvPr>
          <p:cNvGrpSpPr/>
          <p:nvPr/>
        </p:nvGrpSpPr>
        <p:grpSpPr>
          <a:xfrm>
            <a:off x="3333135" y="4299155"/>
            <a:ext cx="535858" cy="412955"/>
            <a:chOff x="3333135" y="4299155"/>
            <a:chExt cx="535858" cy="4129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6D0420-470A-C34C-9430-8027AFF2840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BC16F2-0394-3940-8D63-B2F09961E98F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72D1FF-5E87-5F44-BDEB-3A6A32BD1874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A9239-FCE1-6C43-A3FE-89C833F7AFAF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661A30-3585-A947-BFB0-D6CF3AA3EF7C}"/>
              </a:ext>
            </a:extLst>
          </p:cNvPr>
          <p:cNvGrpSpPr/>
          <p:nvPr/>
        </p:nvGrpSpPr>
        <p:grpSpPr>
          <a:xfrm rot="16200000">
            <a:off x="5112526" y="4307177"/>
            <a:ext cx="535858" cy="412955"/>
            <a:chOff x="3333135" y="4299155"/>
            <a:chExt cx="535858" cy="41295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A628A1-ABDE-674B-96DF-661EB3CDDA8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F3E9E7-7F87-8540-8CEB-DC01FEB6EBF3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6015174-3FA1-304C-BA9B-E7AC84BEC621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C64540-C6C6-4942-9F92-4F3453D67CBC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D06E5E-231A-D342-BBA1-6425A4DE9FE2}"/>
              </a:ext>
            </a:extLst>
          </p:cNvPr>
          <p:cNvGrpSpPr/>
          <p:nvPr/>
        </p:nvGrpSpPr>
        <p:grpSpPr>
          <a:xfrm>
            <a:off x="6963450" y="4106923"/>
            <a:ext cx="765175" cy="844982"/>
            <a:chOff x="6963450" y="4106923"/>
            <a:chExt cx="765175" cy="8449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3EFAFF-C8E4-0F44-BFDF-62743CA8A703}"/>
                </a:ext>
              </a:extLst>
            </p:cNvPr>
            <p:cNvGrpSpPr/>
            <p:nvPr/>
          </p:nvGrpSpPr>
          <p:grpSpPr>
            <a:xfrm rot="16200000">
              <a:off x="6993818" y="4569318"/>
              <a:ext cx="352219" cy="412955"/>
              <a:chOff x="3333135" y="4299155"/>
              <a:chExt cx="352219" cy="41295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F6BFCBB-FABD-B147-BA7E-7B94A8D940ED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CEB1C2B-A9CB-9249-8655-22DD7E5B4839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72B239B-C897-CF4C-9DBB-B872B507D6BD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FAD9C78-CCA8-A74B-9683-8297AA6B2869}"/>
                </a:ext>
              </a:extLst>
            </p:cNvPr>
            <p:cNvGrpSpPr/>
            <p:nvPr/>
          </p:nvGrpSpPr>
          <p:grpSpPr>
            <a:xfrm>
              <a:off x="7376406" y="4106923"/>
              <a:ext cx="352219" cy="412955"/>
              <a:chOff x="3333135" y="4299155"/>
              <a:chExt cx="352219" cy="41295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A3AF73-D430-4647-B28B-6BB3AA4FB24B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4903C3E-3441-4640-B658-A6F6670FC28D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B447A2-25E8-A749-8B24-D53E3B47F0B7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16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Simple Corner Detection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5F2B15-CAD9-FB48-9A32-CC2DD47F7DA6}"/>
              </a:ext>
            </a:extLst>
          </p:cNvPr>
          <p:cNvGrpSpPr/>
          <p:nvPr/>
        </p:nvGrpSpPr>
        <p:grpSpPr>
          <a:xfrm>
            <a:off x="953386" y="1164776"/>
            <a:ext cx="1475768" cy="1728790"/>
            <a:chOff x="879644" y="3319309"/>
            <a:chExt cx="1475768" cy="1728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/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977477-C888-7B40-B300-29900DC3F2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44" y="3319309"/>
                  <a:ext cx="1397690" cy="554254"/>
                </a:xfrm>
                <a:prstGeom prst="rect">
                  <a:avLst/>
                </a:prstGeom>
                <a:blipFill>
                  <a:blip r:embed="rId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7" descr="corner">
              <a:extLst>
                <a:ext uri="{FF2B5EF4-FFF2-40B4-BE49-F238E27FC236}">
                  <a16:creationId xmlns:a16="http://schemas.microsoft.com/office/drawing/2014/main" id="{1A4BAE56-69EA-6444-B1A3-85B734089B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58423" r="62054" b="10853"/>
            <a:stretch/>
          </p:blipFill>
          <p:spPr bwMode="auto">
            <a:xfrm rot="5400000">
              <a:off x="1251564" y="3944250"/>
              <a:ext cx="1041374" cy="1166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E56626C-1AEE-7241-B5B6-604594286CC0}"/>
              </a:ext>
            </a:extLst>
          </p:cNvPr>
          <p:cNvGrpSpPr/>
          <p:nvPr/>
        </p:nvGrpSpPr>
        <p:grpSpPr>
          <a:xfrm>
            <a:off x="2802145" y="1164776"/>
            <a:ext cx="1399550" cy="1764855"/>
            <a:chOff x="2728403" y="3319309"/>
            <a:chExt cx="1399550" cy="1764855"/>
          </a:xfrm>
        </p:grpSpPr>
        <p:pic>
          <p:nvPicPr>
            <p:cNvPr id="14" name="Picture 7" descr="corner">
              <a:extLst>
                <a:ext uri="{FF2B5EF4-FFF2-40B4-BE49-F238E27FC236}">
                  <a16:creationId xmlns:a16="http://schemas.microsoft.com/office/drawing/2014/main" id="{96BFE30B-A32B-144E-B76F-329CE74B95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 rot="5400000">
              <a:off x="3051823" y="4009895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/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17B663E-8F30-D649-8693-87BD162EB1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403" y="3319309"/>
                  <a:ext cx="1399550" cy="554254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BDCA7A-C6FA-F341-BB64-D6BEB7AA7E65}"/>
              </a:ext>
            </a:extLst>
          </p:cNvPr>
          <p:cNvGrpSpPr/>
          <p:nvPr/>
        </p:nvGrpSpPr>
        <p:grpSpPr>
          <a:xfrm>
            <a:off x="4680049" y="1122308"/>
            <a:ext cx="1403333" cy="1734876"/>
            <a:chOff x="4606307" y="3276841"/>
            <a:chExt cx="1403333" cy="1734876"/>
          </a:xfrm>
        </p:grpSpPr>
        <p:pic>
          <p:nvPicPr>
            <p:cNvPr id="11" name="Picture 7" descr="corner">
              <a:extLst>
                <a:ext uri="{FF2B5EF4-FFF2-40B4-BE49-F238E27FC236}">
                  <a16:creationId xmlns:a16="http://schemas.microsoft.com/office/drawing/2014/main" id="{B9D3204A-57E6-D844-83EE-F6BCEC85D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3" t="28777" r="24539" b="10853"/>
            <a:stretch/>
          </p:blipFill>
          <p:spPr bwMode="auto">
            <a:xfrm>
              <a:off x="4893124" y="3976682"/>
              <a:ext cx="1113503" cy="10350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/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A41F434-FC6C-A746-88AC-21BFBBD002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307" y="3276841"/>
                  <a:ext cx="1403333" cy="554254"/>
                </a:xfrm>
                <a:prstGeom prst="rect">
                  <a:avLst/>
                </a:prstGeom>
                <a:blipFill>
                  <a:blip r:embed="rId5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B82C08-C65E-B54C-A089-B649F1A07565}"/>
              </a:ext>
            </a:extLst>
          </p:cNvPr>
          <p:cNvGrpSpPr/>
          <p:nvPr/>
        </p:nvGrpSpPr>
        <p:grpSpPr>
          <a:xfrm>
            <a:off x="6512842" y="1147849"/>
            <a:ext cx="1405193" cy="1728790"/>
            <a:chOff x="6439100" y="3302382"/>
            <a:chExt cx="1405193" cy="1728790"/>
          </a:xfrm>
        </p:grpSpPr>
        <p:pic>
          <p:nvPicPr>
            <p:cNvPr id="10" name="Picture 7" descr="corner">
              <a:extLst>
                <a:ext uri="{FF2B5EF4-FFF2-40B4-BE49-F238E27FC236}">
                  <a16:creationId xmlns:a16="http://schemas.microsoft.com/office/drawing/2014/main" id="{B23CF9C0-8F42-3C45-8E80-4BEB8C502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3" t="61" r="19966" b="39569"/>
            <a:stretch/>
          </p:blipFill>
          <p:spPr bwMode="auto">
            <a:xfrm>
              <a:off x="6759508" y="3996138"/>
              <a:ext cx="1084603" cy="10350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/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9EB920F-86C7-B04A-ADDB-A910F114F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100" y="3302382"/>
                  <a:ext cx="1405193" cy="554254"/>
                </a:xfrm>
                <a:prstGeom prst="rect">
                  <a:avLst/>
                </a:prstGeom>
                <a:blipFill>
                  <a:blip r:embed="rId6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2F5CAE-E3EB-8D43-930B-1E8F80F10FA8}"/>
              </a:ext>
            </a:extLst>
          </p:cNvPr>
          <p:cNvGrpSpPr/>
          <p:nvPr/>
        </p:nvGrpSpPr>
        <p:grpSpPr>
          <a:xfrm>
            <a:off x="3406877" y="2144622"/>
            <a:ext cx="535858" cy="412955"/>
            <a:chOff x="3333135" y="4299155"/>
            <a:chExt cx="535858" cy="41295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6D0420-470A-C34C-9430-8027AFF2840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0BC16F2-0394-3940-8D63-B2F09961E98F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72D1FF-5E87-5F44-BDEB-3A6A32BD1874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A9239-FCE1-6C43-A3FE-89C833F7AFAF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661A30-3585-A947-BFB0-D6CF3AA3EF7C}"/>
              </a:ext>
            </a:extLst>
          </p:cNvPr>
          <p:cNvGrpSpPr/>
          <p:nvPr/>
        </p:nvGrpSpPr>
        <p:grpSpPr>
          <a:xfrm rot="16200000">
            <a:off x="5186268" y="2152644"/>
            <a:ext cx="535858" cy="412955"/>
            <a:chOff x="3333135" y="4299155"/>
            <a:chExt cx="535858" cy="41295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A628A1-ABDE-674B-96DF-661EB3CDDA83}"/>
                </a:ext>
              </a:extLst>
            </p:cNvPr>
            <p:cNvCxnSpPr/>
            <p:nvPr/>
          </p:nvCxnSpPr>
          <p:spPr>
            <a:xfrm flipV="1">
              <a:off x="3333135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F3E9E7-7F87-8540-8CEB-DC01FEB6EBF3}"/>
                </a:ext>
              </a:extLst>
            </p:cNvPr>
            <p:cNvCxnSpPr/>
            <p:nvPr/>
          </p:nvCxnSpPr>
          <p:spPr>
            <a:xfrm flipV="1">
              <a:off x="3515032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6015174-3FA1-304C-BA9B-E7AC84BEC621}"/>
                </a:ext>
              </a:extLst>
            </p:cNvPr>
            <p:cNvCxnSpPr/>
            <p:nvPr/>
          </p:nvCxnSpPr>
          <p:spPr>
            <a:xfrm flipV="1">
              <a:off x="3685354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C64540-C6C6-4942-9F92-4F3453D67CBC}"/>
                </a:ext>
              </a:extLst>
            </p:cNvPr>
            <p:cNvCxnSpPr/>
            <p:nvPr/>
          </p:nvCxnSpPr>
          <p:spPr>
            <a:xfrm flipV="1">
              <a:off x="3868993" y="4299155"/>
              <a:ext cx="0" cy="4129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D06E5E-231A-D342-BBA1-6425A4DE9FE2}"/>
              </a:ext>
            </a:extLst>
          </p:cNvPr>
          <p:cNvGrpSpPr/>
          <p:nvPr/>
        </p:nvGrpSpPr>
        <p:grpSpPr>
          <a:xfrm>
            <a:off x="7037192" y="1952390"/>
            <a:ext cx="765175" cy="844982"/>
            <a:chOff x="6963450" y="4106923"/>
            <a:chExt cx="765175" cy="84498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3EFAFF-C8E4-0F44-BFDF-62743CA8A703}"/>
                </a:ext>
              </a:extLst>
            </p:cNvPr>
            <p:cNvGrpSpPr/>
            <p:nvPr/>
          </p:nvGrpSpPr>
          <p:grpSpPr>
            <a:xfrm rot="16200000">
              <a:off x="6993818" y="4569318"/>
              <a:ext cx="352219" cy="412955"/>
              <a:chOff x="3333135" y="4299155"/>
              <a:chExt cx="352219" cy="41295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F6BFCBB-FABD-B147-BA7E-7B94A8D940ED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CEB1C2B-A9CB-9249-8655-22DD7E5B4839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72B239B-C897-CF4C-9DBB-B872B507D6BD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FAD9C78-CCA8-A74B-9683-8297AA6B2869}"/>
                </a:ext>
              </a:extLst>
            </p:cNvPr>
            <p:cNvGrpSpPr/>
            <p:nvPr/>
          </p:nvGrpSpPr>
          <p:grpSpPr>
            <a:xfrm>
              <a:off x="7376406" y="4106923"/>
              <a:ext cx="352219" cy="412955"/>
              <a:chOff x="3333135" y="4299155"/>
              <a:chExt cx="352219" cy="412955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A3AF73-D430-4647-B28B-6BB3AA4FB24B}"/>
                  </a:ext>
                </a:extLst>
              </p:cNvPr>
              <p:cNvCxnSpPr/>
              <p:nvPr/>
            </p:nvCxnSpPr>
            <p:spPr>
              <a:xfrm flipV="1">
                <a:off x="3333135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4903C3E-3441-4640-B658-A6F6670FC28D}"/>
                  </a:ext>
                </a:extLst>
              </p:cNvPr>
              <p:cNvCxnSpPr/>
              <p:nvPr/>
            </p:nvCxnSpPr>
            <p:spPr>
              <a:xfrm flipV="1">
                <a:off x="3515032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AB447A2-25E8-A749-8B24-D53E3B47F0B7}"/>
                  </a:ext>
                </a:extLst>
              </p:cNvPr>
              <p:cNvCxnSpPr/>
              <p:nvPr/>
            </p:nvCxnSpPr>
            <p:spPr>
              <a:xfrm flipV="1">
                <a:off x="3685354" y="4299155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2A1F0A-58F2-FB42-BD6B-6CE89AB0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05133"/>
            <a:ext cx="7886700" cy="796395"/>
          </a:xfrm>
        </p:spPr>
        <p:txBody>
          <a:bodyPr/>
          <a:lstStyle/>
          <a:p>
            <a:r>
              <a:rPr lang="en-US" dirty="0"/>
              <a:t>If both a, and b are large then this is a corner, otherwise it is not. Set a threshold and this should detect corners.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FAA0972-AA2F-2E4F-B80F-3EECC60569B5}"/>
                  </a:ext>
                </a:extLst>
              </p:cNvPr>
              <p:cNvSpPr/>
              <p:nvPr/>
            </p:nvSpPr>
            <p:spPr>
              <a:xfrm>
                <a:off x="3501920" y="4578596"/>
                <a:ext cx="1363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FAA0972-AA2F-2E4F-B80F-3EECC6056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20" y="4578596"/>
                <a:ext cx="136383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3213C3-52BC-FB4B-861E-CCE416BA7534}"/>
              </a:ext>
            </a:extLst>
          </p:cNvPr>
          <p:cNvSpPr txBox="1"/>
          <p:nvPr/>
        </p:nvSpPr>
        <p:spPr>
          <a:xfrm>
            <a:off x="628858" y="4086148"/>
            <a:ext cx="816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</a:t>
            </a:r>
            <a:r>
              <a:rPr lang="en-US" dirty="0" err="1"/>
              <a:t>det</a:t>
            </a:r>
            <a:r>
              <a:rPr lang="en-US" dirty="0"/>
              <a:t> M for every pixel and if bigger than tau it is a corner, otherwise not  </a:t>
            </a:r>
          </a:p>
        </p:txBody>
      </p:sp>
    </p:spTree>
    <p:extLst>
      <p:ext uri="{BB962C8B-B14F-4D97-AF65-F5344CB8AC3E}">
        <p14:creationId xmlns:p14="http://schemas.microsoft.com/office/powerpoint/2010/main" val="261124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Simple Corner Detection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477711-1131-B649-9346-8BEF32894F7F}"/>
              </a:ext>
            </a:extLst>
          </p:cNvPr>
          <p:cNvGrpSpPr/>
          <p:nvPr/>
        </p:nvGrpSpPr>
        <p:grpSpPr>
          <a:xfrm>
            <a:off x="718369" y="1039068"/>
            <a:ext cx="7540712" cy="1062247"/>
            <a:chOff x="561614" y="3979096"/>
            <a:chExt cx="7540712" cy="106224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E593F-8E15-6D44-8896-062100DA5C3D}"/>
                </a:ext>
              </a:extLst>
            </p:cNvPr>
            <p:cNvSpPr/>
            <p:nvPr/>
          </p:nvSpPr>
          <p:spPr>
            <a:xfrm>
              <a:off x="561614" y="4348306"/>
              <a:ext cx="41184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Problem: Doesn’t work for these corners: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1EDC5D-6189-D249-9BD2-29F547D963D8}"/>
                </a:ext>
              </a:extLst>
            </p:cNvPr>
            <p:cNvGrpSpPr/>
            <p:nvPr/>
          </p:nvGrpSpPr>
          <p:grpSpPr>
            <a:xfrm>
              <a:off x="5191492" y="3999682"/>
              <a:ext cx="1062247" cy="1021075"/>
              <a:chOff x="5191492" y="3999682"/>
              <a:chExt cx="1062247" cy="102107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86B394F-8F93-6D42-A8FF-756868069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54F536-AE14-5E42-98FB-7E896D41A3DD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76650A8-B549-D649-A39C-C4D7FBB4686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7CD245FC-8D4D-BE47-BAAE-8668221AF0C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D21147CF-863E-8843-8B06-0899955DB72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4B3AFE-B975-1C43-8872-61A49487A6F0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8EAAFDB-D121-864D-B512-2464B022BCE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8CD75A86-021A-9C44-B76E-EECFF7CA34E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05E4E371-89E5-B547-AEAD-0DCD4EB93C3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BB2594-C769-AC4E-AD12-12A160CABDAA}"/>
                </a:ext>
              </a:extLst>
            </p:cNvPr>
            <p:cNvGrpSpPr/>
            <p:nvPr/>
          </p:nvGrpSpPr>
          <p:grpSpPr>
            <a:xfrm rot="5400000">
              <a:off x="7060665" y="3999682"/>
              <a:ext cx="1062247" cy="1021075"/>
              <a:chOff x="5191492" y="3999682"/>
              <a:chExt cx="1062247" cy="102107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4B34434-7E49-184E-9C42-85AAE2D45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1AF3B24-99BD-9A4F-A809-804243CB07DC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7223B9E1-4540-AA43-9CAE-BAF25A96BBF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50364854-D35A-7849-A3A1-4EF72A56D7FA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0F14EC1E-F365-2D45-965E-24AB68FFC82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6DB6400-2CC1-D94C-B19C-1422FA5D615E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7A568D7E-1CC8-BE45-978D-EAAF172B0547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86EFCAF0-10B2-3C47-B612-E20F18B5A3B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9297F06D-B79C-4247-9564-3DAE0FDA6691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770B5C-82D7-E34F-8261-4DA346939A3F}"/>
                  </a:ext>
                </a:extLst>
              </p:cNvPr>
              <p:cNvSpPr txBox="1"/>
              <p:nvPr/>
            </p:nvSpPr>
            <p:spPr>
              <a:xfrm>
                <a:off x="2548719" y="2607133"/>
                <a:ext cx="3214726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770B5C-82D7-E34F-8261-4DA34693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19" y="2607133"/>
                <a:ext cx="3214726" cy="750783"/>
              </a:xfrm>
              <a:prstGeom prst="rect">
                <a:avLst/>
              </a:prstGeom>
              <a:blipFill>
                <a:blip r:embed="rId3"/>
                <a:stretch>
                  <a:fillRect l="-7480" t="-121667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Harris Corner Detection!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477711-1131-B649-9346-8BEF32894F7F}"/>
              </a:ext>
            </a:extLst>
          </p:cNvPr>
          <p:cNvGrpSpPr/>
          <p:nvPr/>
        </p:nvGrpSpPr>
        <p:grpSpPr>
          <a:xfrm>
            <a:off x="718369" y="1039068"/>
            <a:ext cx="7540712" cy="1062247"/>
            <a:chOff x="561614" y="3979096"/>
            <a:chExt cx="7540712" cy="106224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E593F-8E15-6D44-8896-062100DA5C3D}"/>
                </a:ext>
              </a:extLst>
            </p:cNvPr>
            <p:cNvSpPr/>
            <p:nvPr/>
          </p:nvSpPr>
          <p:spPr>
            <a:xfrm>
              <a:off x="561614" y="4348306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Works for these corners!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11EDC5D-6189-D249-9BD2-29F547D963D8}"/>
                </a:ext>
              </a:extLst>
            </p:cNvPr>
            <p:cNvGrpSpPr/>
            <p:nvPr/>
          </p:nvGrpSpPr>
          <p:grpSpPr>
            <a:xfrm>
              <a:off x="5191492" y="3999682"/>
              <a:ext cx="1062247" cy="1021075"/>
              <a:chOff x="5191492" y="3999682"/>
              <a:chExt cx="1062247" cy="102107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86B394F-8F93-6D42-A8FF-756868069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54F536-AE14-5E42-98FB-7E896D41A3DD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76650A8-B549-D649-A39C-C4D7FBB4686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7CD245FC-8D4D-BE47-BAAE-8668221AF0C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D21147CF-863E-8843-8B06-0899955DB72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4B3AFE-B975-1C43-8872-61A49487A6F0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8EAAFDB-D121-864D-B512-2464B022BCE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8CD75A86-021A-9C44-B76E-EECFF7CA34E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05E4E371-89E5-B547-AEAD-0DCD4EB93C3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BB2594-C769-AC4E-AD12-12A160CABDAA}"/>
                </a:ext>
              </a:extLst>
            </p:cNvPr>
            <p:cNvGrpSpPr/>
            <p:nvPr/>
          </p:nvGrpSpPr>
          <p:grpSpPr>
            <a:xfrm rot="5400000">
              <a:off x="7060665" y="3999682"/>
              <a:ext cx="1062247" cy="1021075"/>
              <a:chOff x="5191492" y="3999682"/>
              <a:chExt cx="1062247" cy="102107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4B34434-7E49-184E-9C42-85AAE2D45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91492" y="3999682"/>
                <a:ext cx="1062247" cy="1021075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1AF3B24-99BD-9A4F-A809-804243CB07DC}"/>
                  </a:ext>
                </a:extLst>
              </p:cNvPr>
              <p:cNvGrpSpPr/>
              <p:nvPr/>
            </p:nvGrpSpPr>
            <p:grpSpPr>
              <a:xfrm rot="2700000">
                <a:off x="5275684" y="4371451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7223B9E1-4540-AA43-9CAE-BAF25A96BBF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50364854-D35A-7849-A3A1-4EF72A56D7FA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0F14EC1E-F365-2D45-965E-24AB68FFC82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6DB6400-2CC1-D94C-B19C-1422FA5D615E}"/>
                  </a:ext>
                </a:extLst>
              </p:cNvPr>
              <p:cNvGrpSpPr/>
              <p:nvPr/>
            </p:nvGrpSpPr>
            <p:grpSpPr>
              <a:xfrm rot="8100000">
                <a:off x="5802112" y="4349977"/>
                <a:ext cx="412955" cy="352219"/>
                <a:chOff x="6434445" y="4153509"/>
                <a:chExt cx="412955" cy="352219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7A568D7E-1CC8-BE45-978D-EAAF172B0547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299250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86EFCAF0-10B2-3C47-B612-E20F18B5A3B4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4117353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9297F06D-B79C-4247-9564-3DAE0FDA6691}"/>
                    </a:ext>
                  </a:extLst>
                </p:cNvPr>
                <p:cNvCxnSpPr/>
                <p:nvPr/>
              </p:nvCxnSpPr>
              <p:spPr>
                <a:xfrm rot="16200000" flipV="1">
                  <a:off x="6640923" y="3947031"/>
                  <a:ext cx="0" cy="412955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770B5C-82D7-E34F-8261-4DA346939A3F}"/>
                  </a:ext>
                </a:extLst>
              </p:cNvPr>
              <p:cNvSpPr txBox="1"/>
              <p:nvPr/>
            </p:nvSpPr>
            <p:spPr>
              <a:xfrm>
                <a:off x="2799517" y="2601258"/>
                <a:ext cx="3214726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770B5C-82D7-E34F-8261-4DA34693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17" y="2601258"/>
                <a:ext cx="3214726" cy="750783"/>
              </a:xfrm>
              <a:prstGeom prst="rect">
                <a:avLst/>
              </a:prstGeom>
              <a:blipFill>
                <a:blip r:embed="rId3"/>
                <a:stretch>
                  <a:fillRect l="-7059" t="-123333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1C7789-2ECE-C84A-8353-D5D11D7BFD3A}"/>
                  </a:ext>
                </a:extLst>
              </p:cNvPr>
              <p:cNvSpPr/>
              <p:nvPr/>
            </p:nvSpPr>
            <p:spPr>
              <a:xfrm>
                <a:off x="2845514" y="4388522"/>
                <a:ext cx="3177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−0.06 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1C7789-2ECE-C84A-8353-D5D11D7BF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514" y="4388522"/>
                <a:ext cx="317792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7C2719C-54B6-1D49-8F0A-8E898101A1A5}"/>
              </a:ext>
            </a:extLst>
          </p:cNvPr>
          <p:cNvSpPr txBox="1"/>
          <p:nvPr/>
        </p:nvSpPr>
        <p:spPr>
          <a:xfrm>
            <a:off x="1856124" y="3872570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following criteria to decide if it is a corner instead</a:t>
            </a:r>
          </a:p>
        </p:txBody>
      </p:sp>
    </p:spTree>
    <p:extLst>
      <p:ext uri="{BB962C8B-B14F-4D97-AF65-F5344CB8AC3E}">
        <p14:creationId xmlns:p14="http://schemas.microsoft.com/office/powerpoint/2010/main" val="204271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E76-6B0C-6742-96F2-2B05BCDF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96"/>
            <a:ext cx="7886700" cy="994172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det</a:t>
            </a:r>
            <a:r>
              <a:rPr lang="en-US" dirty="0"/>
              <a:t>(M) – 0.06  * trace(M) 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1EDC5D-6189-D249-9BD2-29F547D963D8}"/>
              </a:ext>
            </a:extLst>
          </p:cNvPr>
          <p:cNvGrpSpPr/>
          <p:nvPr/>
        </p:nvGrpSpPr>
        <p:grpSpPr>
          <a:xfrm>
            <a:off x="5611821" y="1182740"/>
            <a:ext cx="1062247" cy="1021075"/>
            <a:chOff x="5191492" y="3999682"/>
            <a:chExt cx="1062247" cy="10210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86B394F-8F93-6D42-A8FF-756868069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1492" y="3999682"/>
              <a:ext cx="1062247" cy="10210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54F536-AE14-5E42-98FB-7E896D41A3DD}"/>
                </a:ext>
              </a:extLst>
            </p:cNvPr>
            <p:cNvGrpSpPr/>
            <p:nvPr/>
          </p:nvGrpSpPr>
          <p:grpSpPr>
            <a:xfrm rot="2700000">
              <a:off x="5275684" y="4371451"/>
              <a:ext cx="412955" cy="352219"/>
              <a:chOff x="6434445" y="4153509"/>
              <a:chExt cx="412955" cy="352219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176650A8-B549-D649-A39C-C4D7FBB46864}"/>
                  </a:ext>
                </a:extLst>
              </p:cNvPr>
              <p:cNvCxnSpPr/>
              <p:nvPr/>
            </p:nvCxnSpPr>
            <p:spPr>
              <a:xfrm rot="16200000" flipV="1">
                <a:off x="6640923" y="4299250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CD245FC-8D4D-BE47-BAAE-8668221AF0C5}"/>
                  </a:ext>
                </a:extLst>
              </p:cNvPr>
              <p:cNvCxnSpPr/>
              <p:nvPr/>
            </p:nvCxnSpPr>
            <p:spPr>
              <a:xfrm rot="16200000" flipV="1">
                <a:off x="6640923" y="4117353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21147CF-863E-8843-8B06-0899955DB72E}"/>
                  </a:ext>
                </a:extLst>
              </p:cNvPr>
              <p:cNvCxnSpPr/>
              <p:nvPr/>
            </p:nvCxnSpPr>
            <p:spPr>
              <a:xfrm rot="16200000" flipV="1">
                <a:off x="6640923" y="3947031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24B3AFE-B975-1C43-8872-61A49487A6F0}"/>
                </a:ext>
              </a:extLst>
            </p:cNvPr>
            <p:cNvGrpSpPr/>
            <p:nvPr/>
          </p:nvGrpSpPr>
          <p:grpSpPr>
            <a:xfrm rot="8100000">
              <a:off x="5802112" y="4349977"/>
              <a:ext cx="412955" cy="352219"/>
              <a:chOff x="6434445" y="4153509"/>
              <a:chExt cx="412955" cy="352219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EAAFDB-D121-864D-B512-2464B022BCEE}"/>
                  </a:ext>
                </a:extLst>
              </p:cNvPr>
              <p:cNvCxnSpPr/>
              <p:nvPr/>
            </p:nvCxnSpPr>
            <p:spPr>
              <a:xfrm rot="16200000" flipV="1">
                <a:off x="6640923" y="4299250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CD75A86-021A-9C44-B76E-EECFF7CA34E4}"/>
                  </a:ext>
                </a:extLst>
              </p:cNvPr>
              <p:cNvCxnSpPr/>
              <p:nvPr/>
            </p:nvCxnSpPr>
            <p:spPr>
              <a:xfrm rot="16200000" flipV="1">
                <a:off x="6640923" y="4117353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5E4E371-89E5-B547-AEAD-0DCD4EB93C3B}"/>
                  </a:ext>
                </a:extLst>
              </p:cNvPr>
              <p:cNvCxnSpPr/>
              <p:nvPr/>
            </p:nvCxnSpPr>
            <p:spPr>
              <a:xfrm rot="16200000" flipV="1">
                <a:off x="6640923" y="3947031"/>
                <a:ext cx="0" cy="41295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0CE9C5-2714-634A-A855-0940BE9549B4}"/>
                  </a:ext>
                </a:extLst>
              </p:cNvPr>
              <p:cNvSpPr txBox="1"/>
              <p:nvPr/>
            </p:nvSpPr>
            <p:spPr>
              <a:xfrm>
                <a:off x="742269" y="1376701"/>
                <a:ext cx="3214726" cy="75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𝑝𝑎𝑡𝑐h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0CE9C5-2714-634A-A855-0940BE954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9" y="1376701"/>
                <a:ext cx="3214726" cy="750783"/>
              </a:xfrm>
              <a:prstGeom prst="rect">
                <a:avLst/>
              </a:prstGeom>
              <a:blipFill>
                <a:blip r:embed="rId3"/>
                <a:stretch>
                  <a:fillRect l="-7059" t="-123333" b="-17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FC924B2-C18C-CB41-9180-8A8F42F19795}"/>
              </a:ext>
            </a:extLst>
          </p:cNvPr>
          <p:cNvGrpSpPr/>
          <p:nvPr/>
        </p:nvGrpSpPr>
        <p:grpSpPr>
          <a:xfrm>
            <a:off x="294967" y="2752687"/>
            <a:ext cx="7115375" cy="616515"/>
            <a:chOff x="294967" y="2752687"/>
            <a:chExt cx="7115375" cy="616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6108EDC-9495-B540-9031-44323858D3D3}"/>
                    </a:ext>
                  </a:extLst>
                </p:cNvPr>
                <p:cNvSpPr/>
                <p:nvPr/>
              </p:nvSpPr>
              <p:spPr>
                <a:xfrm>
                  <a:off x="5039693" y="2752687"/>
                  <a:ext cx="2370649" cy="616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6108EDC-9495-B540-9031-44323858D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693" y="2752687"/>
                  <a:ext cx="2370649" cy="6165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6ACEF3-B3F4-4047-9FB2-E18C8F243F7D}"/>
                </a:ext>
              </a:extLst>
            </p:cNvPr>
            <p:cNvSpPr txBox="1"/>
            <p:nvPr/>
          </p:nvSpPr>
          <p:spPr>
            <a:xfrm>
              <a:off x="294967" y="2876279"/>
              <a:ext cx="391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 a rotation M can be </a:t>
              </a:r>
              <a:r>
                <a:rPr lang="en-US" dirty="0" err="1"/>
                <a:t>diagonalized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3A611B-6F22-7B45-8FC6-6EFC7B2D07AC}"/>
              </a:ext>
            </a:extLst>
          </p:cNvPr>
          <p:cNvGrpSpPr/>
          <p:nvPr/>
        </p:nvGrpSpPr>
        <p:grpSpPr>
          <a:xfrm>
            <a:off x="2401049" y="3590299"/>
            <a:ext cx="3885960" cy="374396"/>
            <a:chOff x="1889827" y="3994406"/>
            <a:chExt cx="3885960" cy="374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BEF4185-7EFA-D441-A528-5DDE41EE979D}"/>
                    </a:ext>
                  </a:extLst>
                </p:cNvPr>
                <p:cNvSpPr/>
                <p:nvPr/>
              </p:nvSpPr>
              <p:spPr>
                <a:xfrm>
                  <a:off x="1889827" y="3994406"/>
                  <a:ext cx="459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BEF4185-7EFA-D441-A528-5DDE41EE97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827" y="3994406"/>
                  <a:ext cx="4598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9AC297-72D7-D845-8F8E-4255611EE7EA}"/>
                </a:ext>
              </a:extLst>
            </p:cNvPr>
            <p:cNvSpPr/>
            <p:nvPr/>
          </p:nvSpPr>
          <p:spPr>
            <a:xfrm>
              <a:off x="2249989" y="3994406"/>
              <a:ext cx="644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and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6F54965-8738-FD4A-A6D6-DA891EFDF5EF}"/>
                    </a:ext>
                  </a:extLst>
                </p:cNvPr>
                <p:cNvSpPr/>
                <p:nvPr/>
              </p:nvSpPr>
              <p:spPr>
                <a:xfrm>
                  <a:off x="2789752" y="3994406"/>
                  <a:ext cx="465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6F54965-8738-FD4A-A6D6-DA891EFDF5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752" y="3994406"/>
                  <a:ext cx="46512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EBFCC8-58FD-C549-98F6-B7015D1F4407}"/>
                </a:ext>
              </a:extLst>
            </p:cNvPr>
            <p:cNvSpPr/>
            <p:nvPr/>
          </p:nvSpPr>
          <p:spPr>
            <a:xfrm>
              <a:off x="3154557" y="3999470"/>
              <a:ext cx="2621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are the eigenvalues of M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7D8C679-0CE0-394D-8AB9-C7F4AC1BEFFB}"/>
              </a:ext>
            </a:extLst>
          </p:cNvPr>
          <p:cNvGrpSpPr/>
          <p:nvPr/>
        </p:nvGrpSpPr>
        <p:grpSpPr>
          <a:xfrm>
            <a:off x="481381" y="4338871"/>
            <a:ext cx="7798051" cy="381766"/>
            <a:chOff x="294967" y="2863845"/>
            <a:chExt cx="7798051" cy="381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D21A15-3208-D74D-BF41-31DC9C624C1D}"/>
                    </a:ext>
                  </a:extLst>
                </p:cNvPr>
                <p:cNvSpPr/>
                <p:nvPr/>
              </p:nvSpPr>
              <p:spPr>
                <a:xfrm>
                  <a:off x="6221031" y="2863845"/>
                  <a:ext cx="18719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7BD21A15-3208-D74D-BF41-31DC9C624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031" y="2863845"/>
                  <a:ext cx="187198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848C99A-84A0-A84B-B36D-DE165BDBFE37}"/>
                </a:ext>
              </a:extLst>
            </p:cNvPr>
            <p:cNvSpPr txBox="1"/>
            <p:nvPr/>
          </p:nvSpPr>
          <p:spPr>
            <a:xfrm>
              <a:off x="294967" y="2876279"/>
              <a:ext cx="5782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your linear algebra class finding them requires solving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4E94-3E27-7940-B29E-6AD0EB1D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969660" cy="1400098"/>
          </a:xfrm>
        </p:spPr>
        <p:txBody>
          <a:bodyPr>
            <a:normAutofit fontScale="90000"/>
          </a:bodyPr>
          <a:lstStyle/>
          <a:p>
            <a:r>
              <a:rPr lang="en-US" dirty="0"/>
              <a:t>However Harris argues that there’s no need to find lambdas (the eigenvalues), instead it is enough to know the following: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DA0984-DD9A-4B48-8215-01D5F69C7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03594"/>
              </p:ext>
            </p:extLst>
          </p:nvPr>
        </p:nvGraphicFramePr>
        <p:xfrm>
          <a:off x="2499926" y="2145891"/>
          <a:ext cx="3831230" cy="1639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BC0CC5F-1946-EC40-AC40-075F0B2E2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926" y="2145891"/>
                        <a:ext cx="3831230" cy="1639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2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7EF6-9BB8-3F44-AE66-EA1D8DCD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3016B-37BB-B04F-A733-9B45EE98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409F4-B811-AE42-9044-96E0967C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098"/>
            <a:ext cx="7545370" cy="41394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159CAF-F929-D74C-ABAE-AFB89BF96988}"/>
              </a:ext>
            </a:extLst>
          </p:cNvPr>
          <p:cNvSpPr/>
          <p:nvPr/>
        </p:nvSpPr>
        <p:spPr>
          <a:xfrm>
            <a:off x="3038747" y="4784552"/>
            <a:ext cx="8214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https://www.adelaide.edu.au/mathslearning/play/seminars/evalue-magic-tricks-handout.pdf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ECED5-B2D7-614A-9540-00937E6F6E22}"/>
              </a:ext>
            </a:extLst>
          </p:cNvPr>
          <p:cNvSpPr/>
          <p:nvPr/>
        </p:nvSpPr>
        <p:spPr>
          <a:xfrm>
            <a:off x="1143000" y="1369219"/>
            <a:ext cx="6851469" cy="446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0A492-3509-9348-B424-ECF088FD9543}"/>
              </a:ext>
            </a:extLst>
          </p:cNvPr>
          <p:cNvSpPr/>
          <p:nvPr/>
        </p:nvSpPr>
        <p:spPr>
          <a:xfrm>
            <a:off x="1143000" y="1871223"/>
            <a:ext cx="6779624" cy="351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Frequency Domain</a:t>
            </a:r>
          </a:p>
          <a:p>
            <a:r>
              <a:rPr lang="en-US" dirty="0"/>
              <a:t>Filtering in Frequency</a:t>
            </a:r>
          </a:p>
          <a:p>
            <a:r>
              <a:rPr lang="en-US" dirty="0"/>
              <a:t>Edge Detection – Canny (+ Practical Session on Canny Edge Detection)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8010584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98208" y="1625203"/>
            <a:ext cx="3257550" cy="325755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41108" y="1625203"/>
            <a:ext cx="2914650" cy="295275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98208" y="3568303"/>
            <a:ext cx="1312069" cy="131445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241208" y="2082404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6441358" y="4139804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55358" y="1739504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041058" y="4196954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1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269908" y="1910954"/>
            <a:ext cx="457200" cy="478631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207746" y="1682353"/>
            <a:ext cx="695325" cy="9406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9658" y="4025503"/>
            <a:ext cx="114300" cy="1143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057382" y="4478536"/>
            <a:ext cx="695325" cy="9406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100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743527" y="3846909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|R| 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4841158" y="4196953"/>
            <a:ext cx="4000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23975"/>
              </p:ext>
            </p:extLst>
          </p:nvPr>
        </p:nvGraphicFramePr>
        <p:xfrm>
          <a:off x="1812208" y="1053703"/>
          <a:ext cx="534233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208" y="1053703"/>
                        <a:ext cx="534233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824115" y="1682353"/>
            <a:ext cx="21034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350" i="1">
                <a:latin typeface="Times New Roman" panose="02020603050405020304" pitchFamily="18" charset="0"/>
              </a:rPr>
              <a:t>α</a:t>
            </a:r>
            <a:r>
              <a:rPr lang="en-US" altLang="en-US" sz="1350"/>
              <a:t>: constant (0.04 to 0.06)</a:t>
            </a:r>
            <a:endParaRPr lang="el-GR" altLang="en-US" sz="1350"/>
          </a:p>
        </p:txBody>
      </p:sp>
    </p:spTree>
    <p:extLst>
      <p:ext uri="{BB962C8B-B14F-4D97-AF65-F5344CB8AC3E}">
        <p14:creationId xmlns:p14="http://schemas.microsoft.com/office/powerpoint/2010/main" val="339865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2AEA-9CA1-CA41-B334-7F8499A8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still think you need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44517-1400-914E-A7CF-60F634B63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look up the original published work with the Harris Corner Detector from 1988.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FA55F-905D-074E-96BA-265AE7569078}"/>
              </a:ext>
            </a:extLst>
          </p:cNvPr>
          <p:cNvSpPr/>
          <p:nvPr/>
        </p:nvSpPr>
        <p:spPr>
          <a:xfrm>
            <a:off x="1874519" y="3000971"/>
            <a:ext cx="554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http://www.bmva.org/bmvc/1988/avc-88-023.pdf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8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92770"/>
            <a:ext cx="7886700" cy="994172"/>
          </a:xfrm>
        </p:spPr>
        <p:txBody>
          <a:bodyPr/>
          <a:lstStyle/>
          <a:p>
            <a:r>
              <a:rPr lang="en-US" dirty="0"/>
              <a:t>Alternative Corner response function</a:t>
            </a: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057900" y="971550"/>
            <a:ext cx="1771650" cy="2107407"/>
            <a:chOff x="480" y="1824"/>
            <a:chExt cx="1488" cy="1770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172200" y="3028951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85900" y="971550"/>
            <a:ext cx="1828800" cy="2107407"/>
            <a:chOff x="2160" y="1824"/>
            <a:chExt cx="1536" cy="1770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457450" y="1085850"/>
            <a:ext cx="514350" cy="51435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714500" y="3013695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714500" y="3368501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771900" y="971550"/>
            <a:ext cx="2000250" cy="2107407"/>
            <a:chOff x="3792" y="1824"/>
            <a:chExt cx="1680" cy="1770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600450" y="3034353"/>
            <a:ext cx="268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1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9508" y="3978427"/>
            <a:ext cx="2580942" cy="10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5">
            <a:extLst>
              <a:ext uri="{FF2B5EF4-FFF2-40B4-BE49-F238E27FC236}">
                <a16:creationId xmlns:a16="http://schemas.microsoft.com/office/drawing/2014/main" id="{64FD6498-F124-6442-B5F2-7F1C2FDF8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01144"/>
              </p:ext>
            </p:extLst>
          </p:nvPr>
        </p:nvGraphicFramePr>
        <p:xfrm>
          <a:off x="6769098" y="4128009"/>
          <a:ext cx="1663703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7" imgW="1066800" imgH="457200" progId="Equation.DSMT4">
                  <p:embed/>
                </p:oleObj>
              </mc:Choice>
              <mc:Fallback>
                <p:oleObj name="Equation" r:id="rId7" imgW="1066800" imgH="4572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36B74C3-DE83-9845-8817-A8F1D64CEF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098" y="4128009"/>
                        <a:ext cx="1663703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740703-2F54-1941-B0C6-1DD9CE37372A}"/>
              </a:ext>
            </a:extLst>
          </p:cNvPr>
          <p:cNvSpPr txBox="1"/>
          <p:nvPr/>
        </p:nvSpPr>
        <p:spPr>
          <a:xfrm>
            <a:off x="3938741" y="4222181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Szeliski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Harmonic mean</a:t>
            </a:r>
          </a:p>
        </p:txBody>
      </p:sp>
    </p:spTree>
    <p:extLst>
      <p:ext uri="{BB962C8B-B14F-4D97-AF65-F5344CB8AC3E}">
        <p14:creationId xmlns:p14="http://schemas.microsoft.com/office/powerpoint/2010/main" val="42898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418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1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533" y="-22622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764507" y="581025"/>
            <a:ext cx="64908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Compute corner response </a:t>
            </a:r>
            <a:r>
              <a:rPr lang="en-US" altLang="en-US" sz="2100" i="1" dirty="0">
                <a:cs typeface="Times New Roman" panose="02020603050405020304" pitchFamily="18" charset="0"/>
              </a:rPr>
              <a:t>R = </a:t>
            </a:r>
            <a:r>
              <a:rPr lang="en-US" altLang="en-US" sz="2100" i="1" dirty="0" err="1">
                <a:cs typeface="Times New Roman" panose="02020603050405020304" pitchFamily="18" charset="0"/>
              </a:rPr>
              <a:t>det</a:t>
            </a:r>
            <a:r>
              <a:rPr lang="en-US" altLang="en-US" sz="2100" i="1" dirty="0">
                <a:cs typeface="Times New Roman" panose="02020603050405020304" pitchFamily="18" charset="0"/>
              </a:rPr>
              <a:t>(M) - 0.06 * trace(M)^2</a:t>
            </a:r>
            <a:endParaRPr lang="ru-RU" altLang="en-US" sz="21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3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914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418953" y="607151"/>
            <a:ext cx="6542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100" dirty="0"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sz="1400" i="1" dirty="0">
                <a:cs typeface="Times New Roman" panose="02020603050405020304" pitchFamily="18" charset="0"/>
              </a:rPr>
              <a:t>R&gt;</a:t>
            </a:r>
            <a:r>
              <a:rPr lang="en-US" altLang="en-US" sz="1400" dirty="0">
                <a:cs typeface="Times New Roman" panose="02020603050405020304" pitchFamily="18" charset="0"/>
              </a:rPr>
              <a:t>threshold (not a good idea as you can see)</a:t>
            </a:r>
            <a:endParaRPr lang="ru-RU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9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037" y="-22622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920931" y="602218"/>
            <a:ext cx="7579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>
                <a:cs typeface="Times New Roman" panose="02020603050405020304" pitchFamily="18" charset="0"/>
              </a:rPr>
              <a:t>Instead threshold but take only the points of local maxima of </a:t>
            </a:r>
            <a:r>
              <a:rPr lang="en-US" altLang="en-US" sz="1800" i="1" dirty="0">
                <a:cs typeface="Times New Roman" panose="02020603050405020304" pitchFamily="18" charset="0"/>
              </a:rPr>
              <a:t>R (non-max suppression)</a:t>
            </a:r>
            <a:endParaRPr lang="ru-RU" altLang="en-US" sz="1800" i="1" dirty="0"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5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41" y="0"/>
            <a:ext cx="7886700" cy="994172"/>
          </a:xfrm>
        </p:spPr>
        <p:txBody>
          <a:bodyPr/>
          <a:lstStyle/>
          <a:p>
            <a:r>
              <a:rPr lang="en-US" altLang="en-US" sz="2400" dirty="0"/>
              <a:t>Harris Detector: Steps</a:t>
            </a:r>
            <a:endParaRPr lang="ru-RU" altLang="en-US" sz="2400" dirty="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71550"/>
            <a:ext cx="6115050" cy="39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8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920" y="-39886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/>
              <a:t>Next topic: </a:t>
            </a:r>
            <a:r>
              <a:rPr lang="en-US" sz="2800" dirty="0" err="1"/>
              <a:t>Keypoint</a:t>
            </a:r>
            <a:r>
              <a:rPr lang="en-US" sz="2800" dirty="0"/>
              <a:t> detection with scale selection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685800"/>
            <a:ext cx="6057900" cy="3943350"/>
          </a:xfrm>
        </p:spPr>
        <p:txBody>
          <a:bodyPr/>
          <a:lstStyle/>
          <a:p>
            <a:pPr marL="400050" indent="-400050">
              <a:buFontTx/>
              <a:buChar char="•"/>
            </a:pPr>
            <a:r>
              <a:rPr lang="en-US" dirty="0"/>
              <a:t>We want to extract </a:t>
            </a:r>
            <a:r>
              <a:rPr lang="en-US" dirty="0" err="1"/>
              <a:t>keypoints</a:t>
            </a:r>
            <a:r>
              <a:rPr lang="en-US" dirty="0"/>
              <a:t> with characteristic scale that is </a:t>
            </a:r>
            <a:r>
              <a:rPr lang="en-US" i="1" dirty="0"/>
              <a:t>covariant</a:t>
            </a:r>
            <a:r>
              <a:rPr lang="en-US" dirty="0"/>
              <a:t> with the image transformation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440" y="1797460"/>
            <a:ext cx="518897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077CE-3BEC-424A-9C0B-01A844CD1988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6721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filter</a:t>
            </a: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Laplacian of Gaussian: Circularly symmetric operator for blob detection in 2D</a:t>
            </a:r>
          </a:p>
        </p:txBody>
      </p:sp>
      <p:pic>
        <p:nvPicPr>
          <p:cNvPr id="19461" name="Picture 5" descr="log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973" y="2016996"/>
            <a:ext cx="2593872" cy="19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727" y="1944886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0719633"/>
              </p:ext>
            </p:extLst>
          </p:nvPr>
        </p:nvGraphicFramePr>
        <p:xfrm>
          <a:off x="3317735" y="4063603"/>
          <a:ext cx="2684859" cy="107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6" imgW="1104840" imgH="444240" progId="Equation.3">
                  <p:embed/>
                </p:oleObj>
              </mc:Choice>
              <mc:Fallback>
                <p:oleObj name="Equation" r:id="rId6" imgW="1104840" imgH="444240" progId="Equation.3">
                  <p:embed/>
                  <p:pic>
                    <p:nvPicPr>
                      <p:cNvPr id="194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735" y="4063603"/>
                        <a:ext cx="2684859" cy="1079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92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Corner Detection - Harris</a:t>
            </a:r>
          </a:p>
          <a:p>
            <a:r>
              <a:rPr lang="en-US" dirty="0"/>
              <a:t>Interest Points</a:t>
            </a:r>
          </a:p>
          <a:p>
            <a:r>
              <a:rPr lang="en-US" dirty="0"/>
              <a:t>Local Feature Descriptors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174582044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1025012"/>
            <a:ext cx="6000750" cy="366128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Convolve the image with a “blob filter” at multiple scales and look for </a:t>
            </a:r>
            <a:r>
              <a:rPr lang="en-US" dirty="0" err="1"/>
              <a:t>extrema</a:t>
            </a:r>
            <a:r>
              <a:rPr lang="en-US" dirty="0"/>
              <a:t> of filter response in the resulting </a:t>
            </a:r>
            <a:r>
              <a:rPr lang="en-US" i="1" dirty="0"/>
              <a:t>scale space</a:t>
            </a:r>
          </a:p>
        </p:txBody>
      </p:sp>
      <p:pic>
        <p:nvPicPr>
          <p:cNvPr id="26628" name="Picture 5" descr="Sunflowers2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2019184"/>
            <a:ext cx="2533650" cy="25336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495434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485900" y="4603373"/>
            <a:ext cx="6229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500" dirty="0"/>
              <a:t>T. </a:t>
            </a:r>
            <a:r>
              <a:rPr lang="en-US" sz="1500" dirty="0" err="1"/>
              <a:t>Lindeberg</a:t>
            </a:r>
            <a:r>
              <a:rPr lang="en-US" sz="1500" dirty="0"/>
              <a:t>. </a:t>
            </a:r>
            <a:r>
              <a:rPr lang="en-US" sz="1500" dirty="0">
                <a:hlinkClick r:id="rId5" tooltip="http://www.nada.kth.se/cvap/abstracts/cvap198.html"/>
              </a:rPr>
              <a:t>Feature detection with automatic scale selection.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/>
              <a:t>IJCV </a:t>
            </a:r>
            <a:r>
              <a:rPr lang="en-US" sz="1500" dirty="0"/>
              <a:t>30(</a:t>
            </a:r>
            <a:r>
              <a:rPr lang="en-US" sz="1500"/>
              <a:t>2), </a:t>
            </a:r>
            <a:r>
              <a:rPr lang="en-US" sz="1500" dirty="0" err="1"/>
              <a:t>pp</a:t>
            </a:r>
            <a:r>
              <a:rPr lang="en-US" sz="1500" dirty="0"/>
              <a:t> 77-116, 1998.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1199-0094-C540-88C7-63E68782D809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9558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Blob detection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485900" y="4179094"/>
            <a:ext cx="5943600" cy="907256"/>
          </a:xfrm>
        </p:spPr>
        <p:txBody>
          <a:bodyPr/>
          <a:lstStyle/>
          <a:p>
            <a:pPr eaLnBrk="1" hangingPunct="1"/>
            <a:r>
              <a:rPr lang="en-US" altLang="en-US" dirty="0"/>
              <a:t>Find maxima </a:t>
            </a:r>
            <a:r>
              <a:rPr lang="en-US" altLang="en-US" i="1" dirty="0"/>
              <a:t>and minima</a:t>
            </a:r>
            <a:r>
              <a:rPr lang="en-US" altLang="en-US" dirty="0"/>
              <a:t> of blob filter response in space </a:t>
            </a:r>
            <a:r>
              <a:rPr lang="en-US" altLang="en-US" i="1" dirty="0"/>
              <a:t>and scale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2343151"/>
            <a:ext cx="27027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2686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485900"/>
            <a:ext cx="26860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010025" y="2234253"/>
            <a:ext cx="56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743450" y="2228851"/>
            <a:ext cx="4333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7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025159" y="3339108"/>
            <a:ext cx="391715" cy="130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000750" y="3559969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maxima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6343651" y="857250"/>
            <a:ext cx="891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15000" y="1200151"/>
            <a:ext cx="914400" cy="1034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61059" y="1314450"/>
            <a:ext cx="171450" cy="85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29401" y="3086101"/>
            <a:ext cx="48815" cy="514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86551" y="4912667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N. </a:t>
            </a:r>
            <a:r>
              <a:rPr lang="en-US" sz="1050" dirty="0" err="1"/>
              <a:t>Snavely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81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/>
              <a:t>Convolve image with scale-normalized </a:t>
            </a:r>
            <a:r>
              <a:rPr lang="en-US" dirty="0" err="1"/>
              <a:t>Laplacian</a:t>
            </a:r>
            <a:r>
              <a:rPr lang="en-US" dirty="0"/>
              <a:t> at several scales</a:t>
            </a:r>
          </a:p>
        </p:txBody>
      </p:sp>
    </p:spTree>
    <p:extLst>
      <p:ext uri="{BB962C8B-B14F-4D97-AF65-F5344CB8AC3E}">
        <p14:creationId xmlns:p14="http://schemas.microsoft.com/office/powerpoint/2010/main" val="2893553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6323" name="Picture 4" descr="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314450"/>
            <a:ext cx="3886200" cy="280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C0E3DC-4330-0E4D-8532-A2238F6B3196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064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3828" y="910828"/>
            <a:ext cx="5148263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5D4774-22F4-E846-B407-97E377CC0D9B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37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/>
              <a:t>Convolve image with scale-normalized Laplacian at several scales</a:t>
            </a:r>
          </a:p>
          <a:p>
            <a:pPr marL="400050" indent="-400050">
              <a:buFontTx/>
              <a:buAutoNum type="arabicPeriod"/>
            </a:pPr>
            <a:r>
              <a:rPr lang="en-US"/>
              <a:t>Find maxima of squared Laplacian response in scale-space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2114550"/>
            <a:ext cx="21431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2D5A4-7F25-4346-8A51-86EBCDD4C6DE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612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8371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053" y="1328737"/>
            <a:ext cx="386119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049BC-5E76-1C4D-8883-CD26A784C59F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29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edge responses</a:t>
            </a:r>
          </a:p>
        </p:txBody>
      </p:sp>
      <p:pic>
        <p:nvPicPr>
          <p:cNvPr id="58371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053" y="1328737"/>
            <a:ext cx="386119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59692" y="4232787"/>
            <a:ext cx="5829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100" dirty="0" err="1"/>
              <a:t>Laplacian</a:t>
            </a:r>
            <a:r>
              <a:rPr lang="en-US" sz="2100" dirty="0"/>
              <a:t> has strong response along 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AE2A2-13EA-1240-9FF7-DBE9E6F447AB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981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Approximating the </a:t>
            </a:r>
            <a:r>
              <a:rPr lang="en-US" dirty="0" err="1"/>
              <a:t>Laplacian</a:t>
            </a:r>
            <a:r>
              <a:rPr lang="en-US" dirty="0"/>
              <a:t> with a difference of Gaussians: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485900" y="1943100"/>
          <a:ext cx="3233738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4" imgW="2120760" imgH="279360" progId="">
                  <p:embed/>
                </p:oleObj>
              </mc:Choice>
              <mc:Fallback>
                <p:oleObj name="Equation" r:id="rId4" imgW="2120760" imgH="279360" progId="">
                  <p:embed/>
                  <p:pic>
                    <p:nvPicPr>
                      <p:cNvPr id="225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43100"/>
                        <a:ext cx="3233738" cy="427435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485900" y="2845594"/>
          <a:ext cx="2914650" cy="3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6" imgW="1917360" imgH="203040" progId="">
                  <p:embed/>
                </p:oleObj>
              </mc:Choice>
              <mc:Fallback>
                <p:oleObj name="Equation" r:id="rId6" imgW="1917360" imgH="203040" progId="">
                  <p:embed/>
                  <p:pic>
                    <p:nvPicPr>
                      <p:cNvPr id="225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845594"/>
                        <a:ext cx="2914650" cy="30837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1714501"/>
            <a:ext cx="2857500" cy="226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573446" y="2343150"/>
            <a:ext cx="106792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(Laplacian)</a:t>
            </a:r>
            <a:endParaRPr lang="ru-RU" sz="15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1520885" y="3131344"/>
            <a:ext cx="21707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(Difference of Gaussians)</a:t>
            </a:r>
            <a:endParaRPr lang="ru-RU" sz="15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51653-30A6-3F42-A48D-DAAA26A8751E}"/>
              </a:ext>
            </a:extLst>
          </p:cNvPr>
          <p:cNvSpPr txBox="1"/>
          <p:nvPr/>
        </p:nvSpPr>
        <p:spPr>
          <a:xfrm>
            <a:off x="7470144" y="48818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Slide by Svetlana </a:t>
            </a:r>
            <a:r>
              <a:rPr lang="en-US" sz="1100" dirty="0" err="1"/>
              <a:t>Lazebnik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992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7450" y="857250"/>
          <a:ext cx="4338638" cy="318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Bitmap Image" r:id="rId4" imgW="8032176" imgH="5906012" progId="PBrush">
                  <p:embed/>
                </p:oleObj>
              </mc:Choice>
              <mc:Fallback>
                <p:oleObj name="Bitmap Image" r:id="rId4" imgW="8032176" imgH="5906012" progId="PBrush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857250"/>
                        <a:ext cx="4338638" cy="318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implementation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314450" y="4329530"/>
            <a:ext cx="6515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500"/>
              <a:t>David G. Lowe. </a:t>
            </a:r>
            <a:r>
              <a:rPr lang="en-US" sz="1500" b="1">
                <a:hlinkClick r:id="rId6"/>
              </a:rPr>
              <a:t>"Distinctive image features from scale-invariant keypoints.”</a:t>
            </a:r>
            <a:r>
              <a:rPr lang="en-US" sz="1500" b="1"/>
              <a:t> </a:t>
            </a:r>
            <a:r>
              <a:rPr lang="en-US" sz="1500" i="1"/>
              <a:t>IJCV</a:t>
            </a:r>
            <a:r>
              <a:rPr lang="en-US" sz="1500"/>
              <a:t> 60 (2), pp. 91-110, 2004. </a:t>
            </a:r>
          </a:p>
        </p:txBody>
      </p:sp>
    </p:spTree>
    <p:extLst>
      <p:ext uri="{BB962C8B-B14F-4D97-AF65-F5344CB8AC3E}">
        <p14:creationId xmlns:p14="http://schemas.microsoft.com/office/powerpoint/2010/main" val="382864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97053"/>
            <a:ext cx="7886700" cy="1534638"/>
          </a:xfrm>
        </p:spPr>
        <p:txBody>
          <a:bodyPr/>
          <a:lstStyle/>
          <a:p>
            <a:pPr algn="ctr"/>
            <a:r>
              <a:rPr lang="en-US" dirty="0"/>
              <a:t>Edge Detection</a:t>
            </a:r>
          </a:p>
        </p:txBody>
      </p:sp>
    </p:spTree>
    <p:extLst>
      <p:ext uri="{BB962C8B-B14F-4D97-AF65-F5344CB8AC3E}">
        <p14:creationId xmlns:p14="http://schemas.microsoft.com/office/powerpoint/2010/main" val="1084844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102"/>
            <a:ext cx="7886700" cy="994172"/>
          </a:xfrm>
        </p:spPr>
        <p:txBody>
          <a:bodyPr/>
          <a:lstStyle/>
          <a:p>
            <a:r>
              <a:rPr lang="en-US" strike="sngStrike" dirty="0"/>
              <a:t>SIFT</a:t>
            </a:r>
            <a:r>
              <a:rPr lang="en-US" dirty="0"/>
              <a:t> </a:t>
            </a:r>
            <a:r>
              <a:rPr lang="en-US" dirty="0" err="1"/>
              <a:t>keypoint</a:t>
            </a:r>
            <a:r>
              <a:rPr lang="en-US" dirty="0"/>
              <a:t> detection</a:t>
            </a:r>
          </a:p>
        </p:txBody>
      </p:sp>
      <p:pic>
        <p:nvPicPr>
          <p:cNvPr id="4" name="Picture 3" descr="SIFT_f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16" y="914400"/>
            <a:ext cx="434263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750" y="4489073"/>
            <a:ext cx="6515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1500" dirty="0"/>
              <a:t>D. Lowe, </a:t>
            </a:r>
            <a:r>
              <a:rPr lang="en-US" sz="1500" b="1" dirty="0">
                <a:hlinkClick r:id="rId3"/>
              </a:rPr>
              <a:t>Distinctive image features from scale-invariant </a:t>
            </a:r>
            <a:r>
              <a:rPr lang="en-US" sz="1500" b="1" dirty="0" err="1">
                <a:hlinkClick r:id="rId3"/>
              </a:rPr>
              <a:t>keypoints</a:t>
            </a:r>
            <a:r>
              <a:rPr lang="en-US" sz="1500" b="1" dirty="0"/>
              <a:t>, </a:t>
            </a:r>
            <a:r>
              <a:rPr lang="en-US" sz="1500" i="1" dirty="0"/>
              <a:t>IJCV</a:t>
            </a:r>
            <a:r>
              <a:rPr lang="en-US" sz="1500" dirty="0"/>
              <a:t> 60 (2), pp. 91-110, 2004. </a:t>
            </a:r>
          </a:p>
        </p:txBody>
      </p:sp>
    </p:spTree>
    <p:extLst>
      <p:ext uri="{BB962C8B-B14F-4D97-AF65-F5344CB8AC3E}">
        <p14:creationId xmlns:p14="http://schemas.microsoft.com/office/powerpoint/2010/main" val="1991689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41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Sobel + Thresholding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66" y="2090054"/>
            <a:ext cx="3321460" cy="2268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548" y="2090054"/>
            <a:ext cx="3286432" cy="2265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7508" y="1194705"/>
                <a:ext cx="2882519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𝑔</m:t>
                      </m:r>
                      <m:d>
                        <m:d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mr-IN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)≥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e>
                              <m:r>
                                <a:rPr lang="mr-IN" i="1" smtClean="0">
                                  <a:latin typeface="Cambria Math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mr-IN" i="1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mr-IN" i="1">
                                      <a:latin typeface="Cambria Math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08" y="1194705"/>
                <a:ext cx="2882519" cy="617861"/>
              </a:xfrm>
              <a:prstGeom prst="rect">
                <a:avLst/>
              </a:prstGeom>
              <a:blipFill rotWithShape="0"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5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36025" y="231071"/>
            <a:ext cx="7918040" cy="857250"/>
          </a:xfrm>
        </p:spPr>
        <p:txBody>
          <a:bodyPr>
            <a:normAutofit/>
          </a:bodyPr>
          <a:lstStyle/>
          <a:p>
            <a:r>
              <a:rPr lang="en-US" sz="3000" dirty="0"/>
              <a:t>Digression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840619" y="1062030"/>
            <a:ext cx="7713446" cy="708422"/>
          </a:xfrm>
        </p:spPr>
        <p:txBody>
          <a:bodyPr>
            <a:normAutofit/>
          </a:bodyPr>
          <a:lstStyle/>
          <a:p>
            <a:r>
              <a:rPr lang="en-US" sz="1800" dirty="0"/>
              <a:t>Thresholding is often the most under-rated but effective Computer Vision technique. Sometimes this is all you need!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0850" y="4921582"/>
            <a:ext cx="2343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Example by Kristen </a:t>
            </a:r>
            <a:r>
              <a:rPr lang="en-US" sz="900" dirty="0" err="1"/>
              <a:t>Grauman</a:t>
            </a:r>
            <a:r>
              <a:rPr lang="en-US" sz="900" dirty="0"/>
              <a:t>, UT-Austin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B3B520-7DDA-184B-9B0B-D2AD23D5958C}"/>
              </a:ext>
            </a:extLst>
          </p:cNvPr>
          <p:cNvGrpSpPr/>
          <p:nvPr/>
        </p:nvGrpSpPr>
        <p:grpSpPr>
          <a:xfrm>
            <a:off x="931786" y="1813861"/>
            <a:ext cx="6604640" cy="3009874"/>
            <a:chOff x="1086644" y="1430091"/>
            <a:chExt cx="9024024" cy="4112439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26CA897-765F-D14E-8A31-96DEF3B6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601" y="1430091"/>
              <a:ext cx="8829067" cy="88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Example: intensity-based detection. Warning when door is opened or closed.</a:t>
              </a:r>
            </a:p>
          </p:txBody>
        </p:sp>
        <p:pic>
          <p:nvPicPr>
            <p:cNvPr id="13" name="Picture 16" descr="door_mask.jpg">
              <a:extLst>
                <a:ext uri="{FF2B5EF4-FFF2-40B4-BE49-F238E27FC236}">
                  <a16:creationId xmlns:a16="http://schemas.microsoft.com/office/drawing/2014/main" id="{BAA5E1C7-9A5B-BE4E-A92D-9657B6DEB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3849" t="6190" r="13849" b="12164"/>
            <a:stretch>
              <a:fillRect/>
            </a:stretch>
          </p:blipFill>
          <p:spPr bwMode="auto">
            <a:xfrm>
              <a:off x="5285581" y="2372494"/>
              <a:ext cx="3030538" cy="234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doors_gray.jpg">
              <a:extLst>
                <a:ext uri="{FF2B5EF4-FFF2-40B4-BE49-F238E27FC236}">
                  <a16:creationId xmlns:a16="http://schemas.microsoft.com/office/drawing/2014/main" id="{29642D87-9AFF-F140-99CF-2B7DBD42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6644" y="2409006"/>
              <a:ext cx="2982912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BC3428-F279-6844-A42D-A827C315E3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99744" y="3467869"/>
              <a:ext cx="803275" cy="15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E1F5FC3B-76EC-DA49-9425-B941C783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9245" y="5037906"/>
              <a:ext cx="5257800" cy="50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Looking for dark pixels</a:t>
              </a: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5A614453-475D-ED42-9BD2-030ED5698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019" y="4709295"/>
              <a:ext cx="3687762" cy="35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000000"/>
                  </a:solidFill>
                  <a:latin typeface="Courier New" pitchFamily="49" charset="0"/>
                  <a:ea typeface="+mn-ea"/>
                  <a:cs typeface="Courier New" pitchFamily="49" charset="0"/>
                </a:rPr>
                <a:t>fg_pix = find(im &lt; 65);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6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5019-4F49-49B0-A2DC-BA1201FB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0" y="-84909"/>
            <a:ext cx="7886700" cy="994172"/>
          </a:xfrm>
        </p:spPr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10018" y="4912668"/>
            <a:ext cx="273398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Source: Juan C. </a:t>
            </a:r>
            <a:r>
              <a:rPr lang="en-US" altLang="en-US" sz="900" dirty="0" err="1">
                <a:latin typeface="Arial" panose="020B0604020202020204" pitchFamily="34" charset="0"/>
              </a:rPr>
              <a:t>Niebles</a:t>
            </a:r>
            <a:r>
              <a:rPr lang="en-US" altLang="en-US" sz="900" dirty="0">
                <a:latin typeface="Arial" panose="020B0604020202020204" pitchFamily="34" charset="0"/>
              </a:rPr>
              <a:t> and </a:t>
            </a:r>
            <a:r>
              <a:rPr lang="en-US" altLang="en-US" sz="900" dirty="0" err="1">
                <a:latin typeface="Arial" panose="020B0604020202020204" pitchFamily="34" charset="0"/>
              </a:rPr>
              <a:t>Ranjay</a:t>
            </a:r>
            <a:r>
              <a:rPr lang="en-US" altLang="en-US" sz="900" dirty="0">
                <a:latin typeface="Arial" panose="020B0604020202020204" pitchFamily="34" charset="0"/>
              </a:rPr>
              <a:t> Krishna.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55EFD8-847D-8E41-BF59-5F7A7C2C52E7}"/>
              </a:ext>
            </a:extLst>
          </p:cNvPr>
          <p:cNvSpPr txBox="1">
            <a:spLocks/>
          </p:cNvSpPr>
          <p:nvPr/>
        </p:nvSpPr>
        <p:spPr>
          <a:xfrm>
            <a:off x="966651" y="3429000"/>
            <a:ext cx="7886700" cy="128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Obtains thin edges (1px wide)</a:t>
            </a:r>
          </a:p>
          <a:p>
            <a:r>
              <a:rPr lang="en-US" sz="2000" dirty="0"/>
              <a:t>Tries to preserve edge connectivity.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B7CA0-DE13-BB4A-93ED-E9C33EAE9964}"/>
              </a:ext>
            </a:extLst>
          </p:cNvPr>
          <p:cNvGrpSpPr/>
          <p:nvPr/>
        </p:nvGrpSpPr>
        <p:grpSpPr>
          <a:xfrm>
            <a:off x="1620605" y="1012270"/>
            <a:ext cx="5728890" cy="2109753"/>
            <a:chOff x="1007248" y="1332310"/>
            <a:chExt cx="7030662" cy="258915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0A98CE9-DE7C-0B4A-A572-DAF8C7A6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4482" y="1332310"/>
              <a:ext cx="3593428" cy="2589150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69D8F71D-24E4-F64C-9800-18CE36FF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248" y="1332310"/>
              <a:ext cx="3565139" cy="2576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5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Filter image with x, y derivatives of Gaussian 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Find magnitude and orientation of gradient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Non-maximum suppression:</a:t>
            </a:r>
          </a:p>
          <a:p>
            <a:pPr marL="628650" lvl="1" indent="-285750"/>
            <a:r>
              <a:rPr lang="en-US">
                <a:latin typeface="Calibri" charset="0"/>
              </a:rPr>
              <a:t>Thin multi-pixel wide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ridges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down to single pixel width</a:t>
            </a:r>
          </a:p>
          <a:p>
            <a:pPr marL="400050" indent="-400050">
              <a:buFontTx/>
              <a:buAutoNum type="arabicPeriod"/>
            </a:pPr>
            <a:r>
              <a:rPr lang="en-US">
                <a:latin typeface="Calibri" charset="0"/>
              </a:rPr>
              <a:t>Thresholding and linking (hysteresis):</a:t>
            </a:r>
          </a:p>
          <a:p>
            <a:pPr marL="628650" lvl="1" indent="-285750"/>
            <a:r>
              <a:rPr lang="en-US">
                <a:latin typeface="Calibri" charset="0"/>
              </a:rPr>
              <a:t>Define two thresholds: low and high</a:t>
            </a:r>
          </a:p>
          <a:p>
            <a:pPr marL="628650" lvl="1" indent="-285750"/>
            <a:r>
              <a:rPr lang="en-US">
                <a:latin typeface="Calibri" charset="0"/>
              </a:rPr>
              <a:t>Use the high threshold to start edge curves and the low threshold to continue them</a:t>
            </a:r>
            <a:endParaRPr lang="en-US" b="1">
              <a:latin typeface="Calibri" charset="0"/>
            </a:endParaRPr>
          </a:p>
          <a:p>
            <a:pPr marL="942975" lvl="2" indent="-257175"/>
            <a:endParaRPr lang="en-US">
              <a:latin typeface="Calibri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10018" y="4853674"/>
            <a:ext cx="2733982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Source: Juan C. </a:t>
            </a:r>
            <a:r>
              <a:rPr lang="en-US" altLang="en-US" sz="900" dirty="0" err="1">
                <a:latin typeface="Arial" panose="020B0604020202020204" pitchFamily="34" charset="0"/>
              </a:rPr>
              <a:t>Niebles</a:t>
            </a:r>
            <a:r>
              <a:rPr lang="en-US" altLang="en-US" sz="900" dirty="0">
                <a:latin typeface="Arial" panose="020B0604020202020204" pitchFamily="34" charset="0"/>
              </a:rPr>
              <a:t> and </a:t>
            </a:r>
            <a:r>
              <a:rPr lang="en-US" altLang="en-US" sz="900" dirty="0" err="1">
                <a:latin typeface="Arial" panose="020B0604020202020204" pitchFamily="34" charset="0"/>
              </a:rPr>
              <a:t>Ranjay</a:t>
            </a:r>
            <a:r>
              <a:rPr lang="en-US" altLang="en-US" sz="900" dirty="0">
                <a:latin typeface="Arial" panose="020B0604020202020204" pitchFamily="34" charset="0"/>
              </a:rPr>
              <a:t> Krishna.</a:t>
            </a:r>
          </a:p>
        </p:txBody>
      </p:sp>
    </p:spTree>
    <p:extLst>
      <p:ext uri="{BB962C8B-B14F-4D97-AF65-F5344CB8AC3E}">
        <p14:creationId xmlns:p14="http://schemas.microsoft.com/office/powerpoint/2010/main" val="6328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Classic algorithm in Computer Vision / Image Analysis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Commonly implemented in most libraries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e.g. in Python you can find it in the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skimage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package.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also has an implementation with python bindings.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3B9DD-3BCB-6E4A-9E0F-01EED48BAAAB}"/>
              </a:ext>
            </a:extLst>
          </p:cNvPr>
          <p:cNvSpPr/>
          <p:nvPr/>
        </p:nvSpPr>
        <p:spPr>
          <a:xfrm>
            <a:off x="805631" y="3986392"/>
            <a:ext cx="8045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Canny, J.,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 Computational Approach To Edge Detection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IEEE Trans. Pattern Analysis and Machine Intelligence, 8(6):679–698, 1986.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37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10252</TotalTime>
  <Words>1017</Words>
  <Application>Microsoft Macintosh PowerPoint</Application>
  <PresentationFormat>On-screen Show (16:9)</PresentationFormat>
  <Paragraphs>183</Paragraphs>
  <Slides>41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ＭＳ Ｐゴシック</vt:lpstr>
      <vt:lpstr>Yu Gothic</vt:lpstr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Symbol</vt:lpstr>
      <vt:lpstr>Times New Roman</vt:lpstr>
      <vt:lpstr>Office Theme</vt:lpstr>
      <vt:lpstr>Equation</vt:lpstr>
      <vt:lpstr>Bitmap Image</vt:lpstr>
      <vt:lpstr>PowerPoint Presentation</vt:lpstr>
      <vt:lpstr>Last Class</vt:lpstr>
      <vt:lpstr>Today’s Class</vt:lpstr>
      <vt:lpstr>Edge Detection</vt:lpstr>
      <vt:lpstr>Edge Detection</vt:lpstr>
      <vt:lpstr>Digression</vt:lpstr>
      <vt:lpstr>Canny Edge Detector</vt:lpstr>
      <vt:lpstr>Canny edge detector</vt:lpstr>
      <vt:lpstr>Canny Edge Detector</vt:lpstr>
      <vt:lpstr>Corners (and Interest Points)</vt:lpstr>
      <vt:lpstr>Corners: Why “Interest” Points?</vt:lpstr>
      <vt:lpstr>Corner Detection: Basic Idea</vt:lpstr>
      <vt:lpstr>Harris Corner Detection</vt:lpstr>
      <vt:lpstr>Simple Corner Detection</vt:lpstr>
      <vt:lpstr>Simple Corner Detection</vt:lpstr>
      <vt:lpstr>Harris Corner Detection!</vt:lpstr>
      <vt:lpstr>Why det(M) – 0.06  * trace(M) ?</vt:lpstr>
      <vt:lpstr>However Harris argues that there’s no need to find lambdas (the eigenvalues), instead it is enough to know the following:</vt:lpstr>
      <vt:lpstr>PowerPoint Presentation</vt:lpstr>
      <vt:lpstr>Corner response function</vt:lpstr>
      <vt:lpstr>If you still think you need more details</vt:lpstr>
      <vt:lpstr>Alternative 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Next topic: Keypoint detection with scale selection</vt:lpstr>
      <vt:lpstr>Blob filter</vt:lpstr>
      <vt:lpstr>Basic idea</vt:lpstr>
      <vt:lpstr>Blob detection</vt:lpstr>
      <vt:lpstr>Scale-space blob detector</vt:lpstr>
      <vt:lpstr>Scale-space blob detector: Example</vt:lpstr>
      <vt:lpstr>Scale-space blob detector: Example</vt:lpstr>
      <vt:lpstr>Scale-space blob detector</vt:lpstr>
      <vt:lpstr>Scale-space blob detector: Example</vt:lpstr>
      <vt:lpstr>Eliminating edge responses</vt:lpstr>
      <vt:lpstr>Efficient implementation</vt:lpstr>
      <vt:lpstr>Efficient implementation</vt:lpstr>
      <vt:lpstr>SIFT keypoint detection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271</cp:revision>
  <cp:lastPrinted>2018-01-31T15:36:47Z</cp:lastPrinted>
  <dcterms:modified xsi:type="dcterms:W3CDTF">2019-09-23T04:03:50Z</dcterms:modified>
</cp:coreProperties>
</file>