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5"/>
  </p:notesMasterIdLst>
  <p:sldIdLst>
    <p:sldId id="256" r:id="rId2"/>
    <p:sldId id="834" r:id="rId3"/>
    <p:sldId id="309" r:id="rId4"/>
    <p:sldId id="310" r:id="rId5"/>
    <p:sldId id="311" r:id="rId6"/>
    <p:sldId id="312" r:id="rId7"/>
    <p:sldId id="313" r:id="rId8"/>
    <p:sldId id="314" r:id="rId9"/>
    <p:sldId id="318" r:id="rId10"/>
    <p:sldId id="317" r:id="rId11"/>
    <p:sldId id="319" r:id="rId12"/>
    <p:sldId id="320" r:id="rId13"/>
    <p:sldId id="321" r:id="rId14"/>
    <p:sldId id="322" r:id="rId15"/>
    <p:sldId id="323" r:id="rId16"/>
    <p:sldId id="324" r:id="rId17"/>
    <p:sldId id="315" r:id="rId18"/>
    <p:sldId id="325" r:id="rId19"/>
    <p:sldId id="326" r:id="rId20"/>
    <p:sldId id="327" r:id="rId21"/>
    <p:sldId id="328" r:id="rId22"/>
    <p:sldId id="316" r:id="rId23"/>
    <p:sldId id="554" r:id="rId24"/>
    <p:sldId id="331" r:id="rId25"/>
    <p:sldId id="835" r:id="rId26"/>
    <p:sldId id="836" r:id="rId27"/>
    <p:sldId id="837" r:id="rId28"/>
    <p:sldId id="838" r:id="rId29"/>
    <p:sldId id="839" r:id="rId30"/>
    <p:sldId id="841" r:id="rId31"/>
    <p:sldId id="840" r:id="rId32"/>
    <p:sldId id="842" r:id="rId33"/>
    <p:sldId id="285" r:id="rId34"/>
  </p:sldIdLst>
  <p:sldSz cx="9144000" cy="5143500" type="screen16x9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31932218-5BD1-C44F-B268-4A14B36FF4A9}">
          <p14:sldIdLst>
            <p14:sldId id="256"/>
            <p14:sldId id="834"/>
            <p14:sldId id="309"/>
            <p14:sldId id="310"/>
            <p14:sldId id="311"/>
            <p14:sldId id="312"/>
            <p14:sldId id="313"/>
            <p14:sldId id="314"/>
            <p14:sldId id="318"/>
            <p14:sldId id="317"/>
            <p14:sldId id="319"/>
            <p14:sldId id="320"/>
            <p14:sldId id="321"/>
            <p14:sldId id="322"/>
            <p14:sldId id="323"/>
            <p14:sldId id="324"/>
            <p14:sldId id="315"/>
            <p14:sldId id="325"/>
            <p14:sldId id="326"/>
            <p14:sldId id="327"/>
            <p14:sldId id="328"/>
            <p14:sldId id="316"/>
            <p14:sldId id="554"/>
            <p14:sldId id="331"/>
            <p14:sldId id="835"/>
            <p14:sldId id="836"/>
            <p14:sldId id="837"/>
            <p14:sldId id="838"/>
            <p14:sldId id="839"/>
            <p14:sldId id="841"/>
            <p14:sldId id="840"/>
            <p14:sldId id="842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4F4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404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404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01"/>
    <p:restoredTop sz="94647"/>
  </p:normalViewPr>
  <p:slideViewPr>
    <p:cSldViewPr snapToGrid="0" snapToObjects="1">
      <p:cViewPr varScale="1">
        <p:scale>
          <a:sx n="169" d="100"/>
          <a:sy n="169" d="100"/>
        </p:scale>
        <p:origin x="20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638455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ng"/>
          <p:cNvPicPr/>
          <p:nvPr/>
        </p:nvPicPr>
        <p:blipFill>
          <a:blip r:embed="rId2">
            <a:alphaModFix amt="10839"/>
            <a:extLst/>
          </a:blip>
          <a:srcRect l="11804" t="22310" b="2478"/>
          <a:stretch>
            <a:fillRect/>
          </a:stretch>
        </p:blipFill>
        <p:spPr>
          <a:xfrm>
            <a:off x="-69850" y="-6276"/>
            <a:ext cx="4680310" cy="39912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/>
        </p:nvSpPr>
        <p:spPr>
          <a:xfrm>
            <a:off x="298810" y="1353378"/>
            <a:ext cx="8623300" cy="274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4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215380"/>
                </a:solidFill>
              </a:rPr>
              <a:t>CS</a:t>
            </a:r>
            <a:r>
              <a:rPr lang="en-US" sz="3400" dirty="0">
                <a:solidFill>
                  <a:srgbClr val="215380"/>
                </a:solidFill>
              </a:rPr>
              <a:t>4</a:t>
            </a:r>
            <a:r>
              <a:rPr sz="3400" dirty="0">
                <a:solidFill>
                  <a:srgbClr val="215380"/>
                </a:solidFill>
              </a:rPr>
              <a:t>501: </a:t>
            </a:r>
            <a:r>
              <a:rPr lang="en-US" sz="3400" dirty="0">
                <a:solidFill>
                  <a:srgbClr val="215380"/>
                </a:solidFill>
              </a:rPr>
              <a:t>Introduction</a:t>
            </a:r>
            <a:r>
              <a:rPr lang="en-US" sz="3400" baseline="0" dirty="0">
                <a:solidFill>
                  <a:srgbClr val="215380"/>
                </a:solidFill>
              </a:rPr>
              <a:t> to Computer Vision</a:t>
            </a:r>
            <a:endParaRPr sz="3400" dirty="0">
              <a:solidFill>
                <a:srgbClr val="2153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0815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200151"/>
            <a:ext cx="8610600" cy="3394472"/>
          </a:xfrm>
          <a:prstGeom prst="rect">
            <a:avLst/>
          </a:prstGeom>
        </p:spPr>
        <p:txBody>
          <a:bodyPr/>
          <a:lstStyle>
            <a:lvl1pPr algn="l">
              <a:defRPr sz="2100" b="0">
                <a:solidFill>
                  <a:schemeClr val="tx1"/>
                </a:solidFill>
                <a:latin typeface="+mn-lt"/>
              </a:defRPr>
            </a:lvl1pPr>
            <a:lvl2pPr algn="l">
              <a:defRPr sz="1500" b="0">
                <a:solidFill>
                  <a:schemeClr val="tx1"/>
                </a:solidFill>
                <a:latin typeface="+mn-lt"/>
              </a:defRPr>
            </a:lvl2pPr>
            <a:lvl3pPr algn="l">
              <a:defRPr sz="1350" b="0">
                <a:solidFill>
                  <a:schemeClr val="tx1"/>
                </a:solidFill>
                <a:latin typeface="+mj-lt"/>
              </a:defRPr>
            </a:lvl3pPr>
            <a:lvl4pPr algn="l">
              <a:defRPr sz="1100" b="0">
                <a:solidFill>
                  <a:schemeClr val="tx1"/>
                </a:solidFill>
                <a:latin typeface="+mj-lt"/>
              </a:defRPr>
            </a:lvl4pPr>
            <a:lvl5pPr algn="l">
              <a:defRPr sz="1100" b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984113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1311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918F93-C341-4EB0-90ED-80D2F37FD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6044A-196B-42E3-9270-AF8BCFBE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3F1C6D-9305-4F92-9FFF-44BFD78DE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A10E8-845B-4F12-A45E-E9D8AFA2CA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74DF7-AD36-F447-9F37-3665E2D3B1EA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2C8D0-63EA-0A43-AAA8-ACAF7BD7A8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0.png"/><Relationship Id="rId18" Type="http://schemas.openxmlformats.org/officeDocument/2006/relationships/image" Target="../media/image340.png"/><Relationship Id="rId3" Type="http://schemas.openxmlformats.org/officeDocument/2006/relationships/image" Target="../media/image200.png"/><Relationship Id="rId7" Type="http://schemas.openxmlformats.org/officeDocument/2006/relationships/image" Target="../media/image23.png"/><Relationship Id="rId12" Type="http://schemas.openxmlformats.org/officeDocument/2006/relationships/image" Target="../media/image280.png"/><Relationship Id="rId17" Type="http://schemas.openxmlformats.org/officeDocument/2006/relationships/image" Target="../media/image330.png"/><Relationship Id="rId2" Type="http://schemas.openxmlformats.org/officeDocument/2006/relationships/image" Target="../media/image190.png"/><Relationship Id="rId16" Type="http://schemas.openxmlformats.org/officeDocument/2006/relationships/image" Target="../media/image3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3.png"/><Relationship Id="rId11" Type="http://schemas.openxmlformats.org/officeDocument/2006/relationships/image" Target="../media/image270.png"/><Relationship Id="rId5" Type="http://schemas.openxmlformats.org/officeDocument/2006/relationships/image" Target="../media/image220.png"/><Relationship Id="rId15" Type="http://schemas.openxmlformats.org/officeDocument/2006/relationships/image" Target="../media/image311.png"/><Relationship Id="rId10" Type="http://schemas.openxmlformats.org/officeDocument/2006/relationships/image" Target="../media/image26.png"/><Relationship Id="rId4" Type="http://schemas.openxmlformats.org/officeDocument/2006/relationships/image" Target="../media/image210.png"/><Relationship Id="rId9" Type="http://schemas.openxmlformats.org/officeDocument/2006/relationships/image" Target="../media/image250.png"/><Relationship Id="rId14" Type="http://schemas.openxmlformats.org/officeDocument/2006/relationships/image" Target="../media/image30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5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11" Type="http://schemas.openxmlformats.org/officeDocument/2006/relationships/image" Target="../media/image42.png"/><Relationship Id="rId5" Type="http://schemas.openxmlformats.org/officeDocument/2006/relationships/image" Target="../media/image35.png"/><Relationship Id="rId10" Type="http://schemas.openxmlformats.org/officeDocument/2006/relationships/image" Target="../media/image41.png"/><Relationship Id="rId4" Type="http://schemas.openxmlformats.org/officeDocument/2006/relationships/image" Target="../media/image12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5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11" Type="http://schemas.openxmlformats.org/officeDocument/2006/relationships/image" Target="../media/image42.png"/><Relationship Id="rId5" Type="http://schemas.openxmlformats.org/officeDocument/2006/relationships/image" Target="../media/image35.png"/><Relationship Id="rId10" Type="http://schemas.openxmlformats.org/officeDocument/2006/relationships/image" Target="../media/image41.png"/><Relationship Id="rId4" Type="http://schemas.openxmlformats.org/officeDocument/2006/relationships/image" Target="../media/image12.png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35.png"/><Relationship Id="rId10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0.png"/><Relationship Id="rId18" Type="http://schemas.openxmlformats.org/officeDocument/2006/relationships/image" Target="../media/image390.png"/><Relationship Id="rId3" Type="http://schemas.openxmlformats.org/officeDocument/2006/relationships/image" Target="../media/image200.png"/><Relationship Id="rId7" Type="http://schemas.openxmlformats.org/officeDocument/2006/relationships/image" Target="../media/image23.png"/><Relationship Id="rId12" Type="http://schemas.openxmlformats.org/officeDocument/2006/relationships/image" Target="../media/image280.png"/><Relationship Id="rId17" Type="http://schemas.openxmlformats.org/officeDocument/2006/relationships/image" Target="../media/image380.png"/><Relationship Id="rId2" Type="http://schemas.openxmlformats.org/officeDocument/2006/relationships/image" Target="../media/image190.png"/><Relationship Id="rId16" Type="http://schemas.openxmlformats.org/officeDocument/2006/relationships/image" Target="../media/image370.png"/><Relationship Id="rId20" Type="http://schemas.openxmlformats.org/officeDocument/2006/relationships/image" Target="../media/image4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3.png"/><Relationship Id="rId11" Type="http://schemas.openxmlformats.org/officeDocument/2006/relationships/image" Target="../media/image270.png"/><Relationship Id="rId5" Type="http://schemas.openxmlformats.org/officeDocument/2006/relationships/image" Target="../media/image220.png"/><Relationship Id="rId15" Type="http://schemas.openxmlformats.org/officeDocument/2006/relationships/image" Target="../media/image360.png"/><Relationship Id="rId10" Type="http://schemas.openxmlformats.org/officeDocument/2006/relationships/image" Target="../media/image26.png"/><Relationship Id="rId19" Type="http://schemas.openxmlformats.org/officeDocument/2006/relationships/image" Target="../media/image400.png"/><Relationship Id="rId4" Type="http://schemas.openxmlformats.org/officeDocument/2006/relationships/image" Target="../media/image210.png"/><Relationship Id="rId9" Type="http://schemas.openxmlformats.org/officeDocument/2006/relationships/image" Target="../media/image250.png"/><Relationship Id="rId14" Type="http://schemas.openxmlformats.org/officeDocument/2006/relationships/image" Target="../media/image3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00.png"/><Relationship Id="rId7" Type="http://schemas.openxmlformats.org/officeDocument/2006/relationships/image" Target="../media/image6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3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10.png"/><Relationship Id="rId7" Type="http://schemas.openxmlformats.org/officeDocument/2006/relationships/image" Target="../media/image73.png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.png"/><Relationship Id="rId11" Type="http://schemas.openxmlformats.org/officeDocument/2006/relationships/image" Target="../media/image11.png"/><Relationship Id="rId5" Type="http://schemas.openxmlformats.org/officeDocument/2006/relationships/image" Target="../media/image50.png"/><Relationship Id="rId10" Type="http://schemas.openxmlformats.org/officeDocument/2006/relationships/image" Target="../media/image10.png"/><Relationship Id="rId4" Type="http://schemas.openxmlformats.org/officeDocument/2006/relationships/image" Target="../media/image48.png"/><Relationship Id="rId9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4.tiff"/><Relationship Id="rId3" Type="http://schemas.openxmlformats.org/officeDocument/2006/relationships/image" Target="../media/image310.png"/><Relationship Id="rId7" Type="http://schemas.openxmlformats.org/officeDocument/2006/relationships/image" Target="../media/image73.png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.png"/><Relationship Id="rId11" Type="http://schemas.openxmlformats.org/officeDocument/2006/relationships/image" Target="../media/image11.png"/><Relationship Id="rId5" Type="http://schemas.openxmlformats.org/officeDocument/2006/relationships/image" Target="../media/image50.png"/><Relationship Id="rId10" Type="http://schemas.openxmlformats.org/officeDocument/2006/relationships/image" Target="../media/image10.png"/><Relationship Id="rId4" Type="http://schemas.openxmlformats.org/officeDocument/2006/relationships/image" Target="../media/image48.png"/><Relationship Id="rId9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10.png"/><Relationship Id="rId7" Type="http://schemas.openxmlformats.org/officeDocument/2006/relationships/image" Target="../media/image73.png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.png"/><Relationship Id="rId11" Type="http://schemas.openxmlformats.org/officeDocument/2006/relationships/image" Target="../media/image11.png"/><Relationship Id="rId5" Type="http://schemas.openxmlformats.org/officeDocument/2006/relationships/image" Target="../media/image50.png"/><Relationship Id="rId10" Type="http://schemas.openxmlformats.org/officeDocument/2006/relationships/image" Target="../media/image10.png"/><Relationship Id="rId4" Type="http://schemas.openxmlformats.org/officeDocument/2006/relationships/image" Target="../media/image48.png"/><Relationship Id="rId9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0.png"/><Relationship Id="rId3" Type="http://schemas.openxmlformats.org/officeDocument/2006/relationships/image" Target="../media/image200.png"/><Relationship Id="rId7" Type="http://schemas.openxmlformats.org/officeDocument/2006/relationships/image" Target="../media/image23.png"/><Relationship Id="rId12" Type="http://schemas.openxmlformats.org/officeDocument/2006/relationships/image" Target="../media/image28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3.png"/><Relationship Id="rId11" Type="http://schemas.openxmlformats.org/officeDocument/2006/relationships/image" Target="../media/image270.png"/><Relationship Id="rId5" Type="http://schemas.openxmlformats.org/officeDocument/2006/relationships/image" Target="../media/image220.png"/><Relationship Id="rId10" Type="http://schemas.openxmlformats.org/officeDocument/2006/relationships/image" Target="../media/image26.png"/><Relationship Id="rId4" Type="http://schemas.openxmlformats.org/officeDocument/2006/relationships/image" Target="../media/image210.png"/><Relationship Id="rId9" Type="http://schemas.openxmlformats.org/officeDocument/2006/relationships/image" Target="../media/image2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131338" y="1879818"/>
            <a:ext cx="8512109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3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215380"/>
                </a:solidFill>
              </a:rPr>
              <a:t>Neural Networks (NNs)</a:t>
            </a:r>
            <a:br>
              <a:rPr lang="en-US" sz="2800" dirty="0">
                <a:solidFill>
                  <a:srgbClr val="215380"/>
                </a:solidFill>
              </a:rPr>
            </a:br>
            <a:r>
              <a:rPr lang="en-US" sz="2800" dirty="0">
                <a:solidFill>
                  <a:srgbClr val="215380"/>
                </a:solidFill>
              </a:rPr>
              <a:t>Artificial Neural Networks (ANNs)</a:t>
            </a:r>
            <a:br>
              <a:rPr lang="en-US" sz="2800" dirty="0">
                <a:solidFill>
                  <a:srgbClr val="215380"/>
                </a:solidFill>
              </a:rPr>
            </a:br>
            <a:r>
              <a:rPr lang="en-US" sz="2800" dirty="0">
                <a:solidFill>
                  <a:srgbClr val="215380"/>
                </a:solidFill>
              </a:rPr>
              <a:t>Multi-layer </a:t>
            </a:r>
            <a:r>
              <a:rPr lang="en-US" sz="2800" dirty="0" err="1">
                <a:solidFill>
                  <a:srgbClr val="215380"/>
                </a:solidFill>
              </a:rPr>
              <a:t>Perceptrons</a:t>
            </a:r>
            <a:r>
              <a:rPr lang="en-US" sz="2800" dirty="0">
                <a:solidFill>
                  <a:srgbClr val="215380"/>
                </a:solidFill>
              </a:rPr>
              <a:t> (MLPs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25579" y="2237874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855" y="3295590"/>
            <a:ext cx="1693074" cy="112358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10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Linear </a:t>
            </a:r>
            <a:r>
              <a:rPr lang="en-US" sz="3200" dirty="0" err="1">
                <a:solidFill>
                  <a:srgbClr val="215380"/>
                </a:solidFill>
              </a:rPr>
              <a:t>Softmax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33654" y="989355"/>
            <a:ext cx="1322349" cy="307775"/>
            <a:chOff x="3075302" y="1571799"/>
            <a:chExt cx="1322349" cy="307775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[1</a:t>
              </a:r>
              <a:r>
                <a:rPr kumimoji="0" lang="en-US" sz="1400" b="0" i="0" u="none" strike="noStrike" cap="none" spc="0" normalizeH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   0    0]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111" r="-4167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blipFill>
                <a:blip r:embed="rId3"/>
                <a:stretch>
                  <a:fillRect t="-5000" r="-1807" b="-3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blipFill>
                <a:blip r:embed="rId4"/>
                <a:stretch>
                  <a:fillRect l="-2899" t="-9524" r="-3623" b="-285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112311" y="1822050"/>
                <a:ext cx="51435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311" y="1822050"/>
                <a:ext cx="5143500" cy="369332"/>
              </a:xfrm>
              <a:prstGeom prst="rect">
                <a:avLst/>
              </a:prstGeom>
              <a:blipFill>
                <a:blip r:embed="rId5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3198" y="2190159"/>
                <a:ext cx="48701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8" y="2190159"/>
                <a:ext cx="4870179" cy="369332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3198" y="2573214"/>
                <a:ext cx="48524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8" y="2573214"/>
                <a:ext cx="4852482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6876" y="3370006"/>
                <a:ext cx="2905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76" y="3370006"/>
                <a:ext cx="2905411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16875" y="3739338"/>
                <a:ext cx="2905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75" y="3739338"/>
                <a:ext cx="2905411" cy="369332"/>
              </a:xfrm>
              <a:prstGeom prst="rect">
                <a:avLst/>
              </a:prstGeom>
              <a:blipFill>
                <a:blip r:embed="rId9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16874" y="4108670"/>
                <a:ext cx="2905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74" y="4108670"/>
                <a:ext cx="2905411" cy="369332"/>
              </a:xfrm>
              <a:prstGeom prst="rect">
                <a:avLst/>
              </a:prstGeom>
              <a:blipFill>
                <a:blip r:embed="rId10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16C7E9-CD53-D144-BACD-DD160A60D2D2}"/>
                  </a:ext>
                </a:extLst>
              </p:cNvPr>
              <p:cNvSpPr txBox="1"/>
              <p:nvPr/>
            </p:nvSpPr>
            <p:spPr>
              <a:xfrm>
                <a:off x="5729340" y="1750146"/>
                <a:ext cx="2915413" cy="7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16C7E9-CD53-D144-BACD-DD160A60D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340" y="1750146"/>
                <a:ext cx="2915413" cy="731419"/>
              </a:xfrm>
              <a:prstGeom prst="rect">
                <a:avLst/>
              </a:prstGeom>
              <a:blipFill>
                <a:blip r:embed="rId11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08D54B-C224-A047-A454-D30DA58666C6}"/>
                  </a:ext>
                </a:extLst>
              </p:cNvPr>
              <p:cNvSpPr/>
              <p:nvPr/>
            </p:nvSpPr>
            <p:spPr>
              <a:xfrm>
                <a:off x="6195749" y="2756880"/>
                <a:ext cx="19825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08D54B-C224-A047-A454-D30DA5866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749" y="2756880"/>
                <a:ext cx="198259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02483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11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Linear </a:t>
            </a:r>
            <a:r>
              <a:rPr lang="en-US" sz="3200" dirty="0" err="1">
                <a:solidFill>
                  <a:srgbClr val="215380"/>
                </a:solidFill>
              </a:rPr>
              <a:t>Softmax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33654" y="989355"/>
            <a:ext cx="1322349" cy="307775"/>
            <a:chOff x="3075302" y="1571799"/>
            <a:chExt cx="1322349" cy="307775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[1</a:t>
              </a:r>
              <a:r>
                <a:rPr kumimoji="0" lang="en-US" sz="1400" b="0" i="0" u="none" strike="noStrike" cap="none" spc="0" normalizeH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   0    0]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111" r="-4167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blipFill>
                <a:blip r:embed="rId3"/>
                <a:stretch>
                  <a:fillRect t="-5000" r="-1807" b="-3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blipFill>
                <a:blip r:embed="rId4"/>
                <a:stretch>
                  <a:fillRect l="-2899" t="-9524" r="-3623" b="-285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2231" y="2112233"/>
                <a:ext cx="251557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31" y="2112233"/>
                <a:ext cx="2515578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16C7E9-CD53-D144-BACD-DD160A60D2D2}"/>
                  </a:ext>
                </a:extLst>
              </p:cNvPr>
              <p:cNvSpPr txBox="1"/>
              <p:nvPr/>
            </p:nvSpPr>
            <p:spPr>
              <a:xfrm>
                <a:off x="5729340" y="1750146"/>
                <a:ext cx="2915413" cy="7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16C7E9-CD53-D144-BACD-DD160A60D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340" y="1750146"/>
                <a:ext cx="2915413" cy="731419"/>
              </a:xfrm>
              <a:prstGeom prst="rect">
                <a:avLst/>
              </a:prstGeom>
              <a:blipFill>
                <a:blip r:embed="rId6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08D54B-C224-A047-A454-D30DA58666C6}"/>
                  </a:ext>
                </a:extLst>
              </p:cNvPr>
              <p:cNvSpPr/>
              <p:nvPr/>
            </p:nvSpPr>
            <p:spPr>
              <a:xfrm>
                <a:off x="6195749" y="2756880"/>
                <a:ext cx="19825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08D54B-C224-A047-A454-D30DA5866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749" y="2756880"/>
                <a:ext cx="198259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BBF7417-C187-184A-B057-84E1A815C823}"/>
                  </a:ext>
                </a:extLst>
              </p:cNvPr>
              <p:cNvSpPr/>
              <p:nvPr/>
            </p:nvSpPr>
            <p:spPr>
              <a:xfrm>
                <a:off x="216876" y="3370006"/>
                <a:ext cx="2905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BBF7417-C187-184A-B057-84E1A815C8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76" y="3370006"/>
                <a:ext cx="2905411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79FA2C-09D6-E548-BE63-9E37D57DEFB5}"/>
                  </a:ext>
                </a:extLst>
              </p:cNvPr>
              <p:cNvSpPr/>
              <p:nvPr/>
            </p:nvSpPr>
            <p:spPr>
              <a:xfrm>
                <a:off x="216875" y="3739338"/>
                <a:ext cx="2905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79FA2C-09D6-E548-BE63-9E37D57DEF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75" y="3739338"/>
                <a:ext cx="2905411" cy="369332"/>
              </a:xfrm>
              <a:prstGeom prst="rect">
                <a:avLst/>
              </a:prstGeom>
              <a:blipFill>
                <a:blip r:embed="rId9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A90116C-35AE-0041-82C8-3FFF3A2EF9BF}"/>
                  </a:ext>
                </a:extLst>
              </p:cNvPr>
              <p:cNvSpPr/>
              <p:nvPr/>
            </p:nvSpPr>
            <p:spPr>
              <a:xfrm>
                <a:off x="216874" y="4108670"/>
                <a:ext cx="2905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A90116C-35AE-0041-82C8-3FFF3A2EF9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74" y="4108670"/>
                <a:ext cx="2905411" cy="369332"/>
              </a:xfrm>
              <a:prstGeom prst="rect">
                <a:avLst/>
              </a:prstGeom>
              <a:blipFill>
                <a:blip r:embed="rId10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53871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12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Linear </a:t>
            </a:r>
            <a:r>
              <a:rPr lang="en-US" sz="3200" dirty="0" err="1">
                <a:solidFill>
                  <a:srgbClr val="215380"/>
                </a:solidFill>
              </a:rPr>
              <a:t>Softmax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33654" y="989355"/>
            <a:ext cx="1322349" cy="307775"/>
            <a:chOff x="3075302" y="1571799"/>
            <a:chExt cx="1322349" cy="307775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[1</a:t>
              </a:r>
              <a:r>
                <a:rPr kumimoji="0" lang="en-US" sz="1400" b="0" i="0" u="none" strike="noStrike" cap="none" spc="0" normalizeH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   0    0]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111" r="-4167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blipFill>
                <a:blip r:embed="rId3"/>
                <a:stretch>
                  <a:fillRect t="-5000" r="-1807" b="-3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blipFill>
                <a:blip r:embed="rId4"/>
                <a:stretch>
                  <a:fillRect l="-2899" t="-9524" r="-3623" b="-285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2231" y="2112233"/>
                <a:ext cx="251557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31" y="2112233"/>
                <a:ext cx="2515578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2096" y="3479258"/>
                <a:ext cx="19095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𝑜𝑓𝑡𝑚𝑎𝑥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96" y="3479258"/>
                <a:ext cx="1909562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16C7E9-CD53-D144-BACD-DD160A60D2D2}"/>
                  </a:ext>
                </a:extLst>
              </p:cNvPr>
              <p:cNvSpPr txBox="1"/>
              <p:nvPr/>
            </p:nvSpPr>
            <p:spPr>
              <a:xfrm>
                <a:off x="5729340" y="1750146"/>
                <a:ext cx="2915413" cy="7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16C7E9-CD53-D144-BACD-DD160A60D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340" y="1750146"/>
                <a:ext cx="2915413" cy="731419"/>
              </a:xfrm>
              <a:prstGeom prst="rect">
                <a:avLst/>
              </a:prstGeom>
              <a:blipFill>
                <a:blip r:embed="rId7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08D54B-C224-A047-A454-D30DA58666C6}"/>
                  </a:ext>
                </a:extLst>
              </p:cNvPr>
              <p:cNvSpPr/>
              <p:nvPr/>
            </p:nvSpPr>
            <p:spPr>
              <a:xfrm>
                <a:off x="6195749" y="2756880"/>
                <a:ext cx="19825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08D54B-C224-A047-A454-D30DA5866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749" y="2756880"/>
                <a:ext cx="19825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99129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13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Linear </a:t>
            </a:r>
            <a:r>
              <a:rPr lang="en-US" sz="3200" dirty="0" err="1">
                <a:solidFill>
                  <a:srgbClr val="215380"/>
                </a:solidFill>
              </a:rPr>
              <a:t>Softmax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33654" y="989355"/>
            <a:ext cx="1322349" cy="307775"/>
            <a:chOff x="3075302" y="1571799"/>
            <a:chExt cx="1322349" cy="307775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[1</a:t>
              </a:r>
              <a:r>
                <a:rPr kumimoji="0" lang="en-US" sz="1400" b="0" i="0" u="none" strike="noStrike" cap="none" spc="0" normalizeH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   0    0]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111" r="-4167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blipFill>
                <a:blip r:embed="rId3"/>
                <a:stretch>
                  <a:fillRect t="-5000" r="-1807" b="-3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blipFill>
                <a:blip r:embed="rId4"/>
                <a:stretch>
                  <a:fillRect l="-2899" t="-9524" r="-3623" b="-285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82748" y="2087822"/>
                <a:ext cx="27229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𝑜𝑓𝑡𝑚𝑎𝑥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748" y="2087822"/>
                <a:ext cx="2722925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15379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14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Two-layer MLP + </a:t>
            </a:r>
            <a:r>
              <a:rPr lang="en-US" sz="3200" dirty="0" err="1">
                <a:solidFill>
                  <a:srgbClr val="215380"/>
                </a:solidFill>
              </a:rPr>
              <a:t>Softmax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33654" y="989355"/>
            <a:ext cx="1322349" cy="307775"/>
            <a:chOff x="3075302" y="1571799"/>
            <a:chExt cx="1322349" cy="307775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[1</a:t>
              </a:r>
              <a:r>
                <a:rPr kumimoji="0" lang="en-US" sz="1400" b="0" i="0" u="none" strike="noStrike" cap="none" spc="0" normalizeH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   0    0]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111" r="-4167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blipFill>
                <a:blip r:embed="rId3"/>
                <a:stretch>
                  <a:fillRect t="-5000" r="-1807" b="-3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blipFill>
                <a:blip r:embed="rId4"/>
                <a:stretch>
                  <a:fillRect l="-2899" t="-9524" r="-3623" b="-285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/>
              <p:nvPr/>
            </p:nvSpPr>
            <p:spPr>
              <a:xfrm>
                <a:off x="3007334" y="1830494"/>
                <a:ext cx="3076099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334" y="1830494"/>
                <a:ext cx="3076099" cy="423514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/>
              <p:nvPr/>
            </p:nvSpPr>
            <p:spPr>
              <a:xfrm>
                <a:off x="3007334" y="2254008"/>
                <a:ext cx="3026982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334" y="2254008"/>
                <a:ext cx="3026982" cy="423514"/>
              </a:xfrm>
              <a:prstGeom prst="rect">
                <a:avLst/>
              </a:prstGeom>
              <a:blipFill>
                <a:blip r:embed="rId6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36631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15</a:t>
            </a:fld>
            <a:endParaRPr sz="1300" dirty="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N-layer MLP + </a:t>
            </a:r>
            <a:r>
              <a:rPr lang="en-US" sz="3200" dirty="0" err="1">
                <a:solidFill>
                  <a:srgbClr val="215380"/>
                </a:solidFill>
              </a:rPr>
              <a:t>Softmax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33654" y="989355"/>
            <a:ext cx="1322349" cy="307775"/>
            <a:chOff x="3075302" y="1571799"/>
            <a:chExt cx="1322349" cy="307775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[1</a:t>
              </a:r>
              <a:r>
                <a:rPr kumimoji="0" lang="en-US" sz="1400" b="0" i="0" u="none" strike="noStrike" cap="none" spc="0" normalizeH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   0    0]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111" r="-4167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blipFill>
                <a:blip r:embed="rId3"/>
                <a:stretch>
                  <a:fillRect t="-5000" r="-1807" b="-3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blipFill>
                <a:blip r:embed="rId4"/>
                <a:stretch>
                  <a:fillRect l="-2899" t="-9524" r="-3623" b="-285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/>
              <p:nvPr/>
            </p:nvSpPr>
            <p:spPr>
              <a:xfrm>
                <a:off x="3007334" y="1830494"/>
                <a:ext cx="3076099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334" y="1830494"/>
                <a:ext cx="3076099" cy="423514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/>
              <p:nvPr/>
            </p:nvSpPr>
            <p:spPr>
              <a:xfrm>
                <a:off x="3007334" y="4430162"/>
                <a:ext cx="3269613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334" y="4430162"/>
                <a:ext cx="3269613" cy="423514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/>
              <p:nvPr/>
            </p:nvSpPr>
            <p:spPr>
              <a:xfrm>
                <a:off x="3007333" y="2255773"/>
                <a:ext cx="3079241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333" y="2255773"/>
                <a:ext cx="3079241" cy="423514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/>
              <p:nvPr/>
            </p:nvSpPr>
            <p:spPr>
              <a:xfrm>
                <a:off x="4134694" y="2712029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694" y="2712029"/>
                <a:ext cx="4106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F4BF20-DFB3-E54A-BCFF-235B163BFBEC}"/>
                  </a:ext>
                </a:extLst>
              </p:cNvPr>
              <p:cNvSpPr/>
              <p:nvPr/>
            </p:nvSpPr>
            <p:spPr>
              <a:xfrm>
                <a:off x="3007333" y="3124602"/>
                <a:ext cx="3368679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F4BF20-DFB3-E54A-BCFF-235B163BF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333" y="3124602"/>
                <a:ext cx="3368679" cy="423514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/>
              <p:nvPr/>
            </p:nvSpPr>
            <p:spPr>
              <a:xfrm>
                <a:off x="4192392" y="3706871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392" y="3706871"/>
                <a:ext cx="41068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13173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16</a:t>
            </a:fld>
            <a:endParaRPr sz="1300" dirty="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How to train the parameters?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33654" y="989355"/>
            <a:ext cx="1322349" cy="307775"/>
            <a:chOff x="3075302" y="1571799"/>
            <a:chExt cx="1322349" cy="307775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[1</a:t>
              </a:r>
              <a:r>
                <a:rPr kumimoji="0" lang="en-US" sz="1400" b="0" i="0" u="none" strike="noStrike" cap="none" spc="0" normalizeH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   0    0]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111" r="-4167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blipFill>
                <a:blip r:embed="rId3"/>
                <a:stretch>
                  <a:fillRect t="-5000" r="-1807" b="-3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blipFill>
                <a:blip r:embed="rId4"/>
                <a:stretch>
                  <a:fillRect l="-2899" t="-9524" r="-3623" b="-285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/>
              <p:nvPr/>
            </p:nvSpPr>
            <p:spPr>
              <a:xfrm>
                <a:off x="820315" y="1830494"/>
                <a:ext cx="3076099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5" y="1830494"/>
                <a:ext cx="3076099" cy="423514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/>
              <p:nvPr/>
            </p:nvSpPr>
            <p:spPr>
              <a:xfrm>
                <a:off x="820315" y="4430162"/>
                <a:ext cx="3269613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5" y="4430162"/>
                <a:ext cx="3269613" cy="423514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/>
              <p:nvPr/>
            </p:nvSpPr>
            <p:spPr>
              <a:xfrm>
                <a:off x="820314" y="2255773"/>
                <a:ext cx="3079241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4" y="2255773"/>
                <a:ext cx="3079241" cy="423514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/>
              <p:nvPr/>
            </p:nvSpPr>
            <p:spPr>
              <a:xfrm>
                <a:off x="1947675" y="2712029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675" y="2712029"/>
                <a:ext cx="4106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F4BF20-DFB3-E54A-BCFF-235B163BFBEC}"/>
                  </a:ext>
                </a:extLst>
              </p:cNvPr>
              <p:cNvSpPr/>
              <p:nvPr/>
            </p:nvSpPr>
            <p:spPr>
              <a:xfrm>
                <a:off x="820314" y="3124602"/>
                <a:ext cx="3368679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F4BF20-DFB3-E54A-BCFF-235B163BF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4" y="3124602"/>
                <a:ext cx="3368679" cy="423514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/>
              <p:nvPr/>
            </p:nvSpPr>
            <p:spPr>
              <a:xfrm>
                <a:off x="2005373" y="3706871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373" y="3706871"/>
                <a:ext cx="41068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09949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31180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Forward pass (Forward-propagation)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25611" y="1904192"/>
            <a:ext cx="467820" cy="400566"/>
            <a:chOff x="4750274" y="1783752"/>
            <a:chExt cx="467820" cy="400566"/>
          </a:xfrm>
        </p:grpSpPr>
        <p:sp>
          <p:nvSpPr>
            <p:cNvPr id="30" name="Oval 29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4750274" y="1783752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67820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4620289" y="2393351"/>
            <a:ext cx="473143" cy="400565"/>
            <a:chOff x="4750274" y="1783753"/>
            <a:chExt cx="473143" cy="400565"/>
          </a:xfrm>
        </p:grpSpPr>
        <p:sp>
          <p:nvSpPr>
            <p:cNvPr id="28" name="Oval 27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4750274" y="1783753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7314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4620289" y="2882509"/>
            <a:ext cx="473143" cy="400565"/>
            <a:chOff x="4750274" y="1783753"/>
            <a:chExt cx="473143" cy="400565"/>
          </a:xfrm>
        </p:grpSpPr>
        <p:sp>
          <p:nvSpPr>
            <p:cNvPr id="26" name="Oval 25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4750274" y="1783753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7314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4620289" y="3371666"/>
            <a:ext cx="473142" cy="400565"/>
            <a:chOff x="4750274" y="1783753"/>
            <a:chExt cx="473142" cy="400565"/>
          </a:xfrm>
        </p:grpSpPr>
        <p:sp>
          <p:nvSpPr>
            <p:cNvPr id="24" name="Oval 23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4750274" y="1783753"/>
                  <a:ext cx="4731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7314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5722086" y="2513228"/>
            <a:ext cx="580470" cy="626965"/>
            <a:chOff x="6512842" y="2409875"/>
            <a:chExt cx="580470" cy="626965"/>
          </a:xfrm>
        </p:grpSpPr>
        <p:sp>
          <p:nvSpPr>
            <p:cNvPr id="22" name="Oval 21"/>
            <p:cNvSpPr/>
            <p:nvPr/>
          </p:nvSpPr>
          <p:spPr>
            <a:xfrm>
              <a:off x="6512842" y="2409875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6614442" y="2422826"/>
                  <a:ext cx="370557" cy="6140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/>
                        </m:nary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4442" y="2422826"/>
                  <a:ext cx="370557" cy="61401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55738" t="-115842" r="-157377" b="-1663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Straight Arrow Connector 10"/>
          <p:cNvCxnSpPr/>
          <p:nvPr/>
        </p:nvCxnSpPr>
        <p:spPr>
          <a:xfrm>
            <a:off x="5082550" y="2226366"/>
            <a:ext cx="561147" cy="38789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/>
          <p:cNvCxnSpPr/>
          <p:nvPr/>
        </p:nvCxnSpPr>
        <p:spPr>
          <a:xfrm>
            <a:off x="5059345" y="2589155"/>
            <a:ext cx="529899" cy="15589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/>
          <p:cNvCxnSpPr/>
          <p:nvPr/>
        </p:nvCxnSpPr>
        <p:spPr>
          <a:xfrm flipV="1">
            <a:off x="5069447" y="2887072"/>
            <a:ext cx="524848" cy="2277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/>
          <p:cNvCxnSpPr/>
          <p:nvPr/>
        </p:nvCxnSpPr>
        <p:spPr>
          <a:xfrm flipV="1">
            <a:off x="5151563" y="3095414"/>
            <a:ext cx="433932" cy="46419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/>
          <p:cNvCxnSpPr/>
          <p:nvPr/>
        </p:nvCxnSpPr>
        <p:spPr>
          <a:xfrm>
            <a:off x="6429182" y="2783914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/>
          <p:cNvCxnSpPr/>
          <p:nvPr/>
        </p:nvCxnSpPr>
        <p:spPr>
          <a:xfrm>
            <a:off x="7129560" y="2799358"/>
            <a:ext cx="233084" cy="9297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6" name="Group 35"/>
          <p:cNvGrpSpPr/>
          <p:nvPr/>
        </p:nvGrpSpPr>
        <p:grpSpPr>
          <a:xfrm>
            <a:off x="6730043" y="2612345"/>
            <a:ext cx="322786" cy="336961"/>
            <a:chOff x="5687460" y="2232453"/>
            <a:chExt cx="422743" cy="441307"/>
          </a:xfrm>
        </p:grpSpPr>
        <p:sp>
          <p:nvSpPr>
            <p:cNvPr id="33" name="Oval 32"/>
            <p:cNvSpPr/>
            <p:nvPr/>
          </p:nvSpPr>
          <p:spPr>
            <a:xfrm>
              <a:off x="5687460" y="2232453"/>
              <a:ext cx="422743" cy="441307"/>
            </a:xfrm>
            <a:prstGeom prst="ellipse">
              <a:avLst/>
            </a:prstGeom>
            <a:solidFill>
              <a:srgbClr val="E7D3F2"/>
            </a:solidFill>
            <a:ln w="127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" name="Curved Connector 34"/>
            <p:cNvCxnSpPr/>
            <p:nvPr/>
          </p:nvCxnSpPr>
          <p:spPr>
            <a:xfrm flipV="1">
              <a:off x="5758379" y="2355907"/>
              <a:ext cx="280903" cy="192106"/>
            </a:xfrm>
            <a:prstGeom prst="curvedConnector3">
              <a:avLst/>
            </a:prstGeom>
            <a:noFill/>
            <a:ln w="254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7" name="Group 46"/>
          <p:cNvGrpSpPr/>
          <p:nvPr/>
        </p:nvGrpSpPr>
        <p:grpSpPr>
          <a:xfrm>
            <a:off x="313164" y="1968220"/>
            <a:ext cx="460767" cy="400566"/>
            <a:chOff x="4750274" y="1783752"/>
            <a:chExt cx="460767" cy="400566"/>
          </a:xfrm>
        </p:grpSpPr>
        <p:sp>
          <p:nvSpPr>
            <p:cNvPr id="73" name="Oval 72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4750274" y="1783752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60767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307842" y="2457379"/>
            <a:ext cx="466089" cy="400565"/>
            <a:chOff x="4750274" y="1783753"/>
            <a:chExt cx="466089" cy="400565"/>
          </a:xfrm>
        </p:grpSpPr>
        <p:sp>
          <p:nvSpPr>
            <p:cNvPr id="71" name="Oval 70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/>
                <p:cNvSpPr/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307842" y="2946537"/>
            <a:ext cx="466089" cy="400565"/>
            <a:chOff x="4750274" y="1783753"/>
            <a:chExt cx="466089" cy="400565"/>
          </a:xfrm>
        </p:grpSpPr>
        <p:sp>
          <p:nvSpPr>
            <p:cNvPr id="69" name="Oval 68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307842" y="3435694"/>
            <a:ext cx="466089" cy="400565"/>
            <a:chOff x="4750274" y="1783753"/>
            <a:chExt cx="466089" cy="400565"/>
          </a:xfrm>
        </p:grpSpPr>
        <p:sp>
          <p:nvSpPr>
            <p:cNvPr id="67" name="Oval 66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/>
          <p:cNvGrpSpPr/>
          <p:nvPr/>
        </p:nvGrpSpPr>
        <p:grpSpPr>
          <a:xfrm>
            <a:off x="2565644" y="1217161"/>
            <a:ext cx="580470" cy="626965"/>
            <a:chOff x="6870151" y="1242782"/>
            <a:chExt cx="580470" cy="626965"/>
          </a:xfrm>
        </p:grpSpPr>
        <p:sp>
          <p:nvSpPr>
            <p:cNvPr id="65" name="Oval 64"/>
            <p:cNvSpPr/>
            <p:nvPr/>
          </p:nvSpPr>
          <p:spPr>
            <a:xfrm>
              <a:off x="6870151" y="1242782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6971751" y="1255733"/>
                  <a:ext cx="370557" cy="6140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/>
                        </m:nary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1751" y="1255733"/>
                  <a:ext cx="370557" cy="61401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60000" t="-115842" r="-160000" b="-1663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2" name="Straight Arrow Connector 51"/>
          <p:cNvCxnSpPr>
            <a:stCxn id="74" idx="3"/>
          </p:cNvCxnSpPr>
          <p:nvPr/>
        </p:nvCxnSpPr>
        <p:spPr>
          <a:xfrm flipV="1">
            <a:off x="773931" y="1557225"/>
            <a:ext cx="1663149" cy="59566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Arrow Connector 52"/>
          <p:cNvCxnSpPr/>
          <p:nvPr/>
        </p:nvCxnSpPr>
        <p:spPr>
          <a:xfrm flipV="1">
            <a:off x="721498" y="1591458"/>
            <a:ext cx="1706655" cy="106267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Arrow Connector 53"/>
          <p:cNvCxnSpPr/>
          <p:nvPr/>
        </p:nvCxnSpPr>
        <p:spPr>
          <a:xfrm flipV="1">
            <a:off x="731600" y="1567653"/>
            <a:ext cx="1714811" cy="16121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Arrow Connector 54"/>
          <p:cNvCxnSpPr>
            <a:stCxn id="68" idx="3"/>
          </p:cNvCxnSpPr>
          <p:nvPr/>
        </p:nvCxnSpPr>
        <p:spPr>
          <a:xfrm flipV="1">
            <a:off x="773931" y="1534051"/>
            <a:ext cx="1654222" cy="20863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Arrow Connector 55"/>
          <p:cNvCxnSpPr/>
          <p:nvPr/>
        </p:nvCxnSpPr>
        <p:spPr>
          <a:xfrm>
            <a:off x="3272740" y="1487847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Arrow Connector 60"/>
          <p:cNvCxnSpPr/>
          <p:nvPr/>
        </p:nvCxnSpPr>
        <p:spPr>
          <a:xfrm>
            <a:off x="3973118" y="1503291"/>
            <a:ext cx="609572" cy="492938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2" name="Group 61"/>
          <p:cNvGrpSpPr/>
          <p:nvPr/>
        </p:nvGrpSpPr>
        <p:grpSpPr>
          <a:xfrm>
            <a:off x="3573601" y="1316278"/>
            <a:ext cx="322786" cy="336961"/>
            <a:chOff x="6155416" y="703948"/>
            <a:chExt cx="422743" cy="441307"/>
          </a:xfrm>
        </p:grpSpPr>
        <p:sp>
          <p:nvSpPr>
            <p:cNvPr id="63" name="Oval 62"/>
            <p:cNvSpPr/>
            <p:nvPr/>
          </p:nvSpPr>
          <p:spPr>
            <a:xfrm>
              <a:off x="6155416" y="703948"/>
              <a:ext cx="422743" cy="441307"/>
            </a:xfrm>
            <a:prstGeom prst="ellipse">
              <a:avLst/>
            </a:prstGeom>
            <a:solidFill>
              <a:srgbClr val="E7D3F2"/>
            </a:solidFill>
            <a:ln w="127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" name="Curved Connector 63"/>
            <p:cNvCxnSpPr/>
            <p:nvPr/>
          </p:nvCxnSpPr>
          <p:spPr>
            <a:xfrm flipV="1">
              <a:off x="6226335" y="827403"/>
              <a:ext cx="280903" cy="192106"/>
            </a:xfrm>
            <a:prstGeom prst="curvedConnector3">
              <a:avLst/>
            </a:prstGeom>
            <a:noFill/>
            <a:ln w="254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5" name="Oval 74"/>
          <p:cNvSpPr/>
          <p:nvPr/>
        </p:nvSpPr>
        <p:spPr>
          <a:xfrm>
            <a:off x="2591336" y="2104475"/>
            <a:ext cx="580470" cy="605961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2692936" y="2117426"/>
                <a:ext cx="370557" cy="614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936" y="2117426"/>
                <a:ext cx="370557" cy="614014"/>
              </a:xfrm>
              <a:prstGeom prst="rect">
                <a:avLst/>
              </a:prstGeom>
              <a:blipFill rotWithShape="0">
                <a:blip r:embed="rId11"/>
                <a:stretch>
                  <a:fillRect l="-157377" t="-115842" r="-155738" b="-166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/>
          <p:cNvCxnSpPr/>
          <p:nvPr/>
        </p:nvCxnSpPr>
        <p:spPr>
          <a:xfrm>
            <a:off x="3298432" y="2375161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Arrow Connector 77"/>
          <p:cNvCxnSpPr/>
          <p:nvPr/>
        </p:nvCxnSpPr>
        <p:spPr>
          <a:xfrm>
            <a:off x="3998810" y="2390605"/>
            <a:ext cx="523967" cy="149948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9" name="Oval 78"/>
          <p:cNvSpPr/>
          <p:nvPr/>
        </p:nvSpPr>
        <p:spPr>
          <a:xfrm>
            <a:off x="3599293" y="2203592"/>
            <a:ext cx="322786" cy="336961"/>
          </a:xfrm>
          <a:prstGeom prst="ellipse">
            <a:avLst/>
          </a:prstGeom>
          <a:solidFill>
            <a:srgbClr val="E7D3F2"/>
          </a:solidFill>
          <a:ln w="127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Curved Connector 79"/>
          <p:cNvCxnSpPr/>
          <p:nvPr/>
        </p:nvCxnSpPr>
        <p:spPr>
          <a:xfrm flipV="1">
            <a:off x="3653443" y="2297856"/>
            <a:ext cx="214484" cy="146683"/>
          </a:xfrm>
          <a:prstGeom prst="curvedConnector3">
            <a:avLst/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Oval 80"/>
          <p:cNvSpPr/>
          <p:nvPr/>
        </p:nvSpPr>
        <p:spPr>
          <a:xfrm>
            <a:off x="2591336" y="2996297"/>
            <a:ext cx="580470" cy="605961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2692936" y="3009248"/>
                <a:ext cx="370557" cy="614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936" y="3009248"/>
                <a:ext cx="370557" cy="614014"/>
              </a:xfrm>
              <a:prstGeom prst="rect">
                <a:avLst/>
              </a:prstGeom>
              <a:blipFill rotWithShape="0">
                <a:blip r:embed="rId11"/>
                <a:stretch>
                  <a:fillRect l="-157377" t="-117000" r="-155738" b="-16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/>
          <p:cNvCxnSpPr/>
          <p:nvPr/>
        </p:nvCxnSpPr>
        <p:spPr>
          <a:xfrm>
            <a:off x="3298432" y="3266983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/>
          <p:cNvCxnSpPr/>
          <p:nvPr/>
        </p:nvCxnSpPr>
        <p:spPr>
          <a:xfrm flipV="1">
            <a:off x="3998810" y="3117435"/>
            <a:ext cx="523967" cy="114192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5" name="Oval 84"/>
          <p:cNvSpPr/>
          <p:nvPr/>
        </p:nvSpPr>
        <p:spPr>
          <a:xfrm>
            <a:off x="3599293" y="3095414"/>
            <a:ext cx="322786" cy="336961"/>
          </a:xfrm>
          <a:prstGeom prst="ellipse">
            <a:avLst/>
          </a:prstGeom>
          <a:solidFill>
            <a:srgbClr val="E7D3F2"/>
          </a:solidFill>
          <a:ln w="127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" name="Curved Connector 85"/>
          <p:cNvCxnSpPr/>
          <p:nvPr/>
        </p:nvCxnSpPr>
        <p:spPr>
          <a:xfrm flipV="1">
            <a:off x="3653443" y="3189678"/>
            <a:ext cx="214484" cy="146683"/>
          </a:xfrm>
          <a:prstGeom prst="curvedConnector3">
            <a:avLst/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7" name="Oval 86"/>
          <p:cNvSpPr/>
          <p:nvPr/>
        </p:nvSpPr>
        <p:spPr>
          <a:xfrm>
            <a:off x="2591336" y="3897378"/>
            <a:ext cx="580470" cy="605961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2692936" y="3910329"/>
                <a:ext cx="370557" cy="614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936" y="3910329"/>
                <a:ext cx="370557" cy="614014"/>
              </a:xfrm>
              <a:prstGeom prst="rect">
                <a:avLst/>
              </a:prstGeom>
              <a:blipFill rotWithShape="0">
                <a:blip r:embed="rId11"/>
                <a:stretch>
                  <a:fillRect l="-157377" t="-115842" r="-155738" b="-166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>
            <a:off x="3298432" y="4168064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3998810" y="3635894"/>
            <a:ext cx="523967" cy="547614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1" name="Oval 90"/>
          <p:cNvSpPr/>
          <p:nvPr/>
        </p:nvSpPr>
        <p:spPr>
          <a:xfrm>
            <a:off x="3599293" y="3996495"/>
            <a:ext cx="322786" cy="336961"/>
          </a:xfrm>
          <a:prstGeom prst="ellipse">
            <a:avLst/>
          </a:prstGeom>
          <a:solidFill>
            <a:srgbClr val="E7D3F2"/>
          </a:solidFill>
          <a:ln w="127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Curved Connector 91"/>
          <p:cNvCxnSpPr/>
          <p:nvPr/>
        </p:nvCxnSpPr>
        <p:spPr>
          <a:xfrm flipV="1">
            <a:off x="3653443" y="4090759"/>
            <a:ext cx="214484" cy="146683"/>
          </a:xfrm>
          <a:prstGeom prst="curvedConnector3">
            <a:avLst/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2" name="Straight Arrow Connector 111"/>
          <p:cNvCxnSpPr>
            <a:stCxn id="74" idx="3"/>
          </p:cNvCxnSpPr>
          <p:nvPr/>
        </p:nvCxnSpPr>
        <p:spPr>
          <a:xfrm>
            <a:off x="773931" y="2152886"/>
            <a:ext cx="1679322" cy="26034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Straight Arrow Connector 115"/>
          <p:cNvCxnSpPr>
            <a:stCxn id="72" idx="3"/>
          </p:cNvCxnSpPr>
          <p:nvPr/>
        </p:nvCxnSpPr>
        <p:spPr>
          <a:xfrm flipV="1">
            <a:off x="773931" y="2423663"/>
            <a:ext cx="1639966" cy="21838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1" name="Straight Arrow Connector 120"/>
          <p:cNvCxnSpPr>
            <a:stCxn id="70" idx="3"/>
          </p:cNvCxnSpPr>
          <p:nvPr/>
        </p:nvCxnSpPr>
        <p:spPr>
          <a:xfrm flipV="1">
            <a:off x="773931" y="2426144"/>
            <a:ext cx="1612321" cy="7050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/>
          <p:cNvCxnSpPr>
            <a:stCxn id="68" idx="3"/>
          </p:cNvCxnSpPr>
          <p:nvPr/>
        </p:nvCxnSpPr>
        <p:spPr>
          <a:xfrm flipV="1">
            <a:off x="773931" y="2411574"/>
            <a:ext cx="1639966" cy="120878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Straight Arrow Connector 127"/>
          <p:cNvCxnSpPr>
            <a:stCxn id="70" idx="3"/>
          </p:cNvCxnSpPr>
          <p:nvPr/>
        </p:nvCxnSpPr>
        <p:spPr>
          <a:xfrm>
            <a:off x="773931" y="3131203"/>
            <a:ext cx="1625201" cy="119825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1" name="Straight Arrow Connector 130"/>
          <p:cNvCxnSpPr>
            <a:stCxn id="72" idx="3"/>
          </p:cNvCxnSpPr>
          <p:nvPr/>
        </p:nvCxnSpPr>
        <p:spPr>
          <a:xfrm>
            <a:off x="773931" y="2642045"/>
            <a:ext cx="1587445" cy="60638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4" name="Straight Arrow Connector 133"/>
          <p:cNvCxnSpPr>
            <a:stCxn id="74" idx="3"/>
          </p:cNvCxnSpPr>
          <p:nvPr/>
        </p:nvCxnSpPr>
        <p:spPr>
          <a:xfrm>
            <a:off x="773931" y="2152886"/>
            <a:ext cx="1587445" cy="111409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8" name="Straight Arrow Connector 137"/>
          <p:cNvCxnSpPr>
            <a:stCxn id="70" idx="3"/>
          </p:cNvCxnSpPr>
          <p:nvPr/>
        </p:nvCxnSpPr>
        <p:spPr>
          <a:xfrm>
            <a:off x="773931" y="3131203"/>
            <a:ext cx="1594692" cy="106147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2" name="Straight Arrow Connector 141"/>
          <p:cNvCxnSpPr>
            <a:stCxn id="74" idx="3"/>
          </p:cNvCxnSpPr>
          <p:nvPr/>
        </p:nvCxnSpPr>
        <p:spPr>
          <a:xfrm>
            <a:off x="773931" y="2152886"/>
            <a:ext cx="1612321" cy="205022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5" name="Straight Arrow Connector 144"/>
          <p:cNvCxnSpPr>
            <a:stCxn id="68" idx="3"/>
          </p:cNvCxnSpPr>
          <p:nvPr/>
        </p:nvCxnSpPr>
        <p:spPr>
          <a:xfrm flipV="1">
            <a:off x="773931" y="3276976"/>
            <a:ext cx="1598625" cy="34338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/>
          <p:cNvCxnSpPr>
            <a:stCxn id="68" idx="3"/>
          </p:cNvCxnSpPr>
          <p:nvPr/>
        </p:nvCxnSpPr>
        <p:spPr>
          <a:xfrm>
            <a:off x="773931" y="3620360"/>
            <a:ext cx="1616048" cy="5827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53" name="Group 152"/>
          <p:cNvGrpSpPr/>
          <p:nvPr/>
        </p:nvGrpSpPr>
        <p:grpSpPr>
          <a:xfrm>
            <a:off x="7426674" y="2578512"/>
            <a:ext cx="462434" cy="400566"/>
            <a:chOff x="4750274" y="1783752"/>
            <a:chExt cx="462434" cy="400566"/>
          </a:xfrm>
        </p:grpSpPr>
        <p:sp>
          <p:nvSpPr>
            <p:cNvPr id="154" name="Oval 153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54"/>
                <p:cNvSpPr/>
                <p:nvPr/>
              </p:nvSpPr>
              <p:spPr>
                <a:xfrm>
                  <a:off x="4750274" y="1783752"/>
                  <a:ext cx="4624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5" name="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62434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3279" r="-14474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9" name="Group 168"/>
          <p:cNvGrpSpPr/>
          <p:nvPr/>
        </p:nvGrpSpPr>
        <p:grpSpPr>
          <a:xfrm>
            <a:off x="8100254" y="2577205"/>
            <a:ext cx="462434" cy="400566"/>
            <a:chOff x="4750274" y="1783752"/>
            <a:chExt cx="462434" cy="400566"/>
          </a:xfrm>
        </p:grpSpPr>
        <p:sp>
          <p:nvSpPr>
            <p:cNvPr id="170" name="Oval 169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Rectangle 170"/>
                <p:cNvSpPr/>
                <p:nvPr/>
              </p:nvSpPr>
              <p:spPr>
                <a:xfrm>
                  <a:off x="4750274" y="1783752"/>
                  <a:ext cx="4624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Rectangle 1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62434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3" name="Rectangle 92"/>
          <p:cNvSpPr/>
          <p:nvPr/>
        </p:nvSpPr>
        <p:spPr>
          <a:xfrm>
            <a:off x="202060" y="1457819"/>
            <a:ext cx="596131" cy="3116295"/>
          </a:xfrm>
          <a:prstGeom prst="rect">
            <a:avLst/>
          </a:prstGeom>
          <a:noFill/>
          <a:ln w="25400" cap="flat">
            <a:solidFill>
              <a:srgbClr val="92D05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696232" y="725895"/>
            <a:ext cx="2549433" cy="3856480"/>
            <a:chOff x="1080869" y="769463"/>
            <a:chExt cx="2549433" cy="3856480"/>
          </a:xfrm>
        </p:grpSpPr>
        <p:sp>
          <p:nvSpPr>
            <p:cNvPr id="95" name="Rectangle 94"/>
            <p:cNvSpPr/>
            <p:nvPr/>
          </p:nvSpPr>
          <p:spPr>
            <a:xfrm>
              <a:off x="1080869" y="1219200"/>
              <a:ext cx="2549433" cy="3406743"/>
            </a:xfrm>
            <a:prstGeom prst="rect">
              <a:avLst/>
            </a:prstGeom>
            <a:noFill/>
            <a:ln w="25400" cap="flat">
              <a:solidFill>
                <a:srgbClr val="92D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/>
                <p:cNvSpPr/>
                <p:nvPr/>
              </p:nvSpPr>
              <p:spPr>
                <a:xfrm>
                  <a:off x="1503362" y="769463"/>
                  <a:ext cx="1697709" cy="455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1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12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12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12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  <m: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sz="1200" b="0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sz="1200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Rectangle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3362" y="769463"/>
                  <a:ext cx="1697709" cy="45531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9353" t="-141333" r="-4676" b="-20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7" name="Group 96"/>
          <p:cNvGrpSpPr/>
          <p:nvPr/>
        </p:nvGrpSpPr>
        <p:grpSpPr>
          <a:xfrm>
            <a:off x="3241280" y="732508"/>
            <a:ext cx="1852564" cy="3770831"/>
            <a:chOff x="3774073" y="998765"/>
            <a:chExt cx="1852564" cy="3770831"/>
          </a:xfrm>
        </p:grpSpPr>
        <p:sp>
          <p:nvSpPr>
            <p:cNvPr id="98" name="Rectangle 97"/>
            <p:cNvSpPr/>
            <p:nvPr/>
          </p:nvSpPr>
          <p:spPr>
            <a:xfrm>
              <a:off x="3774073" y="1330030"/>
              <a:ext cx="1852564" cy="3439566"/>
            </a:xfrm>
            <a:prstGeom prst="rect">
              <a:avLst/>
            </a:prstGeom>
            <a:noFill/>
            <a:ln w="25400" cap="flat">
              <a:solidFill>
                <a:srgbClr val="92D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/>
                <p:cNvSpPr/>
                <p:nvPr/>
              </p:nvSpPr>
              <p:spPr>
                <a:xfrm>
                  <a:off x="3916793" y="998765"/>
                  <a:ext cx="141551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= </m:t>
                        </m:r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𝑆𝑖𝑔𝑚𝑜𝑖𝑑</m:t>
                        </m:r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1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6793" y="998765"/>
                  <a:ext cx="1415516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78261" b="-978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0" name="Group 99"/>
          <p:cNvGrpSpPr/>
          <p:nvPr/>
        </p:nvGrpSpPr>
        <p:grpSpPr>
          <a:xfrm>
            <a:off x="4379582" y="1365749"/>
            <a:ext cx="2273730" cy="2531629"/>
            <a:chOff x="5013051" y="1406230"/>
            <a:chExt cx="2273730" cy="2531629"/>
          </a:xfrm>
        </p:grpSpPr>
        <p:sp>
          <p:nvSpPr>
            <p:cNvPr id="101" name="Rectangle 100"/>
            <p:cNvSpPr/>
            <p:nvPr/>
          </p:nvSpPr>
          <p:spPr>
            <a:xfrm>
              <a:off x="5013051" y="1846896"/>
              <a:ext cx="2219587" cy="2090963"/>
            </a:xfrm>
            <a:prstGeom prst="rect">
              <a:avLst/>
            </a:prstGeom>
            <a:noFill/>
            <a:ln w="25400" cap="flat">
              <a:solidFill>
                <a:srgbClr val="92D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5625813" y="1406230"/>
                  <a:ext cx="1660968" cy="455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1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12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12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12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  <m: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2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sz="1200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5813" y="1406230"/>
                  <a:ext cx="1660968" cy="45531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7721" t="-141333" r="-8824" b="-20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Group 102"/>
          <p:cNvGrpSpPr/>
          <p:nvPr/>
        </p:nvGrpSpPr>
        <p:grpSpPr>
          <a:xfrm>
            <a:off x="6404156" y="1771052"/>
            <a:ext cx="1473307" cy="1612305"/>
            <a:chOff x="7357903" y="1873073"/>
            <a:chExt cx="1473307" cy="1612305"/>
          </a:xfrm>
        </p:grpSpPr>
        <p:sp>
          <p:nvSpPr>
            <p:cNvPr id="104" name="Rectangle 103"/>
            <p:cNvSpPr/>
            <p:nvPr/>
          </p:nvSpPr>
          <p:spPr>
            <a:xfrm>
              <a:off x="7357903" y="2240670"/>
              <a:ext cx="1466232" cy="1244708"/>
            </a:xfrm>
            <a:prstGeom prst="rect">
              <a:avLst/>
            </a:prstGeom>
            <a:noFill/>
            <a:ln w="25400" cap="flat">
              <a:solidFill>
                <a:srgbClr val="92D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/>
                <p:cNvSpPr/>
                <p:nvPr/>
              </p:nvSpPr>
              <p:spPr>
                <a:xfrm>
                  <a:off x="7400562" y="1873073"/>
                  <a:ext cx="1430648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= </m:t>
                        </m:r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𝑆𝑖𝑔𝑚𝑜𝑖𝑑</m:t>
                        </m:r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1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Rectangle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0562" y="1873073"/>
                  <a:ext cx="1430648" cy="27699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t="-82222" b="-10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Group 105"/>
          <p:cNvGrpSpPr/>
          <p:nvPr/>
        </p:nvGrpSpPr>
        <p:grpSpPr>
          <a:xfrm>
            <a:off x="7331910" y="2400970"/>
            <a:ext cx="1298937" cy="1415203"/>
            <a:chOff x="7357903" y="2505362"/>
            <a:chExt cx="1410123" cy="1583231"/>
          </a:xfrm>
        </p:grpSpPr>
        <p:sp>
          <p:nvSpPr>
            <p:cNvPr id="107" name="Rectangle 106"/>
            <p:cNvSpPr/>
            <p:nvPr/>
          </p:nvSpPr>
          <p:spPr>
            <a:xfrm>
              <a:off x="7357903" y="2505362"/>
              <a:ext cx="1410123" cy="980016"/>
            </a:xfrm>
            <a:prstGeom prst="rect">
              <a:avLst/>
            </a:prstGeom>
            <a:noFill/>
            <a:ln w="25400" cap="flat">
              <a:solidFill>
                <a:srgbClr val="92D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/>
                <p:cNvSpPr/>
                <p:nvPr/>
              </p:nvSpPr>
              <p:spPr>
                <a:xfrm>
                  <a:off x="7357903" y="3778706"/>
                  <a:ext cx="1383751" cy="309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𝐿𝑜𝑠𝑠</m:t>
                      </m:r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𝐿</m:t>
                      </m:r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,</m:t>
                      </m:r>
                    </m:oMath>
                  </a14:m>
                  <a:r>
                    <a:rPr lang="en-US" sz="1200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2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)</m:t>
                      </m:r>
                    </m:oMath>
                  </a14:m>
                  <a:endParaRPr lang="en-US" sz="1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Rectangle 1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7903" y="3778706"/>
                  <a:ext cx="1383751" cy="30988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r="-478" b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21763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18</a:t>
            </a:fld>
            <a:endParaRPr sz="1300" dirty="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How to train the parameters?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33654" y="989355"/>
            <a:ext cx="1322349" cy="307775"/>
            <a:chOff x="3075302" y="1571799"/>
            <a:chExt cx="1322349" cy="307775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[1</a:t>
              </a:r>
              <a:r>
                <a:rPr kumimoji="0" lang="en-US" sz="1400" b="0" i="0" u="none" strike="noStrike" cap="none" spc="0" normalizeH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   0    0]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111" r="-4167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blipFill>
                <a:blip r:embed="rId3"/>
                <a:stretch>
                  <a:fillRect t="-5000" r="-1807" b="-3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blipFill>
                <a:blip r:embed="rId4"/>
                <a:stretch>
                  <a:fillRect l="-2899" t="-9524" r="-3623" b="-285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/>
              <p:nvPr/>
            </p:nvSpPr>
            <p:spPr>
              <a:xfrm>
                <a:off x="820315" y="1830494"/>
                <a:ext cx="3076099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5" y="1830494"/>
                <a:ext cx="3076099" cy="423514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/>
              <p:nvPr/>
            </p:nvSpPr>
            <p:spPr>
              <a:xfrm>
                <a:off x="820315" y="4430162"/>
                <a:ext cx="3269613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5" y="4430162"/>
                <a:ext cx="3269613" cy="423514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/>
              <p:nvPr/>
            </p:nvSpPr>
            <p:spPr>
              <a:xfrm>
                <a:off x="820314" y="2255773"/>
                <a:ext cx="3079241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4" y="2255773"/>
                <a:ext cx="3079241" cy="423514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/>
              <p:nvPr/>
            </p:nvSpPr>
            <p:spPr>
              <a:xfrm>
                <a:off x="1947675" y="2712029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675" y="2712029"/>
                <a:ext cx="4106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F4BF20-DFB3-E54A-BCFF-235B163BFBEC}"/>
                  </a:ext>
                </a:extLst>
              </p:cNvPr>
              <p:cNvSpPr/>
              <p:nvPr/>
            </p:nvSpPr>
            <p:spPr>
              <a:xfrm>
                <a:off x="820314" y="3124602"/>
                <a:ext cx="3326232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F4BF20-DFB3-E54A-BCFF-235B163BF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4" y="3124602"/>
                <a:ext cx="3326232" cy="423514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/>
              <p:nvPr/>
            </p:nvSpPr>
            <p:spPr>
              <a:xfrm>
                <a:off x="2005373" y="3706871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373" y="3706871"/>
                <a:ext cx="41068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55D84F-96FC-8D4C-B918-FEF73C8EE4F4}"/>
                  </a:ext>
                </a:extLst>
              </p:cNvPr>
              <p:cNvSpPr txBox="1"/>
              <p:nvPr/>
            </p:nvSpPr>
            <p:spPr>
              <a:xfrm>
                <a:off x="5816339" y="4266290"/>
                <a:ext cx="728533" cy="886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55D84F-96FC-8D4C-B918-FEF73C8EE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339" y="4266290"/>
                <a:ext cx="728533" cy="886718"/>
              </a:xfrm>
              <a:prstGeom prst="rect">
                <a:avLst/>
              </a:prstGeom>
              <a:blipFill>
                <a:blip r:embed="rId11"/>
                <a:stretch>
                  <a:fillRect l="-6897" t="-1429"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0D55B1-EA45-7F4C-80E2-5413119C6AEA}"/>
                  </a:ext>
                </a:extLst>
              </p:cNvPr>
              <p:cNvSpPr txBox="1"/>
              <p:nvPr/>
            </p:nvSpPr>
            <p:spPr>
              <a:xfrm>
                <a:off x="7174405" y="4266290"/>
                <a:ext cx="650691" cy="879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0D55B1-EA45-7F4C-80E2-5413119C6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405" y="4266290"/>
                <a:ext cx="650691" cy="879536"/>
              </a:xfrm>
              <a:prstGeom prst="rect">
                <a:avLst/>
              </a:prstGeom>
              <a:blipFill>
                <a:blip r:embed="rId12"/>
                <a:stretch>
                  <a:fillRect l="-3846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280D19A-4272-184A-9AC5-96B509E41813}"/>
              </a:ext>
            </a:extLst>
          </p:cNvPr>
          <p:cNvSpPr txBox="1"/>
          <p:nvPr/>
        </p:nvSpPr>
        <p:spPr>
          <a:xfrm>
            <a:off x="6236326" y="370687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need!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0038A-3D20-FC42-9AFC-E402705E1171}"/>
              </a:ext>
            </a:extLst>
          </p:cNvPr>
          <p:cNvSpPr txBox="1"/>
          <p:nvPr/>
        </p:nvSpPr>
        <p:spPr>
          <a:xfrm>
            <a:off x="5816339" y="2611225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still use SGD</a:t>
            </a:r>
          </a:p>
        </p:txBody>
      </p:sp>
    </p:spTree>
    <p:extLst>
      <p:ext uri="{BB962C8B-B14F-4D97-AF65-F5344CB8AC3E}">
        <p14:creationId xmlns:p14="http://schemas.microsoft.com/office/powerpoint/2010/main" val="279151916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19</a:t>
            </a:fld>
            <a:endParaRPr sz="1300" dirty="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How to train the parameters?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33654" y="989355"/>
            <a:ext cx="1322349" cy="307775"/>
            <a:chOff x="3075302" y="1571799"/>
            <a:chExt cx="1322349" cy="307775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[1</a:t>
              </a:r>
              <a:r>
                <a:rPr kumimoji="0" lang="en-US" sz="1400" b="0" i="0" u="none" strike="noStrike" cap="none" spc="0" normalizeH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   0    0]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111" r="-4167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blipFill>
                <a:blip r:embed="rId3"/>
                <a:stretch>
                  <a:fillRect t="-5000" r="-1807" b="-3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blipFill>
                <a:blip r:embed="rId4"/>
                <a:stretch>
                  <a:fillRect l="-2899" t="-9524" r="-3623" b="-285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/>
              <p:nvPr/>
            </p:nvSpPr>
            <p:spPr>
              <a:xfrm>
                <a:off x="820315" y="1830494"/>
                <a:ext cx="3076099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5" y="1830494"/>
                <a:ext cx="3076099" cy="423514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/>
              <p:nvPr/>
            </p:nvSpPr>
            <p:spPr>
              <a:xfrm>
                <a:off x="723557" y="3921198"/>
                <a:ext cx="3269613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57" y="3921198"/>
                <a:ext cx="3269613" cy="423514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/>
              <p:nvPr/>
            </p:nvSpPr>
            <p:spPr>
              <a:xfrm>
                <a:off x="820314" y="2255773"/>
                <a:ext cx="3079241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4" y="2255773"/>
                <a:ext cx="3079241" cy="423514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/>
              <p:nvPr/>
            </p:nvSpPr>
            <p:spPr>
              <a:xfrm>
                <a:off x="1947675" y="2460064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675" y="2460064"/>
                <a:ext cx="4106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/>
              <p:nvPr/>
            </p:nvSpPr>
            <p:spPr>
              <a:xfrm>
                <a:off x="2005373" y="3454906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373" y="3454906"/>
                <a:ext cx="41068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55D84F-96FC-8D4C-B918-FEF73C8EE4F4}"/>
                  </a:ext>
                </a:extLst>
              </p:cNvPr>
              <p:cNvSpPr txBox="1"/>
              <p:nvPr/>
            </p:nvSpPr>
            <p:spPr>
              <a:xfrm>
                <a:off x="5816339" y="4266290"/>
                <a:ext cx="728533" cy="886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55D84F-96FC-8D4C-B918-FEF73C8EE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339" y="4266290"/>
                <a:ext cx="728533" cy="886718"/>
              </a:xfrm>
              <a:prstGeom prst="rect">
                <a:avLst/>
              </a:prstGeom>
              <a:blipFill>
                <a:blip r:embed="rId10"/>
                <a:stretch>
                  <a:fillRect l="-6897" t="-1429"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0D55B1-EA45-7F4C-80E2-5413119C6AEA}"/>
                  </a:ext>
                </a:extLst>
              </p:cNvPr>
              <p:cNvSpPr txBox="1"/>
              <p:nvPr/>
            </p:nvSpPr>
            <p:spPr>
              <a:xfrm>
                <a:off x="7174405" y="4266290"/>
                <a:ext cx="650691" cy="879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0D55B1-EA45-7F4C-80E2-5413119C6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405" y="4266290"/>
                <a:ext cx="650691" cy="879536"/>
              </a:xfrm>
              <a:prstGeom prst="rect">
                <a:avLst/>
              </a:prstGeom>
              <a:blipFill>
                <a:blip r:embed="rId11"/>
                <a:stretch>
                  <a:fillRect l="-3846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280D19A-4272-184A-9AC5-96B509E41813}"/>
              </a:ext>
            </a:extLst>
          </p:cNvPr>
          <p:cNvSpPr txBox="1"/>
          <p:nvPr/>
        </p:nvSpPr>
        <p:spPr>
          <a:xfrm>
            <a:off x="6236326" y="370687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need!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0038A-3D20-FC42-9AFC-E402705E1171}"/>
              </a:ext>
            </a:extLst>
          </p:cNvPr>
          <p:cNvSpPr txBox="1"/>
          <p:nvPr/>
        </p:nvSpPr>
        <p:spPr>
          <a:xfrm>
            <a:off x="5816339" y="2611225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still use SGD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5D71605-AD06-3C4E-9E08-525A64BD551B}"/>
                  </a:ext>
                </a:extLst>
              </p:cNvPr>
              <p:cNvSpPr/>
              <p:nvPr/>
            </p:nvSpPr>
            <p:spPr>
              <a:xfrm>
                <a:off x="1217176" y="4669010"/>
                <a:ext cx="1576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𝑙𝑜𝑠𝑠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5D71605-AD06-3C4E-9E08-525A64BD55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176" y="4669010"/>
                <a:ext cx="1576394" cy="369332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3E81A33-6F55-954B-9EAC-81598F6205FC}"/>
                  </a:ext>
                </a:extLst>
              </p:cNvPr>
              <p:cNvSpPr/>
              <p:nvPr/>
            </p:nvSpPr>
            <p:spPr>
              <a:xfrm>
                <a:off x="820314" y="2951783"/>
                <a:ext cx="3278270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3E81A33-6F55-954B-9EAC-81598F6205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4" y="2951783"/>
                <a:ext cx="3278270" cy="423514"/>
              </a:xfrm>
              <a:prstGeom prst="rect">
                <a:avLst/>
              </a:prstGeom>
              <a:blipFill>
                <a:blip r:embed="rId13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185843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542" y="1200151"/>
            <a:ext cx="8033657" cy="3394472"/>
          </a:xfrm>
        </p:spPr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 Classifier</a:t>
            </a:r>
          </a:p>
          <a:p>
            <a:pPr lvl="1"/>
            <a:r>
              <a:rPr lang="en-US" dirty="0"/>
              <a:t>Inference vs Training</a:t>
            </a:r>
          </a:p>
          <a:p>
            <a:pPr lvl="1"/>
            <a:r>
              <a:rPr lang="en-US" dirty="0"/>
              <a:t>Gradient Descent (GD)</a:t>
            </a:r>
          </a:p>
          <a:p>
            <a:pPr lvl="1"/>
            <a:r>
              <a:rPr lang="en-US" dirty="0"/>
              <a:t>Stochastic Gradient Descent (SGD)</a:t>
            </a:r>
          </a:p>
          <a:p>
            <a:pPr lvl="1"/>
            <a:r>
              <a:rPr lang="en-US" dirty="0"/>
              <a:t>mini-batch Stochastic Gradient Descent (SGD)</a:t>
            </a:r>
          </a:p>
          <a:p>
            <a:r>
              <a:rPr lang="en-US" dirty="0"/>
              <a:t>Max-Margin Classifier</a:t>
            </a:r>
          </a:p>
          <a:p>
            <a:r>
              <a:rPr lang="en-US" dirty="0"/>
              <a:t>Regression vs Classification</a:t>
            </a:r>
          </a:p>
          <a:p>
            <a:r>
              <a:rPr lang="en-US" dirty="0"/>
              <a:t>Issues with Generalization / Overfitting</a:t>
            </a:r>
          </a:p>
          <a:p>
            <a:pPr lvl="1"/>
            <a:r>
              <a:rPr lang="en-US" dirty="0"/>
              <a:t>Regularization  / momentum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</a:t>
            </a:r>
          </a:p>
        </p:txBody>
      </p:sp>
    </p:spTree>
    <p:extLst>
      <p:ext uri="{BB962C8B-B14F-4D97-AF65-F5344CB8AC3E}">
        <p14:creationId xmlns:p14="http://schemas.microsoft.com/office/powerpoint/2010/main" val="361970110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20</a:t>
            </a:fld>
            <a:endParaRPr sz="1300" dirty="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How to train the parameters?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33654" y="989355"/>
            <a:ext cx="1322349" cy="307775"/>
            <a:chOff x="3075302" y="1571799"/>
            <a:chExt cx="1322349" cy="307775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[1</a:t>
              </a:r>
              <a:r>
                <a:rPr kumimoji="0" lang="en-US" sz="1400" b="0" i="0" u="none" strike="noStrike" cap="none" spc="0" normalizeH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   0    0]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111" r="-4167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blipFill>
                <a:blip r:embed="rId3"/>
                <a:stretch>
                  <a:fillRect t="-5000" r="-1807" b="-3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blipFill>
                <a:blip r:embed="rId4"/>
                <a:stretch>
                  <a:fillRect l="-2899" t="-9524" r="-3623" b="-285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/>
              <p:nvPr/>
            </p:nvSpPr>
            <p:spPr>
              <a:xfrm>
                <a:off x="820315" y="1830494"/>
                <a:ext cx="3076099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5" y="1830494"/>
                <a:ext cx="3076099" cy="423514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/>
              <p:nvPr/>
            </p:nvSpPr>
            <p:spPr>
              <a:xfrm>
                <a:off x="723557" y="3921198"/>
                <a:ext cx="3269613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57" y="3921198"/>
                <a:ext cx="3269613" cy="423514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/>
              <p:nvPr/>
            </p:nvSpPr>
            <p:spPr>
              <a:xfrm>
                <a:off x="820314" y="2255773"/>
                <a:ext cx="3079241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4" y="2255773"/>
                <a:ext cx="3079241" cy="423514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/>
              <p:nvPr/>
            </p:nvSpPr>
            <p:spPr>
              <a:xfrm>
                <a:off x="1947675" y="2460064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675" y="2460064"/>
                <a:ext cx="4106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/>
              <p:nvPr/>
            </p:nvSpPr>
            <p:spPr>
              <a:xfrm>
                <a:off x="2005373" y="3454906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373" y="3454906"/>
                <a:ext cx="41068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55D84F-96FC-8D4C-B918-FEF73C8EE4F4}"/>
                  </a:ext>
                </a:extLst>
              </p:cNvPr>
              <p:cNvSpPr txBox="1"/>
              <p:nvPr/>
            </p:nvSpPr>
            <p:spPr>
              <a:xfrm>
                <a:off x="5816339" y="4266290"/>
                <a:ext cx="728533" cy="886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55D84F-96FC-8D4C-B918-FEF73C8EE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339" y="4266290"/>
                <a:ext cx="728533" cy="886718"/>
              </a:xfrm>
              <a:prstGeom prst="rect">
                <a:avLst/>
              </a:prstGeom>
              <a:blipFill>
                <a:blip r:embed="rId10"/>
                <a:stretch>
                  <a:fillRect l="-6897" t="-1429"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0D55B1-EA45-7F4C-80E2-5413119C6AEA}"/>
                  </a:ext>
                </a:extLst>
              </p:cNvPr>
              <p:cNvSpPr txBox="1"/>
              <p:nvPr/>
            </p:nvSpPr>
            <p:spPr>
              <a:xfrm>
                <a:off x="7174405" y="4266290"/>
                <a:ext cx="650691" cy="879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0D55B1-EA45-7F4C-80E2-5413119C6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405" y="4266290"/>
                <a:ext cx="650691" cy="879536"/>
              </a:xfrm>
              <a:prstGeom prst="rect">
                <a:avLst/>
              </a:prstGeom>
              <a:blipFill>
                <a:blip r:embed="rId11"/>
                <a:stretch>
                  <a:fillRect l="-3846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280D19A-4272-184A-9AC5-96B509E41813}"/>
              </a:ext>
            </a:extLst>
          </p:cNvPr>
          <p:cNvSpPr txBox="1"/>
          <p:nvPr/>
        </p:nvSpPr>
        <p:spPr>
          <a:xfrm>
            <a:off x="6236326" y="370687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need!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0038A-3D20-FC42-9AFC-E402705E1171}"/>
              </a:ext>
            </a:extLst>
          </p:cNvPr>
          <p:cNvSpPr txBox="1"/>
          <p:nvPr/>
        </p:nvSpPr>
        <p:spPr>
          <a:xfrm>
            <a:off x="5816339" y="2611225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still use SGD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5D71605-AD06-3C4E-9E08-525A64BD551B}"/>
                  </a:ext>
                </a:extLst>
              </p:cNvPr>
              <p:cNvSpPr/>
              <p:nvPr/>
            </p:nvSpPr>
            <p:spPr>
              <a:xfrm>
                <a:off x="1217176" y="4669010"/>
                <a:ext cx="1576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𝑙𝑜𝑠𝑠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5D71605-AD06-3C4E-9E08-525A64BD55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176" y="4669010"/>
                <a:ext cx="1576394" cy="369332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F85D1DF6-B843-F444-9CA5-857F4A4259EC}"/>
              </a:ext>
            </a:extLst>
          </p:cNvPr>
          <p:cNvSpPr/>
          <p:nvPr/>
        </p:nvSpPr>
        <p:spPr>
          <a:xfrm>
            <a:off x="5744461" y="4225585"/>
            <a:ext cx="873155" cy="723487"/>
          </a:xfrm>
          <a:prstGeom prst="rect">
            <a:avLst/>
          </a:prstGeom>
          <a:noFill/>
          <a:ln w="25400" cap="flat">
            <a:solidFill>
              <a:srgbClr val="92D05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0388356-2D6E-FF4C-9D40-BFB6166943EF}"/>
                  </a:ext>
                </a:extLst>
              </p:cNvPr>
              <p:cNvSpPr/>
              <p:nvPr/>
            </p:nvSpPr>
            <p:spPr>
              <a:xfrm>
                <a:off x="820314" y="2951783"/>
                <a:ext cx="3278270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0388356-2D6E-FF4C-9D40-BFB6166943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4" y="2951783"/>
                <a:ext cx="3278270" cy="423514"/>
              </a:xfrm>
              <a:prstGeom prst="rect">
                <a:avLst/>
              </a:prstGeom>
              <a:blipFill>
                <a:blip r:embed="rId13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94034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21</a:t>
            </a:fld>
            <a:endParaRPr sz="1300" dirty="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How to train the parameters?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33654" y="989355"/>
            <a:ext cx="1322349" cy="307775"/>
            <a:chOff x="3075302" y="1571799"/>
            <a:chExt cx="1322349" cy="307775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[1</a:t>
              </a:r>
              <a:r>
                <a:rPr kumimoji="0" lang="en-US" sz="1400" b="0" i="0" u="none" strike="noStrike" cap="none" spc="0" normalizeH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   0    0]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111" r="-4167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blipFill>
                <a:blip r:embed="rId3"/>
                <a:stretch>
                  <a:fillRect t="-5000" r="-1807" b="-3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blipFill>
                <a:blip r:embed="rId4"/>
                <a:stretch>
                  <a:fillRect l="-2899" t="-9524" r="-3623" b="-285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/>
              <p:nvPr/>
            </p:nvSpPr>
            <p:spPr>
              <a:xfrm>
                <a:off x="820315" y="1830494"/>
                <a:ext cx="3076099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D2A29-AF2C-6443-B41D-B341B05A3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5" y="1830494"/>
                <a:ext cx="3076099" cy="423514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/>
              <p:nvPr/>
            </p:nvSpPr>
            <p:spPr>
              <a:xfrm>
                <a:off x="723557" y="3921198"/>
                <a:ext cx="3269613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F949B8-EDE3-4D4F-90D1-B662D8F8A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57" y="3921198"/>
                <a:ext cx="3269613" cy="423514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/>
              <p:nvPr/>
            </p:nvSpPr>
            <p:spPr>
              <a:xfrm>
                <a:off x="820314" y="2255773"/>
                <a:ext cx="3079241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2F7D47-8EE8-194E-8A4B-45B8028A7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4" y="2255773"/>
                <a:ext cx="3079241" cy="423514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/>
              <p:nvPr/>
            </p:nvSpPr>
            <p:spPr>
              <a:xfrm>
                <a:off x="1947675" y="2460064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720E2-E32C-8147-BFE7-B1C73D4A7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675" y="2460064"/>
                <a:ext cx="4106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F4BF20-DFB3-E54A-BCFF-235B163BFBEC}"/>
                  </a:ext>
                </a:extLst>
              </p:cNvPr>
              <p:cNvSpPr/>
              <p:nvPr/>
            </p:nvSpPr>
            <p:spPr>
              <a:xfrm>
                <a:off x="820314" y="2951783"/>
                <a:ext cx="3278270" cy="42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F4BF20-DFB3-E54A-BCFF-235B163BF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4" y="2951783"/>
                <a:ext cx="3278270" cy="423514"/>
              </a:xfrm>
              <a:prstGeom prst="rect">
                <a:avLst/>
              </a:prstGeom>
              <a:blipFill>
                <a:blip r:embed="rId9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/>
              <p:nvPr/>
            </p:nvSpPr>
            <p:spPr>
              <a:xfrm>
                <a:off x="2005373" y="3454906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98800-7981-6640-9801-C5593BDF4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373" y="3454906"/>
                <a:ext cx="41068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55D84F-96FC-8D4C-B918-FEF73C8EE4F4}"/>
                  </a:ext>
                </a:extLst>
              </p:cNvPr>
              <p:cNvSpPr txBox="1"/>
              <p:nvPr/>
            </p:nvSpPr>
            <p:spPr>
              <a:xfrm>
                <a:off x="4875164" y="2804640"/>
                <a:ext cx="4074454" cy="609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55D84F-96FC-8D4C-B918-FEF73C8EE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164" y="2804640"/>
                <a:ext cx="4074454" cy="609719"/>
              </a:xfrm>
              <a:prstGeom prst="rect">
                <a:avLst/>
              </a:prstGeom>
              <a:blipFill>
                <a:blip r:embed="rId11"/>
                <a:stretch>
                  <a:fillRect t="-2041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5D71605-AD06-3C4E-9E08-525A64BD551B}"/>
                  </a:ext>
                </a:extLst>
              </p:cNvPr>
              <p:cNvSpPr/>
              <p:nvPr/>
            </p:nvSpPr>
            <p:spPr>
              <a:xfrm>
                <a:off x="1217176" y="4669010"/>
                <a:ext cx="1576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𝑙𝑜𝑠𝑠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5D71605-AD06-3C4E-9E08-525A64BD55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176" y="4669010"/>
                <a:ext cx="1576394" cy="369332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84756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87760" y="86127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Backward pass (Back-propagation)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25611" y="1904192"/>
            <a:ext cx="467820" cy="400566"/>
            <a:chOff x="4750274" y="1783752"/>
            <a:chExt cx="467820" cy="400566"/>
          </a:xfrm>
        </p:grpSpPr>
        <p:sp>
          <p:nvSpPr>
            <p:cNvPr id="30" name="Oval 29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4750274" y="1783752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67820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4620289" y="2393351"/>
            <a:ext cx="473143" cy="400565"/>
            <a:chOff x="4750274" y="1783753"/>
            <a:chExt cx="473143" cy="400565"/>
          </a:xfrm>
        </p:grpSpPr>
        <p:sp>
          <p:nvSpPr>
            <p:cNvPr id="28" name="Oval 27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4750274" y="1783753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7314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4620289" y="2882509"/>
            <a:ext cx="473143" cy="400565"/>
            <a:chOff x="4750274" y="1783753"/>
            <a:chExt cx="473143" cy="400565"/>
          </a:xfrm>
        </p:grpSpPr>
        <p:sp>
          <p:nvSpPr>
            <p:cNvPr id="26" name="Oval 25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4750274" y="1783753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7314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4620289" y="3371666"/>
            <a:ext cx="473142" cy="400565"/>
            <a:chOff x="4750274" y="1783753"/>
            <a:chExt cx="473142" cy="400565"/>
          </a:xfrm>
        </p:grpSpPr>
        <p:sp>
          <p:nvSpPr>
            <p:cNvPr id="24" name="Oval 23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4750274" y="1783753"/>
                  <a:ext cx="4731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7314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5722086" y="2513228"/>
            <a:ext cx="580470" cy="626965"/>
            <a:chOff x="6512842" y="2409875"/>
            <a:chExt cx="580470" cy="626965"/>
          </a:xfrm>
        </p:grpSpPr>
        <p:sp>
          <p:nvSpPr>
            <p:cNvPr id="22" name="Oval 21"/>
            <p:cNvSpPr/>
            <p:nvPr/>
          </p:nvSpPr>
          <p:spPr>
            <a:xfrm>
              <a:off x="6512842" y="2409875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6614442" y="2422826"/>
                  <a:ext cx="370557" cy="6140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/>
                        </m:nary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4442" y="2422826"/>
                  <a:ext cx="370557" cy="61401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55738" t="-115842" r="-157377" b="-1663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Straight Arrow Connector 10"/>
          <p:cNvCxnSpPr/>
          <p:nvPr/>
        </p:nvCxnSpPr>
        <p:spPr>
          <a:xfrm>
            <a:off x="5082550" y="2226366"/>
            <a:ext cx="561147" cy="38789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/>
          <p:cNvCxnSpPr/>
          <p:nvPr/>
        </p:nvCxnSpPr>
        <p:spPr>
          <a:xfrm>
            <a:off x="5059345" y="2589155"/>
            <a:ext cx="529899" cy="15589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/>
          <p:cNvCxnSpPr/>
          <p:nvPr/>
        </p:nvCxnSpPr>
        <p:spPr>
          <a:xfrm flipV="1">
            <a:off x="5069447" y="2887072"/>
            <a:ext cx="524848" cy="2277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/>
          <p:cNvCxnSpPr/>
          <p:nvPr/>
        </p:nvCxnSpPr>
        <p:spPr>
          <a:xfrm flipV="1">
            <a:off x="5151563" y="3095414"/>
            <a:ext cx="433932" cy="46419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/>
          <p:cNvCxnSpPr/>
          <p:nvPr/>
        </p:nvCxnSpPr>
        <p:spPr>
          <a:xfrm>
            <a:off x="6429182" y="2783914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/>
          <p:cNvCxnSpPr/>
          <p:nvPr/>
        </p:nvCxnSpPr>
        <p:spPr>
          <a:xfrm>
            <a:off x="7129560" y="2799358"/>
            <a:ext cx="233084" cy="9297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6" name="Group 35"/>
          <p:cNvGrpSpPr/>
          <p:nvPr/>
        </p:nvGrpSpPr>
        <p:grpSpPr>
          <a:xfrm>
            <a:off x="6730043" y="2612345"/>
            <a:ext cx="322786" cy="336961"/>
            <a:chOff x="5687460" y="2232453"/>
            <a:chExt cx="422743" cy="441307"/>
          </a:xfrm>
        </p:grpSpPr>
        <p:sp>
          <p:nvSpPr>
            <p:cNvPr id="33" name="Oval 32"/>
            <p:cNvSpPr/>
            <p:nvPr/>
          </p:nvSpPr>
          <p:spPr>
            <a:xfrm>
              <a:off x="5687460" y="2232453"/>
              <a:ext cx="422743" cy="441307"/>
            </a:xfrm>
            <a:prstGeom prst="ellipse">
              <a:avLst/>
            </a:prstGeom>
            <a:solidFill>
              <a:srgbClr val="E7D3F2"/>
            </a:solidFill>
            <a:ln w="127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" name="Curved Connector 34"/>
            <p:cNvCxnSpPr/>
            <p:nvPr/>
          </p:nvCxnSpPr>
          <p:spPr>
            <a:xfrm flipV="1">
              <a:off x="5758379" y="2355907"/>
              <a:ext cx="280903" cy="192106"/>
            </a:xfrm>
            <a:prstGeom prst="curvedConnector3">
              <a:avLst/>
            </a:prstGeom>
            <a:noFill/>
            <a:ln w="254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7" name="Group 46"/>
          <p:cNvGrpSpPr/>
          <p:nvPr/>
        </p:nvGrpSpPr>
        <p:grpSpPr>
          <a:xfrm>
            <a:off x="313164" y="1968220"/>
            <a:ext cx="460767" cy="400566"/>
            <a:chOff x="4750274" y="1783752"/>
            <a:chExt cx="460767" cy="400566"/>
          </a:xfrm>
        </p:grpSpPr>
        <p:sp>
          <p:nvSpPr>
            <p:cNvPr id="73" name="Oval 72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4750274" y="1783752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60767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307842" y="2457379"/>
            <a:ext cx="466089" cy="400565"/>
            <a:chOff x="4750274" y="1783753"/>
            <a:chExt cx="466089" cy="400565"/>
          </a:xfrm>
        </p:grpSpPr>
        <p:sp>
          <p:nvSpPr>
            <p:cNvPr id="71" name="Oval 70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/>
                <p:cNvSpPr/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307842" y="2946537"/>
            <a:ext cx="466089" cy="400565"/>
            <a:chOff x="4750274" y="1783753"/>
            <a:chExt cx="466089" cy="400565"/>
          </a:xfrm>
        </p:grpSpPr>
        <p:sp>
          <p:nvSpPr>
            <p:cNvPr id="69" name="Oval 68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307842" y="3435694"/>
            <a:ext cx="466089" cy="400565"/>
            <a:chOff x="4750274" y="1783753"/>
            <a:chExt cx="466089" cy="400565"/>
          </a:xfrm>
        </p:grpSpPr>
        <p:sp>
          <p:nvSpPr>
            <p:cNvPr id="67" name="Oval 66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/>
          <p:cNvGrpSpPr/>
          <p:nvPr/>
        </p:nvGrpSpPr>
        <p:grpSpPr>
          <a:xfrm>
            <a:off x="2565644" y="1217161"/>
            <a:ext cx="580470" cy="626965"/>
            <a:chOff x="6870151" y="1242782"/>
            <a:chExt cx="580470" cy="626965"/>
          </a:xfrm>
        </p:grpSpPr>
        <p:sp>
          <p:nvSpPr>
            <p:cNvPr id="65" name="Oval 64"/>
            <p:cNvSpPr/>
            <p:nvPr/>
          </p:nvSpPr>
          <p:spPr>
            <a:xfrm>
              <a:off x="6870151" y="1242782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6971751" y="1255733"/>
                  <a:ext cx="370557" cy="6140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/>
                        </m:nary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1751" y="1255733"/>
                  <a:ext cx="370557" cy="61401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60000" t="-115842" r="-160000" b="-1663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2" name="Straight Arrow Connector 51"/>
          <p:cNvCxnSpPr>
            <a:stCxn id="74" idx="3"/>
          </p:cNvCxnSpPr>
          <p:nvPr/>
        </p:nvCxnSpPr>
        <p:spPr>
          <a:xfrm flipV="1">
            <a:off x="773931" y="1557225"/>
            <a:ext cx="1663149" cy="59566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Arrow Connector 52"/>
          <p:cNvCxnSpPr/>
          <p:nvPr/>
        </p:nvCxnSpPr>
        <p:spPr>
          <a:xfrm flipV="1">
            <a:off x="721498" y="1591458"/>
            <a:ext cx="1706655" cy="106267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Arrow Connector 53"/>
          <p:cNvCxnSpPr/>
          <p:nvPr/>
        </p:nvCxnSpPr>
        <p:spPr>
          <a:xfrm flipV="1">
            <a:off x="731600" y="1567653"/>
            <a:ext cx="1714811" cy="16121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Arrow Connector 54"/>
          <p:cNvCxnSpPr>
            <a:stCxn id="68" idx="3"/>
          </p:cNvCxnSpPr>
          <p:nvPr/>
        </p:nvCxnSpPr>
        <p:spPr>
          <a:xfrm flipV="1">
            <a:off x="773931" y="1534051"/>
            <a:ext cx="1654222" cy="20863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Arrow Connector 55"/>
          <p:cNvCxnSpPr/>
          <p:nvPr/>
        </p:nvCxnSpPr>
        <p:spPr>
          <a:xfrm>
            <a:off x="3272740" y="1487847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Arrow Connector 60"/>
          <p:cNvCxnSpPr/>
          <p:nvPr/>
        </p:nvCxnSpPr>
        <p:spPr>
          <a:xfrm>
            <a:off x="3973118" y="1503291"/>
            <a:ext cx="609572" cy="492938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2" name="Group 61"/>
          <p:cNvGrpSpPr/>
          <p:nvPr/>
        </p:nvGrpSpPr>
        <p:grpSpPr>
          <a:xfrm>
            <a:off x="3573601" y="1316278"/>
            <a:ext cx="322786" cy="336961"/>
            <a:chOff x="6155416" y="703948"/>
            <a:chExt cx="422743" cy="441307"/>
          </a:xfrm>
        </p:grpSpPr>
        <p:sp>
          <p:nvSpPr>
            <p:cNvPr id="63" name="Oval 62"/>
            <p:cNvSpPr/>
            <p:nvPr/>
          </p:nvSpPr>
          <p:spPr>
            <a:xfrm>
              <a:off x="6155416" y="703948"/>
              <a:ext cx="422743" cy="441307"/>
            </a:xfrm>
            <a:prstGeom prst="ellipse">
              <a:avLst/>
            </a:prstGeom>
            <a:solidFill>
              <a:srgbClr val="E7D3F2"/>
            </a:solidFill>
            <a:ln w="127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" name="Curved Connector 63"/>
            <p:cNvCxnSpPr/>
            <p:nvPr/>
          </p:nvCxnSpPr>
          <p:spPr>
            <a:xfrm flipV="1">
              <a:off x="6226335" y="827403"/>
              <a:ext cx="280903" cy="192106"/>
            </a:xfrm>
            <a:prstGeom prst="curvedConnector3">
              <a:avLst/>
            </a:prstGeom>
            <a:noFill/>
            <a:ln w="254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5" name="Oval 74"/>
          <p:cNvSpPr/>
          <p:nvPr/>
        </p:nvSpPr>
        <p:spPr>
          <a:xfrm>
            <a:off x="2591336" y="2104475"/>
            <a:ext cx="580470" cy="605961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2692936" y="2117426"/>
                <a:ext cx="370557" cy="614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936" y="2117426"/>
                <a:ext cx="370557" cy="614014"/>
              </a:xfrm>
              <a:prstGeom prst="rect">
                <a:avLst/>
              </a:prstGeom>
              <a:blipFill rotWithShape="0">
                <a:blip r:embed="rId11"/>
                <a:stretch>
                  <a:fillRect l="-157377" t="-115842" r="-155738" b="-166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/>
          <p:cNvCxnSpPr/>
          <p:nvPr/>
        </p:nvCxnSpPr>
        <p:spPr>
          <a:xfrm>
            <a:off x="3298432" y="2375161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Arrow Connector 77"/>
          <p:cNvCxnSpPr/>
          <p:nvPr/>
        </p:nvCxnSpPr>
        <p:spPr>
          <a:xfrm>
            <a:off x="3998810" y="2390605"/>
            <a:ext cx="523967" cy="149948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9" name="Oval 78"/>
          <p:cNvSpPr/>
          <p:nvPr/>
        </p:nvSpPr>
        <p:spPr>
          <a:xfrm>
            <a:off x="3599293" y="2203592"/>
            <a:ext cx="322786" cy="336961"/>
          </a:xfrm>
          <a:prstGeom prst="ellipse">
            <a:avLst/>
          </a:prstGeom>
          <a:solidFill>
            <a:srgbClr val="E7D3F2"/>
          </a:solidFill>
          <a:ln w="127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Curved Connector 79"/>
          <p:cNvCxnSpPr/>
          <p:nvPr/>
        </p:nvCxnSpPr>
        <p:spPr>
          <a:xfrm flipV="1">
            <a:off x="3653443" y="2297856"/>
            <a:ext cx="214484" cy="146683"/>
          </a:xfrm>
          <a:prstGeom prst="curvedConnector3">
            <a:avLst/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Oval 80"/>
          <p:cNvSpPr/>
          <p:nvPr/>
        </p:nvSpPr>
        <p:spPr>
          <a:xfrm>
            <a:off x="2591336" y="2996297"/>
            <a:ext cx="580470" cy="605961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2692936" y="3009248"/>
                <a:ext cx="370557" cy="614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936" y="3009248"/>
                <a:ext cx="370557" cy="614014"/>
              </a:xfrm>
              <a:prstGeom prst="rect">
                <a:avLst/>
              </a:prstGeom>
              <a:blipFill rotWithShape="0">
                <a:blip r:embed="rId11"/>
                <a:stretch>
                  <a:fillRect l="-157377" t="-117000" r="-155738" b="-16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/>
          <p:cNvCxnSpPr/>
          <p:nvPr/>
        </p:nvCxnSpPr>
        <p:spPr>
          <a:xfrm>
            <a:off x="3298432" y="3266983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/>
          <p:cNvCxnSpPr/>
          <p:nvPr/>
        </p:nvCxnSpPr>
        <p:spPr>
          <a:xfrm flipV="1">
            <a:off x="3998810" y="3117435"/>
            <a:ext cx="523967" cy="114192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5" name="Oval 84"/>
          <p:cNvSpPr/>
          <p:nvPr/>
        </p:nvSpPr>
        <p:spPr>
          <a:xfrm>
            <a:off x="3599293" y="3095414"/>
            <a:ext cx="322786" cy="336961"/>
          </a:xfrm>
          <a:prstGeom prst="ellipse">
            <a:avLst/>
          </a:prstGeom>
          <a:solidFill>
            <a:srgbClr val="E7D3F2"/>
          </a:solidFill>
          <a:ln w="127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" name="Curved Connector 85"/>
          <p:cNvCxnSpPr/>
          <p:nvPr/>
        </p:nvCxnSpPr>
        <p:spPr>
          <a:xfrm flipV="1">
            <a:off x="3653443" y="3189678"/>
            <a:ext cx="214484" cy="146683"/>
          </a:xfrm>
          <a:prstGeom prst="curvedConnector3">
            <a:avLst/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7" name="Oval 86"/>
          <p:cNvSpPr/>
          <p:nvPr/>
        </p:nvSpPr>
        <p:spPr>
          <a:xfrm>
            <a:off x="2591336" y="3897378"/>
            <a:ext cx="580470" cy="605961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2692936" y="3910329"/>
                <a:ext cx="370557" cy="614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936" y="3910329"/>
                <a:ext cx="370557" cy="614014"/>
              </a:xfrm>
              <a:prstGeom prst="rect">
                <a:avLst/>
              </a:prstGeom>
              <a:blipFill rotWithShape="0">
                <a:blip r:embed="rId11"/>
                <a:stretch>
                  <a:fillRect l="-157377" t="-115842" r="-155738" b="-166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>
            <a:off x="3298432" y="4168064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3998810" y="3635894"/>
            <a:ext cx="523967" cy="547614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1" name="Oval 90"/>
          <p:cNvSpPr/>
          <p:nvPr/>
        </p:nvSpPr>
        <p:spPr>
          <a:xfrm>
            <a:off x="3599293" y="3996495"/>
            <a:ext cx="322786" cy="336961"/>
          </a:xfrm>
          <a:prstGeom prst="ellipse">
            <a:avLst/>
          </a:prstGeom>
          <a:solidFill>
            <a:srgbClr val="E7D3F2"/>
          </a:solidFill>
          <a:ln w="127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Curved Connector 91"/>
          <p:cNvCxnSpPr/>
          <p:nvPr/>
        </p:nvCxnSpPr>
        <p:spPr>
          <a:xfrm flipV="1">
            <a:off x="3653443" y="4090759"/>
            <a:ext cx="214484" cy="146683"/>
          </a:xfrm>
          <a:prstGeom prst="curvedConnector3">
            <a:avLst/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2" name="Straight Arrow Connector 111"/>
          <p:cNvCxnSpPr>
            <a:stCxn id="74" idx="3"/>
          </p:cNvCxnSpPr>
          <p:nvPr/>
        </p:nvCxnSpPr>
        <p:spPr>
          <a:xfrm>
            <a:off x="773931" y="2152886"/>
            <a:ext cx="1679322" cy="26034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Straight Arrow Connector 115"/>
          <p:cNvCxnSpPr>
            <a:stCxn id="72" idx="3"/>
          </p:cNvCxnSpPr>
          <p:nvPr/>
        </p:nvCxnSpPr>
        <p:spPr>
          <a:xfrm flipV="1">
            <a:off x="773931" y="2423663"/>
            <a:ext cx="1639966" cy="21838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1" name="Straight Arrow Connector 120"/>
          <p:cNvCxnSpPr>
            <a:stCxn id="70" idx="3"/>
          </p:cNvCxnSpPr>
          <p:nvPr/>
        </p:nvCxnSpPr>
        <p:spPr>
          <a:xfrm flipV="1">
            <a:off x="773931" y="2426144"/>
            <a:ext cx="1612321" cy="7050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/>
          <p:cNvCxnSpPr>
            <a:stCxn id="68" idx="3"/>
          </p:cNvCxnSpPr>
          <p:nvPr/>
        </p:nvCxnSpPr>
        <p:spPr>
          <a:xfrm flipV="1">
            <a:off x="773931" y="2411574"/>
            <a:ext cx="1639966" cy="120878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Straight Arrow Connector 127"/>
          <p:cNvCxnSpPr>
            <a:stCxn id="70" idx="3"/>
          </p:cNvCxnSpPr>
          <p:nvPr/>
        </p:nvCxnSpPr>
        <p:spPr>
          <a:xfrm>
            <a:off x="773931" y="3131203"/>
            <a:ext cx="1625201" cy="119825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1" name="Straight Arrow Connector 130"/>
          <p:cNvCxnSpPr>
            <a:stCxn id="72" idx="3"/>
          </p:cNvCxnSpPr>
          <p:nvPr/>
        </p:nvCxnSpPr>
        <p:spPr>
          <a:xfrm>
            <a:off x="773931" y="2642045"/>
            <a:ext cx="1587445" cy="60638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4" name="Straight Arrow Connector 133"/>
          <p:cNvCxnSpPr>
            <a:stCxn id="74" idx="3"/>
          </p:cNvCxnSpPr>
          <p:nvPr/>
        </p:nvCxnSpPr>
        <p:spPr>
          <a:xfrm>
            <a:off x="773931" y="2152886"/>
            <a:ext cx="1587445" cy="111409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8" name="Straight Arrow Connector 137"/>
          <p:cNvCxnSpPr>
            <a:stCxn id="70" idx="3"/>
          </p:cNvCxnSpPr>
          <p:nvPr/>
        </p:nvCxnSpPr>
        <p:spPr>
          <a:xfrm>
            <a:off x="773931" y="3131203"/>
            <a:ext cx="1594692" cy="106147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2" name="Straight Arrow Connector 141"/>
          <p:cNvCxnSpPr>
            <a:stCxn id="74" idx="3"/>
          </p:cNvCxnSpPr>
          <p:nvPr/>
        </p:nvCxnSpPr>
        <p:spPr>
          <a:xfrm>
            <a:off x="773931" y="2152886"/>
            <a:ext cx="1612321" cy="205022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5" name="Straight Arrow Connector 144"/>
          <p:cNvCxnSpPr>
            <a:stCxn id="68" idx="3"/>
          </p:cNvCxnSpPr>
          <p:nvPr/>
        </p:nvCxnSpPr>
        <p:spPr>
          <a:xfrm flipV="1">
            <a:off x="773931" y="3276976"/>
            <a:ext cx="1598625" cy="34338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/>
          <p:cNvCxnSpPr>
            <a:stCxn id="68" idx="3"/>
          </p:cNvCxnSpPr>
          <p:nvPr/>
        </p:nvCxnSpPr>
        <p:spPr>
          <a:xfrm>
            <a:off x="773931" y="3620360"/>
            <a:ext cx="1616048" cy="5827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53" name="Group 152"/>
          <p:cNvGrpSpPr/>
          <p:nvPr/>
        </p:nvGrpSpPr>
        <p:grpSpPr>
          <a:xfrm>
            <a:off x="7426674" y="2578512"/>
            <a:ext cx="462434" cy="400566"/>
            <a:chOff x="4750274" y="1783752"/>
            <a:chExt cx="462434" cy="400566"/>
          </a:xfrm>
        </p:grpSpPr>
        <p:sp>
          <p:nvSpPr>
            <p:cNvPr id="154" name="Oval 153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54"/>
                <p:cNvSpPr/>
                <p:nvPr/>
              </p:nvSpPr>
              <p:spPr>
                <a:xfrm>
                  <a:off x="4750274" y="1783752"/>
                  <a:ext cx="4624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5" name="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62434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3279" r="-14474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9" name="Group 168"/>
          <p:cNvGrpSpPr/>
          <p:nvPr/>
        </p:nvGrpSpPr>
        <p:grpSpPr>
          <a:xfrm>
            <a:off x="8100254" y="2577205"/>
            <a:ext cx="462434" cy="400566"/>
            <a:chOff x="4750274" y="1783752"/>
            <a:chExt cx="462434" cy="400566"/>
          </a:xfrm>
        </p:grpSpPr>
        <p:sp>
          <p:nvSpPr>
            <p:cNvPr id="170" name="Oval 169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Rectangle 170"/>
                <p:cNvSpPr/>
                <p:nvPr/>
              </p:nvSpPr>
              <p:spPr>
                <a:xfrm>
                  <a:off x="4750274" y="1783752"/>
                  <a:ext cx="4624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Rectangle 1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62434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3" name="Rectangle 92"/>
          <p:cNvSpPr/>
          <p:nvPr/>
        </p:nvSpPr>
        <p:spPr>
          <a:xfrm>
            <a:off x="202060" y="1457819"/>
            <a:ext cx="596131" cy="3116295"/>
          </a:xfrm>
          <a:prstGeom prst="rect">
            <a:avLst/>
          </a:prstGeom>
          <a:noFill/>
          <a:ln w="25400" cap="flat">
            <a:solidFill>
              <a:srgbClr val="92D05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3241280" y="669172"/>
            <a:ext cx="2368991" cy="3884967"/>
            <a:chOff x="3774073" y="884629"/>
            <a:chExt cx="2368991" cy="3884967"/>
          </a:xfrm>
        </p:grpSpPr>
        <p:sp>
          <p:nvSpPr>
            <p:cNvPr id="98" name="Rectangle 97"/>
            <p:cNvSpPr/>
            <p:nvPr/>
          </p:nvSpPr>
          <p:spPr>
            <a:xfrm>
              <a:off x="3774073" y="1330030"/>
              <a:ext cx="1852564" cy="3439566"/>
            </a:xfrm>
            <a:prstGeom prst="rect">
              <a:avLst/>
            </a:prstGeom>
            <a:noFill/>
            <a:ln w="25400" cap="flat">
              <a:solidFill>
                <a:srgbClr val="92D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/>
                <p:cNvSpPr/>
                <p:nvPr/>
              </p:nvSpPr>
              <p:spPr>
                <a:xfrm>
                  <a:off x="4067046" y="884629"/>
                  <a:ext cx="2076018" cy="498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1200" b="0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  <m:sub/>
                        </m:sSub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en-US" sz="1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12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2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𝑆𝑖𝑔𝑚𝑜𝑖𝑑</m:t>
                        </m:r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)</m:t>
                        </m:r>
                        <m:f>
                          <m:fPr>
                            <m:ctrlPr>
                              <a:rPr lang="en-US" sz="1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r>
                              <a:rPr lang="en-US" sz="12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sz="12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1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046" y="884629"/>
                  <a:ext cx="2076018" cy="49866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Group 102"/>
          <p:cNvGrpSpPr/>
          <p:nvPr/>
        </p:nvGrpSpPr>
        <p:grpSpPr>
          <a:xfrm>
            <a:off x="6404156" y="1670305"/>
            <a:ext cx="2252438" cy="1713052"/>
            <a:chOff x="7357903" y="1772326"/>
            <a:chExt cx="2252438" cy="1713052"/>
          </a:xfrm>
        </p:grpSpPr>
        <p:sp>
          <p:nvSpPr>
            <p:cNvPr id="104" name="Rectangle 103"/>
            <p:cNvSpPr/>
            <p:nvPr/>
          </p:nvSpPr>
          <p:spPr>
            <a:xfrm>
              <a:off x="7357903" y="2240670"/>
              <a:ext cx="1466232" cy="1244708"/>
            </a:xfrm>
            <a:prstGeom prst="rect">
              <a:avLst/>
            </a:prstGeom>
            <a:noFill/>
            <a:ln w="25400" cap="flat">
              <a:solidFill>
                <a:srgbClr val="92D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/>
                <p:cNvSpPr/>
                <p:nvPr/>
              </p:nvSpPr>
              <p:spPr>
                <a:xfrm>
                  <a:off x="7624989" y="1772326"/>
                  <a:ext cx="1985352" cy="4097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  <m:r>
                                <a:rPr lang="en-US" sz="12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  <m:sub/>
                      </m:sSub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𝑆𝑖𝑔𝑚𝑜𝑖𝑑</m:t>
                      </m:r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)</m:t>
                      </m:r>
                    </m:oMath>
                  </a14:m>
                  <a:r>
                    <a:rPr lang="en-US" sz="1200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𝜕</m:t>
                          </m:r>
                          <m:r>
                            <a:rPr lang="en-US" sz="12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sz="1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Rectangle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4989" y="1772326"/>
                  <a:ext cx="1985352" cy="40979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Group 105"/>
          <p:cNvGrpSpPr/>
          <p:nvPr/>
        </p:nvGrpSpPr>
        <p:grpSpPr>
          <a:xfrm>
            <a:off x="7331908" y="2400970"/>
            <a:ext cx="1384610" cy="1523951"/>
            <a:chOff x="7357903" y="2505362"/>
            <a:chExt cx="1503130" cy="1704891"/>
          </a:xfrm>
        </p:grpSpPr>
        <p:sp>
          <p:nvSpPr>
            <p:cNvPr id="107" name="Rectangle 106"/>
            <p:cNvSpPr/>
            <p:nvPr/>
          </p:nvSpPr>
          <p:spPr>
            <a:xfrm>
              <a:off x="7357903" y="2505362"/>
              <a:ext cx="1410123" cy="980016"/>
            </a:xfrm>
            <a:prstGeom prst="rect">
              <a:avLst/>
            </a:prstGeom>
            <a:noFill/>
            <a:ln w="25400" cap="flat">
              <a:solidFill>
                <a:srgbClr val="92D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/>
                <p:cNvSpPr/>
                <p:nvPr/>
              </p:nvSpPr>
              <p:spPr>
                <a:xfrm>
                  <a:off x="7357903" y="3778706"/>
                  <a:ext cx="1503130" cy="4315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𝜕</m:t>
                          </m:r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𝐿</m:t>
                      </m:r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,</m:t>
                      </m:r>
                    </m:oMath>
                  </a14:m>
                  <a:r>
                    <a:rPr lang="en-US" sz="1200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2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)</m:t>
                      </m:r>
                    </m:oMath>
                  </a14:m>
                  <a:endParaRPr lang="en-US" sz="1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Rectangle 1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7903" y="3778706"/>
                  <a:ext cx="1503130" cy="43154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r="-4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673846" y="697863"/>
            <a:ext cx="2571819" cy="3906867"/>
            <a:chOff x="673846" y="697863"/>
            <a:chExt cx="2571819" cy="3906867"/>
          </a:xfrm>
        </p:grpSpPr>
        <p:grpSp>
          <p:nvGrpSpPr>
            <p:cNvPr id="94" name="Group 93"/>
            <p:cNvGrpSpPr/>
            <p:nvPr/>
          </p:nvGrpSpPr>
          <p:grpSpPr>
            <a:xfrm>
              <a:off x="673846" y="697863"/>
              <a:ext cx="2571819" cy="3884512"/>
              <a:chOff x="1058483" y="741431"/>
              <a:chExt cx="2571819" cy="3884512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1080869" y="1219200"/>
                <a:ext cx="2549433" cy="3406743"/>
              </a:xfrm>
              <a:prstGeom prst="rect">
                <a:avLst/>
              </a:prstGeom>
              <a:noFill/>
              <a:ln w="25400" cap="flat">
                <a:solidFill>
                  <a:srgbClr val="92D05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Rectangle 95"/>
                  <p:cNvSpPr/>
                  <p:nvPr/>
                </p:nvSpPr>
                <p:spPr>
                  <a:xfrm>
                    <a:off x="1058483" y="741431"/>
                    <a:ext cx="2567434" cy="49866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𝜕</m:t>
                                  </m:r>
                                  <m:r>
                                    <a:rPr lang="en-US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sub/>
                          </m:sSub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=(</m:t>
                          </m:r>
                          <m:f>
                            <m:fPr>
                              <m:ctrlP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2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12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en-US" sz="12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6" name="Rectangle 9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8483" y="741431"/>
                    <a:ext cx="2567434" cy="498663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t="-126829" b="-1841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/>
                <p:cNvSpPr/>
                <p:nvPr/>
              </p:nvSpPr>
              <p:spPr>
                <a:xfrm>
                  <a:off x="899791" y="4085164"/>
                  <a:ext cx="1527534" cy="5195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den>
                            </m:f>
                            <m:f>
                              <m:fPr>
                                <m:ctrlP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</m:sSub>
                              </m:den>
                            </m:f>
                          </m:e>
                          <m:sub/>
                        </m:sSub>
                      </m:oMath>
                    </m:oMathPara>
                  </a14:m>
                  <a:endParaRPr lang="en-US" sz="12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791" y="4085164"/>
                  <a:ext cx="1527534" cy="51956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4379582" y="1147315"/>
            <a:ext cx="3219817" cy="2775835"/>
            <a:chOff x="4379582" y="1147315"/>
            <a:chExt cx="3219817" cy="2775835"/>
          </a:xfrm>
        </p:grpSpPr>
        <p:grpSp>
          <p:nvGrpSpPr>
            <p:cNvPr id="100" name="Group 99"/>
            <p:cNvGrpSpPr/>
            <p:nvPr/>
          </p:nvGrpSpPr>
          <p:grpSpPr>
            <a:xfrm>
              <a:off x="4379582" y="1147315"/>
              <a:ext cx="3219817" cy="2750063"/>
              <a:chOff x="5013051" y="1187796"/>
              <a:chExt cx="3219817" cy="2750063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5013051" y="1846896"/>
                <a:ext cx="2219587" cy="2090963"/>
              </a:xfrm>
              <a:prstGeom prst="rect">
                <a:avLst/>
              </a:prstGeom>
              <a:noFill/>
              <a:ln w="25400" cap="flat">
                <a:solidFill>
                  <a:srgbClr val="92D05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/>
                  <p:cNvSpPr/>
                  <p:nvPr/>
                </p:nvSpPr>
                <p:spPr>
                  <a:xfrm>
                    <a:off x="5692814" y="1187796"/>
                    <a:ext cx="2540054" cy="49866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𝜕</m:t>
                                  </m:r>
                                  <m:r>
                                    <a:rPr lang="en-US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sub/>
                          </m:sSub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=(</m:t>
                          </m:r>
                          <m:f>
                            <m:fPr>
                              <m:ctrlP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2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12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en-US" sz="12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" name="Rectangle 10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2814" y="1187796"/>
                    <a:ext cx="2540054" cy="498663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t="-126829" b="-1841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/>
                <p:cNvSpPr/>
                <p:nvPr/>
              </p:nvSpPr>
              <p:spPr>
                <a:xfrm>
                  <a:off x="5141663" y="3412754"/>
                  <a:ext cx="1428917" cy="5103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2</m:t>
                                    </m:r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2</m:t>
                                    </m:r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f>
                              <m:fPr>
                                <m:ctrlP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120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</m:sSub>
                              </m:den>
                            </m:f>
                          </m:e>
                          <m:sub/>
                        </m:sSub>
                      </m:oMath>
                    </m:oMathPara>
                  </a14:m>
                  <a:endParaRPr lang="en-US" sz="12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Rectangle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663" y="3412754"/>
                  <a:ext cx="1428917" cy="510396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93121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23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215380"/>
                </a:solidFill>
              </a:rPr>
              <a:t>(mini-batch) Stochastic Gradient Descent (SGD)</a:t>
            </a:r>
            <a:endParaRPr sz="2800" dirty="0">
              <a:solidFill>
                <a:srgbClr val="21538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17930" y="1118989"/>
            <a:ext cx="6810195" cy="3734687"/>
            <a:chOff x="917930" y="1118989"/>
            <a:chExt cx="6810195" cy="37346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917931" y="1118989"/>
                  <a:ext cx="911275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𝜆</m:t>
                        </m:r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=0.01</m:t>
                        </m:r>
                      </m:oMath>
                    </m:oMathPara>
                  </a14:m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931" y="1118989"/>
                  <a:ext cx="911275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040" r="-6040" b="-888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917931" y="1994463"/>
              <a:ext cx="250004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for </a:t>
              </a:r>
              <a:r>
                <a:rPr lang="en-US" dirty="0">
                  <a:solidFill>
                    <a:srgbClr val="000000"/>
                  </a:solidFill>
                </a:rPr>
                <a:t>e = 0, </a:t>
              </a:r>
              <a:r>
                <a:rPr lang="en-US" dirty="0" err="1">
                  <a:solidFill>
                    <a:srgbClr val="000000"/>
                  </a:solidFill>
                </a:rPr>
                <a:t>num_epochs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n-US" b="1" dirty="0">
                  <a:solidFill>
                    <a:srgbClr val="0070C0"/>
                  </a:solidFill>
                </a:rPr>
                <a:t>do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17930" y="4484344"/>
              <a:ext cx="5469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end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7931" y="1539618"/>
              <a:ext cx="262828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Initialize w and </a:t>
              </a:r>
              <a:r>
                <a: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b randomly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448888" y="2677908"/>
                  <a:ext cx="14592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2677908"/>
                  <a:ext cx="145924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569136" y="2674524"/>
                  <a:ext cx="141269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9136" y="2674524"/>
                  <a:ext cx="141269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1243757" y="2674524"/>
              <a:ext cx="107336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Compute: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90535" y="2674524"/>
              <a:ext cx="44659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and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97589" y="3013351"/>
              <a:ext cx="1159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Update w: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91403" y="3459798"/>
              <a:ext cx="1159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Update b: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2426869" y="3016205"/>
                  <a:ext cx="266515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6869" y="3016205"/>
                  <a:ext cx="266515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98333" b="-1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2426869" y="3459798"/>
                  <a:ext cx="25254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6869" y="3459798"/>
                  <a:ext cx="2525499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98333" b="-1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1243757" y="3878293"/>
              <a:ext cx="7505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Print: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874988" y="3877982"/>
                  <a:ext cx="90268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988" y="3877982"/>
                  <a:ext cx="90268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2865897" y="3855069"/>
              <a:ext cx="48622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// Useful to see if this is becoming smaller or not. 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14560" y="4195734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end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17930" y="2319420"/>
            <a:ext cx="25721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dirty="0">
                <a:solidFill>
                  <a:srgbClr val="000000"/>
                </a:solidFill>
              </a:rPr>
              <a:t>b = 0, </a:t>
            </a:r>
            <a:r>
              <a:rPr lang="en-US" dirty="0" err="1">
                <a:solidFill>
                  <a:srgbClr val="000000"/>
                </a:solidFill>
              </a:rPr>
              <a:t>num_batches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do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Calibri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4F50A61-3144-0946-983F-18F17D741EE8}"/>
              </a:ext>
            </a:extLst>
          </p:cNvPr>
          <p:cNvGrpSpPr/>
          <p:nvPr/>
        </p:nvGrpSpPr>
        <p:grpSpPr>
          <a:xfrm>
            <a:off x="5092022" y="907869"/>
            <a:ext cx="2636103" cy="1195251"/>
            <a:chOff x="5092022" y="907869"/>
            <a:chExt cx="2636103" cy="119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89812527-4431-9D41-93DE-AE1AA91C6BF4}"/>
                    </a:ext>
                  </a:extLst>
                </p:cNvPr>
                <p:cNvSpPr/>
                <p:nvPr/>
              </p:nvSpPr>
              <p:spPr>
                <a:xfrm>
                  <a:off x="5297011" y="954760"/>
                  <a:ext cx="2263491" cy="5404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𝑙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∈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sub>
                          <m:sup/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log</m:t>
                            </m:r>
                            <m:r>
                              <a:rPr lang="en-US" sz="1200" b="0" i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𝑙𝑎𝑏𝑒𝑙</m:t>
                                </m:r>
                              </m:sub>
                            </m:s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89812527-4431-9D41-93DE-AE1AA91C6B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7011" y="954760"/>
                  <a:ext cx="2263491" cy="540469"/>
                </a:xfrm>
                <a:prstGeom prst="rect">
                  <a:avLst/>
                </a:prstGeom>
                <a:blipFill>
                  <a:blip r:embed="rId9"/>
                  <a:stretch>
                    <a:fillRect t="-109091" b="-15909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D2C77B97-FA5F-6A43-BCF3-00D69C5AC429}"/>
                </a:ext>
              </a:extLst>
            </p:cNvPr>
            <p:cNvSpPr txBox="1"/>
            <p:nvPr/>
          </p:nvSpPr>
          <p:spPr>
            <a:xfrm>
              <a:off x="5354449" y="1583160"/>
              <a:ext cx="2206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For </a:t>
              </a:r>
              <a:r>
                <a:rPr lang="fr-FR" dirty="0" err="1"/>
                <a:t>Softmax</a:t>
              </a:r>
              <a:r>
                <a:rPr lang="fr-FR" dirty="0"/>
                <a:t> Classifier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6FC089C-E70E-874F-8559-EF5B45870FE0}"/>
                </a:ext>
              </a:extLst>
            </p:cNvPr>
            <p:cNvSpPr/>
            <p:nvPr/>
          </p:nvSpPr>
          <p:spPr>
            <a:xfrm>
              <a:off x="5092022" y="907869"/>
              <a:ext cx="2636103" cy="11952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919063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Automatic Differentiation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8825" y="1453079"/>
            <a:ext cx="6484386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You only need to write code</a:t>
            </a:r>
            <a:r>
              <a:rPr kumimoji="0" lang="en-US" sz="1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for the forward pass,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aseline="0" dirty="0">
                <a:solidFill>
                  <a:srgbClr val="000000"/>
                </a:solidFill>
              </a:rPr>
              <a:t>backward pass is computed automatically.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aseline="0" dirty="0">
                <a:solidFill>
                  <a:srgbClr val="000000"/>
                </a:solidFill>
              </a:rPr>
              <a:t>Frameworks such as </a:t>
            </a:r>
            <a:r>
              <a:rPr lang="en-US" sz="1600" baseline="0" dirty="0" err="1">
                <a:solidFill>
                  <a:srgbClr val="000000"/>
                </a:solidFill>
              </a:rPr>
              <a:t>Pytorch</a:t>
            </a:r>
            <a:r>
              <a:rPr lang="en-US" sz="1600" baseline="0" dirty="0">
                <a:solidFill>
                  <a:srgbClr val="000000"/>
                </a:solidFill>
              </a:rPr>
              <a:t> will “record” the operations performed on </a:t>
            </a:r>
            <a:br>
              <a:rPr lang="en-US" sz="1600" baseline="0" dirty="0">
                <a:solidFill>
                  <a:srgbClr val="000000"/>
                </a:solidFill>
              </a:rPr>
            </a:br>
            <a:r>
              <a:rPr lang="en-US" sz="1600" baseline="0" dirty="0">
                <a:solidFill>
                  <a:srgbClr val="000000"/>
                </a:solidFill>
              </a:rPr>
              <a:t>tensors and compute gradients through the “recorded” </a:t>
            </a:r>
            <a:br>
              <a:rPr lang="en-US" sz="1600" baseline="0" dirty="0">
                <a:solidFill>
                  <a:srgbClr val="000000"/>
                </a:solidFill>
              </a:rPr>
            </a:br>
            <a:r>
              <a:rPr lang="en-US" sz="1600" baseline="0" dirty="0">
                <a:solidFill>
                  <a:srgbClr val="000000"/>
                </a:solidFill>
              </a:rPr>
              <a:t>operations whe</a:t>
            </a:r>
            <a:r>
              <a:rPr lang="en-US" sz="1600" dirty="0">
                <a:solidFill>
                  <a:srgbClr val="000000"/>
                </a:solidFill>
              </a:rPr>
              <a:t>n requested.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140C31-EDA2-914D-B931-F756A467CC46}"/>
              </a:ext>
            </a:extLst>
          </p:cNvPr>
          <p:cNvSpPr txBox="1"/>
          <p:nvPr/>
        </p:nvSpPr>
        <p:spPr>
          <a:xfrm>
            <a:off x="812264" y="3449806"/>
            <a:ext cx="44662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Pytorch</a:t>
            </a:r>
            <a:r>
              <a:rPr lang="en-US" dirty="0"/>
              <a:t> (Facebook -- mostly):</a:t>
            </a:r>
          </a:p>
          <a:p>
            <a:endParaRPr lang="en-US" dirty="0"/>
          </a:p>
          <a:p>
            <a:r>
              <a:rPr lang="en-US" dirty="0" err="1"/>
              <a:t>Tensorflow</a:t>
            </a:r>
            <a:r>
              <a:rPr lang="en-US" dirty="0"/>
              <a:t> (Google -- mostly):</a:t>
            </a:r>
          </a:p>
          <a:p>
            <a:endParaRPr lang="en-US" dirty="0"/>
          </a:p>
          <a:p>
            <a:r>
              <a:rPr lang="en-US" dirty="0" err="1"/>
              <a:t>DyNet</a:t>
            </a:r>
            <a:r>
              <a:rPr lang="en-US" dirty="0"/>
              <a:t> (team includes UVA Prof. </a:t>
            </a:r>
            <a:r>
              <a:rPr lang="en-US" dirty="0" err="1"/>
              <a:t>Yangfeng</a:t>
            </a:r>
            <a:r>
              <a:rPr lang="en-US" dirty="0"/>
              <a:t> Ji):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31B8D5-BFBC-0145-94D0-46F3AD7AD895}"/>
              </a:ext>
            </a:extLst>
          </p:cNvPr>
          <p:cNvSpPr/>
          <p:nvPr/>
        </p:nvSpPr>
        <p:spPr>
          <a:xfrm>
            <a:off x="5308144" y="3449806"/>
            <a:ext cx="2097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pytorch.org</a:t>
            </a:r>
            <a:r>
              <a:rPr lang="en-US" dirty="0"/>
              <a:t>/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6EFB14-B657-F749-B557-FB4E165710A0}"/>
              </a:ext>
            </a:extLst>
          </p:cNvPr>
          <p:cNvSpPr/>
          <p:nvPr/>
        </p:nvSpPr>
        <p:spPr>
          <a:xfrm>
            <a:off x="5278551" y="4003804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www.tensorflow.org</a:t>
            </a:r>
            <a:r>
              <a:rPr lang="en-US" dirty="0"/>
              <a:t>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4186B2-0F15-6145-A46D-1E29E11490EE}"/>
              </a:ext>
            </a:extLst>
          </p:cNvPr>
          <p:cNvSpPr/>
          <p:nvPr/>
        </p:nvSpPr>
        <p:spPr>
          <a:xfrm>
            <a:off x="5308144" y="4557802"/>
            <a:ext cx="168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dynet.io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0112998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4578A70-E6EC-724B-9942-383ABAF7D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Provided</a:t>
            </a:r>
            <a:r>
              <a:rPr lang="fr-FR" dirty="0"/>
              <a:t> in </a:t>
            </a:r>
            <a:r>
              <a:rPr lang="fr-FR" dirty="0" err="1"/>
              <a:t>Assignments</a:t>
            </a:r>
            <a:r>
              <a:rPr lang="fr-FR" dirty="0"/>
              <a:t> 3 and </a:t>
            </a:r>
            <a:r>
              <a:rPr lang="fr-FR" dirty="0" err="1"/>
              <a:t>Assignment</a:t>
            </a:r>
            <a:r>
              <a:rPr lang="fr-FR" dirty="0"/>
              <a:t> 4.</a:t>
            </a:r>
          </a:p>
          <a:p>
            <a:endParaRPr lang="fr-FR" dirty="0"/>
          </a:p>
          <a:p>
            <a:r>
              <a:rPr lang="fr-FR" dirty="0" err="1"/>
              <a:t>Let’s</a:t>
            </a:r>
            <a:r>
              <a:rPr lang="fr-FR" dirty="0"/>
              <a:t> </a:t>
            </a:r>
            <a:r>
              <a:rPr lang="fr-FR" dirty="0" err="1"/>
              <a:t>dissect</a:t>
            </a:r>
            <a:r>
              <a:rPr lang="fr-FR" dirty="0"/>
              <a:t> </a:t>
            </a:r>
            <a:r>
              <a:rPr lang="fr-FR" dirty="0" err="1"/>
              <a:t>Assignment</a:t>
            </a:r>
            <a:r>
              <a:rPr lang="fr-FR" dirty="0"/>
              <a:t> 3…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75D9F04-7502-924B-9CF6-9CF502CAF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Example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773477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9F400B9-A497-524A-B3BD-B4E7DB114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Defining</a:t>
            </a:r>
            <a:r>
              <a:rPr lang="fr-FR" dirty="0"/>
              <a:t> a </a:t>
            </a:r>
            <a:r>
              <a:rPr lang="fr-FR" dirty="0" err="1"/>
              <a:t>Linear</a:t>
            </a:r>
            <a:r>
              <a:rPr lang="fr-FR" dirty="0"/>
              <a:t> </a:t>
            </a:r>
            <a:r>
              <a:rPr lang="fr-FR" dirty="0" err="1"/>
              <a:t>Softmax</a:t>
            </a:r>
            <a:r>
              <a:rPr lang="fr-FR" dirty="0"/>
              <a:t> classifier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FD2282E-7917-E645-96B1-A537364D3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51" y="1190036"/>
            <a:ext cx="4024134" cy="36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1320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9F400B9-A497-524A-B3BD-B4E7DB114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Defining</a:t>
            </a:r>
            <a:r>
              <a:rPr lang="fr-FR" dirty="0"/>
              <a:t> a </a:t>
            </a:r>
            <a:r>
              <a:rPr lang="fr-FR" dirty="0" err="1"/>
              <a:t>Linear</a:t>
            </a:r>
            <a:r>
              <a:rPr lang="fr-FR" dirty="0"/>
              <a:t> </a:t>
            </a:r>
            <a:r>
              <a:rPr lang="fr-FR" dirty="0" err="1"/>
              <a:t>Softmax</a:t>
            </a:r>
            <a:r>
              <a:rPr lang="fr-FR" dirty="0"/>
              <a:t> classifier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DDAF1D0-FAEB-1B4E-9C88-FCC62F6C0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81" y="1496060"/>
            <a:ext cx="53721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5606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9F400B9-A497-524A-B3BD-B4E7DB114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Using</a:t>
            </a:r>
            <a:r>
              <a:rPr lang="fr-FR" dirty="0"/>
              <a:t> a </a:t>
            </a:r>
            <a:r>
              <a:rPr lang="fr-FR" dirty="0" err="1"/>
              <a:t>Linear</a:t>
            </a:r>
            <a:r>
              <a:rPr lang="fr-FR" dirty="0"/>
              <a:t> </a:t>
            </a:r>
            <a:r>
              <a:rPr lang="fr-FR" dirty="0" err="1"/>
              <a:t>Softmax</a:t>
            </a:r>
            <a:r>
              <a:rPr lang="fr-FR" dirty="0"/>
              <a:t> classifier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B66C9DB-9392-AC40-8ABE-F814F703A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79633"/>
            <a:ext cx="7782808" cy="166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0146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9F400B9-A497-524A-B3BD-B4E7DB114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Training a </a:t>
            </a:r>
            <a:r>
              <a:rPr lang="fr-FR" dirty="0" err="1"/>
              <a:t>Linear</a:t>
            </a:r>
            <a:r>
              <a:rPr lang="fr-FR" dirty="0"/>
              <a:t> </a:t>
            </a:r>
            <a:r>
              <a:rPr lang="fr-FR" dirty="0" err="1"/>
              <a:t>Softmax</a:t>
            </a:r>
            <a:r>
              <a:rPr lang="fr-FR" dirty="0"/>
              <a:t> classifier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1917CC0-7C0D-3F4A-A424-AE19BD67D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897" y="1141350"/>
            <a:ext cx="3787907" cy="38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2044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>
              <a:defRPr sz="3200" b="0">
                <a:solidFill>
                  <a:srgbClr val="205382"/>
                </a:solidFill>
                <a:latin typeface="+mj-lt"/>
                <a:ea typeface="+mn-ea"/>
                <a:cs typeface="+mn-cs"/>
                <a:sym typeface="Helvetica"/>
              </a:defRPr>
            </a:lvl1pPr>
            <a:lvl2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/>
              <a:t>Today’s Class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52228"/>
            <a:ext cx="8229600" cy="3080287"/>
          </a:xfrm>
          <a:prstGeom prst="rect">
            <a:avLst/>
          </a:prstGeom>
        </p:spPr>
        <p:txBody>
          <a:bodyPr/>
          <a:lstStyle>
            <a:lvl1pPr algn="l" defTabSz="457200">
              <a:lnSpc>
                <a:spcPts val="3000"/>
              </a:lnSpc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457200" algn="l" defTabSz="457200">
              <a:lnSpc>
                <a:spcPts val="3000"/>
              </a:lnSpc>
              <a:defRPr sz="1500" b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914400" algn="l" defTabSz="457200">
              <a:lnSpc>
                <a:spcPts val="3000"/>
              </a:lnSpc>
              <a:defRPr sz="1350" b="0">
                <a:solidFill>
                  <a:schemeClr val="tx1"/>
                </a:solidFill>
                <a:latin typeface="+mj-lt"/>
                <a:ea typeface="+mn-ea"/>
                <a:cs typeface="+mn-cs"/>
                <a:sym typeface="Helvetica"/>
              </a:defRPr>
            </a:lvl3pPr>
            <a:lvl4pPr indent="1371600" algn="l" defTabSz="457200">
              <a:lnSpc>
                <a:spcPts val="3000"/>
              </a:lnSpc>
              <a:defRPr sz="1100" b="0">
                <a:solidFill>
                  <a:schemeClr val="tx1"/>
                </a:solidFill>
                <a:latin typeface="+mj-lt"/>
                <a:ea typeface="+mn-ea"/>
                <a:cs typeface="+mn-cs"/>
                <a:sym typeface="Helvetica"/>
              </a:defRPr>
            </a:lvl4pPr>
            <a:lvl5pPr indent="1828800" algn="l" defTabSz="457200">
              <a:lnSpc>
                <a:spcPts val="3000"/>
              </a:lnSpc>
              <a:defRPr sz="1100" b="0">
                <a:solidFill>
                  <a:schemeClr val="tx1"/>
                </a:solidFill>
                <a:latin typeface="+mj-lt"/>
                <a:ea typeface="+mn-ea"/>
                <a:cs typeface="+mn-cs"/>
                <a:sym typeface="Helvetica"/>
              </a:defRPr>
            </a:lvl5pPr>
            <a:lvl6pPr indent="22860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indent="27432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indent="32004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indent="36576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dirty="0"/>
              <a:t>Neural Networks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Perceptron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Multi-layer Perceptron (MLP)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Forward-pass in an MLP (Inference)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Backward-pass in an MLP (Backpropagation)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999322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9F400B9-A497-524A-B3BD-B4E7DB114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trainLoader</a:t>
            </a:r>
            <a:r>
              <a:rPr lang="fr-FR" dirty="0"/>
              <a:t>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A84ACD0-97E8-A441-90A7-5DEB06E70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92" y="1545306"/>
            <a:ext cx="73025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0418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9F400B9-A497-524A-B3BD-B4E7DB114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Training a </a:t>
            </a:r>
            <a:r>
              <a:rPr lang="fr-FR" dirty="0" err="1"/>
              <a:t>Linear</a:t>
            </a:r>
            <a:r>
              <a:rPr lang="fr-FR" dirty="0"/>
              <a:t> </a:t>
            </a:r>
            <a:r>
              <a:rPr lang="fr-FR" dirty="0" err="1"/>
              <a:t>Softmax</a:t>
            </a:r>
            <a:r>
              <a:rPr lang="fr-FR" dirty="0"/>
              <a:t> classifier (</a:t>
            </a:r>
            <a:r>
              <a:rPr lang="fr-FR" dirty="0" err="1"/>
              <a:t>improved</a:t>
            </a:r>
            <a:r>
              <a:rPr lang="fr-FR" dirty="0"/>
              <a:t>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A2E2BA1-B669-CF40-A355-1ACD927072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39"/>
          <a:stretch/>
        </p:blipFill>
        <p:spPr>
          <a:xfrm>
            <a:off x="1928608" y="1156063"/>
            <a:ext cx="4195194" cy="3752306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F8D83B35-8459-3944-BDF4-3C75BCFBAB8C}"/>
              </a:ext>
            </a:extLst>
          </p:cNvPr>
          <p:cNvGrpSpPr/>
          <p:nvPr/>
        </p:nvGrpSpPr>
        <p:grpSpPr>
          <a:xfrm>
            <a:off x="1928607" y="1765775"/>
            <a:ext cx="6705942" cy="2865008"/>
            <a:chOff x="1928607" y="1765775"/>
            <a:chExt cx="6705942" cy="286500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B22B611-266F-054E-80A7-25DB89E8022F}"/>
                </a:ext>
              </a:extLst>
            </p:cNvPr>
            <p:cNvSpPr/>
            <p:nvPr/>
          </p:nvSpPr>
          <p:spPr>
            <a:xfrm>
              <a:off x="2174965" y="4212771"/>
              <a:ext cx="1306286" cy="4180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44F56F6-F305-1746-AD1B-B9ED84E5BB93}"/>
                </a:ext>
              </a:extLst>
            </p:cNvPr>
            <p:cNvSpPr/>
            <p:nvPr/>
          </p:nvSpPr>
          <p:spPr>
            <a:xfrm>
              <a:off x="1937984" y="1765775"/>
              <a:ext cx="3881519" cy="3242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A13E726A-33BD-354C-A2D9-F19031826A82}"/>
                </a:ext>
              </a:extLst>
            </p:cNvPr>
            <p:cNvGrpSpPr/>
            <p:nvPr/>
          </p:nvGrpSpPr>
          <p:grpSpPr>
            <a:xfrm>
              <a:off x="1928607" y="2279608"/>
              <a:ext cx="6705942" cy="646331"/>
              <a:chOff x="1928607" y="2279608"/>
              <a:chExt cx="6705942" cy="646331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8AFBD5-0B46-9E44-836F-E050CDE34C66}"/>
                  </a:ext>
                </a:extLst>
              </p:cNvPr>
              <p:cNvSpPr/>
              <p:nvPr/>
            </p:nvSpPr>
            <p:spPr>
              <a:xfrm>
                <a:off x="1928607" y="2461373"/>
                <a:ext cx="2088221" cy="41801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9" name="Connecteur droit 8">
                <a:extLst>
                  <a:ext uri="{FF2B5EF4-FFF2-40B4-BE49-F238E27FC236}">
                    <a16:creationId xmlns:a16="http://schemas.microsoft.com/office/drawing/2014/main" id="{DB5AC28E-B065-1948-B17D-4843F3DBF51D}"/>
                  </a:ext>
                </a:extLst>
              </p:cNvPr>
              <p:cNvCxnSpPr/>
              <p:nvPr/>
            </p:nvCxnSpPr>
            <p:spPr>
              <a:xfrm>
                <a:off x="1937984" y="2461373"/>
                <a:ext cx="2078844" cy="41801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>
                <a:extLst>
                  <a:ext uri="{FF2B5EF4-FFF2-40B4-BE49-F238E27FC236}">
                    <a16:creationId xmlns:a16="http://schemas.microsoft.com/office/drawing/2014/main" id="{E4D9365D-F862-1F4A-BED0-1B02E0B157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28607" y="2461373"/>
                <a:ext cx="2088221" cy="41801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avec flèche 13">
                <a:extLst>
                  <a:ext uri="{FF2B5EF4-FFF2-40B4-BE49-F238E27FC236}">
                    <a16:creationId xmlns:a16="http://schemas.microsoft.com/office/drawing/2014/main" id="{D163EBDE-BA8C-6141-BC82-011E69BB929D}"/>
                  </a:ext>
                </a:extLst>
              </p:cNvPr>
              <p:cNvCxnSpPr/>
              <p:nvPr/>
            </p:nvCxnSpPr>
            <p:spPr>
              <a:xfrm flipV="1">
                <a:off x="4121331" y="2573383"/>
                <a:ext cx="2410098" cy="5878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D8C30391-7A57-464A-BA37-D72AAF535B36}"/>
                  </a:ext>
                </a:extLst>
              </p:cNvPr>
              <p:cNvSpPr txBox="1"/>
              <p:nvPr/>
            </p:nvSpPr>
            <p:spPr>
              <a:xfrm>
                <a:off x="6760029" y="2279608"/>
                <a:ext cx="1874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/>
                  <a:t>This </a:t>
                </a:r>
                <a:r>
                  <a:rPr lang="fr-FR" sz="1200" dirty="0" err="1"/>
                  <a:t>depends</a:t>
                </a:r>
                <a:r>
                  <a:rPr lang="fr-FR" sz="1200" dirty="0"/>
                  <a:t> on the model but </a:t>
                </a:r>
                <a:r>
                  <a:rPr lang="fr-FR" sz="1200" dirty="0" err="1"/>
                  <a:t>we</a:t>
                </a:r>
                <a:r>
                  <a:rPr lang="fr-FR" sz="1200" dirty="0"/>
                  <a:t> </a:t>
                </a:r>
                <a:r>
                  <a:rPr lang="fr-FR" sz="1200" dirty="0" err="1"/>
                  <a:t>don’t</a:t>
                </a:r>
                <a:r>
                  <a:rPr lang="fr-FR" sz="1200" dirty="0"/>
                  <a:t> </a:t>
                </a:r>
                <a:r>
                  <a:rPr lang="fr-FR" sz="1200" dirty="0" err="1"/>
                  <a:t>need</a:t>
                </a:r>
                <a:r>
                  <a:rPr lang="fr-FR" sz="1200" dirty="0"/>
                  <a:t> </a:t>
                </a:r>
                <a:r>
                  <a:rPr lang="fr-FR" sz="1200" dirty="0" err="1"/>
                  <a:t>it</a:t>
                </a:r>
                <a:r>
                  <a:rPr lang="fr-FR" sz="1200" dirty="0"/>
                  <a:t> </a:t>
                </a:r>
                <a:r>
                  <a:rPr lang="fr-FR" sz="1200" dirty="0" err="1"/>
                  <a:t>anymore</a:t>
                </a:r>
                <a:endParaRPr lang="fr-FR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5013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1A1270A-B5CE-304D-8C52-13A0B4A3D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Defining</a:t>
            </a:r>
            <a:r>
              <a:rPr lang="fr-FR" dirty="0"/>
              <a:t> a </a:t>
            </a:r>
            <a:r>
              <a:rPr lang="fr-FR" dirty="0" err="1"/>
              <a:t>Two</a:t>
            </a:r>
            <a:r>
              <a:rPr lang="fr-FR" dirty="0"/>
              <a:t>-layer Neural Network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23F3DD0-7C19-2A45-93C9-9ED563EA1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560" y="1209124"/>
            <a:ext cx="4196678" cy="37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4780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-25400" y="38100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Questions?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4294967295"/>
          </p:nvPr>
        </p:nvSpPr>
        <p:spPr>
          <a:xfrm>
            <a:off x="7010400" y="4852988"/>
            <a:ext cx="2133600" cy="2825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33</a:t>
            </a:fld>
            <a:endParaRPr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7538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Perceptron Model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824" y="943766"/>
            <a:ext cx="4278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marR="0" lvl="0" indent="-13716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dirty="0">
                <a:sym typeface="Helvetica"/>
              </a:rPr>
              <a:t>Frank Rosenblatt (1957) - Cornell University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47818" y="4355584"/>
            <a:ext cx="4709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More: https</a:t>
            </a:r>
            <a:r>
              <a:rPr lang="en-US" dirty="0"/>
              <a:t>://</a:t>
            </a:r>
            <a:r>
              <a:rPr lang="en-US" dirty="0" err="1"/>
              <a:t>en.wikipedia.org</a:t>
            </a:r>
            <a:r>
              <a:rPr lang="en-US" dirty="0"/>
              <a:t>/wiki/Perceptron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9970" y="2256993"/>
                <a:ext cx="3379730" cy="9117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𝑓</m:t>
                      </m:r>
                      <m:d>
                        <m:d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</m:d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eqArr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1,   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1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if</m:t>
                              </m:r>
                              <m:r>
                                <a:rPr kumimoji="0" lang="en-US" sz="1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  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kumimoji="0" lang="en-US" sz="1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kumimoji="0" lang="en-US" sz="1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𝑖</m:t>
                                  </m:r>
                                  <m:r>
                                    <a:rPr kumimoji="0" lang="en-US" sz="1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kumimoji="0" lang="en-US" sz="1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+</m:t>
                              </m:r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𝑏</m:t>
                              </m:r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&gt;0</m:t>
                              </m:r>
                            </m:e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&amp;0, 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1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otherwise</m:t>
                              </m:r>
                              <m:r>
                                <a:rPr kumimoji="0" lang="en-US" sz="1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70" y="2256993"/>
                <a:ext cx="3379730" cy="91172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4888794" y="1644512"/>
            <a:ext cx="3723513" cy="2353346"/>
            <a:chOff x="4888794" y="1644512"/>
            <a:chExt cx="3723513" cy="2353346"/>
          </a:xfrm>
        </p:grpSpPr>
        <p:grpSp>
          <p:nvGrpSpPr>
            <p:cNvPr id="18" name="Group 17"/>
            <p:cNvGrpSpPr/>
            <p:nvPr/>
          </p:nvGrpSpPr>
          <p:grpSpPr>
            <a:xfrm>
              <a:off x="4888794" y="1644512"/>
              <a:ext cx="460767" cy="400566"/>
              <a:chOff x="4750274" y="1783751"/>
              <a:chExt cx="460767" cy="400566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4750274" y="1783751"/>
                    <a:ext cx="4607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0767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4888794" y="2295439"/>
              <a:ext cx="466089" cy="400566"/>
              <a:chOff x="4750274" y="1783751"/>
              <a:chExt cx="466089" cy="40056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4888794" y="2946366"/>
              <a:ext cx="466089" cy="400566"/>
              <a:chOff x="4750274" y="1783751"/>
              <a:chExt cx="466089" cy="400566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4888794" y="3597292"/>
              <a:ext cx="466089" cy="400566"/>
              <a:chOff x="4750274" y="1783751"/>
              <a:chExt cx="466089" cy="400566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/>
            <p:cNvGrpSpPr/>
            <p:nvPr/>
          </p:nvGrpSpPr>
          <p:grpSpPr>
            <a:xfrm>
              <a:off x="6512842" y="2409874"/>
              <a:ext cx="580470" cy="626965"/>
              <a:chOff x="6512842" y="2409874"/>
              <a:chExt cx="580470" cy="626965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6512842" y="2409874"/>
                <a:ext cx="580470" cy="605961"/>
              </a:xfrm>
              <a:prstGeom prst="ellipse">
                <a:avLst/>
              </a:prstGeom>
              <a:solidFill>
                <a:srgbClr val="FAC7C7"/>
              </a:solidFill>
              <a:ln w="12700" cap="flat">
                <a:solidFill>
                  <a:srgbClr val="C0000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/>
                  <p:cNvSpPr/>
                  <p:nvPr/>
                </p:nvSpPr>
                <p:spPr>
                  <a:xfrm>
                    <a:off x="6614442" y="2422825"/>
                    <a:ext cx="370558" cy="61401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/>
                          </m:nary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1" name="Rectangle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4442" y="2422825"/>
                    <a:ext cx="370558" cy="61401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55738" t="-115842" r="-157377" b="-1663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4" name="Straight Arrow Connector 33"/>
            <p:cNvCxnSpPr>
              <a:stCxn id="17" idx="3"/>
            </p:cNvCxnSpPr>
            <p:nvPr/>
          </p:nvCxnSpPr>
          <p:spPr>
            <a:xfrm>
              <a:off x="5349561" y="1829178"/>
              <a:ext cx="1063939" cy="73622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" name="Straight Arrow Connector 35"/>
            <p:cNvCxnSpPr>
              <a:stCxn id="21" idx="3"/>
            </p:cNvCxnSpPr>
            <p:nvPr/>
          </p:nvCxnSpPr>
          <p:spPr>
            <a:xfrm>
              <a:off x="5354883" y="2480105"/>
              <a:ext cx="1054475" cy="21590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5349561" y="2829970"/>
              <a:ext cx="1059797" cy="34931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5362378" y="2954360"/>
              <a:ext cx="1046980" cy="828868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7219938" y="2680561"/>
              <a:ext cx="387191" cy="15444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5696751" y="1815515"/>
                  <a:ext cx="5018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6751" y="1815515"/>
                  <a:ext cx="501804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5646863" y="2205951"/>
                  <a:ext cx="50712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6863" y="2205951"/>
                  <a:ext cx="50712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5628557" y="2628642"/>
                  <a:ext cx="50712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8557" y="2628642"/>
                  <a:ext cx="50712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5564748" y="3009468"/>
                  <a:ext cx="5018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4748" y="3009468"/>
                  <a:ext cx="501804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45229" y="2390617"/>
              <a:ext cx="520700" cy="571500"/>
            </a:xfrm>
            <a:prstGeom prst="rect">
              <a:avLst/>
            </a:prstGeom>
          </p:spPr>
        </p:pic>
        <p:cxnSp>
          <p:nvCxnSpPr>
            <p:cNvPr id="53" name="Straight Arrow Connector 52"/>
            <p:cNvCxnSpPr/>
            <p:nvPr/>
          </p:nvCxnSpPr>
          <p:spPr>
            <a:xfrm>
              <a:off x="8225116" y="2696005"/>
              <a:ext cx="387191" cy="15444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62" name="Group 61"/>
          <p:cNvGrpSpPr/>
          <p:nvPr/>
        </p:nvGrpSpPr>
        <p:grpSpPr>
          <a:xfrm>
            <a:off x="7377402" y="1060847"/>
            <a:ext cx="1041309" cy="1136442"/>
            <a:chOff x="7377402" y="1060847"/>
            <a:chExt cx="1041309" cy="1136442"/>
          </a:xfrm>
        </p:grpSpPr>
        <p:sp>
          <p:nvSpPr>
            <p:cNvPr id="58" name="TextBox 57"/>
            <p:cNvSpPr txBox="1"/>
            <p:nvPr/>
          </p:nvSpPr>
          <p:spPr>
            <a:xfrm>
              <a:off x="7377402" y="1060847"/>
              <a:ext cx="1041309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Activation</a:t>
              </a:r>
              <a:b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</a:b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function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>
              <a:off x="7890629" y="1701920"/>
              <a:ext cx="14854" cy="495369"/>
            </a:xfrm>
            <a:prstGeom prst="straightConnector1">
              <a:avLst/>
            </a:prstGeom>
            <a:noFill/>
            <a:ln w="25400" cap="flat">
              <a:solidFill>
                <a:srgbClr val="0070C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3331787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Perceptron Model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824" y="943766"/>
            <a:ext cx="4278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marR="0" lvl="0" indent="-13716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dirty="0">
                <a:sym typeface="Helvetica"/>
              </a:rPr>
              <a:t>Frank Rosenblatt (1957) - Cornell University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47818" y="4355584"/>
            <a:ext cx="4709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More: https</a:t>
            </a:r>
            <a:r>
              <a:rPr lang="en-US" dirty="0"/>
              <a:t>://</a:t>
            </a:r>
            <a:r>
              <a:rPr lang="en-US" dirty="0" err="1"/>
              <a:t>en.wikipedia.org</a:t>
            </a:r>
            <a:r>
              <a:rPr lang="en-US" dirty="0"/>
              <a:t>/wiki/Perceptron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9970" y="2256993"/>
                <a:ext cx="3379730" cy="9117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𝑓</m:t>
                      </m:r>
                      <m:d>
                        <m:d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</m:d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eqArr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1,   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1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if</m:t>
                              </m:r>
                              <m:r>
                                <a:rPr kumimoji="0" lang="en-US" sz="1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  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kumimoji="0" lang="en-US" sz="1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kumimoji="0" lang="en-US" sz="1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𝑖</m:t>
                                  </m:r>
                                  <m:r>
                                    <a:rPr kumimoji="0" lang="en-US" sz="1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kumimoji="0" lang="en-US" sz="1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+</m:t>
                              </m:r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𝑏</m:t>
                              </m:r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&gt;0</m:t>
                              </m:r>
                            </m:e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&amp;0, 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1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otherwise</m:t>
                              </m:r>
                              <m:r>
                                <a:rPr kumimoji="0" lang="en-US" sz="1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70" y="2256993"/>
                <a:ext cx="3379730" cy="91172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4888794" y="1644512"/>
            <a:ext cx="3723513" cy="2353346"/>
            <a:chOff x="4888794" y="1644512"/>
            <a:chExt cx="3723513" cy="2353346"/>
          </a:xfrm>
        </p:grpSpPr>
        <p:grpSp>
          <p:nvGrpSpPr>
            <p:cNvPr id="18" name="Group 17"/>
            <p:cNvGrpSpPr/>
            <p:nvPr/>
          </p:nvGrpSpPr>
          <p:grpSpPr>
            <a:xfrm>
              <a:off x="4888794" y="1644512"/>
              <a:ext cx="460767" cy="400566"/>
              <a:chOff x="4750274" y="1783751"/>
              <a:chExt cx="460767" cy="400566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4750274" y="1783751"/>
                    <a:ext cx="4607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0767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4888794" y="2295439"/>
              <a:ext cx="466089" cy="400566"/>
              <a:chOff x="4750274" y="1783751"/>
              <a:chExt cx="466089" cy="40056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4888794" y="2946366"/>
              <a:ext cx="466089" cy="400566"/>
              <a:chOff x="4750274" y="1783751"/>
              <a:chExt cx="466089" cy="400566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4888794" y="3597292"/>
              <a:ext cx="466089" cy="400566"/>
              <a:chOff x="4750274" y="1783751"/>
              <a:chExt cx="466089" cy="400566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/>
            <p:cNvGrpSpPr/>
            <p:nvPr/>
          </p:nvGrpSpPr>
          <p:grpSpPr>
            <a:xfrm>
              <a:off x="6512842" y="2409874"/>
              <a:ext cx="580470" cy="626965"/>
              <a:chOff x="6512842" y="2409874"/>
              <a:chExt cx="580470" cy="626965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6512842" y="2409874"/>
                <a:ext cx="580470" cy="605961"/>
              </a:xfrm>
              <a:prstGeom prst="ellipse">
                <a:avLst/>
              </a:prstGeom>
              <a:solidFill>
                <a:srgbClr val="FAC7C7"/>
              </a:solidFill>
              <a:ln w="12700" cap="flat">
                <a:solidFill>
                  <a:srgbClr val="C0000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/>
                  <p:cNvSpPr/>
                  <p:nvPr/>
                </p:nvSpPr>
                <p:spPr>
                  <a:xfrm>
                    <a:off x="6614442" y="2422825"/>
                    <a:ext cx="370558" cy="61401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/>
                          </m:nary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1" name="Rectangle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4442" y="2422825"/>
                    <a:ext cx="370558" cy="61401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55738" t="-115842" r="-157377" b="-1663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4" name="Straight Arrow Connector 33"/>
            <p:cNvCxnSpPr>
              <a:stCxn id="17" idx="3"/>
            </p:cNvCxnSpPr>
            <p:nvPr/>
          </p:nvCxnSpPr>
          <p:spPr>
            <a:xfrm>
              <a:off x="5349561" y="1829178"/>
              <a:ext cx="1063939" cy="73622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" name="Straight Arrow Connector 35"/>
            <p:cNvCxnSpPr>
              <a:stCxn id="21" idx="3"/>
            </p:cNvCxnSpPr>
            <p:nvPr/>
          </p:nvCxnSpPr>
          <p:spPr>
            <a:xfrm>
              <a:off x="5354883" y="2480105"/>
              <a:ext cx="1054475" cy="21590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5349561" y="2829970"/>
              <a:ext cx="1059797" cy="34931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5362378" y="2954360"/>
              <a:ext cx="1046980" cy="828868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7219938" y="2680561"/>
              <a:ext cx="387191" cy="15444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5696751" y="1815515"/>
                  <a:ext cx="5018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6751" y="1815515"/>
                  <a:ext cx="501804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5646863" y="2205951"/>
                  <a:ext cx="50712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6863" y="2205951"/>
                  <a:ext cx="50712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5628557" y="2628642"/>
                  <a:ext cx="50712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8557" y="2628642"/>
                  <a:ext cx="50712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5564748" y="3009468"/>
                  <a:ext cx="5018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4748" y="3009468"/>
                  <a:ext cx="501804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45229" y="2390617"/>
              <a:ext cx="520700" cy="571500"/>
            </a:xfrm>
            <a:prstGeom prst="rect">
              <a:avLst/>
            </a:prstGeom>
          </p:spPr>
        </p:pic>
        <p:cxnSp>
          <p:nvCxnSpPr>
            <p:cNvPr id="53" name="Straight Arrow Connector 52"/>
            <p:cNvCxnSpPr/>
            <p:nvPr/>
          </p:nvCxnSpPr>
          <p:spPr>
            <a:xfrm>
              <a:off x="8225116" y="2696005"/>
              <a:ext cx="387191" cy="15444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3" name="Group 32"/>
          <p:cNvGrpSpPr/>
          <p:nvPr/>
        </p:nvGrpSpPr>
        <p:grpSpPr>
          <a:xfrm>
            <a:off x="4353510" y="973435"/>
            <a:ext cx="4318663" cy="3424422"/>
            <a:chOff x="4353510" y="973435"/>
            <a:chExt cx="4318663" cy="342442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353510" y="1313098"/>
              <a:ext cx="4318663" cy="3084759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6455109" y="973435"/>
              <a:ext cx="965200" cy="1200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!?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474487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Perceptron Model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824" y="943766"/>
            <a:ext cx="4278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marR="0" lvl="0" indent="-13716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dirty="0">
                <a:sym typeface="Helvetica"/>
              </a:rPr>
              <a:t>Frank Rosenblatt (1957) - Cornell University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47818" y="4355584"/>
            <a:ext cx="4709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More: https</a:t>
            </a:r>
            <a:r>
              <a:rPr lang="en-US" dirty="0"/>
              <a:t>://</a:t>
            </a:r>
            <a:r>
              <a:rPr lang="en-US" dirty="0" err="1"/>
              <a:t>en.wikipedia.org</a:t>
            </a:r>
            <a:r>
              <a:rPr lang="en-US" dirty="0"/>
              <a:t>/wiki/Perceptron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9970" y="2256993"/>
                <a:ext cx="3379730" cy="9117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𝑓</m:t>
                      </m:r>
                      <m:d>
                        <m:d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</m:d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eqArr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1,   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1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if</m:t>
                              </m:r>
                              <m:r>
                                <a:rPr kumimoji="0" lang="en-US" sz="1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  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kumimoji="0" lang="en-US" sz="1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kumimoji="0" lang="en-US" sz="1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𝑖</m:t>
                                  </m:r>
                                  <m:r>
                                    <a:rPr kumimoji="0" lang="en-US" sz="1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kumimoji="0" lang="en-US" sz="1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+</m:t>
                              </m:r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𝑏</m:t>
                              </m:r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&gt;0</m:t>
                              </m:r>
                            </m:e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&amp;0, 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1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otherwise</m:t>
                              </m:r>
                              <m:r>
                                <a:rPr kumimoji="0" lang="en-US" sz="1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70" y="2256993"/>
                <a:ext cx="3379730" cy="91172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4888794" y="1644512"/>
            <a:ext cx="3723513" cy="2353346"/>
            <a:chOff x="4888794" y="1644512"/>
            <a:chExt cx="3723513" cy="2353346"/>
          </a:xfrm>
        </p:grpSpPr>
        <p:grpSp>
          <p:nvGrpSpPr>
            <p:cNvPr id="18" name="Group 17"/>
            <p:cNvGrpSpPr/>
            <p:nvPr/>
          </p:nvGrpSpPr>
          <p:grpSpPr>
            <a:xfrm>
              <a:off x="4888794" y="1644512"/>
              <a:ext cx="460767" cy="400566"/>
              <a:chOff x="4750274" y="1783751"/>
              <a:chExt cx="460767" cy="400566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4750274" y="1783751"/>
                    <a:ext cx="4607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0767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4888794" y="2295439"/>
              <a:ext cx="466089" cy="400566"/>
              <a:chOff x="4750274" y="1783751"/>
              <a:chExt cx="466089" cy="40056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4888794" y="2946366"/>
              <a:ext cx="466089" cy="400566"/>
              <a:chOff x="4750274" y="1783751"/>
              <a:chExt cx="466089" cy="400566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4888794" y="3597292"/>
              <a:ext cx="466089" cy="400566"/>
              <a:chOff x="4750274" y="1783751"/>
              <a:chExt cx="466089" cy="400566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6089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/>
            <p:cNvGrpSpPr/>
            <p:nvPr/>
          </p:nvGrpSpPr>
          <p:grpSpPr>
            <a:xfrm>
              <a:off x="6512842" y="2409874"/>
              <a:ext cx="580470" cy="626965"/>
              <a:chOff x="6512842" y="2409874"/>
              <a:chExt cx="580470" cy="626965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6512842" y="2409874"/>
                <a:ext cx="580470" cy="605961"/>
              </a:xfrm>
              <a:prstGeom prst="ellipse">
                <a:avLst/>
              </a:prstGeom>
              <a:solidFill>
                <a:srgbClr val="FAC7C7"/>
              </a:solidFill>
              <a:ln w="12700" cap="flat">
                <a:solidFill>
                  <a:srgbClr val="C0000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/>
                  <p:cNvSpPr/>
                  <p:nvPr/>
                </p:nvSpPr>
                <p:spPr>
                  <a:xfrm>
                    <a:off x="6614442" y="2422825"/>
                    <a:ext cx="370558" cy="61401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/>
                          </m:nary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1" name="Rectangle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4442" y="2422825"/>
                    <a:ext cx="370558" cy="61401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55738" t="-115842" r="-157377" b="-1663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4" name="Straight Arrow Connector 33"/>
            <p:cNvCxnSpPr>
              <a:stCxn id="17" idx="3"/>
            </p:cNvCxnSpPr>
            <p:nvPr/>
          </p:nvCxnSpPr>
          <p:spPr>
            <a:xfrm>
              <a:off x="5349561" y="1829178"/>
              <a:ext cx="1063939" cy="73622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" name="Straight Arrow Connector 35"/>
            <p:cNvCxnSpPr>
              <a:stCxn id="21" idx="3"/>
            </p:cNvCxnSpPr>
            <p:nvPr/>
          </p:nvCxnSpPr>
          <p:spPr>
            <a:xfrm>
              <a:off x="5354883" y="2480105"/>
              <a:ext cx="1054475" cy="21590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5349561" y="2829970"/>
              <a:ext cx="1059797" cy="34931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5362378" y="2954360"/>
              <a:ext cx="1046980" cy="828868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7219938" y="2680561"/>
              <a:ext cx="387191" cy="15444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5696751" y="1815515"/>
                  <a:ext cx="5018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6751" y="1815515"/>
                  <a:ext cx="501804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5646863" y="2205951"/>
                  <a:ext cx="50712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6863" y="2205951"/>
                  <a:ext cx="50712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5628557" y="2628642"/>
                  <a:ext cx="50712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8557" y="2628642"/>
                  <a:ext cx="50712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5564748" y="3009468"/>
                  <a:ext cx="5018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4748" y="3009468"/>
                  <a:ext cx="501804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45229" y="2390617"/>
              <a:ext cx="520700" cy="571500"/>
            </a:xfrm>
            <a:prstGeom prst="rect">
              <a:avLst/>
            </a:prstGeom>
          </p:spPr>
        </p:pic>
        <p:cxnSp>
          <p:nvCxnSpPr>
            <p:cNvPr id="53" name="Straight Arrow Connector 52"/>
            <p:cNvCxnSpPr/>
            <p:nvPr/>
          </p:nvCxnSpPr>
          <p:spPr>
            <a:xfrm>
              <a:off x="8225116" y="2696005"/>
              <a:ext cx="387191" cy="15444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62" name="Group 61"/>
          <p:cNvGrpSpPr/>
          <p:nvPr/>
        </p:nvGrpSpPr>
        <p:grpSpPr>
          <a:xfrm>
            <a:off x="7377402" y="1060847"/>
            <a:ext cx="1041309" cy="1136442"/>
            <a:chOff x="7377402" y="1060847"/>
            <a:chExt cx="1041309" cy="1136442"/>
          </a:xfrm>
        </p:grpSpPr>
        <p:sp>
          <p:nvSpPr>
            <p:cNvPr id="58" name="TextBox 57"/>
            <p:cNvSpPr txBox="1"/>
            <p:nvPr/>
          </p:nvSpPr>
          <p:spPr>
            <a:xfrm>
              <a:off x="7377402" y="1060847"/>
              <a:ext cx="1041309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Activation</a:t>
              </a:r>
              <a:b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</a:b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function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>
              <a:off x="7890629" y="1701920"/>
              <a:ext cx="14854" cy="495369"/>
            </a:xfrm>
            <a:prstGeom prst="straightConnector1">
              <a:avLst/>
            </a:prstGeom>
            <a:noFill/>
            <a:ln w="25400" cap="flat">
              <a:solidFill>
                <a:srgbClr val="0070C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369538860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Activation Functions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43907" y="2814388"/>
            <a:ext cx="2068469" cy="1964676"/>
            <a:chOff x="5803899" y="830661"/>
            <a:chExt cx="2068469" cy="19646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03899" y="1157037"/>
              <a:ext cx="2068469" cy="163830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887072" y="830661"/>
              <a:ext cx="190212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err="1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ReLU</a:t>
              </a: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(x)</a:t>
              </a:r>
              <a:r>
                <a:rPr kumimoji="0" lang="en-US" sz="1800" b="0" i="0" u="none" strike="noStrike" cap="none" spc="0" normalizeH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= max(0, x)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02079" y="2795337"/>
            <a:ext cx="2305756" cy="1954464"/>
            <a:chOff x="1602079" y="2795337"/>
            <a:chExt cx="2305756" cy="195446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2079" y="3111501"/>
              <a:ext cx="2305756" cy="16383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2355329" y="2795337"/>
              <a:ext cx="79925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err="1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Tanh</a:t>
              </a: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(x)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12271" y="783208"/>
            <a:ext cx="2679463" cy="2012129"/>
            <a:chOff x="5364933" y="2737672"/>
            <a:chExt cx="2679463" cy="20121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4933" y="3111501"/>
              <a:ext cx="2679463" cy="163830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6190112" y="2737672"/>
              <a:ext cx="108138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Sigmoid(x)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02079" y="842363"/>
            <a:ext cx="2239244" cy="1958068"/>
            <a:chOff x="1602079" y="842363"/>
            <a:chExt cx="2239244" cy="1958068"/>
          </a:xfrm>
        </p:grpSpPr>
        <p:sp>
          <p:nvSpPr>
            <p:cNvPr id="42" name="TextBox 41"/>
            <p:cNvSpPr txBox="1"/>
            <p:nvPr/>
          </p:nvSpPr>
          <p:spPr>
            <a:xfrm>
              <a:off x="2177901" y="842363"/>
              <a:ext cx="80566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Step(x) 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2079" y="1157037"/>
              <a:ext cx="2239244" cy="1643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62010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Two-layer Multi-layer Perceptron (MLP)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25611" y="1904192"/>
            <a:ext cx="467820" cy="400566"/>
            <a:chOff x="4750274" y="1783752"/>
            <a:chExt cx="467820" cy="400566"/>
          </a:xfrm>
        </p:grpSpPr>
        <p:sp>
          <p:nvSpPr>
            <p:cNvPr id="30" name="Oval 29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4750274" y="1783752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67820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4620289" y="2393351"/>
            <a:ext cx="473143" cy="400565"/>
            <a:chOff x="4750274" y="1783753"/>
            <a:chExt cx="473143" cy="400565"/>
          </a:xfrm>
        </p:grpSpPr>
        <p:sp>
          <p:nvSpPr>
            <p:cNvPr id="28" name="Oval 27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4750274" y="1783753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7314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4620289" y="2882509"/>
            <a:ext cx="473143" cy="400565"/>
            <a:chOff x="4750274" y="1783753"/>
            <a:chExt cx="473143" cy="400565"/>
          </a:xfrm>
        </p:grpSpPr>
        <p:sp>
          <p:nvSpPr>
            <p:cNvPr id="26" name="Oval 25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4750274" y="1783753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7314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4620289" y="3371666"/>
            <a:ext cx="473142" cy="400565"/>
            <a:chOff x="4750274" y="1783753"/>
            <a:chExt cx="473142" cy="400565"/>
          </a:xfrm>
        </p:grpSpPr>
        <p:sp>
          <p:nvSpPr>
            <p:cNvPr id="24" name="Oval 23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4750274" y="1783753"/>
                  <a:ext cx="4731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7314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5722086" y="2513228"/>
            <a:ext cx="580470" cy="626965"/>
            <a:chOff x="6512842" y="2409875"/>
            <a:chExt cx="580470" cy="626965"/>
          </a:xfrm>
        </p:grpSpPr>
        <p:sp>
          <p:nvSpPr>
            <p:cNvPr id="22" name="Oval 21"/>
            <p:cNvSpPr/>
            <p:nvPr/>
          </p:nvSpPr>
          <p:spPr>
            <a:xfrm>
              <a:off x="6512842" y="2409875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6614442" y="2422826"/>
                  <a:ext cx="370557" cy="6140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/>
                        </m:nary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4442" y="2422826"/>
                  <a:ext cx="370557" cy="61401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55738" t="-115842" r="-157377" b="-1663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Straight Arrow Connector 10"/>
          <p:cNvCxnSpPr/>
          <p:nvPr/>
        </p:nvCxnSpPr>
        <p:spPr>
          <a:xfrm>
            <a:off x="5082550" y="2226366"/>
            <a:ext cx="561147" cy="38789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/>
          <p:cNvCxnSpPr/>
          <p:nvPr/>
        </p:nvCxnSpPr>
        <p:spPr>
          <a:xfrm>
            <a:off x="5059345" y="2589155"/>
            <a:ext cx="529899" cy="15589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/>
          <p:cNvCxnSpPr/>
          <p:nvPr/>
        </p:nvCxnSpPr>
        <p:spPr>
          <a:xfrm flipV="1">
            <a:off x="5069447" y="2887072"/>
            <a:ext cx="524848" cy="2277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/>
          <p:cNvCxnSpPr/>
          <p:nvPr/>
        </p:nvCxnSpPr>
        <p:spPr>
          <a:xfrm flipV="1">
            <a:off x="5151563" y="3095414"/>
            <a:ext cx="433932" cy="46419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/>
          <p:cNvCxnSpPr/>
          <p:nvPr/>
        </p:nvCxnSpPr>
        <p:spPr>
          <a:xfrm>
            <a:off x="6429182" y="2783914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/>
          <p:cNvCxnSpPr/>
          <p:nvPr/>
        </p:nvCxnSpPr>
        <p:spPr>
          <a:xfrm>
            <a:off x="7129560" y="2799358"/>
            <a:ext cx="233084" cy="9297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6" name="Group 35"/>
          <p:cNvGrpSpPr/>
          <p:nvPr/>
        </p:nvGrpSpPr>
        <p:grpSpPr>
          <a:xfrm>
            <a:off x="6730043" y="2612345"/>
            <a:ext cx="322786" cy="336961"/>
            <a:chOff x="5687460" y="2232453"/>
            <a:chExt cx="422743" cy="441307"/>
          </a:xfrm>
        </p:grpSpPr>
        <p:sp>
          <p:nvSpPr>
            <p:cNvPr id="33" name="Oval 32"/>
            <p:cNvSpPr/>
            <p:nvPr/>
          </p:nvSpPr>
          <p:spPr>
            <a:xfrm>
              <a:off x="5687460" y="2232453"/>
              <a:ext cx="422743" cy="441307"/>
            </a:xfrm>
            <a:prstGeom prst="ellipse">
              <a:avLst/>
            </a:prstGeom>
            <a:solidFill>
              <a:srgbClr val="E7D3F2"/>
            </a:solidFill>
            <a:ln w="127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" name="Curved Connector 34"/>
            <p:cNvCxnSpPr/>
            <p:nvPr/>
          </p:nvCxnSpPr>
          <p:spPr>
            <a:xfrm flipV="1">
              <a:off x="5758379" y="2355907"/>
              <a:ext cx="280903" cy="192106"/>
            </a:xfrm>
            <a:prstGeom prst="curvedConnector3">
              <a:avLst/>
            </a:prstGeom>
            <a:noFill/>
            <a:ln w="254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7" name="Group 46"/>
          <p:cNvGrpSpPr/>
          <p:nvPr/>
        </p:nvGrpSpPr>
        <p:grpSpPr>
          <a:xfrm>
            <a:off x="313164" y="1968220"/>
            <a:ext cx="460767" cy="400566"/>
            <a:chOff x="4750274" y="1783752"/>
            <a:chExt cx="460767" cy="400566"/>
          </a:xfrm>
        </p:grpSpPr>
        <p:sp>
          <p:nvSpPr>
            <p:cNvPr id="73" name="Oval 72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4750274" y="1783752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60767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307842" y="2457379"/>
            <a:ext cx="466089" cy="400565"/>
            <a:chOff x="4750274" y="1783753"/>
            <a:chExt cx="466089" cy="400565"/>
          </a:xfrm>
        </p:grpSpPr>
        <p:sp>
          <p:nvSpPr>
            <p:cNvPr id="71" name="Oval 70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/>
                <p:cNvSpPr/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307842" y="2946537"/>
            <a:ext cx="466089" cy="400565"/>
            <a:chOff x="4750274" y="1783753"/>
            <a:chExt cx="466089" cy="400565"/>
          </a:xfrm>
        </p:grpSpPr>
        <p:sp>
          <p:nvSpPr>
            <p:cNvPr id="69" name="Oval 68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307842" y="3435694"/>
            <a:ext cx="466089" cy="400565"/>
            <a:chOff x="4750274" y="1783753"/>
            <a:chExt cx="466089" cy="400565"/>
          </a:xfrm>
        </p:grpSpPr>
        <p:sp>
          <p:nvSpPr>
            <p:cNvPr id="67" name="Oval 66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66089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/>
          <p:cNvGrpSpPr/>
          <p:nvPr/>
        </p:nvGrpSpPr>
        <p:grpSpPr>
          <a:xfrm>
            <a:off x="2565644" y="1217161"/>
            <a:ext cx="580470" cy="626965"/>
            <a:chOff x="6870151" y="1242782"/>
            <a:chExt cx="580470" cy="626965"/>
          </a:xfrm>
        </p:grpSpPr>
        <p:sp>
          <p:nvSpPr>
            <p:cNvPr id="65" name="Oval 64"/>
            <p:cNvSpPr/>
            <p:nvPr/>
          </p:nvSpPr>
          <p:spPr>
            <a:xfrm>
              <a:off x="6870151" y="1242782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6971751" y="1255733"/>
                  <a:ext cx="370557" cy="6140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/>
                        </m:nary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1751" y="1255733"/>
                  <a:ext cx="370557" cy="61401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60000" t="-115842" r="-160000" b="-1663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2" name="Straight Arrow Connector 51"/>
          <p:cNvCxnSpPr>
            <a:stCxn id="74" idx="3"/>
          </p:cNvCxnSpPr>
          <p:nvPr/>
        </p:nvCxnSpPr>
        <p:spPr>
          <a:xfrm flipV="1">
            <a:off x="773931" y="1557225"/>
            <a:ext cx="1663149" cy="59566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Arrow Connector 52"/>
          <p:cNvCxnSpPr/>
          <p:nvPr/>
        </p:nvCxnSpPr>
        <p:spPr>
          <a:xfrm flipV="1">
            <a:off x="721498" y="1591458"/>
            <a:ext cx="1706655" cy="106267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Arrow Connector 53"/>
          <p:cNvCxnSpPr/>
          <p:nvPr/>
        </p:nvCxnSpPr>
        <p:spPr>
          <a:xfrm flipV="1">
            <a:off x="731600" y="1567653"/>
            <a:ext cx="1714811" cy="16121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Arrow Connector 54"/>
          <p:cNvCxnSpPr>
            <a:stCxn id="68" idx="3"/>
          </p:cNvCxnSpPr>
          <p:nvPr/>
        </p:nvCxnSpPr>
        <p:spPr>
          <a:xfrm flipV="1">
            <a:off x="773931" y="1534051"/>
            <a:ext cx="1654222" cy="20863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Arrow Connector 55"/>
          <p:cNvCxnSpPr/>
          <p:nvPr/>
        </p:nvCxnSpPr>
        <p:spPr>
          <a:xfrm>
            <a:off x="3272740" y="1487847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Arrow Connector 60"/>
          <p:cNvCxnSpPr/>
          <p:nvPr/>
        </p:nvCxnSpPr>
        <p:spPr>
          <a:xfrm>
            <a:off x="3973118" y="1503291"/>
            <a:ext cx="609572" cy="492938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2" name="Group 61"/>
          <p:cNvGrpSpPr/>
          <p:nvPr/>
        </p:nvGrpSpPr>
        <p:grpSpPr>
          <a:xfrm>
            <a:off x="3573601" y="1316278"/>
            <a:ext cx="322786" cy="336961"/>
            <a:chOff x="6155416" y="703948"/>
            <a:chExt cx="422743" cy="441307"/>
          </a:xfrm>
        </p:grpSpPr>
        <p:sp>
          <p:nvSpPr>
            <p:cNvPr id="63" name="Oval 62"/>
            <p:cNvSpPr/>
            <p:nvPr/>
          </p:nvSpPr>
          <p:spPr>
            <a:xfrm>
              <a:off x="6155416" y="703948"/>
              <a:ext cx="422743" cy="441307"/>
            </a:xfrm>
            <a:prstGeom prst="ellipse">
              <a:avLst/>
            </a:prstGeom>
            <a:solidFill>
              <a:srgbClr val="E7D3F2"/>
            </a:solidFill>
            <a:ln w="127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" name="Curved Connector 63"/>
            <p:cNvCxnSpPr/>
            <p:nvPr/>
          </p:nvCxnSpPr>
          <p:spPr>
            <a:xfrm flipV="1">
              <a:off x="6226335" y="827403"/>
              <a:ext cx="280903" cy="192106"/>
            </a:xfrm>
            <a:prstGeom prst="curvedConnector3">
              <a:avLst/>
            </a:prstGeom>
            <a:noFill/>
            <a:ln w="25400" cap="flat">
              <a:solidFill>
                <a:srgbClr val="7030A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5" name="Oval 74"/>
          <p:cNvSpPr/>
          <p:nvPr/>
        </p:nvSpPr>
        <p:spPr>
          <a:xfrm>
            <a:off x="2591336" y="2104475"/>
            <a:ext cx="580470" cy="605961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2692936" y="2117426"/>
                <a:ext cx="370557" cy="614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936" y="2117426"/>
                <a:ext cx="370557" cy="614014"/>
              </a:xfrm>
              <a:prstGeom prst="rect">
                <a:avLst/>
              </a:prstGeom>
              <a:blipFill rotWithShape="0">
                <a:blip r:embed="rId11"/>
                <a:stretch>
                  <a:fillRect l="-157377" t="-115842" r="-155738" b="-166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/>
          <p:cNvCxnSpPr/>
          <p:nvPr/>
        </p:nvCxnSpPr>
        <p:spPr>
          <a:xfrm>
            <a:off x="3298432" y="2375161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Arrow Connector 77"/>
          <p:cNvCxnSpPr/>
          <p:nvPr/>
        </p:nvCxnSpPr>
        <p:spPr>
          <a:xfrm>
            <a:off x="3998810" y="2390605"/>
            <a:ext cx="523967" cy="149948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9" name="Oval 78"/>
          <p:cNvSpPr/>
          <p:nvPr/>
        </p:nvSpPr>
        <p:spPr>
          <a:xfrm>
            <a:off x="3599293" y="2203592"/>
            <a:ext cx="322786" cy="336961"/>
          </a:xfrm>
          <a:prstGeom prst="ellipse">
            <a:avLst/>
          </a:prstGeom>
          <a:solidFill>
            <a:srgbClr val="E7D3F2"/>
          </a:solidFill>
          <a:ln w="127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Curved Connector 79"/>
          <p:cNvCxnSpPr/>
          <p:nvPr/>
        </p:nvCxnSpPr>
        <p:spPr>
          <a:xfrm flipV="1">
            <a:off x="3653443" y="2297856"/>
            <a:ext cx="214484" cy="146683"/>
          </a:xfrm>
          <a:prstGeom prst="curvedConnector3">
            <a:avLst/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Oval 80"/>
          <p:cNvSpPr/>
          <p:nvPr/>
        </p:nvSpPr>
        <p:spPr>
          <a:xfrm>
            <a:off x="2591336" y="2996297"/>
            <a:ext cx="580470" cy="605961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2692936" y="3009248"/>
                <a:ext cx="370557" cy="614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936" y="3009248"/>
                <a:ext cx="370557" cy="614014"/>
              </a:xfrm>
              <a:prstGeom prst="rect">
                <a:avLst/>
              </a:prstGeom>
              <a:blipFill rotWithShape="0">
                <a:blip r:embed="rId11"/>
                <a:stretch>
                  <a:fillRect l="-157377" t="-117000" r="-155738" b="-16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/>
          <p:cNvCxnSpPr/>
          <p:nvPr/>
        </p:nvCxnSpPr>
        <p:spPr>
          <a:xfrm>
            <a:off x="3298432" y="3266983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/>
          <p:cNvCxnSpPr/>
          <p:nvPr/>
        </p:nvCxnSpPr>
        <p:spPr>
          <a:xfrm flipV="1">
            <a:off x="3998810" y="3117435"/>
            <a:ext cx="523967" cy="114192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5" name="Oval 84"/>
          <p:cNvSpPr/>
          <p:nvPr/>
        </p:nvSpPr>
        <p:spPr>
          <a:xfrm>
            <a:off x="3599293" y="3095414"/>
            <a:ext cx="322786" cy="336961"/>
          </a:xfrm>
          <a:prstGeom prst="ellipse">
            <a:avLst/>
          </a:prstGeom>
          <a:solidFill>
            <a:srgbClr val="E7D3F2"/>
          </a:solidFill>
          <a:ln w="127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" name="Curved Connector 85"/>
          <p:cNvCxnSpPr/>
          <p:nvPr/>
        </p:nvCxnSpPr>
        <p:spPr>
          <a:xfrm flipV="1">
            <a:off x="3653443" y="3189678"/>
            <a:ext cx="214484" cy="146683"/>
          </a:xfrm>
          <a:prstGeom prst="curvedConnector3">
            <a:avLst/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7" name="Oval 86"/>
          <p:cNvSpPr/>
          <p:nvPr/>
        </p:nvSpPr>
        <p:spPr>
          <a:xfrm>
            <a:off x="2591336" y="3897378"/>
            <a:ext cx="580470" cy="605961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2692936" y="3910329"/>
                <a:ext cx="370557" cy="614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936" y="3910329"/>
                <a:ext cx="370557" cy="614014"/>
              </a:xfrm>
              <a:prstGeom prst="rect">
                <a:avLst/>
              </a:prstGeom>
              <a:blipFill rotWithShape="0">
                <a:blip r:embed="rId11"/>
                <a:stretch>
                  <a:fillRect l="-157377" t="-115842" r="-155738" b="-166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>
            <a:off x="3298432" y="4168064"/>
            <a:ext cx="250531" cy="9993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3998810" y="3635894"/>
            <a:ext cx="523967" cy="547614"/>
          </a:xfrm>
          <a:prstGeom prst="straightConnector1">
            <a:avLst/>
          </a:prstGeom>
          <a:noFill/>
          <a:ln w="25400" cap="flat">
            <a:solidFill>
              <a:schemeClr val="tx2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1" name="Oval 90"/>
          <p:cNvSpPr/>
          <p:nvPr/>
        </p:nvSpPr>
        <p:spPr>
          <a:xfrm>
            <a:off x="3599293" y="3996495"/>
            <a:ext cx="322786" cy="336961"/>
          </a:xfrm>
          <a:prstGeom prst="ellipse">
            <a:avLst/>
          </a:prstGeom>
          <a:solidFill>
            <a:srgbClr val="E7D3F2"/>
          </a:solidFill>
          <a:ln w="127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Curved Connector 91"/>
          <p:cNvCxnSpPr/>
          <p:nvPr/>
        </p:nvCxnSpPr>
        <p:spPr>
          <a:xfrm flipV="1">
            <a:off x="3653443" y="4090759"/>
            <a:ext cx="214484" cy="146683"/>
          </a:xfrm>
          <a:prstGeom prst="curvedConnector3">
            <a:avLst/>
          </a:prstGeom>
          <a:noFill/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2" name="Straight Arrow Connector 111"/>
          <p:cNvCxnSpPr>
            <a:stCxn id="74" idx="3"/>
          </p:cNvCxnSpPr>
          <p:nvPr/>
        </p:nvCxnSpPr>
        <p:spPr>
          <a:xfrm>
            <a:off x="773931" y="2152886"/>
            <a:ext cx="1679322" cy="26034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Straight Arrow Connector 115"/>
          <p:cNvCxnSpPr>
            <a:stCxn id="72" idx="3"/>
          </p:cNvCxnSpPr>
          <p:nvPr/>
        </p:nvCxnSpPr>
        <p:spPr>
          <a:xfrm flipV="1">
            <a:off x="773931" y="2423663"/>
            <a:ext cx="1639966" cy="21838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1" name="Straight Arrow Connector 120"/>
          <p:cNvCxnSpPr>
            <a:stCxn id="70" idx="3"/>
          </p:cNvCxnSpPr>
          <p:nvPr/>
        </p:nvCxnSpPr>
        <p:spPr>
          <a:xfrm flipV="1">
            <a:off x="773931" y="2426144"/>
            <a:ext cx="1612321" cy="7050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/>
          <p:cNvCxnSpPr>
            <a:stCxn id="68" idx="3"/>
          </p:cNvCxnSpPr>
          <p:nvPr/>
        </p:nvCxnSpPr>
        <p:spPr>
          <a:xfrm flipV="1">
            <a:off x="773931" y="2411574"/>
            <a:ext cx="1639966" cy="120878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Straight Arrow Connector 127"/>
          <p:cNvCxnSpPr>
            <a:stCxn id="70" idx="3"/>
          </p:cNvCxnSpPr>
          <p:nvPr/>
        </p:nvCxnSpPr>
        <p:spPr>
          <a:xfrm>
            <a:off x="773931" y="3131203"/>
            <a:ext cx="1625201" cy="119825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1" name="Straight Arrow Connector 130"/>
          <p:cNvCxnSpPr>
            <a:stCxn id="72" idx="3"/>
          </p:cNvCxnSpPr>
          <p:nvPr/>
        </p:nvCxnSpPr>
        <p:spPr>
          <a:xfrm>
            <a:off x="773931" y="2642045"/>
            <a:ext cx="1587445" cy="60638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4" name="Straight Arrow Connector 133"/>
          <p:cNvCxnSpPr>
            <a:stCxn id="74" idx="3"/>
          </p:cNvCxnSpPr>
          <p:nvPr/>
        </p:nvCxnSpPr>
        <p:spPr>
          <a:xfrm>
            <a:off x="773931" y="2152886"/>
            <a:ext cx="1587445" cy="111409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8" name="Straight Arrow Connector 137"/>
          <p:cNvCxnSpPr>
            <a:stCxn id="70" idx="3"/>
          </p:cNvCxnSpPr>
          <p:nvPr/>
        </p:nvCxnSpPr>
        <p:spPr>
          <a:xfrm>
            <a:off x="773931" y="3131203"/>
            <a:ext cx="1594692" cy="106147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2" name="Straight Arrow Connector 141"/>
          <p:cNvCxnSpPr>
            <a:stCxn id="74" idx="3"/>
          </p:cNvCxnSpPr>
          <p:nvPr/>
        </p:nvCxnSpPr>
        <p:spPr>
          <a:xfrm>
            <a:off x="773931" y="2152886"/>
            <a:ext cx="1612321" cy="205022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5" name="Straight Arrow Connector 144"/>
          <p:cNvCxnSpPr>
            <a:stCxn id="68" idx="3"/>
          </p:cNvCxnSpPr>
          <p:nvPr/>
        </p:nvCxnSpPr>
        <p:spPr>
          <a:xfrm flipV="1">
            <a:off x="773931" y="3276976"/>
            <a:ext cx="1598625" cy="34338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/>
          <p:cNvCxnSpPr>
            <a:stCxn id="68" idx="3"/>
          </p:cNvCxnSpPr>
          <p:nvPr/>
        </p:nvCxnSpPr>
        <p:spPr>
          <a:xfrm>
            <a:off x="773931" y="3620360"/>
            <a:ext cx="1616048" cy="5827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53" name="Group 152"/>
          <p:cNvGrpSpPr/>
          <p:nvPr/>
        </p:nvGrpSpPr>
        <p:grpSpPr>
          <a:xfrm>
            <a:off x="7426674" y="2578512"/>
            <a:ext cx="462434" cy="400566"/>
            <a:chOff x="4750274" y="1783752"/>
            <a:chExt cx="462434" cy="400566"/>
          </a:xfrm>
        </p:grpSpPr>
        <p:sp>
          <p:nvSpPr>
            <p:cNvPr id="154" name="Oval 153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54"/>
                <p:cNvSpPr/>
                <p:nvPr/>
              </p:nvSpPr>
              <p:spPr>
                <a:xfrm>
                  <a:off x="4750274" y="1783752"/>
                  <a:ext cx="4624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5" name="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62434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3279" r="-14474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7" name="Group 156"/>
          <p:cNvGrpSpPr/>
          <p:nvPr/>
        </p:nvGrpSpPr>
        <p:grpSpPr>
          <a:xfrm>
            <a:off x="4582690" y="965830"/>
            <a:ext cx="1453281" cy="855685"/>
            <a:chOff x="7377402" y="1060847"/>
            <a:chExt cx="1453281" cy="855685"/>
          </a:xfrm>
        </p:grpSpPr>
        <p:sp>
          <p:nvSpPr>
            <p:cNvPr id="158" name="TextBox 157"/>
            <p:cNvSpPr txBox="1"/>
            <p:nvPr/>
          </p:nvSpPr>
          <p:spPr>
            <a:xfrm>
              <a:off x="7377402" y="1060847"/>
              <a:ext cx="145328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”hidden"</a:t>
              </a:r>
              <a:r>
                <a:rPr kumimoji="0" lang="en-US" sz="1800" b="0" i="0" u="none" strike="noStrike" cap="none" spc="0" normalizeH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layer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9" name="Straight Arrow Connector 158"/>
            <p:cNvCxnSpPr/>
            <p:nvPr/>
          </p:nvCxnSpPr>
          <p:spPr>
            <a:xfrm flipH="1">
              <a:off x="7870133" y="1421163"/>
              <a:ext cx="14854" cy="495369"/>
            </a:xfrm>
            <a:prstGeom prst="straightConnector1">
              <a:avLst/>
            </a:prstGeom>
            <a:noFill/>
            <a:ln w="25400" cap="flat">
              <a:solidFill>
                <a:srgbClr val="0070C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69" name="Group 168"/>
          <p:cNvGrpSpPr/>
          <p:nvPr/>
        </p:nvGrpSpPr>
        <p:grpSpPr>
          <a:xfrm>
            <a:off x="8100254" y="2577205"/>
            <a:ext cx="462434" cy="400566"/>
            <a:chOff x="4750274" y="1783752"/>
            <a:chExt cx="462434" cy="400566"/>
          </a:xfrm>
        </p:grpSpPr>
        <p:sp>
          <p:nvSpPr>
            <p:cNvPr id="170" name="Oval 169"/>
            <p:cNvSpPr/>
            <p:nvPr/>
          </p:nvSpPr>
          <p:spPr>
            <a:xfrm>
              <a:off x="4772238" y="1828718"/>
              <a:ext cx="340640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Rectangle 170"/>
                <p:cNvSpPr/>
                <p:nvPr/>
              </p:nvSpPr>
              <p:spPr>
                <a:xfrm>
                  <a:off x="4750274" y="1783752"/>
                  <a:ext cx="4624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Rectangle 1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62434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2" name="Group 171"/>
          <p:cNvGrpSpPr/>
          <p:nvPr/>
        </p:nvGrpSpPr>
        <p:grpSpPr>
          <a:xfrm>
            <a:off x="7284942" y="1623846"/>
            <a:ext cx="1512592" cy="855685"/>
            <a:chOff x="7225002" y="1060847"/>
            <a:chExt cx="1512592" cy="855685"/>
          </a:xfrm>
        </p:grpSpPr>
        <p:sp>
          <p:nvSpPr>
            <p:cNvPr id="173" name="TextBox 172"/>
            <p:cNvSpPr txBox="1"/>
            <p:nvPr/>
          </p:nvSpPr>
          <p:spPr>
            <a:xfrm>
              <a:off x="7225002" y="1060847"/>
              <a:ext cx="151259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Loss /</a:t>
              </a:r>
              <a:r>
                <a:rPr kumimoji="0" lang="en-US" sz="1800" b="0" i="0" u="none" strike="noStrike" cap="none" spc="0" normalizeH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Criterion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4" name="Straight Arrow Connector 173"/>
            <p:cNvCxnSpPr/>
            <p:nvPr/>
          </p:nvCxnSpPr>
          <p:spPr>
            <a:xfrm flipH="1">
              <a:off x="7870133" y="1421163"/>
              <a:ext cx="14854" cy="495369"/>
            </a:xfrm>
            <a:prstGeom prst="straightConnector1">
              <a:avLst/>
            </a:prstGeom>
            <a:noFill/>
            <a:ln w="25400" cap="flat">
              <a:solidFill>
                <a:srgbClr val="0070C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40047117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9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Linear </a:t>
            </a:r>
            <a:r>
              <a:rPr lang="en-US" sz="3200" dirty="0" err="1">
                <a:solidFill>
                  <a:srgbClr val="215380"/>
                </a:solidFill>
              </a:rPr>
              <a:t>Softmax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33654" y="989355"/>
            <a:ext cx="1322349" cy="307775"/>
            <a:chOff x="3075302" y="1571799"/>
            <a:chExt cx="1322349" cy="307775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[1</a:t>
              </a:r>
              <a:r>
                <a:rPr kumimoji="0" lang="en-US" sz="1400" b="0" i="0" u="none" strike="noStrike" cap="none" spc="0" normalizeH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   0    0]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111" r="-4167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16" y="1026143"/>
                <a:ext cx="2085123" cy="246221"/>
              </a:xfrm>
              <a:prstGeom prst="rect">
                <a:avLst/>
              </a:prstGeom>
              <a:blipFill>
                <a:blip r:embed="rId3"/>
                <a:stretch>
                  <a:fillRect t="-5000" r="-1807" b="-3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375" y="1043944"/>
                <a:ext cx="1738874" cy="246221"/>
              </a:xfrm>
              <a:prstGeom prst="rect">
                <a:avLst/>
              </a:prstGeom>
              <a:blipFill>
                <a:blip r:embed="rId4"/>
                <a:stretch>
                  <a:fillRect l="-2899" t="-9524" r="-3623" b="-285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112311" y="1822050"/>
                <a:ext cx="51435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311" y="1822050"/>
                <a:ext cx="5143500" cy="369332"/>
              </a:xfrm>
              <a:prstGeom prst="rect">
                <a:avLst/>
              </a:prstGeom>
              <a:blipFill>
                <a:blip r:embed="rId5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3198" y="2190159"/>
                <a:ext cx="48701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8" y="2190159"/>
                <a:ext cx="4870179" cy="369332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3198" y="2573214"/>
                <a:ext cx="48524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8" y="2573214"/>
                <a:ext cx="4852482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6876" y="3370006"/>
                <a:ext cx="2905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76" y="3370006"/>
                <a:ext cx="2905411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16875" y="3739338"/>
                <a:ext cx="2905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75" y="3739338"/>
                <a:ext cx="2905411" cy="369332"/>
              </a:xfrm>
              <a:prstGeom prst="rect">
                <a:avLst/>
              </a:prstGeom>
              <a:blipFill>
                <a:blip r:embed="rId9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16874" y="4108670"/>
                <a:ext cx="2905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74" y="4108670"/>
                <a:ext cx="2905411" cy="369332"/>
              </a:xfrm>
              <a:prstGeom prst="rect">
                <a:avLst/>
              </a:prstGeom>
              <a:blipFill>
                <a:blip r:embed="rId10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8627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04040"/>
      </a:accent1>
      <a:accent2>
        <a:srgbClr val="808080"/>
      </a:accent2>
      <a:accent3>
        <a:srgbClr val="BFBFBF"/>
      </a:accent3>
      <a:accent4>
        <a:srgbClr val="8F8F8F"/>
      </a:accent4>
      <a:accent5>
        <a:srgbClr val="6E6E6E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04040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0404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12505</TotalTime>
  <Words>1444</Words>
  <Application>Microsoft Macintosh PowerPoint</Application>
  <PresentationFormat>Affichage à l'écran (16:9)</PresentationFormat>
  <Paragraphs>327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Helvetica</vt:lpstr>
      <vt:lpstr>Helvetica Neue</vt:lpstr>
      <vt:lpstr>Office Theme</vt:lpstr>
      <vt:lpstr>Présentation PowerPoint</vt:lpstr>
      <vt:lpstr>Previous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Automatic Differentiation</vt:lpstr>
      <vt:lpstr>Example</vt:lpstr>
      <vt:lpstr>Defining a Linear Softmax classifier</vt:lpstr>
      <vt:lpstr>Defining a Linear Softmax classifier</vt:lpstr>
      <vt:lpstr>Using a Linear Softmax classifier</vt:lpstr>
      <vt:lpstr>Training a Linear Softmax classifier</vt:lpstr>
      <vt:lpstr>What is trainLoader?</vt:lpstr>
      <vt:lpstr>Training a Linear Softmax classifier (improved)</vt:lpstr>
      <vt:lpstr>Defining a Two-layer Neural Network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Ordonez-Roman, Vicente (vo2m)</cp:lastModifiedBy>
  <cp:revision>363</cp:revision>
  <cp:lastPrinted>2018-02-28T18:09:54Z</cp:lastPrinted>
  <dcterms:modified xsi:type="dcterms:W3CDTF">2019-10-21T20:15:00Z</dcterms:modified>
</cp:coreProperties>
</file>