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60"/>
  </p:notesMasterIdLst>
  <p:sldIdLst>
    <p:sldId id="256" r:id="rId2"/>
    <p:sldId id="756" r:id="rId3"/>
    <p:sldId id="714" r:id="rId4"/>
    <p:sldId id="715" r:id="rId5"/>
    <p:sldId id="716" r:id="rId6"/>
    <p:sldId id="717" r:id="rId7"/>
    <p:sldId id="718" r:id="rId8"/>
    <p:sldId id="719" r:id="rId9"/>
    <p:sldId id="721" r:id="rId10"/>
    <p:sldId id="722" r:id="rId11"/>
    <p:sldId id="723" r:id="rId12"/>
    <p:sldId id="724" r:id="rId13"/>
    <p:sldId id="725" r:id="rId14"/>
    <p:sldId id="726" r:id="rId15"/>
    <p:sldId id="727" r:id="rId16"/>
    <p:sldId id="728" r:id="rId17"/>
    <p:sldId id="729" r:id="rId18"/>
    <p:sldId id="730" r:id="rId19"/>
    <p:sldId id="731" r:id="rId20"/>
    <p:sldId id="773" r:id="rId21"/>
    <p:sldId id="733" r:id="rId22"/>
    <p:sldId id="734" r:id="rId23"/>
    <p:sldId id="735" r:id="rId24"/>
    <p:sldId id="736" r:id="rId25"/>
    <p:sldId id="737" r:id="rId26"/>
    <p:sldId id="738" r:id="rId27"/>
    <p:sldId id="739" r:id="rId28"/>
    <p:sldId id="740" r:id="rId29"/>
    <p:sldId id="741" r:id="rId30"/>
    <p:sldId id="742" r:id="rId31"/>
    <p:sldId id="743" r:id="rId32"/>
    <p:sldId id="744" r:id="rId33"/>
    <p:sldId id="745" r:id="rId34"/>
    <p:sldId id="746" r:id="rId35"/>
    <p:sldId id="747" r:id="rId36"/>
    <p:sldId id="748" r:id="rId37"/>
    <p:sldId id="749" r:id="rId38"/>
    <p:sldId id="757" r:id="rId39"/>
    <p:sldId id="758" r:id="rId40"/>
    <p:sldId id="759" r:id="rId41"/>
    <p:sldId id="760" r:id="rId42"/>
    <p:sldId id="752" r:id="rId43"/>
    <p:sldId id="761" r:id="rId44"/>
    <p:sldId id="762" r:id="rId45"/>
    <p:sldId id="753" r:id="rId46"/>
    <p:sldId id="754" r:id="rId47"/>
    <p:sldId id="755" r:id="rId48"/>
    <p:sldId id="765" r:id="rId49"/>
    <p:sldId id="766" r:id="rId50"/>
    <p:sldId id="767" r:id="rId51"/>
    <p:sldId id="768" r:id="rId52"/>
    <p:sldId id="769" r:id="rId53"/>
    <p:sldId id="770" r:id="rId54"/>
    <p:sldId id="771" r:id="rId55"/>
    <p:sldId id="772" r:id="rId56"/>
    <p:sldId id="763" r:id="rId57"/>
    <p:sldId id="764" r:id="rId58"/>
    <p:sldId id="285" r:id="rId59"/>
  </p:sldIdLst>
  <p:sldSz cx="9144000" cy="5143500" type="screen16x9"/>
  <p:notesSz cx="6858000" cy="9144000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indent="2286000" defTabSz="457200">
      <a:defRPr>
        <a:latin typeface="Calibri"/>
        <a:ea typeface="Calibri"/>
        <a:cs typeface="Calibri"/>
        <a:sym typeface="Calibri"/>
      </a:defRPr>
    </a:lvl6pPr>
    <a:lvl7pPr indent="2743200" defTabSz="457200">
      <a:defRPr>
        <a:latin typeface="Calibri"/>
        <a:ea typeface="Calibri"/>
        <a:cs typeface="Calibri"/>
        <a:sym typeface="Calibri"/>
      </a:defRPr>
    </a:lvl7pPr>
    <a:lvl8pPr indent="3200400" defTabSz="457200">
      <a:defRPr>
        <a:latin typeface="Calibri"/>
        <a:ea typeface="Calibri"/>
        <a:cs typeface="Calibri"/>
        <a:sym typeface="Calibri"/>
      </a:defRPr>
    </a:lvl8pPr>
    <a:lvl9pPr indent="3657600" defTabSz="457200">
      <a:defRPr>
        <a:latin typeface="Calibri"/>
        <a:ea typeface="Calibri"/>
        <a:cs typeface="Calibri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Default Section" id="{31932218-5BD1-C44F-B268-4A14B36FF4A9}">
          <p14:sldIdLst>
            <p14:sldId id="256"/>
            <p14:sldId id="756"/>
            <p14:sldId id="714"/>
            <p14:sldId id="715"/>
            <p14:sldId id="716"/>
            <p14:sldId id="717"/>
            <p14:sldId id="718"/>
            <p14:sldId id="719"/>
            <p14:sldId id="721"/>
            <p14:sldId id="722"/>
            <p14:sldId id="723"/>
            <p14:sldId id="724"/>
            <p14:sldId id="725"/>
            <p14:sldId id="726"/>
            <p14:sldId id="727"/>
            <p14:sldId id="728"/>
            <p14:sldId id="729"/>
            <p14:sldId id="730"/>
            <p14:sldId id="731"/>
            <p14:sldId id="773"/>
            <p14:sldId id="733"/>
            <p14:sldId id="734"/>
            <p14:sldId id="735"/>
            <p14:sldId id="736"/>
            <p14:sldId id="737"/>
            <p14:sldId id="738"/>
            <p14:sldId id="739"/>
            <p14:sldId id="740"/>
            <p14:sldId id="741"/>
            <p14:sldId id="742"/>
            <p14:sldId id="743"/>
            <p14:sldId id="744"/>
            <p14:sldId id="745"/>
            <p14:sldId id="746"/>
            <p14:sldId id="747"/>
            <p14:sldId id="748"/>
            <p14:sldId id="749"/>
            <p14:sldId id="757"/>
            <p14:sldId id="758"/>
            <p14:sldId id="759"/>
            <p14:sldId id="760"/>
            <p14:sldId id="752"/>
            <p14:sldId id="761"/>
            <p14:sldId id="762"/>
            <p14:sldId id="753"/>
            <p14:sldId id="754"/>
            <p14:sldId id="755"/>
            <p14:sldId id="765"/>
            <p14:sldId id="766"/>
            <p14:sldId id="767"/>
            <p14:sldId id="768"/>
            <p14:sldId id="769"/>
            <p14:sldId id="770"/>
            <p14:sldId id="771"/>
            <p14:sldId id="772"/>
            <p14:sldId id="763"/>
            <p14:sldId id="764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4F4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134"/>
    <p:restoredTop sz="94704"/>
  </p:normalViewPr>
  <p:slideViewPr>
    <p:cSldViewPr snapToGrid="0" snapToObjects="1">
      <p:cViewPr varScale="1">
        <p:scale>
          <a:sx n="195" d="100"/>
          <a:sy n="195" d="100"/>
        </p:scale>
        <p:origin x="7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5.wmf"/><Relationship Id="rId1" Type="http://schemas.openxmlformats.org/officeDocument/2006/relationships/image" Target="../media/image11.wmf"/><Relationship Id="rId4" Type="http://schemas.openxmlformats.org/officeDocument/2006/relationships/image" Target="../media/image26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27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7" Type="http://schemas.openxmlformats.org/officeDocument/2006/relationships/image" Target="../media/image21.wmf"/><Relationship Id="rId2" Type="http://schemas.openxmlformats.org/officeDocument/2006/relationships/image" Target="../media/image15.wmf"/><Relationship Id="rId1" Type="http://schemas.openxmlformats.org/officeDocument/2006/relationships/image" Target="../media/image11.wmf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2.wmf"/><Relationship Id="rId1" Type="http://schemas.openxmlformats.org/officeDocument/2006/relationships/image" Target="../media/image11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638455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We</a:t>
            </a:r>
            <a:r>
              <a:rPr lang="en-US" baseline="0" dirty="0"/>
              <a:t> can use homogeneous coordinates to write camera matrix in linear form.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38E04A-61AE-4F70-8735-F6523DDCF32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34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69C093-A5A6-4231-84CB-AB63357308E1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6500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07B8A28-E7C3-420B-975E-BC24091F85F2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96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3" indent="-285725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98" indent="-228580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57" indent="-228580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17" indent="-228580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76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36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694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54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C588CB0-2487-478F-8842-BBF20F973C3F}" type="slidenum">
              <a:rPr lang="en-US">
                <a:solidFill>
                  <a:prstClr val="black"/>
                </a:solidFill>
              </a:rPr>
              <a:pPr eaLnBrk="1" hangingPunct="1"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42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F6DDF0-AB65-4B54-B0D0-67E7DFE610B5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0596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08D8788-E595-4C7A-B02F-F564C5A7EB3E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71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287037-0F60-42EF-8F36-7D7A1A4B6270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632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9F7DF0-8B02-485F-96B3-233A1DF70048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90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E8684F8-C34D-4B88-B646-BE8361DAE9E0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62480" indent="-362480">
              <a:spcBef>
                <a:spcPct val="20000"/>
              </a:spcBef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01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3" indent="-285725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98" indent="-228580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57" indent="-228580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17" indent="-228580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76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36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694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54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A2C3CB7-9254-4B8C-86F2-05F09AE11492}" type="slidenum">
              <a:rPr lang="en-US">
                <a:solidFill>
                  <a:prstClr val="black"/>
                </a:solidFill>
              </a:rPr>
              <a:pPr eaLnBrk="1" hangingPunct="1"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56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41E3F6-FEBB-4CCD-B2E5-10BF0C1695E5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0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9ADA20B-80D7-4C6B-8033-8B85BDDDF6AB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96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DD17F5-F009-470C-9FBD-513920C5255A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3906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D964110-E858-41A5-A890-C46C4331A208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24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1B987F-FE9B-4F68-8340-E620826449AE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694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C54302-6C41-42EB-B34D-DE4D6A8E017A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8482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AC133ED9-1670-47A4-A65E-336439A92686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94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We</a:t>
            </a:r>
            <a:r>
              <a:rPr lang="en-US" baseline="0" dirty="0"/>
              <a:t> can use homogeneous coordinates to write camera matrix in linear form.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38E04A-61AE-4F70-8735-F6523DDCF32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6545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4761B2-1E8E-4DCD-9EF3-8F016B9F2DB7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0530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06007AA-E729-4CFF-BC64-9C98DA1E7D8C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427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D9AB0C-5F1A-4573-AB84-3635C08179BE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2578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D695B9D9-98D8-4642-A135-B6527F07B03C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650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781E97-20DB-4D0D-9DD8-98DE3BA8BBF7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4626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D028C84-7C5E-4271-8A1B-1B8D99C694D8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584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261310-4F16-4D9D-8AFA-6D7B52E7CB47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0290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BCF0298-DEC8-4A04-BF92-D5ECBD83199B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649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9F7DF0-8B02-485F-96B3-233A1DF70048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90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E8684F8-C34D-4B88-B646-BE8361DAE9E0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62480" indent="-362480">
              <a:spcBef>
                <a:spcPct val="20000"/>
              </a:spcBef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094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5F75DC-2DAD-45AD-BC6F-C3559FDD87A9}" type="slidenum">
              <a:rPr lang="en-US" smtClean="0">
                <a:latin typeface="Arial" pitchFamily="34" charset="0"/>
                <a:cs typeface="Arial" pitchFamily="34" charset="0"/>
              </a:rPr>
              <a:pPr/>
              <a:t>38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7758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7BD444-5732-439E-BCA3-B73A32001A6B}" type="slidenum">
              <a:rPr lang="en-US" smtClean="0">
                <a:latin typeface="Arial" pitchFamily="34" charset="0"/>
                <a:cs typeface="Arial" pitchFamily="34" charset="0"/>
              </a:rPr>
              <a:pPr/>
              <a:t>39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51" y="4379902"/>
            <a:ext cx="5095600" cy="4148174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2983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CC6933-934E-4D07-8F9B-9DAEEBC08295}" type="slidenum">
              <a:rPr lang="en-US" smtClean="0">
                <a:latin typeface="Arial" pitchFamily="34" charset="0"/>
                <a:cs typeface="Arial" pitchFamily="34" charset="0"/>
              </a:rPr>
              <a:pPr/>
              <a:t>40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51" y="4379902"/>
            <a:ext cx="5095600" cy="4148174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450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BDD873-1981-47F1-8996-2C700F1D5DA0}" type="slidenum">
              <a:rPr lang="en-US" smtClean="0">
                <a:latin typeface="Arial" pitchFamily="34" charset="0"/>
                <a:cs typeface="Arial" pitchFamily="34" charset="0"/>
              </a:rPr>
              <a:pPr/>
              <a:t>41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870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796ACE-DF3F-4E36-ABD7-6456E2A1457F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68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We</a:t>
            </a:r>
            <a:r>
              <a:rPr lang="en-US" baseline="0" dirty="0"/>
              <a:t> can use homogeneous coordinates to write camera matrix in linear form.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38E04A-61AE-4F70-8735-F6523DDCF32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7117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FAC4D7-EA78-4517-BAB6-AA648901F13D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238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324DCC-BA0C-4797-A56E-6712B3117F09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8640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FC2C42-AF36-4B30-90B9-0C56895BABDA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7938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E78F59C-260C-4BCD-97E8-73F8BC77BF87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671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9C92D1-A8B2-4B7E-89D4-85DDB95D4A06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2036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091AF09-0D4D-4903-A3F4-022031373079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412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D2BFF5-C3ED-459F-AEE3-AA0D18A9D5FA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109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25EEB1-E60F-4EF6-923A-02850D2BBA33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006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22A8C9-3F0A-4CB1-9518-022E4CCD0C94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267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39939C-68C0-401A-8C8B-FDBE73542C33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37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C201B7-0B86-4AD3-B2F2-6521A846EC53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228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CC163A-32B3-4499-BF81-D4925C1C94CC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49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We</a:t>
            </a:r>
            <a:r>
              <a:rPr lang="en-US" baseline="0" dirty="0"/>
              <a:t> can use homogeneous coordinates to write camera matrix in linear form.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38E04A-61AE-4F70-8735-F6523DDCF32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3921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4BC48A-BF89-445B-AF44-FD2D86C68FC3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smaller window:  more detail, more noise</a:t>
            </a:r>
          </a:p>
          <a:p>
            <a:r>
              <a:rPr lang="en-US"/>
              <a:t>bigger window:  less noise, more detail</a:t>
            </a:r>
          </a:p>
        </p:txBody>
      </p:sp>
    </p:spTree>
    <p:extLst>
      <p:ext uri="{BB962C8B-B14F-4D97-AF65-F5344CB8AC3E}">
        <p14:creationId xmlns:p14="http://schemas.microsoft.com/office/powerpoint/2010/main" val="15118227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5D8245-9939-4CBC-9D80-66256A3C3A41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439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10DA14-C79B-4873-9A0A-9FCD2BCFC8A4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69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0D281-6219-44EA-BF3D-2FDFA796B06E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 w="12700" cap="flat">
            <a:solidFill>
              <a:schemeClr val="tx1"/>
            </a:solidFill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 lIns="108242" tIns="54121" rIns="108242" bIns="5412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154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2065A7-DD1E-4D29-93F6-41557040461C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05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We</a:t>
            </a:r>
            <a:r>
              <a:rPr lang="en-US" baseline="0" dirty="0"/>
              <a:t> can use homogeneous coordinates to write camera matrix in linear form.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38E04A-61AE-4F70-8735-F6523DDCF32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665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63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04DC27-2856-445E-8712-13565CACB260}" type="slidenum">
              <a:rPr lang="en-US" sz="1200">
                <a:solidFill>
                  <a:prstClr val="black"/>
                </a:solidFill>
              </a:rPr>
              <a:pPr/>
              <a:t>18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1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5AEFDB-45E2-4E86-AE4B-5B64AC2FA133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90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5AEFDB-45E2-4E86-AE4B-5B64AC2FA133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23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sted-image.png"/>
          <p:cNvPicPr/>
          <p:nvPr/>
        </p:nvPicPr>
        <p:blipFill>
          <a:blip r:embed="rId2">
            <a:alphaModFix amt="10839"/>
            <a:extLst/>
          </a:blip>
          <a:srcRect l="11804" t="22310" b="2478"/>
          <a:stretch>
            <a:fillRect/>
          </a:stretch>
        </p:blipFill>
        <p:spPr>
          <a:xfrm>
            <a:off x="-69850" y="-6276"/>
            <a:ext cx="4680310" cy="399125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/>
          <p:nvPr/>
        </p:nvSpPr>
        <p:spPr>
          <a:xfrm>
            <a:off x="298810" y="1353378"/>
            <a:ext cx="8623300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4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 dirty="0">
                <a:solidFill>
                  <a:srgbClr val="215380"/>
                </a:solidFill>
              </a:rPr>
              <a:t>CS</a:t>
            </a:r>
            <a:r>
              <a:rPr lang="en-US" sz="3400" dirty="0">
                <a:solidFill>
                  <a:srgbClr val="215380"/>
                </a:solidFill>
              </a:rPr>
              <a:t>4</a:t>
            </a:r>
            <a:r>
              <a:rPr sz="3400" dirty="0">
                <a:solidFill>
                  <a:srgbClr val="215380"/>
                </a:solidFill>
              </a:rPr>
              <a:t>501: </a:t>
            </a:r>
            <a:r>
              <a:rPr lang="en-US" sz="3400" dirty="0">
                <a:solidFill>
                  <a:srgbClr val="215380"/>
                </a:solidFill>
              </a:rPr>
              <a:t>Introduction</a:t>
            </a:r>
            <a:r>
              <a:rPr lang="en-US" sz="3400" baseline="0" dirty="0">
                <a:solidFill>
                  <a:srgbClr val="215380"/>
                </a:solidFill>
              </a:rPr>
              <a:t> to Computer Vision</a:t>
            </a:r>
            <a:endParaRPr sz="34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0815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1200151"/>
            <a:ext cx="8610600" cy="3394472"/>
          </a:xfrm>
          <a:prstGeom prst="rect">
            <a:avLst/>
          </a:prstGeom>
        </p:spPr>
        <p:txBody>
          <a:bodyPr/>
          <a:lstStyle>
            <a:lvl1pPr algn="l">
              <a:defRPr sz="2100" b="0">
                <a:solidFill>
                  <a:schemeClr val="tx1"/>
                </a:solidFill>
                <a:latin typeface="+mn-lt"/>
              </a:defRPr>
            </a:lvl1pPr>
            <a:lvl2pPr algn="l">
              <a:defRPr sz="1500" b="0">
                <a:solidFill>
                  <a:schemeClr val="tx1"/>
                </a:solidFill>
                <a:latin typeface="+mn-lt"/>
              </a:defRPr>
            </a:lvl2pPr>
            <a:lvl3pPr algn="l">
              <a:defRPr sz="1350" b="0">
                <a:solidFill>
                  <a:schemeClr val="tx1"/>
                </a:solidFill>
                <a:latin typeface="+mj-lt"/>
              </a:defRPr>
            </a:lvl3pPr>
            <a:lvl4pPr algn="l">
              <a:defRPr sz="1100" b="0">
                <a:solidFill>
                  <a:schemeClr val="tx1"/>
                </a:solidFill>
                <a:latin typeface="+mj-lt"/>
              </a:defRPr>
            </a:lvl4pPr>
            <a:lvl5pPr algn="l">
              <a:defRPr sz="1100" b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984113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918F93-C341-4EB0-90ED-80D2F37FD3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6044A-196B-42E3-9270-AF8BCFBE1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3F1C6D-9305-4F92-9FFF-44BFD78DE8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A10E8-845B-4F12-A45E-E9D8AFA2CA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74DF7-AD36-F447-9F37-3665E2D3B1EA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15.wmf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12.wmf"/><Relationship Id="rId17" Type="http://schemas.openxmlformats.org/officeDocument/2006/relationships/oleObject" Target="../embeddings/oleObject11.bin"/><Relationship Id="rId2" Type="http://schemas.openxmlformats.org/officeDocument/2006/relationships/tags" Target="../tags/tag3.xml"/><Relationship Id="rId16" Type="http://schemas.openxmlformats.org/officeDocument/2006/relationships/image" Target="../media/image14.wmf"/><Relationship Id="rId20" Type="http://schemas.openxmlformats.org/officeDocument/2006/relationships/image" Target="../media/image16.wmf"/><Relationship Id="rId1" Type="http://schemas.openxmlformats.org/officeDocument/2006/relationships/vmlDrawing" Target="../drawings/vmlDrawing7.vml"/><Relationship Id="rId6" Type="http://schemas.openxmlformats.org/officeDocument/2006/relationships/tags" Target="../tags/tag7.xml"/><Relationship Id="rId11" Type="http://schemas.openxmlformats.org/officeDocument/2006/relationships/oleObject" Target="../embeddings/oleObject8.bin"/><Relationship Id="rId5" Type="http://schemas.openxmlformats.org/officeDocument/2006/relationships/tags" Target="../tags/tag6.xml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11.wmf"/><Relationship Id="rId19" Type="http://schemas.openxmlformats.org/officeDocument/2006/relationships/oleObject" Target="../embeddings/oleObject12.bin"/><Relationship Id="rId4" Type="http://schemas.openxmlformats.org/officeDocument/2006/relationships/tags" Target="../tags/tag5.xml"/><Relationship Id="rId9" Type="http://schemas.openxmlformats.org/officeDocument/2006/relationships/oleObject" Target="../embeddings/oleObject7.bin"/><Relationship Id="rId14" Type="http://schemas.openxmlformats.org/officeDocument/2006/relationships/image" Target="../media/image13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image" Target="../media/image15.wmf"/><Relationship Id="rId18" Type="http://schemas.openxmlformats.org/officeDocument/2006/relationships/oleObject" Target="../embeddings/oleObject17.bin"/><Relationship Id="rId3" Type="http://schemas.openxmlformats.org/officeDocument/2006/relationships/tags" Target="../tags/tag10.xml"/><Relationship Id="rId21" Type="http://schemas.openxmlformats.org/officeDocument/2006/relationships/image" Target="../media/image20.wmf"/><Relationship Id="rId7" Type="http://schemas.openxmlformats.org/officeDocument/2006/relationships/tags" Target="../tags/tag14.xml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18.wmf"/><Relationship Id="rId2" Type="http://schemas.openxmlformats.org/officeDocument/2006/relationships/tags" Target="../tags/tag9.xml"/><Relationship Id="rId16" Type="http://schemas.openxmlformats.org/officeDocument/2006/relationships/oleObject" Target="../embeddings/oleObject16.bin"/><Relationship Id="rId20" Type="http://schemas.openxmlformats.org/officeDocument/2006/relationships/oleObject" Target="../embeddings/oleObject18.bin"/><Relationship Id="rId1" Type="http://schemas.openxmlformats.org/officeDocument/2006/relationships/vmlDrawing" Target="../drawings/vmlDrawing8.vml"/><Relationship Id="rId6" Type="http://schemas.openxmlformats.org/officeDocument/2006/relationships/tags" Target="../tags/tag13.xml"/><Relationship Id="rId11" Type="http://schemas.openxmlformats.org/officeDocument/2006/relationships/image" Target="../media/image11.wmf"/><Relationship Id="rId5" Type="http://schemas.openxmlformats.org/officeDocument/2006/relationships/tags" Target="../tags/tag12.xml"/><Relationship Id="rId15" Type="http://schemas.openxmlformats.org/officeDocument/2006/relationships/image" Target="../media/image17.wmf"/><Relationship Id="rId23" Type="http://schemas.openxmlformats.org/officeDocument/2006/relationships/image" Target="../media/image21.wmf"/><Relationship Id="rId10" Type="http://schemas.openxmlformats.org/officeDocument/2006/relationships/oleObject" Target="../embeddings/oleObject13.bin"/><Relationship Id="rId19" Type="http://schemas.openxmlformats.org/officeDocument/2006/relationships/image" Target="../media/image19.wmf"/><Relationship Id="rId4" Type="http://schemas.openxmlformats.org/officeDocument/2006/relationships/tags" Target="../tags/tag11.xml"/><Relationship Id="rId9" Type="http://schemas.openxmlformats.org/officeDocument/2006/relationships/slideLayout" Target="../slideLayouts/slideLayout2.xml"/><Relationship Id="rId14" Type="http://schemas.openxmlformats.org/officeDocument/2006/relationships/oleObject" Target="../embeddings/oleObject15.bin"/><Relationship Id="rId22" Type="http://schemas.openxmlformats.org/officeDocument/2006/relationships/oleObject" Target="../embeddings/oleObject19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21.wmf"/><Relationship Id="rId3" Type="http://schemas.openxmlformats.org/officeDocument/2006/relationships/tags" Target="../tags/tag17.xml"/><Relationship Id="rId7" Type="http://schemas.openxmlformats.org/officeDocument/2006/relationships/slideLayout" Target="../slideLayouts/slideLayout2.xml"/><Relationship Id="rId12" Type="http://schemas.openxmlformats.org/officeDocument/2006/relationships/oleObject" Target="../embeddings/oleObject22.bin"/><Relationship Id="rId17" Type="http://schemas.openxmlformats.org/officeDocument/2006/relationships/image" Target="../media/image24.wmf"/><Relationship Id="rId2" Type="http://schemas.openxmlformats.org/officeDocument/2006/relationships/tags" Target="../tags/tag16.xml"/><Relationship Id="rId16" Type="http://schemas.openxmlformats.org/officeDocument/2006/relationships/oleObject" Target="../embeddings/oleObject24.bin"/><Relationship Id="rId1" Type="http://schemas.openxmlformats.org/officeDocument/2006/relationships/vmlDrawing" Target="../drawings/vmlDrawing9.vml"/><Relationship Id="rId6" Type="http://schemas.openxmlformats.org/officeDocument/2006/relationships/tags" Target="../tags/tag20.xml"/><Relationship Id="rId11" Type="http://schemas.openxmlformats.org/officeDocument/2006/relationships/image" Target="../media/image22.wmf"/><Relationship Id="rId5" Type="http://schemas.openxmlformats.org/officeDocument/2006/relationships/tags" Target="../tags/tag19.xml"/><Relationship Id="rId15" Type="http://schemas.openxmlformats.org/officeDocument/2006/relationships/image" Target="../media/image23.wmf"/><Relationship Id="rId10" Type="http://schemas.openxmlformats.org/officeDocument/2006/relationships/oleObject" Target="../embeddings/oleObject21.bin"/><Relationship Id="rId4" Type="http://schemas.openxmlformats.org/officeDocument/2006/relationships/tags" Target="../tags/tag18.xml"/><Relationship Id="rId9" Type="http://schemas.openxmlformats.org/officeDocument/2006/relationships/image" Target="../media/image11.wmf"/><Relationship Id="rId14" Type="http://schemas.openxmlformats.org/officeDocument/2006/relationships/oleObject" Target="../embeddings/oleObject23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13" Type="http://schemas.openxmlformats.org/officeDocument/2006/relationships/image" Target="../media/image26.wmf"/><Relationship Id="rId3" Type="http://schemas.openxmlformats.org/officeDocument/2006/relationships/tags" Target="../tags/tag22.xml"/><Relationship Id="rId7" Type="http://schemas.openxmlformats.org/officeDocument/2006/relationships/image" Target="../media/image11.wmf"/><Relationship Id="rId12" Type="http://schemas.openxmlformats.org/officeDocument/2006/relationships/oleObject" Target="../embeddings/oleObject28.bin"/><Relationship Id="rId2" Type="http://schemas.openxmlformats.org/officeDocument/2006/relationships/tags" Target="../tags/tag2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24.wmf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27.bin"/><Relationship Id="rId4" Type="http://schemas.openxmlformats.org/officeDocument/2006/relationships/tags" Target="../tags/tag23.xml"/><Relationship Id="rId9" Type="http://schemas.openxmlformats.org/officeDocument/2006/relationships/image" Target="../media/image2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wmf"/><Relationship Id="rId2" Type="http://schemas.openxmlformats.org/officeDocument/2006/relationships/tags" Target="../tags/tag24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29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csse.uwa.edu.au/~angie/thesis.pdf" TargetMode="Externa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notesSlide" Target="../notesSlides/notesSlide33.xml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wmf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wmf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84.png"/><Relationship Id="rId4" Type="http://schemas.openxmlformats.org/officeDocument/2006/relationships/oleObject" Target="../embeddings/oleObject33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d.uwo.ca/~yuri/Papers/pami01.pdf" TargetMode="External"/><Relationship Id="rId3" Type="http://schemas.openxmlformats.org/officeDocument/2006/relationships/notesSlide" Target="../notesSlides/notesSlide42.xml"/><Relationship Id="rId7" Type="http://schemas.openxmlformats.org/officeDocument/2006/relationships/hyperlink" Target="http://www.middlebury.edu/stereo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7.png"/><Relationship Id="rId5" Type="http://schemas.openxmlformats.org/officeDocument/2006/relationships/image" Target="../media/image84.png"/><Relationship Id="rId4" Type="http://schemas.openxmlformats.org/officeDocument/2006/relationships/oleObject" Target="../embeddings/oleObject35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~zhang/Papers/TR99-21.pdf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png"/><Relationship Id="rId11" Type="http://schemas.openxmlformats.org/officeDocument/2006/relationships/image" Target="../media/image7.png"/><Relationship Id="rId5" Type="http://schemas.openxmlformats.org/officeDocument/2006/relationships/image" Target="../media/image3.wmf"/><Relationship Id="rId10" Type="http://schemas.openxmlformats.org/officeDocument/2006/relationships/image" Target="../media/image14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.png"/><Relationship Id="rId5" Type="http://schemas.openxmlformats.org/officeDocument/2006/relationships/image" Target="../media/image3.wmf"/><Relationship Id="rId10" Type="http://schemas.openxmlformats.org/officeDocument/2006/relationships/image" Target="../media/image17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8.wmf"/><Relationship Id="rId2" Type="http://schemas.openxmlformats.org/officeDocument/2006/relationships/tags" Target="../tags/tag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131338" y="1879818"/>
            <a:ext cx="8512109" cy="1415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3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300" dirty="0">
                <a:solidFill>
                  <a:srgbClr val="215380"/>
                </a:solidFill>
              </a:rPr>
              <a:t>3D Vision: Camera Calibration and Dense Stereo</a:t>
            </a:r>
            <a:endParaRPr sz="4300" dirty="0">
              <a:solidFill>
                <a:srgbClr val="21538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5579" y="2237874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855" y="3295590"/>
            <a:ext cx="1693074" cy="1123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6409" y="4497169"/>
            <a:ext cx="8903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x-none" sz="1200" dirty="0"/>
              <a:t>Various slides from previous courses by: </a:t>
            </a:r>
            <a:br>
              <a:rPr lang="en-US" altLang="x-none" sz="1200" dirty="0"/>
            </a:br>
            <a:r>
              <a:rPr lang="en-US" altLang="x-none" sz="1200" dirty="0"/>
              <a:t>D.A. Forsyth (Berkeley / UIUC), I. Kokkinos (</a:t>
            </a:r>
            <a:r>
              <a:rPr lang="en-US" altLang="x-none" sz="1200" dirty="0" err="1"/>
              <a:t>Ecole</a:t>
            </a:r>
            <a:r>
              <a:rPr lang="en-US" altLang="x-none" sz="1200" dirty="0"/>
              <a:t> Centrale / UCL). S. </a:t>
            </a:r>
            <a:r>
              <a:rPr lang="en-US" altLang="x-none" sz="1200" dirty="0" err="1"/>
              <a:t>Lazebnik</a:t>
            </a:r>
            <a:r>
              <a:rPr lang="en-US" altLang="x-none" sz="1200" dirty="0"/>
              <a:t> (UNC / UIUC), S. Seitz (MSR / Facebook), J. Hays (Brown / Georgia Tech), A. Berg (Stony Brook / UNC), D. Samaras (Stony Brook) . J. M. </a:t>
            </a:r>
            <a:r>
              <a:rPr lang="en-US" altLang="x-none" sz="1200" dirty="0" err="1"/>
              <a:t>Frahm</a:t>
            </a:r>
            <a:r>
              <a:rPr lang="en-US" altLang="x-none" sz="1200" dirty="0"/>
              <a:t> (UNC), V. Ordonez (UVA), Steve Seitz (UW).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-146015"/>
            <a:ext cx="7886700" cy="994172"/>
          </a:xfrm>
        </p:spPr>
        <p:txBody>
          <a:bodyPr/>
          <a:lstStyle/>
          <a:p>
            <a:r>
              <a:rPr lang="en-US" dirty="0"/>
              <a:t>How do we calibrate a camera?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3"/>
          <a:stretch/>
        </p:blipFill>
        <p:spPr>
          <a:xfrm>
            <a:off x="1298121" y="1156059"/>
            <a:ext cx="6515100" cy="3892736"/>
          </a:xfrm>
        </p:spPr>
      </p:pic>
      <p:sp>
        <p:nvSpPr>
          <p:cNvPr id="5" name="TextBox 4"/>
          <p:cNvSpPr txBox="1"/>
          <p:nvPr/>
        </p:nvSpPr>
        <p:spPr>
          <a:xfrm>
            <a:off x="5470071" y="1441809"/>
            <a:ext cx="1714500" cy="3323987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312.747 309.140 30.086</a:t>
            </a:r>
          </a:p>
          <a:p>
            <a:pPr algn="ctr"/>
            <a:r>
              <a:rPr lang="en-US" sz="1050" dirty="0"/>
              <a:t>305.796 311.649 30.356</a:t>
            </a:r>
          </a:p>
          <a:p>
            <a:pPr algn="ctr"/>
            <a:r>
              <a:rPr lang="en-US" sz="1050" dirty="0"/>
              <a:t>307.694 312.358 30.418</a:t>
            </a:r>
          </a:p>
          <a:p>
            <a:pPr algn="ctr"/>
            <a:r>
              <a:rPr lang="en-US" sz="1050" dirty="0"/>
              <a:t>310.149 307.186 29.298</a:t>
            </a:r>
          </a:p>
          <a:p>
            <a:pPr algn="ctr"/>
            <a:r>
              <a:rPr lang="en-US" sz="1050" dirty="0"/>
              <a:t>311.937 310.105 29.216</a:t>
            </a:r>
          </a:p>
          <a:p>
            <a:pPr algn="ctr"/>
            <a:r>
              <a:rPr lang="en-US" sz="1050" dirty="0"/>
              <a:t>311.202 307.572 30.682</a:t>
            </a:r>
          </a:p>
          <a:p>
            <a:pPr algn="ctr"/>
            <a:r>
              <a:rPr lang="en-US" sz="1050" dirty="0"/>
              <a:t>307.106 306.876 28.660</a:t>
            </a:r>
          </a:p>
          <a:p>
            <a:pPr algn="ctr"/>
            <a:r>
              <a:rPr lang="en-US" sz="1050" dirty="0"/>
              <a:t>309.317 312.490 30.230</a:t>
            </a:r>
          </a:p>
          <a:p>
            <a:pPr algn="ctr"/>
            <a:r>
              <a:rPr lang="en-US" sz="1050" dirty="0"/>
              <a:t>307.435 310.151 29.318</a:t>
            </a:r>
          </a:p>
          <a:p>
            <a:pPr algn="ctr"/>
            <a:r>
              <a:rPr lang="en-US" sz="1050" dirty="0"/>
              <a:t>308.253 306.300 28.881</a:t>
            </a:r>
          </a:p>
          <a:p>
            <a:pPr algn="ctr"/>
            <a:r>
              <a:rPr lang="en-US" sz="1050" dirty="0"/>
              <a:t>306.650 309.301 28.905</a:t>
            </a:r>
          </a:p>
          <a:p>
            <a:pPr algn="ctr"/>
            <a:r>
              <a:rPr lang="en-US" sz="1050" dirty="0"/>
              <a:t>308.069 306.831 29.189</a:t>
            </a:r>
          </a:p>
          <a:p>
            <a:pPr algn="ctr"/>
            <a:r>
              <a:rPr lang="en-US" sz="1050" dirty="0"/>
              <a:t>309.671 308.834 29.029</a:t>
            </a:r>
          </a:p>
          <a:p>
            <a:pPr algn="ctr"/>
            <a:r>
              <a:rPr lang="en-US" sz="1050" dirty="0"/>
              <a:t>308.255 309.955 29.267</a:t>
            </a:r>
          </a:p>
          <a:p>
            <a:pPr algn="ctr"/>
            <a:r>
              <a:rPr lang="en-US" sz="1050" dirty="0"/>
              <a:t>307.546 308.613 28.963</a:t>
            </a:r>
          </a:p>
          <a:p>
            <a:pPr algn="ctr"/>
            <a:r>
              <a:rPr lang="en-US" sz="1050" dirty="0"/>
              <a:t>311.036 309.206 28.913</a:t>
            </a:r>
          </a:p>
          <a:p>
            <a:pPr algn="ctr"/>
            <a:r>
              <a:rPr lang="en-US" sz="1050" dirty="0"/>
              <a:t>307.518 308.175 29.069</a:t>
            </a:r>
          </a:p>
          <a:p>
            <a:pPr algn="ctr"/>
            <a:r>
              <a:rPr lang="en-US" sz="1050" dirty="0"/>
              <a:t>309.950 311.262 29.990</a:t>
            </a:r>
          </a:p>
          <a:p>
            <a:pPr algn="ctr"/>
            <a:r>
              <a:rPr lang="en-US" sz="1050" dirty="0"/>
              <a:t>312.160 310.772 29.080</a:t>
            </a:r>
          </a:p>
          <a:p>
            <a:pPr algn="ctr"/>
            <a:r>
              <a:rPr lang="en-US" sz="1050" dirty="0"/>
              <a:t>311.988 312.709 30.514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3921" y="1441808"/>
            <a:ext cx="811530" cy="3323987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880  214</a:t>
            </a:r>
          </a:p>
          <a:p>
            <a:pPr algn="ctr"/>
            <a:r>
              <a:rPr lang="en-US" sz="1050" dirty="0"/>
              <a:t> 43  203</a:t>
            </a:r>
          </a:p>
          <a:p>
            <a:pPr algn="ctr"/>
            <a:r>
              <a:rPr lang="en-US" sz="1050" dirty="0"/>
              <a:t>270  197</a:t>
            </a:r>
          </a:p>
          <a:p>
            <a:pPr algn="ctr"/>
            <a:r>
              <a:rPr lang="en-US" sz="1050" dirty="0"/>
              <a:t>886  347</a:t>
            </a:r>
          </a:p>
          <a:p>
            <a:pPr algn="ctr"/>
            <a:r>
              <a:rPr lang="en-US" sz="1050" dirty="0"/>
              <a:t>745  302</a:t>
            </a:r>
          </a:p>
          <a:p>
            <a:pPr algn="ctr"/>
            <a:r>
              <a:rPr lang="en-US" sz="1050" dirty="0"/>
              <a:t>943  128</a:t>
            </a:r>
          </a:p>
          <a:p>
            <a:pPr algn="ctr"/>
            <a:r>
              <a:rPr lang="en-US" sz="1050" dirty="0"/>
              <a:t>476  590</a:t>
            </a:r>
          </a:p>
          <a:p>
            <a:pPr algn="ctr"/>
            <a:r>
              <a:rPr lang="en-US" sz="1050" dirty="0"/>
              <a:t>419  214</a:t>
            </a:r>
          </a:p>
          <a:p>
            <a:pPr algn="ctr"/>
            <a:r>
              <a:rPr lang="en-US" sz="1050" dirty="0"/>
              <a:t>317  335</a:t>
            </a:r>
          </a:p>
          <a:p>
            <a:pPr algn="ctr"/>
            <a:r>
              <a:rPr lang="en-US" sz="1050" dirty="0"/>
              <a:t>783  521</a:t>
            </a:r>
          </a:p>
          <a:p>
            <a:pPr algn="ctr"/>
            <a:r>
              <a:rPr lang="en-US" sz="1050" dirty="0"/>
              <a:t>235  427</a:t>
            </a:r>
          </a:p>
          <a:p>
            <a:pPr algn="ctr"/>
            <a:r>
              <a:rPr lang="en-US" sz="1050" dirty="0"/>
              <a:t>665  429</a:t>
            </a:r>
          </a:p>
          <a:p>
            <a:pPr algn="ctr"/>
            <a:r>
              <a:rPr lang="en-US" sz="1050" dirty="0"/>
              <a:t>655  362</a:t>
            </a:r>
          </a:p>
          <a:p>
            <a:pPr algn="ctr"/>
            <a:r>
              <a:rPr lang="en-US" sz="1050" dirty="0"/>
              <a:t>427  333</a:t>
            </a:r>
          </a:p>
          <a:p>
            <a:pPr algn="ctr"/>
            <a:r>
              <a:rPr lang="en-US" sz="1050" dirty="0"/>
              <a:t>412  415</a:t>
            </a:r>
          </a:p>
          <a:p>
            <a:pPr algn="ctr"/>
            <a:r>
              <a:rPr lang="en-US" sz="1050" dirty="0"/>
              <a:t>746  351</a:t>
            </a:r>
          </a:p>
          <a:p>
            <a:pPr algn="ctr"/>
            <a:r>
              <a:rPr lang="en-US" sz="1050" dirty="0"/>
              <a:t>434  415</a:t>
            </a:r>
          </a:p>
          <a:p>
            <a:pPr algn="ctr"/>
            <a:r>
              <a:rPr lang="en-US" sz="1050" dirty="0"/>
              <a:t>525  234</a:t>
            </a:r>
          </a:p>
          <a:p>
            <a:pPr algn="ctr"/>
            <a:r>
              <a:rPr lang="en-US" sz="1050" dirty="0"/>
              <a:t>716  308</a:t>
            </a:r>
          </a:p>
          <a:p>
            <a:pPr algn="ctr"/>
            <a:r>
              <a:rPr lang="en-US" sz="1050" dirty="0"/>
              <a:t>602  187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84371" y="756009"/>
            <a:ext cx="1428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Known 3d locations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18161" y="734928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Known 2d image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coords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E3252F-3E76-3848-916B-5786F78A9845}"/>
              </a:ext>
            </a:extLst>
          </p:cNvPr>
          <p:cNvSpPr txBox="1"/>
          <p:nvPr/>
        </p:nvSpPr>
        <p:spPr>
          <a:xfrm>
            <a:off x="7164184" y="144412"/>
            <a:ext cx="1327608" cy="2135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88" dirty="0">
                <a:solidFill>
                  <a:prstClr val="black"/>
                </a:solidFill>
                <a:latin typeface="Arial" charset="0"/>
              </a:rPr>
              <a:t>Slide Credit: James Hays</a:t>
            </a:r>
          </a:p>
        </p:txBody>
      </p:sp>
    </p:spTree>
    <p:extLst>
      <p:ext uri="{BB962C8B-B14F-4D97-AF65-F5344CB8AC3E}">
        <p14:creationId xmlns:p14="http://schemas.microsoft.com/office/powerpoint/2010/main" val="73021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914651" y="806053"/>
          <a:ext cx="3202781" cy="1354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47" name="Equation" r:id="rId9" imgW="2158920" imgH="914400" progId="Equation.3">
                  <p:embed/>
                </p:oleObj>
              </mc:Choice>
              <mc:Fallback>
                <p:oleObj name="Equation" r:id="rId9" imgW="2158920" imgH="9144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4651" y="806053"/>
                        <a:ext cx="3202781" cy="13549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3123009" y="2343150"/>
          <a:ext cx="2731294" cy="339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48" name="Equation" r:id="rId11" imgW="1841400" imgH="228600" progId="Equation.3">
                  <p:embed/>
                </p:oleObj>
              </mc:Choice>
              <mc:Fallback>
                <p:oleObj name="Equation" r:id="rId11" imgW="1841400" imgH="2286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3009" y="2343150"/>
                        <a:ext cx="2731294" cy="3393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custDataLst>
              <p:tags r:id="rId4"/>
            </p:custDataLst>
            <p:extLst/>
          </p:nvPr>
        </p:nvGraphicFramePr>
        <p:xfrm>
          <a:off x="3121494" y="2743200"/>
          <a:ext cx="2768203" cy="339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49" name="Equation" r:id="rId13" imgW="1866600" imgH="228600" progId="Equation.3">
                  <p:embed/>
                </p:oleObj>
              </mc:Choice>
              <mc:Fallback>
                <p:oleObj name="Equation" r:id="rId13" imgW="1866600" imgH="2286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1494" y="2743200"/>
                        <a:ext cx="2768203" cy="3393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custDataLst>
              <p:tags r:id="rId5"/>
            </p:custDataLst>
            <p:extLst/>
          </p:nvPr>
        </p:nvGraphicFramePr>
        <p:xfrm>
          <a:off x="3199209" y="3143250"/>
          <a:ext cx="2655094" cy="339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50" name="Equation" r:id="rId15" imgW="1790640" imgH="228600" progId="Equation.3">
                  <p:embed/>
                </p:oleObj>
              </mc:Choice>
              <mc:Fallback>
                <p:oleObj name="Equation" r:id="rId15" imgW="1790640" imgH="228600" progId="Equation.3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9209" y="3143250"/>
                        <a:ext cx="2655094" cy="3393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943600" y="1125217"/>
            <a:ext cx="1428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71600" y="1125217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Known 2d image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coords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400550" y="545306"/>
            <a:ext cx="285750" cy="400050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871787" y="62815"/>
            <a:ext cx="3343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Unknown Camera Parameters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custDataLst>
              <p:tags r:id="rId6"/>
            </p:custDataLst>
            <p:extLst/>
          </p:nvPr>
        </p:nvGraphicFramePr>
        <p:xfrm>
          <a:off x="3161109" y="3714751"/>
          <a:ext cx="2731294" cy="640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51" name="Equation" r:id="rId17" imgW="1841400" imgH="431640" progId="Equation.3">
                  <p:embed/>
                </p:oleObj>
              </mc:Choice>
              <mc:Fallback>
                <p:oleObj name="Equation" r:id="rId17" imgW="1841400" imgH="431640" progId="Equation.3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1109" y="3714751"/>
                        <a:ext cx="2731294" cy="6405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custDataLst>
              <p:tags r:id="rId7"/>
            </p:custDataLst>
            <p:extLst/>
          </p:nvPr>
        </p:nvGraphicFramePr>
        <p:xfrm>
          <a:off x="3177777" y="4430317"/>
          <a:ext cx="2731294" cy="640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52" name="Equation" r:id="rId19" imgW="1841400" imgH="431640" progId="Equation.3">
                  <p:embed/>
                </p:oleObj>
              </mc:Choice>
              <mc:Fallback>
                <p:oleObj name="Equation" r:id="rId19" imgW="1841400" imgH="431640" progId="Equation.3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7777" y="4430317"/>
                        <a:ext cx="2731294" cy="6405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D5FBD4AB-C921-7345-A47C-B6A17BF10ADB}"/>
              </a:ext>
            </a:extLst>
          </p:cNvPr>
          <p:cNvSpPr txBox="1"/>
          <p:nvPr/>
        </p:nvSpPr>
        <p:spPr>
          <a:xfrm>
            <a:off x="7164184" y="150943"/>
            <a:ext cx="1327608" cy="2135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88" dirty="0">
                <a:solidFill>
                  <a:prstClr val="black"/>
                </a:solidFill>
                <a:latin typeface="Arial" charset="0"/>
              </a:rPr>
              <a:t>Slide Credit: James Hays</a:t>
            </a:r>
          </a:p>
        </p:txBody>
      </p:sp>
    </p:spTree>
    <p:extLst>
      <p:ext uri="{BB962C8B-B14F-4D97-AF65-F5344CB8AC3E}">
        <p14:creationId xmlns:p14="http://schemas.microsoft.com/office/powerpoint/2010/main" val="310697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914651" y="806053"/>
          <a:ext cx="3202781" cy="1354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6" name="Equation" r:id="rId10" imgW="2158920" imgH="914400" progId="Equation.3">
                  <p:embed/>
                </p:oleObj>
              </mc:Choice>
              <mc:Fallback>
                <p:oleObj name="Equation" r:id="rId10" imgW="2158920" imgH="9144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4651" y="806053"/>
                        <a:ext cx="3202781" cy="13549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943600" y="1125217"/>
            <a:ext cx="1428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71600" y="1125217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Known 2d image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coords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400550" y="545306"/>
            <a:ext cx="285750" cy="400050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871787" y="62815"/>
            <a:ext cx="3343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Unknown Camera Parameters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3161109" y="2228851"/>
          <a:ext cx="2731294" cy="640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7" name="Equation" r:id="rId12" imgW="1841400" imgH="431640" progId="Equation.3">
                  <p:embed/>
                </p:oleObj>
              </mc:Choice>
              <mc:Fallback>
                <p:oleObj name="Equation" r:id="rId12" imgW="1841400" imgH="431640" progId="Equation.3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1109" y="2228851"/>
                        <a:ext cx="2731294" cy="6405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custDataLst>
              <p:tags r:id="rId4"/>
            </p:custDataLst>
            <p:extLst/>
          </p:nvPr>
        </p:nvGraphicFramePr>
        <p:xfrm>
          <a:off x="3177777" y="2944417"/>
          <a:ext cx="2731294" cy="640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8" name="Equation" r:id="rId14" imgW="1841400" imgH="431640" progId="Equation.3">
                  <p:embed/>
                </p:oleObj>
              </mc:Choice>
              <mc:Fallback>
                <p:oleObj name="Equation" r:id="rId14" imgW="1841400" imgH="431640" progId="Equation.3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7777" y="2944417"/>
                        <a:ext cx="2731294" cy="6405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custDataLst>
              <p:tags r:id="rId5"/>
            </p:custDataLst>
            <p:extLst/>
          </p:nvPr>
        </p:nvGraphicFramePr>
        <p:xfrm>
          <a:off x="2057400" y="3657600"/>
          <a:ext cx="5086350" cy="339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9" name="Equation" r:id="rId16" imgW="3429000" imgH="228600" progId="Equation.3">
                  <p:embed/>
                </p:oleObj>
              </mc:Choice>
              <mc:Fallback>
                <p:oleObj name="Equation" r:id="rId16" imgW="3429000" imgH="228600" progId="Equation.3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657600"/>
                        <a:ext cx="5086350" cy="3393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custDataLst>
              <p:tags r:id="rId6"/>
            </p:custDataLst>
            <p:extLst/>
          </p:nvPr>
        </p:nvGraphicFramePr>
        <p:xfrm>
          <a:off x="2062699" y="3996928"/>
          <a:ext cx="5124450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0" name="Equation" r:id="rId18" imgW="3454200" imgH="228600" progId="Equation.3">
                  <p:embed/>
                </p:oleObj>
              </mc:Choice>
              <mc:Fallback>
                <p:oleObj name="Equation" r:id="rId18" imgW="3454200" imgH="228600" progId="Equation.3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2699" y="3996928"/>
                        <a:ext cx="5124450" cy="33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custDataLst>
              <p:tags r:id="rId7"/>
            </p:custDataLst>
            <p:extLst/>
          </p:nvPr>
        </p:nvGraphicFramePr>
        <p:xfrm>
          <a:off x="1982391" y="4445794"/>
          <a:ext cx="5236369" cy="339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1" name="Equation" r:id="rId20" imgW="3530520" imgH="228600" progId="Equation.3">
                  <p:embed/>
                </p:oleObj>
              </mc:Choice>
              <mc:Fallback>
                <p:oleObj name="Equation" r:id="rId20" imgW="3530520" imgH="228600" progId="Equation.3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2391" y="4445794"/>
                        <a:ext cx="5236369" cy="3393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custDataLst>
              <p:tags r:id="rId8"/>
            </p:custDataLst>
            <p:extLst/>
          </p:nvPr>
        </p:nvGraphicFramePr>
        <p:xfrm>
          <a:off x="1996679" y="4785122"/>
          <a:ext cx="5256609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2" name="Equation" r:id="rId22" imgW="3543120" imgH="228600" progId="Equation.3">
                  <p:embed/>
                </p:oleObj>
              </mc:Choice>
              <mc:Fallback>
                <p:oleObj name="Equation" r:id="rId22" imgW="3543120" imgH="228600" progId="Equation.3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6679" y="4785122"/>
                        <a:ext cx="5256609" cy="33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B46D9B5F-7C14-154C-9B62-5D41FA81CFBD}"/>
              </a:ext>
            </a:extLst>
          </p:cNvPr>
          <p:cNvSpPr txBox="1"/>
          <p:nvPr/>
        </p:nvSpPr>
        <p:spPr>
          <a:xfrm>
            <a:off x="7164184" y="144412"/>
            <a:ext cx="1327608" cy="2135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88" dirty="0">
                <a:solidFill>
                  <a:prstClr val="black"/>
                </a:solidFill>
                <a:latin typeface="Arial" charset="0"/>
              </a:rPr>
              <a:t>Slide Credit: James Hays</a:t>
            </a:r>
          </a:p>
        </p:txBody>
      </p:sp>
    </p:spTree>
    <p:extLst>
      <p:ext uri="{BB962C8B-B14F-4D97-AF65-F5344CB8AC3E}">
        <p14:creationId xmlns:p14="http://schemas.microsoft.com/office/powerpoint/2010/main" val="25185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914651" y="806053"/>
          <a:ext cx="3202781" cy="1354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80" name="Equation" r:id="rId8" imgW="2158920" imgH="914400" progId="Equation.3">
                  <p:embed/>
                </p:oleObj>
              </mc:Choice>
              <mc:Fallback>
                <p:oleObj name="Equation" r:id="rId8" imgW="2158920" imgH="9144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4651" y="806053"/>
                        <a:ext cx="3202781" cy="13549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943600" y="1125217"/>
            <a:ext cx="1428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71600" y="1125217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Known 2d image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coords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400550" y="545306"/>
            <a:ext cx="285750" cy="400050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871787" y="62815"/>
            <a:ext cx="3343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Unknown Camera Parameters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982391" y="2252066"/>
          <a:ext cx="5236369" cy="339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81" name="Equation" r:id="rId10" imgW="3530520" imgH="228600" progId="Equation.3">
                  <p:embed/>
                </p:oleObj>
              </mc:Choice>
              <mc:Fallback>
                <p:oleObj name="Equation" r:id="rId10" imgW="3530520" imgH="228600" progId="Equation.3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2391" y="2252066"/>
                        <a:ext cx="5236369" cy="3393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custDataLst>
              <p:tags r:id="rId4"/>
            </p:custDataLst>
            <p:extLst/>
          </p:nvPr>
        </p:nvGraphicFramePr>
        <p:xfrm>
          <a:off x="1996679" y="2591395"/>
          <a:ext cx="5256609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82" name="Equation" r:id="rId12" imgW="3543120" imgH="228600" progId="Equation.3">
                  <p:embed/>
                </p:oleObj>
              </mc:Choice>
              <mc:Fallback>
                <p:oleObj name="Equation" r:id="rId12" imgW="3543120" imgH="228600" progId="Equation.3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6679" y="2591395"/>
                        <a:ext cx="5256609" cy="33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custDataLst>
              <p:tags r:id="rId5"/>
            </p:custDataLst>
            <p:extLst/>
          </p:nvPr>
        </p:nvGraphicFramePr>
        <p:xfrm>
          <a:off x="1795463" y="3152775"/>
          <a:ext cx="5556647" cy="339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83" name="Equation" r:id="rId14" imgW="3746160" imgH="228600" progId="Equation.3">
                  <p:embed/>
                </p:oleObj>
              </mc:Choice>
              <mc:Fallback>
                <p:oleObj name="Equation" r:id="rId14" imgW="3746160" imgH="228600" progId="Equation.3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463" y="3152775"/>
                        <a:ext cx="5556647" cy="3393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custDataLst>
              <p:tags r:id="rId6"/>
            </p:custDataLst>
            <p:extLst/>
          </p:nvPr>
        </p:nvGraphicFramePr>
        <p:xfrm>
          <a:off x="1795462" y="3490912"/>
          <a:ext cx="5576888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84" name="Equation" r:id="rId16" imgW="3759120" imgH="228600" progId="Equation.3">
                  <p:embed/>
                </p:oleObj>
              </mc:Choice>
              <mc:Fallback>
                <p:oleObj name="Equation" r:id="rId16" imgW="3759120" imgH="228600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462" y="3490912"/>
                        <a:ext cx="5576888" cy="33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06EF705-1038-F041-A83E-4E746E468F00}"/>
              </a:ext>
            </a:extLst>
          </p:cNvPr>
          <p:cNvSpPr txBox="1"/>
          <p:nvPr/>
        </p:nvSpPr>
        <p:spPr>
          <a:xfrm>
            <a:off x="7164184" y="144412"/>
            <a:ext cx="1327608" cy="2135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88" dirty="0">
                <a:solidFill>
                  <a:prstClr val="black"/>
                </a:solidFill>
                <a:latin typeface="Arial" charset="0"/>
              </a:rPr>
              <a:t>Slide Credit: James Hays</a:t>
            </a:r>
          </a:p>
        </p:txBody>
      </p:sp>
    </p:spTree>
    <p:extLst>
      <p:ext uri="{BB962C8B-B14F-4D97-AF65-F5344CB8AC3E}">
        <p14:creationId xmlns:p14="http://schemas.microsoft.com/office/powerpoint/2010/main" val="356158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972395" y="528722"/>
          <a:ext cx="3202781" cy="1354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89" name="Equation" r:id="rId6" imgW="2158920" imgH="914400" progId="Equation.3">
                  <p:embed/>
                </p:oleObj>
              </mc:Choice>
              <mc:Fallback>
                <p:oleObj name="Equation" r:id="rId6" imgW="2158920" imgH="9144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2395" y="528722"/>
                        <a:ext cx="3202781" cy="13549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057900" y="894563"/>
            <a:ext cx="1428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9345" y="867226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Known 2d image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coords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400549" y="406003"/>
            <a:ext cx="285750" cy="400050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871787" y="62815"/>
            <a:ext cx="3343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Unknown Camera Parameters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795462" y="1828800"/>
          <a:ext cx="5556647" cy="339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90" name="Equation" r:id="rId8" imgW="3746160" imgH="228600" progId="Equation.3">
                  <p:embed/>
                </p:oleObj>
              </mc:Choice>
              <mc:Fallback>
                <p:oleObj name="Equation" r:id="rId8" imgW="3746160" imgH="228600" progId="Equation.3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462" y="1828800"/>
                        <a:ext cx="5556647" cy="3393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custDataLst>
              <p:tags r:id="rId4"/>
            </p:custDataLst>
            <p:extLst/>
          </p:nvPr>
        </p:nvGraphicFramePr>
        <p:xfrm>
          <a:off x="1795461" y="2166937"/>
          <a:ext cx="5576888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91" name="Equation" r:id="rId10" imgW="3759120" imgH="228600" progId="Equation.3">
                  <p:embed/>
                </p:oleObj>
              </mc:Choice>
              <mc:Fallback>
                <p:oleObj name="Equation" r:id="rId10" imgW="3759120" imgH="228600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461" y="2166937"/>
                        <a:ext cx="5576888" cy="33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323534" y="2636173"/>
            <a:ext cx="3648517" cy="855476"/>
          </a:xfrm>
        </p:spPr>
        <p:txBody>
          <a:bodyPr>
            <a:normAutofit/>
          </a:bodyPr>
          <a:lstStyle/>
          <a:p>
            <a:r>
              <a:rPr lang="en-US" sz="1800" dirty="0"/>
              <a:t>Method 1 – homogeneous linear system. Solve for m’s entries using linear least squares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1163438" y="2686050"/>
          <a:ext cx="4430316" cy="245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92" name="Equation" r:id="rId12" imgW="4991040" imgH="2768400" progId="Equation.3">
                  <p:embed/>
                </p:oleObj>
              </mc:Choice>
              <mc:Fallback>
                <p:oleObj name="Equation" r:id="rId12" imgW="4991040" imgH="2768400" progId="Equation.3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3438" y="2686050"/>
                        <a:ext cx="4430316" cy="24574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5715000" y="3543301"/>
            <a:ext cx="2857500" cy="971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50" dirty="0">
                <a:solidFill>
                  <a:srgbClr val="000000"/>
                </a:solidFill>
                <a:latin typeface="Courier New" panose="02070309020205020404" pitchFamily="49" charset="0"/>
              </a:rPr>
              <a:t>[U, S, V] = </a:t>
            </a:r>
            <a:r>
              <a:rPr lang="en-US" sz="1350" dirty="0" err="1">
                <a:solidFill>
                  <a:srgbClr val="000000"/>
                </a:solidFill>
                <a:latin typeface="Courier New" panose="02070309020205020404" pitchFamily="49" charset="0"/>
              </a:rPr>
              <a:t>svd</a:t>
            </a:r>
            <a:r>
              <a:rPr lang="en-US" sz="1350" dirty="0">
                <a:solidFill>
                  <a:srgbClr val="000000"/>
                </a:solidFill>
                <a:latin typeface="Courier New" panose="02070309020205020404" pitchFamily="49" charset="0"/>
              </a:rPr>
              <a:t>(A);</a:t>
            </a:r>
          </a:p>
          <a:p>
            <a:pPr marL="0" indent="0">
              <a:buNone/>
            </a:pPr>
            <a:r>
              <a:rPr lang="en-US" sz="1350" dirty="0">
                <a:solidFill>
                  <a:srgbClr val="000000"/>
                </a:solidFill>
                <a:latin typeface="Courier New" panose="02070309020205020404" pitchFamily="49" charset="0"/>
              </a:rPr>
              <a:t>M = V(:,end);</a:t>
            </a:r>
          </a:p>
          <a:p>
            <a:pPr marL="0" indent="0">
              <a:buNone/>
            </a:pPr>
            <a:r>
              <a:rPr lang="en-US" sz="1350" dirty="0">
                <a:solidFill>
                  <a:srgbClr val="000000"/>
                </a:solidFill>
                <a:latin typeface="Courier New" panose="02070309020205020404" pitchFamily="49" charset="0"/>
              </a:rPr>
              <a:t>M = reshape(M,[],3)';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B0A92C-DD72-C343-B412-52C728A6BC07}"/>
              </a:ext>
            </a:extLst>
          </p:cNvPr>
          <p:cNvSpPr txBox="1"/>
          <p:nvPr/>
        </p:nvSpPr>
        <p:spPr>
          <a:xfrm>
            <a:off x="7164184" y="144412"/>
            <a:ext cx="1327608" cy="2135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88" dirty="0">
                <a:solidFill>
                  <a:prstClr val="black"/>
                </a:solidFill>
                <a:latin typeface="Arial" charset="0"/>
              </a:rPr>
              <a:t>Slide Credit: James Hays</a:t>
            </a:r>
          </a:p>
        </p:txBody>
      </p:sp>
    </p:spTree>
    <p:extLst>
      <p:ext uri="{BB962C8B-B14F-4D97-AF65-F5344CB8AC3E}">
        <p14:creationId xmlns:p14="http://schemas.microsoft.com/office/powerpoint/2010/main" val="70014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6245" y="1948636"/>
            <a:ext cx="3600450" cy="2365772"/>
          </a:xfrm>
        </p:spPr>
        <p:txBody>
          <a:bodyPr>
            <a:normAutofit/>
          </a:bodyPr>
          <a:lstStyle/>
          <a:p>
            <a:r>
              <a:rPr lang="en-US" sz="1800" dirty="0"/>
              <a:t>Method 2 – nonhomogeneous linear system. Solve for m’s entries using linear least squares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166818" y="2743200"/>
          <a:ext cx="4137422" cy="2255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83" name="Equation" r:id="rId4" imgW="4660560" imgH="2539800" progId="Equation.3">
                  <p:embed/>
                </p:oleObj>
              </mc:Choice>
              <mc:Fallback>
                <p:oleObj name="Equation" r:id="rId4" imgW="4660560" imgH="25398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6818" y="2743200"/>
                        <a:ext cx="4137422" cy="22550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686050" y="2857500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Ax</a:t>
            </a:r>
            <a:r>
              <a:rPr lang="en-US" dirty="0"/>
              <a:t>=</a:t>
            </a:r>
            <a:r>
              <a:rPr lang="en-US" b="1" dirty="0"/>
              <a:t>b</a:t>
            </a:r>
            <a:r>
              <a:rPr lang="en-US" dirty="0"/>
              <a:t> form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486400" y="3486150"/>
            <a:ext cx="3200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50" dirty="0">
                <a:solidFill>
                  <a:srgbClr val="000000"/>
                </a:solidFill>
                <a:latin typeface="Courier New" panose="02070309020205020404" pitchFamily="49" charset="0"/>
              </a:rPr>
              <a:t>M = A\Y;</a:t>
            </a:r>
          </a:p>
          <a:p>
            <a:pPr marL="0" indent="0">
              <a:buNone/>
            </a:pPr>
            <a:r>
              <a:rPr lang="en-US" sz="1350" dirty="0">
                <a:solidFill>
                  <a:srgbClr val="000000"/>
                </a:solidFill>
                <a:latin typeface="Courier New" panose="02070309020205020404" pitchFamily="49" charset="0"/>
              </a:rPr>
              <a:t>M = [M;1];</a:t>
            </a:r>
          </a:p>
          <a:p>
            <a:pPr marL="0" indent="0">
              <a:buNone/>
            </a:pPr>
            <a:r>
              <a:rPr lang="en-US" sz="1350" dirty="0">
                <a:solidFill>
                  <a:srgbClr val="000000"/>
                </a:solidFill>
                <a:latin typeface="Courier New" panose="02070309020205020404" pitchFamily="49" charset="0"/>
              </a:rPr>
              <a:t>M = reshape(M,[],3)';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972395" y="528722"/>
          <a:ext cx="3202781" cy="1354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84" name="Equation" r:id="rId6" imgW="2158920" imgH="914400" progId="Equation.3">
                  <p:embed/>
                </p:oleObj>
              </mc:Choice>
              <mc:Fallback>
                <p:oleObj name="Equation" r:id="rId6" imgW="2158920" imgH="914400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2395" y="528722"/>
                        <a:ext cx="3202781" cy="13549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057900" y="894563"/>
            <a:ext cx="1428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9345" y="867226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Known 2d image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coords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400549" y="406003"/>
            <a:ext cx="285750" cy="400050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871787" y="62815"/>
            <a:ext cx="3343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Unknown Camera Parameters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0DBE63-F632-CB47-AD53-6AE761FD3D1B}"/>
              </a:ext>
            </a:extLst>
          </p:cNvPr>
          <p:cNvSpPr txBox="1"/>
          <p:nvPr/>
        </p:nvSpPr>
        <p:spPr>
          <a:xfrm>
            <a:off x="7164184" y="144412"/>
            <a:ext cx="1327608" cy="2135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88" dirty="0">
                <a:solidFill>
                  <a:prstClr val="black"/>
                </a:solidFill>
                <a:latin typeface="Arial" charset="0"/>
              </a:rPr>
              <a:t>Slide Credit: James Hays</a:t>
            </a:r>
          </a:p>
        </p:txBody>
      </p:sp>
    </p:spTree>
    <p:extLst>
      <p:ext uri="{BB962C8B-B14F-4D97-AF65-F5344CB8AC3E}">
        <p14:creationId xmlns:p14="http://schemas.microsoft.com/office/powerpoint/2010/main" val="16962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factorize M back to K [R | T]?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092" y="2886892"/>
            <a:ext cx="7886700" cy="2078934"/>
          </a:xfrm>
        </p:spPr>
        <p:txBody>
          <a:bodyPr/>
          <a:lstStyle/>
          <a:p>
            <a:r>
              <a:rPr lang="en-US" dirty="0"/>
              <a:t>Yes!</a:t>
            </a:r>
          </a:p>
          <a:p>
            <a:r>
              <a:rPr lang="en-US" dirty="0"/>
              <a:t>You can use </a:t>
            </a:r>
            <a:r>
              <a:rPr lang="en-US" i="1" dirty="0"/>
              <a:t>RQ</a:t>
            </a:r>
            <a:r>
              <a:rPr lang="en-US" dirty="0"/>
              <a:t> factorization (note – not the more familiar </a:t>
            </a:r>
            <a:r>
              <a:rPr lang="en-US" i="1" dirty="0"/>
              <a:t>QR</a:t>
            </a:r>
            <a:r>
              <a:rPr lang="en-US" dirty="0"/>
              <a:t> factorization). </a:t>
            </a:r>
            <a:r>
              <a:rPr lang="en-US" i="1" dirty="0"/>
              <a:t>R</a:t>
            </a:r>
            <a:r>
              <a:rPr lang="en-US" dirty="0"/>
              <a:t> (right diagonal) is K, and </a:t>
            </a:r>
            <a:r>
              <a:rPr lang="en-US" i="1" dirty="0"/>
              <a:t>Q</a:t>
            </a:r>
            <a:r>
              <a:rPr lang="en-US" dirty="0"/>
              <a:t> (orthogonal basis) is R. T, the last column of [R | T], is </a:t>
            </a:r>
            <a:r>
              <a:rPr lang="en-US" dirty="0" err="1"/>
              <a:t>inv</a:t>
            </a:r>
            <a:r>
              <a:rPr lang="en-US" dirty="0"/>
              <a:t>(K) * last column of M.</a:t>
            </a:r>
          </a:p>
          <a:p>
            <a:pPr lvl="1"/>
            <a:r>
              <a:rPr lang="en-US" dirty="0"/>
              <a:t>But you need to do a bit of post-processing to make sure that the matrices are valid. See http://ksimek.github.io/2012/08/14/decompose/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215216-5553-DF4C-BD02-35F4019ADA1F}"/>
              </a:ext>
            </a:extLst>
          </p:cNvPr>
          <p:cNvSpPr txBox="1"/>
          <p:nvPr/>
        </p:nvSpPr>
        <p:spPr>
          <a:xfrm>
            <a:off x="7908767" y="4859033"/>
            <a:ext cx="1074333" cy="2135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88" dirty="0">
                <a:solidFill>
                  <a:prstClr val="black"/>
                </a:solidFill>
                <a:latin typeface="Arial" charset="0"/>
              </a:rPr>
              <a:t>Credit: James Hays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D2EAD7B-F519-CE4B-BC25-34825D31E748}"/>
                  </a:ext>
                </a:extLst>
              </p:cNvPr>
              <p:cNvSpPr/>
              <p:nvPr/>
            </p:nvSpPr>
            <p:spPr>
              <a:xfrm>
                <a:off x="4100583" y="1642378"/>
                <a:ext cx="188449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smtClean="0">
                          <a:latin typeface="Cambria Math" panose="02040503050406030204" pitchFamily="18" charset="0"/>
                        </a:rPr>
                        <m:t>𝐊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>
                              <a:latin typeface="Cambria Math" panose="02040503050406030204" pitchFamily="18" charset="0"/>
                            </a:rPr>
                            <m:t>𝐑</m:t>
                          </m:r>
                          <m:r>
                            <a:rPr lang="en-US" sz="3200" b="1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3200" b="1">
                              <a:latin typeface="Cambria Math" panose="02040503050406030204" pitchFamily="18" charset="0"/>
                            </a:rPr>
                            <m:t>𝐭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D2EAD7B-F519-CE4B-BC25-34825D31E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583" y="1642378"/>
                <a:ext cx="1884490" cy="584775"/>
              </a:xfrm>
              <a:prstGeom prst="rect">
                <a:avLst/>
              </a:prstGeom>
              <a:blipFill>
                <a:blip r:embed="rId2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87BB0C5-2878-3C40-9A3B-3BD708F021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8" r="13673"/>
          <a:stretch/>
        </p:blipFill>
        <p:spPr>
          <a:xfrm>
            <a:off x="1764584" y="1268016"/>
            <a:ext cx="214231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45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disparity_006_007_l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1700" y="457201"/>
            <a:ext cx="4857750" cy="3556367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1700" y="2286000"/>
            <a:ext cx="4800600" cy="144589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Vicente Ordonez</a:t>
            </a:r>
          </a:p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University of Virginia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657350" y="954882"/>
            <a:ext cx="5829300" cy="110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685800">
              <a:defRPr/>
            </a:pPr>
            <a:r>
              <a:rPr lang="en-US" sz="3300" dirty="0">
                <a:solidFill>
                  <a:schemeClr val="bg1"/>
                </a:solidFill>
                <a:latin typeface="Arial"/>
              </a:rPr>
              <a:t>Stereo:</a:t>
            </a:r>
          </a:p>
          <a:p>
            <a:pPr defTabSz="685800">
              <a:defRPr/>
            </a:pPr>
            <a:r>
              <a:rPr lang="en-US" sz="3300" dirty="0" err="1">
                <a:solidFill>
                  <a:schemeClr val="bg1"/>
                </a:solidFill>
                <a:latin typeface="Arial"/>
              </a:rPr>
              <a:t>Epipolar</a:t>
            </a:r>
            <a:r>
              <a:rPr lang="en-US" sz="3300" dirty="0">
                <a:solidFill>
                  <a:schemeClr val="bg1"/>
                </a:solidFill>
                <a:latin typeface="Arial"/>
              </a:rPr>
              <a:t> geometry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043237" y="3657600"/>
            <a:ext cx="3128963" cy="1371600"/>
            <a:chOff x="1219200" y="4891088"/>
            <a:chExt cx="4171950" cy="182880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371600" y="4967288"/>
              <a:ext cx="1219200" cy="1752600"/>
            </a:xfrm>
            <a:custGeom>
              <a:avLst/>
              <a:gdLst>
                <a:gd name="T0" fmla="*/ 0 w 768"/>
                <a:gd name="T1" fmla="*/ 0 h 1104"/>
                <a:gd name="T2" fmla="*/ 0 w 768"/>
                <a:gd name="T3" fmla="*/ 720 h 1104"/>
                <a:gd name="T4" fmla="*/ 768 w 768"/>
                <a:gd name="T5" fmla="*/ 1104 h 1104"/>
                <a:gd name="T6" fmla="*/ 768 w 768"/>
                <a:gd name="T7" fmla="*/ 384 h 1104"/>
                <a:gd name="T8" fmla="*/ 0 w 768"/>
                <a:gd name="T9" fmla="*/ 0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1104"/>
                <a:gd name="T17" fmla="*/ 768 w 768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 flipH="1">
              <a:off x="4038600" y="4967288"/>
              <a:ext cx="1219200" cy="1752600"/>
            </a:xfrm>
            <a:custGeom>
              <a:avLst/>
              <a:gdLst>
                <a:gd name="T0" fmla="*/ 0 w 768"/>
                <a:gd name="T1" fmla="*/ 0 h 1104"/>
                <a:gd name="T2" fmla="*/ 0 w 768"/>
                <a:gd name="T3" fmla="*/ 720 h 1104"/>
                <a:gd name="T4" fmla="*/ 768 w 768"/>
                <a:gd name="T5" fmla="*/ 1104 h 1104"/>
                <a:gd name="T6" fmla="*/ 768 w 768"/>
                <a:gd name="T7" fmla="*/ 384 h 1104"/>
                <a:gd name="T8" fmla="*/ 0 w 768"/>
                <a:gd name="T9" fmla="*/ 0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1104"/>
                <a:gd name="T17" fmla="*/ 768 w 768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1219200" y="6338888"/>
              <a:ext cx="76200" cy="7620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4724400" y="5957888"/>
              <a:ext cx="609600" cy="38100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2971800" y="4967288"/>
              <a:ext cx="1752600" cy="990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flipV="1">
              <a:off x="1905000" y="4967288"/>
              <a:ext cx="1066800" cy="9144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 flipV="1">
              <a:off x="1295400" y="5881688"/>
              <a:ext cx="609600" cy="45720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828800" y="5881688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4724400" y="5957888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5314950" y="6319838"/>
              <a:ext cx="76200" cy="7620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2933700" y="4891088"/>
              <a:ext cx="114300" cy="1143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A484AF5-EDC6-8645-9781-9C2E74B9C690}"/>
              </a:ext>
            </a:extLst>
          </p:cNvPr>
          <p:cNvSpPr txBox="1"/>
          <p:nvPr/>
        </p:nvSpPr>
        <p:spPr>
          <a:xfrm>
            <a:off x="7556070" y="4813756"/>
            <a:ext cx="1410964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800" dirty="0">
                <a:solidFill>
                  <a:prstClr val="black"/>
                </a:solidFill>
                <a:latin typeface="Arial" charset="0"/>
              </a:rPr>
              <a:t>Slides by Kristen </a:t>
            </a:r>
            <a:r>
              <a:rPr lang="en-US" sz="800" dirty="0" err="1">
                <a:solidFill>
                  <a:prstClr val="black"/>
                </a:solidFill>
                <a:latin typeface="Arial" charset="0"/>
              </a:rPr>
              <a:t>Grauman</a:t>
            </a:r>
            <a:endParaRPr lang="en-US" sz="8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247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77566" y="-2381"/>
            <a:ext cx="6172200" cy="857250"/>
          </a:xfrm>
        </p:spPr>
        <p:txBody>
          <a:bodyPr/>
          <a:lstStyle/>
          <a:p>
            <a:pPr eaLnBrk="1" hangingPunct="1"/>
            <a:r>
              <a:rPr lang="en-US" dirty="0"/>
              <a:t>Multiple views</a:t>
            </a:r>
          </a:p>
        </p:txBody>
      </p:sp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3" cstate="print"/>
          <a:srcRect l="23732" t="24101" r="21704" b="13644"/>
          <a:stretch>
            <a:fillRect/>
          </a:stretch>
        </p:blipFill>
        <p:spPr bwMode="auto">
          <a:xfrm>
            <a:off x="1258491" y="941785"/>
            <a:ext cx="3067050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1258491" y="3159919"/>
            <a:ext cx="140374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900">
                <a:solidFill>
                  <a:srgbClr val="000000"/>
                </a:solidFill>
              </a:rPr>
              <a:t>Hartley and Zisserman</a:t>
            </a:r>
          </a:p>
        </p:txBody>
      </p:sp>
      <p:pic>
        <p:nvPicPr>
          <p:cNvPr id="47109" name="Picture 6" descr="smallex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18460" y="1762126"/>
            <a:ext cx="2378869" cy="1193006"/>
          </a:xfrm>
          <a:noFill/>
        </p:spPr>
      </p:pic>
      <p:sp>
        <p:nvSpPr>
          <p:cNvPr id="47110" name="Text Box 8"/>
          <p:cNvSpPr txBox="1">
            <a:spLocks noChangeArrowheads="1"/>
          </p:cNvSpPr>
          <p:nvPr/>
        </p:nvSpPr>
        <p:spPr bwMode="auto">
          <a:xfrm>
            <a:off x="6660357" y="2734866"/>
            <a:ext cx="140374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900">
                <a:solidFill>
                  <a:srgbClr val="FFFFFF"/>
                </a:solidFill>
              </a:rPr>
              <a:t>Lowe</a:t>
            </a:r>
          </a:p>
        </p:txBody>
      </p:sp>
      <p:sp>
        <p:nvSpPr>
          <p:cNvPr id="47111" name="Text Box 16"/>
          <p:cNvSpPr txBox="1">
            <a:spLocks noChangeArrowheads="1"/>
          </p:cNvSpPr>
          <p:nvPr/>
        </p:nvSpPr>
        <p:spPr bwMode="auto">
          <a:xfrm>
            <a:off x="4708923" y="739379"/>
            <a:ext cx="3121819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dirty="0">
                <a:solidFill>
                  <a:srgbClr val="000000"/>
                </a:solidFill>
              </a:rPr>
              <a:t>Multi-view geometry, matching, invariant features, stereo vision</a:t>
            </a:r>
          </a:p>
        </p:txBody>
      </p:sp>
      <p:pic>
        <p:nvPicPr>
          <p:cNvPr id="47112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2741" y="3037285"/>
            <a:ext cx="2828925" cy="183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Picture 14" descr="bf_middlebury.jpg"/>
          <p:cNvPicPr>
            <a:picLocks noChangeAspect="1"/>
          </p:cNvPicPr>
          <p:nvPr/>
        </p:nvPicPr>
        <p:blipFill>
          <a:blip r:embed="rId6" cstate="print"/>
          <a:srcRect r="30928" b="49648"/>
          <a:stretch>
            <a:fillRect/>
          </a:stretch>
        </p:blipFill>
        <p:spPr bwMode="auto">
          <a:xfrm>
            <a:off x="1641872" y="3639741"/>
            <a:ext cx="2437209" cy="110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12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-29801"/>
            <a:ext cx="6172200" cy="857250"/>
          </a:xfrm>
        </p:spPr>
        <p:txBody>
          <a:bodyPr/>
          <a:lstStyle/>
          <a:p>
            <a:r>
              <a:rPr lang="en-US" sz="3000" dirty="0"/>
              <a:t>Why multiple views?</a:t>
            </a:r>
          </a:p>
        </p:txBody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5434" y="819127"/>
            <a:ext cx="6632666" cy="3394472"/>
          </a:xfrm>
        </p:spPr>
        <p:txBody>
          <a:bodyPr/>
          <a:lstStyle/>
          <a:p>
            <a:r>
              <a:rPr lang="en-US" sz="1800" dirty="0"/>
              <a:t>Structure and depth are inherently ambiguous from single views.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5369" y="1722823"/>
            <a:ext cx="2769394" cy="2616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2922" y="1941901"/>
            <a:ext cx="3532986" cy="216339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406778" y="4926625"/>
            <a:ext cx="2574167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75" dirty="0">
                <a:solidFill>
                  <a:srgbClr val="000000"/>
                </a:solidFill>
              </a:rPr>
              <a:t>Images from Lana </a:t>
            </a:r>
            <a:r>
              <a:rPr lang="en-US" sz="975" dirty="0" err="1">
                <a:solidFill>
                  <a:srgbClr val="000000"/>
                </a:solidFill>
              </a:rPr>
              <a:t>Lazebnik</a:t>
            </a:r>
            <a:endParaRPr lang="en-US" sz="975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19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5542" y="1200151"/>
            <a:ext cx="8033657" cy="3394472"/>
          </a:xfrm>
        </p:spPr>
        <p:txBody>
          <a:bodyPr/>
          <a:lstStyle/>
          <a:p>
            <a:r>
              <a:rPr lang="en-US" dirty="0"/>
              <a:t>Camera Calibration</a:t>
            </a:r>
          </a:p>
          <a:p>
            <a:r>
              <a:rPr lang="en-US" dirty="0"/>
              <a:t>Stereo Vision – Dense Stereo / Stereo Matching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Class</a:t>
            </a:r>
          </a:p>
        </p:txBody>
      </p:sp>
    </p:spTree>
    <p:extLst>
      <p:ext uri="{BB962C8B-B14F-4D97-AF65-F5344CB8AC3E}">
        <p14:creationId xmlns:p14="http://schemas.microsoft.com/office/powerpoint/2010/main" val="296425332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-29801"/>
            <a:ext cx="6172200" cy="857250"/>
          </a:xfrm>
        </p:spPr>
        <p:txBody>
          <a:bodyPr/>
          <a:lstStyle/>
          <a:p>
            <a:r>
              <a:rPr lang="en-US" sz="3000" dirty="0"/>
              <a:t>Why multiple views?</a:t>
            </a:r>
          </a:p>
        </p:txBody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1966" y="819127"/>
            <a:ext cx="6626134" cy="3394472"/>
          </a:xfrm>
        </p:spPr>
        <p:txBody>
          <a:bodyPr/>
          <a:lstStyle/>
          <a:p>
            <a:r>
              <a:rPr lang="en-US" sz="1800" dirty="0"/>
              <a:t>Structure and depth are inherently ambiguous from single views.</a:t>
            </a: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 rot="20559100">
            <a:off x="2971800" y="2450378"/>
            <a:ext cx="2286000" cy="1428750"/>
          </a:xfrm>
          <a:prstGeom prst="parallelogram">
            <a:avLst>
              <a:gd name="adj" fmla="val 4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2400300" y="1993178"/>
            <a:ext cx="171450" cy="1714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2914650" y="2278928"/>
            <a:ext cx="171450" cy="1714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5257800" y="3764828"/>
            <a:ext cx="171450" cy="1714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486400" y="3867222"/>
            <a:ext cx="222885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500">
                <a:solidFill>
                  <a:srgbClr val="000000"/>
                </a:solidFill>
              </a:rPr>
              <a:t>Optical center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571750" y="1832443"/>
            <a:ext cx="571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P1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3086100" y="2050328"/>
            <a:ext cx="571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P2</a:t>
            </a:r>
          </a:p>
        </p:txBody>
      </p:sp>
      <p:sp>
        <p:nvSpPr>
          <p:cNvPr id="16" name="Oval 12"/>
          <p:cNvSpPr>
            <a:spLocks noChangeArrowheads="1"/>
          </p:cNvSpPr>
          <p:nvPr/>
        </p:nvSpPr>
        <p:spPr bwMode="auto">
          <a:xfrm>
            <a:off x="3943350" y="2964728"/>
            <a:ext cx="171450" cy="1714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>
            <a:off x="2457450" y="2050328"/>
            <a:ext cx="28575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114800" y="2861143"/>
            <a:ext cx="971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P1’=P2’</a:t>
            </a:r>
          </a:p>
        </p:txBody>
      </p:sp>
    </p:spTree>
    <p:extLst>
      <p:ext uri="{BB962C8B-B14F-4D97-AF65-F5344CB8AC3E}">
        <p14:creationId xmlns:p14="http://schemas.microsoft.com/office/powerpoint/2010/main" val="1001629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cues help us to perceive 3d shape and depth?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754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Shading</a:t>
            </a:r>
          </a:p>
        </p:txBody>
      </p:sp>
      <p:pic>
        <p:nvPicPr>
          <p:cNvPr id="105476" name="Picture 2"/>
          <p:cNvPicPr>
            <a:picLocks noChangeAspect="1" noChangeArrowheads="1"/>
          </p:cNvPicPr>
          <p:nvPr/>
        </p:nvPicPr>
        <p:blipFill>
          <a:blip r:embed="rId3" cstate="print"/>
          <a:srcRect l="23962" t="46451" r="28725" b="26711"/>
          <a:stretch>
            <a:fillRect/>
          </a:stretch>
        </p:blipFill>
        <p:spPr bwMode="auto">
          <a:xfrm>
            <a:off x="1340644" y="1531130"/>
            <a:ext cx="6431756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7" name="TextBox 4"/>
          <p:cNvSpPr txBox="1">
            <a:spLocks noChangeArrowheads="1"/>
          </p:cNvSpPr>
          <p:nvPr/>
        </p:nvSpPr>
        <p:spPr bwMode="auto">
          <a:xfrm>
            <a:off x="1200149" y="4743450"/>
            <a:ext cx="40184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[Figure from Prados &amp; Faugeras 2006]</a:t>
            </a:r>
          </a:p>
        </p:txBody>
      </p:sp>
    </p:spTree>
    <p:extLst>
      <p:ext uri="{BB962C8B-B14F-4D97-AF65-F5344CB8AC3E}">
        <p14:creationId xmlns:p14="http://schemas.microsoft.com/office/powerpoint/2010/main" val="3170900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66850" y="0"/>
            <a:ext cx="6172200" cy="857250"/>
          </a:xfrm>
        </p:spPr>
        <p:txBody>
          <a:bodyPr/>
          <a:lstStyle/>
          <a:p>
            <a:pPr eaLnBrk="1" hangingPunct="1"/>
            <a:r>
              <a:rPr lang="en-US" dirty="0"/>
              <a:t>Focus/defocus</a:t>
            </a:r>
          </a:p>
        </p:txBody>
      </p:sp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4463653" y="4868466"/>
            <a:ext cx="353734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050">
                <a:solidFill>
                  <a:srgbClr val="000000"/>
                </a:solidFill>
              </a:rPr>
              <a:t>[figs from H. Jin and P. Favaro, 2002]</a:t>
            </a:r>
          </a:p>
        </p:txBody>
      </p:sp>
      <p:pic>
        <p:nvPicPr>
          <p:cNvPr id="45060" name="Picture 6" descr="defocu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048" y="2969419"/>
            <a:ext cx="4521994" cy="173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7" descr="defocus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279" y="863204"/>
            <a:ext cx="4636294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Line 9"/>
          <p:cNvSpPr>
            <a:spLocks noChangeShapeType="1"/>
          </p:cNvSpPr>
          <p:nvPr/>
        </p:nvSpPr>
        <p:spPr bwMode="auto">
          <a:xfrm>
            <a:off x="4058841" y="2618185"/>
            <a:ext cx="0" cy="2702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3" name="Text Box 10"/>
          <p:cNvSpPr txBox="1">
            <a:spLocks noChangeArrowheads="1"/>
          </p:cNvSpPr>
          <p:nvPr/>
        </p:nvSpPr>
        <p:spPr bwMode="auto">
          <a:xfrm>
            <a:off x="6569869" y="1295401"/>
            <a:ext cx="1431131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Images from same point of view, different camera parameters</a:t>
            </a:r>
          </a:p>
        </p:txBody>
      </p:sp>
      <p:sp>
        <p:nvSpPr>
          <p:cNvPr id="45064" name="Text Box 11"/>
          <p:cNvSpPr txBox="1">
            <a:spLocks noChangeArrowheads="1"/>
          </p:cNvSpPr>
          <p:nvPr/>
        </p:nvSpPr>
        <p:spPr bwMode="auto">
          <a:xfrm>
            <a:off x="6569869" y="3536156"/>
            <a:ext cx="143113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3d shape / depth estimates</a:t>
            </a:r>
          </a:p>
        </p:txBody>
      </p:sp>
    </p:spTree>
    <p:extLst>
      <p:ext uri="{BB962C8B-B14F-4D97-AF65-F5344CB8AC3E}">
        <p14:creationId xmlns:p14="http://schemas.microsoft.com/office/powerpoint/2010/main" val="2559847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Texture</a:t>
            </a:r>
          </a:p>
        </p:txBody>
      </p:sp>
      <p:pic>
        <p:nvPicPr>
          <p:cNvPr id="109572" name="Picture 2"/>
          <p:cNvPicPr>
            <a:picLocks noChangeAspect="1" noChangeArrowheads="1"/>
          </p:cNvPicPr>
          <p:nvPr/>
        </p:nvPicPr>
        <p:blipFill>
          <a:blip r:embed="rId3" cstate="print"/>
          <a:srcRect l="17245" t="26041" r="35329" b="24051"/>
          <a:stretch>
            <a:fillRect/>
          </a:stretch>
        </p:blipFill>
        <p:spPr bwMode="auto">
          <a:xfrm>
            <a:off x="2800350" y="1085851"/>
            <a:ext cx="3543300" cy="2469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2"/>
          <p:cNvPicPr>
            <a:picLocks noChangeAspect="1" noChangeArrowheads="1"/>
          </p:cNvPicPr>
          <p:nvPr/>
        </p:nvPicPr>
        <p:blipFill>
          <a:blip r:embed="rId4" cstate="print"/>
          <a:srcRect t="31946" r="3065" b="50156"/>
          <a:stretch>
            <a:fillRect/>
          </a:stretch>
        </p:blipFill>
        <p:spPr bwMode="auto">
          <a:xfrm>
            <a:off x="1485900" y="3829050"/>
            <a:ext cx="6272213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4" name="TextBox 4"/>
          <p:cNvSpPr txBox="1">
            <a:spLocks noChangeArrowheads="1"/>
          </p:cNvSpPr>
          <p:nvPr/>
        </p:nvSpPr>
        <p:spPr bwMode="auto">
          <a:xfrm>
            <a:off x="1428750" y="4800600"/>
            <a:ext cx="73152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srgbClr val="000000"/>
                </a:solidFill>
              </a:rPr>
              <a:t>[From </a:t>
            </a:r>
            <a:r>
              <a:rPr lang="en-US" sz="900">
                <a:solidFill>
                  <a:srgbClr val="000000"/>
                </a:solidFill>
                <a:hlinkClick r:id="rId5" action="ppaction://hlinkfile"/>
              </a:rPr>
              <a:t>A.M. Loh. The recovery of 3-D structure using visual texture patterns.</a:t>
            </a:r>
            <a:r>
              <a:rPr lang="en-US" sz="900">
                <a:solidFill>
                  <a:srgbClr val="000000"/>
                </a:solidFill>
              </a:rPr>
              <a:t> PhD thesis]</a:t>
            </a:r>
          </a:p>
        </p:txBody>
      </p:sp>
    </p:spTree>
    <p:extLst>
      <p:ext uri="{BB962C8B-B14F-4D97-AF65-F5344CB8AC3E}">
        <p14:creationId xmlns:p14="http://schemas.microsoft.com/office/powerpoint/2010/main" val="633123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effects</a:t>
            </a:r>
          </a:p>
        </p:txBody>
      </p:sp>
      <p:pic>
        <p:nvPicPr>
          <p:cNvPr id="3" name="Picture 5" descr="brunei"/>
          <p:cNvPicPr>
            <a:picLocks noChangeAspect="1" noChangeArrowheads="1"/>
          </p:cNvPicPr>
          <p:nvPr/>
        </p:nvPicPr>
        <p:blipFill>
          <a:blip r:embed="rId2" cstate="print"/>
          <a:srcRect t="6250"/>
          <a:stretch>
            <a:fillRect/>
          </a:stretch>
        </p:blipFill>
        <p:spPr bwMode="auto">
          <a:xfrm>
            <a:off x="2490759" y="1202513"/>
            <a:ext cx="4229100" cy="297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708011" y="4874419"/>
            <a:ext cx="1242648" cy="242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75" dirty="0">
                <a:solidFill>
                  <a:srgbClr val="000000"/>
                </a:solidFill>
                <a:cs typeface="Arial" charset="0"/>
              </a:rPr>
              <a:t>Image credit: S. Seitz</a:t>
            </a:r>
          </a:p>
        </p:txBody>
      </p:sp>
    </p:spTree>
    <p:extLst>
      <p:ext uri="{BB962C8B-B14F-4D97-AF65-F5344CB8AC3E}">
        <p14:creationId xmlns:p14="http://schemas.microsoft.com/office/powerpoint/2010/main" val="413981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Motion</a:t>
            </a:r>
          </a:p>
        </p:txBody>
      </p:sp>
      <p:pic>
        <p:nvPicPr>
          <p:cNvPr id="111619" name="Content Placeholder 6" descr="bigcylinder.gif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86501" y="1885950"/>
            <a:ext cx="878681" cy="1228725"/>
          </a:xfrm>
        </p:spPr>
      </p:pic>
      <p:pic>
        <p:nvPicPr>
          <p:cNvPr id="111620" name="Picture 2" descr="gar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9003" y="1428750"/>
            <a:ext cx="1308497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1" name="Picture 3" descr="garg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7753" y="1428750"/>
            <a:ext cx="1308497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2" name="Picture 5" descr="garg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63653" y="1428750"/>
            <a:ext cx="1308497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3" name="TextBox 7"/>
          <p:cNvSpPr txBox="1">
            <a:spLocks noChangeArrowheads="1"/>
          </p:cNvSpPr>
          <p:nvPr/>
        </p:nvSpPr>
        <p:spPr bwMode="auto">
          <a:xfrm>
            <a:off x="1143000" y="4936331"/>
            <a:ext cx="2400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srgbClr val="000000"/>
                </a:solidFill>
              </a:rPr>
              <a:t>Figures from L. Zhang</a:t>
            </a:r>
          </a:p>
        </p:txBody>
      </p:sp>
      <p:sp>
        <p:nvSpPr>
          <p:cNvPr id="111624" name="TextBox 8"/>
          <p:cNvSpPr txBox="1">
            <a:spLocks noChangeArrowheads="1"/>
          </p:cNvSpPr>
          <p:nvPr/>
        </p:nvSpPr>
        <p:spPr bwMode="auto">
          <a:xfrm>
            <a:off x="4000500" y="4936331"/>
            <a:ext cx="40005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</a:rPr>
              <a:t>http://www.brainconnection.com/teasers/?main=illusion/motion-shape</a:t>
            </a:r>
          </a:p>
        </p:txBody>
      </p:sp>
    </p:spTree>
    <p:extLst>
      <p:ext uri="{BB962C8B-B14F-4D97-AF65-F5344CB8AC3E}">
        <p14:creationId xmlns:p14="http://schemas.microsoft.com/office/powerpoint/2010/main" val="339788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Estimating scene shape 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85900" y="1177528"/>
            <a:ext cx="6172200" cy="339447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950" dirty="0"/>
              <a:t>“Shape from X”: Shading, Texture, Focus, Motion…</a:t>
            </a:r>
          </a:p>
          <a:p>
            <a:pPr>
              <a:lnSpc>
                <a:spcPct val="90000"/>
              </a:lnSpc>
            </a:pPr>
            <a:endParaRPr lang="en-US" sz="900" dirty="0"/>
          </a:p>
          <a:p>
            <a:pPr>
              <a:lnSpc>
                <a:spcPct val="90000"/>
              </a:lnSpc>
            </a:pPr>
            <a:r>
              <a:rPr lang="en-US" sz="1950" b="1" dirty="0"/>
              <a:t>Stereo</a:t>
            </a:r>
            <a:r>
              <a:rPr lang="en-US" sz="1950" dirty="0"/>
              <a:t>: </a:t>
            </a:r>
          </a:p>
          <a:p>
            <a:pPr lvl="1">
              <a:lnSpc>
                <a:spcPct val="90000"/>
              </a:lnSpc>
            </a:pPr>
            <a:r>
              <a:rPr lang="en-US" sz="1950" dirty="0"/>
              <a:t>shape from “motion” between two views</a:t>
            </a:r>
          </a:p>
          <a:p>
            <a:pPr lvl="1">
              <a:lnSpc>
                <a:spcPct val="90000"/>
              </a:lnSpc>
            </a:pPr>
            <a:r>
              <a:rPr lang="en-US" sz="1950" dirty="0"/>
              <a:t>infer 3d shape of scene from two (multiple) images from different viewpoints</a:t>
            </a:r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3311138" y="3502832"/>
            <a:ext cx="914400" cy="131445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720 h 1104"/>
              <a:gd name="T4" fmla="*/ 768 w 768"/>
              <a:gd name="T5" fmla="*/ 1104 h 1104"/>
              <a:gd name="T6" fmla="*/ 768 w 768"/>
              <a:gd name="T7" fmla="*/ 384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 flipH="1">
            <a:off x="5311388" y="3502832"/>
            <a:ext cx="914400" cy="131445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720 h 1104"/>
              <a:gd name="T4" fmla="*/ 768 w 768"/>
              <a:gd name="T5" fmla="*/ 1104 h 1104"/>
              <a:gd name="T6" fmla="*/ 768 w 768"/>
              <a:gd name="T7" fmla="*/ 384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196838" y="4531532"/>
            <a:ext cx="57150" cy="5715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5825738" y="4245782"/>
            <a:ext cx="457200" cy="28575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4511288" y="3502832"/>
            <a:ext cx="1314450" cy="742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3711188" y="3502832"/>
            <a:ext cx="8001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3253988" y="4188632"/>
            <a:ext cx="457200" cy="3429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654038" y="4188632"/>
            <a:ext cx="57150" cy="5715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5825738" y="4245782"/>
            <a:ext cx="57150" cy="5715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268651" y="4517244"/>
            <a:ext cx="57150" cy="5715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4482713" y="3445682"/>
            <a:ext cx="85725" cy="85725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908805" y="3112783"/>
            <a:ext cx="128592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scene point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2373456" y="4598683"/>
            <a:ext cx="149912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optical center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3542569" y="4209349"/>
            <a:ext cx="135165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image plane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51371" y="3146830"/>
            <a:ext cx="1834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Main idea:</a:t>
            </a:r>
          </a:p>
        </p:txBody>
      </p:sp>
    </p:spTree>
    <p:extLst>
      <p:ext uri="{BB962C8B-B14F-4D97-AF65-F5344CB8AC3E}">
        <p14:creationId xmlns:p14="http://schemas.microsoft.com/office/powerpoint/2010/main" val="227429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77566" y="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Human eye</a:t>
            </a:r>
          </a:p>
        </p:txBody>
      </p:sp>
      <p:pic>
        <p:nvPicPr>
          <p:cNvPr id="39939" name="Picture 4" descr="eyeb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35" y="1815704"/>
            <a:ext cx="4048125" cy="157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1250156" y="4850606"/>
            <a:ext cx="189071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900">
                <a:solidFill>
                  <a:srgbClr val="000000"/>
                </a:solidFill>
              </a:rPr>
              <a:t>Fig from Shapiro and Stockman</a:t>
            </a:r>
          </a:p>
        </p:txBody>
      </p:sp>
      <p:sp>
        <p:nvSpPr>
          <p:cNvPr id="40965" name="Text Box 6"/>
          <p:cNvSpPr txBox="1">
            <a:spLocks noChangeArrowheads="1"/>
          </p:cNvSpPr>
          <p:nvPr/>
        </p:nvSpPr>
        <p:spPr bwMode="auto">
          <a:xfrm>
            <a:off x="5651897" y="1638300"/>
            <a:ext cx="2214563" cy="301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650">
                <a:solidFill>
                  <a:srgbClr val="000000"/>
                </a:solidFill>
              </a:rPr>
              <a:t>Pupil/Iris – control amount of light passing through lens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650">
                <a:solidFill>
                  <a:srgbClr val="000000"/>
                </a:solidFill>
              </a:rPr>
              <a:t>Retina - contains sensor cells, where image is formed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650">
                <a:solidFill>
                  <a:srgbClr val="000000"/>
                </a:solidFill>
              </a:rPr>
              <a:t>Fovea – highest concentration of cones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650">
              <a:solidFill>
                <a:srgbClr val="000000"/>
              </a:solidFill>
            </a:endParaRPr>
          </a:p>
        </p:txBody>
      </p:sp>
      <p:sp>
        <p:nvSpPr>
          <p:cNvPr id="39942" name="TextBox 5"/>
          <p:cNvSpPr txBox="1">
            <a:spLocks noChangeArrowheads="1"/>
          </p:cNvSpPr>
          <p:nvPr/>
        </p:nvSpPr>
        <p:spPr bwMode="auto">
          <a:xfrm>
            <a:off x="1641872" y="956072"/>
            <a:ext cx="561379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100">
                <a:solidFill>
                  <a:srgbClr val="000000"/>
                </a:solidFill>
              </a:rPr>
              <a:t>Rough analogy with human visual system:</a:t>
            </a:r>
          </a:p>
        </p:txBody>
      </p:sp>
    </p:spTree>
    <p:extLst>
      <p:ext uri="{BB962C8B-B14F-4D97-AF65-F5344CB8AC3E}">
        <p14:creationId xmlns:p14="http://schemas.microsoft.com/office/powerpoint/2010/main" val="96430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3" cstate="print"/>
          <a:srcRect l="20000" t="31453" r="18333" b="9061"/>
          <a:stretch>
            <a:fillRect/>
          </a:stretch>
        </p:blipFill>
        <p:spPr bwMode="auto">
          <a:xfrm>
            <a:off x="1428750" y="846511"/>
            <a:ext cx="6172200" cy="3627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485900" y="205979"/>
            <a:ext cx="6172200" cy="857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00" dirty="0">
                <a:solidFill>
                  <a:srgbClr val="000000"/>
                </a:solidFill>
              </a:rPr>
              <a:t>Human </a:t>
            </a:r>
            <a:r>
              <a:rPr lang="en-US" sz="3300" dirty="0" err="1">
                <a:solidFill>
                  <a:srgbClr val="000000"/>
                </a:solidFill>
              </a:rPr>
              <a:t>stereopsis</a:t>
            </a:r>
            <a:r>
              <a:rPr lang="en-US" sz="3300" dirty="0">
                <a:solidFill>
                  <a:srgbClr val="000000"/>
                </a:solidFill>
              </a:rPr>
              <a:t>: disparity</a:t>
            </a:r>
          </a:p>
        </p:txBody>
      </p:sp>
      <p:sp>
        <p:nvSpPr>
          <p:cNvPr id="1187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96601" y="4316051"/>
            <a:ext cx="6172200" cy="857250"/>
          </a:xfrm>
        </p:spPr>
        <p:txBody>
          <a:bodyPr/>
          <a:lstStyle/>
          <a:p>
            <a:pPr algn="l" eaLnBrk="1" hangingPunct="1"/>
            <a:r>
              <a:rPr lang="en-US" sz="1800" dirty="0"/>
              <a:t>Human eyes </a:t>
            </a:r>
            <a:r>
              <a:rPr lang="en-US" sz="1800" b="1" dirty="0"/>
              <a:t>fixate</a:t>
            </a:r>
            <a:r>
              <a:rPr lang="en-US" sz="1800" dirty="0"/>
              <a:t> on point in space – rotate so that corresponding images form in centers of fovea. </a:t>
            </a:r>
          </a:p>
        </p:txBody>
      </p:sp>
    </p:spTree>
    <p:extLst>
      <p:ext uri="{BB962C8B-B14F-4D97-AF65-F5344CB8AC3E}">
        <p14:creationId xmlns:p14="http://schemas.microsoft.com/office/powerpoint/2010/main" val="3372414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C8E0F-3EA9-354C-8703-CD24DCDFD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D87A2-4CC9-E74F-98B9-C46D0091D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it mean?</a:t>
            </a:r>
          </a:p>
        </p:txBody>
      </p:sp>
    </p:spTree>
    <p:extLst>
      <p:ext uri="{BB962C8B-B14F-4D97-AF65-F5344CB8AC3E}">
        <p14:creationId xmlns:p14="http://schemas.microsoft.com/office/powerpoint/2010/main" val="8869405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3" cstate="print"/>
          <a:srcRect l="17917" t="26831" r="45416" b="7069"/>
          <a:stretch>
            <a:fillRect/>
          </a:stretch>
        </p:blipFill>
        <p:spPr bwMode="auto">
          <a:xfrm>
            <a:off x="1222773" y="1143000"/>
            <a:ext cx="3577828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4800600" y="1771651"/>
            <a:ext cx="302895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950" b="1" dirty="0">
                <a:solidFill>
                  <a:srgbClr val="000000"/>
                </a:solidFill>
              </a:rPr>
              <a:t>Disparity</a:t>
            </a:r>
            <a:r>
              <a:rPr lang="en-US" sz="1950" dirty="0">
                <a:solidFill>
                  <a:srgbClr val="000000"/>
                </a:solidFill>
              </a:rPr>
              <a:t> occurs when eyes fixate on one object; others appear at different visual angles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485900" y="205979"/>
            <a:ext cx="6172200" cy="857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00" dirty="0">
                <a:solidFill>
                  <a:srgbClr val="000000"/>
                </a:solidFill>
              </a:rPr>
              <a:t>Human </a:t>
            </a:r>
            <a:r>
              <a:rPr lang="en-US" sz="3300" dirty="0" err="1">
                <a:solidFill>
                  <a:srgbClr val="000000"/>
                </a:solidFill>
              </a:rPr>
              <a:t>stereopsis</a:t>
            </a:r>
            <a:r>
              <a:rPr lang="en-US" sz="3300" dirty="0">
                <a:solidFill>
                  <a:srgbClr val="000000"/>
                </a:solidFill>
              </a:rPr>
              <a:t>: disparity</a:t>
            </a:r>
          </a:p>
        </p:txBody>
      </p:sp>
    </p:spTree>
    <p:extLst>
      <p:ext uri="{BB962C8B-B14F-4D97-AF65-F5344CB8AC3E}">
        <p14:creationId xmlns:p14="http://schemas.microsoft.com/office/powerpoint/2010/main" val="3376747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/>
          <p:cNvSpPr>
            <a:spLocks noGrp="1"/>
          </p:cNvSpPr>
          <p:nvPr>
            <p:ph type="title" idx="4294967295"/>
          </p:nvPr>
        </p:nvSpPr>
        <p:spPr>
          <a:xfrm>
            <a:off x="1143000" y="52353"/>
            <a:ext cx="6858000" cy="857250"/>
          </a:xfrm>
        </p:spPr>
        <p:txBody>
          <a:bodyPr/>
          <a:lstStyle/>
          <a:p>
            <a:r>
              <a:rPr lang="en-US" sz="3000" dirty="0"/>
              <a:t>Stereo photography and stereo viewers</a:t>
            </a:r>
          </a:p>
        </p:txBody>
      </p:sp>
      <p:sp>
        <p:nvSpPr>
          <p:cNvPr id="145411" name="Content Placeholder 2"/>
          <p:cNvSpPr>
            <a:spLocks noGrp="1"/>
          </p:cNvSpPr>
          <p:nvPr>
            <p:ph idx="4294967295"/>
          </p:nvPr>
        </p:nvSpPr>
        <p:spPr>
          <a:xfrm>
            <a:off x="1428750" y="4024379"/>
            <a:ext cx="6172200" cy="3394472"/>
          </a:xfrm>
        </p:spPr>
        <p:txBody>
          <a:bodyPr/>
          <a:lstStyle/>
          <a:p>
            <a:pPr>
              <a:buFontTx/>
              <a:buNone/>
            </a:pPr>
            <a:r>
              <a:rPr lang="en-US" sz="1200" dirty="0"/>
              <a:t>Invented by Sir Charles Wheatstone, 1838</a:t>
            </a:r>
            <a:br>
              <a:rPr lang="en-US" sz="1200" dirty="0"/>
            </a:br>
            <a:endParaRPr lang="en-US" sz="1200" dirty="0"/>
          </a:p>
        </p:txBody>
      </p:sp>
      <p:pic>
        <p:nvPicPr>
          <p:cNvPr id="145412" name="Picture 3" descr="CurvStereoPicVwr035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5950" y="2040724"/>
            <a:ext cx="2228850" cy="187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viewmas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2024056"/>
            <a:ext cx="2271713" cy="182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715000" y="4024305"/>
            <a:ext cx="245745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</a:rPr>
              <a:t>Image from fisher-price.com</a:t>
            </a:r>
          </a:p>
        </p:txBody>
      </p:sp>
      <p:sp>
        <p:nvSpPr>
          <p:cNvPr id="145415" name="TextBox 6"/>
          <p:cNvSpPr txBox="1">
            <a:spLocks noChangeArrowheads="1"/>
          </p:cNvSpPr>
          <p:nvPr/>
        </p:nvSpPr>
        <p:spPr bwMode="auto">
          <a:xfrm>
            <a:off x="1714500" y="956050"/>
            <a:ext cx="58864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Take two pictures of the same subject from two slightly different viewpoints and display so that each eye sees only one of the images.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31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7460" name="Picture 4"/>
          <p:cNvPicPr>
            <a:picLocks noChangeAspect="1" noChangeArrowheads="1"/>
          </p:cNvPicPr>
          <p:nvPr/>
        </p:nvPicPr>
        <p:blipFill>
          <a:blip r:embed="rId3" cstate="print"/>
          <a:srcRect l="25000" t="15929" r="25000" b="56815"/>
          <a:stretch>
            <a:fillRect/>
          </a:stretch>
        </p:blipFill>
        <p:spPr bwMode="auto">
          <a:xfrm>
            <a:off x="1143000" y="1714500"/>
            <a:ext cx="685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1" name="Text Box 5"/>
          <p:cNvSpPr txBox="1">
            <a:spLocks noChangeArrowheads="1"/>
          </p:cNvSpPr>
          <p:nvPr/>
        </p:nvSpPr>
        <p:spPr bwMode="auto">
          <a:xfrm>
            <a:off x="1314449" y="4572000"/>
            <a:ext cx="39106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http://</a:t>
            </a:r>
            <a:r>
              <a:rPr lang="en-US" dirty="0" err="1">
                <a:solidFill>
                  <a:srgbClr val="000000"/>
                </a:solidFill>
              </a:rPr>
              <a:t>www.johnsonshawmuseum.org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34150" name="Picture 6"/>
          <p:cNvPicPr>
            <a:picLocks noChangeAspect="1" noChangeArrowheads="1"/>
          </p:cNvPicPr>
          <p:nvPr/>
        </p:nvPicPr>
        <p:blipFill>
          <a:blip r:embed="rId4" cstate="print"/>
          <a:srcRect t="15013" b="9920"/>
          <a:stretch>
            <a:fillRect/>
          </a:stretch>
        </p:blipFill>
        <p:spPr bwMode="auto">
          <a:xfrm>
            <a:off x="1257300" y="1771650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302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9508" name="Picture 4"/>
          <p:cNvPicPr>
            <a:picLocks noChangeAspect="1" noChangeArrowheads="1"/>
          </p:cNvPicPr>
          <p:nvPr/>
        </p:nvPicPr>
        <p:blipFill>
          <a:blip r:embed="rId3" cstate="print"/>
          <a:srcRect l="18233" t="17059" r="19821" b="52353"/>
          <a:stretch>
            <a:fillRect/>
          </a:stretch>
        </p:blipFill>
        <p:spPr bwMode="auto">
          <a:xfrm>
            <a:off x="1200150" y="1657350"/>
            <a:ext cx="668655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8" name="Picture 6"/>
          <p:cNvPicPr>
            <a:picLocks noChangeAspect="1" noChangeArrowheads="1"/>
          </p:cNvPicPr>
          <p:nvPr/>
        </p:nvPicPr>
        <p:blipFill>
          <a:blip r:embed="rId4" cstate="print"/>
          <a:srcRect t="15135" b="9189"/>
          <a:stretch>
            <a:fillRect/>
          </a:stretch>
        </p:blipFill>
        <p:spPr bwMode="auto">
          <a:xfrm>
            <a:off x="1257301" y="1771650"/>
            <a:ext cx="1993106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314449" y="4572000"/>
            <a:ext cx="39302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http://</a:t>
            </a:r>
            <a:r>
              <a:rPr lang="en-US" dirty="0" err="1">
                <a:solidFill>
                  <a:srgbClr val="000000"/>
                </a:solidFill>
              </a:rPr>
              <a:t>www.johnsonshawmuseum.org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11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3093223" y="4625607"/>
            <a:ext cx="3231401" cy="46312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1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1556" name="Picture 4" descr="KU46138small_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342901"/>
            <a:ext cx="3429000" cy="401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7" name="Picture 5" descr="anaglass.GIF (8924 bytes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50" y="4743450"/>
            <a:ext cx="18288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8" name="Text Box 6"/>
          <p:cNvSpPr txBox="1">
            <a:spLocks noChangeArrowheads="1"/>
          </p:cNvSpPr>
          <p:nvPr/>
        </p:nvSpPr>
        <p:spPr bwMode="auto">
          <a:xfrm>
            <a:off x="2228850" y="4406528"/>
            <a:ext cx="48006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</a:rPr>
              <a:t>Public Library, Stereoscopic Looking Room, Chicago, by Phillips, 1923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588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04" name="Picture 4" descr="Flippant_Venus_Plu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1" y="1714500"/>
            <a:ext cx="2221706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5" name="Picture 5" descr="img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5951" y="1943100"/>
            <a:ext cx="2678906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6" name="Text Box 6"/>
          <p:cNvSpPr txBox="1">
            <a:spLocks noChangeArrowheads="1"/>
          </p:cNvSpPr>
          <p:nvPr/>
        </p:nvSpPr>
        <p:spPr bwMode="auto">
          <a:xfrm>
            <a:off x="1885951" y="4629150"/>
            <a:ext cx="57149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http://</a:t>
            </a:r>
            <a:r>
              <a:rPr lang="en-US" dirty="0" err="1">
                <a:solidFill>
                  <a:srgbClr val="000000"/>
                </a:solidFill>
              </a:rPr>
              <a:t>www.well.com</a:t>
            </a:r>
            <a:r>
              <a:rPr lang="en-US" dirty="0">
                <a:solidFill>
                  <a:srgbClr val="000000"/>
                </a:solidFill>
              </a:rPr>
              <a:t>/~</a:t>
            </a:r>
            <a:r>
              <a:rPr lang="en-US" dirty="0" err="1">
                <a:solidFill>
                  <a:srgbClr val="000000"/>
                </a:solidFill>
              </a:rPr>
              <a:t>jimg</a:t>
            </a:r>
            <a:r>
              <a:rPr lang="en-US" dirty="0">
                <a:solidFill>
                  <a:srgbClr val="000000"/>
                </a:solidFill>
              </a:rPr>
              <a:t>/stereo/</a:t>
            </a:r>
            <a:r>
              <a:rPr lang="en-US" dirty="0" err="1">
                <a:solidFill>
                  <a:srgbClr val="000000"/>
                </a:solidFill>
              </a:rPr>
              <a:t>stereo_list.html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6810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7349" y="-266152"/>
            <a:ext cx="7886700" cy="994172"/>
          </a:xfrm>
        </p:spPr>
        <p:txBody>
          <a:bodyPr/>
          <a:lstStyle/>
          <a:p>
            <a:r>
              <a:rPr lang="en-US" dirty="0" err="1"/>
              <a:t>Autostereograms</a:t>
            </a:r>
            <a:endParaRPr lang="en-US" dirty="0"/>
          </a:p>
        </p:txBody>
      </p:sp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6106881" y="4774168"/>
            <a:ext cx="36543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Images from </a:t>
            </a:r>
            <a:r>
              <a:rPr lang="en-US" dirty="0" err="1">
                <a:solidFill>
                  <a:srgbClr val="000000"/>
                </a:solidFill>
              </a:rPr>
              <a:t>magiceye.com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39269" name="Picture 6" descr="102696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214" y="476795"/>
            <a:ext cx="5372100" cy="461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70" name="Text Box 7"/>
          <p:cNvSpPr txBox="1">
            <a:spLocks noChangeArrowheads="1"/>
          </p:cNvSpPr>
          <p:nvPr/>
        </p:nvSpPr>
        <p:spPr bwMode="auto">
          <a:xfrm>
            <a:off x="6242413" y="1962423"/>
            <a:ext cx="2343150" cy="148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50" dirty="0">
                <a:solidFill>
                  <a:srgbClr val="000000"/>
                </a:solidFill>
              </a:rPr>
              <a:t>Exploit disparity as depth cue using single image.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50" dirty="0">
                <a:solidFill>
                  <a:srgbClr val="000000"/>
                </a:solidFill>
              </a:rPr>
              <a:t>(Single image random dot stereogram, Single image stereogram)</a:t>
            </a:r>
          </a:p>
        </p:txBody>
      </p:sp>
    </p:spTree>
    <p:extLst>
      <p:ext uri="{BB962C8B-B14F-4D97-AF65-F5344CB8AC3E}">
        <p14:creationId xmlns:p14="http://schemas.microsoft.com/office/powerpoint/2010/main" val="3721486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04908" y="0"/>
            <a:ext cx="6172200" cy="857250"/>
          </a:xfrm>
        </p:spPr>
        <p:txBody>
          <a:bodyPr/>
          <a:lstStyle/>
          <a:p>
            <a:r>
              <a:rPr lang="en-US" dirty="0"/>
              <a:t>Estimating depth with stereo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04908" y="819127"/>
            <a:ext cx="6172200" cy="1725239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900" dirty="0"/>
          </a:p>
          <a:p>
            <a:pPr>
              <a:lnSpc>
                <a:spcPct val="90000"/>
              </a:lnSpc>
            </a:pPr>
            <a:r>
              <a:rPr lang="en-US" b="1" dirty="0"/>
              <a:t>Stereo</a:t>
            </a:r>
            <a:r>
              <a:rPr lang="en-US" dirty="0"/>
              <a:t>: shape from “motion” between two views</a:t>
            </a:r>
          </a:p>
          <a:p>
            <a:r>
              <a:rPr lang="en-US" dirty="0"/>
              <a:t>We’ll need to consider:</a:t>
            </a:r>
          </a:p>
          <a:p>
            <a:pPr indent="171450">
              <a:buFont typeface="Arial" pitchFamily="34" charset="0"/>
              <a:buChar char="•"/>
            </a:pPr>
            <a:r>
              <a:rPr lang="en-US" sz="1800" dirty="0"/>
              <a:t>Info on camera pose (“calibration”)</a:t>
            </a:r>
          </a:p>
          <a:p>
            <a:pPr indent="171450">
              <a:buFont typeface="Arial" pitchFamily="34" charset="0"/>
              <a:buChar char="•"/>
            </a:pPr>
            <a:r>
              <a:rPr lang="en-US" sz="1800" dirty="0"/>
              <a:t>Image point correspondences 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1935909" y="2942035"/>
            <a:ext cx="914400" cy="131445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720 h 1104"/>
              <a:gd name="T4" fmla="*/ 768 w 768"/>
              <a:gd name="T5" fmla="*/ 1104 h 1104"/>
              <a:gd name="T6" fmla="*/ 768 w 768"/>
              <a:gd name="T7" fmla="*/ 384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 flipH="1">
            <a:off x="3936159" y="2942035"/>
            <a:ext cx="914400" cy="131445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720 h 1104"/>
              <a:gd name="T4" fmla="*/ 768 w 768"/>
              <a:gd name="T5" fmla="*/ 1104 h 1104"/>
              <a:gd name="T6" fmla="*/ 768 w 768"/>
              <a:gd name="T7" fmla="*/ 384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821609" y="3970735"/>
            <a:ext cx="57150" cy="5715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4450509" y="3684985"/>
            <a:ext cx="457200" cy="28575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3136059" y="2942035"/>
            <a:ext cx="1314450" cy="742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2335959" y="2942035"/>
            <a:ext cx="8001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1878759" y="3627835"/>
            <a:ext cx="457200" cy="3429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278809" y="3627835"/>
            <a:ext cx="57150" cy="5715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450509" y="3684985"/>
            <a:ext cx="57150" cy="5715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4893422" y="3956447"/>
            <a:ext cx="57150" cy="5715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3107484" y="2884885"/>
            <a:ext cx="85725" cy="85725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533576" y="2551986"/>
            <a:ext cx="128592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scene point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285830" y="3942351"/>
            <a:ext cx="898882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optical center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2167340" y="3648552"/>
            <a:ext cx="135165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image plane</a:t>
            </a:r>
          </a:p>
        </p:txBody>
      </p:sp>
      <p:pic>
        <p:nvPicPr>
          <p:cNvPr id="1064962" name="Picture 2"/>
          <p:cNvPicPr>
            <a:picLocks noChangeAspect="1" noChangeArrowheads="1"/>
          </p:cNvPicPr>
          <p:nvPr/>
        </p:nvPicPr>
        <p:blipFill>
          <a:blip r:embed="rId3" cstate="print"/>
          <a:srcRect l="51969" t="26302" r="7536" b="42700"/>
          <a:stretch>
            <a:fillRect/>
          </a:stretch>
        </p:blipFill>
        <p:spPr bwMode="auto">
          <a:xfrm>
            <a:off x="5804314" y="3448062"/>
            <a:ext cx="1725239" cy="956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 l="10188" t="26302" r="48674" b="42700"/>
          <a:stretch>
            <a:fillRect/>
          </a:stretch>
        </p:blipFill>
        <p:spPr bwMode="auto">
          <a:xfrm>
            <a:off x="5776929" y="2434826"/>
            <a:ext cx="1752624" cy="956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Oval 23"/>
          <p:cNvSpPr/>
          <p:nvPr/>
        </p:nvSpPr>
        <p:spPr bwMode="auto">
          <a:xfrm>
            <a:off x="6543703" y="2845598"/>
            <a:ext cx="82154" cy="8215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6708011" y="3886219"/>
            <a:ext cx="82154" cy="8215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1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9503" y="676275"/>
            <a:ext cx="5747147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2235994" y="3434954"/>
            <a:ext cx="508825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 dirty="0"/>
              <a:t>Potential matches for </a:t>
            </a:r>
            <a:r>
              <a:rPr lang="en-US" sz="1500" i="1" dirty="0"/>
              <a:t>x</a:t>
            </a:r>
            <a:r>
              <a:rPr lang="en-US" sz="1500" dirty="0"/>
              <a:t> have to lie on the corresponding line </a:t>
            </a:r>
            <a:r>
              <a:rPr lang="en-US" sz="1500" i="1" dirty="0"/>
              <a:t>l’</a:t>
            </a:r>
            <a:r>
              <a:rPr lang="en-US" sz="1500" dirty="0"/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2228850" y="4235054"/>
            <a:ext cx="508825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 dirty="0"/>
              <a:t>Potential matches for </a:t>
            </a:r>
            <a:r>
              <a:rPr lang="en-US" sz="1500" i="1" dirty="0"/>
              <a:t>x’</a:t>
            </a:r>
            <a:r>
              <a:rPr lang="en-US" sz="1500" dirty="0"/>
              <a:t> have to lie on the corresponding line </a:t>
            </a:r>
            <a:r>
              <a:rPr lang="en-US" sz="1500" i="1" dirty="0"/>
              <a:t>l</a:t>
            </a:r>
            <a:r>
              <a:rPr lang="en-US" sz="1500" dirty="0"/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3306366" y="1804988"/>
            <a:ext cx="57150" cy="57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5706666" y="1747837"/>
            <a:ext cx="190500" cy="11858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5849541" y="1804988"/>
            <a:ext cx="57150" cy="5715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3325416" y="1733550"/>
            <a:ext cx="180975" cy="1171575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3630216" y="1576388"/>
            <a:ext cx="57150" cy="57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4120754" y="1243013"/>
            <a:ext cx="57150" cy="57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5849541" y="1800225"/>
            <a:ext cx="57150" cy="57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5811441" y="2066925"/>
            <a:ext cx="57150" cy="57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5768579" y="2286000"/>
            <a:ext cx="57150" cy="57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>
          <a:xfrm>
            <a:off x="274434" y="-252"/>
            <a:ext cx="7886700" cy="994172"/>
          </a:xfrm>
        </p:spPr>
        <p:txBody>
          <a:bodyPr/>
          <a:lstStyle/>
          <a:p>
            <a:r>
              <a:rPr lang="en-US" dirty="0"/>
              <a:t>Key idea: </a:t>
            </a:r>
            <a:r>
              <a:rPr lang="en-US" dirty="0" err="1"/>
              <a:t>Epipolar</a:t>
            </a:r>
            <a:r>
              <a:rPr lang="en-US" dirty="0"/>
              <a:t>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3143250" y="1714500"/>
            <a:ext cx="171450" cy="17145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3143250" y="1657350"/>
            <a:ext cx="15716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50" b="1" i="1"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5657850" y="1752600"/>
            <a:ext cx="204788" cy="1905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5657850" y="1714500"/>
            <a:ext cx="2857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50" b="1" i="1"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7143750" y="1143000"/>
            <a:ext cx="285750" cy="2286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1771650" y="1152525"/>
            <a:ext cx="195263" cy="219075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5572125" y="2000250"/>
            <a:ext cx="252413" cy="523875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4033838" y="1028700"/>
            <a:ext cx="276225" cy="223838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3543300" y="1371600"/>
            <a:ext cx="285750" cy="195263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3943350" y="1012031"/>
            <a:ext cx="274434" cy="2539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50" b="1" i="1"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5600700" y="2000250"/>
            <a:ext cx="2857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5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3486150" y="1314450"/>
            <a:ext cx="274434" cy="2539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50" b="1" i="1"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5543550" y="2286000"/>
            <a:ext cx="2857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5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4587479" y="919163"/>
            <a:ext cx="57150" cy="57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4457700" y="685800"/>
            <a:ext cx="2286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4400550" y="685800"/>
            <a:ext cx="342900" cy="2539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50" b="1" i="1">
                <a:latin typeface="Times New Roman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75537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1650" y="658416"/>
            <a:ext cx="5772150" cy="2427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76" name="Line 4"/>
          <p:cNvSpPr>
            <a:spLocks noChangeShapeType="1"/>
          </p:cNvSpPr>
          <p:nvPr/>
        </p:nvSpPr>
        <p:spPr bwMode="auto">
          <a:xfrm flipV="1">
            <a:off x="1947863" y="2806304"/>
            <a:ext cx="1574006" cy="952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7" name="Line 5"/>
          <p:cNvSpPr>
            <a:spLocks noChangeShapeType="1"/>
          </p:cNvSpPr>
          <p:nvPr/>
        </p:nvSpPr>
        <p:spPr bwMode="auto">
          <a:xfrm>
            <a:off x="3786188" y="2811066"/>
            <a:ext cx="17335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>
            <a:off x="5800725" y="2811066"/>
            <a:ext cx="1571625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5957887" y="1839516"/>
            <a:ext cx="1414463" cy="966788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0" name="Line 8"/>
          <p:cNvSpPr>
            <a:spLocks noChangeShapeType="1"/>
          </p:cNvSpPr>
          <p:nvPr/>
        </p:nvSpPr>
        <p:spPr bwMode="auto">
          <a:xfrm>
            <a:off x="4686300" y="963216"/>
            <a:ext cx="1100138" cy="7524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V="1">
            <a:off x="3533775" y="953691"/>
            <a:ext cx="1104900" cy="757238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1938338" y="1834754"/>
            <a:ext cx="1419225" cy="96202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1837332" y="4102894"/>
            <a:ext cx="454483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1500" dirty="0">
                <a:solidFill>
                  <a:schemeClr val="folHlink"/>
                </a:solidFill>
              </a:rPr>
              <a:t> </a:t>
            </a:r>
            <a:r>
              <a:rPr lang="en-US" sz="1500" b="1" dirty="0" err="1">
                <a:solidFill>
                  <a:schemeClr val="folHlink"/>
                </a:solidFill>
              </a:rPr>
              <a:t>Epipolar</a:t>
            </a:r>
            <a:r>
              <a:rPr lang="en-US" sz="1500" b="1" dirty="0">
                <a:solidFill>
                  <a:schemeClr val="folHlink"/>
                </a:solidFill>
              </a:rPr>
              <a:t> Plane</a:t>
            </a:r>
            <a:r>
              <a:rPr lang="en-US" sz="15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591884" name="Oval 12"/>
          <p:cNvSpPr>
            <a:spLocks noChangeArrowheads="1"/>
          </p:cNvSpPr>
          <p:nvPr/>
        </p:nvSpPr>
        <p:spPr bwMode="auto">
          <a:xfrm>
            <a:off x="3471863" y="2744391"/>
            <a:ext cx="114300" cy="1143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5" name="Oval 13"/>
          <p:cNvSpPr>
            <a:spLocks noChangeArrowheads="1"/>
          </p:cNvSpPr>
          <p:nvPr/>
        </p:nvSpPr>
        <p:spPr bwMode="auto">
          <a:xfrm>
            <a:off x="5719763" y="2768204"/>
            <a:ext cx="114300" cy="1143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1833066" y="3314700"/>
            <a:ext cx="374173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1500" dirty="0">
                <a:solidFill>
                  <a:srgbClr val="339966"/>
                </a:solidFill>
              </a:rPr>
              <a:t> </a:t>
            </a:r>
            <a:r>
              <a:rPr lang="en-US" sz="1500" b="1" dirty="0" err="1">
                <a:solidFill>
                  <a:srgbClr val="339966"/>
                </a:solidFill>
              </a:rPr>
              <a:t>Epipoles</a:t>
            </a:r>
            <a:r>
              <a:rPr lang="en-US" sz="15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15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15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591890" name="Text Box 18"/>
          <p:cNvSpPr txBox="1">
            <a:spLocks noChangeArrowheads="1"/>
          </p:cNvSpPr>
          <p:nvPr/>
        </p:nvSpPr>
        <p:spPr bwMode="auto">
          <a:xfrm>
            <a:off x="1828801" y="3007519"/>
            <a:ext cx="426751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1500" dirty="0">
                <a:solidFill>
                  <a:srgbClr val="FF3399"/>
                </a:solidFill>
              </a:rPr>
              <a:t> </a:t>
            </a:r>
            <a:r>
              <a:rPr lang="en-US" sz="1500" b="1" dirty="0">
                <a:solidFill>
                  <a:srgbClr val="FF3399"/>
                </a:solidFill>
              </a:rPr>
              <a:t>Baseline</a:t>
            </a:r>
            <a:r>
              <a:rPr lang="en-US" sz="15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591891" name="Line 19"/>
          <p:cNvSpPr>
            <a:spLocks noChangeShapeType="1"/>
          </p:cNvSpPr>
          <p:nvPr/>
        </p:nvSpPr>
        <p:spPr bwMode="auto">
          <a:xfrm>
            <a:off x="1943100" y="2830116"/>
            <a:ext cx="154305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2" name="Line 20"/>
          <p:cNvSpPr>
            <a:spLocks noChangeShapeType="1"/>
          </p:cNvSpPr>
          <p:nvPr/>
        </p:nvSpPr>
        <p:spPr bwMode="auto">
          <a:xfrm>
            <a:off x="3771900" y="2830116"/>
            <a:ext cx="177165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3" name="Line 21"/>
          <p:cNvSpPr>
            <a:spLocks noChangeShapeType="1"/>
          </p:cNvSpPr>
          <p:nvPr/>
        </p:nvSpPr>
        <p:spPr bwMode="auto">
          <a:xfrm>
            <a:off x="5829300" y="2830116"/>
            <a:ext cx="154305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geometry: notation</a:t>
            </a:r>
          </a:p>
        </p:txBody>
      </p:sp>
      <p:sp>
        <p:nvSpPr>
          <p:cNvPr id="13333" name="Rectangle 24"/>
          <p:cNvSpPr>
            <a:spLocks noChangeArrowheads="1"/>
          </p:cNvSpPr>
          <p:nvPr/>
        </p:nvSpPr>
        <p:spPr bwMode="auto">
          <a:xfrm>
            <a:off x="1828800" y="1164431"/>
            <a:ext cx="17145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Rectangle 25"/>
          <p:cNvSpPr>
            <a:spLocks noChangeArrowheads="1"/>
          </p:cNvSpPr>
          <p:nvPr/>
        </p:nvSpPr>
        <p:spPr bwMode="auto">
          <a:xfrm>
            <a:off x="7271147" y="1171575"/>
            <a:ext cx="241697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4572000" y="669131"/>
            <a:ext cx="274434" cy="2539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50" b="1" i="1">
                <a:latin typeface="Times New Roman" pitchFamily="18" charset="0"/>
              </a:rPr>
              <a:t>X</a:t>
            </a:r>
          </a:p>
        </p:txBody>
      </p:sp>
      <p:sp>
        <p:nvSpPr>
          <p:cNvPr id="13336" name="Freeform 29"/>
          <p:cNvSpPr>
            <a:spLocks/>
          </p:cNvSpPr>
          <p:nvPr/>
        </p:nvSpPr>
        <p:spPr bwMode="auto">
          <a:xfrm>
            <a:off x="3143250" y="1714500"/>
            <a:ext cx="171450" cy="17145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7" name="Text Box 27"/>
          <p:cNvSpPr txBox="1">
            <a:spLocks noChangeArrowheads="1"/>
          </p:cNvSpPr>
          <p:nvPr/>
        </p:nvSpPr>
        <p:spPr bwMode="auto">
          <a:xfrm>
            <a:off x="3143250" y="1657350"/>
            <a:ext cx="15716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50" b="1" i="1">
                <a:latin typeface="Times New Roman" pitchFamily="18" charset="0"/>
              </a:rPr>
              <a:t>x</a:t>
            </a:r>
          </a:p>
        </p:txBody>
      </p:sp>
      <p:sp>
        <p:nvSpPr>
          <p:cNvPr id="13338" name="Freeform 30"/>
          <p:cNvSpPr>
            <a:spLocks/>
          </p:cNvSpPr>
          <p:nvPr/>
        </p:nvSpPr>
        <p:spPr bwMode="auto">
          <a:xfrm>
            <a:off x="6000750" y="1714500"/>
            <a:ext cx="171450" cy="17145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Text Box 31"/>
          <p:cNvSpPr txBox="1">
            <a:spLocks noChangeArrowheads="1"/>
          </p:cNvSpPr>
          <p:nvPr/>
        </p:nvSpPr>
        <p:spPr bwMode="auto">
          <a:xfrm>
            <a:off x="5943600" y="1657350"/>
            <a:ext cx="2857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50" b="1" i="1">
                <a:latin typeface="Times New Roman" pitchFamily="18" charset="0"/>
              </a:rPr>
              <a:t>x’</a:t>
            </a:r>
          </a:p>
        </p:txBody>
      </p:sp>
    </p:spTree>
    <p:extLst>
      <p:ext uri="{BB962C8B-B14F-4D97-AF65-F5344CB8AC3E}">
        <p14:creationId xmlns:p14="http://schemas.microsoft.com/office/powerpoint/2010/main" val="20995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  <p:bldP spid="591877" grpId="0" animBg="1"/>
      <p:bldP spid="591878" grpId="0" animBg="1"/>
      <p:bldP spid="591879" grpId="0" animBg="1"/>
      <p:bldP spid="591880" grpId="0" animBg="1"/>
      <p:bldP spid="591881" grpId="0" animBg="1"/>
      <p:bldP spid="591882" grpId="0" animBg="1"/>
      <p:bldP spid="591883" grpId="0" autoUpdateAnimBg="0"/>
      <p:bldP spid="591884" grpId="0" animBg="1"/>
      <p:bldP spid="591885" grpId="0" animBg="1"/>
      <p:bldP spid="591886" grpId="0" autoUpdateAnimBg="0"/>
      <p:bldP spid="591890" grpId="0" autoUpdateAnimBg="0"/>
      <p:bldP spid="591891" grpId="0" animBg="1"/>
      <p:bldP spid="591892" grpId="0" animBg="1"/>
      <p:bldP spid="59189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854428" y="0"/>
            <a:ext cx="1465466" cy="2135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88" dirty="0">
                <a:solidFill>
                  <a:prstClr val="black"/>
                </a:solidFill>
                <a:latin typeface="Arial" charset="0"/>
              </a:rPr>
              <a:t>Slide Credit: Silvio </a:t>
            </a:r>
            <a:r>
              <a:rPr lang="en-US" sz="788" dirty="0" err="1">
                <a:solidFill>
                  <a:prstClr val="black"/>
                </a:solidFill>
                <a:latin typeface="Arial" charset="0"/>
              </a:rPr>
              <a:t>Saverese</a:t>
            </a:r>
            <a:endParaRPr lang="en-US" sz="788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742950" y="182832"/>
            <a:ext cx="6172200" cy="68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2700" dirty="0">
                <a:solidFill>
                  <a:schemeClr val="accent1"/>
                </a:solidFill>
              </a:rPr>
              <a:t>Recall the Projection matrix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1984772" y="3200400"/>
          <a:ext cx="2232422" cy="50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3" name="Equation" r:id="rId4" imgW="952200" imgH="215640" progId="Equation.3">
                  <p:embed/>
                </p:oleObj>
              </mc:Choice>
              <mc:Fallback>
                <p:oleObj name="Equation" r:id="rId4" imgW="952200" imgH="215640" progId="Equation.3">
                  <p:embed/>
                  <p:pic>
                    <p:nvPicPr>
                      <p:cNvPr id="409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4772" y="3200400"/>
                        <a:ext cx="2232422" cy="5060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4457700" y="3143250"/>
            <a:ext cx="342914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dirty="0">
                <a:solidFill>
                  <a:prstClr val="black"/>
                </a:solidFill>
                <a:latin typeface="Arial" charset="0"/>
              </a:rPr>
              <a:t>x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: Image Coordinates: (u,v,1)</a:t>
            </a:r>
          </a:p>
          <a:p>
            <a:pPr eaLnBrk="1" hangingPunct="1"/>
            <a:r>
              <a:rPr lang="en-US" b="1" dirty="0">
                <a:solidFill>
                  <a:prstClr val="black"/>
                </a:solidFill>
                <a:latin typeface="Arial" charset="0"/>
              </a:rPr>
              <a:t>K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: Intrinsic Matrix (3x3)</a:t>
            </a:r>
          </a:p>
          <a:p>
            <a:pPr eaLnBrk="1" hangingPunct="1"/>
            <a:r>
              <a:rPr lang="en-US" b="1" dirty="0">
                <a:solidFill>
                  <a:prstClr val="black"/>
                </a:solidFill>
                <a:latin typeface="Arial" charset="0"/>
              </a:rPr>
              <a:t>R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: Rotation (3x3) </a:t>
            </a:r>
          </a:p>
          <a:p>
            <a:pPr eaLnBrk="1" hangingPunct="1"/>
            <a:r>
              <a:rPr lang="en-US" b="1" dirty="0">
                <a:solidFill>
                  <a:prstClr val="black"/>
                </a:solidFill>
                <a:latin typeface="Arial" charset="0"/>
              </a:rPr>
              <a:t>t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: Translation (3x1)</a:t>
            </a:r>
          </a:p>
          <a:p>
            <a:pPr eaLnBrk="1" hangingPunct="1"/>
            <a:r>
              <a:rPr lang="en-US" b="1" dirty="0">
                <a:solidFill>
                  <a:prstClr val="black"/>
                </a:solidFill>
                <a:latin typeface="Arial" charset="0"/>
              </a:rPr>
              <a:t>X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:</a:t>
            </a:r>
            <a:r>
              <a:rPr lang="en-US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World Coordinates: (X,Y,Z,1)</a:t>
            </a:r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85950" y="971550"/>
            <a:ext cx="4972050" cy="206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Line 12"/>
          <p:cNvSpPr>
            <a:spLocks noChangeShapeType="1"/>
          </p:cNvSpPr>
          <p:nvPr/>
        </p:nvSpPr>
        <p:spPr bwMode="auto">
          <a:xfrm flipV="1">
            <a:off x="6915150" y="914400"/>
            <a:ext cx="0" cy="91201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04" name="Line 13"/>
          <p:cNvSpPr>
            <a:spLocks noChangeShapeType="1"/>
          </p:cNvSpPr>
          <p:nvPr/>
        </p:nvSpPr>
        <p:spPr bwMode="auto">
          <a:xfrm flipH="1">
            <a:off x="6515100" y="1828800"/>
            <a:ext cx="400050" cy="4000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05" name="Line 14"/>
          <p:cNvSpPr>
            <a:spLocks noChangeShapeType="1"/>
          </p:cNvSpPr>
          <p:nvPr/>
        </p:nvSpPr>
        <p:spPr bwMode="auto">
          <a:xfrm>
            <a:off x="6915150" y="1828800"/>
            <a:ext cx="514350" cy="571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06" name="Text Box 15"/>
          <p:cNvSpPr txBox="1">
            <a:spLocks noChangeArrowheads="1"/>
          </p:cNvSpPr>
          <p:nvPr/>
        </p:nvSpPr>
        <p:spPr bwMode="auto">
          <a:xfrm>
            <a:off x="6915150" y="2000250"/>
            <a:ext cx="184731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07" name="Text Box 16"/>
          <p:cNvSpPr txBox="1">
            <a:spLocks noChangeArrowheads="1"/>
          </p:cNvSpPr>
          <p:nvPr/>
        </p:nvSpPr>
        <p:spPr bwMode="auto">
          <a:xfrm>
            <a:off x="6858000" y="1874044"/>
            <a:ext cx="426720" cy="3231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500">
                <a:solidFill>
                  <a:prstClr val="black"/>
                </a:solidFill>
                <a:latin typeface="Arial" charset="0"/>
              </a:rPr>
              <a:t>O</a:t>
            </a:r>
            <a:r>
              <a:rPr lang="en-US" sz="1500" baseline="-25000">
                <a:solidFill>
                  <a:prstClr val="black"/>
                </a:solidFill>
                <a:latin typeface="Arial" charset="0"/>
              </a:rPr>
              <a:t>w</a:t>
            </a:r>
          </a:p>
        </p:txBody>
      </p:sp>
      <p:sp>
        <p:nvSpPr>
          <p:cNvPr id="4108" name="Text Box 17"/>
          <p:cNvSpPr txBox="1">
            <a:spLocks noChangeArrowheads="1"/>
          </p:cNvSpPr>
          <p:nvPr/>
        </p:nvSpPr>
        <p:spPr bwMode="auto">
          <a:xfrm>
            <a:off x="6343650" y="2228850"/>
            <a:ext cx="320922" cy="3231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500">
                <a:solidFill>
                  <a:prstClr val="black"/>
                </a:solidFill>
                <a:latin typeface="Arial" charset="0"/>
              </a:rPr>
              <a:t>i</a:t>
            </a:r>
            <a:r>
              <a:rPr lang="en-US" sz="1500" baseline="-25000">
                <a:solidFill>
                  <a:prstClr val="black"/>
                </a:solidFill>
                <a:latin typeface="Arial" charset="0"/>
              </a:rPr>
              <a:t>w</a:t>
            </a:r>
          </a:p>
        </p:txBody>
      </p:sp>
      <p:sp>
        <p:nvSpPr>
          <p:cNvPr id="4109" name="Text Box 18"/>
          <p:cNvSpPr txBox="1">
            <a:spLocks noChangeArrowheads="1"/>
          </p:cNvSpPr>
          <p:nvPr/>
        </p:nvSpPr>
        <p:spPr bwMode="auto">
          <a:xfrm>
            <a:off x="7143750" y="1543050"/>
            <a:ext cx="373820" cy="3231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500">
                <a:solidFill>
                  <a:prstClr val="black"/>
                </a:solidFill>
                <a:latin typeface="Arial" charset="0"/>
              </a:rPr>
              <a:t>k</a:t>
            </a:r>
            <a:r>
              <a:rPr lang="en-US" sz="1500" baseline="-25000">
                <a:solidFill>
                  <a:prstClr val="black"/>
                </a:solidFill>
                <a:latin typeface="Arial" charset="0"/>
              </a:rPr>
              <a:t>w</a:t>
            </a:r>
          </a:p>
        </p:txBody>
      </p:sp>
      <p:sp>
        <p:nvSpPr>
          <p:cNvPr id="4110" name="Text Box 19"/>
          <p:cNvSpPr txBox="1">
            <a:spLocks noChangeArrowheads="1"/>
          </p:cNvSpPr>
          <p:nvPr/>
        </p:nvSpPr>
        <p:spPr bwMode="auto">
          <a:xfrm>
            <a:off x="6972300" y="857250"/>
            <a:ext cx="320922" cy="3231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500">
                <a:solidFill>
                  <a:prstClr val="black"/>
                </a:solidFill>
                <a:latin typeface="Arial" charset="0"/>
              </a:rPr>
              <a:t>j</a:t>
            </a:r>
            <a:r>
              <a:rPr lang="en-US" sz="1500" baseline="-25000">
                <a:solidFill>
                  <a:prstClr val="black"/>
                </a:solidFill>
                <a:latin typeface="Arial" charset="0"/>
              </a:rPr>
              <a:t>w</a:t>
            </a:r>
          </a:p>
        </p:txBody>
      </p:sp>
      <p:sp>
        <p:nvSpPr>
          <p:cNvPr id="4111" name="Freeform 22"/>
          <p:cNvSpPr>
            <a:spLocks/>
          </p:cNvSpPr>
          <p:nvPr/>
        </p:nvSpPr>
        <p:spPr bwMode="auto">
          <a:xfrm>
            <a:off x="4343400" y="1019175"/>
            <a:ext cx="2400300" cy="352425"/>
          </a:xfrm>
          <a:custGeom>
            <a:avLst/>
            <a:gdLst>
              <a:gd name="T0" fmla="*/ 0 w 2016"/>
              <a:gd name="T1" fmla="*/ 2147483647 h 296"/>
              <a:gd name="T2" fmla="*/ 2147483647 w 2016"/>
              <a:gd name="T3" fmla="*/ 2147483647 h 296"/>
              <a:gd name="T4" fmla="*/ 2147483647 w 2016"/>
              <a:gd name="T5" fmla="*/ 2147483647 h 296"/>
              <a:gd name="T6" fmla="*/ 2147483647 w 2016"/>
              <a:gd name="T7" fmla="*/ 2147483647 h 296"/>
              <a:gd name="T8" fmla="*/ 0 60000 65536"/>
              <a:gd name="T9" fmla="*/ 0 60000 65536"/>
              <a:gd name="T10" fmla="*/ 0 60000 65536"/>
              <a:gd name="T11" fmla="*/ 0 60000 65536"/>
              <a:gd name="T12" fmla="*/ 0 w 2016"/>
              <a:gd name="T13" fmla="*/ 0 h 296"/>
              <a:gd name="T14" fmla="*/ 2016 w 2016"/>
              <a:gd name="T15" fmla="*/ 296 h 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16" h="296">
                <a:moveTo>
                  <a:pt x="0" y="296"/>
                </a:moveTo>
                <a:cubicBezTo>
                  <a:pt x="188" y="224"/>
                  <a:pt x="376" y="152"/>
                  <a:pt x="624" y="104"/>
                </a:cubicBezTo>
                <a:cubicBezTo>
                  <a:pt x="872" y="56"/>
                  <a:pt x="1256" y="16"/>
                  <a:pt x="1488" y="8"/>
                </a:cubicBezTo>
                <a:cubicBezTo>
                  <a:pt x="1720" y="0"/>
                  <a:pt x="1868" y="28"/>
                  <a:pt x="2016" y="56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12" name="Text Box 23"/>
          <p:cNvSpPr txBox="1">
            <a:spLocks noChangeArrowheads="1"/>
          </p:cNvSpPr>
          <p:nvPr/>
        </p:nvSpPr>
        <p:spPr bwMode="auto">
          <a:xfrm>
            <a:off x="5029200" y="742950"/>
            <a:ext cx="556563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prstClr val="black"/>
                </a:solidFill>
                <a:latin typeface="Arial" charset="0"/>
              </a:rPr>
              <a:t>R,T</a:t>
            </a:r>
          </a:p>
        </p:txBody>
      </p:sp>
    </p:spTree>
    <p:extLst>
      <p:ext uri="{BB962C8B-B14F-4D97-AF65-F5344CB8AC3E}">
        <p14:creationId xmlns:p14="http://schemas.microsoft.com/office/powerpoint/2010/main" val="378751768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1650" y="658416"/>
            <a:ext cx="5772150" cy="2427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Line 4"/>
          <p:cNvSpPr>
            <a:spLocks noChangeShapeType="1"/>
          </p:cNvSpPr>
          <p:nvPr/>
        </p:nvSpPr>
        <p:spPr bwMode="auto">
          <a:xfrm flipV="1">
            <a:off x="1947863" y="2806304"/>
            <a:ext cx="1574006" cy="952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3786188" y="2811066"/>
            <a:ext cx="17335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5800725" y="2811066"/>
            <a:ext cx="1571625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5957887" y="1839516"/>
            <a:ext cx="1414463" cy="966788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4686300" y="963216"/>
            <a:ext cx="1100138" cy="7524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3533775" y="953691"/>
            <a:ext cx="1104900" cy="757238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1938338" y="1834754"/>
            <a:ext cx="1419225" cy="96202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Oval 12"/>
          <p:cNvSpPr>
            <a:spLocks noChangeArrowheads="1"/>
          </p:cNvSpPr>
          <p:nvPr/>
        </p:nvSpPr>
        <p:spPr bwMode="auto">
          <a:xfrm>
            <a:off x="3471863" y="2744391"/>
            <a:ext cx="114300" cy="1143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Oval 13"/>
          <p:cNvSpPr>
            <a:spLocks noChangeArrowheads="1"/>
          </p:cNvSpPr>
          <p:nvPr/>
        </p:nvSpPr>
        <p:spPr bwMode="auto">
          <a:xfrm>
            <a:off x="5719763" y="2768204"/>
            <a:ext cx="114300" cy="1143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3357562" y="1725216"/>
            <a:ext cx="2595563" cy="1200150"/>
            <a:chOff x="2952750" y="2300288"/>
            <a:chExt cx="3460750" cy="1600200"/>
          </a:xfrm>
        </p:grpSpPr>
        <p:sp>
          <p:nvSpPr>
            <p:cNvPr id="59188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88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1889" name="Text Box 17"/>
          <p:cNvSpPr txBox="1">
            <a:spLocks noChangeArrowheads="1"/>
          </p:cNvSpPr>
          <p:nvPr/>
        </p:nvSpPr>
        <p:spPr bwMode="auto">
          <a:xfrm>
            <a:off x="1828800" y="4353636"/>
            <a:ext cx="56007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500" dirty="0">
                <a:solidFill>
                  <a:srgbClr val="A50021"/>
                </a:solidFill>
              </a:rPr>
              <a:t> </a:t>
            </a:r>
            <a:r>
              <a:rPr lang="en-US" sz="1500" b="1" dirty="0" err="1">
                <a:solidFill>
                  <a:srgbClr val="A50021"/>
                </a:solidFill>
              </a:rPr>
              <a:t>Epipolar</a:t>
            </a:r>
            <a:r>
              <a:rPr lang="en-US" sz="1500" b="1" dirty="0">
                <a:solidFill>
                  <a:srgbClr val="A50021"/>
                </a:solidFill>
              </a:rPr>
              <a:t> Lines</a:t>
            </a:r>
            <a:r>
              <a:rPr lang="en-US" sz="1500" dirty="0">
                <a:solidFill>
                  <a:srgbClr val="A50021"/>
                </a:solidFill>
              </a:rPr>
              <a:t> - intersections of </a:t>
            </a:r>
            <a:r>
              <a:rPr lang="en-US" sz="1500" dirty="0" err="1">
                <a:solidFill>
                  <a:srgbClr val="A50021"/>
                </a:solidFill>
              </a:rPr>
              <a:t>epipolar</a:t>
            </a:r>
            <a:r>
              <a:rPr lang="en-US" sz="1500" dirty="0">
                <a:solidFill>
                  <a:srgbClr val="A50021"/>
                </a:solidFill>
              </a:rPr>
              <a:t> plane with image</a:t>
            </a:r>
            <a:br>
              <a:rPr lang="en-US" sz="1500" dirty="0">
                <a:solidFill>
                  <a:srgbClr val="A50021"/>
                </a:solidFill>
              </a:rPr>
            </a:br>
            <a:r>
              <a:rPr lang="en-US" sz="1500" dirty="0">
                <a:solidFill>
                  <a:srgbClr val="A50021"/>
                </a:solidFill>
              </a:rPr>
              <a:t>  planes (always come in corresponding pairs)</a:t>
            </a:r>
          </a:p>
          <a:p>
            <a:pPr eaLnBrk="1" hangingPunct="1">
              <a:buFontTx/>
              <a:buChar char="•"/>
            </a:pPr>
            <a:endParaRPr lang="en-US" sz="1500" dirty="0">
              <a:solidFill>
                <a:srgbClr val="A50021"/>
              </a:solidFill>
            </a:endParaRPr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1943100" y="2830116"/>
            <a:ext cx="154305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3771900" y="2830116"/>
            <a:ext cx="177165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5829300" y="2830116"/>
            <a:ext cx="154305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geometry: notation</a:t>
            </a:r>
          </a:p>
        </p:txBody>
      </p:sp>
      <p:sp>
        <p:nvSpPr>
          <p:cNvPr id="15382" name="Rectangle 24"/>
          <p:cNvSpPr>
            <a:spLocks noChangeArrowheads="1"/>
          </p:cNvSpPr>
          <p:nvPr/>
        </p:nvSpPr>
        <p:spPr bwMode="auto">
          <a:xfrm>
            <a:off x="1828800" y="1164431"/>
            <a:ext cx="17145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Rectangle 25"/>
          <p:cNvSpPr>
            <a:spLocks noChangeArrowheads="1"/>
          </p:cNvSpPr>
          <p:nvPr/>
        </p:nvSpPr>
        <p:spPr bwMode="auto">
          <a:xfrm>
            <a:off x="7271147" y="1171575"/>
            <a:ext cx="241697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572000" y="669131"/>
            <a:ext cx="274434" cy="2539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50" b="1" i="1">
                <a:latin typeface="Times New Roman" pitchFamily="18" charset="0"/>
              </a:rPr>
              <a:t>X</a:t>
            </a:r>
          </a:p>
        </p:txBody>
      </p:sp>
      <p:sp>
        <p:nvSpPr>
          <p:cNvPr id="15385" name="Freeform 29"/>
          <p:cNvSpPr>
            <a:spLocks/>
          </p:cNvSpPr>
          <p:nvPr/>
        </p:nvSpPr>
        <p:spPr bwMode="auto">
          <a:xfrm>
            <a:off x="3143250" y="1714500"/>
            <a:ext cx="171450" cy="17145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3143250" y="1657350"/>
            <a:ext cx="15716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50" b="1" i="1">
                <a:latin typeface="Times New Roman" pitchFamily="18" charset="0"/>
              </a:rPr>
              <a:t>x</a:t>
            </a:r>
          </a:p>
        </p:txBody>
      </p:sp>
      <p:sp>
        <p:nvSpPr>
          <p:cNvPr id="15387" name="Freeform 30"/>
          <p:cNvSpPr>
            <a:spLocks/>
          </p:cNvSpPr>
          <p:nvPr/>
        </p:nvSpPr>
        <p:spPr bwMode="auto">
          <a:xfrm>
            <a:off x="6000750" y="1714500"/>
            <a:ext cx="171450" cy="17145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8" name="Text Box 31"/>
          <p:cNvSpPr txBox="1">
            <a:spLocks noChangeArrowheads="1"/>
          </p:cNvSpPr>
          <p:nvPr/>
        </p:nvSpPr>
        <p:spPr bwMode="auto">
          <a:xfrm>
            <a:off x="5943600" y="1657350"/>
            <a:ext cx="2857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50" b="1" i="1">
                <a:latin typeface="Times New Roman" pitchFamily="18" charset="0"/>
              </a:rPr>
              <a:t>x’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1837332" y="4102894"/>
            <a:ext cx="454483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1500" dirty="0">
                <a:solidFill>
                  <a:schemeClr val="folHlink"/>
                </a:solidFill>
              </a:rPr>
              <a:t> </a:t>
            </a:r>
            <a:r>
              <a:rPr lang="en-US" sz="1500" b="1" dirty="0" err="1">
                <a:solidFill>
                  <a:schemeClr val="folHlink"/>
                </a:solidFill>
              </a:rPr>
              <a:t>Epipolar</a:t>
            </a:r>
            <a:r>
              <a:rPr lang="en-US" sz="1500" b="1" dirty="0">
                <a:solidFill>
                  <a:schemeClr val="folHlink"/>
                </a:solidFill>
              </a:rPr>
              <a:t> Plane</a:t>
            </a:r>
            <a:r>
              <a:rPr lang="en-US" sz="15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1833066" y="3314700"/>
            <a:ext cx="374173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1500" dirty="0">
                <a:solidFill>
                  <a:srgbClr val="339966"/>
                </a:solidFill>
              </a:rPr>
              <a:t> </a:t>
            </a:r>
            <a:r>
              <a:rPr lang="en-US" sz="1500" b="1" dirty="0" err="1">
                <a:solidFill>
                  <a:srgbClr val="339966"/>
                </a:solidFill>
              </a:rPr>
              <a:t>Epipoles</a:t>
            </a:r>
            <a:r>
              <a:rPr lang="en-US" sz="15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15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15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1828801" y="3007519"/>
            <a:ext cx="426751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1500" dirty="0">
                <a:solidFill>
                  <a:srgbClr val="FF3399"/>
                </a:solidFill>
              </a:rPr>
              <a:t> </a:t>
            </a:r>
            <a:r>
              <a:rPr lang="en-US" sz="1500" b="1" dirty="0">
                <a:solidFill>
                  <a:srgbClr val="FF3399"/>
                </a:solidFill>
              </a:rPr>
              <a:t>Baseline</a:t>
            </a:r>
            <a:r>
              <a:rPr lang="en-US" sz="15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</p:spTree>
    <p:extLst>
      <p:ext uri="{BB962C8B-B14F-4D97-AF65-F5344CB8AC3E}">
        <p14:creationId xmlns:p14="http://schemas.microsoft.com/office/powerpoint/2010/main" val="41430198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2441972"/>
            <a:ext cx="2907506" cy="272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1" y="2441972"/>
            <a:ext cx="2907506" cy="272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2048" y="685800"/>
            <a:ext cx="2778919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Grp="1" noChangeArrowheads="1"/>
          </p:cNvSpPr>
          <p:nvPr>
            <p:ph type="title"/>
          </p:nvPr>
        </p:nvSpPr>
        <p:spPr>
          <a:xfrm>
            <a:off x="439239" y="-111510"/>
            <a:ext cx="7886700" cy="994172"/>
          </a:xfrm>
        </p:spPr>
        <p:txBody>
          <a:bodyPr/>
          <a:lstStyle/>
          <a:p>
            <a:r>
              <a:rPr lang="en-US" dirty="0"/>
              <a:t>Example: Converging cameras</a:t>
            </a:r>
          </a:p>
        </p:txBody>
      </p:sp>
    </p:spTree>
    <p:extLst>
      <p:ext uri="{BB962C8B-B14F-4D97-AF65-F5344CB8AC3E}">
        <p14:creationId xmlns:p14="http://schemas.microsoft.com/office/powerpoint/2010/main" val="24923661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itle 1"/>
          <p:cNvSpPr>
            <a:spLocks noGrp="1"/>
          </p:cNvSpPr>
          <p:nvPr>
            <p:ph type="title" idx="4294967295"/>
          </p:nvPr>
        </p:nvSpPr>
        <p:spPr>
          <a:xfrm>
            <a:off x="1371600" y="24968"/>
            <a:ext cx="6400800" cy="857250"/>
          </a:xfrm>
        </p:spPr>
        <p:txBody>
          <a:bodyPr/>
          <a:lstStyle/>
          <a:p>
            <a:r>
              <a:rPr lang="en-US" sz="3000" dirty="0"/>
              <a:t>Geometry for a simple stereo system</a:t>
            </a:r>
          </a:p>
        </p:txBody>
      </p:sp>
      <p:sp>
        <p:nvSpPr>
          <p:cNvPr id="164867" name="Content Placeholder 2"/>
          <p:cNvSpPr>
            <a:spLocks noGrp="1"/>
          </p:cNvSpPr>
          <p:nvPr>
            <p:ph idx="4294967295"/>
          </p:nvPr>
        </p:nvSpPr>
        <p:spPr>
          <a:xfrm>
            <a:off x="1485900" y="1010820"/>
            <a:ext cx="6172200" cy="3394472"/>
          </a:xfrm>
        </p:spPr>
        <p:txBody>
          <a:bodyPr/>
          <a:lstStyle/>
          <a:p>
            <a:r>
              <a:rPr lang="en-US" sz="1800" dirty="0"/>
              <a:t>First, assuming parallel optical axes, known camera parameters (i.e., calibrated cameras):</a:t>
            </a:r>
          </a:p>
        </p:txBody>
      </p:sp>
    </p:spTree>
    <p:extLst>
      <p:ext uri="{BB962C8B-B14F-4D97-AF65-F5344CB8AC3E}">
        <p14:creationId xmlns:p14="http://schemas.microsoft.com/office/powerpoint/2010/main" val="11799634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82930" y="-36620"/>
            <a:ext cx="7886700" cy="994172"/>
          </a:xfrm>
        </p:spPr>
        <p:txBody>
          <a:bodyPr/>
          <a:lstStyle/>
          <a:p>
            <a:r>
              <a:rPr lang="en-US" dirty="0"/>
              <a:t>Simplest Case: Parallel images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00296" y="1315045"/>
            <a:ext cx="3665560" cy="3013352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1800" dirty="0"/>
              <a:t>Image planes of cameras are parallel to each other and to the baseline</a:t>
            </a:r>
          </a:p>
          <a:p>
            <a:pPr>
              <a:buFontTx/>
              <a:buChar char="•"/>
            </a:pPr>
            <a:r>
              <a:rPr lang="en-US" sz="1800" dirty="0"/>
              <a:t>Camera centers are at same height</a:t>
            </a:r>
          </a:p>
          <a:p>
            <a:pPr>
              <a:buFontTx/>
              <a:buChar char="•"/>
            </a:pPr>
            <a:r>
              <a:rPr lang="en-US" sz="1800" dirty="0"/>
              <a:t>Focal lengths are the same</a:t>
            </a:r>
          </a:p>
          <a:p>
            <a:pPr>
              <a:buFontTx/>
              <a:buChar char="•"/>
            </a:pPr>
            <a:r>
              <a:rPr lang="en-US" sz="1800" dirty="0"/>
              <a:t>Then </a:t>
            </a:r>
            <a:r>
              <a:rPr lang="en-US" sz="1800" dirty="0" err="1"/>
              <a:t>epipolar</a:t>
            </a:r>
            <a:r>
              <a:rPr lang="en-US" sz="1800" dirty="0"/>
              <a:t> lines fall along the horizontal scan lines of the images</a:t>
            </a:r>
          </a:p>
          <a:p>
            <a:pPr>
              <a:buFontTx/>
              <a:buChar char="•"/>
            </a:pPr>
            <a:endParaRPr lang="en-US" sz="1800" dirty="0"/>
          </a:p>
        </p:txBody>
      </p:sp>
      <p:grpSp>
        <p:nvGrpSpPr>
          <p:cNvPr id="20484" name="Group 29"/>
          <p:cNvGrpSpPr>
            <a:grpSpLocks/>
          </p:cNvGrpSpPr>
          <p:nvPr/>
        </p:nvGrpSpPr>
        <p:grpSpPr bwMode="auto">
          <a:xfrm>
            <a:off x="1203416" y="820817"/>
            <a:ext cx="3371850" cy="4139803"/>
            <a:chOff x="336" y="603"/>
            <a:chExt cx="2832" cy="3477"/>
          </a:xfrm>
        </p:grpSpPr>
        <p:sp>
          <p:nvSpPr>
            <p:cNvPr id="20485" name="Freeform 4"/>
            <p:cNvSpPr>
              <a:spLocks/>
            </p:cNvSpPr>
            <p:nvPr/>
          </p:nvSpPr>
          <p:spPr bwMode="auto">
            <a:xfrm>
              <a:off x="2193" y="603"/>
              <a:ext cx="769" cy="529"/>
            </a:xfrm>
            <a:custGeom>
              <a:avLst/>
              <a:gdLst>
                <a:gd name="T0" fmla="*/ 53 w 865"/>
                <a:gd name="T1" fmla="*/ 0 h 529"/>
                <a:gd name="T2" fmla="*/ 45 w 865"/>
                <a:gd name="T3" fmla="*/ 24 h 529"/>
                <a:gd name="T4" fmla="*/ 45 w 865"/>
                <a:gd name="T5" fmla="*/ 48 h 529"/>
                <a:gd name="T6" fmla="*/ 30 w 865"/>
                <a:gd name="T7" fmla="*/ 72 h 529"/>
                <a:gd name="T8" fmla="*/ 22 w 865"/>
                <a:gd name="T9" fmla="*/ 96 h 529"/>
                <a:gd name="T10" fmla="*/ 22 w 865"/>
                <a:gd name="T11" fmla="*/ 120 h 529"/>
                <a:gd name="T12" fmla="*/ 22 w 865"/>
                <a:gd name="T13" fmla="*/ 144 h 529"/>
                <a:gd name="T14" fmla="*/ 15 w 865"/>
                <a:gd name="T15" fmla="*/ 168 h 529"/>
                <a:gd name="T16" fmla="*/ 8 w 865"/>
                <a:gd name="T17" fmla="*/ 192 h 529"/>
                <a:gd name="T18" fmla="*/ 0 w 865"/>
                <a:gd name="T19" fmla="*/ 216 h 529"/>
                <a:gd name="T20" fmla="*/ 0 w 865"/>
                <a:gd name="T21" fmla="*/ 240 h 529"/>
                <a:gd name="T22" fmla="*/ 0 w 865"/>
                <a:gd name="T23" fmla="*/ 264 h 529"/>
                <a:gd name="T24" fmla="*/ 8 w 865"/>
                <a:gd name="T25" fmla="*/ 288 h 529"/>
                <a:gd name="T26" fmla="*/ 8 w 865"/>
                <a:gd name="T27" fmla="*/ 312 h 529"/>
                <a:gd name="T28" fmla="*/ 15 w 865"/>
                <a:gd name="T29" fmla="*/ 336 h 529"/>
                <a:gd name="T30" fmla="*/ 15 w 865"/>
                <a:gd name="T31" fmla="*/ 360 h 529"/>
                <a:gd name="T32" fmla="*/ 22 w 865"/>
                <a:gd name="T33" fmla="*/ 384 h 529"/>
                <a:gd name="T34" fmla="*/ 22 w 865"/>
                <a:gd name="T35" fmla="*/ 408 h 529"/>
                <a:gd name="T36" fmla="*/ 30 w 865"/>
                <a:gd name="T37" fmla="*/ 432 h 529"/>
                <a:gd name="T38" fmla="*/ 37 w 865"/>
                <a:gd name="T39" fmla="*/ 456 h 529"/>
                <a:gd name="T40" fmla="*/ 532 w 865"/>
                <a:gd name="T41" fmla="*/ 528 h 529"/>
                <a:gd name="T42" fmla="*/ 502 w 865"/>
                <a:gd name="T43" fmla="*/ 480 h 529"/>
                <a:gd name="T44" fmla="*/ 495 w 865"/>
                <a:gd name="T45" fmla="*/ 456 h 529"/>
                <a:gd name="T46" fmla="*/ 487 w 865"/>
                <a:gd name="T47" fmla="*/ 420 h 529"/>
                <a:gd name="T48" fmla="*/ 480 w 865"/>
                <a:gd name="T49" fmla="*/ 396 h 529"/>
                <a:gd name="T50" fmla="*/ 472 w 865"/>
                <a:gd name="T51" fmla="*/ 372 h 529"/>
                <a:gd name="T52" fmla="*/ 465 w 865"/>
                <a:gd name="T53" fmla="*/ 348 h 529"/>
                <a:gd name="T54" fmla="*/ 465 w 865"/>
                <a:gd name="T55" fmla="*/ 324 h 529"/>
                <a:gd name="T56" fmla="*/ 465 w 865"/>
                <a:gd name="T57" fmla="*/ 288 h 529"/>
                <a:gd name="T58" fmla="*/ 465 w 865"/>
                <a:gd name="T59" fmla="*/ 264 h 529"/>
                <a:gd name="T60" fmla="*/ 465 w 865"/>
                <a:gd name="T61" fmla="*/ 240 h 529"/>
                <a:gd name="T62" fmla="*/ 480 w 865"/>
                <a:gd name="T63" fmla="*/ 216 h 529"/>
                <a:gd name="T64" fmla="*/ 480 w 865"/>
                <a:gd name="T65" fmla="*/ 192 h 529"/>
                <a:gd name="T66" fmla="*/ 487 w 865"/>
                <a:gd name="T67" fmla="*/ 168 h 529"/>
                <a:gd name="T68" fmla="*/ 502 w 865"/>
                <a:gd name="T69" fmla="*/ 156 h 529"/>
                <a:gd name="T70" fmla="*/ 502 w 865"/>
                <a:gd name="T71" fmla="*/ 132 h 529"/>
                <a:gd name="T72" fmla="*/ 517 w 865"/>
                <a:gd name="T73" fmla="*/ 108 h 529"/>
                <a:gd name="T74" fmla="*/ 532 w 865"/>
                <a:gd name="T75" fmla="*/ 96 h 529"/>
                <a:gd name="T76" fmla="*/ 540 w 865"/>
                <a:gd name="T77" fmla="*/ 72 h 529"/>
                <a:gd name="T78" fmla="*/ 53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86" name="Line 5"/>
            <p:cNvSpPr>
              <a:spLocks noChangeShapeType="1"/>
            </p:cNvSpPr>
            <p:nvPr/>
          </p:nvSpPr>
          <p:spPr bwMode="auto">
            <a:xfrm>
              <a:off x="561" y="2715"/>
              <a:ext cx="2048" cy="1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7" name="Freeform 6"/>
            <p:cNvSpPr>
              <a:spLocks/>
            </p:cNvSpPr>
            <p:nvPr/>
          </p:nvSpPr>
          <p:spPr bwMode="auto">
            <a:xfrm>
              <a:off x="966" y="768"/>
              <a:ext cx="1557" cy="1551"/>
            </a:xfrm>
            <a:custGeom>
              <a:avLst/>
              <a:gdLst>
                <a:gd name="T0" fmla="*/ 0 w 1557"/>
                <a:gd name="T1" fmla="*/ 1551 h 1551"/>
                <a:gd name="T2" fmla="*/ 1557 w 1557"/>
                <a:gd name="T3" fmla="*/ 0 h 1551"/>
                <a:gd name="T4" fmla="*/ 0 60000 65536"/>
                <a:gd name="T5" fmla="*/ 0 60000 65536"/>
                <a:gd name="T6" fmla="*/ 0 w 1557"/>
                <a:gd name="T7" fmla="*/ 0 h 1551"/>
                <a:gd name="T8" fmla="*/ 1557 w 1557"/>
                <a:gd name="T9" fmla="*/ 1551 h 15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57" h="1551">
                  <a:moveTo>
                    <a:pt x="0" y="1551"/>
                  </a:moveTo>
                  <a:lnTo>
                    <a:pt x="155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8" name="Freeform 7"/>
            <p:cNvSpPr>
              <a:spLocks/>
            </p:cNvSpPr>
            <p:nvPr/>
          </p:nvSpPr>
          <p:spPr bwMode="auto">
            <a:xfrm>
              <a:off x="433" y="1569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540 w 865"/>
                <a:gd name="T3" fmla="*/ 1260 h 1261"/>
                <a:gd name="T4" fmla="*/ 540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89" name="Freeform 8"/>
            <p:cNvSpPr>
              <a:spLocks/>
            </p:cNvSpPr>
            <p:nvPr/>
          </p:nvSpPr>
          <p:spPr bwMode="auto">
            <a:xfrm>
              <a:off x="2514" y="768"/>
              <a:ext cx="74" cy="2463"/>
            </a:xfrm>
            <a:custGeom>
              <a:avLst/>
              <a:gdLst>
                <a:gd name="T0" fmla="*/ 74 w 74"/>
                <a:gd name="T1" fmla="*/ 2463 h 2463"/>
                <a:gd name="T2" fmla="*/ 0 w 74"/>
                <a:gd name="T3" fmla="*/ 0 h 2463"/>
                <a:gd name="T4" fmla="*/ 0 60000 65536"/>
                <a:gd name="T5" fmla="*/ 0 60000 65536"/>
                <a:gd name="T6" fmla="*/ 0 w 74"/>
                <a:gd name="T7" fmla="*/ 0 h 2463"/>
                <a:gd name="T8" fmla="*/ 74 w 74"/>
                <a:gd name="T9" fmla="*/ 2463 h 246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" h="2463">
                  <a:moveTo>
                    <a:pt x="74" y="2463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0" name="Freeform 9"/>
            <p:cNvSpPr>
              <a:spLocks/>
            </p:cNvSpPr>
            <p:nvPr/>
          </p:nvSpPr>
          <p:spPr bwMode="auto">
            <a:xfrm>
              <a:off x="2396" y="2651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540 w 865"/>
                <a:gd name="T3" fmla="*/ 1260 h 1261"/>
                <a:gd name="T4" fmla="*/ 540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1" name="Line 10"/>
            <p:cNvSpPr>
              <a:spLocks noChangeShapeType="1"/>
            </p:cNvSpPr>
            <p:nvPr/>
          </p:nvSpPr>
          <p:spPr bwMode="auto">
            <a:xfrm flipV="1">
              <a:off x="561" y="2319"/>
              <a:ext cx="405" cy="3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2" name="Line 11"/>
            <p:cNvSpPr>
              <a:spLocks noChangeShapeType="1"/>
            </p:cNvSpPr>
            <p:nvPr/>
          </p:nvSpPr>
          <p:spPr bwMode="auto">
            <a:xfrm flipH="1" flipV="1">
              <a:off x="2588" y="3231"/>
              <a:ext cx="21" cy="6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3" name="Freeform 12"/>
            <p:cNvSpPr>
              <a:spLocks/>
            </p:cNvSpPr>
            <p:nvPr/>
          </p:nvSpPr>
          <p:spPr bwMode="auto">
            <a:xfrm>
              <a:off x="336" y="2684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92 w 279"/>
                <a:gd name="T3" fmla="*/ 1 h 244"/>
                <a:gd name="T4" fmla="*/ 100 w 279"/>
                <a:gd name="T5" fmla="*/ 0 h 244"/>
                <a:gd name="T6" fmla="*/ 104 w 279"/>
                <a:gd name="T7" fmla="*/ 3 h 244"/>
                <a:gd name="T8" fmla="*/ 104 w 279"/>
                <a:gd name="T9" fmla="*/ 6 h 244"/>
                <a:gd name="T10" fmla="*/ 108 w 279"/>
                <a:gd name="T11" fmla="*/ 5 h 244"/>
                <a:gd name="T12" fmla="*/ 110 w 279"/>
                <a:gd name="T13" fmla="*/ 9 h 244"/>
                <a:gd name="T14" fmla="*/ 114 w 279"/>
                <a:gd name="T15" fmla="*/ 7 h 244"/>
                <a:gd name="T16" fmla="*/ 116 w 279"/>
                <a:gd name="T17" fmla="*/ 12 h 244"/>
                <a:gd name="T18" fmla="*/ 118 w 279"/>
                <a:gd name="T19" fmla="*/ 13 h 244"/>
                <a:gd name="T20" fmla="*/ 123 w 279"/>
                <a:gd name="T21" fmla="*/ 14 h 244"/>
                <a:gd name="T22" fmla="*/ 125 w 279"/>
                <a:gd name="T23" fmla="*/ 15 h 244"/>
                <a:gd name="T24" fmla="*/ 128 w 279"/>
                <a:gd name="T25" fmla="*/ 19 h 244"/>
                <a:gd name="T26" fmla="*/ 132 w 279"/>
                <a:gd name="T27" fmla="*/ 20 h 244"/>
                <a:gd name="T28" fmla="*/ 134 w 279"/>
                <a:gd name="T29" fmla="*/ 23 h 244"/>
                <a:gd name="T30" fmla="*/ 139 w 279"/>
                <a:gd name="T31" fmla="*/ 25 h 244"/>
                <a:gd name="T32" fmla="*/ 141 w 279"/>
                <a:gd name="T33" fmla="*/ 29 h 244"/>
                <a:gd name="T34" fmla="*/ 143 w 279"/>
                <a:gd name="T35" fmla="*/ 32 h 244"/>
                <a:gd name="T36" fmla="*/ 144 w 279"/>
                <a:gd name="T37" fmla="*/ 36 h 244"/>
                <a:gd name="T38" fmla="*/ 147 w 279"/>
                <a:gd name="T39" fmla="*/ 39 h 244"/>
                <a:gd name="T40" fmla="*/ 148 w 279"/>
                <a:gd name="T41" fmla="*/ 45 h 244"/>
                <a:gd name="T42" fmla="*/ 151 w 279"/>
                <a:gd name="T43" fmla="*/ 46 h 244"/>
                <a:gd name="T44" fmla="*/ 155 w 279"/>
                <a:gd name="T45" fmla="*/ 55 h 244"/>
                <a:gd name="T46" fmla="*/ 155 w 279"/>
                <a:gd name="T47" fmla="*/ 58 h 244"/>
                <a:gd name="T48" fmla="*/ 160 w 279"/>
                <a:gd name="T49" fmla="*/ 63 h 244"/>
                <a:gd name="T50" fmla="*/ 160 w 279"/>
                <a:gd name="T51" fmla="*/ 67 h 244"/>
                <a:gd name="T52" fmla="*/ 163 w 279"/>
                <a:gd name="T53" fmla="*/ 71 h 244"/>
                <a:gd name="T54" fmla="*/ 163 w 279"/>
                <a:gd name="T55" fmla="*/ 75 h 244"/>
                <a:gd name="T56" fmla="*/ 165 w 279"/>
                <a:gd name="T57" fmla="*/ 81 h 244"/>
                <a:gd name="T58" fmla="*/ 165 w 279"/>
                <a:gd name="T59" fmla="*/ 86 h 244"/>
                <a:gd name="T60" fmla="*/ 166 w 279"/>
                <a:gd name="T61" fmla="*/ 90 h 244"/>
                <a:gd name="T62" fmla="*/ 166 w 279"/>
                <a:gd name="T63" fmla="*/ 95 h 244"/>
                <a:gd name="T64" fmla="*/ 167 w 279"/>
                <a:gd name="T65" fmla="*/ 99 h 244"/>
                <a:gd name="T66" fmla="*/ 167 w 279"/>
                <a:gd name="T67" fmla="*/ 103 h 244"/>
                <a:gd name="T68" fmla="*/ 167 w 279"/>
                <a:gd name="T69" fmla="*/ 109 h 244"/>
                <a:gd name="T70" fmla="*/ 167 w 279"/>
                <a:gd name="T71" fmla="*/ 113 h 244"/>
                <a:gd name="T72" fmla="*/ 171 w 279"/>
                <a:gd name="T73" fmla="*/ 119 h 244"/>
                <a:gd name="T74" fmla="*/ 172 w 279"/>
                <a:gd name="T75" fmla="*/ 124 h 244"/>
                <a:gd name="T76" fmla="*/ 172 w 279"/>
                <a:gd name="T77" fmla="*/ 128 h 244"/>
                <a:gd name="T78" fmla="*/ 172 w 279"/>
                <a:gd name="T79" fmla="*/ 134 h 244"/>
                <a:gd name="T80" fmla="*/ 173 w 279"/>
                <a:gd name="T81" fmla="*/ 138 h 244"/>
                <a:gd name="T82" fmla="*/ 173 w 279"/>
                <a:gd name="T83" fmla="*/ 143 h 244"/>
                <a:gd name="T84" fmla="*/ 173 w 279"/>
                <a:gd name="T85" fmla="*/ 147 h 244"/>
                <a:gd name="T86" fmla="*/ 172 w 279"/>
                <a:gd name="T87" fmla="*/ 153 h 244"/>
                <a:gd name="T88" fmla="*/ 172 w 279"/>
                <a:gd name="T89" fmla="*/ 156 h 244"/>
                <a:gd name="T90" fmla="*/ 173 w 279"/>
                <a:gd name="T91" fmla="*/ 162 h 244"/>
                <a:gd name="T92" fmla="*/ 174 w 279"/>
                <a:gd name="T93" fmla="*/ 167 h 244"/>
                <a:gd name="T94" fmla="*/ 172 w 279"/>
                <a:gd name="T95" fmla="*/ 172 h 244"/>
                <a:gd name="T96" fmla="*/ 169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4" name="Arc 13"/>
            <p:cNvSpPr>
              <a:spLocks/>
            </p:cNvSpPr>
            <p:nvPr/>
          </p:nvSpPr>
          <p:spPr bwMode="auto">
            <a:xfrm rot="720000">
              <a:off x="462" y="2694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5" name="Line 14"/>
            <p:cNvSpPr>
              <a:spLocks noChangeShapeType="1"/>
            </p:cNvSpPr>
            <p:nvPr/>
          </p:nvSpPr>
          <p:spPr bwMode="auto">
            <a:xfrm flipH="1">
              <a:off x="336" y="2580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6" name="Oval 15"/>
            <p:cNvSpPr>
              <a:spLocks noChangeArrowheads="1"/>
            </p:cNvSpPr>
            <p:nvPr/>
          </p:nvSpPr>
          <p:spPr bwMode="auto">
            <a:xfrm rot="-1860000">
              <a:off x="511" y="2697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7" name="Line 16"/>
            <p:cNvSpPr>
              <a:spLocks noChangeShapeType="1"/>
            </p:cNvSpPr>
            <p:nvPr/>
          </p:nvSpPr>
          <p:spPr bwMode="auto">
            <a:xfrm flipV="1">
              <a:off x="336" y="2836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8" name="Freeform 17"/>
            <p:cNvSpPr>
              <a:spLocks/>
            </p:cNvSpPr>
            <p:nvPr/>
          </p:nvSpPr>
          <p:spPr bwMode="auto">
            <a:xfrm>
              <a:off x="2384" y="3836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92 w 279"/>
                <a:gd name="T3" fmla="*/ 1 h 244"/>
                <a:gd name="T4" fmla="*/ 100 w 279"/>
                <a:gd name="T5" fmla="*/ 0 h 244"/>
                <a:gd name="T6" fmla="*/ 104 w 279"/>
                <a:gd name="T7" fmla="*/ 3 h 244"/>
                <a:gd name="T8" fmla="*/ 104 w 279"/>
                <a:gd name="T9" fmla="*/ 6 h 244"/>
                <a:gd name="T10" fmla="*/ 108 w 279"/>
                <a:gd name="T11" fmla="*/ 5 h 244"/>
                <a:gd name="T12" fmla="*/ 110 w 279"/>
                <a:gd name="T13" fmla="*/ 9 h 244"/>
                <a:gd name="T14" fmla="*/ 114 w 279"/>
                <a:gd name="T15" fmla="*/ 7 h 244"/>
                <a:gd name="T16" fmla="*/ 116 w 279"/>
                <a:gd name="T17" fmla="*/ 12 h 244"/>
                <a:gd name="T18" fmla="*/ 118 w 279"/>
                <a:gd name="T19" fmla="*/ 13 h 244"/>
                <a:gd name="T20" fmla="*/ 123 w 279"/>
                <a:gd name="T21" fmla="*/ 14 h 244"/>
                <a:gd name="T22" fmla="*/ 125 w 279"/>
                <a:gd name="T23" fmla="*/ 15 h 244"/>
                <a:gd name="T24" fmla="*/ 128 w 279"/>
                <a:gd name="T25" fmla="*/ 19 h 244"/>
                <a:gd name="T26" fmla="*/ 132 w 279"/>
                <a:gd name="T27" fmla="*/ 20 h 244"/>
                <a:gd name="T28" fmla="*/ 134 w 279"/>
                <a:gd name="T29" fmla="*/ 23 h 244"/>
                <a:gd name="T30" fmla="*/ 139 w 279"/>
                <a:gd name="T31" fmla="*/ 25 h 244"/>
                <a:gd name="T32" fmla="*/ 141 w 279"/>
                <a:gd name="T33" fmla="*/ 29 h 244"/>
                <a:gd name="T34" fmla="*/ 143 w 279"/>
                <a:gd name="T35" fmla="*/ 32 h 244"/>
                <a:gd name="T36" fmla="*/ 144 w 279"/>
                <a:gd name="T37" fmla="*/ 36 h 244"/>
                <a:gd name="T38" fmla="*/ 147 w 279"/>
                <a:gd name="T39" fmla="*/ 39 h 244"/>
                <a:gd name="T40" fmla="*/ 148 w 279"/>
                <a:gd name="T41" fmla="*/ 45 h 244"/>
                <a:gd name="T42" fmla="*/ 151 w 279"/>
                <a:gd name="T43" fmla="*/ 46 h 244"/>
                <a:gd name="T44" fmla="*/ 155 w 279"/>
                <a:gd name="T45" fmla="*/ 55 h 244"/>
                <a:gd name="T46" fmla="*/ 155 w 279"/>
                <a:gd name="T47" fmla="*/ 58 h 244"/>
                <a:gd name="T48" fmla="*/ 160 w 279"/>
                <a:gd name="T49" fmla="*/ 63 h 244"/>
                <a:gd name="T50" fmla="*/ 160 w 279"/>
                <a:gd name="T51" fmla="*/ 67 h 244"/>
                <a:gd name="T52" fmla="*/ 163 w 279"/>
                <a:gd name="T53" fmla="*/ 71 h 244"/>
                <a:gd name="T54" fmla="*/ 163 w 279"/>
                <a:gd name="T55" fmla="*/ 75 h 244"/>
                <a:gd name="T56" fmla="*/ 165 w 279"/>
                <a:gd name="T57" fmla="*/ 81 h 244"/>
                <a:gd name="T58" fmla="*/ 165 w 279"/>
                <a:gd name="T59" fmla="*/ 86 h 244"/>
                <a:gd name="T60" fmla="*/ 166 w 279"/>
                <a:gd name="T61" fmla="*/ 90 h 244"/>
                <a:gd name="T62" fmla="*/ 166 w 279"/>
                <a:gd name="T63" fmla="*/ 95 h 244"/>
                <a:gd name="T64" fmla="*/ 167 w 279"/>
                <a:gd name="T65" fmla="*/ 99 h 244"/>
                <a:gd name="T66" fmla="*/ 167 w 279"/>
                <a:gd name="T67" fmla="*/ 103 h 244"/>
                <a:gd name="T68" fmla="*/ 167 w 279"/>
                <a:gd name="T69" fmla="*/ 109 h 244"/>
                <a:gd name="T70" fmla="*/ 167 w 279"/>
                <a:gd name="T71" fmla="*/ 113 h 244"/>
                <a:gd name="T72" fmla="*/ 171 w 279"/>
                <a:gd name="T73" fmla="*/ 119 h 244"/>
                <a:gd name="T74" fmla="*/ 172 w 279"/>
                <a:gd name="T75" fmla="*/ 124 h 244"/>
                <a:gd name="T76" fmla="*/ 172 w 279"/>
                <a:gd name="T77" fmla="*/ 128 h 244"/>
                <a:gd name="T78" fmla="*/ 172 w 279"/>
                <a:gd name="T79" fmla="*/ 134 h 244"/>
                <a:gd name="T80" fmla="*/ 173 w 279"/>
                <a:gd name="T81" fmla="*/ 138 h 244"/>
                <a:gd name="T82" fmla="*/ 173 w 279"/>
                <a:gd name="T83" fmla="*/ 143 h 244"/>
                <a:gd name="T84" fmla="*/ 173 w 279"/>
                <a:gd name="T85" fmla="*/ 147 h 244"/>
                <a:gd name="T86" fmla="*/ 172 w 279"/>
                <a:gd name="T87" fmla="*/ 153 h 244"/>
                <a:gd name="T88" fmla="*/ 172 w 279"/>
                <a:gd name="T89" fmla="*/ 156 h 244"/>
                <a:gd name="T90" fmla="*/ 173 w 279"/>
                <a:gd name="T91" fmla="*/ 162 h 244"/>
                <a:gd name="T92" fmla="*/ 174 w 279"/>
                <a:gd name="T93" fmla="*/ 167 h 244"/>
                <a:gd name="T94" fmla="*/ 172 w 279"/>
                <a:gd name="T95" fmla="*/ 172 h 244"/>
                <a:gd name="T96" fmla="*/ 169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9" name="Arc 18"/>
            <p:cNvSpPr>
              <a:spLocks/>
            </p:cNvSpPr>
            <p:nvPr/>
          </p:nvSpPr>
          <p:spPr bwMode="auto">
            <a:xfrm rot="720000">
              <a:off x="2510" y="3846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0" name="Line 19"/>
            <p:cNvSpPr>
              <a:spLocks noChangeShapeType="1"/>
            </p:cNvSpPr>
            <p:nvPr/>
          </p:nvSpPr>
          <p:spPr bwMode="auto">
            <a:xfrm flipH="1">
              <a:off x="2384" y="3732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1" name="Oval 20"/>
            <p:cNvSpPr>
              <a:spLocks noChangeArrowheads="1"/>
            </p:cNvSpPr>
            <p:nvPr/>
          </p:nvSpPr>
          <p:spPr bwMode="auto">
            <a:xfrm rot="-1860000">
              <a:off x="2559" y="3849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2" name="Line 21"/>
            <p:cNvSpPr>
              <a:spLocks noChangeShapeType="1"/>
            </p:cNvSpPr>
            <p:nvPr/>
          </p:nvSpPr>
          <p:spPr bwMode="auto">
            <a:xfrm flipV="1">
              <a:off x="2384" y="3988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3" name="Line 22"/>
            <p:cNvSpPr>
              <a:spLocks noChangeShapeType="1"/>
            </p:cNvSpPr>
            <p:nvPr/>
          </p:nvSpPr>
          <p:spPr bwMode="auto">
            <a:xfrm>
              <a:off x="1207" y="1989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4" name="Line 23"/>
            <p:cNvSpPr>
              <a:spLocks noChangeShapeType="1"/>
            </p:cNvSpPr>
            <p:nvPr/>
          </p:nvSpPr>
          <p:spPr bwMode="auto">
            <a:xfrm>
              <a:off x="1202" y="2827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5" name="Line 24"/>
            <p:cNvSpPr>
              <a:spLocks noChangeShapeType="1"/>
            </p:cNvSpPr>
            <p:nvPr/>
          </p:nvSpPr>
          <p:spPr bwMode="auto">
            <a:xfrm>
              <a:off x="433" y="20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6" name="Line 25"/>
            <p:cNvSpPr>
              <a:spLocks noChangeShapeType="1"/>
            </p:cNvSpPr>
            <p:nvPr/>
          </p:nvSpPr>
          <p:spPr bwMode="auto">
            <a:xfrm>
              <a:off x="2406" y="31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7" name="Line 26"/>
            <p:cNvSpPr>
              <a:spLocks noChangeShapeType="1"/>
            </p:cNvSpPr>
            <p:nvPr/>
          </p:nvSpPr>
          <p:spPr bwMode="auto">
            <a:xfrm>
              <a:off x="1207" y="2453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8" name="Oval 27"/>
            <p:cNvSpPr>
              <a:spLocks noChangeArrowheads="1"/>
            </p:cNvSpPr>
            <p:nvPr/>
          </p:nvSpPr>
          <p:spPr bwMode="auto">
            <a:xfrm>
              <a:off x="2570" y="3201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9" name="Oval 28"/>
            <p:cNvSpPr>
              <a:spLocks noChangeArrowheads="1"/>
            </p:cNvSpPr>
            <p:nvPr/>
          </p:nvSpPr>
          <p:spPr bwMode="auto">
            <a:xfrm>
              <a:off x="948" y="2299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5420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A081798-EBD3-0347-9F05-9A777DA34256}"/>
              </a:ext>
            </a:extLst>
          </p:cNvPr>
          <p:cNvGrpSpPr/>
          <p:nvPr/>
        </p:nvGrpSpPr>
        <p:grpSpPr>
          <a:xfrm>
            <a:off x="876843" y="447404"/>
            <a:ext cx="7110601" cy="4098471"/>
            <a:chOff x="2686050" y="800101"/>
            <a:chExt cx="3771900" cy="2174081"/>
          </a:xfrm>
        </p:grpSpPr>
        <p:pic>
          <p:nvPicPr>
            <p:cNvPr id="18435" name="Picture 3" descr="lincoln_ful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86050" y="800101"/>
              <a:ext cx="3771900" cy="2174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5270" name="Line 6"/>
            <p:cNvSpPr>
              <a:spLocks noChangeShapeType="1"/>
            </p:cNvSpPr>
            <p:nvPr/>
          </p:nvSpPr>
          <p:spPr bwMode="auto">
            <a:xfrm>
              <a:off x="4572000" y="2343150"/>
              <a:ext cx="1885950" cy="0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" name="Group 14"/>
            <p:cNvGrpSpPr>
              <a:grpSpLocks/>
            </p:cNvGrpSpPr>
            <p:nvPr/>
          </p:nvGrpSpPr>
          <p:grpSpPr bwMode="auto">
            <a:xfrm>
              <a:off x="3657600" y="2228850"/>
              <a:ext cx="228600" cy="228600"/>
              <a:chOff x="2112" y="1872"/>
              <a:chExt cx="192" cy="192"/>
            </a:xfrm>
          </p:grpSpPr>
          <p:sp>
            <p:nvSpPr>
              <p:cNvPr id="18448" name="Oval 9"/>
              <p:cNvSpPr>
                <a:spLocks noChangeArrowheads="1"/>
              </p:cNvSpPr>
              <p:nvPr/>
            </p:nvSpPr>
            <p:spPr bwMode="auto">
              <a:xfrm>
                <a:off x="2174" y="1941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49" name="Rectangle 16"/>
              <p:cNvSpPr>
                <a:spLocks noChangeArrowheads="1"/>
              </p:cNvSpPr>
              <p:nvPr/>
            </p:nvSpPr>
            <p:spPr bwMode="auto">
              <a:xfrm>
                <a:off x="2112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" name="Group 15"/>
            <p:cNvGrpSpPr>
              <a:grpSpLocks/>
            </p:cNvGrpSpPr>
            <p:nvPr/>
          </p:nvGrpSpPr>
          <p:grpSpPr bwMode="auto">
            <a:xfrm>
              <a:off x="5086350" y="2228850"/>
              <a:ext cx="228600" cy="228600"/>
              <a:chOff x="3600" y="1872"/>
              <a:chExt cx="192" cy="192"/>
            </a:xfrm>
          </p:grpSpPr>
          <p:sp>
            <p:nvSpPr>
              <p:cNvPr id="18446" name="Oval 7"/>
              <p:cNvSpPr>
                <a:spLocks noChangeArrowheads="1"/>
              </p:cNvSpPr>
              <p:nvPr/>
            </p:nvSpPr>
            <p:spPr bwMode="auto">
              <a:xfrm>
                <a:off x="3675" y="1947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47" name="Rectangle 17"/>
              <p:cNvSpPr>
                <a:spLocks noChangeArrowheads="1"/>
              </p:cNvSpPr>
              <p:nvPr/>
            </p:nvSpPr>
            <p:spPr bwMode="auto">
              <a:xfrm>
                <a:off x="3600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4743450" y="2228850"/>
              <a:ext cx="228600" cy="228600"/>
              <a:chOff x="3600" y="1872"/>
              <a:chExt cx="192" cy="192"/>
            </a:xfrm>
          </p:grpSpPr>
          <p:sp>
            <p:nvSpPr>
              <p:cNvPr id="18444" name="Oval 17"/>
              <p:cNvSpPr>
                <a:spLocks noChangeArrowheads="1"/>
              </p:cNvSpPr>
              <p:nvPr/>
            </p:nvSpPr>
            <p:spPr bwMode="auto">
              <a:xfrm>
                <a:off x="3675" y="1947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45" name="Rectangle 18"/>
              <p:cNvSpPr>
                <a:spLocks noChangeArrowheads="1"/>
              </p:cNvSpPr>
              <p:nvPr/>
            </p:nvSpPr>
            <p:spPr bwMode="auto">
              <a:xfrm>
                <a:off x="3600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5429250" y="2228850"/>
              <a:ext cx="228600" cy="228600"/>
              <a:chOff x="3600" y="1872"/>
              <a:chExt cx="192" cy="192"/>
            </a:xfrm>
          </p:grpSpPr>
          <p:sp>
            <p:nvSpPr>
              <p:cNvPr id="18442" name="Oval 20"/>
              <p:cNvSpPr>
                <a:spLocks noChangeArrowheads="1"/>
              </p:cNvSpPr>
              <p:nvPr/>
            </p:nvSpPr>
            <p:spPr bwMode="auto">
              <a:xfrm>
                <a:off x="3675" y="1947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43" name="Rectangle 21"/>
              <p:cNvSpPr>
                <a:spLocks noChangeArrowheads="1"/>
              </p:cNvSpPr>
              <p:nvPr/>
            </p:nvSpPr>
            <p:spPr bwMode="auto">
              <a:xfrm>
                <a:off x="3600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27487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6" name="Picture 4"/>
          <p:cNvPicPr>
            <a:picLocks noChangeAspect="1" noChangeArrowheads="1"/>
          </p:cNvPicPr>
          <p:nvPr/>
        </p:nvPicPr>
        <p:blipFill>
          <a:blip r:embed="rId3" cstate="print"/>
          <a:srcRect l="16959" t="14497" r="15958" b="4240"/>
          <a:stretch>
            <a:fillRect/>
          </a:stretch>
        </p:blipFill>
        <p:spPr bwMode="auto">
          <a:xfrm>
            <a:off x="1200150" y="0"/>
            <a:ext cx="6686550" cy="513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367071" y="4543452"/>
            <a:ext cx="1533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baseline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784662" y="3944437"/>
            <a:ext cx="1281177" cy="923330"/>
            <a:chOff x="855549" y="5259250"/>
            <a:chExt cx="1708236" cy="1231107"/>
          </a:xfrm>
        </p:grpSpPr>
        <p:sp>
          <p:nvSpPr>
            <p:cNvPr id="9" name="TextBox 8"/>
            <p:cNvSpPr txBox="1"/>
            <p:nvPr/>
          </p:nvSpPr>
          <p:spPr>
            <a:xfrm>
              <a:off x="855549" y="5259250"/>
              <a:ext cx="1708236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FFFF"/>
                  </a:solidFill>
                </a:rPr>
                <a:t>optical center (left)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flipV="1">
              <a:off x="1797012" y="5473728"/>
              <a:ext cx="620721" cy="51118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5" name="Group 14"/>
          <p:cNvGrpSpPr/>
          <p:nvPr/>
        </p:nvGrpSpPr>
        <p:grpSpPr>
          <a:xfrm>
            <a:off x="6625856" y="3694524"/>
            <a:ext cx="1478777" cy="923330"/>
            <a:chOff x="7310475" y="4926033"/>
            <a:chExt cx="1971702" cy="1231107"/>
          </a:xfrm>
        </p:grpSpPr>
        <p:sp>
          <p:nvSpPr>
            <p:cNvPr id="8" name="TextBox 7"/>
            <p:cNvSpPr txBox="1"/>
            <p:nvPr/>
          </p:nvSpPr>
          <p:spPr>
            <a:xfrm>
              <a:off x="7573942" y="4926033"/>
              <a:ext cx="1708235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FFFF"/>
                  </a:solidFill>
                </a:rPr>
                <a:t>optical center (right)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rot="10800000">
              <a:off x="7310475" y="5437215"/>
              <a:ext cx="365130" cy="25559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7" name="TextBox 16"/>
          <p:cNvSpPr txBox="1"/>
          <p:nvPr/>
        </p:nvSpPr>
        <p:spPr>
          <a:xfrm>
            <a:off x="1340600" y="3174215"/>
            <a:ext cx="794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Focal length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1395369" y="326201"/>
            <a:ext cx="2519397" cy="76677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85236" y="298816"/>
            <a:ext cx="794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World point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477524" y="2106210"/>
            <a:ext cx="1697854" cy="1122775"/>
            <a:chOff x="446032" y="2808279"/>
            <a:chExt cx="2263805" cy="1497033"/>
          </a:xfrm>
        </p:grpSpPr>
        <p:sp>
          <p:nvSpPr>
            <p:cNvPr id="21" name="TextBox 20"/>
            <p:cNvSpPr txBox="1"/>
            <p:nvPr/>
          </p:nvSpPr>
          <p:spPr>
            <a:xfrm>
              <a:off x="446032" y="2808279"/>
              <a:ext cx="189867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FFFF"/>
                  </a:solidFill>
                </a:rPr>
                <a:t>image point (left)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>
              <a:off x="1468395" y="3429000"/>
              <a:ext cx="1241442" cy="87631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7" name="Group 26"/>
          <p:cNvGrpSpPr/>
          <p:nvPr/>
        </p:nvGrpSpPr>
        <p:grpSpPr>
          <a:xfrm>
            <a:off x="6488933" y="2106209"/>
            <a:ext cx="1648991" cy="1040621"/>
            <a:chOff x="7127910" y="2808279"/>
            <a:chExt cx="2198655" cy="1387494"/>
          </a:xfrm>
        </p:grpSpPr>
        <p:sp>
          <p:nvSpPr>
            <p:cNvPr id="22" name="TextBox 21"/>
            <p:cNvSpPr txBox="1"/>
            <p:nvPr/>
          </p:nvSpPr>
          <p:spPr>
            <a:xfrm>
              <a:off x="7200935" y="2808279"/>
              <a:ext cx="212563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FFFF"/>
                  </a:solidFill>
                </a:rPr>
                <a:t>image point (right)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 bwMode="auto">
            <a:xfrm rot="10800000" flipV="1">
              <a:off x="7127910" y="3684591"/>
              <a:ext cx="584208" cy="51118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3" name="Oval 22"/>
          <p:cNvSpPr/>
          <p:nvPr/>
        </p:nvSpPr>
        <p:spPr bwMode="auto">
          <a:xfrm rot="1682543">
            <a:off x="3903766" y="318664"/>
            <a:ext cx="400050" cy="3096134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defTabSz="685800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 rot="20352562">
            <a:off x="5324703" y="286325"/>
            <a:ext cx="266245" cy="3001915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defTabSz="685800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92311" y="1859747"/>
            <a:ext cx="145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Depth of </a:t>
            </a:r>
            <a:r>
              <a:rPr lang="en-US" b="1" dirty="0">
                <a:solidFill>
                  <a:srgbClr val="FFFFFF"/>
                </a:solidFill>
              </a:rPr>
              <a:t>p</a:t>
            </a:r>
          </a:p>
        </p:txBody>
      </p:sp>
      <p:sp>
        <p:nvSpPr>
          <p:cNvPr id="30" name="Rectangle 29"/>
          <p:cNvSpPr/>
          <p:nvPr/>
        </p:nvSpPr>
        <p:spPr bwMode="auto">
          <a:xfrm rot="19868894">
            <a:off x="6122695" y="3364369"/>
            <a:ext cx="99011" cy="530891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defTabSz="685800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 rot="1582267">
            <a:off x="3042799" y="3321538"/>
            <a:ext cx="86603" cy="59729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 defTabSz="685800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51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9" grpId="0"/>
      <p:bldP spid="2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Content Placeholder 2"/>
          <p:cNvSpPr>
            <a:spLocks noGrp="1"/>
          </p:cNvSpPr>
          <p:nvPr>
            <p:ph idx="4294967295"/>
          </p:nvPr>
        </p:nvSpPr>
        <p:spPr>
          <a:xfrm>
            <a:off x="1485900" y="901281"/>
            <a:ext cx="6172200" cy="3394472"/>
          </a:xfrm>
        </p:spPr>
        <p:txBody>
          <a:bodyPr/>
          <a:lstStyle/>
          <a:p>
            <a:r>
              <a:rPr lang="en-US" sz="1800" dirty="0"/>
              <a:t>Assume parallel optical axes, known camera parameters (i.e., calibrated cameras).  </a:t>
            </a:r>
            <a:r>
              <a:rPr lang="en-US" sz="1800" b="1" dirty="0"/>
              <a:t>What is expression for Z?</a:t>
            </a:r>
          </a:p>
        </p:txBody>
      </p:sp>
      <p:grpSp>
        <p:nvGrpSpPr>
          <p:cNvPr id="171011" name="Group 5"/>
          <p:cNvGrpSpPr>
            <a:grpSpLocks/>
          </p:cNvGrpSpPr>
          <p:nvPr/>
        </p:nvGrpSpPr>
        <p:grpSpPr bwMode="auto">
          <a:xfrm>
            <a:off x="1143000" y="1558514"/>
            <a:ext cx="3563541" cy="2739629"/>
            <a:chOff x="0" y="2895600"/>
            <a:chExt cx="4751989" cy="3652838"/>
          </a:xfrm>
        </p:grpSpPr>
        <p:pic>
          <p:nvPicPr>
            <p:cNvPr id="17101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16959" t="14497" r="15958" b="4240"/>
            <a:stretch>
              <a:fillRect/>
            </a:stretch>
          </p:blipFill>
          <p:spPr bwMode="auto">
            <a:xfrm>
              <a:off x="0" y="2895600"/>
              <a:ext cx="4751989" cy="3652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1013" name="Rectangle 4"/>
            <p:cNvSpPr>
              <a:spLocks noChangeArrowheads="1"/>
            </p:cNvSpPr>
            <p:nvPr/>
          </p:nvSpPr>
          <p:spPr bwMode="auto">
            <a:xfrm>
              <a:off x="228600" y="3048000"/>
              <a:ext cx="1600200" cy="5334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743450" y="1652596"/>
            <a:ext cx="325755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Similar triangles </a:t>
            </a:r>
            <a:r>
              <a:rPr lang="en-US" dirty="0">
                <a:solidFill>
                  <a:srgbClr val="FF0000"/>
                </a:solidFill>
              </a:rPr>
              <a:t>(p</a:t>
            </a:r>
            <a:r>
              <a:rPr lang="en-US" baseline="-25000" dirty="0">
                <a:solidFill>
                  <a:srgbClr val="FF0000"/>
                </a:solidFill>
              </a:rPr>
              <a:t>l</a:t>
            </a:r>
            <a:r>
              <a:rPr lang="en-US" dirty="0">
                <a:solidFill>
                  <a:srgbClr val="FF0000"/>
                </a:solidFill>
              </a:rPr>
              <a:t>, P, p</a:t>
            </a:r>
            <a:r>
              <a:rPr lang="en-US" baseline="-25000" dirty="0">
                <a:solidFill>
                  <a:srgbClr val="FF0000"/>
                </a:solidFill>
              </a:rPr>
              <a:t>r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>
                <a:solidFill>
                  <a:srgbClr val="000000"/>
                </a:solidFill>
              </a:rPr>
              <a:t>and </a:t>
            </a:r>
            <a:r>
              <a:rPr lang="en-US" dirty="0">
                <a:solidFill>
                  <a:srgbClr val="0070C0"/>
                </a:solidFill>
              </a:rPr>
              <a:t>(O</a:t>
            </a:r>
            <a:r>
              <a:rPr lang="en-US" baseline="-25000" dirty="0">
                <a:solidFill>
                  <a:srgbClr val="0070C0"/>
                </a:solidFill>
              </a:rPr>
              <a:t>l</a:t>
            </a:r>
            <a:r>
              <a:rPr lang="en-US" dirty="0">
                <a:solidFill>
                  <a:srgbClr val="0070C0"/>
                </a:solidFill>
              </a:rPr>
              <a:t>, P, O</a:t>
            </a:r>
            <a:r>
              <a:rPr lang="en-US" baseline="-25000" dirty="0">
                <a:solidFill>
                  <a:srgbClr val="0070C0"/>
                </a:solidFill>
              </a:rPr>
              <a:t>r</a:t>
            </a:r>
            <a:r>
              <a:rPr lang="en-US" dirty="0">
                <a:solidFill>
                  <a:srgbClr val="0070C0"/>
                </a:solidFill>
              </a:rPr>
              <a:t>):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solidFill>
                  <a:srgbClr val="000000"/>
                </a:solidFill>
              </a:rPr>
              <a:t>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rgbClr val="00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371600" y="24968"/>
            <a:ext cx="64008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</a:rPr>
              <a:t>Geometry for a simple stereo system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5256619" y="2380057"/>
          <a:ext cx="2163395" cy="927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75" name="Equation" r:id="rId5" imgW="977900" imgH="419100" progId="Equation.3">
                  <p:embed/>
                </p:oleObj>
              </mc:Choice>
              <mc:Fallback>
                <p:oleObj name="Equation" r:id="rId5" imgW="977900" imgH="419100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619" y="2380057"/>
                        <a:ext cx="2163395" cy="9271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Isosceles Triangle 12"/>
          <p:cNvSpPr/>
          <p:nvPr/>
        </p:nvSpPr>
        <p:spPr bwMode="auto">
          <a:xfrm>
            <a:off x="2271681" y="1887132"/>
            <a:ext cx="1533546" cy="1396622"/>
          </a:xfrm>
          <a:prstGeom prst="triangle">
            <a:avLst>
              <a:gd name="adj" fmla="val 52981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Isosceles Triangle 13"/>
          <p:cNvSpPr/>
          <p:nvPr/>
        </p:nvSpPr>
        <p:spPr bwMode="auto">
          <a:xfrm>
            <a:off x="2052603" y="1887131"/>
            <a:ext cx="1780009" cy="1752624"/>
          </a:xfrm>
          <a:prstGeom prst="triangle">
            <a:avLst>
              <a:gd name="adj" fmla="val 52981"/>
            </a:avLst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5913853" y="3667140"/>
          <a:ext cx="1754234" cy="903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76" name="Equation" r:id="rId7" imgW="837836" imgH="431613" progId="Equation.3">
                  <p:embed/>
                </p:oleObj>
              </mc:Choice>
              <mc:Fallback>
                <p:oleObj name="Equation" r:id="rId7" imgW="837836" imgH="431613" progId="Equation.3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3853" y="3667140"/>
                        <a:ext cx="1754234" cy="9036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val 15"/>
          <p:cNvSpPr/>
          <p:nvPr/>
        </p:nvSpPr>
        <p:spPr bwMode="auto">
          <a:xfrm>
            <a:off x="6625856" y="4132681"/>
            <a:ext cx="1150160" cy="49292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3232" y="4406529"/>
            <a:ext cx="16978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rgbClr val="000000"/>
                </a:solidFill>
              </a:rPr>
              <a:t>disparity</a:t>
            </a:r>
          </a:p>
        </p:txBody>
      </p:sp>
      <p:cxnSp>
        <p:nvCxnSpPr>
          <p:cNvPr id="19" name="Straight Arrow Connector 18"/>
          <p:cNvCxnSpPr>
            <a:endCxn id="16" idx="2"/>
          </p:cNvCxnSpPr>
          <p:nvPr/>
        </p:nvCxnSpPr>
        <p:spPr bwMode="auto">
          <a:xfrm flipV="1">
            <a:off x="5749544" y="4379143"/>
            <a:ext cx="876312" cy="1643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70875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6" grpId="0" animBg="1"/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disparity</a:t>
            </a:r>
          </a:p>
        </p:txBody>
      </p:sp>
      <p:sp>
        <p:nvSpPr>
          <p:cNvPr id="302083" name="Text Box 3"/>
          <p:cNvSpPr txBox="1">
            <a:spLocks noChangeArrowheads="1"/>
          </p:cNvSpPr>
          <p:nvPr/>
        </p:nvSpPr>
        <p:spPr bwMode="auto">
          <a:xfrm>
            <a:off x="1750219" y="1339436"/>
            <a:ext cx="12698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>
                <a:solidFill>
                  <a:srgbClr val="000000"/>
                </a:solidFill>
              </a:rPr>
              <a:t>image I(x,y)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6281737" y="1312052"/>
            <a:ext cx="14718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>
                <a:solidFill>
                  <a:srgbClr val="000000"/>
                </a:solidFill>
              </a:rPr>
              <a:t>image I´(x´,y´)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3699272" y="1346580"/>
            <a:ext cx="2084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0000"/>
                </a:solidFill>
              </a:rPr>
              <a:t>Disparity map D(x,y)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3257533" y="3509945"/>
            <a:ext cx="19527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0000"/>
                </a:solidFill>
              </a:rPr>
              <a:t>(x´,y´)=(x+D(x,y), y)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302087" name="Picture 7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7072" y="1825210"/>
            <a:ext cx="2056209" cy="1509713"/>
          </a:xfrm>
          <a:prstGeom prst="rect">
            <a:avLst/>
          </a:prstGeom>
          <a:noFill/>
        </p:spPr>
      </p:pic>
      <p:pic>
        <p:nvPicPr>
          <p:cNvPr id="302088" name="Picture 8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5247" y="1816876"/>
            <a:ext cx="2062163" cy="1509713"/>
          </a:xfrm>
          <a:prstGeom prst="rect">
            <a:avLst/>
          </a:prstGeom>
          <a:noFill/>
        </p:spPr>
      </p:pic>
      <p:pic>
        <p:nvPicPr>
          <p:cNvPr id="302089" name="Picture 9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9728" y="1819258"/>
            <a:ext cx="2062163" cy="1509713"/>
          </a:xfrm>
          <a:prstGeom prst="rect">
            <a:avLst/>
          </a:prstGeom>
          <a:noFill/>
        </p:spPr>
      </p:pic>
      <p:sp>
        <p:nvSpPr>
          <p:cNvPr id="302090" name="Oval 10"/>
          <p:cNvSpPr>
            <a:spLocks noChangeArrowheads="1"/>
          </p:cNvSpPr>
          <p:nvPr/>
        </p:nvSpPr>
        <p:spPr bwMode="auto">
          <a:xfrm>
            <a:off x="2020491" y="2572923"/>
            <a:ext cx="27384" cy="2738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2091" name="Oval 11"/>
          <p:cNvSpPr>
            <a:spLocks noChangeArrowheads="1"/>
          </p:cNvSpPr>
          <p:nvPr/>
        </p:nvSpPr>
        <p:spPr bwMode="auto">
          <a:xfrm>
            <a:off x="4239816" y="2545539"/>
            <a:ext cx="27384" cy="27384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2092" name="Oval 12"/>
          <p:cNvSpPr>
            <a:spLocks noChangeArrowheads="1"/>
          </p:cNvSpPr>
          <p:nvPr/>
        </p:nvSpPr>
        <p:spPr bwMode="auto">
          <a:xfrm>
            <a:off x="6346032" y="2559827"/>
            <a:ext cx="27385" cy="27384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2093" name="Freeform 13"/>
          <p:cNvSpPr>
            <a:spLocks/>
          </p:cNvSpPr>
          <p:nvPr/>
        </p:nvSpPr>
        <p:spPr bwMode="auto">
          <a:xfrm>
            <a:off x="6351985" y="2571733"/>
            <a:ext cx="125015" cy="3214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1" y="0"/>
              </a:cxn>
            </a:cxnLst>
            <a:rect l="0" t="0" r="r" b="b"/>
            <a:pathLst>
              <a:path w="131" h="1">
                <a:moveTo>
                  <a:pt x="0" y="0"/>
                </a:moveTo>
                <a:lnTo>
                  <a:pt x="131" y="0"/>
                </a:ln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85900" y="4171951"/>
            <a:ext cx="634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 if we could find the </a:t>
            </a:r>
            <a:r>
              <a:rPr lang="en-US" b="1" dirty="0"/>
              <a:t>corresponding points </a:t>
            </a:r>
            <a:r>
              <a:rPr lang="en-US" dirty="0"/>
              <a:t>in two images, we could </a:t>
            </a:r>
            <a:r>
              <a:rPr lang="en-US" b="1" dirty="0"/>
              <a:t>estimate relative depth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4124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reeform 5"/>
          <p:cNvSpPr>
            <a:spLocks/>
          </p:cNvSpPr>
          <p:nvPr/>
        </p:nvSpPr>
        <p:spPr bwMode="auto">
          <a:xfrm>
            <a:off x="5422107" y="2894410"/>
            <a:ext cx="1413272" cy="235744"/>
          </a:xfrm>
          <a:custGeom>
            <a:avLst/>
            <a:gdLst>
              <a:gd name="T0" fmla="*/ 0 w 1468"/>
              <a:gd name="T1" fmla="*/ 2147483647 h 252"/>
              <a:gd name="T2" fmla="*/ 2147483647 w 1468"/>
              <a:gd name="T3" fmla="*/ 2147483647 h 252"/>
              <a:gd name="T4" fmla="*/ 2147483647 w 1468"/>
              <a:gd name="T5" fmla="*/ 2147483647 h 252"/>
              <a:gd name="T6" fmla="*/ 2147483647 w 1468"/>
              <a:gd name="T7" fmla="*/ 2147483647 h 252"/>
              <a:gd name="T8" fmla="*/ 2147483647 w 1468"/>
              <a:gd name="T9" fmla="*/ 2147483647 h 252"/>
              <a:gd name="T10" fmla="*/ 2147483647 w 1468"/>
              <a:gd name="T11" fmla="*/ 0 h 252"/>
              <a:gd name="T12" fmla="*/ 2147483647 w 1468"/>
              <a:gd name="T13" fmla="*/ 2147483647 h 252"/>
              <a:gd name="T14" fmla="*/ 2147483647 w 1468"/>
              <a:gd name="T15" fmla="*/ 2147483647 h 252"/>
              <a:gd name="T16" fmla="*/ 2147483647 w 1468"/>
              <a:gd name="T17" fmla="*/ 2147483647 h 252"/>
              <a:gd name="T18" fmla="*/ 2147483647 w 1468"/>
              <a:gd name="T19" fmla="*/ 2147483647 h 252"/>
              <a:gd name="T20" fmla="*/ 2147483647 w 1468"/>
              <a:gd name="T21" fmla="*/ 2147483647 h 252"/>
              <a:gd name="T22" fmla="*/ 2147483647 w 1468"/>
              <a:gd name="T23" fmla="*/ 2147483647 h 252"/>
              <a:gd name="T24" fmla="*/ 2147483647 w 1468"/>
              <a:gd name="T25" fmla="*/ 2147483647 h 252"/>
              <a:gd name="T26" fmla="*/ 2147483647 w 1468"/>
              <a:gd name="T27" fmla="*/ 2147483647 h 252"/>
              <a:gd name="T28" fmla="*/ 2147483647 w 1468"/>
              <a:gd name="T29" fmla="*/ 2147483647 h 252"/>
              <a:gd name="T30" fmla="*/ 2147483647 w 1468"/>
              <a:gd name="T31" fmla="*/ 2147483647 h 252"/>
              <a:gd name="T32" fmla="*/ 2147483647 w 1468"/>
              <a:gd name="T33" fmla="*/ 2147483647 h 252"/>
              <a:gd name="T34" fmla="*/ 2147483647 w 1468"/>
              <a:gd name="T35" fmla="*/ 2147483647 h 252"/>
              <a:gd name="T36" fmla="*/ 2147483647 w 1468"/>
              <a:gd name="T37" fmla="*/ 2147483647 h 252"/>
              <a:gd name="T38" fmla="*/ 2147483647 w 1468"/>
              <a:gd name="T39" fmla="*/ 2147483647 h 252"/>
              <a:gd name="T40" fmla="*/ 2147483647 w 1468"/>
              <a:gd name="T41" fmla="*/ 2147483647 h 252"/>
              <a:gd name="T42" fmla="*/ 2147483647 w 1468"/>
              <a:gd name="T43" fmla="*/ 2147483647 h 252"/>
              <a:gd name="T44" fmla="*/ 2147483647 w 1468"/>
              <a:gd name="T45" fmla="*/ 2147483647 h 252"/>
              <a:gd name="T46" fmla="*/ 2147483647 w 1468"/>
              <a:gd name="T47" fmla="*/ 2147483647 h 252"/>
              <a:gd name="T48" fmla="*/ 2147483647 w 1468"/>
              <a:gd name="T49" fmla="*/ 2147483647 h 252"/>
              <a:gd name="T50" fmla="*/ 2147483647 w 1468"/>
              <a:gd name="T51" fmla="*/ 2147483647 h 252"/>
              <a:gd name="T52" fmla="*/ 2147483647 w 1468"/>
              <a:gd name="T53" fmla="*/ 2147483647 h 252"/>
              <a:gd name="T54" fmla="*/ 2147483647 w 1468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468"/>
              <a:gd name="T85" fmla="*/ 0 h 252"/>
              <a:gd name="T86" fmla="*/ 1468 w 1468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468" h="252">
                <a:moveTo>
                  <a:pt x="0" y="5"/>
                </a:moveTo>
                <a:cubicBezTo>
                  <a:pt x="22" y="20"/>
                  <a:pt x="30" y="32"/>
                  <a:pt x="56" y="41"/>
                </a:cubicBezTo>
                <a:cubicBezTo>
                  <a:pt x="61" y="39"/>
                  <a:pt x="67" y="39"/>
                  <a:pt x="71" y="36"/>
                </a:cubicBezTo>
                <a:cubicBezTo>
                  <a:pt x="75" y="33"/>
                  <a:pt x="77" y="27"/>
                  <a:pt x="81" y="25"/>
                </a:cubicBezTo>
                <a:cubicBezTo>
                  <a:pt x="95" y="18"/>
                  <a:pt x="112" y="15"/>
                  <a:pt x="127" y="10"/>
                </a:cubicBezTo>
                <a:cubicBezTo>
                  <a:pt x="137" y="7"/>
                  <a:pt x="157" y="0"/>
                  <a:pt x="157" y="0"/>
                </a:cubicBezTo>
                <a:cubicBezTo>
                  <a:pt x="196" y="13"/>
                  <a:pt x="233" y="31"/>
                  <a:pt x="273" y="41"/>
                </a:cubicBezTo>
                <a:cubicBezTo>
                  <a:pt x="283" y="40"/>
                  <a:pt x="353" y="26"/>
                  <a:pt x="369" y="30"/>
                </a:cubicBezTo>
                <a:cubicBezTo>
                  <a:pt x="390" y="54"/>
                  <a:pt x="366" y="30"/>
                  <a:pt x="395" y="46"/>
                </a:cubicBezTo>
                <a:cubicBezTo>
                  <a:pt x="406" y="52"/>
                  <a:pt x="450" y="137"/>
                  <a:pt x="455" y="121"/>
                </a:cubicBezTo>
                <a:cubicBezTo>
                  <a:pt x="486" y="168"/>
                  <a:pt x="519" y="233"/>
                  <a:pt x="576" y="252"/>
                </a:cubicBezTo>
                <a:cubicBezTo>
                  <a:pt x="603" y="245"/>
                  <a:pt x="593" y="186"/>
                  <a:pt x="615" y="171"/>
                </a:cubicBezTo>
                <a:cubicBezTo>
                  <a:pt x="618" y="161"/>
                  <a:pt x="624" y="139"/>
                  <a:pt x="627" y="129"/>
                </a:cubicBezTo>
                <a:cubicBezTo>
                  <a:pt x="629" y="124"/>
                  <a:pt x="646" y="102"/>
                  <a:pt x="651" y="99"/>
                </a:cubicBezTo>
                <a:cubicBezTo>
                  <a:pt x="661" y="92"/>
                  <a:pt x="681" y="78"/>
                  <a:pt x="681" y="78"/>
                </a:cubicBezTo>
                <a:cubicBezTo>
                  <a:pt x="694" y="59"/>
                  <a:pt x="724" y="71"/>
                  <a:pt x="747" y="78"/>
                </a:cubicBezTo>
                <a:cubicBezTo>
                  <a:pt x="768" y="86"/>
                  <a:pt x="791" y="116"/>
                  <a:pt x="809" y="126"/>
                </a:cubicBezTo>
                <a:cubicBezTo>
                  <a:pt x="824" y="127"/>
                  <a:pt x="854" y="137"/>
                  <a:pt x="854" y="137"/>
                </a:cubicBezTo>
                <a:cubicBezTo>
                  <a:pt x="919" y="131"/>
                  <a:pt x="895" y="133"/>
                  <a:pt x="935" y="106"/>
                </a:cubicBezTo>
                <a:cubicBezTo>
                  <a:pt x="954" y="94"/>
                  <a:pt x="979" y="98"/>
                  <a:pt x="1001" y="96"/>
                </a:cubicBezTo>
                <a:cubicBezTo>
                  <a:pt x="1020" y="83"/>
                  <a:pt x="1042" y="78"/>
                  <a:pt x="1062" y="66"/>
                </a:cubicBezTo>
                <a:cubicBezTo>
                  <a:pt x="1096" y="71"/>
                  <a:pt x="1169" y="82"/>
                  <a:pt x="1198" y="101"/>
                </a:cubicBezTo>
                <a:cubicBezTo>
                  <a:pt x="1221" y="117"/>
                  <a:pt x="1247" y="133"/>
                  <a:pt x="1274" y="142"/>
                </a:cubicBezTo>
                <a:cubicBezTo>
                  <a:pt x="1291" y="159"/>
                  <a:pt x="1312" y="170"/>
                  <a:pt x="1334" y="177"/>
                </a:cubicBezTo>
                <a:cubicBezTo>
                  <a:pt x="1370" y="173"/>
                  <a:pt x="1383" y="175"/>
                  <a:pt x="1410" y="157"/>
                </a:cubicBezTo>
                <a:cubicBezTo>
                  <a:pt x="1417" y="135"/>
                  <a:pt x="1429" y="117"/>
                  <a:pt x="1446" y="101"/>
                </a:cubicBezTo>
                <a:cubicBezTo>
                  <a:pt x="1448" y="96"/>
                  <a:pt x="1447" y="90"/>
                  <a:pt x="1451" y="86"/>
                </a:cubicBezTo>
                <a:cubicBezTo>
                  <a:pt x="1468" y="69"/>
                  <a:pt x="1466" y="90"/>
                  <a:pt x="1466" y="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4579" name="Group 6"/>
          <p:cNvGrpSpPr>
            <a:grpSpLocks/>
          </p:cNvGrpSpPr>
          <p:nvPr/>
        </p:nvGrpSpPr>
        <p:grpSpPr bwMode="auto">
          <a:xfrm>
            <a:off x="5424488" y="2790825"/>
            <a:ext cx="1432322" cy="358379"/>
            <a:chOff x="2064" y="2160"/>
            <a:chExt cx="1488" cy="384"/>
          </a:xfrm>
        </p:grpSpPr>
        <p:sp>
          <p:nvSpPr>
            <p:cNvPr id="24598" name="Line 7"/>
            <p:cNvSpPr>
              <a:spLocks noChangeShapeType="1"/>
            </p:cNvSpPr>
            <p:nvPr/>
          </p:nvSpPr>
          <p:spPr bwMode="auto">
            <a:xfrm flipV="1">
              <a:off x="2064" y="21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9" name="Line 8"/>
            <p:cNvSpPr>
              <a:spLocks noChangeShapeType="1"/>
            </p:cNvSpPr>
            <p:nvPr/>
          </p:nvSpPr>
          <p:spPr bwMode="auto">
            <a:xfrm>
              <a:off x="2064" y="2544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0" name="Text Box 9"/>
          <p:cNvSpPr txBox="1">
            <a:spLocks noChangeArrowheads="1"/>
          </p:cNvSpPr>
          <p:nvPr/>
        </p:nvSpPr>
        <p:spPr bwMode="auto">
          <a:xfrm>
            <a:off x="4400550" y="2686051"/>
            <a:ext cx="10631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Matching cost</a:t>
            </a:r>
          </a:p>
        </p:txBody>
      </p:sp>
      <p:sp>
        <p:nvSpPr>
          <p:cNvPr id="24581" name="Text Box 10"/>
          <p:cNvSpPr txBox="1">
            <a:spLocks noChangeArrowheads="1"/>
          </p:cNvSpPr>
          <p:nvPr/>
        </p:nvSpPr>
        <p:spPr bwMode="auto">
          <a:xfrm>
            <a:off x="6869906" y="2971801"/>
            <a:ext cx="7248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disparity</a:t>
            </a:r>
          </a:p>
        </p:txBody>
      </p:sp>
      <p:pic>
        <p:nvPicPr>
          <p:cNvPr id="24582" name="Picture 11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1010" y="909638"/>
            <a:ext cx="2218134" cy="161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2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1804" y="909638"/>
            <a:ext cx="2218134" cy="161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Line 13"/>
          <p:cNvSpPr>
            <a:spLocks noChangeShapeType="1"/>
          </p:cNvSpPr>
          <p:nvPr/>
        </p:nvSpPr>
        <p:spPr bwMode="auto">
          <a:xfrm>
            <a:off x="2222898" y="1581150"/>
            <a:ext cx="5035153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5" name="Rectangle 14"/>
          <p:cNvSpPr>
            <a:spLocks noChangeArrowheads="1"/>
          </p:cNvSpPr>
          <p:nvPr/>
        </p:nvSpPr>
        <p:spPr bwMode="auto">
          <a:xfrm>
            <a:off x="3406379" y="1537097"/>
            <a:ext cx="92869" cy="89297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586" name="Group 15"/>
          <p:cNvGrpSpPr>
            <a:grpSpLocks/>
          </p:cNvGrpSpPr>
          <p:nvPr/>
        </p:nvGrpSpPr>
        <p:grpSpPr bwMode="auto">
          <a:xfrm>
            <a:off x="5659041" y="1537097"/>
            <a:ext cx="646509" cy="89297"/>
            <a:chOff x="3111" y="3838"/>
            <a:chExt cx="672" cy="96"/>
          </a:xfrm>
        </p:grpSpPr>
        <p:sp>
          <p:nvSpPr>
            <p:cNvPr id="24593" name="Rectangle 16"/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4" name="Rectangle 17"/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5" name="Rectangle 18"/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6" name="Rectangle 19"/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7" name="Rectangle 20"/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87" name="Text Box 21"/>
          <p:cNvSpPr txBox="1">
            <a:spLocks noChangeArrowheads="1"/>
          </p:cNvSpPr>
          <p:nvPr/>
        </p:nvSpPr>
        <p:spPr bwMode="auto">
          <a:xfrm>
            <a:off x="3337322" y="685801"/>
            <a:ext cx="4427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24588" name="Text Box 22"/>
          <p:cNvSpPr txBox="1">
            <a:spLocks noChangeArrowheads="1"/>
          </p:cNvSpPr>
          <p:nvPr/>
        </p:nvSpPr>
        <p:spPr bwMode="auto">
          <a:xfrm>
            <a:off x="5810250" y="685801"/>
            <a:ext cx="5277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24589" name="Freeform 23"/>
          <p:cNvSpPr>
            <a:spLocks/>
          </p:cNvSpPr>
          <p:nvPr/>
        </p:nvSpPr>
        <p:spPr bwMode="auto">
          <a:xfrm>
            <a:off x="5966222" y="909637"/>
            <a:ext cx="17859" cy="2414588"/>
          </a:xfrm>
          <a:custGeom>
            <a:avLst/>
            <a:gdLst>
              <a:gd name="T0" fmla="*/ 2147483647 w 18"/>
              <a:gd name="T1" fmla="*/ 0 h 2587"/>
              <a:gd name="T2" fmla="*/ 0 w 18"/>
              <a:gd name="T3" fmla="*/ 2147483647 h 2587"/>
              <a:gd name="T4" fmla="*/ 0 60000 65536"/>
              <a:gd name="T5" fmla="*/ 0 60000 65536"/>
              <a:gd name="T6" fmla="*/ 0 w 18"/>
              <a:gd name="T7" fmla="*/ 0 h 2587"/>
              <a:gd name="T8" fmla="*/ 18 w 18"/>
              <a:gd name="T9" fmla="*/ 2587 h 25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" h="2587">
                <a:moveTo>
                  <a:pt x="18" y="0"/>
                </a:moveTo>
                <a:lnTo>
                  <a:pt x="0" y="258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90" name="Text Box 24"/>
          <p:cNvSpPr txBox="1">
            <a:spLocks noChangeArrowheads="1"/>
          </p:cNvSpPr>
          <p:nvPr/>
        </p:nvSpPr>
        <p:spPr bwMode="auto">
          <a:xfrm>
            <a:off x="1589485" y="1428751"/>
            <a:ext cx="6912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24591" name="Rectangle 25"/>
          <p:cNvSpPr>
            <a:spLocks noGrp="1" noChangeArrowheads="1"/>
          </p:cNvSpPr>
          <p:nvPr>
            <p:ph type="title"/>
          </p:nvPr>
        </p:nvSpPr>
        <p:spPr>
          <a:xfrm>
            <a:off x="1657350" y="57150"/>
            <a:ext cx="6286500" cy="628650"/>
          </a:xfrm>
        </p:spPr>
        <p:txBody>
          <a:bodyPr/>
          <a:lstStyle/>
          <a:p>
            <a:r>
              <a:rPr lang="en-US" sz="2250"/>
              <a:t>Correspondence search</a:t>
            </a:r>
          </a:p>
        </p:txBody>
      </p:sp>
      <p:sp>
        <p:nvSpPr>
          <p:cNvPr id="24592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1657350" y="3429000"/>
            <a:ext cx="5829300" cy="14859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Slide a window along the right </a:t>
            </a:r>
            <a:r>
              <a:rPr lang="en-US" dirty="0" err="1"/>
              <a:t>scanline</a:t>
            </a:r>
            <a:r>
              <a:rPr lang="en-US" dirty="0"/>
              <a:t> and compare contents of that window with the reference window in the left image</a:t>
            </a:r>
          </a:p>
          <a:p>
            <a:pPr>
              <a:buFontTx/>
              <a:buChar char="•"/>
            </a:pPr>
            <a:r>
              <a:rPr lang="en-US" dirty="0"/>
              <a:t>Matching cost: SSD or normalized correlation</a:t>
            </a:r>
          </a:p>
        </p:txBody>
      </p:sp>
    </p:spTree>
    <p:extLst>
      <p:ext uri="{BB962C8B-B14F-4D97-AF65-F5344CB8AC3E}">
        <p14:creationId xmlns:p14="http://schemas.microsoft.com/office/powerpoint/2010/main" val="125011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2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1010" y="909638"/>
            <a:ext cx="2218134" cy="161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9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1804" y="909638"/>
            <a:ext cx="2218134" cy="161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Line 10"/>
          <p:cNvSpPr>
            <a:spLocks noChangeShapeType="1"/>
          </p:cNvSpPr>
          <p:nvPr/>
        </p:nvSpPr>
        <p:spPr bwMode="auto">
          <a:xfrm>
            <a:off x="2222898" y="1581150"/>
            <a:ext cx="5035153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5" name="Rectangle 11"/>
          <p:cNvSpPr>
            <a:spLocks noChangeArrowheads="1"/>
          </p:cNvSpPr>
          <p:nvPr/>
        </p:nvSpPr>
        <p:spPr bwMode="auto">
          <a:xfrm>
            <a:off x="3406379" y="1537097"/>
            <a:ext cx="92869" cy="89297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Text Box 18"/>
          <p:cNvSpPr txBox="1">
            <a:spLocks noChangeArrowheads="1"/>
          </p:cNvSpPr>
          <p:nvPr/>
        </p:nvSpPr>
        <p:spPr bwMode="auto">
          <a:xfrm>
            <a:off x="3337322" y="685801"/>
            <a:ext cx="4427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25607" name="Text Box 19"/>
          <p:cNvSpPr txBox="1">
            <a:spLocks noChangeArrowheads="1"/>
          </p:cNvSpPr>
          <p:nvPr/>
        </p:nvSpPr>
        <p:spPr bwMode="auto">
          <a:xfrm>
            <a:off x="5810250" y="685801"/>
            <a:ext cx="5277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25608" name="Text Box 21"/>
          <p:cNvSpPr txBox="1">
            <a:spLocks noChangeArrowheads="1"/>
          </p:cNvSpPr>
          <p:nvPr/>
        </p:nvSpPr>
        <p:spPr bwMode="auto">
          <a:xfrm>
            <a:off x="1589485" y="1428751"/>
            <a:ext cx="6912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25609" name="Rectangle 22"/>
          <p:cNvSpPr>
            <a:spLocks noGrp="1" noChangeArrowheads="1"/>
          </p:cNvSpPr>
          <p:nvPr>
            <p:ph type="title"/>
          </p:nvPr>
        </p:nvSpPr>
        <p:spPr>
          <a:xfrm>
            <a:off x="1657350" y="57150"/>
            <a:ext cx="6286500" cy="628650"/>
          </a:xfrm>
        </p:spPr>
        <p:txBody>
          <a:bodyPr/>
          <a:lstStyle/>
          <a:p>
            <a:r>
              <a:rPr lang="en-US" sz="2250"/>
              <a:t>Correspondence search</a:t>
            </a:r>
          </a:p>
        </p:txBody>
      </p:sp>
      <p:pic>
        <p:nvPicPr>
          <p:cNvPr id="25610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30366" y="2800350"/>
            <a:ext cx="2400300" cy="1799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1" name="Text Box 26"/>
          <p:cNvSpPr txBox="1">
            <a:spLocks noChangeArrowheads="1"/>
          </p:cNvSpPr>
          <p:nvPr/>
        </p:nvSpPr>
        <p:spPr bwMode="auto">
          <a:xfrm>
            <a:off x="5738813" y="4697016"/>
            <a:ext cx="450764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50"/>
              <a:t>SSD</a:t>
            </a:r>
          </a:p>
        </p:txBody>
      </p:sp>
      <p:sp>
        <p:nvSpPr>
          <p:cNvPr id="25612" name="Freeform 27"/>
          <p:cNvSpPr>
            <a:spLocks/>
          </p:cNvSpPr>
          <p:nvPr/>
        </p:nvSpPr>
        <p:spPr bwMode="auto">
          <a:xfrm>
            <a:off x="5984082" y="909638"/>
            <a:ext cx="3572" cy="3782616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05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742950" y="182832"/>
            <a:ext cx="6172200" cy="68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2700" dirty="0">
                <a:solidFill>
                  <a:schemeClr val="accent1"/>
                </a:solidFill>
              </a:rPr>
              <a:t>Recall the Projection matrix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5359221"/>
              </p:ext>
            </p:extLst>
          </p:nvPr>
        </p:nvGraphicFramePr>
        <p:xfrm>
          <a:off x="3245337" y="798456"/>
          <a:ext cx="2232422" cy="50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6" name="Equation" r:id="rId4" imgW="952200" imgH="215640" progId="Equation.3">
                  <p:embed/>
                </p:oleObj>
              </mc:Choice>
              <mc:Fallback>
                <p:oleObj name="Equation" r:id="rId4" imgW="952200" imgH="215640" progId="Equation.3">
                  <p:embed/>
                  <p:pic>
                    <p:nvPicPr>
                      <p:cNvPr id="409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5337" y="798456"/>
                        <a:ext cx="2232422" cy="5060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2BC132E0-81EB-1C4C-9F57-7D3DFF319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899" y="1665513"/>
            <a:ext cx="6410967" cy="10261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E8C0B75-A102-B142-AE10-A02212E8587C}"/>
                  </a:ext>
                </a:extLst>
              </p:cNvPr>
              <p:cNvSpPr txBox="1"/>
              <p:nvPr/>
            </p:nvSpPr>
            <p:spPr>
              <a:xfrm>
                <a:off x="742950" y="1993927"/>
                <a:ext cx="57438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E8C0B75-A102-B142-AE10-A02212E85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1993927"/>
                <a:ext cx="574388" cy="369332"/>
              </a:xfrm>
              <a:prstGeom prst="rect">
                <a:avLst/>
              </a:prstGeom>
              <a:blipFill>
                <a:blip r:embed="rId7"/>
                <a:stretch>
                  <a:fillRect l="-10870" r="-4348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B61586FB-9991-4F42-87C0-60A10BC481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1899" y="3215210"/>
            <a:ext cx="1991541" cy="15541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BA393E9-7ECB-4946-9F6A-F17777FD93C8}"/>
                  </a:ext>
                </a:extLst>
              </p:cNvPr>
              <p:cNvSpPr txBox="1"/>
              <p:nvPr/>
            </p:nvSpPr>
            <p:spPr>
              <a:xfrm>
                <a:off x="254304" y="3807635"/>
                <a:ext cx="127490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𝐊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𝐑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𝐭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]=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BA393E9-7ECB-4946-9F6A-F17777FD9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304" y="3807635"/>
                <a:ext cx="1274901" cy="369332"/>
              </a:xfrm>
              <a:prstGeom prst="rect">
                <a:avLst/>
              </a:prstGeom>
              <a:blipFill>
                <a:blip r:embed="rId9"/>
                <a:stretch>
                  <a:fillRect l="-4950" t="-6897" r="-1980" b="-37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0534166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1010" y="909638"/>
            <a:ext cx="2218134" cy="161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1804" y="909638"/>
            <a:ext cx="2218134" cy="161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2222898" y="1581150"/>
            <a:ext cx="5035153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3406379" y="1537097"/>
            <a:ext cx="92869" cy="89297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3337322" y="685801"/>
            <a:ext cx="4427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5810250" y="685801"/>
            <a:ext cx="5277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1589485" y="1428751"/>
            <a:ext cx="6912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26633" name="Rectangle 9"/>
          <p:cNvSpPr>
            <a:spLocks noGrp="1" noChangeArrowheads="1"/>
          </p:cNvSpPr>
          <p:nvPr>
            <p:ph type="title"/>
          </p:nvPr>
        </p:nvSpPr>
        <p:spPr>
          <a:xfrm>
            <a:off x="1657350" y="57150"/>
            <a:ext cx="6286500" cy="628650"/>
          </a:xfrm>
        </p:spPr>
        <p:txBody>
          <a:bodyPr/>
          <a:lstStyle/>
          <a:p>
            <a:r>
              <a:rPr lang="en-US" sz="2250"/>
              <a:t>Correspondence search</a:t>
            </a:r>
          </a:p>
        </p:txBody>
      </p:sp>
      <p:sp>
        <p:nvSpPr>
          <p:cNvPr id="26634" name="Text Box 11"/>
          <p:cNvSpPr txBox="1">
            <a:spLocks noChangeArrowheads="1"/>
          </p:cNvSpPr>
          <p:nvPr/>
        </p:nvSpPr>
        <p:spPr bwMode="auto">
          <a:xfrm>
            <a:off x="5519738" y="4697016"/>
            <a:ext cx="95571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50"/>
              <a:t>Norm. corr</a:t>
            </a:r>
          </a:p>
        </p:txBody>
      </p:sp>
      <p:pic>
        <p:nvPicPr>
          <p:cNvPr id="26635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8460" y="2797969"/>
            <a:ext cx="2382440" cy="177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6" name="Freeform 12"/>
          <p:cNvSpPr>
            <a:spLocks/>
          </p:cNvSpPr>
          <p:nvPr/>
        </p:nvSpPr>
        <p:spPr bwMode="auto">
          <a:xfrm>
            <a:off x="5984082" y="909638"/>
            <a:ext cx="3572" cy="3782616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627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50273" y="-33932"/>
            <a:ext cx="7886700" cy="994172"/>
          </a:xfrm>
        </p:spPr>
        <p:txBody>
          <a:bodyPr/>
          <a:lstStyle/>
          <a:p>
            <a:r>
              <a:rPr lang="en-US" dirty="0"/>
              <a:t>Basic stereo matching algorithm</a:t>
            </a:r>
          </a:p>
        </p:txBody>
      </p:sp>
      <p:pic>
        <p:nvPicPr>
          <p:cNvPr id="28675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6050" y="800101"/>
            <a:ext cx="3771900" cy="217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1140" name="Line 4"/>
          <p:cNvSpPr>
            <a:spLocks noChangeShapeType="1"/>
          </p:cNvSpPr>
          <p:nvPr/>
        </p:nvSpPr>
        <p:spPr bwMode="auto">
          <a:xfrm>
            <a:off x="4572000" y="2343150"/>
            <a:ext cx="188595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57600" y="2228850"/>
            <a:ext cx="228600" cy="228600"/>
            <a:chOff x="2112" y="1872"/>
            <a:chExt cx="192" cy="192"/>
          </a:xfrm>
        </p:grpSpPr>
        <p:sp>
          <p:nvSpPr>
            <p:cNvPr id="28688" name="Oval 6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9" name="Rectangle 7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086350" y="2228850"/>
            <a:ext cx="228600" cy="228600"/>
            <a:chOff x="3600" y="1872"/>
            <a:chExt cx="192" cy="192"/>
          </a:xfrm>
        </p:grpSpPr>
        <p:sp>
          <p:nvSpPr>
            <p:cNvPr id="28686" name="Oval 9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7" name="Rectangle 10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114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1371600" y="3086100"/>
            <a:ext cx="6515100" cy="1828800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</a:pPr>
            <a:r>
              <a:rPr lang="en-US" dirty="0"/>
              <a:t>If necessary, rectify the two stereo images to transform </a:t>
            </a:r>
            <a:r>
              <a:rPr lang="en-US" dirty="0" err="1"/>
              <a:t>epipolar</a:t>
            </a:r>
            <a:r>
              <a:rPr lang="en-US" dirty="0"/>
              <a:t> lines into </a:t>
            </a:r>
            <a:r>
              <a:rPr lang="en-US" dirty="0" err="1"/>
              <a:t>scanlines</a:t>
            </a:r>
            <a:endParaRPr lang="en-US" dirty="0"/>
          </a:p>
          <a:p>
            <a:pPr>
              <a:buFontTx/>
              <a:buChar char="•"/>
            </a:pPr>
            <a:r>
              <a:rPr lang="en-US" dirty="0"/>
              <a:t>For each pixel </a:t>
            </a:r>
            <a:r>
              <a:rPr lang="en-US" i="1" dirty="0">
                <a:solidFill>
                  <a:srgbClr val="0066FF"/>
                </a:solidFill>
              </a:rPr>
              <a:t>x</a:t>
            </a:r>
            <a:r>
              <a:rPr lang="en-US" dirty="0"/>
              <a:t> in the first image</a:t>
            </a:r>
          </a:p>
          <a:p>
            <a:pPr lvl="1"/>
            <a:r>
              <a:rPr lang="en-US" dirty="0"/>
              <a:t>Find corresponding </a:t>
            </a:r>
            <a:r>
              <a:rPr lang="en-US" dirty="0" err="1"/>
              <a:t>epipolar</a:t>
            </a:r>
            <a:r>
              <a:rPr lang="en-US" dirty="0"/>
              <a:t> </a:t>
            </a:r>
            <a:r>
              <a:rPr lang="en-US" dirty="0" err="1"/>
              <a:t>scanline</a:t>
            </a:r>
            <a:r>
              <a:rPr lang="en-US" dirty="0"/>
              <a:t> in the right image</a:t>
            </a:r>
          </a:p>
          <a:p>
            <a:pPr lvl="1"/>
            <a:r>
              <a:rPr lang="en-US" dirty="0"/>
              <a:t>Examine all pixels on the </a:t>
            </a:r>
            <a:r>
              <a:rPr lang="en-US" dirty="0" err="1"/>
              <a:t>scanline</a:t>
            </a:r>
            <a:r>
              <a:rPr lang="en-US" dirty="0"/>
              <a:t> and pick the best match </a:t>
            </a:r>
            <a:r>
              <a:rPr lang="en-US" i="1" dirty="0">
                <a:solidFill>
                  <a:srgbClr val="0066FF"/>
                </a:solidFill>
              </a:rPr>
              <a:t>x</a:t>
            </a:r>
            <a:r>
              <a:rPr lang="en-US" dirty="0">
                <a:solidFill>
                  <a:srgbClr val="0066FF"/>
                </a:solidFill>
              </a:rPr>
              <a:t>’</a:t>
            </a:r>
          </a:p>
          <a:p>
            <a:pPr lvl="1"/>
            <a:r>
              <a:rPr lang="en-US" dirty="0"/>
              <a:t>Compute disparity </a:t>
            </a:r>
            <a:r>
              <a:rPr lang="en-US" i="1" dirty="0">
                <a:solidFill>
                  <a:srgbClr val="0066FF"/>
                </a:solidFill>
              </a:rPr>
              <a:t>x–x’</a:t>
            </a:r>
            <a:r>
              <a:rPr lang="en-US" dirty="0"/>
              <a:t> and set </a:t>
            </a:r>
            <a:r>
              <a:rPr lang="en-US" dirty="0">
                <a:solidFill>
                  <a:srgbClr val="0066FF"/>
                </a:solidFill>
              </a:rPr>
              <a:t>depth(</a:t>
            </a:r>
            <a:r>
              <a:rPr lang="en-US" i="1" dirty="0">
                <a:solidFill>
                  <a:srgbClr val="0066FF"/>
                </a:solidFill>
              </a:rPr>
              <a:t>x</a:t>
            </a:r>
            <a:r>
              <a:rPr lang="en-US" dirty="0">
                <a:solidFill>
                  <a:srgbClr val="0066FF"/>
                </a:solidFill>
              </a:rPr>
              <a:t>) = </a:t>
            </a:r>
            <a:r>
              <a:rPr lang="en-US" i="1" dirty="0">
                <a:solidFill>
                  <a:srgbClr val="0066FF"/>
                </a:solidFill>
              </a:rPr>
              <a:t>B</a:t>
            </a:r>
            <a:r>
              <a:rPr lang="en-US" dirty="0">
                <a:solidFill>
                  <a:srgbClr val="0066FF"/>
                </a:solidFill>
              </a:rPr>
              <a:t>*</a:t>
            </a:r>
            <a:r>
              <a:rPr lang="en-US" i="1" dirty="0">
                <a:solidFill>
                  <a:srgbClr val="0066FF"/>
                </a:solidFill>
              </a:rPr>
              <a:t>f</a:t>
            </a:r>
            <a:r>
              <a:rPr lang="en-US" dirty="0">
                <a:solidFill>
                  <a:srgbClr val="0066FF"/>
                </a:solidFill>
              </a:rPr>
              <a:t>/(</a:t>
            </a:r>
            <a:r>
              <a:rPr lang="en-US" i="1" dirty="0">
                <a:solidFill>
                  <a:srgbClr val="0066FF"/>
                </a:solidFill>
              </a:rPr>
              <a:t>x–x’</a:t>
            </a:r>
            <a:r>
              <a:rPr lang="en-US" dirty="0">
                <a:solidFill>
                  <a:srgbClr val="0066FF"/>
                </a:solidFill>
              </a:rPr>
              <a:t>)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743450" y="2228850"/>
            <a:ext cx="228600" cy="228600"/>
            <a:chOff x="3600" y="1872"/>
            <a:chExt cx="192" cy="192"/>
          </a:xfrm>
        </p:grpSpPr>
        <p:sp>
          <p:nvSpPr>
            <p:cNvPr id="28684" name="Oval 13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5" name="Rectangle 14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5429250" y="2228850"/>
            <a:ext cx="228600" cy="228600"/>
            <a:chOff x="3600" y="1872"/>
            <a:chExt cx="192" cy="192"/>
          </a:xfrm>
        </p:grpSpPr>
        <p:sp>
          <p:nvSpPr>
            <p:cNvPr id="28682" name="Oval 16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3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3926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1140" grpId="0" animBg="1"/>
      <p:bldP spid="731147" grpId="0" build="p" bldLvl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3518" y="-51077"/>
            <a:ext cx="7886700" cy="994172"/>
          </a:xfrm>
        </p:spPr>
        <p:txBody>
          <a:bodyPr/>
          <a:lstStyle/>
          <a:p>
            <a:r>
              <a:rPr lang="en-US" dirty="0"/>
              <a:t>Failures of correspondence search</a:t>
            </a:r>
          </a:p>
        </p:txBody>
      </p:sp>
      <p:pic>
        <p:nvPicPr>
          <p:cNvPr id="6246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5900" y="806054"/>
            <a:ext cx="2800350" cy="161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4850" y="800100"/>
            <a:ext cx="3143250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46" name="Text Box 6"/>
          <p:cNvSpPr txBox="1">
            <a:spLocks noChangeArrowheads="1"/>
          </p:cNvSpPr>
          <p:nvPr/>
        </p:nvSpPr>
        <p:spPr bwMode="auto">
          <a:xfrm>
            <a:off x="1771650" y="2457450"/>
            <a:ext cx="20826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Textureless surfaces</a:t>
            </a:r>
          </a:p>
        </p:txBody>
      </p:sp>
      <p:sp>
        <p:nvSpPr>
          <p:cNvPr id="624647" name="Text Box 7"/>
          <p:cNvSpPr txBox="1">
            <a:spLocks noChangeArrowheads="1"/>
          </p:cNvSpPr>
          <p:nvPr/>
        </p:nvSpPr>
        <p:spPr bwMode="auto">
          <a:xfrm>
            <a:off x="4857750" y="2399110"/>
            <a:ext cx="2230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Occlusions, repetition</a:t>
            </a:r>
          </a:p>
        </p:txBody>
      </p:sp>
      <p:sp>
        <p:nvSpPr>
          <p:cNvPr id="624648" name="Text Box 8"/>
          <p:cNvSpPr txBox="1">
            <a:spLocks noChangeArrowheads="1"/>
          </p:cNvSpPr>
          <p:nvPr/>
        </p:nvSpPr>
        <p:spPr bwMode="auto">
          <a:xfrm>
            <a:off x="2465785" y="4686300"/>
            <a:ext cx="38379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Non-Lambertian surfaces, specularities</a:t>
            </a:r>
          </a:p>
        </p:txBody>
      </p:sp>
      <p:pic>
        <p:nvPicPr>
          <p:cNvPr id="624652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3100" y="2914651"/>
            <a:ext cx="1701404" cy="1813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3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29037" y="2914651"/>
            <a:ext cx="1701404" cy="1813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4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43550" y="2914650"/>
            <a:ext cx="1693069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319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46" grpId="0"/>
      <p:bldP spid="624647" grpId="0"/>
      <p:bldP spid="62464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title"/>
          </p:nvPr>
        </p:nvSpPr>
        <p:spPr>
          <a:xfrm>
            <a:off x="191044" y="-71080"/>
            <a:ext cx="7886700" cy="994172"/>
          </a:xfrm>
        </p:spPr>
        <p:txBody>
          <a:bodyPr/>
          <a:lstStyle/>
          <a:p>
            <a:r>
              <a:rPr lang="en-US" dirty="0"/>
              <a:t>Effect of window size</a:t>
            </a:r>
          </a:p>
        </p:txBody>
      </p:sp>
      <p:sp>
        <p:nvSpPr>
          <p:cNvPr id="3962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43050" y="3086100"/>
            <a:ext cx="4914900" cy="1828800"/>
          </a:xfrm>
        </p:spPr>
        <p:txBody>
          <a:bodyPr>
            <a:normAutofit lnSpcReduction="10000"/>
          </a:bodyPr>
          <a:lstStyle/>
          <a:p>
            <a:pPr lvl="1"/>
            <a:r>
              <a:rPr lang="en-US"/>
              <a:t>Smaller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/>
              <a:t> More detail</a:t>
            </a:r>
          </a:p>
          <a:p>
            <a:pPr lvl="2"/>
            <a:r>
              <a:rPr lang="en-US"/>
              <a:t> More noise</a:t>
            </a:r>
            <a:br>
              <a:rPr lang="en-US"/>
            </a:br>
            <a:endParaRPr lang="en-US"/>
          </a:p>
          <a:p>
            <a:pPr lvl="1"/>
            <a:r>
              <a:rPr lang="en-US"/>
              <a:t>Larger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/>
              <a:t> Smoother disparity maps</a:t>
            </a:r>
          </a:p>
          <a:p>
            <a:pPr lvl="2"/>
            <a:r>
              <a:rPr lang="en-US"/>
              <a:t> Less detail</a:t>
            </a:r>
          </a:p>
        </p:txBody>
      </p:sp>
      <p:pic>
        <p:nvPicPr>
          <p:cNvPr id="30724" name="Picture 5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3050" y="792957"/>
            <a:ext cx="1891904" cy="1721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2" descr="SSDWindowSiz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759619"/>
            <a:ext cx="41719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4286250" y="2628900"/>
            <a:ext cx="7633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3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6375798" y="2628900"/>
            <a:ext cx="8787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20</a:t>
            </a:r>
          </a:p>
        </p:txBody>
      </p:sp>
      <p:pic>
        <p:nvPicPr>
          <p:cNvPr id="30728" name="Picture 9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7350" y="907257"/>
            <a:ext cx="1891904" cy="172164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115558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292" grpId="0" build="p" bldLvl="2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217170" y="-36910"/>
            <a:ext cx="7886700" cy="994172"/>
          </a:xfrm>
        </p:spPr>
        <p:txBody>
          <a:bodyPr/>
          <a:lstStyle/>
          <a:p>
            <a:r>
              <a:rPr lang="en-US" dirty="0"/>
              <a:t>Results with window search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5086350" y="3249216"/>
          <a:ext cx="2457450" cy="1779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7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409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6350" y="3249216"/>
                        <a:ext cx="2457450" cy="17799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1812631" y="2857500"/>
            <a:ext cx="2531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Window-based matching</a:t>
            </a:r>
          </a:p>
        </p:txBody>
      </p:sp>
      <p:graphicFrame>
        <p:nvGraphicFramePr>
          <p:cNvPr id="4099" name="Object 5"/>
          <p:cNvGraphicFramePr>
            <a:graphicFrameLocks noChangeAspect="1"/>
          </p:cNvGraphicFramePr>
          <p:nvPr/>
        </p:nvGraphicFramePr>
        <p:xfrm>
          <a:off x="1828800" y="3249216"/>
          <a:ext cx="2457450" cy="1779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8" name="Image" r:id="rId6" imgW="4422167" imgH="3202259" progId="">
                  <p:embed/>
                </p:oleObj>
              </mc:Choice>
              <mc:Fallback>
                <p:oleObj name="Image" r:id="rId6" imgW="4422167" imgH="3202259" progId="">
                  <p:embed/>
                  <p:pic>
                    <p:nvPicPr>
                      <p:cNvPr id="409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3249216"/>
                        <a:ext cx="2457450" cy="17799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612684" y="2857500"/>
            <a:ext cx="14285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Ground truth</a:t>
            </a:r>
          </a:p>
        </p:txBody>
      </p:sp>
      <p:pic>
        <p:nvPicPr>
          <p:cNvPr id="4103" name="Picture 7" descr="scene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9000" y="957262"/>
            <a:ext cx="245745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4" name="Text Box 6"/>
          <p:cNvSpPr txBox="1">
            <a:spLocks noChangeArrowheads="1"/>
          </p:cNvSpPr>
          <p:nvPr/>
        </p:nvSpPr>
        <p:spPr bwMode="auto">
          <a:xfrm>
            <a:off x="4399749" y="628650"/>
            <a:ext cx="6254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8282911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393518" y="0"/>
            <a:ext cx="7886700" cy="994172"/>
          </a:xfrm>
        </p:spPr>
        <p:txBody>
          <a:bodyPr/>
          <a:lstStyle/>
          <a:p>
            <a:r>
              <a:rPr lang="en-US" dirty="0"/>
              <a:t>Better methods exist...</a:t>
            </a:r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/>
        </p:nvGraphicFramePr>
        <p:xfrm>
          <a:off x="4512469" y="914400"/>
          <a:ext cx="3317081" cy="24014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6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512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2469" y="914400"/>
                        <a:ext cx="3317081" cy="24014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428750" y="3371850"/>
            <a:ext cx="31432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Graph cuts</a:t>
            </a:r>
            <a:endParaRPr lang="en-US" sz="1050">
              <a:sym typeface="Symbol" pitchFamily="18" charset="2"/>
            </a:endParaRPr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5547199" y="3370660"/>
            <a:ext cx="14285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Ground truth</a:t>
            </a:r>
          </a:p>
        </p:txBody>
      </p:sp>
      <p:pic>
        <p:nvPicPr>
          <p:cNvPr id="5126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371600" y="914400"/>
            <a:ext cx="3086100" cy="2395538"/>
          </a:xfrm>
          <a:noFill/>
        </p:spPr>
      </p:pic>
      <p:sp>
        <p:nvSpPr>
          <p:cNvPr id="5127" name="Rectangle 10"/>
          <p:cNvSpPr>
            <a:spLocks noChangeArrowheads="1"/>
          </p:cNvSpPr>
          <p:nvPr/>
        </p:nvSpPr>
        <p:spPr bwMode="auto">
          <a:xfrm>
            <a:off x="1403748" y="4749404"/>
            <a:ext cx="6236003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2">
              <a:spcBef>
                <a:spcPct val="20000"/>
              </a:spcBef>
            </a:pPr>
            <a:r>
              <a:rPr lang="en-US" sz="1500">
                <a:ea typeface="Arial Unicode MS" pitchFamily="34" charset="-128"/>
                <a:cs typeface="Arial Unicode MS" pitchFamily="34" charset="-128"/>
              </a:rPr>
              <a:t>For the latest and greatest:  </a:t>
            </a:r>
            <a:r>
              <a:rPr lang="en-US" sz="1500">
                <a:ea typeface="Arial Unicode MS" pitchFamily="34" charset="-128"/>
                <a:cs typeface="Arial Unicode MS" pitchFamily="34" charset="-128"/>
                <a:hlinkClick r:id="rId7"/>
              </a:rPr>
              <a:t>http://www.middlebury.edu/stereo/</a:t>
            </a:r>
            <a:r>
              <a:rPr lang="en-US" sz="1500"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5128" name="Text Box 11"/>
          <p:cNvSpPr txBox="1">
            <a:spLocks noChangeArrowheads="1"/>
          </p:cNvSpPr>
          <p:nvPr/>
        </p:nvSpPr>
        <p:spPr bwMode="auto">
          <a:xfrm>
            <a:off x="1314450" y="3829050"/>
            <a:ext cx="63436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</a:pPr>
            <a:r>
              <a:rPr lang="en-US" sz="1500">
                <a:sym typeface="Symbol" pitchFamily="18" charset="2"/>
              </a:rPr>
              <a:t>Y. Boykov, O. Veksler, and R. Zabih, </a:t>
            </a:r>
            <a:r>
              <a:rPr lang="en-US" sz="1500">
                <a:sym typeface="Symbol" pitchFamily="18" charset="2"/>
                <a:hlinkClick r:id="rId8"/>
              </a:rPr>
              <a:t>Fast Approximate Energy Minimization via Graph Cuts</a:t>
            </a:r>
            <a:r>
              <a:rPr lang="en-US" sz="1500">
                <a:sym typeface="Symbol" pitchFamily="18" charset="2"/>
              </a:rPr>
              <a:t>,  PAMI 2001</a:t>
            </a:r>
          </a:p>
        </p:txBody>
      </p:sp>
    </p:spTree>
    <p:extLst>
      <p:ext uri="{BB962C8B-B14F-4D97-AF65-F5344CB8AC3E}">
        <p14:creationId xmlns:p14="http://schemas.microsoft.com/office/powerpoint/2010/main" val="24334463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reeform 2"/>
          <p:cNvSpPr>
            <a:spLocks/>
          </p:cNvSpPr>
          <p:nvPr/>
        </p:nvSpPr>
        <p:spPr bwMode="auto">
          <a:xfrm>
            <a:off x="5956698" y="514350"/>
            <a:ext cx="915590" cy="629841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4013597" y="3028950"/>
            <a:ext cx="2438400" cy="137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Line 4"/>
          <p:cNvSpPr>
            <a:spLocks noChangeShapeType="1"/>
          </p:cNvSpPr>
          <p:nvPr/>
        </p:nvSpPr>
        <p:spPr bwMode="auto">
          <a:xfrm flipV="1">
            <a:off x="5004197" y="742950"/>
            <a:ext cx="1346597" cy="13287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Freeform 5"/>
          <p:cNvSpPr>
            <a:spLocks/>
          </p:cNvSpPr>
          <p:nvPr/>
        </p:nvSpPr>
        <p:spPr bwMode="auto">
          <a:xfrm>
            <a:off x="3962400" y="1085850"/>
            <a:ext cx="1271588" cy="1201341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 flipV="1">
            <a:off x="6350794" y="742950"/>
            <a:ext cx="50006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 flipV="1">
            <a:off x="4495801" y="2057400"/>
            <a:ext cx="508397" cy="500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6" name="Freeform 8"/>
          <p:cNvSpPr>
            <a:spLocks/>
          </p:cNvSpPr>
          <p:nvPr/>
        </p:nvSpPr>
        <p:spPr bwMode="auto">
          <a:xfrm>
            <a:off x="3861198" y="1664494"/>
            <a:ext cx="915590" cy="1501379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7" name="Freeform 9"/>
          <p:cNvSpPr>
            <a:spLocks/>
          </p:cNvSpPr>
          <p:nvPr/>
        </p:nvSpPr>
        <p:spPr bwMode="auto">
          <a:xfrm>
            <a:off x="6045994" y="2057400"/>
            <a:ext cx="1169194" cy="1144191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 flipH="1" flipV="1">
            <a:off x="6400800" y="2571750"/>
            <a:ext cx="26194" cy="10715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9" name="Freeform 11"/>
          <p:cNvSpPr>
            <a:spLocks/>
          </p:cNvSpPr>
          <p:nvPr/>
        </p:nvSpPr>
        <p:spPr bwMode="auto">
          <a:xfrm>
            <a:off x="6198394" y="2952750"/>
            <a:ext cx="915591" cy="1501379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 flipV="1">
            <a:off x="4013598" y="2557462"/>
            <a:ext cx="482203" cy="4714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 flipH="1" flipV="1">
            <a:off x="6426994" y="3643312"/>
            <a:ext cx="25004" cy="7572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2" name="Oval 16"/>
          <p:cNvSpPr>
            <a:spLocks noChangeArrowheads="1"/>
          </p:cNvSpPr>
          <p:nvPr/>
        </p:nvSpPr>
        <p:spPr bwMode="auto">
          <a:xfrm>
            <a:off x="6380560" y="2547938"/>
            <a:ext cx="41672" cy="47625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3" name="Oval 17"/>
          <p:cNvSpPr>
            <a:spLocks noChangeArrowheads="1"/>
          </p:cNvSpPr>
          <p:nvPr/>
        </p:nvSpPr>
        <p:spPr bwMode="auto">
          <a:xfrm>
            <a:off x="4982766" y="2047875"/>
            <a:ext cx="42863" cy="47625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4" name="Freeform 18"/>
          <p:cNvSpPr>
            <a:spLocks/>
          </p:cNvSpPr>
          <p:nvPr/>
        </p:nvSpPr>
        <p:spPr bwMode="auto">
          <a:xfrm>
            <a:off x="3745706" y="2992041"/>
            <a:ext cx="295275" cy="290513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5" name="Arc 19"/>
          <p:cNvSpPr>
            <a:spLocks/>
          </p:cNvSpPr>
          <p:nvPr/>
        </p:nvSpPr>
        <p:spPr bwMode="auto">
          <a:xfrm rot="720000">
            <a:off x="3895725" y="3003948"/>
            <a:ext cx="158354" cy="177403"/>
          </a:xfrm>
          <a:custGeom>
            <a:avLst/>
            <a:gdLst>
              <a:gd name="T0" fmla="*/ 0 w 21745"/>
              <a:gd name="T1" fmla="*/ 0 h 21600"/>
              <a:gd name="T2" fmla="*/ 1876695861 w 21745"/>
              <a:gd name="T3" fmla="*/ 2147483647 h 21600"/>
              <a:gd name="T4" fmla="*/ 1251476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6" name="Line 20"/>
          <p:cNvSpPr>
            <a:spLocks noChangeShapeType="1"/>
          </p:cNvSpPr>
          <p:nvPr/>
        </p:nvSpPr>
        <p:spPr bwMode="auto">
          <a:xfrm flipH="1">
            <a:off x="3745707" y="2868216"/>
            <a:ext cx="227410" cy="41314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7" name="Oval 21"/>
          <p:cNvSpPr>
            <a:spLocks noChangeArrowheads="1"/>
          </p:cNvSpPr>
          <p:nvPr/>
        </p:nvSpPr>
        <p:spPr bwMode="auto">
          <a:xfrm rot="-1860000">
            <a:off x="3954066" y="3007519"/>
            <a:ext cx="75009" cy="148829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8" name="Line 22"/>
          <p:cNvSpPr>
            <a:spLocks noChangeShapeType="1"/>
          </p:cNvSpPr>
          <p:nvPr/>
        </p:nvSpPr>
        <p:spPr bwMode="auto">
          <a:xfrm flipV="1">
            <a:off x="3745707" y="3173016"/>
            <a:ext cx="416719" cy="10834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9" name="Freeform 23"/>
          <p:cNvSpPr>
            <a:spLocks/>
          </p:cNvSpPr>
          <p:nvPr/>
        </p:nvSpPr>
        <p:spPr bwMode="auto">
          <a:xfrm>
            <a:off x="6184106" y="4363641"/>
            <a:ext cx="295275" cy="290513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0" name="Arc 24"/>
          <p:cNvSpPr>
            <a:spLocks/>
          </p:cNvSpPr>
          <p:nvPr/>
        </p:nvSpPr>
        <p:spPr bwMode="auto">
          <a:xfrm rot="720000">
            <a:off x="6334125" y="4375548"/>
            <a:ext cx="158354" cy="177403"/>
          </a:xfrm>
          <a:custGeom>
            <a:avLst/>
            <a:gdLst>
              <a:gd name="T0" fmla="*/ 0 w 21745"/>
              <a:gd name="T1" fmla="*/ 0 h 21600"/>
              <a:gd name="T2" fmla="*/ 1876695861 w 21745"/>
              <a:gd name="T3" fmla="*/ 2147483647 h 21600"/>
              <a:gd name="T4" fmla="*/ 1251476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1" name="Line 25"/>
          <p:cNvSpPr>
            <a:spLocks noChangeShapeType="1"/>
          </p:cNvSpPr>
          <p:nvPr/>
        </p:nvSpPr>
        <p:spPr bwMode="auto">
          <a:xfrm flipH="1">
            <a:off x="6184107" y="4239816"/>
            <a:ext cx="227410" cy="41314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2" name="Oval 26"/>
          <p:cNvSpPr>
            <a:spLocks noChangeArrowheads="1"/>
          </p:cNvSpPr>
          <p:nvPr/>
        </p:nvSpPr>
        <p:spPr bwMode="auto">
          <a:xfrm rot="-1860000">
            <a:off x="6392466" y="4379119"/>
            <a:ext cx="75009" cy="148829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3" name="Line 27"/>
          <p:cNvSpPr>
            <a:spLocks noChangeShapeType="1"/>
          </p:cNvSpPr>
          <p:nvPr/>
        </p:nvSpPr>
        <p:spPr bwMode="auto">
          <a:xfrm flipV="1">
            <a:off x="6184107" y="4544616"/>
            <a:ext cx="416719" cy="10834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4" name="Rectangle 28"/>
          <p:cNvSpPr>
            <a:spLocks noGrp="1" noChangeArrowheads="1"/>
          </p:cNvSpPr>
          <p:nvPr>
            <p:ph type="title"/>
          </p:nvPr>
        </p:nvSpPr>
        <p:spPr>
          <a:xfrm>
            <a:off x="445770" y="218479"/>
            <a:ext cx="7886700" cy="994172"/>
          </a:xfrm>
          <a:noFill/>
        </p:spPr>
        <p:txBody>
          <a:bodyPr>
            <a:normAutofit/>
          </a:bodyPr>
          <a:lstStyle/>
          <a:p>
            <a:r>
              <a:rPr lang="en-US" sz="2800" dirty="0"/>
              <a:t>When cameras are not aligned:</a:t>
            </a:r>
            <a:br>
              <a:rPr lang="en-US" sz="2800" dirty="0"/>
            </a:br>
            <a:r>
              <a:rPr lang="en-US" sz="2800" dirty="0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1200150" y="3565922"/>
            <a:ext cx="4457700" cy="1504950"/>
          </a:xfrm>
          <a:noFill/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1350" dirty="0" err="1"/>
              <a:t>Reproject</a:t>
            </a:r>
            <a:r>
              <a:rPr lang="en-US" sz="1350" dirty="0"/>
              <a:t> image planes onto a common</a:t>
            </a:r>
          </a:p>
          <a:p>
            <a:pPr>
              <a:lnSpc>
                <a:spcPct val="80000"/>
              </a:lnSpc>
            </a:pPr>
            <a:r>
              <a:rPr lang="en-US" sz="1350" dirty="0"/>
              <a:t>	plane parallel to the line between optical centers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1350" dirty="0"/>
              <a:t>Pixel motion is horizontal after this transformation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1350" dirty="0"/>
              <a:t>Two </a:t>
            </a:r>
            <a:r>
              <a:rPr lang="en-US" sz="1350" dirty="0" err="1"/>
              <a:t>homographies</a:t>
            </a:r>
            <a:r>
              <a:rPr lang="en-US" sz="1350" dirty="0"/>
              <a:t> (3x3 transform), one for each input image </a:t>
            </a:r>
            <a:r>
              <a:rPr lang="en-US" sz="1350" dirty="0" err="1"/>
              <a:t>reprojection</a:t>
            </a:r>
            <a:endParaRPr lang="en-US" sz="1350" dirty="0"/>
          </a:p>
          <a:p>
            <a:pPr>
              <a:lnSpc>
                <a:spcPct val="80000"/>
              </a:lnSpc>
              <a:buFontTx/>
              <a:buChar char="•"/>
            </a:pPr>
            <a:endParaRPr lang="en-US" sz="1350" dirty="0"/>
          </a:p>
          <a:p>
            <a:pPr marL="0" indent="0">
              <a:lnSpc>
                <a:spcPct val="80000"/>
              </a:lnSpc>
            </a:pPr>
            <a:r>
              <a:rPr lang="en-US" sz="1050" dirty="0"/>
              <a:t>C. Loop and Z. Zhang. </a:t>
            </a:r>
            <a:r>
              <a:rPr lang="en-US" sz="1050" dirty="0">
                <a:hlinkClick r:id="rId3"/>
              </a:rPr>
              <a:t>Computing Rectifying </a:t>
            </a:r>
            <a:r>
              <a:rPr lang="en-US" sz="1050" dirty="0" err="1">
                <a:hlinkClick r:id="rId3"/>
              </a:rPr>
              <a:t>Homographies</a:t>
            </a:r>
            <a:r>
              <a:rPr lang="en-US" sz="1050" dirty="0">
                <a:hlinkClick r:id="rId3"/>
              </a:rPr>
              <a:t> for Stereo Vision</a:t>
            </a:r>
            <a:r>
              <a:rPr lang="en-US" sz="1050" dirty="0"/>
              <a:t>. IEEE Conf. Computer Vision and Pattern Recognition, 1999</a:t>
            </a:r>
            <a:r>
              <a:rPr lang="en-US" sz="1200" dirty="0"/>
              <a:t>.</a:t>
            </a:r>
          </a:p>
        </p:txBody>
      </p:sp>
      <p:sp>
        <p:nvSpPr>
          <p:cNvPr id="22556" name="Line 35"/>
          <p:cNvSpPr>
            <a:spLocks noChangeShapeType="1"/>
          </p:cNvSpPr>
          <p:nvPr/>
        </p:nvSpPr>
        <p:spPr bwMode="auto">
          <a:xfrm>
            <a:off x="4782742" y="2164557"/>
            <a:ext cx="1420415" cy="78462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7" name="Line 36"/>
          <p:cNvSpPr>
            <a:spLocks noChangeShapeType="1"/>
          </p:cNvSpPr>
          <p:nvPr/>
        </p:nvSpPr>
        <p:spPr bwMode="auto">
          <a:xfrm>
            <a:off x="4776788" y="3162301"/>
            <a:ext cx="1420416" cy="78462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8" name="Line 30"/>
          <p:cNvSpPr>
            <a:spLocks noChangeShapeType="1"/>
          </p:cNvSpPr>
          <p:nvPr/>
        </p:nvSpPr>
        <p:spPr bwMode="auto">
          <a:xfrm>
            <a:off x="3861198" y="2202656"/>
            <a:ext cx="907256" cy="50125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9" name="Line 31"/>
          <p:cNvSpPr>
            <a:spLocks noChangeShapeType="1"/>
          </p:cNvSpPr>
          <p:nvPr/>
        </p:nvSpPr>
        <p:spPr bwMode="auto">
          <a:xfrm>
            <a:off x="6210301" y="3512344"/>
            <a:ext cx="907256" cy="50125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06" name="Line 38"/>
          <p:cNvSpPr>
            <a:spLocks noChangeShapeType="1"/>
          </p:cNvSpPr>
          <p:nvPr/>
        </p:nvSpPr>
        <p:spPr bwMode="auto">
          <a:xfrm>
            <a:off x="4782742" y="2717007"/>
            <a:ext cx="1420415" cy="78462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1" name="Oval 14"/>
          <p:cNvSpPr>
            <a:spLocks noChangeArrowheads="1"/>
          </p:cNvSpPr>
          <p:nvPr/>
        </p:nvSpPr>
        <p:spPr bwMode="auto">
          <a:xfrm>
            <a:off x="6405562" y="3607594"/>
            <a:ext cx="42863" cy="47625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2" name="Oval 15"/>
          <p:cNvSpPr>
            <a:spLocks noChangeArrowheads="1"/>
          </p:cNvSpPr>
          <p:nvPr/>
        </p:nvSpPr>
        <p:spPr bwMode="auto">
          <a:xfrm>
            <a:off x="4474369" y="2533650"/>
            <a:ext cx="42863" cy="47625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5082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19063"/>
            <a:ext cx="7886700" cy="994172"/>
          </a:xfrm>
        </p:spPr>
        <p:txBody>
          <a:bodyPr/>
          <a:lstStyle/>
          <a:p>
            <a:r>
              <a:rPr lang="en-US" dirty="0"/>
              <a:t>Rectification example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6" name="Picture 5" descr="Rectification3"/>
          <p:cNvPicPr>
            <a:picLocks noChangeAspect="1" noChangeArrowheads="1"/>
          </p:cNvPicPr>
          <p:nvPr/>
        </p:nvPicPr>
        <p:blipFill>
          <a:blip r:embed="rId3" cstate="print"/>
          <a:srcRect r="26967" b="55083"/>
          <a:stretch>
            <a:fillRect/>
          </a:stretch>
        </p:blipFill>
        <p:spPr bwMode="auto">
          <a:xfrm>
            <a:off x="2343150" y="857250"/>
            <a:ext cx="4286250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 descr="Rectification4"/>
          <p:cNvPicPr>
            <a:picLocks noChangeAspect="1" noChangeArrowheads="1"/>
          </p:cNvPicPr>
          <p:nvPr/>
        </p:nvPicPr>
        <p:blipFill>
          <a:blip r:embed="rId4" cstate="print"/>
          <a:srcRect t="48813" r="22858"/>
          <a:stretch>
            <a:fillRect/>
          </a:stretch>
        </p:blipFill>
        <p:spPr bwMode="auto">
          <a:xfrm>
            <a:off x="2228850" y="2670573"/>
            <a:ext cx="4686300" cy="201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87901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-25400" y="38100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Questions?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4294967295"/>
          </p:nvPr>
        </p:nvSpPr>
        <p:spPr>
          <a:xfrm>
            <a:off x="7010400" y="4852988"/>
            <a:ext cx="2133600" cy="2825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58</a:t>
            </a:fld>
            <a:endParaRPr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6017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742950" y="182832"/>
            <a:ext cx="6172200" cy="68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2700" dirty="0">
                <a:solidFill>
                  <a:schemeClr val="accent1"/>
                </a:solidFill>
              </a:rPr>
              <a:t>Recall the Projection matrix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3245337" y="798456"/>
          <a:ext cx="2232422" cy="50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0" name="Equation" r:id="rId4" imgW="952200" imgH="215640" progId="Equation.3">
                  <p:embed/>
                </p:oleObj>
              </mc:Choice>
              <mc:Fallback>
                <p:oleObj name="Equation" r:id="rId4" imgW="952200" imgH="215640" progId="Equation.3">
                  <p:embed/>
                  <p:pic>
                    <p:nvPicPr>
                      <p:cNvPr id="409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5337" y="798456"/>
                        <a:ext cx="2232422" cy="5060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2BC132E0-81EB-1C4C-9F57-7D3DFF319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899" y="1665513"/>
            <a:ext cx="6410967" cy="10261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E8C0B75-A102-B142-AE10-A02212E8587C}"/>
                  </a:ext>
                </a:extLst>
              </p:cNvPr>
              <p:cNvSpPr txBox="1"/>
              <p:nvPr/>
            </p:nvSpPr>
            <p:spPr>
              <a:xfrm>
                <a:off x="742950" y="1993927"/>
                <a:ext cx="57438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E8C0B75-A102-B142-AE10-A02212E85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1993927"/>
                <a:ext cx="574388" cy="369332"/>
              </a:xfrm>
              <a:prstGeom prst="rect">
                <a:avLst/>
              </a:prstGeom>
              <a:blipFill>
                <a:blip r:embed="rId7"/>
                <a:stretch>
                  <a:fillRect l="-10870" r="-4348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B61586FB-9991-4F42-87C0-60A10BC481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1899" y="3215210"/>
            <a:ext cx="1991541" cy="15541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BA393E9-7ECB-4946-9F6A-F17777FD93C8}"/>
                  </a:ext>
                </a:extLst>
              </p:cNvPr>
              <p:cNvSpPr txBox="1"/>
              <p:nvPr/>
            </p:nvSpPr>
            <p:spPr>
              <a:xfrm>
                <a:off x="254304" y="3807635"/>
                <a:ext cx="127490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𝐊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𝐑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𝐭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]=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BA393E9-7ECB-4946-9F6A-F17777FD9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304" y="3807635"/>
                <a:ext cx="1274901" cy="369332"/>
              </a:xfrm>
              <a:prstGeom prst="rect">
                <a:avLst/>
              </a:prstGeom>
              <a:blipFill>
                <a:blip r:embed="rId9"/>
                <a:stretch>
                  <a:fillRect l="-4950" t="-6897" r="-1980" b="-37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CCA32886-000E-3049-B7FC-AD0062A323E5}"/>
              </a:ext>
            </a:extLst>
          </p:cNvPr>
          <p:cNvGrpSpPr/>
          <p:nvPr/>
        </p:nvGrpSpPr>
        <p:grpSpPr>
          <a:xfrm>
            <a:off x="4101739" y="3558827"/>
            <a:ext cx="2014265" cy="584775"/>
            <a:chOff x="4206241" y="3310127"/>
            <a:chExt cx="2014265" cy="5847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CDEA5A1-A7D1-3D4B-845E-CA63B5EE2445}"/>
                </a:ext>
              </a:extLst>
            </p:cNvPr>
            <p:cNvSpPr txBox="1"/>
            <p:nvPr/>
          </p:nvSpPr>
          <p:spPr>
            <a:xfrm>
              <a:off x="4206241" y="3340904"/>
              <a:ext cx="16562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Goal: Find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04998253-6F9B-C64D-949B-E5B5A08B1EB8}"/>
                    </a:ext>
                  </a:extLst>
                </p:cNvPr>
                <p:cNvSpPr/>
                <p:nvPr/>
              </p:nvSpPr>
              <p:spPr>
                <a:xfrm>
                  <a:off x="5728063" y="3310127"/>
                  <a:ext cx="492443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04998253-6F9B-C64D-949B-E5B5A08B1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8063" y="3310127"/>
                  <a:ext cx="492443" cy="58477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E8FA8D4-FEE0-D844-B160-C5EDDCE13AF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944" r="11160" b="-1"/>
          <a:stretch/>
        </p:blipFill>
        <p:spPr>
          <a:xfrm>
            <a:off x="6448697" y="2834310"/>
            <a:ext cx="2166257" cy="203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28892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742950" y="182832"/>
            <a:ext cx="6172200" cy="68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2700" dirty="0">
                <a:solidFill>
                  <a:schemeClr val="accent1"/>
                </a:solidFill>
              </a:rPr>
              <a:t>Camera Calibration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3245337" y="798456"/>
          <a:ext cx="2232422" cy="50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4" name="Equation" r:id="rId4" imgW="952200" imgH="215640" progId="Equation.3">
                  <p:embed/>
                </p:oleObj>
              </mc:Choice>
              <mc:Fallback>
                <p:oleObj name="Equation" r:id="rId4" imgW="952200" imgH="215640" progId="Equation.3">
                  <p:embed/>
                  <p:pic>
                    <p:nvPicPr>
                      <p:cNvPr id="409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5337" y="798456"/>
                        <a:ext cx="2232422" cy="5060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2BC132E0-81EB-1C4C-9F57-7D3DFF319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899" y="1665513"/>
            <a:ext cx="6410967" cy="10261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E8C0B75-A102-B142-AE10-A02212E8587C}"/>
                  </a:ext>
                </a:extLst>
              </p:cNvPr>
              <p:cNvSpPr txBox="1"/>
              <p:nvPr/>
            </p:nvSpPr>
            <p:spPr>
              <a:xfrm>
                <a:off x="742950" y="1993927"/>
                <a:ext cx="57438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E8C0B75-A102-B142-AE10-A02212E85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1993927"/>
                <a:ext cx="574388" cy="369332"/>
              </a:xfrm>
              <a:prstGeom prst="rect">
                <a:avLst/>
              </a:prstGeom>
              <a:blipFill>
                <a:blip r:embed="rId7"/>
                <a:stretch>
                  <a:fillRect l="-10870" r="-4348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4998253-6F9B-C64D-949B-E5B5A08B1EB8}"/>
                  </a:ext>
                </a:extLst>
              </p:cNvPr>
              <p:cNvSpPr/>
              <p:nvPr/>
            </p:nvSpPr>
            <p:spPr>
              <a:xfrm>
                <a:off x="5477759" y="3578430"/>
                <a:ext cx="9126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4998253-6F9B-C64D-949B-E5B5A08B1E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759" y="3578430"/>
                <a:ext cx="912622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9E8FA8D4-FEE0-D844-B160-C5EDDCE13AF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944" r="11160" b="-1"/>
          <a:stretch/>
        </p:blipFill>
        <p:spPr>
          <a:xfrm>
            <a:off x="6448697" y="2834310"/>
            <a:ext cx="2166257" cy="203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8945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742950" y="182832"/>
            <a:ext cx="6172200" cy="68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2700" dirty="0">
                <a:solidFill>
                  <a:schemeClr val="accent1"/>
                </a:solidFill>
              </a:rPr>
              <a:t>Camera Calibration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3245337" y="798456"/>
          <a:ext cx="2232422" cy="50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8" name="Equation" r:id="rId4" imgW="952200" imgH="215640" progId="Equation.3">
                  <p:embed/>
                </p:oleObj>
              </mc:Choice>
              <mc:Fallback>
                <p:oleObj name="Equation" r:id="rId4" imgW="952200" imgH="215640" progId="Equation.3">
                  <p:embed/>
                  <p:pic>
                    <p:nvPicPr>
                      <p:cNvPr id="409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5337" y="798456"/>
                        <a:ext cx="2232422" cy="5060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2BC132E0-81EB-1C4C-9F57-7D3DFF319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899" y="1665513"/>
            <a:ext cx="6410967" cy="10261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E8C0B75-A102-B142-AE10-A02212E8587C}"/>
                  </a:ext>
                </a:extLst>
              </p:cNvPr>
              <p:cNvSpPr txBox="1"/>
              <p:nvPr/>
            </p:nvSpPr>
            <p:spPr>
              <a:xfrm>
                <a:off x="742950" y="1993927"/>
                <a:ext cx="57438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E8C0B75-A102-B142-AE10-A02212E85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1993927"/>
                <a:ext cx="574388" cy="369332"/>
              </a:xfrm>
              <a:prstGeom prst="rect">
                <a:avLst/>
              </a:prstGeom>
              <a:blipFill>
                <a:blip r:embed="rId7"/>
                <a:stretch>
                  <a:fillRect l="-10870" r="-4348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4998253-6F9B-C64D-949B-E5B5A08B1EB8}"/>
                  </a:ext>
                </a:extLst>
              </p:cNvPr>
              <p:cNvSpPr/>
              <p:nvPr/>
            </p:nvSpPr>
            <p:spPr>
              <a:xfrm>
                <a:off x="5477759" y="3578430"/>
                <a:ext cx="9126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4998253-6F9B-C64D-949B-E5B5A08B1E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759" y="3578430"/>
                <a:ext cx="912622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9E8FA8D4-FEE0-D844-B160-C5EDDCE13AF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944" r="11160" b="-1"/>
          <a:stretch/>
        </p:blipFill>
        <p:spPr>
          <a:xfrm>
            <a:off x="6448697" y="2834310"/>
            <a:ext cx="2166257" cy="203380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3FB9659-2D33-E44F-9F12-8D7F2751A88C}"/>
              </a:ext>
            </a:extLst>
          </p:cNvPr>
          <p:cNvGrpSpPr/>
          <p:nvPr/>
        </p:nvGrpSpPr>
        <p:grpSpPr>
          <a:xfrm>
            <a:off x="960121" y="3639985"/>
            <a:ext cx="2674737" cy="523220"/>
            <a:chOff x="960121" y="3639985"/>
            <a:chExt cx="2674737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BA393E9-7ECB-4946-9F6A-F17777FD93C8}"/>
                    </a:ext>
                  </a:extLst>
                </p:cNvPr>
                <p:cNvSpPr txBox="1"/>
                <p:nvPr/>
              </p:nvSpPr>
              <p:spPr>
                <a:xfrm>
                  <a:off x="2674660" y="3716929"/>
                  <a:ext cx="960198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𝐊</m:t>
                        </m:r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𝐑</m:t>
                        </m:r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𝐭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BA393E9-7ECB-4946-9F6A-F17777FD93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4660" y="3716929"/>
                  <a:ext cx="960198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6579" t="-6667" r="-10526" b="-3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4BB9DB-6F0F-CE4E-8F75-2B4C6DE36BB9}"/>
                </a:ext>
              </a:extLst>
            </p:cNvPr>
            <p:cNvSpPr txBox="1"/>
            <p:nvPr/>
          </p:nvSpPr>
          <p:spPr>
            <a:xfrm>
              <a:off x="960121" y="3639985"/>
              <a:ext cx="16562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Goal: Find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213835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Calibrating the Camera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129903"/>
            <a:ext cx="7886700" cy="3263504"/>
          </a:xfrm>
        </p:spPr>
        <p:txBody>
          <a:bodyPr/>
          <a:lstStyle/>
          <a:p>
            <a:pPr>
              <a:buNone/>
            </a:pPr>
            <a:r>
              <a:rPr lang="en-US" dirty="0"/>
              <a:t>Use an scene with known geometry</a:t>
            </a:r>
          </a:p>
          <a:p>
            <a:pPr lvl="1"/>
            <a:r>
              <a:rPr lang="en-US" dirty="0"/>
              <a:t>Correspond image points to 3d points</a:t>
            </a:r>
          </a:p>
          <a:p>
            <a:pPr lvl="1"/>
            <a:r>
              <a:rPr lang="en-US" dirty="0"/>
              <a:t>Get least squares solution (or non-linear solution)</a:t>
            </a:r>
          </a:p>
        </p:txBody>
      </p:sp>
      <p:pic>
        <p:nvPicPr>
          <p:cNvPr id="6" name="Picture 4" descr="CalCub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2571751"/>
            <a:ext cx="2857500" cy="2355056"/>
          </a:xfrm>
          <a:prstGeom prst="rect">
            <a:avLst/>
          </a:prstGeom>
          <a:noFill/>
        </p:spPr>
      </p:pic>
      <p:graphicFrame>
        <p:nvGraphicFramePr>
          <p:cNvPr id="677892" name="Object 4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4600576" y="3038476"/>
          <a:ext cx="3202781" cy="1354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4" name="Equation" r:id="rId6" imgW="2158920" imgH="914400" progId="Equation.3">
                  <p:embed/>
                </p:oleObj>
              </mc:Choice>
              <mc:Fallback>
                <p:oleObj name="Equation" r:id="rId6" imgW="2158920" imgH="914400" progId="Equation.3">
                  <p:embed/>
                  <p:pic>
                    <p:nvPicPr>
                      <p:cNvPr id="6778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0576" y="3038476"/>
                        <a:ext cx="3202781" cy="13549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own Arrow 3"/>
          <p:cNvSpPr/>
          <p:nvPr/>
        </p:nvSpPr>
        <p:spPr>
          <a:xfrm>
            <a:off x="7429500" y="2628900"/>
            <a:ext cx="285750" cy="4000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4686300" y="2758490"/>
            <a:ext cx="285750" cy="4000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86550" y="2004239"/>
            <a:ext cx="1428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Known 3d locations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14850" y="2083044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Known 2d image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coords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rot="10800000">
            <a:off x="6115050" y="4336908"/>
            <a:ext cx="285750" cy="400050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657725" y="4725590"/>
            <a:ext cx="3343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Unknown Camera Parameters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DA79E-CC2F-B849-8D1D-F504AD79E815}"/>
              </a:ext>
            </a:extLst>
          </p:cNvPr>
          <p:cNvSpPr txBox="1"/>
          <p:nvPr/>
        </p:nvSpPr>
        <p:spPr>
          <a:xfrm>
            <a:off x="7164184" y="144412"/>
            <a:ext cx="1327608" cy="2135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88" dirty="0">
                <a:solidFill>
                  <a:prstClr val="black"/>
                </a:solidFill>
                <a:latin typeface="Arial" charset="0"/>
              </a:rPr>
              <a:t>Slide Credit: James Hays</a:t>
            </a:r>
          </a:p>
        </p:txBody>
      </p:sp>
    </p:spTree>
    <p:extLst>
      <p:ext uri="{BB962C8B-B14F-4D97-AF65-F5344CB8AC3E}">
        <p14:creationId xmlns:p14="http://schemas.microsoft.com/office/powerpoint/2010/main" val="225283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7" grpId="0"/>
      <p:bldP spid="10" grpId="0"/>
      <p:bldP spid="11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4040"/>
      </a:accent1>
      <a:accent2>
        <a:srgbClr val="808080"/>
      </a:accent2>
      <a:accent3>
        <a:srgbClr val="BFBFBF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0404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0404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11930</TotalTime>
  <Words>1867</Words>
  <Application>Microsoft Macintosh PowerPoint</Application>
  <PresentationFormat>On-screen Show (16:9)</PresentationFormat>
  <Paragraphs>401</Paragraphs>
  <Slides>58</Slides>
  <Notes>44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73" baseType="lpstr">
      <vt:lpstr>Arial Unicode MS</vt:lpstr>
      <vt:lpstr>SimSun</vt:lpstr>
      <vt:lpstr>Arial</vt:lpstr>
      <vt:lpstr>Calibri</vt:lpstr>
      <vt:lpstr>Calibri Light</vt:lpstr>
      <vt:lpstr>Cambria Math</vt:lpstr>
      <vt:lpstr>Courier New</vt:lpstr>
      <vt:lpstr>Helvetica</vt:lpstr>
      <vt:lpstr>Helvetica Neue</vt:lpstr>
      <vt:lpstr>Symbol</vt:lpstr>
      <vt:lpstr>Times New Roman</vt:lpstr>
      <vt:lpstr>Verdana</vt:lpstr>
      <vt:lpstr>Office Theme</vt:lpstr>
      <vt:lpstr>Equation</vt:lpstr>
      <vt:lpstr>Image</vt:lpstr>
      <vt:lpstr>PowerPoint Presentation</vt:lpstr>
      <vt:lpstr>Today’s Class</vt:lpstr>
      <vt:lpstr>Camera Calibration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Calibrating the Camera</vt:lpstr>
      <vt:lpstr>How do we calibrate a camera?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 we factorize M back to K [R | T]?</vt:lpstr>
      <vt:lpstr>PowerPoint Presentation</vt:lpstr>
      <vt:lpstr>Multiple views</vt:lpstr>
      <vt:lpstr>Why multiple views?</vt:lpstr>
      <vt:lpstr>Why multiple views?</vt:lpstr>
      <vt:lpstr>PowerPoint Presentation</vt:lpstr>
      <vt:lpstr>Shading</vt:lpstr>
      <vt:lpstr>Focus/defocus</vt:lpstr>
      <vt:lpstr>Texture</vt:lpstr>
      <vt:lpstr>Perspective effects</vt:lpstr>
      <vt:lpstr>Motion</vt:lpstr>
      <vt:lpstr>Estimating scene shape </vt:lpstr>
      <vt:lpstr>Human eye</vt:lpstr>
      <vt:lpstr>Human eyes fixate on point in space – rotate so that corresponding images form in centers of fovea. </vt:lpstr>
      <vt:lpstr>PowerPoint Presentation</vt:lpstr>
      <vt:lpstr>Stereo photography and stereo viewers</vt:lpstr>
      <vt:lpstr>PowerPoint Presentation</vt:lpstr>
      <vt:lpstr>PowerPoint Presentation</vt:lpstr>
      <vt:lpstr>PowerPoint Presentation</vt:lpstr>
      <vt:lpstr>PowerPoint Presentation</vt:lpstr>
      <vt:lpstr>Autostereograms</vt:lpstr>
      <vt:lpstr>Estimating depth with stereo</vt:lpstr>
      <vt:lpstr>Key idea: Epipolar constraint</vt:lpstr>
      <vt:lpstr>Epipolar geometry: notation</vt:lpstr>
      <vt:lpstr>Epipolar geometry: notation</vt:lpstr>
      <vt:lpstr>Example: Converging cameras</vt:lpstr>
      <vt:lpstr>Geometry for a simple stereo system</vt:lpstr>
      <vt:lpstr>Simplest Case: Parallel images</vt:lpstr>
      <vt:lpstr>PowerPoint Presentation</vt:lpstr>
      <vt:lpstr>PowerPoint Presentation</vt:lpstr>
      <vt:lpstr>PowerPoint Presentation</vt:lpstr>
      <vt:lpstr>Depth from disparity</vt:lpstr>
      <vt:lpstr>Correspondence search</vt:lpstr>
      <vt:lpstr>Correspondence search</vt:lpstr>
      <vt:lpstr>Correspondence search</vt:lpstr>
      <vt:lpstr>Basic stereo matching algorithm</vt:lpstr>
      <vt:lpstr>Failures of correspondence search</vt:lpstr>
      <vt:lpstr>Effect of window size</vt:lpstr>
      <vt:lpstr>Results with window search</vt:lpstr>
      <vt:lpstr>Better methods exist...</vt:lpstr>
      <vt:lpstr>When cameras are not aligned: Stereo image rectification</vt:lpstr>
      <vt:lpstr>Rectification example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Ordonez-Roman, Vicente (vo2m)</cp:lastModifiedBy>
  <cp:revision>317</cp:revision>
  <cp:lastPrinted>2018-01-31T15:36:47Z</cp:lastPrinted>
  <dcterms:modified xsi:type="dcterms:W3CDTF">2019-11-18T21:07:36Z</dcterms:modified>
</cp:coreProperties>
</file>