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sldIdLst>
    <p:sldId id="256" r:id="rId2"/>
    <p:sldId id="800" r:id="rId3"/>
    <p:sldId id="834" r:id="rId4"/>
    <p:sldId id="554" r:id="rId5"/>
    <p:sldId id="560" r:id="rId6"/>
    <p:sldId id="563" r:id="rId7"/>
    <p:sldId id="564" r:id="rId8"/>
    <p:sldId id="565" r:id="rId9"/>
    <p:sldId id="566" r:id="rId10"/>
    <p:sldId id="567" r:id="rId11"/>
    <p:sldId id="569" r:id="rId12"/>
    <p:sldId id="570" r:id="rId13"/>
    <p:sldId id="571" r:id="rId14"/>
    <p:sldId id="572" r:id="rId15"/>
    <p:sldId id="573" r:id="rId16"/>
    <p:sldId id="561" r:id="rId17"/>
    <p:sldId id="833" r:id="rId18"/>
    <p:sldId id="832" r:id="rId19"/>
    <p:sldId id="533" r:id="rId20"/>
    <p:sldId id="835" r:id="rId21"/>
    <p:sldId id="575" r:id="rId22"/>
    <p:sldId id="578" r:id="rId23"/>
    <p:sldId id="579" r:id="rId24"/>
    <p:sldId id="580" r:id="rId25"/>
    <p:sldId id="581" r:id="rId26"/>
    <p:sldId id="582" r:id="rId27"/>
    <p:sldId id="831" r:id="rId28"/>
    <p:sldId id="285" r:id="rId29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800"/>
            <p14:sldId id="834"/>
            <p14:sldId id="554"/>
            <p14:sldId id="560"/>
            <p14:sldId id="563"/>
            <p14:sldId id="564"/>
            <p14:sldId id="565"/>
            <p14:sldId id="566"/>
            <p14:sldId id="567"/>
            <p14:sldId id="569"/>
            <p14:sldId id="570"/>
            <p14:sldId id="571"/>
            <p14:sldId id="572"/>
            <p14:sldId id="573"/>
            <p14:sldId id="561"/>
            <p14:sldId id="833"/>
            <p14:sldId id="832"/>
            <p14:sldId id="533"/>
            <p14:sldId id="835"/>
            <p14:sldId id="575"/>
            <p14:sldId id="578"/>
            <p14:sldId id="579"/>
            <p14:sldId id="580"/>
            <p14:sldId id="581"/>
            <p14:sldId id="582"/>
            <p14:sldId id="83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14"/>
    <p:restoredTop sz="94626"/>
  </p:normalViewPr>
  <p:slideViewPr>
    <p:cSldViewPr snapToGrid="0" snapToObjects="1">
      <p:cViewPr varScale="1">
        <p:scale>
          <a:sx n="161" d="100"/>
          <a:sy n="161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31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4/1/21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10.png"/><Relationship Id="rId7" Type="http://schemas.openxmlformats.org/officeDocument/2006/relationships/image" Target="../media/image37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60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720.png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sers.isr.ist.utl.pt/~wurmd/Livros/school/Bishop%20-%20Pattern%20Recognition%20And%20Machine%20Learning%20-%20Springer%20%20200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Relationship Id="rId9" Type="http://schemas.openxmlformats.org/officeDocument/2006/relationships/image" Target="../media/image3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1.png"/><Relationship Id="rId9" Type="http://schemas.openxmlformats.org/officeDocument/2006/relationships/image" Target="../media/image4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istill.pub/2017/momentum/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141.png"/><Relationship Id="rId7" Type="http://schemas.openxmlformats.org/officeDocument/2006/relationships/image" Target="../media/image6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0.png"/><Relationship Id="rId5" Type="http://schemas.openxmlformats.org/officeDocument/2006/relationships/image" Target="../media/image161.png"/><Relationship Id="rId10" Type="http://schemas.openxmlformats.org/officeDocument/2006/relationships/image" Target="../media/image660.png"/><Relationship Id="rId4" Type="http://schemas.openxmlformats.org/officeDocument/2006/relationships/image" Target="../media/image151.png"/><Relationship Id="rId9" Type="http://schemas.openxmlformats.org/officeDocument/2006/relationships/image" Target="../media/image6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330.png"/><Relationship Id="rId3" Type="http://schemas.openxmlformats.org/officeDocument/2006/relationships/image" Target="../media/image1710.png"/><Relationship Id="rId7" Type="http://schemas.openxmlformats.org/officeDocument/2006/relationships/image" Target="../media/image2100.png"/><Relationship Id="rId12" Type="http://schemas.openxmlformats.org/officeDocument/2006/relationships/image" Target="../media/image32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00.png"/><Relationship Id="rId11" Type="http://schemas.openxmlformats.org/officeDocument/2006/relationships/image" Target="../media/image310.png"/><Relationship Id="rId5" Type="http://schemas.openxmlformats.org/officeDocument/2006/relationships/image" Target="../media/image1900.png"/><Relationship Id="rId10" Type="http://schemas.openxmlformats.org/officeDocument/2006/relationships/image" Target="../media/image300.png"/><Relationship Id="rId4" Type="http://schemas.openxmlformats.org/officeDocument/2006/relationships/image" Target="../media/image1800.png"/><Relationship Id="rId9" Type="http://schemas.openxmlformats.org/officeDocument/2006/relationships/image" Target="../media/image2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9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3.png"/><Relationship Id="rId4" Type="http://schemas.openxmlformats.org/officeDocument/2006/relationships/image" Target="../media/image4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Max-Margin Classifier, Regularization, Generalization, Momentum, Regression, Multi-label Classification / Tagging</a:t>
            </a:r>
            <a:endParaRPr sz="28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967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502154D-BC2B-6742-A7DD-632BE21D2B8C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FE324-9DE9-1A42-9A3C-70243A2CD08D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FE324-9DE9-1A42-9A3C-70243A2C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331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AF777-86AA-F242-94A4-91B2479B211F}"/>
              </a:ext>
            </a:extLst>
          </p:cNvPr>
          <p:cNvCxnSpPr>
            <a:cxnSpLocks/>
          </p:cNvCxnSpPr>
          <p:nvPr/>
        </p:nvCxnSpPr>
        <p:spPr>
          <a:xfrm flipV="1">
            <a:off x="2107474" y="1104930"/>
            <a:ext cx="4493623" cy="329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9C2FCF-B4D9-3D49-AEB5-2D561BE5A13A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08E968-8CF5-6442-977A-9ED0144EEF96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08E968-8CF5-6442-977A-9ED0144E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2039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AF777-86AA-F242-94A4-91B2479B211F}"/>
              </a:ext>
            </a:extLst>
          </p:cNvPr>
          <p:cNvCxnSpPr>
            <a:cxnSpLocks/>
          </p:cNvCxnSpPr>
          <p:nvPr/>
        </p:nvCxnSpPr>
        <p:spPr>
          <a:xfrm flipV="1">
            <a:off x="2107474" y="1104930"/>
            <a:ext cx="4493623" cy="329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281921-32F8-5148-892E-00E3C47B1639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C6C11-A6CF-7B4E-90E3-DBD4C7B97C95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C6C11-A6CF-7B4E-90E3-DBD4C7B9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026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Quadratic Regression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3162109" y="4606164"/>
                <a:ext cx="2077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09" y="4606164"/>
                <a:ext cx="2077235" cy="276999"/>
              </a:xfrm>
              <a:prstGeom prst="rect">
                <a:avLst/>
              </a:prstGeom>
              <a:blipFill>
                <a:blip r:embed="rId12"/>
                <a:stretch>
                  <a:fillRect l="-1818" t="-13043" r="-181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D1B69-967B-5A4C-AADC-5F59B846999C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8039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n-polynomial Regression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1219781" y="453335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2129004" y="4573510"/>
                <a:ext cx="2563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04" y="4573510"/>
                <a:ext cx="2563843" cy="276999"/>
              </a:xfrm>
              <a:prstGeom prst="rect">
                <a:avLst/>
              </a:prstGeom>
              <a:blipFill>
                <a:blip r:embed="rId12"/>
                <a:stretch>
                  <a:fillRect l="-1980" t="-18182" r="-99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D1B69-967B-5A4C-AADC-5F59B846999C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0799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7163003" y="5809330"/>
            <a:ext cx="396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/>
              <p:nvPr/>
            </p:nvSpPr>
            <p:spPr>
              <a:xfrm>
                <a:off x="531054" y="3664039"/>
                <a:ext cx="19687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high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" y="3664039"/>
                <a:ext cx="1968797" cy="400110"/>
              </a:xfrm>
              <a:prstGeom prst="rect">
                <a:avLst/>
              </a:prstGeom>
              <a:blipFill>
                <a:blip r:embed="rId2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/>
              <p:nvPr/>
            </p:nvSpPr>
            <p:spPr>
              <a:xfrm>
                <a:off x="3817684" y="3664039"/>
                <a:ext cx="21554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684" y="3664039"/>
                <a:ext cx="2155413" cy="400110"/>
              </a:xfrm>
              <a:prstGeom prst="rect">
                <a:avLst/>
              </a:prstGeom>
              <a:blipFill>
                <a:blip r:embed="rId3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/>
              <p:nvPr/>
            </p:nvSpPr>
            <p:spPr>
              <a:xfrm>
                <a:off x="6610046" y="3664039"/>
                <a:ext cx="19803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zero!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46" y="3664039"/>
                <a:ext cx="1980388" cy="400110"/>
              </a:xfrm>
              <a:prstGeom prst="rect">
                <a:avLst/>
              </a:prstGeom>
              <a:blipFill>
                <a:blip r:embed="rId4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10D4D77-001B-5046-B86F-92A42D7755B0}"/>
              </a:ext>
            </a:extLst>
          </p:cNvPr>
          <p:cNvGrpSpPr/>
          <p:nvPr/>
        </p:nvGrpSpPr>
        <p:grpSpPr>
          <a:xfrm>
            <a:off x="721071" y="4165500"/>
            <a:ext cx="7357997" cy="418422"/>
            <a:chOff x="-200889" y="4410674"/>
            <a:chExt cx="8866126" cy="5041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A0954-1237-3343-92F9-65A6E2AA4336}"/>
                </a:ext>
              </a:extLst>
            </p:cNvPr>
            <p:cNvSpPr txBox="1"/>
            <p:nvPr/>
          </p:nvSpPr>
          <p:spPr>
            <a:xfrm>
              <a:off x="7098354" y="4410674"/>
              <a:ext cx="1566883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Overfitting</a:t>
              </a:r>
              <a:endParaRPr lang="en-US" sz="2800" dirty="0">
                <a:latin typeface="Helvetica Neue Light"/>
                <a:cs typeface="Helvetica Neue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CFCA-64F8-3549-8A91-2196833631D0}"/>
                </a:ext>
              </a:extLst>
            </p:cNvPr>
            <p:cNvSpPr txBox="1"/>
            <p:nvPr/>
          </p:nvSpPr>
          <p:spPr>
            <a:xfrm>
              <a:off x="-200889" y="4432739"/>
              <a:ext cx="1750382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Helvetica Neue Light"/>
                  <a:cs typeface="Helvetica Neue Light"/>
                </a:rPr>
                <a:t>Underfitting</a:t>
              </a:r>
              <a:endParaRPr lang="en-US" sz="2000" dirty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9054B-4C77-9148-81C9-6805B8B66D62}"/>
              </a:ext>
            </a:extLst>
          </p:cNvPr>
          <p:cNvGrpSpPr/>
          <p:nvPr/>
        </p:nvGrpSpPr>
        <p:grpSpPr>
          <a:xfrm>
            <a:off x="826870" y="4562424"/>
            <a:ext cx="7435446" cy="400111"/>
            <a:chOff x="-166278" y="4900782"/>
            <a:chExt cx="8959445" cy="4821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A58A7F-B1B7-D744-9295-32C7D744091A}"/>
                </a:ext>
              </a:extLst>
            </p:cNvPr>
            <p:cNvSpPr txBox="1"/>
            <p:nvPr/>
          </p:nvSpPr>
          <p:spPr>
            <a:xfrm>
              <a:off x="-166278" y="4900782"/>
              <a:ext cx="1495415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High Bias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7DB0BB-1007-794F-BA45-2B628D1D0E31}"/>
                </a:ext>
              </a:extLst>
            </p:cNvPr>
            <p:cNvSpPr txBox="1"/>
            <p:nvPr/>
          </p:nvSpPr>
          <p:spPr>
            <a:xfrm>
              <a:off x="6726010" y="4900783"/>
              <a:ext cx="2067157" cy="482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High Variance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26F0AD-A9FA-5846-A2D8-781C092AB63F}"/>
              </a:ext>
            </a:extLst>
          </p:cNvPr>
          <p:cNvGrpSpPr/>
          <p:nvPr/>
        </p:nvGrpSpPr>
        <p:grpSpPr>
          <a:xfrm>
            <a:off x="192348" y="1110974"/>
            <a:ext cx="2943103" cy="2529348"/>
            <a:chOff x="304800" y="1182265"/>
            <a:chExt cx="3766903" cy="32373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413EAD-C035-D441-96F4-F907DCC55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600200"/>
              <a:ext cx="3766903" cy="2819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202D97-F039-DF49-ACD5-4C60804F24C5}"/>
                    </a:ext>
                  </a:extLst>
                </p:cNvPr>
                <p:cNvSpPr txBox="1"/>
                <p:nvPr/>
              </p:nvSpPr>
              <p:spPr>
                <a:xfrm>
                  <a:off x="1527889" y="1182265"/>
                  <a:ext cx="112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linear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889" y="1182265"/>
                  <a:ext cx="112274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0" t="-9836" r="-43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E535F9-EC82-624A-9EBB-6E34C42CA513}"/>
              </a:ext>
            </a:extLst>
          </p:cNvPr>
          <p:cNvGrpSpPr/>
          <p:nvPr/>
        </p:nvGrpSpPr>
        <p:grpSpPr>
          <a:xfrm>
            <a:off x="3301888" y="1110974"/>
            <a:ext cx="2837645" cy="2436012"/>
            <a:chOff x="4253142" y="1202204"/>
            <a:chExt cx="3747858" cy="3217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34A471-CC5A-A54C-84C1-92C538022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3142" y="1705902"/>
              <a:ext cx="3747858" cy="27136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8A0413-8308-C54E-8539-2EFAC12DCF0C}"/>
                    </a:ext>
                  </a:extLst>
                </p:cNvPr>
                <p:cNvSpPr txBox="1"/>
                <p:nvPr/>
              </p:nvSpPr>
              <p:spPr>
                <a:xfrm>
                  <a:off x="5565699" y="1202204"/>
                  <a:ext cx="1140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cubic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699" y="1202204"/>
                  <a:ext cx="114037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04" t="-8197" r="-48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7F8BB7-E0C4-C94A-A994-32A53C5BE24F}"/>
              </a:ext>
            </a:extLst>
          </p:cNvPr>
          <p:cNvGrpSpPr/>
          <p:nvPr/>
        </p:nvGrpSpPr>
        <p:grpSpPr>
          <a:xfrm>
            <a:off x="6231193" y="944850"/>
            <a:ext cx="2705344" cy="2586824"/>
            <a:chOff x="8278294" y="901269"/>
            <a:chExt cx="3685106" cy="35236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78A798-4FE8-CB47-B338-9DFAC60B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78294" y="1705901"/>
              <a:ext cx="3685106" cy="2719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/>
                <p:nvPr/>
              </p:nvSpPr>
              <p:spPr>
                <a:xfrm>
                  <a:off x="8669916" y="901269"/>
                  <a:ext cx="2946474" cy="880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a polynomial of </a:t>
                  </a:r>
                  <a:b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</a:br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degree 9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916" y="901269"/>
                  <a:ext cx="2946474" cy="880405"/>
                </a:xfrm>
                <a:prstGeom prst="rect">
                  <a:avLst/>
                </a:prstGeom>
                <a:blipFill>
                  <a:blip r:embed="rId11"/>
                  <a:stretch>
                    <a:fillRect t="-1923" r="-1163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C5DDB2-6498-0845-9E90-E4C4EAA00CEF}"/>
              </a:ext>
            </a:extLst>
          </p:cNvPr>
          <p:cNvSpPr txBox="1"/>
          <p:nvPr/>
        </p:nvSpPr>
        <p:spPr>
          <a:xfrm>
            <a:off x="4295675" y="41688"/>
            <a:ext cx="4876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Taken from Christopher Bishop’s Machine Learning and Pattern Recognition Book.</a:t>
            </a:r>
          </a:p>
        </p:txBody>
      </p:sp>
    </p:spTree>
    <p:extLst>
      <p:ext uri="{BB962C8B-B14F-4D97-AF65-F5344CB8AC3E}">
        <p14:creationId xmlns:p14="http://schemas.microsoft.com/office/powerpoint/2010/main" val="30346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6412-2A84-DE46-8D59-6901407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FC1B-6286-D546-A78B-401A0E55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values of the weights in the polynomial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ADAC-4598-7E43-83C9-6CBD6DF4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57" y="1990726"/>
            <a:ext cx="3771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7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418-76C1-154B-A3CF-35C09F0D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F5E7-D3B7-4647-BFF3-4DD10E47C00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http://users.isr.ist.utl.pt/~wurmd/Livros/school/Bishop%20-%20Pattern%20Recognition%20And%20Machine%20Learning%20-%20Springer%20%202006.pdf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6B958-5C20-9546-866B-C7C3CCB8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72" y="2289777"/>
            <a:ext cx="3261560" cy="2566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0E022-10EC-0547-902E-B59EBFB6BF38}"/>
              </a:ext>
            </a:extLst>
          </p:cNvPr>
          <p:cNvSpPr txBox="1"/>
          <p:nvPr/>
        </p:nvSpPr>
        <p:spPr>
          <a:xfrm>
            <a:off x="967299" y="3506460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Print and Read Chapter 1</a:t>
            </a:r>
          </a:p>
          <a:p>
            <a:pPr algn="ctr"/>
            <a:r>
              <a:rPr lang="en-US" dirty="0"/>
              <a:t>(at minimum)</a:t>
            </a:r>
          </a:p>
        </p:txBody>
      </p:sp>
    </p:spTree>
    <p:extLst>
      <p:ext uri="{BB962C8B-B14F-4D97-AF65-F5344CB8AC3E}">
        <p14:creationId xmlns:p14="http://schemas.microsoft.com/office/powerpoint/2010/main" val="125033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19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More …</a:t>
            </a:r>
            <a:endParaRPr sz="2800" dirty="0">
              <a:solidFill>
                <a:srgbClr val="215380"/>
              </a:solidFill>
            </a:endParaRPr>
          </a:p>
        </p:txBody>
      </p:sp>
      <p:sp>
        <p:nvSpPr>
          <p:cNvPr id="38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  <a:sym typeface="Helvetica"/>
              </a:rPr>
              <a:t>Regularization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  <a:sym typeface="Helvetica"/>
              </a:rPr>
              <a:t>Momentum updates</a:t>
            </a:r>
          </a:p>
        </p:txBody>
      </p:sp>
    </p:spTree>
    <p:extLst>
      <p:ext uri="{BB962C8B-B14F-4D97-AF65-F5344CB8AC3E}">
        <p14:creationId xmlns:p14="http://schemas.microsoft.com/office/powerpoint/2010/main" val="31864167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r>
              <a:rPr lang="en-US" dirty="0"/>
              <a:t>Inference vs Training</a:t>
            </a:r>
          </a:p>
          <a:p>
            <a:pPr lvl="1"/>
            <a:r>
              <a:rPr lang="en-US" dirty="0"/>
              <a:t>Gradient Descent (GD)</a:t>
            </a:r>
          </a:p>
          <a:p>
            <a:pPr lvl="1"/>
            <a:r>
              <a:rPr lang="en-US" dirty="0"/>
              <a:t>Stochastic Gradient Descent (SGD)</a:t>
            </a:r>
          </a:p>
          <a:p>
            <a:pPr lvl="1"/>
            <a:r>
              <a:rPr lang="en-US" dirty="0"/>
              <a:t>mini-batch Stochastic Gradient Descent (SGD)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Class</a:t>
            </a:r>
          </a:p>
        </p:txBody>
      </p:sp>
    </p:spTree>
    <p:extLst>
      <p:ext uri="{BB962C8B-B14F-4D97-AF65-F5344CB8AC3E}">
        <p14:creationId xmlns:p14="http://schemas.microsoft.com/office/powerpoint/2010/main" val="41604212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99" y="2598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7163003" y="5809330"/>
            <a:ext cx="396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F81568-226A-D147-8727-8C6DA28C91DF}"/>
              </a:ext>
            </a:extLst>
          </p:cNvPr>
          <p:cNvSpPr txBox="1">
            <a:spLocks/>
          </p:cNvSpPr>
          <p:nvPr/>
        </p:nvSpPr>
        <p:spPr>
          <a:xfrm>
            <a:off x="492034" y="827313"/>
            <a:ext cx="7772400" cy="1436915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weights lead to large variance. i.e. model fits to the training data too strongly.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Solution: Minimize the loss but also try to keep the weight values small by doing the following: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0BDD-4FC3-1C42-9D0F-85BACFC5EBAE}"/>
              </a:ext>
            </a:extLst>
          </p:cNvPr>
          <p:cNvSpPr txBox="1"/>
          <p:nvPr/>
        </p:nvSpPr>
        <p:spPr>
          <a:xfrm>
            <a:off x="1001486" y="366744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minimize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/>
              <p:nvPr/>
            </p:nvSpPr>
            <p:spPr>
              <a:xfrm>
                <a:off x="2246544" y="3469829"/>
                <a:ext cx="2245808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44" y="3469829"/>
                <a:ext cx="2245808" cy="764568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775315B-3529-4A44-9A02-1AC80754B860}"/>
              </a:ext>
            </a:extLst>
          </p:cNvPr>
          <p:cNvSpPr/>
          <p:nvPr/>
        </p:nvSpPr>
        <p:spPr>
          <a:xfrm>
            <a:off x="3309256" y="3469829"/>
            <a:ext cx="1183095" cy="764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1A0A8-A701-F64B-9331-D58BFA5986D9}"/>
              </a:ext>
            </a:extLst>
          </p:cNvPr>
          <p:cNvSpPr txBox="1"/>
          <p:nvPr/>
        </p:nvSpPr>
        <p:spPr>
          <a:xfrm>
            <a:off x="5016137" y="3667447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Regularizer</a:t>
            </a:r>
            <a:r>
              <a:rPr lang="en-US" dirty="0"/>
              <a:t> term </a:t>
            </a:r>
          </a:p>
          <a:p>
            <a:r>
              <a:rPr lang="en-US" dirty="0"/>
              <a:t>e.g. L2- </a:t>
            </a:r>
            <a:r>
              <a:rPr lang="en-US" dirty="0" err="1"/>
              <a:t>regularizer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12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21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SGD with Regularization (L-2)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830335" y="3498622"/>
            <a:ext cx="743151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4946353" y="3084422"/>
            <a:ext cx="689754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9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22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Revisiting Another Problem with SGD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/>
              <p:nvPr/>
            </p:nvSpPr>
            <p:spPr>
              <a:xfrm>
                <a:off x="6590304" y="2189392"/>
                <a:ext cx="23403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These are only approximations to the true gradient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04" y="2189392"/>
                <a:ext cx="2340391" cy="1200329"/>
              </a:xfrm>
              <a:prstGeom prst="rect">
                <a:avLst/>
              </a:prstGeom>
              <a:blipFill>
                <a:blip r:embed="rId9"/>
                <a:stretch>
                  <a:fillRect l="-1622" t="-1042" r="-541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7925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23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Revisiting Another Problem with SGD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90304" y="2189392"/>
            <a:ext cx="2340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could lead to “un-learning” what has been learned in some previous steps of training.</a:t>
            </a:r>
          </a:p>
        </p:txBody>
      </p:sp>
    </p:spTree>
    <p:extLst>
      <p:ext uri="{BB962C8B-B14F-4D97-AF65-F5344CB8AC3E}">
        <p14:creationId xmlns:p14="http://schemas.microsoft.com/office/powerpoint/2010/main" val="140482578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24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Solution: Momentum Updates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57929" y="2067881"/>
            <a:ext cx="234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</p:spTree>
    <p:extLst>
      <p:ext uri="{BB962C8B-B14F-4D97-AF65-F5344CB8AC3E}">
        <p14:creationId xmlns:p14="http://schemas.microsoft.com/office/powerpoint/2010/main" val="273991760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25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Solution: Momentum Updates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89877" y="805231"/>
            <a:ext cx="6851617" cy="4233111"/>
            <a:chOff x="889877" y="805231"/>
            <a:chExt cx="6851617" cy="4233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4560" y="805231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560" y="805231"/>
                  <a:ext cx="91127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944" r="-4167" b="-869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4560" y="1831731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559" y="4669010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877" y="1142057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45426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454268"/>
                  <a:ext cx="145924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45088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0795" y="3398770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48888" y="3417905"/>
                  <a:ext cx="1526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17905"/>
                  <a:ext cx="152650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57126" y="4079087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88357" y="4078776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357" y="4078776"/>
                  <a:ext cx="90268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79266" y="4055863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58" y="4399689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29" y="215674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57929" y="2067881"/>
            <a:ext cx="234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/>
              <p:nvPr/>
            </p:nvSpPr>
            <p:spPr>
              <a:xfrm>
                <a:off x="2167951" y="811366"/>
                <a:ext cx="76957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𝜏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=0.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1" y="811366"/>
                <a:ext cx="769570" cy="276999"/>
              </a:xfrm>
              <a:prstGeom prst="rect">
                <a:avLst/>
              </a:prstGeom>
              <a:blipFill>
                <a:blip r:embed="rId7"/>
                <a:stretch>
                  <a:fillRect l="-3279" r="-6557" b="-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/>
              <p:nvPr/>
            </p:nvSpPr>
            <p:spPr>
              <a:xfrm>
                <a:off x="914560" y="1498800"/>
                <a:ext cx="846063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rPr>
                  <a:t>global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60" y="1498800"/>
                <a:ext cx="846063" cy="369330"/>
              </a:xfrm>
              <a:prstGeom prst="rect">
                <a:avLst/>
              </a:prstGeom>
              <a:blipFill>
                <a:blip r:embed="rId8"/>
                <a:stretch>
                  <a:fillRect l="-11940" t="-6667" b="-2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85F3067-B328-7544-89FE-60B2083E14EF}"/>
              </a:ext>
            </a:extLst>
          </p:cNvPr>
          <p:cNvSpPr txBox="1"/>
          <p:nvPr/>
        </p:nvSpPr>
        <p:spPr>
          <a:xfrm>
            <a:off x="1257126" y="2846414"/>
            <a:ext cx="1073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Compute: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/>
              <p:nvPr/>
            </p:nvSpPr>
            <p:spPr>
              <a:xfrm>
                <a:off x="2367868" y="2879427"/>
                <a:ext cx="2995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𝑑𝑙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)/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68" y="2879427"/>
                <a:ext cx="299588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B923821-C48E-EB41-8989-C57D77190EC0}"/>
              </a:ext>
            </a:extLst>
          </p:cNvPr>
          <p:cNvSpPr/>
          <p:nvPr/>
        </p:nvSpPr>
        <p:spPr>
          <a:xfrm>
            <a:off x="1096385" y="2846901"/>
            <a:ext cx="4267368" cy="401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49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E8A72-FA23-614B-B0BC-989FA4B87111}"/>
              </a:ext>
            </a:extLst>
          </p:cNvPr>
          <p:cNvSpPr/>
          <p:nvPr/>
        </p:nvSpPr>
        <p:spPr>
          <a:xfrm>
            <a:off x="2515828" y="417524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distill.pub</a:t>
            </a:r>
            <a:r>
              <a:rPr lang="en-US" dirty="0">
                <a:hlinkClick r:id="rId2"/>
              </a:rPr>
              <a:t>/2017/momentum/</a:t>
            </a:r>
            <a:endParaRPr lang="en-US" dirty="0"/>
          </a:p>
        </p:txBody>
      </p:sp>
      <p:sp>
        <p:nvSpPr>
          <p:cNvPr id="3" name="Shape 28">
            <a:extLst>
              <a:ext uri="{FF2B5EF4-FFF2-40B4-BE49-F238E27FC236}">
                <a16:creationId xmlns:a16="http://schemas.microsoft.com/office/drawing/2014/main" id="{B8412D12-0561-1A47-B1DB-6956E79238DE}"/>
              </a:ext>
            </a:extLst>
          </p:cNvPr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More on Momentum</a:t>
            </a:r>
            <a:endParaRPr sz="2800" dirty="0">
              <a:solidFill>
                <a:srgbClr val="21538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DA8B-97EB-D748-9469-7FA6C941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39" y="840874"/>
            <a:ext cx="7132320" cy="30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111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165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28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53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>
            <a:norm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r>
              <a:rPr lang="en-US" dirty="0"/>
              <a:t>Inference vs Training</a:t>
            </a:r>
          </a:p>
          <a:p>
            <a:pPr lvl="1"/>
            <a:r>
              <a:rPr lang="en-US" dirty="0"/>
              <a:t>Gradient Descent (GD)</a:t>
            </a:r>
          </a:p>
          <a:p>
            <a:pPr lvl="1"/>
            <a:r>
              <a:rPr lang="en-US" dirty="0"/>
              <a:t>Stochastic Gradient Descent (SGD)</a:t>
            </a:r>
          </a:p>
          <a:p>
            <a:pPr lvl="1"/>
            <a:r>
              <a:rPr lang="en-US" dirty="0"/>
              <a:t>mini-batch Stochastic Gradient Descent (SGD)</a:t>
            </a:r>
          </a:p>
          <a:p>
            <a:r>
              <a:rPr lang="en-US" dirty="0"/>
              <a:t>Generalization</a:t>
            </a:r>
          </a:p>
          <a:p>
            <a:r>
              <a:rPr lang="en-US" dirty="0"/>
              <a:t>Regularization / Momentum</a:t>
            </a:r>
          </a:p>
          <a:p>
            <a:r>
              <a:rPr lang="en-US" dirty="0"/>
              <a:t>Max-Margin Classifier</a:t>
            </a:r>
          </a:p>
          <a:p>
            <a:r>
              <a:rPr lang="en-US" dirty="0"/>
              <a:t>Regression / Tagging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Class</a:t>
            </a:r>
          </a:p>
        </p:txBody>
      </p:sp>
    </p:spTree>
    <p:extLst>
      <p:ext uri="{BB962C8B-B14F-4D97-AF65-F5344CB8AC3E}">
        <p14:creationId xmlns:p14="http://schemas.microsoft.com/office/powerpoint/2010/main" val="35725064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(mini-batch) Stochastic Gradient Descent (SGD)</a:t>
            </a:r>
            <a:endParaRPr sz="28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4F50A61-3144-0946-983F-18F17D741EE8}"/>
              </a:ext>
            </a:extLst>
          </p:cNvPr>
          <p:cNvGrpSpPr/>
          <p:nvPr/>
        </p:nvGrpSpPr>
        <p:grpSpPr>
          <a:xfrm>
            <a:off x="5092022" y="907869"/>
            <a:ext cx="2636103" cy="1195251"/>
            <a:chOff x="5092022" y="907869"/>
            <a:chExt cx="2636103" cy="11952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/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𝑙𝑎𝑏𝑒𝑙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  <a:blipFill>
                  <a:blip r:embed="rId9"/>
                  <a:stretch>
                    <a:fillRect t="-109091" b="-15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2C77B97-FA5F-6A43-BCF3-00D69C5AC429}"/>
                </a:ext>
              </a:extLst>
            </p:cNvPr>
            <p:cNvSpPr txBox="1"/>
            <p:nvPr/>
          </p:nvSpPr>
          <p:spPr>
            <a:xfrm>
              <a:off x="5354449" y="1583160"/>
              <a:ext cx="22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For </a:t>
              </a:r>
              <a:r>
                <a:rPr lang="fr-FR" dirty="0" err="1"/>
                <a:t>Softmax</a:t>
              </a:r>
              <a:r>
                <a:rPr lang="fr-FR" dirty="0"/>
                <a:t> Classifier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FC089C-E70E-874F-8559-EF5B45870FE0}"/>
                </a:ext>
              </a:extLst>
            </p:cNvPr>
            <p:cNvSpPr/>
            <p:nvPr/>
          </p:nvSpPr>
          <p:spPr>
            <a:xfrm>
              <a:off x="5092022" y="907869"/>
              <a:ext cx="2636103" cy="11952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1906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5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15" name="Shape 28">
            <a:extLst>
              <a:ext uri="{FF2B5EF4-FFF2-40B4-BE49-F238E27FC236}">
                <a16:creationId xmlns:a16="http://schemas.microsoft.com/office/drawing/2014/main" id="{ADDA4362-209A-FC47-BBA6-85D6ACBEC6C2}"/>
              </a:ext>
            </a:extLst>
          </p:cNvPr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Supervised Learning –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r>
              <a:rPr lang="en-US" sz="3200" dirty="0">
                <a:solidFill>
                  <a:srgbClr val="215380"/>
                </a:solidFill>
              </a:rPr>
              <a:t> Classifier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EF1E05-BDCB-8144-BB93-640846FA3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977258" y="957240"/>
            <a:ext cx="849272" cy="9088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8B734-E177-234E-B132-0D946910FB0B}"/>
              </a:ext>
            </a:extLst>
          </p:cNvPr>
          <p:cNvGrpSpPr/>
          <p:nvPr/>
        </p:nvGrpSpPr>
        <p:grpSpPr>
          <a:xfrm>
            <a:off x="1359333" y="1890008"/>
            <a:ext cx="2487814" cy="653123"/>
            <a:chOff x="1359333" y="1890008"/>
            <a:chExt cx="2487814" cy="653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359333" y="2296910"/>
                  <a:ext cx="2085123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  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  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4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333" y="2296910"/>
                  <a:ext cx="2085123" cy="246221"/>
                </a:xfrm>
                <a:prstGeom prst="rect">
                  <a:avLst/>
                </a:prstGeom>
                <a:blipFill>
                  <a:blip r:embed="rId3"/>
                  <a:stretch>
                    <a:fillRect t="-5000" r="-2424" b="-3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C818A7-4CD3-944E-AC13-FF1D0510CF60}"/>
                </a:ext>
              </a:extLst>
            </p:cNvPr>
            <p:cNvCxnSpPr>
              <a:cxnSpLocks/>
            </p:cNvCxnSpPr>
            <p:nvPr/>
          </p:nvCxnSpPr>
          <p:spPr>
            <a:xfrm>
              <a:off x="2377678" y="1971259"/>
              <a:ext cx="1" cy="2154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1D4534-F170-F348-B2B4-F17E94CEF99D}"/>
                </a:ext>
              </a:extLst>
            </p:cNvPr>
            <p:cNvSpPr txBox="1"/>
            <p:nvPr/>
          </p:nvSpPr>
          <p:spPr>
            <a:xfrm>
              <a:off x="2500303" y="1890008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Extract features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94F74A-D9D7-6E4F-BA26-DD69FFAB62A8}"/>
              </a:ext>
            </a:extLst>
          </p:cNvPr>
          <p:cNvGrpSpPr/>
          <p:nvPr/>
        </p:nvGrpSpPr>
        <p:grpSpPr>
          <a:xfrm>
            <a:off x="2054680" y="2559252"/>
            <a:ext cx="5143500" cy="2468511"/>
            <a:chOff x="2054680" y="2559252"/>
            <a:chExt cx="5143500" cy="2468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54680" y="2758574"/>
                  <a:ext cx="51435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680" y="2758574"/>
                  <a:ext cx="51435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200189" y="3126683"/>
                  <a:ext cx="48701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189" y="3126683"/>
                  <a:ext cx="487017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200189" y="3509738"/>
                  <a:ext cx="48524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189" y="3509738"/>
                  <a:ext cx="485248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173727" y="3919767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7" y="3919767"/>
                  <a:ext cx="29054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3173726" y="4289099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6" y="4289099"/>
                  <a:ext cx="290541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173725" y="4658431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5" y="4658431"/>
                  <a:ext cx="2905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19047F-0564-E449-8E7B-DE5268BED931}"/>
                </a:ext>
              </a:extLst>
            </p:cNvPr>
            <p:cNvCxnSpPr>
              <a:cxnSpLocks/>
            </p:cNvCxnSpPr>
            <p:nvPr/>
          </p:nvCxnSpPr>
          <p:spPr>
            <a:xfrm>
              <a:off x="3238001" y="2615556"/>
              <a:ext cx="1" cy="2154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83C35-3BFD-AF4F-AB09-C73BBA63D608}"/>
                </a:ext>
              </a:extLst>
            </p:cNvPr>
            <p:cNvSpPr txBox="1"/>
            <p:nvPr/>
          </p:nvSpPr>
          <p:spPr>
            <a:xfrm>
              <a:off x="3288434" y="2559252"/>
              <a:ext cx="2462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Run features  through classifier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0B5353-E5B4-5442-95A0-E92ABEEE5EA6}"/>
              </a:ext>
            </a:extLst>
          </p:cNvPr>
          <p:cNvGrpSpPr/>
          <p:nvPr/>
        </p:nvGrpSpPr>
        <p:grpSpPr>
          <a:xfrm>
            <a:off x="5933059" y="1366390"/>
            <a:ext cx="2365557" cy="3292041"/>
            <a:chOff x="5933059" y="1366390"/>
            <a:chExt cx="2365557" cy="329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933059" y="1366390"/>
                  <a:ext cx="1738874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accPr>
                              <m:e>
                                <m:r>
                                  <a:rPr kumimoji="0" lang="en-US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   [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𝑐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𝑏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059" y="1366390"/>
                  <a:ext cx="173887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174" t="-21053" r="-3623" b="-3684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1E3AE5-F190-C343-8565-F9380D6374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9006" y="1807855"/>
              <a:ext cx="2044" cy="28505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248FA89-D3F2-4244-AE43-B3EE96AF90D0}"/>
                </a:ext>
              </a:extLst>
            </p:cNvPr>
            <p:cNvCxnSpPr>
              <a:cxnSpLocks/>
            </p:cNvCxnSpPr>
            <p:nvPr/>
          </p:nvCxnSpPr>
          <p:spPr>
            <a:xfrm>
              <a:off x="6079135" y="4658431"/>
              <a:ext cx="9905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F228E9-59BD-724F-A332-CBD0E71D43DF}"/>
                </a:ext>
              </a:extLst>
            </p:cNvPr>
            <p:cNvSpPr txBox="1"/>
            <p:nvPr/>
          </p:nvSpPr>
          <p:spPr>
            <a:xfrm>
              <a:off x="7198180" y="3517759"/>
              <a:ext cx="1100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Get predictions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2175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6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Max Margin-Classifier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119" y="840874"/>
            <a:ext cx="13474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5076" cy="2881956"/>
            <a:chOff x="3075302" y="1571799"/>
            <a:chExt cx="1325076" cy="2881956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C00000"/>
                  </a:solidFill>
                </a:rPr>
                <a:t>[0    1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70C0"/>
                  </a:solidFill>
                </a:rPr>
                <a:t>[0    0    1]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365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365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526" r="-3947" b="-2195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61665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61665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667" r="-4000" b="-2195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61665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61665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526" r="-394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6920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692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r="-5333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195666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19566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833" t="-136585" r="-3056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7600" y="2106332"/>
                <a:ext cx="2318667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" y="2106332"/>
                <a:ext cx="2318667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42500" r="-525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4873" y="2606451"/>
                <a:ext cx="232139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3" y="2606451"/>
                <a:ext cx="2321393" cy="246221"/>
              </a:xfrm>
              <a:prstGeom prst="rect">
                <a:avLst/>
              </a:prstGeom>
              <a:blipFill rotWithShape="0">
                <a:blip r:embed="rId8"/>
                <a:stretch>
                  <a:fillRect t="-142500" r="-525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600" y="4194048"/>
                <a:ext cx="2275331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" y="4194048"/>
                <a:ext cx="2275331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804" t="-142500" r="-2949" b="-17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995860" y="3053442"/>
            <a:ext cx="12042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.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22119" y="1001715"/>
            <a:ext cx="2609379" cy="646329"/>
            <a:chOff x="1322119" y="1001715"/>
            <a:chExt cx="260937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25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062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sym typeface="Calibri"/>
                </a:rPr>
                <a:t>targets /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7030A0"/>
                  </a:solidFill>
                </a:rPr>
                <a:t>labels /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sym typeface="Calibri"/>
                </a:rPr>
                <a:t>ground truth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21621" y="1196718"/>
            <a:ext cx="1852305" cy="3243551"/>
            <a:chOff x="4006511" y="1210204"/>
            <a:chExt cx="1852305" cy="3243551"/>
          </a:xfrm>
        </p:grpSpPr>
        <p:grpSp>
          <p:nvGrpSpPr>
            <p:cNvPr id="51" name="Group 50"/>
            <p:cNvGrpSpPr/>
            <p:nvPr/>
          </p:nvGrpSpPr>
          <p:grpSpPr>
            <a:xfrm>
              <a:off x="4015971" y="1571799"/>
              <a:ext cx="1842845" cy="2881956"/>
              <a:chOff x="3075302" y="1571799"/>
              <a:chExt cx="1842845" cy="288195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01601" y="1571799"/>
                <a:ext cx="12593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7030A0"/>
                    </a:solidFill>
                  </a:rPr>
                  <a:t>[4.3    -1.3    1.1]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01601" y="2572367"/>
                <a:ext cx="12048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C00000"/>
                    </a:solidFill>
                  </a:rPr>
                  <a:t>[3.3    3.5    1.1]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01601" y="2081323"/>
                <a:ext cx="1219243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C00000"/>
                    </a:solidFill>
                  </a:rPr>
                  <a:t>[0.5   5.6    -4.2]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04328" y="4145980"/>
                <a:ext cx="1313819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7030A0"/>
                    </a:solidFill>
                  </a:rPr>
                  <a:t>[1.1    -5.3    -9.4]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78029" y="4165539"/>
                    <a:ext cx="463652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29" y="4165539"/>
                    <a:ext cx="463652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526" t="-17073" r="-3947" b="-2195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82429" y="2604480"/>
                    <a:ext cx="461665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429" y="2604480"/>
                    <a:ext cx="461665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0526" t="-17500" r="-3947" b="-25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079216" y="2102860"/>
                    <a:ext cx="461665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216" y="2102860"/>
                    <a:ext cx="461665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526" t="-20000" r="-2632" b="-25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75302" y="1601240"/>
                    <a:ext cx="456920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marL="0" marR="0" indent="0" algn="l" defTabSz="4572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302" y="1601240"/>
                    <a:ext cx="456920" cy="2462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0667" t="-17073" r="-5333" b="-2195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ectangle 51"/>
            <p:cNvSpPr/>
            <p:nvPr/>
          </p:nvSpPr>
          <p:spPr>
            <a:xfrm>
              <a:off x="4006511" y="1210204"/>
              <a:ext cx="8851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predictions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886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7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– Max Margin Classifier - Inference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92" t="-136585" r="-2339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73517" y="1601240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17" y="1601240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174" t="-15000" r="-4348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5901" y="2455274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01" y="2455274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71410" y="2823383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10" y="2823383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971410" y="3206438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10" y="3206438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9505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8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Training: How do we find a good w and b?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92" t="-136585" r="-2339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73517" y="1601240"/>
                <a:ext cx="3308278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17" y="1601240"/>
                <a:ext cx="330827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107" t="-142500" r="-2030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93337" y="2477945"/>
            <a:ext cx="51690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We need to find w, and b that minimize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5251" y="3108396"/>
                <a:ext cx="4708212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𝑙𝑎𝑏𝑒𝑙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51" y="3108396"/>
                <a:ext cx="4708212" cy="879856"/>
              </a:xfrm>
              <a:prstGeom prst="rect">
                <a:avLst/>
              </a:prstGeom>
              <a:blipFill>
                <a:blip r:embed="rId5"/>
                <a:stretch>
                  <a:fillRect t="-95714" b="-14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29922" y="4484346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Why this might be good compared to </a:t>
            </a:r>
            <a:r>
              <a:rPr lang="en-US" dirty="0" err="1">
                <a:solidFill>
                  <a:srgbClr val="000000"/>
                </a:solidFill>
              </a:rPr>
              <a:t>softmax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27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Regression vs Classification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88842"/>
            <a:ext cx="3749040" cy="30802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Labels are continuous variables – e.g.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Losses: Distance-based losses, e.g. sum of distances to true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Evaluation: Mean distances, correlation coefficients, etc.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97FCDF-20CE-9543-B567-576DA41FF29C}"/>
              </a:ext>
            </a:extLst>
          </p:cNvPr>
          <p:cNvSpPr txBox="1">
            <a:spLocks/>
          </p:cNvSpPr>
          <p:nvPr/>
        </p:nvSpPr>
        <p:spPr>
          <a:xfrm>
            <a:off x="4868091" y="1088842"/>
            <a:ext cx="4084319" cy="3639912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Labels are discrete variables (1 out of K 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Losses: Cross-entropy loss, margin losses, logistic regression (binary cross entropy)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Evaluation: Classification accuracy, etc.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706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12441</TotalTime>
  <Words>1804</Words>
  <Application>Microsoft Macintosh PowerPoint</Application>
  <PresentationFormat>On-screen Show (16:9)</PresentationFormat>
  <Paragraphs>334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Helvetica Neue</vt:lpstr>
      <vt:lpstr>Helvetica Neue Light</vt:lpstr>
      <vt:lpstr>Office Theme</vt:lpstr>
      <vt:lpstr>PowerPoint Presentation</vt:lpstr>
      <vt:lpstr>Previous Class</vt:lpstr>
      <vt:lpstr>Previous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Overfitting </vt:lpstr>
      <vt:lpstr>Detecting Overfitting</vt:lpstr>
      <vt:lpstr>Recommended Reading</vt:lpstr>
      <vt:lpstr>PowerPoint Presentation</vt:lpstr>
      <vt:lpstr>Regularization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354</cp:revision>
  <cp:lastPrinted>2018-02-28T18:09:54Z</cp:lastPrinted>
  <dcterms:modified xsi:type="dcterms:W3CDTF">2021-04-01T15:40:35Z</dcterms:modified>
</cp:coreProperties>
</file>