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2"/>
  </p:notesMasterIdLst>
  <p:sldIdLst>
    <p:sldId id="256" r:id="rId2"/>
    <p:sldId id="834" r:id="rId3"/>
    <p:sldId id="309" r:id="rId4"/>
    <p:sldId id="337" r:id="rId5"/>
    <p:sldId id="338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836" r:id="rId16"/>
    <p:sldId id="352" r:id="rId17"/>
    <p:sldId id="353" r:id="rId18"/>
    <p:sldId id="354" r:id="rId19"/>
    <p:sldId id="355" r:id="rId20"/>
    <p:sldId id="356" r:id="rId21"/>
    <p:sldId id="357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79" r:id="rId31"/>
    <p:sldId id="369" r:id="rId32"/>
    <p:sldId id="370" r:id="rId33"/>
    <p:sldId id="371" r:id="rId34"/>
    <p:sldId id="372" r:id="rId35"/>
    <p:sldId id="373" r:id="rId36"/>
    <p:sldId id="374" r:id="rId37"/>
    <p:sldId id="375" r:id="rId38"/>
    <p:sldId id="376" r:id="rId39"/>
    <p:sldId id="377" r:id="rId40"/>
    <p:sldId id="285" r:id="rId41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31932218-5BD1-C44F-B268-4A14B36FF4A9}">
          <p14:sldIdLst>
            <p14:sldId id="256"/>
            <p14:sldId id="834"/>
            <p14:sldId id="309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836"/>
            <p14:sldId id="352"/>
            <p14:sldId id="353"/>
            <p14:sldId id="354"/>
            <p14:sldId id="355"/>
            <p14:sldId id="356"/>
            <p14:sldId id="357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79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28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3"/>
    <p:restoredTop sz="94626"/>
  </p:normalViewPr>
  <p:slideViewPr>
    <p:cSldViewPr snapToGrid="0" snapToObjects="1">
      <p:cViewPr varScale="1">
        <p:scale>
          <a:sx n="161" d="100"/>
          <a:sy n="161" d="100"/>
        </p:scale>
        <p:origin x="1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4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Introduction</a:t>
            </a:r>
            <a:r>
              <a:rPr lang="en-US" sz="3400" baseline="0" dirty="0">
                <a:solidFill>
                  <a:srgbClr val="215380"/>
                </a:solidFill>
              </a:rPr>
              <a:t> to Computer Vision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51977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25715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4/8/21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arxiv.org/abs/1602.07261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ytorch/vision/blob/master/torchvision/models/alexnet.py" TargetMode="Externa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vgg.py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pdf/1409.1556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131338" y="1879818"/>
            <a:ext cx="851210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>
                <a:solidFill>
                  <a:srgbClr val="215380"/>
                </a:solidFill>
              </a:rPr>
              <a:t>Convolutional Neural Networks (CNNs)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855" y="3295590"/>
            <a:ext cx="1693074" cy="11235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>
                <a:solidFill>
                  <a:srgbClr val="000000"/>
                </a:solidFill>
              </a:rPr>
              <a:t>Output: 4x112x112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but 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stride = 2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45740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in </a:t>
            </a:r>
            <a:r>
              <a:rPr lang="en-US" sz="3200" dirty="0" err="1">
                <a:solidFill>
                  <a:srgbClr val="215380"/>
                </a:solidFill>
              </a:rPr>
              <a:t>pytorch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5" name="Cube 4"/>
          <p:cNvSpPr/>
          <p:nvPr/>
        </p:nvSpPr>
        <p:spPr>
          <a:xfrm>
            <a:off x="1129804" y="1993817"/>
            <a:ext cx="1037113" cy="2212642"/>
          </a:xfrm>
          <a:prstGeom prst="cube">
            <a:avLst>
              <a:gd name="adj" fmla="val 68421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Brace 5"/>
          <p:cNvSpPr/>
          <p:nvPr/>
        </p:nvSpPr>
        <p:spPr>
          <a:xfrm rot="5400000">
            <a:off x="1215486" y="4216353"/>
            <a:ext cx="176982" cy="348343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584" y="4479014"/>
            <a:ext cx="260904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in_channels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(e.g. 3 for RGB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inputs)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Cube 7"/>
          <p:cNvSpPr/>
          <p:nvPr/>
        </p:nvSpPr>
        <p:spPr>
          <a:xfrm>
            <a:off x="5666166" y="2590582"/>
            <a:ext cx="1523333" cy="1076425"/>
          </a:xfrm>
          <a:prstGeom prst="cube">
            <a:avLst>
              <a:gd name="adj" fmla="val 35362"/>
            </a:avLst>
          </a:prstGeom>
          <a:solidFill>
            <a:srgbClr val="E7D3F2"/>
          </a:solidFill>
          <a:ln w="12700" cap="flat">
            <a:solidFill>
              <a:srgbClr val="40404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Right Brace 8"/>
          <p:cNvSpPr/>
          <p:nvPr/>
        </p:nvSpPr>
        <p:spPr>
          <a:xfrm rot="5400000">
            <a:off x="6118472" y="3470808"/>
            <a:ext cx="240890" cy="1131290"/>
          </a:xfrm>
          <a:prstGeom prst="rightBrace">
            <a:avLst/>
          </a:prstGeom>
          <a:noFill/>
          <a:ln w="127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66619" y="4156897"/>
            <a:ext cx="278537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out_channels</a:t>
            </a: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(equals the number of </a:t>
            </a:r>
            <a:b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convolutional filters for this layer)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819725" y="1629654"/>
            <a:ext cx="2846440" cy="1463963"/>
            <a:chOff x="2819725" y="1629654"/>
            <a:chExt cx="2846440" cy="1463963"/>
          </a:xfrm>
        </p:grpSpPr>
        <p:sp>
          <p:nvSpPr>
            <p:cNvPr id="23" name="Rounded Rectangle 22"/>
            <p:cNvSpPr/>
            <p:nvPr/>
          </p:nvSpPr>
          <p:spPr>
            <a:xfrm>
              <a:off x="2819725" y="1629654"/>
              <a:ext cx="2347081" cy="1463963"/>
            </a:xfrm>
            <a:prstGeom prst="roundRect">
              <a:avLst/>
            </a:prstGeom>
            <a:solidFill>
              <a:srgbClr val="F9F6E1"/>
            </a:solidFill>
            <a:ln w="25400" cap="flat">
              <a:noFill/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2888010" y="1779510"/>
              <a:ext cx="2778155" cy="1260842"/>
              <a:chOff x="2840509" y="2035059"/>
              <a:chExt cx="2778155" cy="1260842"/>
            </a:xfrm>
          </p:grpSpPr>
          <p:sp>
            <p:nvSpPr>
              <p:cNvPr id="13" name="Cube 12"/>
              <p:cNvSpPr/>
              <p:nvPr/>
            </p:nvSpPr>
            <p:spPr>
              <a:xfrm>
                <a:off x="4038358" y="2305199"/>
                <a:ext cx="331351" cy="523494"/>
              </a:xfrm>
              <a:prstGeom prst="cube">
                <a:avLst>
                  <a:gd name="adj" fmla="val 45150"/>
                </a:avLst>
              </a:prstGeom>
              <a:solidFill>
                <a:srgbClr val="92D050"/>
              </a:solidFill>
              <a:ln w="12700" cap="flat">
                <a:solidFill>
                  <a:srgbClr val="404040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4572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840509" y="2467942"/>
                <a:ext cx="11304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err="1">
                    <a:solidFill>
                      <a:srgbClr val="000000"/>
                    </a:solidFill>
                  </a:rPr>
                  <a:t>out_channels</a:t>
                </a:r>
                <a:r>
                  <a:rPr lang="en-US" sz="1200" dirty="0">
                    <a:solidFill>
                      <a:srgbClr val="000000"/>
                    </a:solidFill>
                  </a:rPr>
                  <a:t> x</a:t>
                </a:r>
                <a:endParaRPr lang="en-US" sz="1200" dirty="0"/>
              </a:p>
            </p:txBody>
          </p:sp>
          <p:sp>
            <p:nvSpPr>
              <p:cNvPr id="16" name="Right Brace 15"/>
              <p:cNvSpPr/>
              <p:nvPr/>
            </p:nvSpPr>
            <p:spPr>
              <a:xfrm rot="5400000">
                <a:off x="4049918" y="2866902"/>
                <a:ext cx="167890" cy="194760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695281" y="3034291"/>
                <a:ext cx="86594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100" dirty="0" err="1">
                    <a:solidFill>
                      <a:srgbClr val="000000"/>
                    </a:solidFill>
                  </a:rPr>
                  <a:t>in_channels</a:t>
                </a:r>
                <a:endParaRPr lang="en-US" sz="1100" dirty="0"/>
              </a:p>
            </p:txBody>
          </p:sp>
          <p:sp>
            <p:nvSpPr>
              <p:cNvPr id="18" name="Right Brace 17"/>
              <p:cNvSpPr/>
              <p:nvPr/>
            </p:nvSpPr>
            <p:spPr>
              <a:xfrm rot="13479865" flipV="1">
                <a:off x="3946189" y="2128523"/>
                <a:ext cx="171347" cy="349424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195306" y="2035059"/>
                <a:ext cx="916558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  <p:sp>
            <p:nvSpPr>
              <p:cNvPr id="20" name="Right Brace 19"/>
              <p:cNvSpPr/>
              <p:nvPr/>
            </p:nvSpPr>
            <p:spPr>
              <a:xfrm flipV="1">
                <a:off x="4475948" y="2324271"/>
                <a:ext cx="202849" cy="420917"/>
              </a:xfrm>
              <a:prstGeom prst="rightBrace">
                <a:avLst/>
              </a:prstGeom>
              <a:noFill/>
              <a:ln w="12700" cap="flat">
                <a:solidFill>
                  <a:srgbClr val="40404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91439" tIns="45719" rIns="91439" bIns="45719" numCol="1" spcCol="38100" rtlCol="0" anchor="t">
                <a:noAutofit/>
              </a:bodyPr>
              <a:lstStyle/>
              <a:p>
                <a:pPr marL="0" marR="0" indent="0" algn="l" defTabSz="914400" rtl="0" fontAlgn="auto" latinLnBrk="1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69741" y="2730859"/>
                <a:ext cx="848923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50">
                    <a:solidFill>
                      <a:srgbClr val="000000"/>
                    </a:solidFill>
                  </a:rPr>
                  <a:t>kernel_size</a:t>
                </a:r>
                <a:endParaRPr lang="en-US" sz="1050" dirty="0"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630444" y="2030284"/>
            <a:ext cx="5924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1348" y="2156916"/>
            <a:ext cx="76399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Output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2327564" y="3277590"/>
            <a:ext cx="3206337" cy="23750"/>
          </a:xfrm>
          <a:prstGeom prst="straightConnector1">
            <a:avLst/>
          </a:prstGeom>
          <a:noFill/>
          <a:ln w="25400" cap="flat">
            <a:solidFill>
              <a:srgbClr val="0070C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483" y="906955"/>
            <a:ext cx="6426923" cy="5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704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Network: </a:t>
            </a:r>
            <a:r>
              <a:rPr lang="en-US" sz="3200" dirty="0" err="1">
                <a:solidFill>
                  <a:srgbClr val="215380"/>
                </a:solidFill>
              </a:rPr>
              <a:t>LeNet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10" y="1143867"/>
            <a:ext cx="7911577" cy="2178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DBEFF4-529A-0148-ADB3-57D760D83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76"/>
          <a:stretch/>
        </p:blipFill>
        <p:spPr>
          <a:xfrm>
            <a:off x="4766142" y="3322417"/>
            <a:ext cx="4377858" cy="176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7875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LeNet</a:t>
            </a:r>
            <a:r>
              <a:rPr lang="en-US" sz="3200" dirty="0">
                <a:solidFill>
                  <a:srgbClr val="215380"/>
                </a:solidFill>
              </a:rPr>
              <a:t> in </a:t>
            </a:r>
            <a:r>
              <a:rPr lang="en-US" sz="3200" dirty="0" err="1">
                <a:solidFill>
                  <a:srgbClr val="215380"/>
                </a:solidFill>
              </a:rPr>
              <a:t>Pytorch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876" y="771205"/>
            <a:ext cx="5629373" cy="39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39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SpatialMaxPooling</a:t>
            </a:r>
            <a:r>
              <a:rPr lang="en-US" sz="3200" dirty="0">
                <a:solidFill>
                  <a:srgbClr val="215380"/>
                </a:solidFill>
              </a:rPr>
              <a:t> Layer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541" y="1098761"/>
            <a:ext cx="61709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T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ake the max in a neighborhood and replace such neighborhood.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F6060E-65DC-E14F-A29F-10776C6C7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331" y="1725978"/>
            <a:ext cx="5215383" cy="21212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5BE050-0375-1044-8813-8AC974DB4BBF}"/>
              </a:ext>
            </a:extLst>
          </p:cNvPr>
          <p:cNvSpPr/>
          <p:nvPr/>
        </p:nvSpPr>
        <p:spPr>
          <a:xfrm>
            <a:off x="4669066" y="4842648"/>
            <a:ext cx="46872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computersciencewiki.org</a:t>
            </a:r>
            <a:r>
              <a:rPr lang="en-US" sz="1200" dirty="0"/>
              <a:t>/</a:t>
            </a:r>
            <a:r>
              <a:rPr lang="en-US" sz="1200" dirty="0" err="1"/>
              <a:t>index.php</a:t>
            </a:r>
            <a:r>
              <a:rPr lang="en-US" sz="1200" dirty="0"/>
              <a:t>/Max-pooling_/_Pooling</a:t>
            </a:r>
          </a:p>
        </p:txBody>
      </p:sp>
    </p:spTree>
    <p:extLst>
      <p:ext uri="{BB962C8B-B14F-4D97-AF65-F5344CB8AC3E}">
        <p14:creationId xmlns:p14="http://schemas.microsoft.com/office/powerpoint/2010/main" val="20367980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err="1">
                <a:solidFill>
                  <a:srgbClr val="215380"/>
                </a:solidFill>
              </a:rPr>
              <a:t>SpatialMaxPooling</a:t>
            </a:r>
            <a:r>
              <a:rPr lang="en-US" sz="3200" dirty="0">
                <a:solidFill>
                  <a:srgbClr val="215380"/>
                </a:solidFill>
              </a:rPr>
              <a:t> Layer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541" y="1098761"/>
            <a:ext cx="617091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T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ake the max in a neighborhood and replace such neighborhood.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5BE050-0375-1044-8813-8AC974DB4BBF}"/>
              </a:ext>
            </a:extLst>
          </p:cNvPr>
          <p:cNvSpPr/>
          <p:nvPr/>
        </p:nvSpPr>
        <p:spPr>
          <a:xfrm>
            <a:off x="4669066" y="4842648"/>
            <a:ext cx="46872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computersciencewiki.org</a:t>
            </a:r>
            <a:r>
              <a:rPr lang="en-US" sz="1200" dirty="0"/>
              <a:t>/</a:t>
            </a:r>
            <a:r>
              <a:rPr lang="en-US" sz="1200" dirty="0" err="1"/>
              <a:t>index.php</a:t>
            </a:r>
            <a:r>
              <a:rPr lang="en-US" sz="1200" dirty="0"/>
              <a:t>/Max-pooling_/_Pooling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173DD5-0B8D-0445-8477-8F45CF910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49" y="1783326"/>
            <a:ext cx="3697700" cy="243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3771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AE6D1-D885-CA42-B073-2C60BC1BC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LeNet</a:t>
            </a:r>
            <a:r>
              <a:rPr lang="en-US" dirty="0"/>
              <a:t> Summary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4A236-0278-404E-866C-55A9C9D24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Convolutional Layers + 3 Linear Layers</a:t>
            </a:r>
          </a:p>
          <a:p>
            <a:endParaRPr lang="en-US" dirty="0"/>
          </a:p>
          <a:p>
            <a:r>
              <a:rPr lang="en-US" dirty="0"/>
              <a:t>+ Non-linear functions: </a:t>
            </a:r>
            <a:r>
              <a:rPr lang="en-US" dirty="0" err="1"/>
              <a:t>ReLUs</a:t>
            </a:r>
            <a:r>
              <a:rPr lang="en-US" dirty="0"/>
              <a:t> or </a:t>
            </a:r>
            <a:r>
              <a:rPr lang="en-US" dirty="0" err="1"/>
              <a:t>Sigmoids</a:t>
            </a:r>
            <a:br>
              <a:rPr lang="en-US" dirty="0"/>
            </a:br>
            <a:r>
              <a:rPr lang="en-US" dirty="0"/>
              <a:t>+ Max-pooling operations</a:t>
            </a:r>
          </a:p>
        </p:txBody>
      </p:sp>
    </p:spTree>
    <p:extLst>
      <p:ext uri="{BB962C8B-B14F-4D97-AF65-F5344CB8AC3E}">
        <p14:creationId xmlns:p14="http://schemas.microsoft.com/office/powerpoint/2010/main" val="358633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3BD3D-33BF-EE47-944A-14750BF2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Architectures Proposed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1656B-1577-E241-BE87-627122747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Kriszhevsky</a:t>
            </a:r>
            <a:r>
              <a:rPr lang="en-US" dirty="0"/>
              <a:t> et al </a:t>
            </a:r>
            <a:r>
              <a:rPr lang="en-US" dirty="0" err="1"/>
              <a:t>NeurIPS</a:t>
            </a:r>
            <a:r>
              <a:rPr lang="en-US" dirty="0"/>
              <a:t> 2012)</a:t>
            </a:r>
            <a:r>
              <a:rPr lang="en-US" b="1" dirty="0"/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VGG (</a:t>
            </a:r>
            <a:r>
              <a:rPr lang="en-US" dirty="0" err="1"/>
              <a:t>Simonyan</a:t>
            </a:r>
            <a:r>
              <a:rPr lang="en-US" dirty="0"/>
              <a:t> and Zisserman 2014)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GoogLeNet</a:t>
            </a:r>
            <a:r>
              <a:rPr lang="en-US" dirty="0"/>
              <a:t> (</a:t>
            </a:r>
            <a:r>
              <a:rPr lang="en-US" dirty="0" err="1"/>
              <a:t>Szegedy</a:t>
            </a:r>
            <a:r>
              <a:rPr lang="en-US" dirty="0"/>
              <a:t> et al CVPR 2015)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  <a:br>
              <a:rPr lang="en-US" dirty="0"/>
            </a:br>
            <a:endParaRPr lang="en-US" dirty="0"/>
          </a:p>
          <a:p>
            <a:r>
              <a:rPr lang="en-US" dirty="0" err="1"/>
              <a:t>DenseNet</a:t>
            </a:r>
            <a:r>
              <a:rPr lang="en-US" dirty="0"/>
              <a:t> (Huang et al CVPR 2017)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Inception-v4 (</a:t>
            </a:r>
            <a:r>
              <a:rPr lang="fr-FR" sz="1600" dirty="0">
                <a:hlinkClick r:id="rId2"/>
              </a:rPr>
              <a:t>https://arxiv.org/abs/1602.07261</a:t>
            </a:r>
            <a:r>
              <a:rPr lang="fr-FR" dirty="0"/>
              <a:t>)</a:t>
            </a:r>
            <a:br>
              <a:rPr lang="fr-FR" dirty="0"/>
            </a:br>
            <a:endParaRPr lang="fr-FR" dirty="0"/>
          </a:p>
          <a:p>
            <a:r>
              <a:rPr lang="fr-FR" dirty="0" err="1"/>
              <a:t>EfficientNet</a:t>
            </a:r>
            <a:r>
              <a:rPr lang="fr-FR" dirty="0"/>
              <a:t> (Tan and Le ICML 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54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944" y="1053078"/>
            <a:ext cx="6481672" cy="3264406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</p:spTree>
    <p:extLst>
      <p:ext uri="{BB962C8B-B14F-4D97-AF65-F5344CB8AC3E}">
        <p14:creationId xmlns:p14="http://schemas.microsoft.com/office/powerpoint/2010/main" val="131716388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87" y="840874"/>
            <a:ext cx="7592223" cy="347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34853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05542" y="1200151"/>
            <a:ext cx="8033657" cy="3394472"/>
          </a:xfrm>
        </p:spPr>
        <p:txBody>
          <a:bodyPr/>
          <a:lstStyle/>
          <a:p>
            <a:r>
              <a:rPr lang="en-US" dirty="0"/>
              <a:t>Linear Classifier (</a:t>
            </a:r>
            <a:r>
              <a:rPr lang="en-US" dirty="0" err="1"/>
              <a:t>Softmax</a:t>
            </a:r>
            <a:r>
              <a:rPr lang="en-US" dirty="0"/>
              <a:t> / Max-margin)</a:t>
            </a:r>
          </a:p>
          <a:p>
            <a:r>
              <a:rPr lang="en-US" dirty="0"/>
              <a:t>Generalization / Regularization / Overfitting / Underfitting</a:t>
            </a:r>
          </a:p>
          <a:p>
            <a:r>
              <a:rPr lang="en-US" dirty="0"/>
              <a:t>Neural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Perceptron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Multi-layer Perceptron (MLP)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Forward-pass in an MLP (Inference)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Backward-pass in an MLP (Backpropagation)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</a:t>
            </a:r>
          </a:p>
        </p:txBody>
      </p:sp>
    </p:spTree>
    <p:extLst>
      <p:ext uri="{BB962C8B-B14F-4D97-AF65-F5344CB8AC3E}">
        <p14:creationId xmlns:p14="http://schemas.microsoft.com/office/powerpoint/2010/main" val="361970110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Layers as Matrix Multiplication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0583" y="4529688"/>
            <a:ext cx="60373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petewarden.com</a:t>
            </a:r>
            <a:r>
              <a:rPr lang="en-US" sz="1200" dirty="0"/>
              <a:t>/2015/04/20/why-</a:t>
            </a:r>
            <a:r>
              <a:rPr lang="en-US" sz="1200" dirty="0" err="1"/>
              <a:t>gemm</a:t>
            </a:r>
            <a:r>
              <a:rPr lang="en-US" sz="1200" dirty="0"/>
              <a:t>-is-at-the-heart-of-deep-learning/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82" y="1063100"/>
            <a:ext cx="5390158" cy="3244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6462" y="2110154"/>
            <a:ext cx="65658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Pros?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Cons?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538340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945B2-8790-704F-BD0A-3A84C2E2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CNN Computations are Computationally Expensive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A9863-6B91-594E-AC90-759F70123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 highly parallelizable</a:t>
            </a:r>
          </a:p>
          <a:p>
            <a:r>
              <a:rPr lang="en-US" dirty="0"/>
              <a:t>GPU Computing is used in practice</a:t>
            </a:r>
          </a:p>
          <a:p>
            <a:r>
              <a:rPr lang="en-US" dirty="0"/>
              <a:t>CPU Computing in fact is prohibitive for training these models</a:t>
            </a:r>
          </a:p>
        </p:txBody>
      </p:sp>
    </p:spTree>
    <p:extLst>
      <p:ext uri="{BB962C8B-B14F-4D97-AF65-F5344CB8AC3E}">
        <p14:creationId xmlns:p14="http://schemas.microsoft.com/office/powerpoint/2010/main" val="1846553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7603-A90E-A54E-818E-C8FD439E4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460387"/>
            <a:ext cx="8534400" cy="148964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ILSVRC: </a:t>
            </a:r>
            <a:br>
              <a:rPr lang="en-US" sz="3200" dirty="0"/>
            </a:br>
            <a:r>
              <a:rPr lang="en-US" sz="3200" dirty="0" err="1"/>
              <a:t>Imagenet</a:t>
            </a:r>
            <a:r>
              <a:rPr lang="en-US" sz="3200" dirty="0"/>
              <a:t> Large Scale Visual Recognition Challenge</a:t>
            </a:r>
            <a:br>
              <a:rPr lang="en-US" sz="3200" dirty="0"/>
            </a:br>
            <a:r>
              <a:rPr lang="en-US" sz="3200" dirty="0"/>
              <a:t>[</a:t>
            </a:r>
            <a:r>
              <a:rPr lang="en-US" sz="3200" dirty="0" err="1"/>
              <a:t>Russakovsky</a:t>
            </a:r>
            <a:r>
              <a:rPr lang="en-US" sz="3200" dirty="0"/>
              <a:t> et al 2014]</a:t>
            </a:r>
          </a:p>
        </p:txBody>
      </p:sp>
    </p:spTree>
    <p:extLst>
      <p:ext uri="{BB962C8B-B14F-4D97-AF65-F5344CB8AC3E}">
        <p14:creationId xmlns:p14="http://schemas.microsoft.com/office/powerpoint/2010/main" val="3059846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>
            <a:extLst>
              <a:ext uri="{FF2B5EF4-FFF2-40B4-BE49-F238E27FC236}">
                <a16:creationId xmlns:a16="http://schemas.microsoft.com/office/drawing/2014/main" id="{7AE590F1-A987-3943-BDF9-61E94A8890D2}"/>
              </a:ext>
            </a:extLst>
          </p:cNvPr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The Problem: Classification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76DB7-229F-934C-935E-25B33EF6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73" y="2619277"/>
            <a:ext cx="2241820" cy="1669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591E4-5728-F44F-872A-453DE5C3B578}"/>
              </a:ext>
            </a:extLst>
          </p:cNvPr>
          <p:cNvSpPr txBox="1"/>
          <p:nvPr/>
        </p:nvSpPr>
        <p:spPr>
          <a:xfrm>
            <a:off x="1490024" y="1000056"/>
            <a:ext cx="639694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Classify an image into 1000 possible classes: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e.g. Abyssinian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cat, Bulldog, French Terrier, Cormorant, Chickadee,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</a:rPr>
              <a:t>red fox, banjo, barbell, hourglass, knot, maze, viaduct, etc.</a:t>
            </a:r>
            <a:b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0E288-C41E-BA44-99C3-1470C897EF92}"/>
              </a:ext>
            </a:extLst>
          </p:cNvPr>
          <p:cNvSpPr txBox="1"/>
          <p:nvPr/>
        </p:nvSpPr>
        <p:spPr>
          <a:xfrm>
            <a:off x="5577840" y="2743200"/>
            <a:ext cx="201753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cat, tabby cat  (0.71)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…..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0A4CBB-8BCB-4B4D-B82B-A830AD0AD5EC}"/>
              </a:ext>
            </a:extLst>
          </p:cNvPr>
          <p:cNvCxnSpPr>
            <a:stCxn id="8" idx="3"/>
          </p:cNvCxnSpPr>
          <p:nvPr/>
        </p:nvCxnSpPr>
        <p:spPr>
          <a:xfrm>
            <a:off x="3905793" y="3453997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568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The Data: ILSVRC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757" y="1040282"/>
            <a:ext cx="777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Imagenet</a:t>
            </a:r>
            <a:r>
              <a:rPr lang="en-US" dirty="0">
                <a:solidFill>
                  <a:srgbClr val="000000"/>
                </a:solidFill>
              </a:rPr>
              <a:t> Large Scale Visual Recognition Challenge (ILSVRC): Annual Competition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2285" y="1698171"/>
            <a:ext cx="16087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Categories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4913" y="2235379"/>
            <a:ext cx="34233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training images per Category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8387" y="2772587"/>
            <a:ext cx="35564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 million images in total for training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3788" y="3309795"/>
            <a:ext cx="25657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~50k images </a:t>
            </a:r>
            <a:r>
              <a:rPr lang="en-US">
                <a:solidFill>
                  <a:srgbClr val="000000"/>
                </a:solidFill>
              </a:rPr>
              <a:t>for validation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4148" y="3827400"/>
            <a:ext cx="661334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Only images released for the test set but no annotations,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evaluation is </a:t>
            </a:r>
            <a:r>
              <a:rPr lang="en-US">
                <a:solidFill>
                  <a:srgbClr val="000000"/>
                </a:solidFill>
              </a:rPr>
              <a:t>performed centrally by the organizers (max 2 per week)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326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The Evaluation Metric: Top K-error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63" y="2841345"/>
            <a:ext cx="2241820" cy="166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330" y="2965268"/>
            <a:ext cx="2031964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cat, tabby cat  (0.61)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Abyssinian cat (0.10)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French terrier (0.03)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…..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92283" y="3676065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244034" y="1509400"/>
            <a:ext cx="24808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True label: Abyssinian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27758" y="1058343"/>
            <a:ext cx="3061940" cy="307776"/>
            <a:chOff x="4727758" y="1058343"/>
            <a:chExt cx="3061940" cy="307776"/>
          </a:xfrm>
        </p:grpSpPr>
        <p:sp>
          <p:nvSpPr>
            <p:cNvPr id="8" name="TextBox 7"/>
            <p:cNvSpPr txBox="1"/>
            <p:nvPr/>
          </p:nvSpPr>
          <p:spPr>
            <a:xfrm>
              <a:off x="4727758" y="1058344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-1 error: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312" y="1058343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-1 accuracy: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27758" y="1396895"/>
            <a:ext cx="3061940" cy="307776"/>
            <a:chOff x="4727758" y="1396895"/>
            <a:chExt cx="3061940" cy="307776"/>
          </a:xfrm>
        </p:grpSpPr>
        <p:sp>
          <p:nvSpPr>
            <p:cNvPr id="10" name="TextBox 9"/>
            <p:cNvSpPr txBox="1"/>
            <p:nvPr/>
          </p:nvSpPr>
          <p:spPr>
            <a:xfrm>
              <a:off x="4727758" y="1396896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-2 error: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312" y="1396895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-2 accuracy: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27758" y="1726867"/>
            <a:ext cx="3061940" cy="307776"/>
            <a:chOff x="4727758" y="1726867"/>
            <a:chExt cx="3061940" cy="307776"/>
          </a:xfrm>
        </p:grpSpPr>
        <p:sp>
          <p:nvSpPr>
            <p:cNvPr id="12" name="TextBox 11"/>
            <p:cNvSpPr txBox="1"/>
            <p:nvPr/>
          </p:nvSpPr>
          <p:spPr>
            <a:xfrm>
              <a:off x="4727758" y="1726868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-3 error: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0312" y="172686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-3 accuracy: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7758" y="2030352"/>
            <a:ext cx="3061940" cy="312065"/>
            <a:chOff x="4727758" y="2030352"/>
            <a:chExt cx="3061940" cy="312065"/>
          </a:xfrm>
        </p:grpSpPr>
        <p:sp>
          <p:nvSpPr>
            <p:cNvPr id="14" name="TextBox 13"/>
            <p:cNvSpPr txBox="1"/>
            <p:nvPr/>
          </p:nvSpPr>
          <p:spPr>
            <a:xfrm>
              <a:off x="4727758" y="2034642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-4 error: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0312" y="2030352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-4 accuracy: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7758" y="2338127"/>
            <a:ext cx="3061940" cy="307775"/>
            <a:chOff x="4727758" y="2338127"/>
            <a:chExt cx="3061940" cy="307775"/>
          </a:xfrm>
        </p:grpSpPr>
        <p:sp>
          <p:nvSpPr>
            <p:cNvPr id="16" name="TextBox 15"/>
            <p:cNvSpPr txBox="1"/>
            <p:nvPr/>
          </p:nvSpPr>
          <p:spPr>
            <a:xfrm>
              <a:off x="4727758" y="2338127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-5 error: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0312" y="233812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-5 accuracy: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2353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Top-5 error on this competition (2012)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10" y="1018574"/>
            <a:ext cx="3151640" cy="33672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500846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V="1">
            <a:off x="3914503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9356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0E2C-E639-3848-A531-DB0F6960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Krizhevsky</a:t>
            </a:r>
            <a:r>
              <a:rPr lang="en-US" dirty="0"/>
              <a:t> et al NIPS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D7FF7-9339-6C4C-93FA-DC383C27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96" y="1669432"/>
            <a:ext cx="6960255" cy="27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48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31" y="1063229"/>
            <a:ext cx="7846646" cy="3241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117999542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3DF4-F544-394D-95F4-830F1C0D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Code for </a:t>
            </a:r>
            <a:r>
              <a:rPr lang="en-US" dirty="0" err="1"/>
              <a:t>Alexnet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4633-6A09-254D-97FA-39DECFE3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 analysis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https://github.com/pytorch/vision/blob/master/torchvision/models/alexnet.py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3669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>
              <a:defRPr sz="3200" b="0">
                <a:solidFill>
                  <a:srgbClr val="205382"/>
                </a:solidFill>
                <a:latin typeface="+mj-lt"/>
                <a:ea typeface="+mn-ea"/>
                <a:cs typeface="+mn-cs"/>
                <a:sym typeface="Helvetica"/>
              </a:defRPr>
            </a:lvl1pPr>
            <a:lvl2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5pPr>
            <a:lvl6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6pPr>
            <a:lvl7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7pPr>
            <a:lvl8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8pPr>
            <a:lvl9pPr algn="ctr" defTabSz="457200">
              <a:defRPr sz="3300" b="1">
                <a:solidFill>
                  <a:srgbClr val="205382"/>
                </a:solid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r>
              <a:rPr lang="en-US"/>
              <a:t>Today’s Class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352228"/>
            <a:ext cx="8229600" cy="3080287"/>
          </a:xfrm>
          <a:prstGeom prst="rect">
            <a:avLst/>
          </a:prstGeom>
        </p:spPr>
        <p:txBody>
          <a:bodyPr/>
          <a:lstStyle>
            <a:lvl1pPr algn="l" defTabSz="457200">
              <a:lnSpc>
                <a:spcPts val="3000"/>
              </a:lnSpc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indent="457200" algn="l" defTabSz="457200">
              <a:lnSpc>
                <a:spcPts val="3000"/>
              </a:lnSpc>
              <a:defRPr sz="1500" b="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indent="914400" algn="l" defTabSz="457200">
              <a:lnSpc>
                <a:spcPts val="3000"/>
              </a:lnSpc>
              <a:defRPr sz="135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3pPr>
            <a:lvl4pPr indent="13716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4pPr>
            <a:lvl5pPr indent="1828800" algn="l" defTabSz="457200">
              <a:lnSpc>
                <a:spcPts val="3000"/>
              </a:lnSpc>
              <a:defRPr sz="1100" b="0">
                <a:solidFill>
                  <a:schemeClr val="tx1"/>
                </a:solidFill>
                <a:latin typeface="+mj-lt"/>
                <a:ea typeface="+mn-ea"/>
                <a:cs typeface="+mn-cs"/>
                <a:sym typeface="Helvetica"/>
              </a:defRPr>
            </a:lvl5pPr>
            <a:lvl6pPr indent="22860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6pPr>
            <a:lvl7pPr indent="27432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7pPr>
            <a:lvl8pPr indent="32004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8pPr>
            <a:lvl9pPr indent="3657600" algn="ctr" defTabSz="457200">
              <a:lnSpc>
                <a:spcPts val="3000"/>
              </a:lnSpc>
              <a:defRPr sz="2900" b="1">
                <a:solidFill>
                  <a:srgbClr val="D88C2A"/>
                </a:solidFill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Convolutional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Convolutional Neural Networks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LeNet</a:t>
            </a:r>
            <a:r>
              <a:rPr lang="en-US" dirty="0"/>
              <a:t> Network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dirty="0" err="1"/>
              <a:t>AlexNet</a:t>
            </a:r>
            <a:r>
              <a:rPr lang="en-US" dirty="0"/>
              <a:t> Network and the ImageNet Dataset and Challenge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999322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77CD3-D79B-7542-BAB3-25D35005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787" y="1063229"/>
            <a:ext cx="6066505" cy="30216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4AD-2A7F-844E-888E-385D75D54C38}"/>
              </a:ext>
            </a:extLst>
          </p:cNvPr>
          <p:cNvSpPr txBox="1"/>
          <p:nvPr/>
        </p:nvSpPr>
        <p:spPr>
          <a:xfrm>
            <a:off x="3169404" y="4572778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Srivastava et al 2014</a:t>
            </a:r>
          </a:p>
        </p:txBody>
      </p:sp>
    </p:spTree>
    <p:extLst>
      <p:ext uri="{BB962C8B-B14F-4D97-AF65-F5344CB8AC3E}">
        <p14:creationId xmlns:p14="http://schemas.microsoft.com/office/powerpoint/2010/main" val="131766503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482" y="866168"/>
            <a:ext cx="4451626" cy="36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9361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44" y="842727"/>
            <a:ext cx="1552194" cy="115588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092759" y="1455379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2351313" y="959007"/>
            <a:ext cx="1280161" cy="923328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extraction </a:t>
            </a:r>
            <a:b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(SIFT)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123" y="959007"/>
            <a:ext cx="1596592" cy="923328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encoding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Fisher vectors)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5364" y="1097506"/>
            <a:ext cx="1740282" cy="646329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Classification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(SVM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34326" y="1437961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586328" y="1433734"/>
            <a:ext cx="249847" cy="1729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3358326" y="473397"/>
            <a:ext cx="27901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SIFT + FV + SVM (or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699589" y="1403380"/>
            <a:ext cx="249847" cy="1729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2195611" y="3580413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7" name="Group 36"/>
          <p:cNvGrpSpPr/>
          <p:nvPr/>
        </p:nvGrpSpPr>
        <p:grpSpPr>
          <a:xfrm>
            <a:off x="721796" y="2644597"/>
            <a:ext cx="7330492" cy="1479053"/>
            <a:chOff x="721796" y="2644597"/>
            <a:chExt cx="7330492" cy="14790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796" y="2967761"/>
              <a:ext cx="1552194" cy="115588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77886" y="3222540"/>
              <a:ext cx="5040612" cy="646329"/>
            </a:xfrm>
            <a:prstGeom prst="rect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Convolutional Network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(includes both feature extraction and classifier)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1474" y="2644597"/>
              <a:ext cx="145007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Deep Learning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02441" y="3528414"/>
              <a:ext cx="249847" cy="1729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235690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016000"/>
            <a:ext cx="46990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6453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1972492" y="1016000"/>
            <a:ext cx="326571" cy="3111500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4096475" y="2857910"/>
            <a:ext cx="326571" cy="3111500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5849" y="2387085"/>
            <a:ext cx="4433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065" y="4542656"/>
            <a:ext cx="4433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</p:spTree>
    <p:extLst>
      <p:ext uri="{BB962C8B-B14F-4D97-AF65-F5344CB8AC3E}">
        <p14:creationId xmlns:p14="http://schemas.microsoft.com/office/powerpoint/2010/main" val="277160723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6263" y="1081315"/>
            <a:ext cx="2730319" cy="27303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137" y="2206140"/>
            <a:ext cx="8938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2391645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1395" y="1206590"/>
            <a:ext cx="2730319" cy="27303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137" y="2206140"/>
            <a:ext cx="8938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109413259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35" r="23539" b="12206"/>
          <a:stretch/>
        </p:blipFill>
        <p:spPr>
          <a:xfrm>
            <a:off x="2183674" y="3748857"/>
            <a:ext cx="1057728" cy="1123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46" r="33000" b="8817"/>
          <a:stretch/>
        </p:blipFill>
        <p:spPr>
          <a:xfrm>
            <a:off x="784134" y="727165"/>
            <a:ext cx="1096917" cy="1166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21" t="7117" r="23538"/>
          <a:stretch/>
        </p:blipFill>
        <p:spPr>
          <a:xfrm flipH="1">
            <a:off x="2642687" y="716280"/>
            <a:ext cx="1083126" cy="1188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47" t="11214" r="37899"/>
          <a:stretch/>
        </p:blipFill>
        <p:spPr>
          <a:xfrm>
            <a:off x="3184250" y="2336978"/>
            <a:ext cx="1002213" cy="1136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481" t="3403" r="28818" b="6124"/>
          <a:stretch/>
        </p:blipFill>
        <p:spPr>
          <a:xfrm flipH="1">
            <a:off x="1304107" y="2400836"/>
            <a:ext cx="1153887" cy="115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7211" y="2216171"/>
            <a:ext cx="24808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True label: Abyssinian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06407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Using </a:t>
            </a:r>
            <a:r>
              <a:rPr lang="en-US" sz="2400" dirty="0" err="1">
                <a:latin typeface="+mn-lt"/>
                <a:ea typeface="+mn-ea"/>
                <a:cs typeface="+mn-cs"/>
                <a:sym typeface="Helvetica"/>
              </a:rPr>
              <a:t>ReLUs</a:t>
            </a: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 instead of Sigmoid or </a:t>
            </a:r>
            <a:r>
              <a:rPr lang="en-US" sz="2400" dirty="0" err="1">
                <a:latin typeface="+mn-lt"/>
                <a:ea typeface="+mn-ea"/>
                <a:cs typeface="+mn-cs"/>
                <a:sym typeface="Helvetica"/>
              </a:rPr>
              <a:t>Tanh</a:t>
            </a:r>
            <a:endParaRPr lang="en-US"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Momentum + Weight Decay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Dropout (Randomly sets Unit outputs to zero during training) 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GPU Computation!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Other Important Aspects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74" y="2996193"/>
            <a:ext cx="39116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47448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95" y="1273907"/>
            <a:ext cx="7102214" cy="2655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4586" y="3955726"/>
            <a:ext cx="7321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pytorch</a:t>
            </a:r>
            <a:r>
              <a:rPr lang="en-US" dirty="0">
                <a:hlinkClick r:id="rId3"/>
              </a:rPr>
              <a:t>/vision/blob/master/</a:t>
            </a:r>
            <a:r>
              <a:rPr lang="en-US" dirty="0" err="1">
                <a:hlinkClick r:id="rId3"/>
              </a:rPr>
              <a:t>torchvision</a:t>
            </a:r>
            <a:r>
              <a:rPr lang="en-US" dirty="0">
                <a:hlinkClick r:id="rId3"/>
              </a:rPr>
              <a:t>/models/</a:t>
            </a:r>
            <a:r>
              <a:rPr lang="en-US" dirty="0" err="1">
                <a:hlinkClick r:id="rId3"/>
              </a:rPr>
              <a:t>vgg.py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2708" y="4454768"/>
            <a:ext cx="30642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Zisserman, 2014.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9046" y="453292"/>
            <a:ext cx="7511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Top-5: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C358E2-FC0E-C344-9366-21E4E098C9B4}"/>
              </a:ext>
            </a:extLst>
          </p:cNvPr>
          <p:cNvSpPr/>
          <p:nvPr/>
        </p:nvSpPr>
        <p:spPr>
          <a:xfrm>
            <a:off x="2840135" y="4769142"/>
            <a:ext cx="3589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/pdf/1409.1556.pdf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411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8" y="1155700"/>
            <a:ext cx="8741842" cy="34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8355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40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753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3536950" y="1600201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760529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83" t="28145" r="66416" b="8255"/>
          <a:stretch/>
        </p:blipFill>
        <p:spPr>
          <a:xfrm>
            <a:off x="984250" y="840874"/>
            <a:ext cx="2552700" cy="22098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36" name="Group 35"/>
          <p:cNvGrpSpPr/>
          <p:nvPr/>
        </p:nvGrpSpPr>
        <p:grpSpPr>
          <a:xfrm>
            <a:off x="2266950" y="1425074"/>
            <a:ext cx="4349750" cy="2083428"/>
            <a:chOff x="2266950" y="1425074"/>
            <a:chExt cx="4349750" cy="2083428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225800" y="1425074"/>
              <a:ext cx="3390900" cy="20420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832100" y="1469900"/>
              <a:ext cx="37846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362200" y="1469900"/>
              <a:ext cx="4254500" cy="19972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266950" y="1945774"/>
              <a:ext cx="4349750" cy="1562728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2705100" y="1778000"/>
              <a:ext cx="3911600" cy="168910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2266950" y="2280988"/>
              <a:ext cx="4349750" cy="1186112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124200" y="2096524"/>
              <a:ext cx="3492500" cy="137057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2705100" y="2280988"/>
              <a:ext cx="3911600" cy="1178425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5" name="TextBox 14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</p:spTree>
    <p:extLst>
      <p:ext uri="{BB962C8B-B14F-4D97-AF65-F5344CB8AC3E}">
        <p14:creationId xmlns:p14="http://schemas.microsoft.com/office/powerpoint/2010/main" val="40682080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181100" y="1638300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39850" y="1882273"/>
            <a:ext cx="4654351" cy="2268093"/>
            <a:chOff x="1339850" y="1882273"/>
            <a:chExt cx="4654351" cy="2268093"/>
          </a:xfrm>
        </p:grpSpPr>
        <p:grpSp>
          <p:nvGrpSpPr>
            <p:cNvPr id="36" name="Group 35"/>
            <p:cNvGrpSpPr/>
            <p:nvPr/>
          </p:nvGrpSpPr>
          <p:grpSpPr>
            <a:xfrm>
              <a:off x="13398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5784850" y="3781036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>
                  <a:solidFill>
                    <a:srgbClr val="65B2E2"/>
                  </a:solidFill>
                </a:rPr>
                <a:t>4</a:t>
              </a: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5177863"/>
            <a:ext cx="61722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00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r="66667" b="3968"/>
          <a:stretch/>
        </p:blipFill>
        <p:spPr>
          <a:xfrm>
            <a:off x="920750" y="804778"/>
            <a:ext cx="2657862" cy="220579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618" t="33627" r="44770" b="15200"/>
          <a:stretch/>
        </p:blipFill>
        <p:spPr>
          <a:xfrm>
            <a:off x="4870450" y="561787"/>
            <a:ext cx="1714500" cy="17780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4092" t="24490" r="5690" b="8256"/>
          <a:stretch/>
        </p:blipFill>
        <p:spPr>
          <a:xfrm>
            <a:off x="4972050" y="2362200"/>
            <a:ext cx="2641600" cy="233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7" name="Freeform 6"/>
          <p:cNvSpPr/>
          <p:nvPr/>
        </p:nvSpPr>
        <p:spPr>
          <a:xfrm>
            <a:off x="1622425" y="1549399"/>
            <a:ext cx="1308100" cy="1397000"/>
          </a:xfrm>
          <a:custGeom>
            <a:avLst/>
            <a:gdLst>
              <a:gd name="connsiteX0" fmla="*/ 0 w 1308100"/>
              <a:gd name="connsiteY0" fmla="*/ 215900 h 1397000"/>
              <a:gd name="connsiteX1" fmla="*/ 0 w 1308100"/>
              <a:gd name="connsiteY1" fmla="*/ 1397000 h 1397000"/>
              <a:gd name="connsiteX2" fmla="*/ 1308100 w 1308100"/>
              <a:gd name="connsiteY2" fmla="*/ 1168400 h 1397000"/>
              <a:gd name="connsiteX3" fmla="*/ 1308100 w 1308100"/>
              <a:gd name="connsiteY3" fmla="*/ 0 h 1397000"/>
              <a:gd name="connsiteX4" fmla="*/ 0 w 1308100"/>
              <a:gd name="connsiteY4" fmla="*/ 215900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8100" h="1397000">
                <a:moveTo>
                  <a:pt x="0" y="215900"/>
                </a:moveTo>
                <a:lnTo>
                  <a:pt x="0" y="1397000"/>
                </a:lnTo>
                <a:lnTo>
                  <a:pt x="1308100" y="1168400"/>
                </a:lnTo>
                <a:lnTo>
                  <a:pt x="1308100" y="0"/>
                </a:lnTo>
                <a:lnTo>
                  <a:pt x="0" y="215900"/>
                </a:lnTo>
                <a:close/>
              </a:path>
            </a:pathLst>
          </a:custGeom>
          <a:noFill/>
          <a:ln w="38100" cap="flat">
            <a:solidFill>
              <a:srgbClr val="0070C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4850" y="3781036"/>
            <a:ext cx="20935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65B2E2"/>
                </a:solidFill>
              </a:rPr>
              <a:t>4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65B2E2"/>
              </a:solidFill>
              <a:effectLst/>
              <a:uFillTx/>
              <a:sym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835150" y="1882273"/>
            <a:ext cx="4581425" cy="2219004"/>
            <a:chOff x="1835150" y="1882273"/>
            <a:chExt cx="4581425" cy="2219004"/>
          </a:xfrm>
        </p:grpSpPr>
        <p:grpSp>
          <p:nvGrpSpPr>
            <p:cNvPr id="36" name="Group 35"/>
            <p:cNvGrpSpPr/>
            <p:nvPr/>
          </p:nvGrpSpPr>
          <p:grpSpPr>
            <a:xfrm>
              <a:off x="1835150" y="1882273"/>
              <a:ext cx="4349750" cy="2083428"/>
              <a:chOff x="2266950" y="1425074"/>
              <a:chExt cx="4349750" cy="2083428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3225800" y="1425074"/>
                <a:ext cx="3390900" cy="204202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2832100" y="1469900"/>
                <a:ext cx="37846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362200" y="1469900"/>
                <a:ext cx="4254500" cy="19972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2266950" y="1945774"/>
                <a:ext cx="4349750" cy="1562728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705100" y="1778000"/>
                <a:ext cx="3911600" cy="168910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266950" y="2280988"/>
                <a:ext cx="4349750" cy="1186112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3124200" y="2096524"/>
                <a:ext cx="3492500" cy="1370576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2705100" y="2280988"/>
                <a:ext cx="3911600" cy="1178425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bevel/>
                <a:tailEnd type="triangle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6207224" y="3731947"/>
              <a:ext cx="20935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65B2E2"/>
                  </a:solidFill>
                </a:rPr>
                <a:t>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65B2E2"/>
                </a:solidFill>
                <a:effectLst/>
                <a:uFillTx/>
                <a:sym typeface="Calibri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569411" y="1232207"/>
            <a:ext cx="86337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</a:t>
            </a:r>
          </a:p>
        </p:txBody>
      </p:sp>
    </p:spTree>
    <p:extLst>
      <p:ext uri="{BB962C8B-B14F-4D97-AF65-F5344CB8AC3E}">
        <p14:creationId xmlns:p14="http://schemas.microsoft.com/office/powerpoint/2010/main" val="129797887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229"/>
          <a:stretch/>
        </p:blipFill>
        <p:spPr>
          <a:xfrm>
            <a:off x="1708563" y="1028082"/>
            <a:ext cx="4383479" cy="3714496"/>
          </a:xfrm>
          <a:prstGeom prst="rect">
            <a:avLst/>
          </a:prstGeom>
        </p:spPr>
      </p:pic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Convolutional Layer (with 4 filters)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28904" y="200454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57652" y="840874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1415" y="3251229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61415" y="4235520"/>
            <a:ext cx="950026" cy="524788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1" y="1492056"/>
            <a:ext cx="172579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Input: 1x224x224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12030" y="1437396"/>
            <a:ext cx="1989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latinLnBrk="1" hangingPunct="0"/>
            <a:r>
              <a:rPr lang="en-US" dirty="0">
                <a:solidFill>
                  <a:srgbClr val="000000"/>
                </a:solidFill>
              </a:rPr>
              <a:t>Output: 4x224x224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706853" y="1858220"/>
            <a:ext cx="1547858" cy="1019669"/>
            <a:chOff x="6706853" y="1858220"/>
            <a:chExt cx="1547858" cy="1019669"/>
          </a:xfrm>
        </p:grpSpPr>
        <p:sp>
          <p:nvSpPr>
            <p:cNvPr id="11" name="TextBox 10"/>
            <p:cNvSpPr txBox="1"/>
            <p:nvPr/>
          </p:nvSpPr>
          <p:spPr>
            <a:xfrm>
              <a:off x="6706853" y="2231560"/>
              <a:ext cx="154785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70C0"/>
                  </a:solidFill>
                </a:rPr>
                <a:t>if zero padding,</a:t>
              </a:r>
            </a:p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and</a:t>
              </a:r>
              <a:r>
                <a:rPr kumimoji="0" lang="en-US" sz="1800" b="0" i="0" u="none" strike="noStrike" cap="none" spc="0" normalizeH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 stride = 1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193741" y="1858220"/>
              <a:ext cx="168960" cy="450311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8" name="TextBox 17"/>
          <p:cNvSpPr txBox="1"/>
          <p:nvPr/>
        </p:nvSpPr>
        <p:spPr>
          <a:xfrm>
            <a:off x="3588394" y="1010352"/>
            <a:ext cx="88581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weights:</a:t>
            </a:r>
            <a:b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4x1x9x9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4484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20105</TotalTime>
  <Words>849</Words>
  <Application>Microsoft Macintosh PowerPoint</Application>
  <PresentationFormat>On-screen Show (16:9)</PresentationFormat>
  <Paragraphs>150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Helvetica Neue</vt:lpstr>
      <vt:lpstr>Office Theme</vt:lpstr>
      <vt:lpstr>PowerPoint Presentation</vt:lpstr>
      <vt:lpstr>Previous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LeNet Summary </vt:lpstr>
      <vt:lpstr>New Architectures Proposed</vt:lpstr>
      <vt:lpstr>PowerPoint Presentation</vt:lpstr>
      <vt:lpstr>PowerPoint Presentation</vt:lpstr>
      <vt:lpstr>PowerPoint Presentation</vt:lpstr>
      <vt:lpstr>CNN Computations are Computationally Expensive</vt:lpstr>
      <vt:lpstr>ILSVRC:  Imagenet Large Scale Visual Recognition Challenge [Russakovsky et al 2014]</vt:lpstr>
      <vt:lpstr>PowerPoint Presentation</vt:lpstr>
      <vt:lpstr>PowerPoint Presentation</vt:lpstr>
      <vt:lpstr>PowerPoint Presentation</vt:lpstr>
      <vt:lpstr>PowerPoint Presentation</vt:lpstr>
      <vt:lpstr>Alexnet (Krizhevsky et al NIPS 2012)</vt:lpstr>
      <vt:lpstr>Alexnet</vt:lpstr>
      <vt:lpstr>Pytorch Code for Alexnet </vt:lpstr>
      <vt:lpstr>Dropout Layer</vt:lpstr>
      <vt:lpstr>What is happening?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VGG Network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377</cp:revision>
  <cp:lastPrinted>2019-10-23T19:43:30Z</cp:lastPrinted>
  <dcterms:modified xsi:type="dcterms:W3CDTF">2021-04-08T16:26:01Z</dcterms:modified>
</cp:coreProperties>
</file>