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61"/>
  </p:notesMasterIdLst>
  <p:sldIdLst>
    <p:sldId id="256" r:id="rId2"/>
    <p:sldId id="576" r:id="rId3"/>
    <p:sldId id="577" r:id="rId4"/>
    <p:sldId id="268" r:id="rId5"/>
    <p:sldId id="578" r:id="rId6"/>
    <p:sldId id="317" r:id="rId7"/>
    <p:sldId id="318" r:id="rId8"/>
    <p:sldId id="319" r:id="rId9"/>
    <p:sldId id="321" r:id="rId10"/>
    <p:sldId id="322" r:id="rId11"/>
    <p:sldId id="323" r:id="rId12"/>
    <p:sldId id="579" r:id="rId13"/>
    <p:sldId id="580" r:id="rId14"/>
    <p:sldId id="581" r:id="rId15"/>
    <p:sldId id="361" r:id="rId16"/>
    <p:sldId id="362" r:id="rId17"/>
    <p:sldId id="363" r:id="rId18"/>
    <p:sldId id="410" r:id="rId19"/>
    <p:sldId id="411" r:id="rId20"/>
    <p:sldId id="412" r:id="rId21"/>
    <p:sldId id="413" r:id="rId22"/>
    <p:sldId id="414" r:id="rId23"/>
    <p:sldId id="415" r:id="rId24"/>
    <p:sldId id="416" r:id="rId25"/>
    <p:sldId id="417" r:id="rId26"/>
    <p:sldId id="418" r:id="rId27"/>
    <p:sldId id="582" r:id="rId28"/>
    <p:sldId id="419" r:id="rId29"/>
    <p:sldId id="420" r:id="rId30"/>
    <p:sldId id="421" r:id="rId31"/>
    <p:sldId id="422" r:id="rId32"/>
    <p:sldId id="423" r:id="rId33"/>
    <p:sldId id="424" r:id="rId34"/>
    <p:sldId id="425" r:id="rId35"/>
    <p:sldId id="426" r:id="rId36"/>
    <p:sldId id="427" r:id="rId37"/>
    <p:sldId id="428" r:id="rId38"/>
    <p:sldId id="429" r:id="rId39"/>
    <p:sldId id="342" r:id="rId40"/>
    <p:sldId id="344" r:id="rId41"/>
    <p:sldId id="346" r:id="rId42"/>
    <p:sldId id="345" r:id="rId43"/>
    <p:sldId id="347" r:id="rId44"/>
    <p:sldId id="348" r:id="rId45"/>
    <p:sldId id="341" r:id="rId46"/>
    <p:sldId id="349" r:id="rId47"/>
    <p:sldId id="350" r:id="rId48"/>
    <p:sldId id="352" r:id="rId49"/>
    <p:sldId id="351" r:id="rId50"/>
    <p:sldId id="354" r:id="rId51"/>
    <p:sldId id="353" r:id="rId52"/>
    <p:sldId id="408" r:id="rId53"/>
    <p:sldId id="409" r:id="rId54"/>
    <p:sldId id="583" r:id="rId55"/>
    <p:sldId id="584" r:id="rId56"/>
    <p:sldId id="585" r:id="rId57"/>
    <p:sldId id="586" r:id="rId58"/>
    <p:sldId id="587" r:id="rId59"/>
    <p:sldId id="267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donez-Roman, Vicente (vo2m)" initials="OV(" lastIdx="1" clrIdx="0">
    <p:extLst>
      <p:ext uri="{19B8F6BF-5375-455C-9EA6-DF929625EA0E}">
        <p15:presenceInfo xmlns:p15="http://schemas.microsoft.com/office/powerpoint/2012/main" userId="S::vo2m@virginia.edu::1e2dfab4-75d1-4ca8-8236-8aaf0e7872f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8"/>
    <p:restoredTop sz="94742"/>
  </p:normalViewPr>
  <p:slideViewPr>
    <p:cSldViewPr snapToGrid="0" snapToObjects="1">
      <p:cViewPr varScale="1">
        <p:scale>
          <a:sx n="156" d="100"/>
          <a:sy n="156" d="100"/>
        </p:scale>
        <p:origin x="4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10T15:09:49.159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CC597-C715-D641-AF2D-9027D870C75F}" type="datetimeFigureOut">
              <a:rPr lang="en-US" smtClean="0"/>
              <a:t>9/10/20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5CB42-16E7-A24D-B3D6-F64B855B0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66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5CB42-16E7-A24D-B3D6-F64B855B0DC8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97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D0BC54AC-7545-E246-8560-E45B591C43B7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25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27729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D0BC54AC-7545-E246-8560-E45B591C43B7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26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885928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Word sense disambiguation,</a:t>
            </a:r>
            <a:r>
              <a:rPr lang="en-US" baseline="0" dirty="0"/>
              <a:t> e.g. bank (can be noun or verb, e.g. bank the ball off the side </a:t>
            </a:r>
            <a:r>
              <a:rPr lang="en-US" baseline="0" dirty="0" err="1"/>
              <a:t>vs</a:t>
            </a:r>
            <a:r>
              <a:rPr lang="en-US" baseline="0" dirty="0"/>
              <a:t> I got some money from the bank)</a:t>
            </a:r>
            <a:endParaRPr lang="en-US" dirty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C818AA6D-C87A-2643-9D3A-C5790A36D5F2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27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143857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Break sentences</a:t>
            </a:r>
            <a:r>
              <a:rPr lang="en-US" baseline="0" dirty="0"/>
              <a:t> down into phrasal units</a:t>
            </a:r>
            <a:endParaRPr lang="en-US" dirty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A982ECD3-9181-2646-BC0A-B9842ABFF837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28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171465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And</a:t>
            </a:r>
            <a:r>
              <a:rPr lang="en-US" baseline="0" dirty="0"/>
              <a:t> at a higher level can automatically produce a complete syntactic parse tree for a sentence</a:t>
            </a:r>
            <a:endParaRPr lang="en-US" dirty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BA8D6429-9CA6-9F4B-9B4B-BD5DB881FED7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29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38615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5DD0D39A-2F08-0C43-8364-DEEC3879A137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30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1018687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4ED1495A-2520-BA43-9505-2866EF58A919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31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2907397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A58535F9-F6AB-BB44-8F98-889E26E86B7D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32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107001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10FF2350-AE42-CF4E-8EBD-29063FC37666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33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8250446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A9ECFB02-6E87-A64D-8829-921B69D10A16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34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856588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3732" name="Slide Number Placeholder 3"/>
          <p:cNvSpPr txBox="1">
            <a:spLocks noGrp="1"/>
          </p:cNvSpPr>
          <p:nvPr/>
        </p:nvSpPr>
        <p:spPr bwMode="auto">
          <a:xfrm>
            <a:off x="3885459" y="8686723"/>
            <a:ext cx="2972542" cy="45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rtl="0"/>
            <a:fld id="{4A876B6F-A4F9-144C-B1A9-A2AC04004044}" type="slidenum">
              <a:rPr lang="en-US" sz="1200" kern="1200">
                <a:solidFill>
                  <a:prstClr val="black"/>
                </a:solidFill>
                <a:ea typeface=""/>
                <a:cs typeface=""/>
              </a:rPr>
              <a:pPr algn="r" rtl="0"/>
              <a:t>17</a:t>
            </a:fld>
            <a:endParaRPr lang="en-US" sz="1200" kern="1200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8876853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F2A29219-8917-A947-8DEC-D049AE693A93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35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755977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466E81E0-7AC8-914C-8CD5-379C5741D011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36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451180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38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5384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39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0118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40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7017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43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4694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46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172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47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0210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48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996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49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752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B2660E0E-917E-464A-872A-E62550AE95BC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18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5412375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50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3956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51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7589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52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947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Why do you think language is ambiguous?</a:t>
            </a: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9CCD4988-FEBD-4843-9AAF-5556AE1DF03C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19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360697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9CCD4988-FEBD-4843-9AAF-5556AE1DF03C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20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212145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156ACC24-AC96-F24D-BF27-6CE313DACFE9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21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82887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3C272779-B244-8347-8F63-FAA1AE5C9F7B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22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962187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Some</a:t>
            </a:r>
            <a:r>
              <a:rPr lang="en-US" baseline="0" dirty="0"/>
              <a:t> example syntactic tasks are things like</a:t>
            </a:r>
            <a:endParaRPr lang="en-US" dirty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54E3CD2F-9C04-7D4B-BCB1-E4FFAD7447A7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23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092429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78D9042B-7BEF-CF4C-9541-440305ADBC21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24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383924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A334-DD24-DE42-B936-8A1607CAA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217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3FF6F-68D3-5D4A-BD7A-EA4A53799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184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773C8-0C77-C745-832B-20E65B42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1B65-8761-BB4F-9216-0BBA9E02B4E6}" type="datetime1">
              <a:rPr lang="en-US" smtClean="0"/>
              <a:t>9/10/20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042F5-65D8-534E-85CE-BBB2BA0E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asted-image.png">
            <a:extLst>
              <a:ext uri="{FF2B5EF4-FFF2-40B4-BE49-F238E27FC236}">
                <a16:creationId xmlns:a16="http://schemas.microsoft.com/office/drawing/2014/main" id="{60812B5B-29A2-1B43-8164-8914867C7AF2}"/>
              </a:ext>
            </a:extLst>
          </p:cNvPr>
          <p:cNvPicPr/>
          <p:nvPr userDrawn="1"/>
        </p:nvPicPr>
        <p:blipFill>
          <a:blip r:embed="rId2">
            <a:alphaModFix amt="10839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680310" cy="39912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84706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96773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00481-3323-A245-9966-889866726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F171A-4392-C74F-9129-685145500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9957"/>
            <a:ext cx="10515600" cy="48870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9EF8F-D3C7-4F40-B092-B8859287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7DBD-F069-3646-A7B0-F111D6E3E4CF}" type="datetime1">
              <a:rPr lang="en-US" smtClean="0"/>
              <a:t>9/10/20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7C953-89C9-A746-BCC7-65DA0E60E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B2E4C-DD6E-A244-9A40-8C86D7B75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651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833B-77A1-F849-B5D1-694C89820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1CEB9-B0E4-6D4B-BD4B-0D3E4BF07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3356E-3044-B445-B69F-C68D39498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5C64-2390-724B-9F7C-CD781EB4084D}" type="datetime1">
              <a:rPr lang="en-US" smtClean="0"/>
              <a:t>9/10/20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8B398-74DB-CB41-847E-AF4CF4CB6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2DC57-D436-2544-B143-DA32FED6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07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65CF-FA54-A240-A5DF-356EB6603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34A78-BCAF-A24B-87D0-6863DD2C9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6E32F-1712-B943-95BC-45FC5D03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780D-06A9-3946-A757-38003124F949}" type="datetime1">
              <a:rPr lang="en-US" smtClean="0"/>
              <a:t>9/10/20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32615-947E-6642-BBF8-999981BE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F1D52-E525-2844-9153-CB019981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B76013-29A2-9F46-B9AB-BAD29EE4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2939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8007C-3F22-E348-8EBB-8EC60072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82DF-824A-354E-8E81-7ECAD4E52A61}" type="datetime1">
              <a:rPr lang="en-US" smtClean="0"/>
              <a:t>9/10/20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1A1A0-951E-234C-ADBA-BFCDB466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D7BD3-3B63-7F4A-90A3-D68B8469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39EE14-D4F9-E84B-99E5-0996EA035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2369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1AC8DB-162A-F542-81F5-2BC6D257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AB23-523A-8E43-A474-DECB64D5AB8C}" type="datetime1">
              <a:rPr lang="en-US" smtClean="0"/>
              <a:t>9/10/20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4C257-282E-6B46-AC40-C5A07A6EF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12066-EE71-6B43-941C-15B8D8403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49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A026-DE6F-7F4E-957A-F23F98393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4C882-B7CE-414E-9974-D7009D416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D92DAE-4BFD-E64D-A383-9AD254761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9965A7-9AE3-B64F-83EA-865A06AD8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77B3-D9D2-4C4B-8A2F-4C2E68C3B7A7}" type="datetime1">
              <a:rPr lang="en-US" smtClean="0"/>
              <a:t>9/10/20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17F5BE-11EC-6D47-B39D-822E815EB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24CD5-1AF3-3343-85D4-A4DCD0FF8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8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3F11E-CF88-DE4B-9E74-E9760A36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7AE6DF-0B4F-BA49-88C8-151AB34BA0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FADA2-52B8-F34A-87CF-4B219457B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7312D-1737-3045-8447-0A7A478AF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2C0D-E8C5-AD4F-82DB-E013D1D74040}" type="datetime1">
              <a:rPr lang="en-US" smtClean="0"/>
              <a:t>9/10/20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9FDEA-B4C4-7848-B14A-B8DE8613D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9BBBA-8A1E-994B-B710-3B57FAD86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05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 algn="l">
              <a:defRPr sz="2667" b="0">
                <a:solidFill>
                  <a:schemeClr val="tx1"/>
                </a:solidFill>
              </a:defRPr>
            </a:lvl1pPr>
            <a:lvl2pPr algn="l">
              <a:defRPr sz="2667" b="0">
                <a:solidFill>
                  <a:schemeClr val="tx1"/>
                </a:solidFill>
              </a:defRPr>
            </a:lvl2pPr>
            <a:lvl3pPr algn="l">
              <a:defRPr sz="2667" b="0">
                <a:solidFill>
                  <a:schemeClr val="tx1"/>
                </a:solidFill>
              </a:defRPr>
            </a:lvl3pPr>
            <a:lvl4pPr algn="l">
              <a:defRPr sz="2667" b="0">
                <a:solidFill>
                  <a:schemeClr val="tx1"/>
                </a:solidFill>
              </a:defRPr>
            </a:lvl4pPr>
            <a:lvl5pPr algn="l">
              <a:defRPr sz="2667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546857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E18F9F-0C77-2242-B6D6-B4EC3C8C9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6B811-BDBF-B745-AB37-2708A8707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85345-F0A9-A144-9EFB-CAC4CF254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2407B-0281-F14F-9998-E479E865FA4E}" type="datetime1">
              <a:rPr lang="en-US" smtClean="0"/>
              <a:t>9/10/20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DCAB0-2AAF-D849-AF60-3FB8E000D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A09DF-F308-1040-8FF1-F5A941EF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3315DE8-E84B-A141-B26C-CDB1CE99E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3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virginia.edu/~kc2wc/teaching/NLP16/slides/02-ngram.pdf" TargetMode="External"/><Relationship Id="rId2" Type="http://schemas.openxmlformats.org/officeDocument/2006/relationships/hyperlink" Target="http://www.cs.virginia.edu/~kc2wc/teaching/NLP16/slides/03-smooth.pdf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3.cs.stonybrook.edu/~ychoi/cse628/lecture/02-ngram.pdf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301.3781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89BAC-33BB-1B4D-A3E3-A3E3CE2B2F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Vision &amp; 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317520-60B9-3F43-B125-2138316230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Natural Language Processing: Introduction</a:t>
            </a:r>
          </a:p>
        </p:txBody>
      </p:sp>
    </p:spTree>
    <p:extLst>
      <p:ext uri="{BB962C8B-B14F-4D97-AF65-F5344CB8AC3E}">
        <p14:creationId xmlns:p14="http://schemas.microsoft.com/office/powerpoint/2010/main" val="2138582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-33866" y="5080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Challenges in Natural Language Understanding:</a:t>
            </a:r>
            <a:br>
              <a:rPr lang="en-US" sz="4267" dirty="0">
                <a:solidFill>
                  <a:schemeClr val="accent5">
                    <a:lumMod val="50000"/>
                  </a:schemeClr>
                </a:solidFill>
              </a:rPr>
            </a:b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2064289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Arial" charset="0"/>
              </a:rPr>
              <a:t>A good glass in the bishop's hostel in the devil's seat</a:t>
            </a:r>
            <a:br>
              <a:rPr lang="en-US" sz="2400" dirty="0"/>
            </a:br>
            <a:r>
              <a:rPr lang="en-US" sz="2400" dirty="0">
                <a:latin typeface="Arial" charset="0"/>
              </a:rPr>
              <a:t>twenty-one degrees and thirteen minutes northeast and by north</a:t>
            </a:r>
            <a:br>
              <a:rPr lang="en-US" sz="2400" dirty="0"/>
            </a:br>
            <a:r>
              <a:rPr lang="en-US" sz="2400" dirty="0">
                <a:latin typeface="Arial" charset="0"/>
              </a:rPr>
              <a:t>main branch seventh limb east side</a:t>
            </a:r>
            <a:br>
              <a:rPr lang="en-US" sz="2400" dirty="0"/>
            </a:br>
            <a:r>
              <a:rPr lang="en-US" sz="2400" dirty="0">
                <a:latin typeface="Arial" charset="0"/>
              </a:rPr>
              <a:t>shoot from the left eye of the death's-head</a:t>
            </a:r>
            <a:br>
              <a:rPr lang="en-US" sz="2400" dirty="0"/>
            </a:br>
            <a:r>
              <a:rPr lang="en-US" sz="2400" dirty="0">
                <a:latin typeface="Arial" charset="0"/>
              </a:rPr>
              <a:t>a bee line from the tree through the shot fifty feet out.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992143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536" y="500743"/>
            <a:ext cx="3057144" cy="4495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6088" y="5290458"/>
            <a:ext cx="76706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The Gold-Bug </a:t>
            </a:r>
            <a:br>
              <a:rPr lang="en-US" sz="2400" dirty="0"/>
            </a:br>
            <a:r>
              <a:rPr lang="en-US" sz="2400" dirty="0"/>
              <a:t>This coded text is in a famous short story by Edgar Allan Poe,</a:t>
            </a:r>
          </a:p>
          <a:p>
            <a:pPr algn="ctr"/>
            <a:r>
              <a:rPr lang="en-US" sz="2400" dirty="0"/>
              <a:t>novelist and famous UVA dropout</a:t>
            </a:r>
          </a:p>
        </p:txBody>
      </p:sp>
    </p:spTree>
    <p:extLst>
      <p:ext uri="{BB962C8B-B14F-4D97-AF65-F5344CB8AC3E}">
        <p14:creationId xmlns:p14="http://schemas.microsoft.com/office/powerpoint/2010/main" val="341486650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6F58B-1877-2446-BB25-08CB7A801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NLP Hard?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5EEE5-7BBF-7344-82C4-91133660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324A1-DFE7-3F4A-A489-5AC62B930B4F}"/>
              </a:ext>
            </a:extLst>
          </p:cNvPr>
          <p:cNvSpPr txBox="1"/>
          <p:nvPr/>
        </p:nvSpPr>
        <p:spPr>
          <a:xfrm>
            <a:off x="8754102" y="6356350"/>
            <a:ext cx="1409038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Slide by</a:t>
            </a:r>
            <a:r>
              <a:rPr kumimoji="0" lang="en-US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14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Yejin</a:t>
            </a:r>
            <a:r>
              <a:rPr kumimoji="0" lang="en-US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Choi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4F167E8-E03E-1F4E-8CA2-C48037EEB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Human Language is Ambiguous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Task: </a:t>
            </a:r>
            <a:r>
              <a:rPr lang="en-US" u="sng" dirty="0"/>
              <a:t>Pronoun Resolution</a:t>
            </a:r>
          </a:p>
          <a:p>
            <a:pPr lvl="1"/>
            <a:r>
              <a:rPr lang="en-US" dirty="0"/>
              <a:t>Jack drank the wine on the table. </a:t>
            </a:r>
            <a:r>
              <a:rPr lang="en-US" b="1" i="1" dirty="0"/>
              <a:t>It </a:t>
            </a:r>
            <a:r>
              <a:rPr lang="en-US" dirty="0"/>
              <a:t>was red and round.</a:t>
            </a:r>
          </a:p>
          <a:p>
            <a:pPr lvl="1"/>
            <a:r>
              <a:rPr lang="en-US" dirty="0"/>
              <a:t>Jack saw Sam at the party. </a:t>
            </a:r>
            <a:r>
              <a:rPr lang="en-US" b="1" i="1" dirty="0"/>
              <a:t>He </a:t>
            </a:r>
            <a:r>
              <a:rPr lang="en-US" dirty="0"/>
              <a:t>went back to the bar to get another drink.</a:t>
            </a:r>
          </a:p>
          <a:p>
            <a:pPr lvl="1"/>
            <a:r>
              <a:rPr lang="en-US" dirty="0"/>
              <a:t>Jack saw Sam at the party. </a:t>
            </a:r>
            <a:r>
              <a:rPr lang="en-US" b="1" i="1" dirty="0"/>
              <a:t>He </a:t>
            </a:r>
            <a:r>
              <a:rPr lang="en-US" dirty="0"/>
              <a:t>clearly had drunk too much.</a:t>
            </a:r>
          </a:p>
          <a:p>
            <a:endParaRPr lang="en-US" dirty="0"/>
          </a:p>
          <a:p>
            <a:pPr marL="445770" lvl="2" indent="0">
              <a:buNone/>
            </a:pPr>
            <a:r>
              <a:rPr lang="en-US" dirty="0"/>
              <a:t>				[Adapted from Wilks (1975)]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549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6F58B-1877-2446-BB25-08CB7A801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NLP Hard?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5EEE5-7BBF-7344-82C4-91133660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324A1-DFE7-3F4A-A489-5AC62B930B4F}"/>
              </a:ext>
            </a:extLst>
          </p:cNvPr>
          <p:cNvSpPr txBox="1"/>
          <p:nvPr/>
        </p:nvSpPr>
        <p:spPr>
          <a:xfrm>
            <a:off x="8078241" y="6356350"/>
            <a:ext cx="2578461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Adapted from a slide by</a:t>
            </a:r>
            <a:r>
              <a:rPr kumimoji="0" lang="en-US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14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Yejin</a:t>
            </a:r>
            <a:r>
              <a:rPr kumimoji="0" lang="en-US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Choi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4F167E8-E03E-1F4E-8CA2-C48037EEB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89957"/>
            <a:ext cx="10740887" cy="4887006"/>
          </a:xfrm>
        </p:spPr>
        <p:txBody>
          <a:bodyPr/>
          <a:lstStyle/>
          <a:p>
            <a:r>
              <a:rPr lang="en-US" dirty="0"/>
              <a:t>Human Language Requires World Knowledge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Task: </a:t>
            </a:r>
            <a:r>
              <a:rPr lang="en-US" u="sng" dirty="0"/>
              <a:t>Co-Reference Resolution</a:t>
            </a:r>
          </a:p>
          <a:p>
            <a:pPr lvl="1"/>
            <a:r>
              <a:rPr lang="en-US" dirty="0"/>
              <a:t>The doctor hired a secretary because she needed help with new patients.</a:t>
            </a:r>
          </a:p>
          <a:p>
            <a:pPr lvl="1"/>
            <a:r>
              <a:rPr lang="en-US" dirty="0"/>
              <a:t>The physician hired the secretary because he was highly recommended.</a:t>
            </a:r>
          </a:p>
          <a:p>
            <a:endParaRPr lang="en-US" dirty="0"/>
          </a:p>
          <a:p>
            <a:pPr marL="445770" lvl="2" indent="0">
              <a:buNone/>
            </a:pPr>
            <a:r>
              <a:rPr lang="en-US" dirty="0"/>
              <a:t>		                      [Our own </a:t>
            </a:r>
            <a:r>
              <a:rPr lang="en-US" dirty="0" err="1"/>
              <a:t>WinoBias</a:t>
            </a:r>
            <a:r>
              <a:rPr lang="en-US" dirty="0"/>
              <a:t> work at UVA/UCLA]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B4C5B5-36A3-994B-95FD-3FD94A90C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183" y="5089308"/>
            <a:ext cx="5891696" cy="6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03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6F58B-1877-2446-BB25-08CB7A801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NLP Hard?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5EEE5-7BBF-7344-82C4-91133660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324A1-DFE7-3F4A-A489-5AC62B930B4F}"/>
              </a:ext>
            </a:extLst>
          </p:cNvPr>
          <p:cNvSpPr txBox="1"/>
          <p:nvPr/>
        </p:nvSpPr>
        <p:spPr>
          <a:xfrm>
            <a:off x="8903189" y="6236383"/>
            <a:ext cx="1397817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Slide by</a:t>
            </a:r>
            <a:r>
              <a:rPr kumimoji="0" lang="en-US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14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Yejin</a:t>
            </a:r>
            <a:r>
              <a:rPr kumimoji="0" lang="en-US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Choi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4F167E8-E03E-1F4E-8CA2-C48037EEB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89957"/>
            <a:ext cx="10740887" cy="4887006"/>
          </a:xfrm>
        </p:spPr>
        <p:txBody>
          <a:bodyPr/>
          <a:lstStyle/>
          <a:p>
            <a:r>
              <a:rPr lang="en-US" dirty="0"/>
              <a:t>Human Language is Ambiguous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Learning mother tongue (native language)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sz="1800" dirty="0"/>
              <a:t>-- you might think it’s easy, but…</a:t>
            </a:r>
          </a:p>
          <a:p>
            <a:pPr marL="240030" lvl="1" indent="0"/>
            <a:r>
              <a:rPr lang="en-US" dirty="0"/>
              <a:t>     compare 5 year old V.S. 10 year old V.S. 20 year old</a:t>
            </a:r>
          </a:p>
          <a:p>
            <a:pPr marL="240030" lvl="1" indent="0"/>
            <a:endParaRPr lang="en-US" dirty="0"/>
          </a:p>
          <a:p>
            <a:r>
              <a:rPr lang="en-US" dirty="0"/>
              <a:t>Learning foreign languages </a:t>
            </a:r>
          </a:p>
          <a:p>
            <a:pPr marL="240030" lvl="1" indent="0"/>
            <a:r>
              <a:rPr lang="en-US" dirty="0"/>
              <a:t>– even harder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345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NLP really that hard?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US" dirty="0"/>
              <a:t>In the back of your mind, if you’re still thinking…</a:t>
            </a:r>
          </a:p>
          <a:p>
            <a:endParaRPr lang="en-US" dirty="0"/>
          </a:p>
          <a:p>
            <a:pPr marL="274313" lvl="1" indent="0"/>
            <a:r>
              <a:rPr lang="en-US" i="1" dirty="0">
                <a:solidFill>
                  <a:srgbClr val="0000CC"/>
                </a:solidFill>
              </a:rPr>
              <a:t>“My native language is so easy. How hard can it be to type all the grammar rules, and idioms, </a:t>
            </a:r>
            <a:r>
              <a:rPr lang="en-US" i="1" dirty="0" err="1">
                <a:solidFill>
                  <a:srgbClr val="0000CC"/>
                </a:solidFill>
              </a:rPr>
              <a:t>etc</a:t>
            </a:r>
            <a:r>
              <a:rPr lang="en-US" i="1" dirty="0">
                <a:solidFill>
                  <a:srgbClr val="0000CC"/>
                </a:solidFill>
              </a:rPr>
              <a:t> into a software program? Sure it might take a while, but with enough people and money, it should be doable!”</a:t>
            </a:r>
          </a:p>
          <a:p>
            <a:endParaRPr lang="en-US" dirty="0"/>
          </a:p>
          <a:p>
            <a:r>
              <a:rPr lang="en-US" dirty="0"/>
              <a:t>You are not alone! 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9163696" y="6338986"/>
            <a:ext cx="16773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alibri" charset="0"/>
              </a:rPr>
              <a:t>Slide from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Calibri" charset="0"/>
              </a:rPr>
              <a:t>Yejin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alibri" charset="0"/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Calibri" charset="0"/>
              </a:rPr>
              <a:t>Choi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809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History of NLP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1867" dirty="0"/>
              <a:t>Mid 1950’s – mid 1960’s:  </a:t>
            </a:r>
            <a:r>
              <a:rPr lang="en-US" sz="1867" u="sng" dirty="0"/>
              <a:t>Birth of NLP and Linguistics</a:t>
            </a:r>
          </a:p>
          <a:p>
            <a:pPr lvl="1"/>
            <a:r>
              <a:rPr lang="en-US" sz="1867" dirty="0"/>
              <a:t>At first, people thought NLP is easy! Researchers predicted that “machine translation” can be solved in 3 years or so.</a:t>
            </a:r>
          </a:p>
          <a:p>
            <a:pPr lvl="1"/>
            <a:r>
              <a:rPr lang="en-US" sz="1867" dirty="0"/>
              <a:t>Mostly hand-coded rules / linguistics-oriented approaches</a:t>
            </a:r>
          </a:p>
          <a:p>
            <a:pPr lvl="1"/>
            <a:r>
              <a:rPr lang="en-US" sz="1867" dirty="0"/>
              <a:t>The 3 year project continued for 10 years, but still no good result, despite the significant amount of expenditure.</a:t>
            </a:r>
          </a:p>
          <a:p>
            <a:r>
              <a:rPr lang="en-US" sz="1867" dirty="0"/>
              <a:t>Mid 1960’s – Mid 1970’s: </a:t>
            </a:r>
            <a:r>
              <a:rPr lang="en-US" sz="1867" u="sng" dirty="0"/>
              <a:t>A Dark Era</a:t>
            </a:r>
          </a:p>
          <a:p>
            <a:pPr lvl="1"/>
            <a:r>
              <a:rPr lang="en-US" sz="1867" dirty="0"/>
              <a:t>After the initial hype, a dark era follows -- people started believing that machine translation is impossible, and most abandoned research for NLP.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8984792" y="6553201"/>
            <a:ext cx="16773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alibri" charset="0"/>
              </a:rPr>
              <a:t>Slide from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Calibri" charset="0"/>
              </a:rPr>
              <a:t>Yejin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alibri" charset="0"/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Calibri" charset="0"/>
              </a:rPr>
              <a:t>Choi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755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History of NLP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1" y="1182191"/>
            <a:ext cx="11477897" cy="4525963"/>
          </a:xfrm>
        </p:spPr>
        <p:txBody>
          <a:bodyPr>
            <a:noAutofit/>
          </a:bodyPr>
          <a:lstStyle/>
          <a:p>
            <a:r>
              <a:rPr lang="en-US" sz="1600" dirty="0"/>
              <a:t>1970’s and  early 1980’s – </a:t>
            </a:r>
            <a:r>
              <a:rPr lang="en-US" sz="1600" u="sng" dirty="0"/>
              <a:t>Slow Revival of NLP</a:t>
            </a:r>
          </a:p>
          <a:p>
            <a:pPr lvl="1"/>
            <a:r>
              <a:rPr lang="en-US" sz="1600" dirty="0"/>
              <a:t>Some research activities revived, but the emphasis is still on linguistically oriented, working on small toy problems with weak empirical evaluation</a:t>
            </a:r>
          </a:p>
          <a:p>
            <a:r>
              <a:rPr lang="en-US" sz="1600" dirty="0"/>
              <a:t>Late 1980’s and 1990’s – </a:t>
            </a:r>
            <a:r>
              <a:rPr lang="en-US" sz="1600" u="sng" dirty="0">
                <a:solidFill>
                  <a:srgbClr val="FF0000"/>
                </a:solidFill>
              </a:rPr>
              <a:t>Statistical Revolution!</a:t>
            </a:r>
          </a:p>
          <a:p>
            <a:pPr lvl="1"/>
            <a:r>
              <a:rPr lang="en-US" sz="1600" dirty="0"/>
              <a:t>By this time, the computing power increased substantially .</a:t>
            </a:r>
          </a:p>
          <a:p>
            <a:pPr lvl="1"/>
            <a:r>
              <a:rPr lang="en-US" sz="1600" dirty="0"/>
              <a:t>Data-driven, statistical approaches with simple representation win over complex hand-coded linguistic rules.</a:t>
            </a:r>
          </a:p>
          <a:p>
            <a:pPr lvl="1">
              <a:buFont typeface="Wingdings"/>
              <a:buChar char="è"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</a:rPr>
              <a:t>Whenever I fire a linguist our machine translation performance improves.”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Jelinek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, 1988)</a:t>
            </a:r>
            <a:endParaRPr lang="en-US" sz="1600" dirty="0"/>
          </a:p>
          <a:p>
            <a:r>
              <a:rPr lang="en-US" sz="1600" dirty="0"/>
              <a:t>2000’s – </a:t>
            </a:r>
            <a:r>
              <a:rPr lang="en-US" sz="1600" u="sng" dirty="0">
                <a:solidFill>
                  <a:srgbClr val="FF0000"/>
                </a:solidFill>
              </a:rPr>
              <a:t>Statistics Powered by Linguistic Insights</a:t>
            </a:r>
          </a:p>
          <a:p>
            <a:pPr lvl="1"/>
            <a:r>
              <a:rPr lang="en-US" sz="1600" dirty="0"/>
              <a:t>With more sophistication with the statistical models, richer linguistic representation starts finding a new value.</a:t>
            </a:r>
          </a:p>
          <a:p>
            <a:r>
              <a:rPr lang="en-US" sz="1600" dirty="0"/>
              <a:t>2010’s – </a:t>
            </a:r>
            <a:r>
              <a:rPr lang="en-US" sz="1600" u="sng" dirty="0">
                <a:solidFill>
                  <a:srgbClr val="FF0000"/>
                </a:solidFill>
              </a:rPr>
              <a:t>Neural Networks – Word Embeddings – Neural Language Modeling</a:t>
            </a:r>
            <a:r>
              <a:rPr lang="en-US" sz="1600" dirty="0"/>
              <a:t>.</a:t>
            </a:r>
          </a:p>
          <a:p>
            <a:r>
              <a:rPr lang="en-US" sz="1600" dirty="0"/>
              <a:t>2018’s – 2020’s --- </a:t>
            </a:r>
            <a:r>
              <a:rPr lang="en-US" sz="1600" u="sng" dirty="0">
                <a:solidFill>
                  <a:srgbClr val="FF0000"/>
                </a:solidFill>
              </a:rPr>
              <a:t>Transformers – Large Scale Language Pretraining</a:t>
            </a:r>
          </a:p>
          <a:p>
            <a:endParaRPr lang="en-US" sz="1600" u="sng" dirty="0">
              <a:solidFill>
                <a:srgbClr val="FF0000"/>
              </a:solidFill>
            </a:endParaRPr>
          </a:p>
          <a:p>
            <a:r>
              <a:rPr lang="en-US" sz="1600" dirty="0"/>
              <a:t>2030s’ -- ??</a:t>
            </a:r>
          </a:p>
          <a:p>
            <a:pPr lvl="1"/>
            <a:endParaRPr lang="en-US" sz="1600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8984792" y="6553201"/>
            <a:ext cx="27136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alibri" charset="0"/>
              </a:rPr>
              <a:t>Adapted from slide from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Calibri" charset="0"/>
              </a:rPr>
              <a:t>Yejin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alibri" charset="0"/>
              </a:rPr>
              <a:t> Choi</a:t>
            </a:r>
          </a:p>
        </p:txBody>
      </p:sp>
    </p:spTree>
    <p:extLst>
      <p:ext uri="{BB962C8B-B14F-4D97-AF65-F5344CB8AC3E}">
        <p14:creationId xmlns:p14="http://schemas.microsoft.com/office/powerpoint/2010/main" val="998130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Ambiguity is Explosive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371600"/>
            <a:ext cx="8229600" cy="528161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Ambiguities compound to generate enormous numbers of possible interpretations.</a:t>
            </a:r>
          </a:p>
          <a:p>
            <a:pPr>
              <a:lnSpc>
                <a:spcPct val="90000"/>
              </a:lnSpc>
            </a:pPr>
            <a:r>
              <a:rPr lang="en-US" dirty="0"/>
              <a:t>In English, a sentence ending in </a:t>
            </a:r>
            <a:r>
              <a:rPr lang="en-US" i="1" dirty="0"/>
              <a:t>n</a:t>
            </a:r>
            <a:r>
              <a:rPr lang="en-US" dirty="0"/>
              <a:t> prepositional phrases has </a:t>
            </a:r>
            <a:r>
              <a:rPr lang="en-US" i="1" dirty="0"/>
              <a:t>over</a:t>
            </a:r>
            <a:r>
              <a:rPr lang="en-US" dirty="0"/>
              <a:t> 2</a:t>
            </a:r>
            <a:r>
              <a:rPr lang="en-US" i="1" baseline="30000" dirty="0"/>
              <a:t>n </a:t>
            </a:r>
            <a:r>
              <a:rPr lang="en-US" dirty="0"/>
              <a:t>syntactic interpretations.</a:t>
            </a:r>
          </a:p>
          <a:p>
            <a:pPr lvl="1">
              <a:lnSpc>
                <a:spcPct val="90000"/>
              </a:lnSpc>
            </a:pPr>
            <a:r>
              <a:rPr lang="en-US" i="1" baseline="30000" dirty="0"/>
              <a:t>“</a:t>
            </a:r>
            <a:r>
              <a:rPr lang="en-US" dirty="0"/>
              <a:t>I saw the man with the telescope”: </a:t>
            </a:r>
            <a:r>
              <a:rPr lang="en-US" dirty="0">
                <a:solidFill>
                  <a:srgbClr val="FF0000"/>
                </a:solidFill>
              </a:rPr>
              <a:t>2 parses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“I saw the man on the hill with the telescope.”: </a:t>
            </a:r>
            <a:r>
              <a:rPr lang="en-US" dirty="0">
                <a:solidFill>
                  <a:srgbClr val="FF0000"/>
                </a:solidFill>
              </a:rPr>
              <a:t>5 parses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“I saw the man on the hill in Texas with the telescope”:     </a:t>
            </a:r>
            <a:r>
              <a:rPr lang="en-US" dirty="0">
                <a:solidFill>
                  <a:srgbClr val="FF0000"/>
                </a:solidFill>
              </a:rPr>
              <a:t>14 parses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“I saw the man on the hill in Texas with the telescope at noon.”: </a:t>
            </a:r>
            <a:r>
              <a:rPr lang="en-US" dirty="0">
                <a:solidFill>
                  <a:srgbClr val="FF0000"/>
                </a:solidFill>
              </a:rPr>
              <a:t>42 parses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“I saw the man on the hill in Texas with the telescope at noon on Monday”  </a:t>
            </a:r>
            <a:r>
              <a:rPr lang="en-US" dirty="0">
                <a:solidFill>
                  <a:srgbClr val="FF0000"/>
                </a:solidFill>
              </a:rPr>
              <a:t>132 parses</a:t>
            </a:r>
          </a:p>
          <a:p>
            <a:pPr lvl="1">
              <a:lnSpc>
                <a:spcPct val="90000"/>
              </a:lnSpc>
            </a:pP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8777288" y="6553201"/>
            <a:ext cx="18764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4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</p:spTree>
    <p:extLst>
      <p:ext uri="{BB962C8B-B14F-4D97-AF65-F5344CB8AC3E}">
        <p14:creationId xmlns:p14="http://schemas.microsoft.com/office/powerpoint/2010/main" val="51981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Humor and Ambiguity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/>
              <a:t>Many jokes rely on the ambiguity of language:</a:t>
            </a:r>
          </a:p>
          <a:p>
            <a:pPr lvl="1" eaLnBrk="1" hangingPunct="1"/>
            <a:r>
              <a:rPr lang="en-US"/>
              <a:t>Groucho Marx: One morning I shot an elephant in my pajamas.  How he got into my pajamas, I’ll never know.</a:t>
            </a:r>
          </a:p>
          <a:p>
            <a:pPr lvl="1" eaLnBrk="1" hangingPunct="1"/>
            <a:r>
              <a:rPr lang="en-US"/>
              <a:t>She criticized my apartment, so I knocked her flat.</a:t>
            </a:r>
          </a:p>
          <a:p>
            <a:pPr lvl="1" eaLnBrk="1" hangingPunct="1"/>
            <a:r>
              <a:rPr lang="en-US"/>
              <a:t>Noah took all of the animals on the ark in pairs. Except the worms, they came in apples.</a:t>
            </a:r>
          </a:p>
          <a:p>
            <a:pPr lvl="1" eaLnBrk="1" hangingPunct="1"/>
            <a:r>
              <a:rPr lang="en-US"/>
              <a:t>Policeman to little boy: “We are looking for a thief with a bicycle.” Little boy: “Wouldn’t you be better using your eyes.”</a:t>
            </a:r>
          </a:p>
          <a:p>
            <a:pPr lvl="1" eaLnBrk="1" hangingPunct="1"/>
            <a:r>
              <a:rPr lang="en-US"/>
              <a:t>Why is the teacher wearing sun-glasses. Because the class is so bright.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8777288" y="6553201"/>
            <a:ext cx="18764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4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</p:spTree>
    <p:extLst>
      <p:ext uri="{BB962C8B-B14F-4D97-AF65-F5344CB8AC3E}">
        <p14:creationId xmlns:p14="http://schemas.microsoft.com/office/powerpoint/2010/main" val="1196683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A13CA-17D3-6F43-A0FF-7FDE7ECAE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AD9B6-08CA-374A-B4FB-12558E819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be released over the weekend (due within the following week)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9FFF7-FC97-A947-B04A-17A91B2A6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021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is Language Ambiguous?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8777288" y="6553201"/>
            <a:ext cx="18764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4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</p:spTree>
    <p:extLst>
      <p:ext uri="{BB962C8B-B14F-4D97-AF65-F5344CB8AC3E}">
        <p14:creationId xmlns:p14="http://schemas.microsoft.com/office/powerpoint/2010/main" val="3138826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is Language Ambiguous?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Having a unique linguistic expression for every possible conceptualization that could be conveyed would make language overly complex and linguistic expressions unnecessarily long.</a:t>
            </a:r>
          </a:p>
          <a:p>
            <a:r>
              <a:rPr lang="en-US"/>
              <a:t>Allowing resolvable ambiguity permits shorter linguistic expressions, i.e. data compression.</a:t>
            </a:r>
          </a:p>
          <a:p>
            <a:r>
              <a:rPr lang="en-US"/>
              <a:t>Language relies on people’s ability to use their knowledge and inference abilities to properly resolve ambiguities.</a:t>
            </a:r>
          </a:p>
          <a:p>
            <a:r>
              <a:rPr lang="en-US"/>
              <a:t>Infrequently, disambiguation fails, i.e. the compression is lossy.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8777288" y="6553201"/>
            <a:ext cx="18764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4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</p:spTree>
    <p:extLst>
      <p:ext uri="{BB962C8B-B14F-4D97-AF65-F5344CB8AC3E}">
        <p14:creationId xmlns:p14="http://schemas.microsoft.com/office/powerpoint/2010/main" val="3661912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Natural Languages vs. Computer Languages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Ambiguity is the primary difference between natural and computer languages.</a:t>
            </a:r>
          </a:p>
          <a:p>
            <a:r>
              <a:rPr lang="en-US" dirty="0"/>
              <a:t>Formal programming languages are designed to be unambiguous, i.e. they can be defined by a grammar that produces a unique parse for each sentence in the language.</a:t>
            </a:r>
          </a:p>
          <a:p>
            <a:r>
              <a:rPr lang="en-US" dirty="0"/>
              <a:t>Programming languages are also designed for efficient (deterministic) parsing.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8777288" y="6553201"/>
            <a:ext cx="18764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4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</p:spTree>
    <p:extLst>
      <p:ext uri="{BB962C8B-B14F-4D97-AF65-F5344CB8AC3E}">
        <p14:creationId xmlns:p14="http://schemas.microsoft.com/office/powerpoint/2010/main" val="2839475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Natural Language Tasks</a:t>
            </a:r>
          </a:p>
        </p:txBody>
      </p:sp>
      <p:sp>
        <p:nvSpPr>
          <p:cNvPr id="28675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/>
              <a:t>Processing natural language text involves many various syntactic, semantic and pragmatic tasks in addition to other problems.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8777288" y="6553201"/>
            <a:ext cx="18764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4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</p:spTree>
    <p:extLst>
      <p:ext uri="{BB962C8B-B14F-4D97-AF65-F5344CB8AC3E}">
        <p14:creationId xmlns:p14="http://schemas.microsoft.com/office/powerpoint/2010/main" val="3863230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Syntactic Tasks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8777288" y="6553201"/>
            <a:ext cx="18764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4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</p:spTree>
    <p:extLst>
      <p:ext uri="{BB962C8B-B14F-4D97-AF65-F5344CB8AC3E}">
        <p14:creationId xmlns:p14="http://schemas.microsoft.com/office/powerpoint/2010/main" val="3512866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Word Segmentation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Breaking a string of characters into a sequence of words.</a:t>
            </a:r>
          </a:p>
          <a:p>
            <a:pPr>
              <a:lnSpc>
                <a:spcPct val="90000"/>
              </a:lnSpc>
            </a:pPr>
            <a:r>
              <a:rPr lang="en-US" dirty="0"/>
              <a:t>In some written languages (e.g. Chinese) words are not separated by spaces.</a:t>
            </a:r>
          </a:p>
          <a:p>
            <a:pPr>
              <a:lnSpc>
                <a:spcPct val="90000"/>
              </a:lnSpc>
            </a:pPr>
            <a:r>
              <a:rPr lang="en-US" dirty="0"/>
              <a:t>Even in English, characters other than white-space can be used to separate words [e.g. </a:t>
            </a:r>
            <a:r>
              <a:rPr lang="en-US" b="1" dirty="0">
                <a:solidFill>
                  <a:srgbClr val="FF3F3F"/>
                </a:solidFill>
              </a:rPr>
              <a:t>, ; . - : ( )</a:t>
            </a:r>
            <a:r>
              <a:rPr lang="en-US" dirty="0"/>
              <a:t> ]</a:t>
            </a:r>
          </a:p>
          <a:p>
            <a:pPr>
              <a:lnSpc>
                <a:spcPct val="90000"/>
              </a:lnSpc>
            </a:pPr>
            <a:r>
              <a:rPr lang="en-US" dirty="0"/>
              <a:t>Examples from English URLs:</a:t>
            </a:r>
            <a:endParaRPr lang="en-US" dirty="0">
              <a:sym typeface="Symbol" charset="2"/>
            </a:endParaRPr>
          </a:p>
          <a:p>
            <a:pPr lvl="1">
              <a:lnSpc>
                <a:spcPct val="90000"/>
              </a:lnSpc>
            </a:pPr>
            <a:r>
              <a:rPr lang="en-US" dirty="0" err="1"/>
              <a:t>jumptheshark.com</a:t>
            </a:r>
            <a:r>
              <a:rPr lang="en-US" dirty="0"/>
              <a:t> </a:t>
            </a:r>
            <a:r>
              <a:rPr lang="en-US" dirty="0">
                <a:sym typeface="Symbol" charset="2"/>
              </a:rPr>
              <a:t></a:t>
            </a:r>
            <a:r>
              <a:rPr lang="en-US" dirty="0">
                <a:ea typeface="Times New Roman" charset="0"/>
                <a:cs typeface="Times New Roman" charset="0"/>
              </a:rPr>
              <a:t> jump the shark .com</a:t>
            </a:r>
          </a:p>
          <a:p>
            <a:pPr lvl="1">
              <a:lnSpc>
                <a:spcPct val="90000"/>
              </a:lnSpc>
            </a:pPr>
            <a:r>
              <a:rPr lang="en-US" dirty="0" err="1">
                <a:ea typeface="Times New Roman" charset="0"/>
                <a:cs typeface="Times New Roman" charset="0"/>
              </a:rPr>
              <a:t>myspace.com</a:t>
            </a:r>
            <a:r>
              <a:rPr lang="en-US" dirty="0">
                <a:ea typeface="Times New Roman" charset="0"/>
                <a:cs typeface="Times New Roman" charset="0"/>
              </a:rPr>
              <a:t>/</a:t>
            </a:r>
            <a:r>
              <a:rPr lang="en-US" dirty="0" err="1">
                <a:ea typeface="Times New Roman" charset="0"/>
                <a:cs typeface="Times New Roman" charset="0"/>
              </a:rPr>
              <a:t>pluckerswingbar</a:t>
            </a:r>
            <a:r>
              <a:rPr lang="en-US" dirty="0">
                <a:ea typeface="Times New Roman" charset="0"/>
                <a:cs typeface="Times New Roman" charset="0"/>
              </a:rPr>
              <a:t> 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>
                <a:ea typeface="Times New Roman" charset="0"/>
                <a:cs typeface="Times New Roman" charset="0"/>
              </a:rPr>
              <a:t>    </a:t>
            </a:r>
            <a:r>
              <a:rPr lang="en-US" dirty="0">
                <a:sym typeface="Symbol" charset="2"/>
              </a:rPr>
              <a:t></a:t>
            </a:r>
            <a:r>
              <a:rPr lang="en-US" dirty="0"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ea typeface="Times New Roman" charset="0"/>
                <a:cs typeface="Times New Roman" charset="0"/>
              </a:rPr>
              <a:t>myspace</a:t>
            </a:r>
            <a:r>
              <a:rPr lang="en-US" dirty="0">
                <a:ea typeface="Times New Roman" charset="0"/>
                <a:cs typeface="Times New Roman" charset="0"/>
              </a:rPr>
              <a:t> .com </a:t>
            </a:r>
            <a:r>
              <a:rPr lang="en-US" dirty="0" err="1">
                <a:ea typeface="Times New Roman" charset="0"/>
                <a:cs typeface="Times New Roman" charset="0"/>
              </a:rPr>
              <a:t>pluckers</a:t>
            </a:r>
            <a:r>
              <a:rPr lang="en-US" dirty="0">
                <a:ea typeface="Times New Roman" charset="0"/>
                <a:cs typeface="Times New Roman" charset="0"/>
              </a:rPr>
              <a:t> wing bar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>
                <a:ea typeface="Times New Roman" charset="0"/>
                <a:cs typeface="Times New Roman" charset="0"/>
              </a:rPr>
              <a:t>    </a:t>
            </a:r>
            <a:r>
              <a:rPr lang="en-US" dirty="0">
                <a:sym typeface="Symbol" charset="2"/>
              </a:rPr>
              <a:t></a:t>
            </a:r>
            <a:r>
              <a:rPr lang="en-US" dirty="0"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ea typeface="Times New Roman" charset="0"/>
                <a:cs typeface="Times New Roman" charset="0"/>
              </a:rPr>
              <a:t>myspace</a:t>
            </a:r>
            <a:r>
              <a:rPr lang="en-US" dirty="0">
                <a:ea typeface="Times New Roman" charset="0"/>
                <a:cs typeface="Times New Roman" charset="0"/>
              </a:rPr>
              <a:t> .com </a:t>
            </a:r>
            <a:r>
              <a:rPr lang="en-US" dirty="0" err="1">
                <a:ea typeface="Times New Roman" charset="0"/>
                <a:cs typeface="Times New Roman" charset="0"/>
              </a:rPr>
              <a:t>plucker</a:t>
            </a:r>
            <a:r>
              <a:rPr lang="en-US" dirty="0">
                <a:ea typeface="Times New Roman" charset="0"/>
                <a:cs typeface="Times New Roman" charset="0"/>
              </a:rPr>
              <a:t> swing bar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8777288" y="6553201"/>
            <a:ext cx="18764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4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</p:spTree>
    <p:extLst>
      <p:ext uri="{BB962C8B-B14F-4D97-AF65-F5344CB8AC3E}">
        <p14:creationId xmlns:p14="http://schemas.microsoft.com/office/powerpoint/2010/main" val="1961164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Morphological Analysis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371600"/>
            <a:ext cx="7772400" cy="4992688"/>
          </a:xfrm>
        </p:spPr>
        <p:txBody>
          <a:bodyPr>
            <a:normAutofit lnSpcReduction="10000"/>
          </a:bodyPr>
          <a:lstStyle/>
          <a:p>
            <a:r>
              <a:rPr lang="en-US" sz="2400" b="1" i="1"/>
              <a:t>Morphology</a:t>
            </a:r>
            <a:r>
              <a:rPr lang="en-US" sz="2400"/>
              <a:t> is the field of linguistics that studies the internal structure of words. (Wikipedia)</a:t>
            </a:r>
          </a:p>
          <a:p>
            <a:r>
              <a:rPr lang="en-US" sz="2400"/>
              <a:t>A </a:t>
            </a:r>
            <a:r>
              <a:rPr lang="en-US" sz="2400" b="1" i="1"/>
              <a:t>morpheme</a:t>
            </a:r>
            <a:r>
              <a:rPr lang="en-US" sz="2400"/>
              <a:t> is the smallest linguistic unit that has semantic meaning (Wikipedia)</a:t>
            </a:r>
          </a:p>
          <a:p>
            <a:pPr lvl="1"/>
            <a:r>
              <a:rPr lang="en-US" sz="2000"/>
              <a:t> e.g. “carry”, “pre”, “ed”, “ly”, “s”</a:t>
            </a:r>
          </a:p>
          <a:p>
            <a:r>
              <a:rPr lang="en-US" sz="2400"/>
              <a:t>Morphological analysis is the task of segmenting a word into its morphemes:</a:t>
            </a:r>
          </a:p>
          <a:p>
            <a:pPr lvl="1"/>
            <a:r>
              <a:rPr lang="en-US" sz="2000"/>
              <a:t>carried </a:t>
            </a:r>
            <a:r>
              <a:rPr lang="en-US">
                <a:sym typeface="Symbol" charset="2"/>
              </a:rPr>
              <a:t></a:t>
            </a:r>
            <a:r>
              <a:rPr lang="en-US" sz="2000"/>
              <a:t> </a:t>
            </a:r>
            <a:r>
              <a:rPr lang="en-US" sz="2000">
                <a:ea typeface="Times New Roman" charset="0"/>
                <a:cs typeface="Times New Roman" charset="0"/>
              </a:rPr>
              <a:t> carry + ed (past tense)</a:t>
            </a:r>
          </a:p>
          <a:p>
            <a:pPr lvl="1"/>
            <a:r>
              <a:rPr lang="en-US" sz="2000">
                <a:ea typeface="Times New Roman" charset="0"/>
                <a:cs typeface="Times New Roman" charset="0"/>
              </a:rPr>
              <a:t>independently </a:t>
            </a:r>
            <a:r>
              <a:rPr lang="en-US">
                <a:sym typeface="Symbol" charset="2"/>
              </a:rPr>
              <a:t></a:t>
            </a:r>
            <a:r>
              <a:rPr lang="en-US" sz="2000">
                <a:ea typeface="Times New Roman" charset="0"/>
                <a:cs typeface="Times New Roman" charset="0"/>
              </a:rPr>
              <a:t>  in + (depend + ent) + ly </a:t>
            </a:r>
          </a:p>
          <a:p>
            <a:pPr lvl="1"/>
            <a:r>
              <a:rPr lang="en-US" sz="2000">
                <a:ea typeface="Times New Roman" charset="0"/>
                <a:cs typeface="Times New Roman" charset="0"/>
              </a:rPr>
              <a:t>Googlers </a:t>
            </a:r>
            <a:r>
              <a:rPr lang="en-US">
                <a:sym typeface="Symbol" charset="2"/>
              </a:rPr>
              <a:t></a:t>
            </a:r>
            <a:r>
              <a:rPr lang="en-US" sz="2000">
                <a:ea typeface="Times New Roman" charset="0"/>
                <a:cs typeface="Times New Roman" charset="0"/>
              </a:rPr>
              <a:t>  (Google + er) + s (plural)</a:t>
            </a:r>
          </a:p>
          <a:p>
            <a:pPr lvl="1"/>
            <a:r>
              <a:rPr lang="en-US" sz="2000">
                <a:ea typeface="Times New Roman" charset="0"/>
                <a:cs typeface="Times New Roman" charset="0"/>
              </a:rPr>
              <a:t>unlockable </a:t>
            </a:r>
            <a:r>
              <a:rPr lang="en-US">
                <a:sym typeface="Symbol" charset="2"/>
              </a:rPr>
              <a:t></a:t>
            </a:r>
            <a:r>
              <a:rPr lang="en-US" sz="2000">
                <a:ea typeface="Times New Roman" charset="0"/>
                <a:cs typeface="Times New Roman" charset="0"/>
              </a:rPr>
              <a:t>  un + (lock + able)  ?</a:t>
            </a:r>
          </a:p>
          <a:p>
            <a:pPr lvl="1">
              <a:buFontTx/>
              <a:buNone/>
            </a:pPr>
            <a:r>
              <a:rPr lang="en-US" sz="2000">
                <a:ea typeface="Times New Roman" charset="0"/>
                <a:cs typeface="Times New Roman" charset="0"/>
              </a:rPr>
              <a:t>                       </a:t>
            </a:r>
            <a:r>
              <a:rPr lang="en-US">
                <a:sym typeface="Symbol" charset="2"/>
              </a:rPr>
              <a:t></a:t>
            </a:r>
            <a:r>
              <a:rPr lang="en-US" sz="2000">
                <a:ea typeface="Times New Roman" charset="0"/>
                <a:cs typeface="Times New Roman" charset="0"/>
              </a:rPr>
              <a:t>  (un + lock) + able  ?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8777288" y="6553201"/>
            <a:ext cx="18764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4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</p:spTree>
    <p:extLst>
      <p:ext uri="{BB962C8B-B14F-4D97-AF65-F5344CB8AC3E}">
        <p14:creationId xmlns:p14="http://schemas.microsoft.com/office/powerpoint/2010/main" val="38149471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371600"/>
            <a:ext cx="7772400" cy="4992688"/>
          </a:xfrm>
        </p:spPr>
        <p:txBody>
          <a:bodyPr>
            <a:normAutofit lnSpcReduction="10000"/>
          </a:bodyPr>
          <a:lstStyle/>
          <a:p>
            <a:r>
              <a:rPr lang="en-US" sz="2400" b="1" i="1" dirty="0"/>
              <a:t>German</a:t>
            </a:r>
          </a:p>
          <a:p>
            <a:pPr marL="0" indent="0">
              <a:buNone/>
            </a:pPr>
            <a:r>
              <a:rPr lang="en-US" sz="2000" dirty="0">
                <a:ea typeface="Times New Roman" charset="0"/>
                <a:cs typeface="Times New Roman" charset="0"/>
              </a:rPr>
              <a:t>    </a:t>
            </a:r>
          </a:p>
          <a:p>
            <a:pPr marL="0" indent="0">
              <a:buNone/>
            </a:pPr>
            <a:r>
              <a:rPr lang="en-US" sz="2000" dirty="0">
                <a:ea typeface="Times New Roman" charset="0"/>
                <a:cs typeface="Times New Roman" charset="0"/>
              </a:rPr>
              <a:t>555 --&gt; </a:t>
            </a:r>
            <a:r>
              <a:rPr lang="en-US" sz="2000" dirty="0" err="1">
                <a:ea typeface="Times New Roman" charset="0"/>
                <a:cs typeface="Times New Roman" charset="0"/>
              </a:rPr>
              <a:t>fünf­hundert­fünf­und­fünfzig</a:t>
            </a:r>
            <a:endParaRPr lang="en-US" sz="2000" dirty="0"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endParaRPr lang="en-US" sz="2000" dirty="0"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r>
              <a:rPr lang="en-US" sz="2000" dirty="0">
                <a:ea typeface="Times New Roman" charset="0"/>
                <a:cs typeface="Times New Roman" charset="0"/>
              </a:rPr>
              <a:t>7254 </a:t>
            </a:r>
            <a:r>
              <a:rPr lang="en-US" sz="2000" dirty="0">
                <a:ea typeface="Times New Roman" charset="0"/>
                <a:cs typeface="Times New Roman" charset="0"/>
                <a:sym typeface="Wingdings" pitchFamily="2" charset="2"/>
              </a:rPr>
              <a:t> </a:t>
            </a:r>
            <a:r>
              <a:rPr lang="en-US" sz="2000" dirty="0" err="1">
                <a:ea typeface="Times New Roman" charset="0"/>
                <a:cs typeface="Times New Roman" charset="0"/>
                <a:sym typeface="Wingdings" pitchFamily="2" charset="2"/>
              </a:rPr>
              <a:t>Siebentausendzweihundertvierundfünfzig</a:t>
            </a:r>
            <a:endParaRPr lang="en-US" sz="2000" dirty="0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869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Part Of Speech (POS) Tagging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371600"/>
            <a:ext cx="7772400" cy="5140325"/>
          </a:xfrm>
        </p:spPr>
        <p:txBody>
          <a:bodyPr/>
          <a:lstStyle/>
          <a:p>
            <a:r>
              <a:rPr lang="en-US" dirty="0"/>
              <a:t>Annotate each word in a sentence with a part-of-speech.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Useful for subsequent syntactic parsing and word sense disambiguation.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452689" y="2393951"/>
            <a:ext cx="5254557" cy="8331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2400" dirty="0">
                <a:solidFill>
                  <a:srgbClr val="3333CC"/>
                </a:solidFill>
                <a:ea typeface=""/>
                <a:cs typeface=""/>
              </a:rPr>
              <a:t>I     ate   the  spaghetti  with   meatballs.  </a:t>
            </a:r>
          </a:p>
          <a:p>
            <a:pPr algn="l" rtl="0"/>
            <a:r>
              <a:rPr lang="en-US" sz="2400" dirty="0">
                <a:solidFill>
                  <a:srgbClr val="CC0099"/>
                </a:solidFill>
                <a:ea typeface=""/>
                <a:cs typeface=""/>
              </a:rPr>
              <a:t>Pro  V    </a:t>
            </a:r>
            <a:r>
              <a:rPr lang="en-US" sz="2400" dirty="0" err="1">
                <a:solidFill>
                  <a:srgbClr val="CC0099"/>
                </a:solidFill>
                <a:ea typeface=""/>
                <a:cs typeface=""/>
              </a:rPr>
              <a:t>Det</a:t>
            </a:r>
            <a:r>
              <a:rPr lang="en-US" sz="2400" dirty="0">
                <a:solidFill>
                  <a:srgbClr val="CC0099"/>
                </a:solidFill>
                <a:ea typeface=""/>
                <a:cs typeface=""/>
              </a:rPr>
              <a:t>        N          Prep        N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354264" y="3235326"/>
            <a:ext cx="7833981" cy="8331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2400" dirty="0">
                <a:solidFill>
                  <a:srgbClr val="3333CC"/>
                </a:solidFill>
                <a:ea typeface=""/>
                <a:cs typeface=""/>
              </a:rPr>
              <a:t>John  </a:t>
            </a:r>
            <a:r>
              <a:rPr lang="en-US" sz="2400" dirty="0">
                <a:solidFill>
                  <a:srgbClr val="CC0000"/>
                </a:solidFill>
                <a:ea typeface=""/>
                <a:cs typeface=""/>
              </a:rPr>
              <a:t>saw</a:t>
            </a:r>
            <a:r>
              <a:rPr lang="en-US" sz="2400" dirty="0">
                <a:solidFill>
                  <a:srgbClr val="3333CC"/>
                </a:solidFill>
                <a:ea typeface=""/>
                <a:cs typeface=""/>
              </a:rPr>
              <a:t>  the  </a:t>
            </a:r>
            <a:r>
              <a:rPr lang="en-US" sz="2400" dirty="0">
                <a:solidFill>
                  <a:srgbClr val="CC0000"/>
                </a:solidFill>
                <a:ea typeface=""/>
                <a:cs typeface=""/>
              </a:rPr>
              <a:t>saw</a:t>
            </a:r>
            <a:r>
              <a:rPr lang="en-US" sz="2400" dirty="0">
                <a:solidFill>
                  <a:srgbClr val="3333CC"/>
                </a:solidFill>
                <a:ea typeface=""/>
                <a:cs typeface=""/>
              </a:rPr>
              <a:t>  and  decided  </a:t>
            </a:r>
            <a:r>
              <a:rPr lang="en-US" sz="2400" dirty="0">
                <a:solidFill>
                  <a:srgbClr val="CC0000"/>
                </a:solidFill>
                <a:ea typeface=""/>
                <a:cs typeface=""/>
              </a:rPr>
              <a:t>to</a:t>
            </a:r>
            <a:r>
              <a:rPr lang="en-US" sz="2400" dirty="0">
                <a:solidFill>
                  <a:srgbClr val="3333CC"/>
                </a:solidFill>
                <a:ea typeface=""/>
                <a:cs typeface=""/>
              </a:rPr>
              <a:t>  take  it     </a:t>
            </a:r>
            <a:r>
              <a:rPr lang="en-US" sz="2400" dirty="0">
                <a:solidFill>
                  <a:srgbClr val="CC0000"/>
                </a:solidFill>
                <a:ea typeface=""/>
                <a:cs typeface=""/>
              </a:rPr>
              <a:t>to</a:t>
            </a:r>
            <a:r>
              <a:rPr lang="en-US" sz="2400" dirty="0">
                <a:solidFill>
                  <a:srgbClr val="3333CC"/>
                </a:solidFill>
                <a:ea typeface=""/>
                <a:cs typeface=""/>
              </a:rPr>
              <a:t>   the   table.</a:t>
            </a:r>
          </a:p>
          <a:p>
            <a:pPr algn="l" rtl="0"/>
            <a:r>
              <a:rPr lang="en-US" sz="2400" dirty="0">
                <a:solidFill>
                  <a:srgbClr val="CC0099"/>
                </a:solidFill>
                <a:ea typeface=""/>
                <a:cs typeface=""/>
              </a:rPr>
              <a:t>PN      V      </a:t>
            </a:r>
            <a:r>
              <a:rPr lang="en-US" sz="2400" dirty="0" err="1">
                <a:solidFill>
                  <a:srgbClr val="CC0099"/>
                </a:solidFill>
                <a:ea typeface=""/>
                <a:cs typeface=""/>
              </a:rPr>
              <a:t>Det</a:t>
            </a:r>
            <a:r>
              <a:rPr lang="en-US" sz="2400" dirty="0">
                <a:solidFill>
                  <a:srgbClr val="CC0099"/>
                </a:solidFill>
                <a:ea typeface=""/>
                <a:cs typeface=""/>
              </a:rPr>
              <a:t>    N   Con         V     Part   V   Pro Prep </a:t>
            </a:r>
            <a:r>
              <a:rPr lang="en-US" sz="2400" dirty="0" err="1">
                <a:solidFill>
                  <a:srgbClr val="CC0099"/>
                </a:solidFill>
                <a:ea typeface=""/>
                <a:cs typeface=""/>
              </a:rPr>
              <a:t>Det</a:t>
            </a:r>
            <a:r>
              <a:rPr lang="en-US" sz="2400" dirty="0">
                <a:solidFill>
                  <a:srgbClr val="CC0099"/>
                </a:solidFill>
                <a:ea typeface=""/>
                <a:cs typeface=""/>
              </a:rPr>
              <a:t>      N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8777288" y="6553201"/>
            <a:ext cx="18764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4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  <p:sp>
        <p:nvSpPr>
          <p:cNvPr id="2" name="Rectangle 1"/>
          <p:cNvSpPr/>
          <p:nvPr/>
        </p:nvSpPr>
        <p:spPr>
          <a:xfrm>
            <a:off x="2452689" y="2876054"/>
            <a:ext cx="7187959" cy="3694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54264" y="3612527"/>
            <a:ext cx="7529512" cy="3694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71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Phrase Chunking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Find all noun phrases (NPs) and verb phrases (VPs) in a sentence.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[NP </a:t>
            </a:r>
            <a:r>
              <a:rPr lang="en-US" dirty="0">
                <a:solidFill>
                  <a:srgbClr val="CC0000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]  [VP </a:t>
            </a:r>
            <a:r>
              <a:rPr lang="en-US" dirty="0">
                <a:solidFill>
                  <a:srgbClr val="008000"/>
                </a:solidFill>
              </a:rPr>
              <a:t>ate</a:t>
            </a:r>
            <a:r>
              <a:rPr lang="en-US" dirty="0">
                <a:solidFill>
                  <a:schemeClr val="tx1"/>
                </a:solidFill>
              </a:rPr>
              <a:t>]  [NP </a:t>
            </a:r>
            <a:r>
              <a:rPr lang="en-US" dirty="0">
                <a:solidFill>
                  <a:srgbClr val="CC0000"/>
                </a:solidFill>
              </a:rPr>
              <a:t>the  spaghetti</a:t>
            </a:r>
            <a:r>
              <a:rPr lang="en-US" dirty="0">
                <a:solidFill>
                  <a:schemeClr val="tx1"/>
                </a:solidFill>
              </a:rPr>
              <a:t>]  [PP </a:t>
            </a:r>
            <a:r>
              <a:rPr lang="en-US" dirty="0">
                <a:solidFill>
                  <a:schemeClr val="tx2"/>
                </a:solidFill>
              </a:rPr>
              <a:t>with</a:t>
            </a:r>
            <a:r>
              <a:rPr lang="en-US" dirty="0">
                <a:solidFill>
                  <a:schemeClr val="tx1"/>
                </a:solidFill>
              </a:rPr>
              <a:t>]   [NP </a:t>
            </a:r>
            <a:r>
              <a:rPr lang="en-US" dirty="0">
                <a:solidFill>
                  <a:srgbClr val="CC0000"/>
                </a:solidFill>
              </a:rPr>
              <a:t>meatball</a:t>
            </a:r>
            <a:r>
              <a:rPr lang="en-US" dirty="0">
                <a:solidFill>
                  <a:schemeClr val="tx1"/>
                </a:solidFill>
              </a:rPr>
              <a:t>s].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[NP</a:t>
            </a:r>
            <a:r>
              <a:rPr lang="en-US" dirty="0">
                <a:solidFill>
                  <a:srgbClr val="FF0000"/>
                </a:solidFill>
              </a:rPr>
              <a:t> He </a:t>
            </a:r>
            <a:r>
              <a:rPr lang="en-US" dirty="0">
                <a:solidFill>
                  <a:srgbClr val="000000"/>
                </a:solidFill>
              </a:rPr>
              <a:t>] [VP</a:t>
            </a:r>
            <a:r>
              <a:rPr lang="en-US" dirty="0">
                <a:solidFill>
                  <a:srgbClr val="00FF0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reckons</a:t>
            </a:r>
            <a:r>
              <a:rPr lang="en-US" dirty="0">
                <a:solidFill>
                  <a:srgbClr val="00FF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] [NP</a:t>
            </a:r>
            <a:r>
              <a:rPr lang="en-US" dirty="0">
                <a:solidFill>
                  <a:srgbClr val="FF0000"/>
                </a:solidFill>
              </a:rPr>
              <a:t> the current account deficit </a:t>
            </a:r>
            <a:r>
              <a:rPr lang="en-US" dirty="0">
                <a:solidFill>
                  <a:srgbClr val="000000"/>
                </a:solidFill>
              </a:rPr>
              <a:t>] [VP</a:t>
            </a:r>
            <a:r>
              <a:rPr lang="en-US" dirty="0">
                <a:solidFill>
                  <a:srgbClr val="00FF0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will narrow</a:t>
            </a:r>
            <a:r>
              <a:rPr lang="en-US" dirty="0">
                <a:solidFill>
                  <a:srgbClr val="00FF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] [PP</a:t>
            </a:r>
            <a:r>
              <a:rPr lang="en-US" dirty="0">
                <a:solidFill>
                  <a:srgbClr val="0000FF"/>
                </a:solidFill>
              </a:rPr>
              <a:t> to </a:t>
            </a:r>
            <a:r>
              <a:rPr lang="en-US" dirty="0">
                <a:solidFill>
                  <a:srgbClr val="000000"/>
                </a:solidFill>
              </a:rPr>
              <a:t>] [NP</a:t>
            </a:r>
            <a:r>
              <a:rPr lang="en-US" dirty="0">
                <a:solidFill>
                  <a:srgbClr val="FF0000"/>
                </a:solidFill>
              </a:rPr>
              <a:t> only # 1.8 billion </a:t>
            </a:r>
            <a:r>
              <a:rPr lang="en-US" dirty="0">
                <a:solidFill>
                  <a:srgbClr val="000000"/>
                </a:solidFill>
              </a:rPr>
              <a:t>] [PP</a:t>
            </a:r>
            <a:r>
              <a:rPr lang="en-US" dirty="0">
                <a:solidFill>
                  <a:srgbClr val="0000FF"/>
                </a:solidFill>
              </a:rPr>
              <a:t> in </a:t>
            </a:r>
            <a:r>
              <a:rPr lang="en-US" dirty="0">
                <a:solidFill>
                  <a:srgbClr val="000000"/>
                </a:solidFill>
              </a:rPr>
              <a:t>] [NP</a:t>
            </a:r>
            <a:r>
              <a:rPr lang="en-US" dirty="0">
                <a:solidFill>
                  <a:srgbClr val="FF0000"/>
                </a:solidFill>
              </a:rPr>
              <a:t> September </a:t>
            </a:r>
            <a:r>
              <a:rPr lang="en-US" dirty="0">
                <a:solidFill>
                  <a:srgbClr val="000000"/>
                </a:solidFill>
              </a:rPr>
              <a:t>]</a:t>
            </a:r>
            <a:r>
              <a:rPr lang="en-US" dirty="0">
                <a:solidFill>
                  <a:srgbClr val="3333CC"/>
                </a:solidFill>
              </a:rPr>
              <a:t> 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8777288" y="6553201"/>
            <a:ext cx="18764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4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</p:spTree>
    <p:extLst>
      <p:ext uri="{BB962C8B-B14F-4D97-AF65-F5344CB8AC3E}">
        <p14:creationId xmlns:p14="http://schemas.microsoft.com/office/powerpoint/2010/main" val="2654501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639E3-A81A-9C4C-9DE5-6413114AA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BD751-A6A7-6547-A09E-33EF2E5A7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Natural Language Processing?</a:t>
            </a:r>
          </a:p>
          <a:p>
            <a:r>
              <a:rPr lang="en-US" dirty="0"/>
              <a:t>Why is it hard? </a:t>
            </a:r>
          </a:p>
          <a:p>
            <a:r>
              <a:rPr lang="en-US" dirty="0"/>
              <a:t>Common Tasks in NLP</a:t>
            </a:r>
          </a:p>
          <a:p>
            <a:r>
              <a:rPr lang="en-US" dirty="0"/>
              <a:t>Language Modeling</a:t>
            </a:r>
          </a:p>
          <a:p>
            <a:r>
              <a:rPr lang="en-US" dirty="0"/>
              <a:t>Word and Sentence representations for ML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8C9EC-90DA-1749-8A32-11EFFA414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6836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Syntactic Parsing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/>
              <a:t>Produce the correct syntactic parse tree for a sentence.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6265" y="2565401"/>
            <a:ext cx="8821737" cy="2820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8777288" y="6553201"/>
            <a:ext cx="18764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4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</p:spTree>
    <p:extLst>
      <p:ext uri="{BB962C8B-B14F-4D97-AF65-F5344CB8AC3E}">
        <p14:creationId xmlns:p14="http://schemas.microsoft.com/office/powerpoint/2010/main" val="27809108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</p:spPr>
        <p:txBody>
          <a:bodyPr/>
          <a:lstStyle/>
          <a:p>
            <a:r>
              <a:rPr lang="en-US"/>
              <a:t>Semantic Tasks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8777288" y="6553201"/>
            <a:ext cx="18764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4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</p:spTree>
    <p:extLst>
      <p:ext uri="{BB962C8B-B14F-4D97-AF65-F5344CB8AC3E}">
        <p14:creationId xmlns:p14="http://schemas.microsoft.com/office/powerpoint/2010/main" val="13766921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EAE36BE-A455-1A42-98B3-068C7DF2E49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Word Sense Disambiguation (WSD)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Words in natural language usually have a fair number of different possible meanings.</a:t>
            </a:r>
          </a:p>
          <a:p>
            <a:pPr lvl="1">
              <a:lnSpc>
                <a:spcPct val="90000"/>
              </a:lnSpc>
            </a:pPr>
            <a:r>
              <a:rPr lang="en-US"/>
              <a:t>Ellen has a strong </a:t>
            </a:r>
            <a:r>
              <a:rPr lang="en-US">
                <a:solidFill>
                  <a:srgbClr val="FF0000"/>
                </a:solidFill>
              </a:rPr>
              <a:t>interest</a:t>
            </a:r>
            <a:r>
              <a:rPr lang="en-US"/>
              <a:t> in computational linguistics.</a:t>
            </a:r>
          </a:p>
          <a:p>
            <a:pPr lvl="1">
              <a:lnSpc>
                <a:spcPct val="90000"/>
              </a:lnSpc>
            </a:pPr>
            <a:r>
              <a:rPr lang="en-US"/>
              <a:t>Ellen pays a large amount of </a:t>
            </a:r>
            <a:r>
              <a:rPr lang="en-US">
                <a:solidFill>
                  <a:srgbClr val="FF0000"/>
                </a:solidFill>
              </a:rPr>
              <a:t>interest</a:t>
            </a:r>
            <a:r>
              <a:rPr lang="en-US"/>
              <a:t> on her credit card.</a:t>
            </a:r>
          </a:p>
          <a:p>
            <a:pPr>
              <a:lnSpc>
                <a:spcPct val="90000"/>
              </a:lnSpc>
            </a:pPr>
            <a:r>
              <a:rPr lang="en-US"/>
              <a:t>For many tasks (question answering, translation), the proper sense of each ambiguous word in a sentence must be determined.</a:t>
            </a:r>
          </a:p>
          <a:p>
            <a:pPr lvl="1">
              <a:lnSpc>
                <a:spcPct val="90000"/>
              </a:lnSpc>
            </a:pPr>
            <a:endParaRPr lang="en-US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8777288" y="6553201"/>
            <a:ext cx="18764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4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</p:spTree>
    <p:extLst>
      <p:ext uri="{BB962C8B-B14F-4D97-AF65-F5344CB8AC3E}">
        <p14:creationId xmlns:p14="http://schemas.microsoft.com/office/powerpoint/2010/main" val="28078011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7FF36B3-776F-9D44-B498-B08DCF51A11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Semantic Role Labeling (SRL)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5458" y="1600201"/>
            <a:ext cx="8855684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For each clause, determine the semantic role played by each noun phrase that is an argument to the verb.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FF3300"/>
                </a:solidFill>
              </a:rPr>
              <a:t>   agent </a:t>
            </a:r>
            <a:r>
              <a:rPr lang="en-US" dirty="0"/>
              <a:t>        </a:t>
            </a:r>
            <a:r>
              <a:rPr lang="en-US" dirty="0">
                <a:solidFill>
                  <a:srgbClr val="FF9900"/>
                </a:solidFill>
              </a:rPr>
              <a:t>patient</a:t>
            </a:r>
            <a:r>
              <a:rPr lang="en-US" dirty="0"/>
              <a:t>        </a:t>
            </a:r>
            <a:r>
              <a:rPr lang="en-US" dirty="0">
                <a:solidFill>
                  <a:srgbClr val="00CC00"/>
                </a:solidFill>
              </a:rPr>
              <a:t>source</a:t>
            </a:r>
            <a:r>
              <a:rPr lang="en-US" dirty="0"/>
              <a:t>   </a:t>
            </a:r>
            <a:r>
              <a:rPr lang="en-US" dirty="0">
                <a:solidFill>
                  <a:srgbClr val="3399FF"/>
                </a:solidFill>
              </a:rPr>
              <a:t>destination</a:t>
            </a:r>
            <a:r>
              <a:rPr lang="en-US" dirty="0"/>
              <a:t> </a:t>
            </a:r>
            <a:r>
              <a:rPr lang="en-US" dirty="0">
                <a:solidFill>
                  <a:srgbClr val="CC3399"/>
                </a:solidFill>
              </a:rPr>
              <a:t>instrument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3300"/>
                </a:solidFill>
              </a:rPr>
              <a:t>John</a:t>
            </a:r>
            <a:r>
              <a:rPr lang="en-US" dirty="0"/>
              <a:t> drove </a:t>
            </a:r>
            <a:r>
              <a:rPr lang="en-US" dirty="0">
                <a:solidFill>
                  <a:srgbClr val="E97C05"/>
                </a:solidFill>
              </a:rPr>
              <a:t>Mary</a:t>
            </a:r>
            <a:r>
              <a:rPr lang="en-US" dirty="0"/>
              <a:t> from </a:t>
            </a:r>
            <a:r>
              <a:rPr lang="en-US" dirty="0">
                <a:solidFill>
                  <a:srgbClr val="00CC00"/>
                </a:solidFill>
              </a:rPr>
              <a:t>Austin</a:t>
            </a:r>
            <a:r>
              <a:rPr lang="en-US" dirty="0"/>
              <a:t> to </a:t>
            </a:r>
            <a:r>
              <a:rPr lang="en-US" dirty="0">
                <a:solidFill>
                  <a:srgbClr val="3399FF"/>
                </a:solidFill>
              </a:rPr>
              <a:t>Dallas</a:t>
            </a:r>
            <a:r>
              <a:rPr lang="en-US" dirty="0"/>
              <a:t> in </a:t>
            </a:r>
            <a:r>
              <a:rPr lang="en-US" dirty="0">
                <a:solidFill>
                  <a:srgbClr val="CC3399"/>
                </a:solidFill>
              </a:rPr>
              <a:t>his Toyota </a:t>
            </a:r>
            <a:r>
              <a:rPr lang="en-US" dirty="0" err="1">
                <a:solidFill>
                  <a:srgbClr val="CC3399"/>
                </a:solidFill>
              </a:rPr>
              <a:t>Prius</a:t>
            </a:r>
            <a:r>
              <a:rPr lang="en-US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CC3399"/>
                </a:solidFill>
              </a:rPr>
              <a:t>The hammer</a:t>
            </a:r>
            <a:r>
              <a:rPr lang="en-US" dirty="0"/>
              <a:t> broke </a:t>
            </a:r>
            <a:r>
              <a:rPr lang="en-US" dirty="0">
                <a:solidFill>
                  <a:srgbClr val="E97C05"/>
                </a:solidFill>
              </a:rPr>
              <a:t>the window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</a:pPr>
            <a:r>
              <a:rPr lang="en-US" dirty="0"/>
              <a:t>Also referred to a “case role analysis,” “thematic analysis,” and “shallow semantic parsing”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8777288" y="6553201"/>
            <a:ext cx="18764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4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  <p:sp>
        <p:nvSpPr>
          <p:cNvPr id="6" name="Rectangle 5"/>
          <p:cNvSpPr/>
          <p:nvPr/>
        </p:nvSpPr>
        <p:spPr>
          <a:xfrm>
            <a:off x="2158930" y="2474553"/>
            <a:ext cx="7758112" cy="3694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87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Textual Entailment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/>
              <a:t>Determine whether one natural language sentence entails (implies) another under an ordinary interpretation.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8777288" y="6553201"/>
            <a:ext cx="18764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4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</p:spTree>
    <p:extLst>
      <p:ext uri="{BB962C8B-B14F-4D97-AF65-F5344CB8AC3E}">
        <p14:creationId xmlns:p14="http://schemas.microsoft.com/office/powerpoint/2010/main" val="15570722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8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88853"/>
            <a:ext cx="10972800" cy="1143000"/>
          </a:xfrm>
        </p:spPr>
        <p:txBody>
          <a:bodyPr/>
          <a:lstStyle/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Textual Entailment Problems </a:t>
            </a:r>
            <a:br>
              <a:rPr lang="en-US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from PASCAL Challenge</a:t>
            </a:r>
          </a:p>
        </p:txBody>
      </p:sp>
      <p:graphicFrame>
        <p:nvGraphicFramePr>
          <p:cNvPr id="106561" name="Group 65"/>
          <p:cNvGraphicFramePr>
            <a:graphicFrameLocks noGrp="1"/>
          </p:cNvGraphicFramePr>
          <p:nvPr/>
        </p:nvGraphicFramePr>
        <p:xfrm>
          <a:off x="1854200" y="1186220"/>
          <a:ext cx="8364539" cy="5695320"/>
        </p:xfrm>
        <a:graphic>
          <a:graphicData uri="http://schemas.openxmlformats.org/drawingml/2006/table">
            <a:tbl>
              <a:tblPr/>
              <a:tblGrid>
                <a:gridCol w="444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9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88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TEXT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HYPOTHESIS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ENTAIL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MENT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152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Eyeing the huge market potential, currently led by Google, Yahoo took over search company Overture Services Inc last year.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Yahoo bought Overture.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TRUE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48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Microsoft's rival Sun Microsystems Inc. bought Star Office last month and plans to boost its development as a Web-based device running over the Net on personal computers and Internet appliances.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Microsoft bought Star Office.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FALSE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152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The National Institute for Psychobiology in Israel was established in May 1971 as the Israel Center for Psychobiology by Prof. Joel.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Israel was established in May 1971.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FALSE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704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Since its formation in 1948, Israel fought many wars with neighboring Arab countries.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Israel was established in 1948.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TRUE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8777288" y="6553201"/>
            <a:ext cx="18764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4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  <p:sp>
        <p:nvSpPr>
          <p:cNvPr id="5" name="Rectangle 4"/>
          <p:cNvSpPr/>
          <p:nvPr/>
        </p:nvSpPr>
        <p:spPr>
          <a:xfrm>
            <a:off x="9290289" y="1897902"/>
            <a:ext cx="920513" cy="4131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69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Pragmatics/Discourse Tasks</a:t>
            </a:r>
          </a:p>
        </p:txBody>
      </p:sp>
      <p:sp>
        <p:nvSpPr>
          <p:cNvPr id="41987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pPr marL="0" indent="0" algn="ctr">
              <a:buNone/>
            </a:pPr>
            <a:endParaRPr lang="en-US"/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8777288" y="6553201"/>
            <a:ext cx="18764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4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</p:spTree>
    <p:extLst>
      <p:ext uri="{BB962C8B-B14F-4D97-AF65-F5344CB8AC3E}">
        <p14:creationId xmlns:p14="http://schemas.microsoft.com/office/powerpoint/2010/main" val="17512051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Anaphora Resolution/ Co-Reference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2" y="1541465"/>
            <a:ext cx="7967663" cy="46878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Determine which phrases in a document refer to the same underlying entity.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John put the carrot on the plate and ate it. 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Bush started the war in Iraq.  But the president needed the consent of Congress.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109572" name="Oval 4"/>
          <p:cNvSpPr>
            <a:spLocks noChangeArrowheads="1"/>
          </p:cNvSpPr>
          <p:nvPr/>
        </p:nvSpPr>
        <p:spPr bwMode="auto">
          <a:xfrm>
            <a:off x="7924315" y="2221677"/>
            <a:ext cx="345042" cy="65225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square" lIns="90000" tIns="46800" rIns="90000" bIns="46800" anchor="ctr">
            <a:prstTxWarp prst="textNoShape">
              <a:avLst/>
            </a:prstTxWarp>
            <a:spAutoFit/>
          </a:bodyPr>
          <a:lstStyle/>
          <a:p>
            <a:pPr algn="l" rtl="0"/>
            <a:endParaRPr lang="en-US" sz="2400">
              <a:solidFill>
                <a:prstClr val="black"/>
              </a:solidFill>
              <a:ea typeface=""/>
              <a:cs typeface="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251208" y="2308059"/>
            <a:ext cx="1673106" cy="938212"/>
            <a:chOff x="3122" y="1516"/>
            <a:chExt cx="1409" cy="591"/>
          </a:xfrm>
        </p:grpSpPr>
        <p:sp>
          <p:nvSpPr>
            <p:cNvPr id="43028" name="Freeform 7"/>
            <p:cNvSpPr>
              <a:spLocks/>
            </p:cNvSpPr>
            <p:nvPr/>
          </p:nvSpPr>
          <p:spPr bwMode="auto">
            <a:xfrm>
              <a:off x="3556" y="1815"/>
              <a:ext cx="975" cy="292"/>
            </a:xfrm>
            <a:custGeom>
              <a:avLst/>
              <a:gdLst>
                <a:gd name="T0" fmla="*/ 1045 w 1045"/>
                <a:gd name="T1" fmla="*/ 39 h 145"/>
                <a:gd name="T2" fmla="*/ 438 w 1045"/>
                <a:gd name="T3" fmla="*/ 139 h 145"/>
                <a:gd name="T4" fmla="*/ 0 w 1045"/>
                <a:gd name="T5" fmla="*/ 0 h 145"/>
                <a:gd name="T6" fmla="*/ 0 60000 65536"/>
                <a:gd name="T7" fmla="*/ 0 60000 65536"/>
                <a:gd name="T8" fmla="*/ 0 60000 65536"/>
                <a:gd name="T9" fmla="*/ 0 w 1045"/>
                <a:gd name="T10" fmla="*/ 0 h 145"/>
                <a:gd name="T11" fmla="*/ 1045 w 1045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5" h="145">
                  <a:moveTo>
                    <a:pt x="1045" y="39"/>
                  </a:moveTo>
                  <a:cubicBezTo>
                    <a:pt x="828" y="92"/>
                    <a:pt x="612" y="145"/>
                    <a:pt x="438" y="139"/>
                  </a:cubicBezTo>
                  <a:cubicBezTo>
                    <a:pt x="264" y="133"/>
                    <a:pt x="132" y="66"/>
                    <a:pt x="0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pPr algn="l" rtl="0"/>
              <a:endParaRPr lang="en-US" sz="2400">
                <a:solidFill>
                  <a:prstClr val="black"/>
                </a:solidFill>
                <a:ea typeface=""/>
                <a:cs typeface=""/>
              </a:endParaRPr>
            </a:p>
          </p:txBody>
        </p:sp>
        <p:sp>
          <p:nvSpPr>
            <p:cNvPr id="43029" name="Oval 9"/>
            <p:cNvSpPr>
              <a:spLocks noChangeArrowheads="1"/>
            </p:cNvSpPr>
            <p:nvPr/>
          </p:nvSpPr>
          <p:spPr bwMode="auto">
            <a:xfrm>
              <a:off x="3122" y="1516"/>
              <a:ext cx="631" cy="41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90000" tIns="46800" rIns="90000" bIns="46800" anchor="ctr">
              <a:prstTxWarp prst="textNoShape">
                <a:avLst/>
              </a:prstTxWarp>
              <a:spAutoFit/>
            </a:bodyPr>
            <a:lstStyle/>
            <a:p>
              <a:pPr algn="l" rtl="0"/>
              <a:endParaRPr lang="en-US" sz="2400">
                <a:solidFill>
                  <a:prstClr val="black"/>
                </a:solidFill>
                <a:ea typeface=""/>
                <a:cs typeface=""/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489006" y="2284306"/>
            <a:ext cx="3435309" cy="938212"/>
            <a:chOff x="2070" y="1520"/>
            <a:chExt cx="2472" cy="591"/>
          </a:xfrm>
        </p:grpSpPr>
        <p:sp>
          <p:nvSpPr>
            <p:cNvPr id="43026" name="Freeform 13"/>
            <p:cNvSpPr>
              <a:spLocks/>
            </p:cNvSpPr>
            <p:nvPr/>
          </p:nvSpPr>
          <p:spPr bwMode="auto">
            <a:xfrm>
              <a:off x="2493" y="1819"/>
              <a:ext cx="2049" cy="292"/>
            </a:xfrm>
            <a:custGeom>
              <a:avLst/>
              <a:gdLst>
                <a:gd name="T0" fmla="*/ 1045 w 1045"/>
                <a:gd name="T1" fmla="*/ 39 h 145"/>
                <a:gd name="T2" fmla="*/ 438 w 1045"/>
                <a:gd name="T3" fmla="*/ 139 h 145"/>
                <a:gd name="T4" fmla="*/ 0 w 1045"/>
                <a:gd name="T5" fmla="*/ 0 h 145"/>
                <a:gd name="T6" fmla="*/ 0 60000 65536"/>
                <a:gd name="T7" fmla="*/ 0 60000 65536"/>
                <a:gd name="T8" fmla="*/ 0 60000 65536"/>
                <a:gd name="T9" fmla="*/ 0 w 1045"/>
                <a:gd name="T10" fmla="*/ 0 h 145"/>
                <a:gd name="T11" fmla="*/ 1045 w 1045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5" h="145">
                  <a:moveTo>
                    <a:pt x="1045" y="39"/>
                  </a:moveTo>
                  <a:cubicBezTo>
                    <a:pt x="828" y="92"/>
                    <a:pt x="612" y="145"/>
                    <a:pt x="438" y="139"/>
                  </a:cubicBezTo>
                  <a:cubicBezTo>
                    <a:pt x="264" y="133"/>
                    <a:pt x="132" y="66"/>
                    <a:pt x="0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pPr algn="l" rtl="0"/>
              <a:endParaRPr lang="en-US" sz="2400">
                <a:solidFill>
                  <a:prstClr val="black"/>
                </a:solidFill>
                <a:ea typeface=""/>
                <a:cs typeface=""/>
              </a:endParaRPr>
            </a:p>
          </p:txBody>
        </p:sp>
        <p:sp>
          <p:nvSpPr>
            <p:cNvPr id="43027" name="Oval 14"/>
            <p:cNvSpPr>
              <a:spLocks noChangeArrowheads="1"/>
            </p:cNvSpPr>
            <p:nvPr/>
          </p:nvSpPr>
          <p:spPr bwMode="auto">
            <a:xfrm>
              <a:off x="2070" y="1520"/>
              <a:ext cx="675" cy="41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90000" tIns="46800" rIns="90000" bIns="46800" anchor="ctr">
              <a:prstTxWarp prst="textNoShape">
                <a:avLst/>
              </a:prstTxWarp>
              <a:spAutoFit/>
            </a:bodyPr>
            <a:lstStyle/>
            <a:p>
              <a:pPr algn="l" rtl="0"/>
              <a:endParaRPr lang="en-US" sz="2400">
                <a:solidFill>
                  <a:prstClr val="black"/>
                </a:solidFill>
                <a:ea typeface=""/>
                <a:cs typeface=""/>
              </a:endParaRPr>
            </a:p>
          </p:txBody>
        </p:sp>
      </p:grpSp>
      <p:sp>
        <p:nvSpPr>
          <p:cNvPr id="109585" name="Oval 17"/>
          <p:cNvSpPr>
            <a:spLocks noChangeArrowheads="1"/>
          </p:cNvSpPr>
          <p:nvPr/>
        </p:nvSpPr>
        <p:spPr bwMode="auto">
          <a:xfrm>
            <a:off x="8634095" y="3147336"/>
            <a:ext cx="1436409" cy="541789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square" lIns="90000" tIns="46800" rIns="90000" bIns="46800" anchor="ctr">
            <a:prstTxWarp prst="textNoShape">
              <a:avLst/>
            </a:prstTxWarp>
            <a:spAutoFit/>
          </a:bodyPr>
          <a:lstStyle/>
          <a:p>
            <a:pPr algn="l" rtl="0"/>
            <a:endParaRPr lang="en-US" sz="2400">
              <a:solidFill>
                <a:prstClr val="black"/>
              </a:solidFill>
              <a:ea typeface=""/>
              <a:cs typeface=""/>
            </a:endParaRP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3823380" y="3442283"/>
            <a:ext cx="4974852" cy="575617"/>
            <a:chOff x="1181" y="2142"/>
            <a:chExt cx="3105" cy="411"/>
          </a:xfrm>
        </p:grpSpPr>
        <p:sp>
          <p:nvSpPr>
            <p:cNvPr id="43024" name="Oval 18"/>
            <p:cNvSpPr>
              <a:spLocks noChangeArrowheads="1"/>
            </p:cNvSpPr>
            <p:nvPr/>
          </p:nvSpPr>
          <p:spPr bwMode="auto">
            <a:xfrm>
              <a:off x="1181" y="2142"/>
              <a:ext cx="1699" cy="41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90000" tIns="46800" rIns="90000" bIns="46800" anchor="ctr">
              <a:prstTxWarp prst="textNoShape">
                <a:avLst/>
              </a:prstTxWarp>
              <a:spAutoFit/>
            </a:bodyPr>
            <a:lstStyle/>
            <a:p>
              <a:pPr algn="l" rtl="0"/>
              <a:endParaRPr lang="en-US" sz="2400">
                <a:solidFill>
                  <a:prstClr val="black"/>
                </a:solidFill>
                <a:ea typeface=""/>
                <a:cs typeface=""/>
              </a:endParaRPr>
            </a:p>
          </p:txBody>
        </p:sp>
        <p:sp>
          <p:nvSpPr>
            <p:cNvPr id="43025" name="Freeform 20"/>
            <p:cNvSpPr>
              <a:spLocks/>
            </p:cNvSpPr>
            <p:nvPr/>
          </p:nvSpPr>
          <p:spPr bwMode="auto">
            <a:xfrm>
              <a:off x="2712" y="2208"/>
              <a:ext cx="1574" cy="292"/>
            </a:xfrm>
            <a:custGeom>
              <a:avLst/>
              <a:gdLst>
                <a:gd name="T0" fmla="*/ 1045 w 1045"/>
                <a:gd name="T1" fmla="*/ 39 h 145"/>
                <a:gd name="T2" fmla="*/ 438 w 1045"/>
                <a:gd name="T3" fmla="*/ 139 h 145"/>
                <a:gd name="T4" fmla="*/ 0 w 1045"/>
                <a:gd name="T5" fmla="*/ 0 h 145"/>
                <a:gd name="T6" fmla="*/ 0 60000 65536"/>
                <a:gd name="T7" fmla="*/ 0 60000 65536"/>
                <a:gd name="T8" fmla="*/ 0 60000 65536"/>
                <a:gd name="T9" fmla="*/ 0 w 1045"/>
                <a:gd name="T10" fmla="*/ 0 h 145"/>
                <a:gd name="T11" fmla="*/ 1045 w 1045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5" h="145">
                  <a:moveTo>
                    <a:pt x="1045" y="39"/>
                  </a:moveTo>
                  <a:cubicBezTo>
                    <a:pt x="828" y="92"/>
                    <a:pt x="612" y="145"/>
                    <a:pt x="438" y="139"/>
                  </a:cubicBezTo>
                  <a:cubicBezTo>
                    <a:pt x="264" y="133"/>
                    <a:pt x="132" y="66"/>
                    <a:pt x="0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square" lIns="90000" tIns="46800" rIns="90000" bIns="46800">
              <a:prstTxWarp prst="textNoShape">
                <a:avLst/>
              </a:prstTxWarp>
              <a:spAutoFit/>
            </a:bodyPr>
            <a:lstStyle/>
            <a:p>
              <a:pPr algn="l" rtl="0"/>
              <a:endParaRPr lang="en-US" sz="2400">
                <a:solidFill>
                  <a:prstClr val="black"/>
                </a:solidFill>
                <a:ea typeface=""/>
                <a:cs typeface=""/>
              </a:endParaRPr>
            </a:p>
          </p:txBody>
        </p:sp>
      </p:grpSp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8777288" y="6553201"/>
            <a:ext cx="18764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4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</p:spTree>
    <p:extLst>
      <p:ext uri="{BB962C8B-B14F-4D97-AF65-F5344CB8AC3E}">
        <p14:creationId xmlns:p14="http://schemas.microsoft.com/office/powerpoint/2010/main" val="84778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2" grpId="0" animBg="1"/>
      <p:bldP spid="10958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p Arrow 5"/>
          <p:cNvSpPr/>
          <p:nvPr/>
        </p:nvSpPr>
        <p:spPr>
          <a:xfrm>
            <a:off x="6781800" y="3733800"/>
            <a:ext cx="1828800" cy="1524000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Up Arrow 4"/>
          <p:cNvSpPr/>
          <p:nvPr/>
        </p:nvSpPr>
        <p:spPr>
          <a:xfrm>
            <a:off x="2362200" y="3745140"/>
            <a:ext cx="1143000" cy="1524000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 vs Computability</a:t>
            </a:r>
          </a:p>
        </p:txBody>
      </p:sp>
      <p:sp>
        <p:nvSpPr>
          <p:cNvPr id="4" name="Left-Right Arrow 3"/>
          <p:cNvSpPr/>
          <p:nvPr/>
        </p:nvSpPr>
        <p:spPr>
          <a:xfrm>
            <a:off x="1829220" y="3226260"/>
            <a:ext cx="7848600" cy="609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8984792" y="6553201"/>
            <a:ext cx="16773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charset="0"/>
              </a:rPr>
              <a:t>Slide from </a:t>
            </a:r>
            <a:r>
              <a:rPr lang="en-US" sz="1400" dirty="0" err="1">
                <a:solidFill>
                  <a:schemeClr val="bg1"/>
                </a:solidFill>
                <a:latin typeface="Calibri" charset="0"/>
              </a:rPr>
              <a:t>Yejin</a:t>
            </a:r>
            <a:r>
              <a:rPr lang="en-US" sz="1400" dirty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alibri" charset="0"/>
              </a:rPr>
              <a:t>Choi</a:t>
            </a:r>
            <a:endParaRPr lang="en-US" sz="1400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3241" y="2522840"/>
            <a:ext cx="2051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/>
              <a:t>complex &amp; rich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493243" y="2309736"/>
            <a:ext cx="1967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/>
              <a:t>simple &amp; plain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2239" y="5550468"/>
            <a:ext cx="1596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/>
              <a:t>intractable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81800" y="5550468"/>
            <a:ext cx="2773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/>
              <a:t> practical &amp; tractable</a:t>
            </a:r>
          </a:p>
        </p:txBody>
      </p:sp>
    </p:spTree>
    <p:extLst>
      <p:ext uri="{BB962C8B-B14F-4D97-AF65-F5344CB8AC3E}">
        <p14:creationId xmlns:p14="http://schemas.microsoft.com/office/powerpoint/2010/main" val="6477636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646364" y="594360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How to represent a word?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1364" y="1718847"/>
            <a:ext cx="1341904" cy="40010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dog  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cat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person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holding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tree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computer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using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20222" y="1890341"/>
                <a:ext cx="507991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0     0     0     0     0     0     0     0 ]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22" y="1890341"/>
                <a:ext cx="5079917" cy="369332"/>
              </a:xfrm>
              <a:prstGeom prst="rect">
                <a:avLst/>
              </a:prstGeom>
              <a:blipFill>
                <a:blip r:embed="rId3"/>
                <a:stretch>
                  <a:fillRect l="-1750" t="-6667" r="-1500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120222" y="2464817"/>
                <a:ext cx="507991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[0    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0     0     0     0     0     0     0 ]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22" y="2464817"/>
                <a:ext cx="5079917" cy="369332"/>
              </a:xfrm>
              <a:prstGeom prst="rect">
                <a:avLst/>
              </a:prstGeom>
              <a:blipFill>
                <a:blip r:embed="rId4"/>
                <a:stretch>
                  <a:fillRect l="-1750" t="-3333" r="-1500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120222" y="3022488"/>
                <a:ext cx="507991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[0     0    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0     0     0     0     0     0 ]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22" y="3022488"/>
                <a:ext cx="5079917" cy="369332"/>
              </a:xfrm>
              <a:prstGeom prst="rect">
                <a:avLst/>
              </a:prstGeom>
              <a:blipFill>
                <a:blip r:embed="rId5"/>
                <a:stretch>
                  <a:fillRect l="-1750" t="-7143" r="-1500" b="-4285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120222" y="3580159"/>
                <a:ext cx="507991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[0     0     0    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0     0     0     0     0 ]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22" y="3580159"/>
                <a:ext cx="5079917" cy="369332"/>
              </a:xfrm>
              <a:prstGeom prst="rect">
                <a:avLst/>
              </a:prstGeom>
              <a:blipFill>
                <a:blip r:embed="rId6"/>
                <a:stretch>
                  <a:fillRect l="-1750" t="-6667" r="-1500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120222" y="4132636"/>
                <a:ext cx="507991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[0     0     0     0    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0     0     0     0 ]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22" y="4132636"/>
                <a:ext cx="5079917" cy="369332"/>
              </a:xfrm>
              <a:prstGeom prst="rect">
                <a:avLst/>
              </a:prstGeom>
              <a:blipFill>
                <a:blip r:embed="rId7"/>
                <a:stretch>
                  <a:fillRect l="-1750" t="-6897" r="-1500" b="-3793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120222" y="4686885"/>
                <a:ext cx="507991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[0     0     0     0     0    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0     0     0 ]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22" y="4686885"/>
                <a:ext cx="5079917" cy="369332"/>
              </a:xfrm>
              <a:prstGeom prst="rect">
                <a:avLst/>
              </a:prstGeom>
              <a:blipFill>
                <a:blip r:embed="rId8"/>
                <a:stretch>
                  <a:fillRect l="-1750" t="-7143" r="-1500" b="-4285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120222" y="5245604"/>
                <a:ext cx="507991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[0     0     0     0     0     0    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0     0 ]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22" y="5245604"/>
                <a:ext cx="5079917" cy="369332"/>
              </a:xfrm>
              <a:prstGeom prst="rect">
                <a:avLst/>
              </a:prstGeom>
              <a:blipFill>
                <a:blip r:embed="rId9"/>
                <a:stretch>
                  <a:fillRect l="-1750" t="-3333" r="-1500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3262646" y="1718847"/>
            <a:ext cx="278600" cy="40010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</a:rPr>
              <a:t>2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</a:rPr>
              <a:t>4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</a:rPr>
              <a:t>5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</a:rPr>
              <a:t>6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75707" y="1080090"/>
            <a:ext cx="2454516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>
                <a:solidFill>
                  <a:srgbClr val="000000"/>
                </a:solidFill>
              </a:rPr>
              <a:t>one-hot encodings</a:t>
            </a:r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924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F8C61B6-F59C-DB41-B0B3-AEEDFABDE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Natural Language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7B1E9-CC29-BD4C-934E-23D813D20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7137" y="4136567"/>
            <a:ext cx="6897419" cy="68207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2"/>
                </a:solidFill>
              </a:rPr>
              <a:t>The study of automatic reasoning over text / language</a:t>
            </a:r>
            <a:endParaRPr lang="en-US" sz="24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A37372-089A-F449-A317-49E424A2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3315DE8-E84B-A141-B26C-CDB1CE99E005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5186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646364" y="594360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How to represent a phrase/sentence?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36545" y="1718848"/>
            <a:ext cx="9963594" cy="677107"/>
            <a:chOff x="177409" y="1289135"/>
            <a:chExt cx="7472695" cy="507830"/>
          </a:xfrm>
        </p:grpSpPr>
        <p:sp>
          <p:nvSpPr>
            <p:cNvPr id="3" name="TextBox 2"/>
            <p:cNvSpPr txBox="1"/>
            <p:nvPr/>
          </p:nvSpPr>
          <p:spPr>
            <a:xfrm>
              <a:off x="177409" y="1289135"/>
              <a:ext cx="3090209" cy="507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t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000000"/>
                  </a:solidFill>
                </a:rPr>
                <a:t>person holding dog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840166" y="1417756"/>
                  <a:ext cx="3809938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algn="l" rtl="0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[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 0  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1     1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 0     0     0     0     0     0 ]</m:t>
                        </m:r>
                      </m:oMath>
                    </m:oMathPara>
                  </a14:m>
                  <a:endParaRPr lang="en-US" sz="2400" dirty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0166" y="1417756"/>
                  <a:ext cx="3809938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750" t="-6667" r="-1500" b="-3666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21"/>
            <p:cNvSpPr txBox="1"/>
            <p:nvPr/>
          </p:nvSpPr>
          <p:spPr>
            <a:xfrm>
              <a:off x="2639278" y="1289135"/>
              <a:ext cx="805267" cy="507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{1, 3, 4}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024329" y="1121166"/>
            <a:ext cx="3696844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</a:rPr>
              <a:t>bag-of-words representation</a:t>
            </a:r>
            <a:endParaRPr lang="en-US"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78486" y="2249619"/>
            <a:ext cx="10021654" cy="589072"/>
            <a:chOff x="133864" y="1687213"/>
            <a:chExt cx="7516240" cy="4418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840166" y="1848613"/>
                  <a:ext cx="3809938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algn="l" rtl="0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[0  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1     1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 0     0     0     0     0     0 ]</m:t>
                        </m:r>
                      </m:oMath>
                    </m:oMathPara>
                  </a14:m>
                  <a:endParaRPr lang="en-US" sz="2400" dirty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0166" y="1848613"/>
                  <a:ext cx="3809938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750" t="-3333" r="-1500" b="-3666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Rectangle 1"/>
            <p:cNvSpPr/>
            <p:nvPr/>
          </p:nvSpPr>
          <p:spPr>
            <a:xfrm>
              <a:off x="133864" y="1687213"/>
              <a:ext cx="1868926" cy="4418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000000"/>
                  </a:solidFill>
                </a:rPr>
                <a:t>person holding cat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593109" y="1687213"/>
              <a:ext cx="851435" cy="4418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{2, 3, 4}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0097" y="2808027"/>
            <a:ext cx="10010042" cy="589072"/>
            <a:chOff x="142573" y="2106019"/>
            <a:chExt cx="7507531" cy="4418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840166" y="2266866"/>
                  <a:ext cx="3809938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algn="l" rtl="0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[0     0  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 0     0  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1  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 0     0     0 ]</m:t>
                        </m:r>
                      </m:oMath>
                    </m:oMathPara>
                  </a14:m>
                  <a:endParaRPr lang="en-US" sz="2400" dirty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0166" y="2266866"/>
                  <a:ext cx="3809938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750" t="-7143" r="-1500" b="-4285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Rectangle 3"/>
            <p:cNvSpPr/>
            <p:nvPr/>
          </p:nvSpPr>
          <p:spPr>
            <a:xfrm>
              <a:off x="142573" y="2106019"/>
              <a:ext cx="2296590" cy="4418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000000"/>
                  </a:solidFill>
                </a:rPr>
                <a:t>person using computer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93110" y="2106019"/>
              <a:ext cx="851435" cy="4418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>
                  <a:solidFill>
                    <a:srgbClr val="C00000"/>
                  </a:solidFill>
                </a:rPr>
                <a:t>{3, 7, 6}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78485" y="4982323"/>
            <a:ext cx="10009310" cy="830997"/>
            <a:chOff x="142573" y="2106019"/>
            <a:chExt cx="7508095" cy="6232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840166" y="2266866"/>
                  <a:ext cx="3810502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algn="l" rtl="0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[0  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1 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 1     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0     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1  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 0     0     0 ]</m:t>
                        </m:r>
                      </m:oMath>
                    </m:oMathPara>
                  </a14:m>
                  <a:endParaRPr lang="en-US" sz="2400" dirty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0166" y="2266866"/>
                  <a:ext cx="3810502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750" t="-3333" r="-1500" b="-3666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 24"/>
            <p:cNvSpPr/>
            <p:nvPr/>
          </p:nvSpPr>
          <p:spPr>
            <a:xfrm>
              <a:off x="142573" y="2106019"/>
              <a:ext cx="2350388" cy="623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 latinLnBrk="1" hangingPunct="0"/>
              <a:r>
                <a:rPr lang="en-US" sz="2400" dirty="0">
                  <a:solidFill>
                    <a:srgbClr val="000000"/>
                  </a:solidFill>
                </a:rPr>
                <a:t>person using computer person holding cat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488469" y="2123031"/>
              <a:ext cx="1351697" cy="4418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{3, 3, 7, 6, 2}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 rot="16200000">
            <a:off x="6257401" y="2193926"/>
            <a:ext cx="1239825" cy="36779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sym typeface="Calibri"/>
              </a:rPr>
              <a:t>dog  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cat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sym typeface="Calibri"/>
              </a:rPr>
              <a:t>person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holding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tree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computer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using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06881" y="5897295"/>
            <a:ext cx="4237248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vocabulary is very large? </a:t>
            </a:r>
          </a:p>
        </p:txBody>
      </p:sp>
    </p:spTree>
    <p:extLst>
      <p:ext uri="{BB962C8B-B14F-4D97-AF65-F5344CB8AC3E}">
        <p14:creationId xmlns:p14="http://schemas.microsoft.com/office/powerpoint/2010/main" val="338645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7" grpId="0"/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646364" y="594360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Sparse Representation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36546" y="1718848"/>
            <a:ext cx="9364390" cy="677107"/>
            <a:chOff x="177409" y="1289135"/>
            <a:chExt cx="7023293" cy="507830"/>
          </a:xfrm>
        </p:grpSpPr>
        <p:sp>
          <p:nvSpPr>
            <p:cNvPr id="3" name="TextBox 2"/>
            <p:cNvSpPr txBox="1"/>
            <p:nvPr/>
          </p:nvSpPr>
          <p:spPr>
            <a:xfrm>
              <a:off x="177409" y="1289135"/>
              <a:ext cx="3090209" cy="507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t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000000"/>
                  </a:solidFill>
                </a:rPr>
                <a:t>person holding dog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40166" y="1417756"/>
              <a:ext cx="3360536" cy="2769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algn="l" rtl="0" latinLnBrk="1" hangingPunct="0"/>
              <a:r>
                <a:rPr lang="en-US" sz="2400" dirty="0">
                  <a:solidFill>
                    <a:srgbClr val="0070C0"/>
                  </a:solidFill>
                  <a:ea typeface="Calibri"/>
                  <a:cs typeface="Calibri"/>
                  <a:sym typeface="Calibri"/>
                </a:rPr>
                <a:t>indices = [1, 3, 4]     values = [1, 1, 1]</a:t>
              </a:r>
              <a:endParaRPr lang="en-US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39278" y="1289135"/>
              <a:ext cx="805268" cy="507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{1, 3, 4}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024329" y="1121166"/>
            <a:ext cx="3696844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</a:rPr>
              <a:t>bag-of-words representation</a:t>
            </a:r>
            <a:endParaRPr lang="en-US"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78485" y="2249619"/>
            <a:ext cx="4414240" cy="589072"/>
            <a:chOff x="133864" y="1687213"/>
            <a:chExt cx="3310680" cy="441804"/>
          </a:xfrm>
        </p:grpSpPr>
        <p:sp>
          <p:nvSpPr>
            <p:cNvPr id="2" name="Rectangle 1"/>
            <p:cNvSpPr/>
            <p:nvPr/>
          </p:nvSpPr>
          <p:spPr>
            <a:xfrm>
              <a:off x="133864" y="1687213"/>
              <a:ext cx="1868926" cy="4418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000000"/>
                  </a:solidFill>
                </a:rPr>
                <a:t>person holding cat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593109" y="1687213"/>
              <a:ext cx="851435" cy="4418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{2, 3, 4}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0098" y="2808027"/>
            <a:ext cx="4402629" cy="589072"/>
            <a:chOff x="142573" y="2106019"/>
            <a:chExt cx="3301972" cy="441804"/>
          </a:xfrm>
        </p:grpSpPr>
        <p:sp>
          <p:nvSpPr>
            <p:cNvPr id="4" name="Rectangle 3"/>
            <p:cNvSpPr/>
            <p:nvPr/>
          </p:nvSpPr>
          <p:spPr>
            <a:xfrm>
              <a:off x="142573" y="2106019"/>
              <a:ext cx="2296590" cy="4418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000000"/>
                  </a:solidFill>
                </a:rPr>
                <a:t>person using computer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93110" y="2106019"/>
              <a:ext cx="851435" cy="4418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>
                  <a:solidFill>
                    <a:srgbClr val="C00000"/>
                  </a:solidFill>
                </a:rPr>
                <a:t>{3, 7, 6}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78486" y="4982323"/>
            <a:ext cx="4929393" cy="830997"/>
            <a:chOff x="142573" y="2106019"/>
            <a:chExt cx="3697593" cy="623248"/>
          </a:xfrm>
        </p:grpSpPr>
        <p:sp>
          <p:nvSpPr>
            <p:cNvPr id="25" name="Rectangle 24"/>
            <p:cNvSpPr/>
            <p:nvPr/>
          </p:nvSpPr>
          <p:spPr>
            <a:xfrm>
              <a:off x="142573" y="2106019"/>
              <a:ext cx="2350388" cy="623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 latinLnBrk="1" hangingPunct="0"/>
              <a:r>
                <a:rPr lang="en-US" sz="2400" dirty="0">
                  <a:solidFill>
                    <a:srgbClr val="000000"/>
                  </a:solidFill>
                </a:rPr>
                <a:t>person using computer person holding cat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488469" y="2123031"/>
              <a:ext cx="1351697" cy="4418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{3, 3, 7, 6, 2}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120222" y="2431632"/>
            <a:ext cx="448071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algn="l" rtl="0" latinLnBrk="1" hangingPunct="0"/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indices = [2, 3, 4]     values = [1, 1, 1]</a:t>
            </a:r>
            <a:endParaRPr lang="en-US" sz="24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20222" y="2972923"/>
            <a:ext cx="448071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algn="l" rtl="0" latinLnBrk="1" hangingPunct="0"/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indices = [3, </a:t>
            </a:r>
            <a:r>
              <a:rPr lang="en-US" sz="2400" dirty="0">
                <a:solidFill>
                  <a:srgbClr val="0070C0"/>
                </a:solidFill>
              </a:rPr>
              <a:t>7</a:t>
            </a:r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400" dirty="0">
                <a:solidFill>
                  <a:srgbClr val="0070C0"/>
                </a:solidFill>
              </a:rPr>
              <a:t>6</a:t>
            </a:r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]     values = [1, 1, 1]</a:t>
            </a:r>
            <a:endParaRPr lang="en-US" sz="24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97593" y="5228544"/>
            <a:ext cx="5083443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algn="l" rtl="0" latinLnBrk="1" hangingPunct="0"/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indices = [3, 7, 6,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2]     values = [2, 1, 1, 1]</a:t>
            </a:r>
            <a:endParaRPr lang="en-US" sz="24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81649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745066" y="1538177"/>
            <a:ext cx="10634133" cy="4302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182875" indent="-182875">
              <a:spcBef>
                <a:spcPts val="533"/>
              </a:spcBef>
              <a:buSzPct val="100000"/>
              <a:buFont typeface="Arial"/>
              <a:buChar char="•"/>
            </a:pPr>
            <a:endParaRPr lang="en-US" sz="3200" dirty="0">
              <a:sym typeface="Helvetica"/>
            </a:endParaRPr>
          </a:p>
          <a:p>
            <a:pPr marL="182875" indent="-182875">
              <a:spcBef>
                <a:spcPts val="533"/>
              </a:spcBef>
              <a:buSzPct val="100000"/>
              <a:buFont typeface="Arial"/>
              <a:buChar char="•"/>
            </a:pPr>
            <a:r>
              <a:rPr lang="en-US" sz="3200" dirty="0">
                <a:sym typeface="Helvetica"/>
              </a:rPr>
              <a:t>Bag-of-words encodings for text (e.g. sentences, paragraphs, captions, </a:t>
            </a:r>
            <a:r>
              <a:rPr lang="en-US" sz="3200" dirty="0" err="1">
                <a:sym typeface="Helvetica"/>
              </a:rPr>
              <a:t>etc</a:t>
            </a:r>
            <a:r>
              <a:rPr lang="en-US" sz="3200" dirty="0">
                <a:sym typeface="Helvetica"/>
              </a:rPr>
              <a:t>)</a:t>
            </a:r>
          </a:p>
          <a:p>
            <a:pPr marL="182875" indent="-182875" algn="r">
              <a:spcBef>
                <a:spcPts val="533"/>
              </a:spcBef>
              <a:buSzPct val="100000"/>
              <a:buFont typeface="Arial"/>
              <a:buChar char="•"/>
            </a:pPr>
            <a:endParaRPr sz="3200" dirty="0">
              <a:sym typeface="Helvetica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Recap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26155" y="3485793"/>
            <a:ext cx="74719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75" indent="-182875" defTabSz="1219170">
              <a:spcBef>
                <a:spcPts val="533"/>
              </a:spcBef>
              <a:buSzPct val="100000"/>
              <a:defRPr/>
            </a:pPr>
            <a:r>
              <a:rPr lang="en-US" sz="2400" dirty="0">
                <a:sym typeface="Helvetica"/>
              </a:rPr>
              <a:t>You can take a set of sentences/documents and classify them, cluster them, or compute distances between them using this representation.</a:t>
            </a:r>
          </a:p>
        </p:txBody>
      </p:sp>
    </p:spTree>
    <p:extLst>
      <p:ext uri="{BB962C8B-B14F-4D97-AF65-F5344CB8AC3E}">
        <p14:creationId xmlns:p14="http://schemas.microsoft.com/office/powerpoint/2010/main" val="16825915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Problem with this bag-of-words representation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2574" y="2080252"/>
            <a:ext cx="3735703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my friend makes a nice meal</a:t>
            </a:r>
          </a:p>
        </p:txBody>
      </p:sp>
      <p:sp>
        <p:nvSpPr>
          <p:cNvPr id="7" name="Rectangle 6"/>
          <p:cNvSpPr/>
          <p:nvPr/>
        </p:nvSpPr>
        <p:spPr>
          <a:xfrm>
            <a:off x="782574" y="3991476"/>
            <a:ext cx="3735703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my nice friend makes a meal</a:t>
            </a:r>
          </a:p>
        </p:txBody>
      </p:sp>
      <p:sp>
        <p:nvSpPr>
          <p:cNvPr id="8" name="Rectangle 7"/>
          <p:cNvSpPr/>
          <p:nvPr/>
        </p:nvSpPr>
        <p:spPr>
          <a:xfrm>
            <a:off x="5496074" y="2986504"/>
            <a:ext cx="6185023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75" indent="-182875" defTabSz="1219170">
              <a:spcBef>
                <a:spcPts val="533"/>
              </a:spcBef>
              <a:buSzPct val="100000"/>
              <a:defRPr/>
            </a:pPr>
            <a:r>
              <a:rPr lang="en-US" sz="2133">
                <a:solidFill>
                  <a:srgbClr val="C00000"/>
                </a:solidFill>
                <a:sym typeface="Helvetica"/>
              </a:rPr>
              <a:t>These would be the same using bag-of-words</a:t>
            </a:r>
            <a:endParaRPr lang="en-US" sz="2133" dirty="0">
              <a:solidFill>
                <a:srgbClr val="C00000"/>
              </a:solidFill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582329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646364" y="594360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Bag of Bi-grams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90376" y="2080252"/>
            <a:ext cx="4504459" cy="1231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{my friend, friend makes, makes a, a nice, nice meal}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04593" y="4032025"/>
            <a:ext cx="4504459" cy="1231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{my nice, nice friend, friend makes, makes a, a meal}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551269" y="1343631"/>
            <a:ext cx="5909212" cy="738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algn="l" rtl="0" latinLnBrk="1" hangingPunct="0"/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indices = [10132, 21342, 43233, 53123, 64233]     values = [1, 1, 1, 1, 1]</a:t>
            </a:r>
            <a:endParaRPr lang="en-US" sz="24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04594" y="3413139"/>
            <a:ext cx="5909212" cy="738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algn="l" rtl="0" latinLnBrk="1" hangingPunct="0"/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indices = [10232, 43133, </a:t>
            </a:r>
            <a:r>
              <a:rPr lang="en-US" sz="2400" dirty="0">
                <a:solidFill>
                  <a:srgbClr val="0070C0"/>
                </a:solidFill>
              </a:rPr>
              <a:t>21342, 43233, </a:t>
            </a:r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54233]     values = [1, 1, 1, 1, 1]</a:t>
            </a:r>
            <a:endParaRPr lang="en-US" sz="24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82574" y="2080252"/>
            <a:ext cx="3735703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my friend makes a nice meal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82574" y="3991476"/>
            <a:ext cx="3735703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my nice friend makes a meal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15878" y="5482648"/>
            <a:ext cx="7074499" cy="861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algn="ctr" defTabSz="609585" latinLnBrk="1" hangingPunct="0"/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dense vector-representation would be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very inefficient</a:t>
            </a:r>
            <a:b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Think about tri-grams and n-grams</a:t>
            </a:r>
            <a:endParaRPr lang="en-US"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462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Recommended reading: n-gram language models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59056" y="2873349"/>
            <a:ext cx="9598616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33" dirty="0">
                <a:hlinkClick r:id="rId2"/>
              </a:rPr>
              <a:t>http://</a:t>
            </a:r>
            <a:r>
              <a:rPr lang="en-US" sz="2133" dirty="0" err="1">
                <a:hlinkClick r:id="rId2"/>
              </a:rPr>
              <a:t>www.cs.virginia.edu</a:t>
            </a:r>
            <a:r>
              <a:rPr lang="en-US" sz="2133" dirty="0">
                <a:hlinkClick r:id="rId2"/>
              </a:rPr>
              <a:t>/~kc2wc/teaching/NLP16/slides/03-smooth.pdf</a:t>
            </a:r>
            <a:endParaRPr lang="en-US" sz="2133" dirty="0"/>
          </a:p>
        </p:txBody>
      </p:sp>
      <p:sp>
        <p:nvSpPr>
          <p:cNvPr id="6" name="Rectangle 5"/>
          <p:cNvSpPr/>
          <p:nvPr/>
        </p:nvSpPr>
        <p:spPr>
          <a:xfrm>
            <a:off x="1711139" y="2450648"/>
            <a:ext cx="9784596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33" dirty="0">
                <a:hlinkClick r:id="rId3"/>
              </a:rPr>
              <a:t>http://</a:t>
            </a:r>
            <a:r>
              <a:rPr lang="en-US" sz="2133" dirty="0" err="1">
                <a:hlinkClick r:id="rId3"/>
              </a:rPr>
              <a:t>www.cs.virginia.edu</a:t>
            </a:r>
            <a:r>
              <a:rPr lang="en-US" sz="2133" dirty="0">
                <a:hlinkClick r:id="rId3"/>
              </a:rPr>
              <a:t>/~kc2wc/teaching/NLP16/slides/02-ngram.pdf</a:t>
            </a:r>
            <a:endParaRPr lang="en-US" sz="2133" dirty="0"/>
          </a:p>
        </p:txBody>
      </p:sp>
      <p:sp>
        <p:nvSpPr>
          <p:cNvPr id="9" name="TextBox 8"/>
          <p:cNvSpPr txBox="1"/>
          <p:nvPr/>
        </p:nvSpPr>
        <p:spPr>
          <a:xfrm>
            <a:off x="1659056" y="2054393"/>
            <a:ext cx="6195027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Kai-Wei’s course on Natural Language Processing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59056" y="3828710"/>
            <a:ext cx="6455420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Yejin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Choi’s course on Natural Language Processing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48776" y="4251411"/>
            <a:ext cx="9598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4"/>
              </a:rPr>
              <a:t>http://www3.cs.stonybrook.edu/~</a:t>
            </a:r>
            <a:r>
              <a:rPr lang="en-US" sz="2400" dirty="0" err="1">
                <a:hlinkClick r:id="rId4"/>
              </a:rPr>
              <a:t>ychoi</a:t>
            </a:r>
            <a:r>
              <a:rPr lang="en-US" sz="2400" dirty="0">
                <a:hlinkClick r:id="rId4"/>
              </a:rPr>
              <a:t>/cse628/lecture/02-ngram.pdf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5419884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Problem with this bag-of-words representation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2574" y="2080252"/>
            <a:ext cx="3735703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my friend makes a nice meal</a:t>
            </a:r>
          </a:p>
        </p:txBody>
      </p:sp>
      <p:sp>
        <p:nvSpPr>
          <p:cNvPr id="7" name="Rectangle 6"/>
          <p:cNvSpPr/>
          <p:nvPr/>
        </p:nvSpPr>
        <p:spPr>
          <a:xfrm>
            <a:off x="782573" y="3991476"/>
            <a:ext cx="3474990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chicken makes a nice meal</a:t>
            </a:r>
          </a:p>
        </p:txBody>
      </p:sp>
      <p:sp>
        <p:nvSpPr>
          <p:cNvPr id="8" name="Rectangle 7"/>
          <p:cNvSpPr/>
          <p:nvPr/>
        </p:nvSpPr>
        <p:spPr>
          <a:xfrm>
            <a:off x="5234817" y="2654700"/>
            <a:ext cx="6391126" cy="2318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75" indent="-182875" defTabSz="1219170">
              <a:spcBef>
                <a:spcPts val="533"/>
              </a:spcBef>
              <a:buSzPct val="100000"/>
              <a:defRPr/>
            </a:pPr>
            <a:r>
              <a:rPr lang="en-US" sz="2133" dirty="0">
                <a:solidFill>
                  <a:srgbClr val="C00000"/>
                </a:solidFill>
                <a:sym typeface="Helvetica"/>
              </a:rPr>
              <a:t>Alternatives:</a:t>
            </a:r>
            <a:br>
              <a:rPr lang="en-US" sz="2133" dirty="0">
                <a:solidFill>
                  <a:srgbClr val="C00000"/>
                </a:solidFill>
                <a:sym typeface="Helvetica"/>
              </a:rPr>
            </a:br>
            <a:endParaRPr lang="en-US" sz="2133" dirty="0">
              <a:solidFill>
                <a:srgbClr val="C00000"/>
              </a:solidFill>
              <a:sym typeface="Helvetica"/>
            </a:endParaRPr>
          </a:p>
          <a:p>
            <a:pPr marL="182875" indent="-182875" defTabSz="1219170">
              <a:spcBef>
                <a:spcPts val="533"/>
              </a:spcBef>
              <a:buSzPct val="100000"/>
              <a:defRPr/>
            </a:pPr>
            <a:r>
              <a:rPr lang="en-US" sz="2133" dirty="0">
                <a:solidFill>
                  <a:srgbClr val="C00000"/>
                </a:solidFill>
                <a:sym typeface="Helvetica"/>
              </a:rPr>
              <a:t>Continuous Bag of Words (CBOW) – Word embeddings</a:t>
            </a:r>
          </a:p>
          <a:p>
            <a:pPr marL="182875" indent="-182875" defTabSz="1219170">
              <a:spcBef>
                <a:spcPts val="533"/>
              </a:spcBef>
              <a:buSzPct val="100000"/>
              <a:defRPr/>
            </a:pPr>
            <a:r>
              <a:rPr lang="en-US" sz="2133" dirty="0">
                <a:solidFill>
                  <a:srgbClr val="C00000"/>
                </a:solidFill>
                <a:sym typeface="Helvetica"/>
              </a:rPr>
              <a:t>Sequence-based representations (RNNs, LSTMs)</a:t>
            </a:r>
          </a:p>
          <a:p>
            <a:pPr marL="182875" indent="-182875" defTabSz="1219170">
              <a:spcBef>
                <a:spcPts val="533"/>
              </a:spcBef>
              <a:buSzPct val="100000"/>
              <a:defRPr/>
            </a:pPr>
            <a:r>
              <a:rPr lang="en-US" sz="2133" dirty="0">
                <a:solidFill>
                  <a:srgbClr val="C00000"/>
                </a:solidFill>
                <a:sym typeface="Helvetica"/>
              </a:rPr>
              <a:t>Transformer-based representations (e.g. BERT)</a:t>
            </a:r>
          </a:p>
          <a:p>
            <a:pPr marL="182875" indent="-182875" defTabSz="1219170">
              <a:spcBef>
                <a:spcPts val="533"/>
              </a:spcBef>
              <a:buSzPct val="100000"/>
              <a:defRPr/>
            </a:pPr>
            <a:endParaRPr lang="en-US" sz="2133" dirty="0">
              <a:solidFill>
                <a:srgbClr val="C00000"/>
              </a:solidFill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758504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646364" y="594360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Back to how to represent a word?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1364" y="1718847"/>
            <a:ext cx="985076" cy="178510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dog  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cat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20222" y="1890341"/>
                <a:ext cx="507991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0     0     0     0     0     0     0     0 ]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22" y="1890341"/>
                <a:ext cx="5079917" cy="369332"/>
              </a:xfrm>
              <a:prstGeom prst="rect">
                <a:avLst/>
              </a:prstGeom>
              <a:blipFill>
                <a:blip r:embed="rId3"/>
                <a:stretch>
                  <a:fillRect l="-1750" t="-6667" r="-1500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120222" y="2464817"/>
                <a:ext cx="507991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[0    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0     0     0     0     0     0     0 ]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22" y="2464817"/>
                <a:ext cx="5079917" cy="369332"/>
              </a:xfrm>
              <a:prstGeom prst="rect">
                <a:avLst/>
              </a:prstGeom>
              <a:blipFill>
                <a:blip r:embed="rId4"/>
                <a:stretch>
                  <a:fillRect l="-1750" t="-3333" r="-1500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120222" y="3022488"/>
                <a:ext cx="507991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[0     0    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0     0     0     0     0     0 ]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22" y="3022488"/>
                <a:ext cx="5079917" cy="369332"/>
              </a:xfrm>
              <a:prstGeom prst="rect">
                <a:avLst/>
              </a:prstGeom>
              <a:blipFill>
                <a:blip r:embed="rId5"/>
                <a:stretch>
                  <a:fillRect l="-1750" t="-7143" r="-1500" b="-4285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3262646" y="1718847"/>
            <a:ext cx="278600" cy="178510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</a:rPr>
              <a:t>2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9432" y="1208515"/>
            <a:ext cx="9627505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</a:rPr>
              <a:t>Problem: distance between words using one-hot encodings always the same</a:t>
            </a:r>
            <a:endParaRPr lang="en-US"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2404" y="3985114"/>
            <a:ext cx="10638231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Idea: Instead of one-hot-encoding use a histogram of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commonly co-occurring words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558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646364" y="594360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Distributional Semantics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9768" y="5586635"/>
            <a:ext cx="729044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dog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27906" y="5740523"/>
                <a:ext cx="5682645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[3    2     3     4     2     4     3     5     6     7      …]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06" y="5740523"/>
                <a:ext cx="5682645" cy="369332"/>
              </a:xfrm>
              <a:prstGeom prst="rect">
                <a:avLst/>
              </a:prstGeom>
              <a:blipFill>
                <a:blip r:embed="rId3"/>
                <a:stretch>
                  <a:fillRect l="-1339" t="-7143" r="-1339" b="-4285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5944"/>
          <a:stretch/>
        </p:blipFill>
        <p:spPr>
          <a:xfrm>
            <a:off x="520856" y="1574787"/>
            <a:ext cx="2321937" cy="17932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58605" y="1885666"/>
            <a:ext cx="4196788" cy="410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</a:rPr>
              <a:t>I saw a dog on a leash walking in the park.</a:t>
            </a:r>
            <a:endParaRPr lang="en-US" sz="1867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8605" y="1527131"/>
            <a:ext cx="2758830" cy="410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Dogs are man’s </a:t>
            </a:r>
            <a:r>
              <a:rPr lang="en-US" sz="18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best friend.</a:t>
            </a:r>
            <a:endParaRPr lang="en-US" sz="1867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58606" y="2602735"/>
            <a:ext cx="3785073" cy="410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</a:rPr>
              <a:t>He walks his dog in the late afternoon</a:t>
            </a:r>
            <a:endParaRPr lang="en-US" sz="1867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58606" y="2961270"/>
            <a:ext cx="393783" cy="410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mr-IN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lang="en-US" sz="1867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6931682" y="1980522"/>
            <a:ext cx="993603" cy="62170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friend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sym typeface="Calibri"/>
              </a:rPr>
              <a:t>leash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park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walking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walks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food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legs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runs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sleeps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sits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mr-IN" sz="2200" dirty="0">
                <a:solidFill>
                  <a:srgbClr val="000000"/>
                </a:solidFill>
              </a:rPr>
              <a:t>…</a:t>
            </a:r>
            <a:endParaRPr lang="en-US" sz="2200" dirty="0">
              <a:solidFill>
                <a:srgbClr val="000000"/>
              </a:solidFill>
            </a:endParaRPr>
          </a:p>
          <a:p>
            <a:pPr defTabSz="609585" latinLnBrk="1" hangingPunct="0">
              <a:lnSpc>
                <a:spcPct val="150000"/>
              </a:lnSpc>
            </a:pP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58605" y="2244200"/>
            <a:ext cx="3039100" cy="410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His dog is his best companion.</a:t>
            </a:r>
          </a:p>
        </p:txBody>
      </p:sp>
    </p:spTree>
    <p:extLst>
      <p:ext uri="{BB962C8B-B14F-4D97-AF65-F5344CB8AC3E}">
        <p14:creationId xmlns:p14="http://schemas.microsoft.com/office/powerpoint/2010/main" val="252548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646364" y="594360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Distributional Semantics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1364" y="1718847"/>
            <a:ext cx="985076" cy="178510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dog  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cat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76610" y="1836759"/>
                <a:ext cx="5615320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[5     5     0     5     0     0     5     5     0     2    …]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610" y="1836759"/>
                <a:ext cx="5615320" cy="369332"/>
              </a:xfrm>
              <a:prstGeom prst="rect">
                <a:avLst/>
              </a:prstGeom>
              <a:blipFill>
                <a:blip r:embed="rId3"/>
                <a:stretch>
                  <a:fillRect l="-1584" t="-6897" r="-1357" b="-4137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008214" y="2425681"/>
                <a:ext cx="5615320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[5     4     1     4     2     0     3     4     0     3   …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214" y="2425681"/>
                <a:ext cx="5615320" cy="369332"/>
              </a:xfrm>
              <a:prstGeom prst="rect">
                <a:avLst/>
              </a:prstGeom>
              <a:blipFill>
                <a:blip r:embed="rId4"/>
                <a:stretch>
                  <a:fillRect l="-1354" t="-7143" r="-1354" b="-4285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76610" y="2968905"/>
                <a:ext cx="5547994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[5     5     1     5     0     2     5     5    0     0    …]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610" y="2968905"/>
                <a:ext cx="5547994" cy="369332"/>
              </a:xfrm>
              <a:prstGeom prst="rect">
                <a:avLst/>
              </a:prstGeom>
              <a:blipFill>
                <a:blip r:embed="rId5"/>
                <a:stretch>
                  <a:fillRect l="-1602" t="-6667" r="-1373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 rot="16200000">
            <a:off x="5556796" y="1205340"/>
            <a:ext cx="1119920" cy="62170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food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sym typeface="Calibri"/>
              </a:rPr>
              <a:t>walks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window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runs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mouse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invented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legs</a:t>
            </a:r>
          </a:p>
          <a:p>
            <a:pPr algn="l" rtl="0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sleeps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mirror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tail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mr-IN" sz="2200" dirty="0">
                <a:solidFill>
                  <a:srgbClr val="000000"/>
                </a:solidFill>
              </a:rPr>
              <a:t>…</a:t>
            </a:r>
            <a:endParaRPr lang="en-US" sz="2200" dirty="0">
              <a:solidFill>
                <a:srgbClr val="000000"/>
              </a:solidFill>
            </a:endParaRPr>
          </a:p>
          <a:p>
            <a:pPr defTabSz="609585" latinLnBrk="1" hangingPunct="0">
              <a:lnSpc>
                <a:spcPct val="150000"/>
              </a:lnSpc>
            </a:pP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08214" y="2364126"/>
            <a:ext cx="534545" cy="492440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42760" y="2364125"/>
            <a:ext cx="534545" cy="492440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25594" y="2364124"/>
            <a:ext cx="534545" cy="492440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84177" y="2364042"/>
            <a:ext cx="534545" cy="492440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34284" y="2364041"/>
            <a:ext cx="534545" cy="492440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275485" y="5543450"/>
            <a:ext cx="4955843" cy="578594"/>
            <a:chOff x="2878768" y="4223658"/>
            <a:chExt cx="3716882" cy="433946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3666309" y="4223658"/>
              <a:ext cx="2142309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8" name="TextBox 7"/>
            <p:cNvSpPr txBox="1"/>
            <p:nvPr/>
          </p:nvSpPr>
          <p:spPr>
            <a:xfrm>
              <a:off x="2878768" y="4288274"/>
              <a:ext cx="371688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This vocabulary can be extremely large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051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0EDB38-E10E-5C43-BD6B-C699312D6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 descr="Picture 5.png">
            <a:extLst>
              <a:ext uri="{FF2B5EF4-FFF2-40B4-BE49-F238E27FC236}">
                <a16:creationId xmlns:a16="http://schemas.microsoft.com/office/drawing/2014/main" id="{D16CE9C6-AB7B-014A-976A-BBDBD054F7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39"/>
          <a:stretch/>
        </p:blipFill>
        <p:spPr bwMode="auto">
          <a:xfrm>
            <a:off x="1535306" y="501650"/>
            <a:ext cx="8828220" cy="539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7EC944-7803-D949-977F-E825AF910EAC}"/>
              </a:ext>
            </a:extLst>
          </p:cNvPr>
          <p:cNvSpPr txBox="1"/>
          <p:nvPr/>
        </p:nvSpPr>
        <p:spPr>
          <a:xfrm>
            <a:off x="8972763" y="6048575"/>
            <a:ext cx="1390763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Slide by</a:t>
            </a:r>
            <a:r>
              <a:rPr kumimoji="0" lang="en-US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Dan Klein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02405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646364" y="594360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Toward more Compact Representations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1364" y="1718847"/>
            <a:ext cx="985076" cy="178510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dog  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cat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76610" y="1836759"/>
                <a:ext cx="5615320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[5     5     0     5     0     0     5     5     0     2    …]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610" y="1836759"/>
                <a:ext cx="5615320" cy="369332"/>
              </a:xfrm>
              <a:prstGeom prst="rect">
                <a:avLst/>
              </a:prstGeom>
              <a:blipFill>
                <a:blip r:embed="rId3"/>
                <a:stretch>
                  <a:fillRect l="-1584" t="-6897" r="-1357" b="-4137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008214" y="2425681"/>
                <a:ext cx="5615320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[5     4     1     4     2     0     3     4     0     3   …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214" y="2425681"/>
                <a:ext cx="5615320" cy="369332"/>
              </a:xfrm>
              <a:prstGeom prst="rect">
                <a:avLst/>
              </a:prstGeom>
              <a:blipFill>
                <a:blip r:embed="rId4"/>
                <a:stretch>
                  <a:fillRect l="-1354" t="-7143" r="-1354" b="-4285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76610" y="2968905"/>
                <a:ext cx="5547994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[5     5     1     5     0     2     5     5    0     0    …]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610" y="2968905"/>
                <a:ext cx="5547994" cy="369332"/>
              </a:xfrm>
              <a:prstGeom prst="rect">
                <a:avLst/>
              </a:prstGeom>
              <a:blipFill>
                <a:blip r:embed="rId5"/>
                <a:stretch>
                  <a:fillRect l="-1602" t="-6667" r="-1373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 rot="16200000">
            <a:off x="5556796" y="1205340"/>
            <a:ext cx="1119920" cy="62170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food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sym typeface="Calibri"/>
              </a:rPr>
              <a:t>walks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window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runs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mouse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invented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legs</a:t>
            </a:r>
          </a:p>
          <a:p>
            <a:pPr algn="l" rtl="0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sleeps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mirror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tail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mr-IN" sz="2200" dirty="0">
                <a:solidFill>
                  <a:srgbClr val="000000"/>
                </a:solidFill>
              </a:rPr>
              <a:t>…</a:t>
            </a:r>
            <a:endParaRPr lang="en-US" sz="2200" dirty="0">
              <a:solidFill>
                <a:srgbClr val="000000"/>
              </a:solidFill>
            </a:endParaRPr>
          </a:p>
          <a:p>
            <a:pPr defTabSz="609585" latinLnBrk="1" hangingPunct="0">
              <a:lnSpc>
                <a:spcPct val="150000"/>
              </a:lnSpc>
            </a:pPr>
            <a:endParaRPr lang="en-US" sz="2200" dirty="0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542759" y="2364123"/>
            <a:ext cx="3617380" cy="492444"/>
            <a:chOff x="2657069" y="1773091"/>
            <a:chExt cx="2713035" cy="369333"/>
          </a:xfrm>
        </p:grpSpPr>
        <p:sp>
          <p:nvSpPr>
            <p:cNvPr id="23" name="Rectangle 22"/>
            <p:cNvSpPr/>
            <p:nvPr/>
          </p:nvSpPr>
          <p:spPr>
            <a:xfrm>
              <a:off x="2657069" y="1773094"/>
              <a:ext cx="400909" cy="369330"/>
            </a:xfrm>
            <a:prstGeom prst="rect">
              <a:avLst/>
            </a:pr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969195" y="1773092"/>
              <a:ext cx="400909" cy="369330"/>
            </a:xfrm>
            <a:prstGeom prst="rect">
              <a:avLst/>
            </a:pr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412223" y="1773091"/>
              <a:ext cx="400909" cy="369330"/>
            </a:xfrm>
            <a:prstGeom prst="rect">
              <a:avLst/>
            </a:pr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275485" y="5543450"/>
            <a:ext cx="4955843" cy="578594"/>
            <a:chOff x="2878768" y="4223658"/>
            <a:chExt cx="3716882" cy="433946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3666309" y="4223658"/>
              <a:ext cx="2142309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8" name="TextBox 7"/>
            <p:cNvSpPr txBox="1"/>
            <p:nvPr/>
          </p:nvSpPr>
          <p:spPr>
            <a:xfrm>
              <a:off x="2878768" y="4288274"/>
              <a:ext cx="371688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This vocabulary can be extremely large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117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345724" y="594914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Toward more Compact Representations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6665" y="2896549"/>
            <a:ext cx="1013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dog = 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453375" y="1187211"/>
                <a:ext cx="785471" cy="40626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5     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5     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5     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5    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5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2    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:r>
                  <a:rPr lang="en-US" sz="2400" i="1" dirty="0">
                    <a:solidFill>
                      <a:srgbClr val="0070C0"/>
                    </a:solidFill>
                    <a:latin typeface="Cambria Math" charset="0"/>
                  </a:rPr>
                  <a:t> </a:t>
                </a:r>
                <a:r>
                  <a:rPr lang="mr-IN" sz="2400" i="1" dirty="0">
                    <a:solidFill>
                      <a:srgbClr val="0070C0"/>
                    </a:solidFill>
                    <a:latin typeface="Cambria Math" charset="0"/>
                  </a:rPr>
                  <a:t>…</a:t>
                </a:r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375" y="1187211"/>
                <a:ext cx="785471" cy="4062651"/>
              </a:xfrm>
              <a:prstGeom prst="rect">
                <a:avLst/>
              </a:prstGeom>
              <a:blipFill>
                <a:blip r:embed="rId3"/>
                <a:stretch>
                  <a:fillRect l="-14516" t="-938" r="-6452" b="-343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ket 6"/>
          <p:cNvSpPr/>
          <p:nvPr/>
        </p:nvSpPr>
        <p:spPr>
          <a:xfrm>
            <a:off x="2372093" y="1187211"/>
            <a:ext cx="60959" cy="4468916"/>
          </a:xfrm>
          <a:prstGeom prst="lef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1" name="Right Bracket 10"/>
          <p:cNvSpPr/>
          <p:nvPr/>
        </p:nvSpPr>
        <p:spPr>
          <a:xfrm>
            <a:off x="2834047" y="1187211"/>
            <a:ext cx="60959" cy="4468916"/>
          </a:xfrm>
          <a:prstGeom prst="righ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13621" y="2929353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= </a:t>
            </a:r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60205" y="1215054"/>
                <a:ext cx="785471" cy="40626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1     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1     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1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:r>
                  <a:rPr lang="en-US" sz="2400" i="1" dirty="0">
                    <a:solidFill>
                      <a:srgbClr val="0070C0"/>
                    </a:solidFill>
                    <a:latin typeface="Cambria Math" charset="0"/>
                  </a:rPr>
                  <a:t> </a:t>
                </a:r>
                <a:r>
                  <a:rPr lang="mr-IN" sz="2400" i="1" dirty="0">
                    <a:solidFill>
                      <a:srgbClr val="0070C0"/>
                    </a:solidFill>
                    <a:latin typeface="Cambria Math" charset="0"/>
                  </a:rPr>
                  <a:t>…</a:t>
                </a:r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205" y="1215054"/>
                <a:ext cx="785471" cy="4062651"/>
              </a:xfrm>
              <a:prstGeom prst="rect">
                <a:avLst/>
              </a:prstGeom>
              <a:blipFill>
                <a:blip r:embed="rId4"/>
                <a:stretch>
                  <a:fillRect l="-16129" t="-938" r="-4839" b="-343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Left Bracket 27"/>
          <p:cNvSpPr/>
          <p:nvPr/>
        </p:nvSpPr>
        <p:spPr>
          <a:xfrm>
            <a:off x="4378922" y="1215054"/>
            <a:ext cx="60959" cy="4468916"/>
          </a:xfrm>
          <a:prstGeom prst="lef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" name="Right Bracket 28"/>
          <p:cNvSpPr/>
          <p:nvPr/>
        </p:nvSpPr>
        <p:spPr>
          <a:xfrm>
            <a:off x="4840877" y="1215054"/>
            <a:ext cx="60959" cy="4468916"/>
          </a:xfrm>
          <a:prstGeom prst="righ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88081" y="5887586"/>
            <a:ext cx="1290800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algn="ctr" defTabSz="609585" latinLnBrk="1" hangingPunct="0"/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legs, running</a:t>
            </a: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b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walking</a:t>
            </a:r>
            <a:endParaRPr lang="en-US" sz="1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73872" y="2896803"/>
            <a:ext cx="498211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24684" y="2929354"/>
            <a:ext cx="858887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</a:rPr>
              <a:t>+  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455946" y="1253979"/>
                <a:ext cx="785471" cy="40626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1    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:r>
                  <a:rPr lang="en-US" sz="2400" i="1" dirty="0">
                    <a:solidFill>
                      <a:srgbClr val="0070C0"/>
                    </a:solidFill>
                    <a:latin typeface="Cambria Math" charset="0"/>
                  </a:rPr>
                  <a:t> </a:t>
                </a:r>
                <a:r>
                  <a:rPr lang="mr-IN" sz="2400" i="1" dirty="0">
                    <a:solidFill>
                      <a:srgbClr val="0070C0"/>
                    </a:solidFill>
                    <a:latin typeface="Cambria Math" charset="0"/>
                  </a:rPr>
                  <a:t>…</a:t>
                </a:r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946" y="1253979"/>
                <a:ext cx="785471" cy="4062651"/>
              </a:xfrm>
              <a:prstGeom prst="rect">
                <a:avLst/>
              </a:prstGeom>
              <a:blipFill>
                <a:blip r:embed="rId5"/>
                <a:stretch>
                  <a:fillRect l="-16129" t="-625" r="-4839" b="-343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Left Bracket 34"/>
          <p:cNvSpPr/>
          <p:nvPr/>
        </p:nvSpPr>
        <p:spPr>
          <a:xfrm>
            <a:off x="6374663" y="1253979"/>
            <a:ext cx="60959" cy="4468916"/>
          </a:xfrm>
          <a:prstGeom prst="lef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6" name="Right Bracket 35"/>
          <p:cNvSpPr/>
          <p:nvPr/>
        </p:nvSpPr>
        <p:spPr>
          <a:xfrm>
            <a:off x="6836618" y="1253979"/>
            <a:ext cx="60959" cy="4468916"/>
          </a:xfrm>
          <a:prstGeom prst="righ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18543" y="2934655"/>
            <a:ext cx="858887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</a:rPr>
              <a:t>+  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58525" y="5887586"/>
            <a:ext cx="753794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algn="ctr" defTabSz="609585" latinLnBrk="1" hangingPunct="0"/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tail, fur,</a:t>
            </a:r>
          </a:p>
          <a:p>
            <a:pPr algn="ctr" defTabSz="609585" latinLnBrk="1" hangingPunct="0"/>
            <a:r>
              <a:rPr lang="en-US" sz="1600" dirty="0">
                <a:solidFill>
                  <a:srgbClr val="000000"/>
                </a:solidFill>
              </a:rPr>
              <a:t>ears</a:t>
            </a:r>
            <a:endParaRPr lang="en-US" sz="1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597050" y="1253979"/>
                <a:ext cx="785471" cy="40626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1     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1     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:r>
                  <a:rPr lang="en-US" sz="2400" i="1" dirty="0">
                    <a:solidFill>
                      <a:srgbClr val="0070C0"/>
                    </a:solidFill>
                    <a:latin typeface="Cambria Math" charset="0"/>
                  </a:rPr>
                  <a:t> </a:t>
                </a:r>
                <a:r>
                  <a:rPr lang="mr-IN" sz="2400" i="1" dirty="0">
                    <a:solidFill>
                      <a:srgbClr val="0070C0"/>
                    </a:solidFill>
                    <a:latin typeface="Cambria Math" charset="0"/>
                  </a:rPr>
                  <a:t>…</a:t>
                </a:r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7050" y="1253979"/>
                <a:ext cx="785471" cy="4062651"/>
              </a:xfrm>
              <a:prstGeom prst="rect">
                <a:avLst/>
              </a:prstGeom>
              <a:blipFill>
                <a:blip r:embed="rId6"/>
                <a:stretch>
                  <a:fillRect l="-14516" t="-625" r="-6452" b="-343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Left Bracket 39"/>
          <p:cNvSpPr/>
          <p:nvPr/>
        </p:nvSpPr>
        <p:spPr>
          <a:xfrm>
            <a:off x="8515767" y="1253979"/>
            <a:ext cx="60959" cy="4468916"/>
          </a:xfrm>
          <a:prstGeom prst="lef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1" name="Right Bracket 40"/>
          <p:cNvSpPr/>
          <p:nvPr/>
        </p:nvSpPr>
        <p:spPr>
          <a:xfrm>
            <a:off x="8977722" y="1253979"/>
            <a:ext cx="60959" cy="4468916"/>
          </a:xfrm>
          <a:prstGeom prst="righ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059829" y="5887586"/>
            <a:ext cx="1433403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algn="ctr" defTabSz="609585" latinLnBrk="1" hangingPunct="0"/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mirror, window,</a:t>
            </a:r>
            <a:b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door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460148" y="2929229"/>
            <a:ext cx="696984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</a:rPr>
              <a:t>+   </a:t>
            </a:r>
            <a:r>
              <a:rPr lang="mr-IN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lang="en-US"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07242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345724" y="594914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Toward more Compact Representations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6665" y="2896549"/>
            <a:ext cx="1013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dog =  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773872" y="2896803"/>
            <a:ext cx="498211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24684" y="2929354"/>
            <a:ext cx="773928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</a:rPr>
              <a:t>   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318543" y="2934655"/>
            <a:ext cx="842857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</a:rPr>
              <a:t>    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w3</a:t>
            </a:r>
          </a:p>
        </p:txBody>
      </p:sp>
      <p:sp>
        <p:nvSpPr>
          <p:cNvPr id="30" name="Left Bracket 29"/>
          <p:cNvSpPr/>
          <p:nvPr/>
        </p:nvSpPr>
        <p:spPr>
          <a:xfrm>
            <a:off x="3258379" y="2975763"/>
            <a:ext cx="215268" cy="372927"/>
          </a:xfrm>
          <a:prstGeom prst="lef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1" name="Left Bracket 30"/>
          <p:cNvSpPr/>
          <p:nvPr/>
        </p:nvSpPr>
        <p:spPr>
          <a:xfrm flipH="1">
            <a:off x="8331656" y="2989110"/>
            <a:ext cx="289288" cy="372927"/>
          </a:xfrm>
          <a:prstGeom prst="lef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85053" y="4287636"/>
            <a:ext cx="9192451" cy="1434784"/>
            <a:chOff x="1113789" y="3215727"/>
            <a:chExt cx="6894338" cy="1076088"/>
          </a:xfrm>
        </p:grpSpPr>
        <p:sp>
          <p:nvSpPr>
            <p:cNvPr id="2" name="TextBox 1"/>
            <p:cNvSpPr txBox="1"/>
            <p:nvPr/>
          </p:nvSpPr>
          <p:spPr>
            <a:xfrm>
              <a:off x="1113789" y="3215727"/>
              <a:ext cx="6894338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The </a:t>
              </a: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basis vectors </a:t>
              </a:r>
              <a:r>
                <a: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can be found using Principal Component Analysis (PCA)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088664" y="3922485"/>
              <a:ext cx="4607943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This is known as Latent Semantic Analysis in NLP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23951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345724" y="594914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Toward more Compact Representations: </a:t>
            </a:r>
            <a:br>
              <a:rPr lang="en-US" sz="4267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Word </a:t>
            </a:r>
            <a:r>
              <a:rPr lang="en-US" sz="4267" dirty="0" err="1">
                <a:solidFill>
                  <a:schemeClr val="accent5">
                    <a:lumMod val="50000"/>
                  </a:schemeClr>
                </a:solidFill>
              </a:rPr>
              <a:t>Embeddings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6665" y="2896549"/>
            <a:ext cx="1013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dog =  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773872" y="2896803"/>
            <a:ext cx="498211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24684" y="2929354"/>
            <a:ext cx="773928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</a:rPr>
              <a:t>   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318543" y="2934655"/>
            <a:ext cx="842857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</a:rPr>
              <a:t>    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w3</a:t>
            </a:r>
          </a:p>
        </p:txBody>
      </p:sp>
      <p:sp>
        <p:nvSpPr>
          <p:cNvPr id="30" name="Left Bracket 29"/>
          <p:cNvSpPr/>
          <p:nvPr/>
        </p:nvSpPr>
        <p:spPr>
          <a:xfrm>
            <a:off x="3258379" y="2975763"/>
            <a:ext cx="215268" cy="372927"/>
          </a:xfrm>
          <a:prstGeom prst="lef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1" name="Left Bracket 30"/>
          <p:cNvSpPr/>
          <p:nvPr/>
        </p:nvSpPr>
        <p:spPr>
          <a:xfrm flipH="1">
            <a:off x="8331656" y="2989110"/>
            <a:ext cx="289288" cy="372927"/>
          </a:xfrm>
          <a:prstGeom prst="lef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60080" y="3787021"/>
            <a:ext cx="7155803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weights w1, </a:t>
            </a:r>
            <a:r>
              <a:rPr lang="mr-IN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wn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are found using a neural network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565013" y="5333466"/>
            <a:ext cx="5626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Word2Vec: </a:t>
            </a:r>
            <a:r>
              <a:rPr lang="en-US" sz="2400" dirty="0">
                <a:hlinkClick r:id="rId3"/>
              </a:rPr>
              <a:t>https://</a:t>
            </a:r>
            <a:r>
              <a:rPr lang="en-US" sz="2400" dirty="0" err="1">
                <a:hlinkClick r:id="rId3"/>
              </a:rPr>
              <a:t>arxiv.org</a:t>
            </a:r>
            <a:r>
              <a:rPr lang="en-US" sz="2400" dirty="0">
                <a:hlinkClick r:id="rId3"/>
              </a:rPr>
              <a:t>/abs/1301.3781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4419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ABF22-096D-4245-8EE1-E40419780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 – CBOW 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2E16E-452C-824B-B7AD-E6D118DFD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First, create a huge matrix of word embeddings initialized with random values – where each row is a vector for a different word in the vocabulary.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7E151-58BC-6142-8EFB-35BCCCEB9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53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8764C9-4207-6F48-BA2A-24B490307AD4}"/>
              </a:ext>
            </a:extLst>
          </p:cNvPr>
          <p:cNvSpPr/>
          <p:nvPr/>
        </p:nvSpPr>
        <p:spPr>
          <a:xfrm>
            <a:off x="4881716" y="2864695"/>
            <a:ext cx="2428568" cy="340196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A3579D-8C8F-8647-8053-B124AE972D7A}"/>
              </a:ext>
            </a:extLst>
          </p:cNvPr>
          <p:cNvSpPr txBox="1"/>
          <p:nvPr/>
        </p:nvSpPr>
        <p:spPr>
          <a:xfrm>
            <a:off x="4057650" y="4106635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53EE37-B0D9-7E45-934C-7409EFB1C181}"/>
              </a:ext>
            </a:extLst>
          </p:cNvPr>
          <p:cNvSpPr txBox="1"/>
          <p:nvPr/>
        </p:nvSpPr>
        <p:spPr>
          <a:xfrm>
            <a:off x="5942753" y="2201449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8E192AC-D4E0-1044-A68E-6952CCA3EDA7}"/>
                  </a:ext>
                </a:extLst>
              </p:cNvPr>
              <p:cNvSpPr txBox="1"/>
              <p:nvPr/>
            </p:nvSpPr>
            <p:spPr>
              <a:xfrm>
                <a:off x="5971094" y="2891791"/>
                <a:ext cx="317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8E192AC-D4E0-1044-A68E-6952CCA3E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094" y="2891791"/>
                <a:ext cx="317138" cy="276999"/>
              </a:xfrm>
              <a:prstGeom prst="rect">
                <a:avLst/>
              </a:prstGeom>
              <a:blipFill>
                <a:blip r:embed="rId2"/>
                <a:stretch>
                  <a:fillRect l="-8000" r="-4000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EC58760-49EC-C147-9434-756BB7D83CA7}"/>
                  </a:ext>
                </a:extLst>
              </p:cNvPr>
              <p:cNvSpPr txBox="1"/>
              <p:nvPr/>
            </p:nvSpPr>
            <p:spPr>
              <a:xfrm>
                <a:off x="5971094" y="3276265"/>
                <a:ext cx="3224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EC58760-49EC-C147-9434-756BB7D83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094" y="3276265"/>
                <a:ext cx="322460" cy="276999"/>
              </a:xfrm>
              <a:prstGeom prst="rect">
                <a:avLst/>
              </a:prstGeom>
              <a:blipFill>
                <a:blip r:embed="rId3"/>
                <a:stretch>
                  <a:fillRect l="-8000" r="-4000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D9561A-0BC7-774A-9A84-1ADB33B09AFA}"/>
                  </a:ext>
                </a:extLst>
              </p:cNvPr>
              <p:cNvSpPr txBox="1"/>
              <p:nvPr/>
            </p:nvSpPr>
            <p:spPr>
              <a:xfrm>
                <a:off x="5971094" y="5881767"/>
                <a:ext cx="3295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D9561A-0BC7-774A-9A84-1ADB33B09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094" y="5881767"/>
                <a:ext cx="329577" cy="276999"/>
              </a:xfrm>
              <a:prstGeom prst="rect">
                <a:avLst/>
              </a:prstGeom>
              <a:blipFill>
                <a:blip r:embed="rId4"/>
                <a:stretch>
                  <a:fillRect l="-769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D65BF7-744A-414C-A3E4-DC74DB2A02B3}"/>
              </a:ext>
            </a:extLst>
          </p:cNvPr>
          <p:cNvCxnSpPr>
            <a:cxnSpLocks/>
          </p:cNvCxnSpPr>
          <p:nvPr/>
        </p:nvCxnSpPr>
        <p:spPr>
          <a:xfrm>
            <a:off x="4881716" y="3217775"/>
            <a:ext cx="242856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9359E8F-B505-334C-8165-6168F417B617}"/>
              </a:ext>
            </a:extLst>
          </p:cNvPr>
          <p:cNvCxnSpPr>
            <a:cxnSpLocks/>
          </p:cNvCxnSpPr>
          <p:nvPr/>
        </p:nvCxnSpPr>
        <p:spPr>
          <a:xfrm>
            <a:off x="4881716" y="3602249"/>
            <a:ext cx="242856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1174D43-2894-CD47-A51C-29A79419DAF7}"/>
              </a:ext>
            </a:extLst>
          </p:cNvPr>
          <p:cNvCxnSpPr>
            <a:cxnSpLocks/>
          </p:cNvCxnSpPr>
          <p:nvPr/>
        </p:nvCxnSpPr>
        <p:spPr>
          <a:xfrm>
            <a:off x="4915379" y="5864516"/>
            <a:ext cx="242856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23C7460-D9D7-614A-B35B-559B834252F3}"/>
              </a:ext>
            </a:extLst>
          </p:cNvPr>
          <p:cNvSpPr txBox="1"/>
          <p:nvPr/>
        </p:nvSpPr>
        <p:spPr>
          <a:xfrm>
            <a:off x="5971094" y="436824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744739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ABF22-096D-4245-8EE1-E40419780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 – CBOW 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2E16E-452C-824B-B7AD-E6D118DFD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Then, collect a lot of text, and solve the following regression problem for a large corpus of text: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7E151-58BC-6142-8EFB-35BCCCEB9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4263" y="6410726"/>
            <a:ext cx="2743200" cy="365125"/>
          </a:xfrm>
        </p:spPr>
        <p:txBody>
          <a:bodyPr/>
          <a:lstStyle/>
          <a:p>
            <a:fld id="{03315DE8-E84B-A141-B26C-CDB1CE99E005}" type="slidenum">
              <a:rPr lang="en-US" smtClean="0"/>
              <a:t>54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8764C9-4207-6F48-BA2A-24B490307AD4}"/>
              </a:ext>
            </a:extLst>
          </p:cNvPr>
          <p:cNvSpPr/>
          <p:nvPr/>
        </p:nvSpPr>
        <p:spPr>
          <a:xfrm>
            <a:off x="1313923" y="2775002"/>
            <a:ext cx="2428568" cy="340196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A3579D-8C8F-8647-8053-B124AE972D7A}"/>
              </a:ext>
            </a:extLst>
          </p:cNvPr>
          <p:cNvSpPr txBox="1"/>
          <p:nvPr/>
        </p:nvSpPr>
        <p:spPr>
          <a:xfrm>
            <a:off x="489857" y="4016942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53EE37-B0D9-7E45-934C-7409EFB1C181}"/>
              </a:ext>
            </a:extLst>
          </p:cNvPr>
          <p:cNvSpPr txBox="1"/>
          <p:nvPr/>
        </p:nvSpPr>
        <p:spPr>
          <a:xfrm>
            <a:off x="2374960" y="2111756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8E192AC-D4E0-1044-A68E-6952CCA3EDA7}"/>
                  </a:ext>
                </a:extLst>
              </p:cNvPr>
              <p:cNvSpPr txBox="1"/>
              <p:nvPr/>
            </p:nvSpPr>
            <p:spPr>
              <a:xfrm>
                <a:off x="2403301" y="2802098"/>
                <a:ext cx="317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8E192AC-D4E0-1044-A68E-6952CCA3E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301" y="2802098"/>
                <a:ext cx="317138" cy="276999"/>
              </a:xfrm>
              <a:prstGeom prst="rect">
                <a:avLst/>
              </a:prstGeom>
              <a:blipFill>
                <a:blip r:embed="rId2"/>
                <a:stretch>
                  <a:fillRect l="-8000" r="-4000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EC58760-49EC-C147-9434-756BB7D83CA7}"/>
                  </a:ext>
                </a:extLst>
              </p:cNvPr>
              <p:cNvSpPr txBox="1"/>
              <p:nvPr/>
            </p:nvSpPr>
            <p:spPr>
              <a:xfrm>
                <a:off x="2403301" y="3186572"/>
                <a:ext cx="3224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EC58760-49EC-C147-9434-756BB7D83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301" y="3186572"/>
                <a:ext cx="322460" cy="276999"/>
              </a:xfrm>
              <a:prstGeom prst="rect">
                <a:avLst/>
              </a:prstGeom>
              <a:blipFill>
                <a:blip r:embed="rId3"/>
                <a:stretch>
                  <a:fillRect l="-8000" r="-8000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D9561A-0BC7-774A-9A84-1ADB33B09AFA}"/>
                  </a:ext>
                </a:extLst>
              </p:cNvPr>
              <p:cNvSpPr txBox="1"/>
              <p:nvPr/>
            </p:nvSpPr>
            <p:spPr>
              <a:xfrm>
                <a:off x="2403301" y="5792074"/>
                <a:ext cx="3295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D9561A-0BC7-774A-9A84-1ADB33B09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301" y="5792074"/>
                <a:ext cx="329577" cy="276999"/>
              </a:xfrm>
              <a:prstGeom prst="rect">
                <a:avLst/>
              </a:prstGeom>
              <a:blipFill>
                <a:blip r:embed="rId4"/>
                <a:stretch>
                  <a:fillRect l="-7692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D65BF7-744A-414C-A3E4-DC74DB2A02B3}"/>
              </a:ext>
            </a:extLst>
          </p:cNvPr>
          <p:cNvCxnSpPr>
            <a:cxnSpLocks/>
          </p:cNvCxnSpPr>
          <p:nvPr/>
        </p:nvCxnSpPr>
        <p:spPr>
          <a:xfrm>
            <a:off x="1313923" y="3128082"/>
            <a:ext cx="242856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9359E8F-B505-334C-8165-6168F417B617}"/>
              </a:ext>
            </a:extLst>
          </p:cNvPr>
          <p:cNvCxnSpPr>
            <a:cxnSpLocks/>
          </p:cNvCxnSpPr>
          <p:nvPr/>
        </p:nvCxnSpPr>
        <p:spPr>
          <a:xfrm>
            <a:off x="1313923" y="3512556"/>
            <a:ext cx="242856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1174D43-2894-CD47-A51C-29A79419DAF7}"/>
              </a:ext>
            </a:extLst>
          </p:cNvPr>
          <p:cNvCxnSpPr>
            <a:cxnSpLocks/>
          </p:cNvCxnSpPr>
          <p:nvPr/>
        </p:nvCxnSpPr>
        <p:spPr>
          <a:xfrm>
            <a:off x="1347586" y="5774823"/>
            <a:ext cx="242856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23C7460-D9D7-614A-B35B-559B834252F3}"/>
              </a:ext>
            </a:extLst>
          </p:cNvPr>
          <p:cNvSpPr txBox="1"/>
          <p:nvPr/>
        </p:nvSpPr>
        <p:spPr>
          <a:xfrm>
            <a:off x="2403301" y="427855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ACA272-5C17-D346-8631-B9690C14E6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9943" y="2427742"/>
            <a:ext cx="3077441" cy="40651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402788-4FB2-114B-894D-808B9B9232B4}"/>
              </a:ext>
            </a:extLst>
          </p:cNvPr>
          <p:cNvSpPr txBox="1"/>
          <p:nvPr/>
        </p:nvSpPr>
        <p:spPr>
          <a:xfrm>
            <a:off x="5779186" y="2998511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9E20AB-0912-AE4B-AE96-2BAEEAD8119E}"/>
              </a:ext>
            </a:extLst>
          </p:cNvPr>
          <p:cNvSpPr txBox="1"/>
          <p:nvPr/>
        </p:nvSpPr>
        <p:spPr>
          <a:xfrm>
            <a:off x="5777689" y="3613885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big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4A78E7-629C-8046-88A4-B9DD2A40D923}"/>
              </a:ext>
            </a:extLst>
          </p:cNvPr>
          <p:cNvSpPr txBox="1"/>
          <p:nvPr/>
        </p:nvSpPr>
        <p:spPr>
          <a:xfrm>
            <a:off x="5699837" y="4838837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plays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1FEBAF-2169-304E-AD1C-A077EE255F6F}"/>
              </a:ext>
            </a:extLst>
          </p:cNvPr>
          <p:cNvSpPr txBox="1"/>
          <p:nvPr/>
        </p:nvSpPr>
        <p:spPr>
          <a:xfrm>
            <a:off x="5804123" y="5482701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ball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0FEA47F-10B7-DF40-98C1-8949DF768432}"/>
              </a:ext>
            </a:extLst>
          </p:cNvPr>
          <p:cNvSpPr txBox="1"/>
          <p:nvPr/>
        </p:nvSpPr>
        <p:spPr>
          <a:xfrm>
            <a:off x="9731528" y="4225206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dog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8427C0-0D12-C549-92B6-175B96C7BAD9}"/>
              </a:ext>
            </a:extLst>
          </p:cNvPr>
          <p:cNvSpPr txBox="1"/>
          <p:nvPr/>
        </p:nvSpPr>
        <p:spPr>
          <a:xfrm>
            <a:off x="6392636" y="1992086"/>
            <a:ext cx="2347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“the big dog plays ball”</a:t>
            </a:r>
          </a:p>
        </p:txBody>
      </p:sp>
    </p:spTree>
    <p:extLst>
      <p:ext uri="{BB962C8B-B14F-4D97-AF65-F5344CB8AC3E}">
        <p14:creationId xmlns:p14="http://schemas.microsoft.com/office/powerpoint/2010/main" val="26655540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D2379-B516-2648-ABC3-830B5A94D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Issues - Tokenization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D16C2-FC9C-D64B-8A1C-95190D562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text representation we usually need to separate a sentence into tokens – we have assumed words in this lecture (or pairs of words) – but tokens could also be characters and anything in-between.</a:t>
            </a:r>
          </a:p>
          <a:p>
            <a:endParaRPr lang="en-US" dirty="0"/>
          </a:p>
          <a:p>
            <a:r>
              <a:rPr lang="en-US" dirty="0"/>
              <a:t>Word segmentation can be used as tokenization. </a:t>
            </a:r>
          </a:p>
          <a:p>
            <a:pPr lvl="1"/>
            <a:r>
              <a:rPr lang="en-US" dirty="0"/>
              <a:t>In the assignment I was lazy I just did “my </a:t>
            </a:r>
            <a:r>
              <a:rPr lang="en-US" dirty="0" err="1"/>
              <a:t>sentence”.split</a:t>
            </a:r>
            <a:r>
              <a:rPr lang="en-US" dirty="0"/>
              <a:t>(“ “) and called it a day.</a:t>
            </a:r>
          </a:p>
          <a:p>
            <a:pPr lvl="1"/>
            <a:r>
              <a:rPr lang="en-US" dirty="0"/>
              <a:t>However, even English is more difficult than that because of punctuation, double spaces, quotes, etc. For English I would recommend you too look up the great word tokenization tools in libraries such as Python’s NLTK and Spacy before you try to come up with your own word tokenizer.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28316-1EAF-2B43-A7F0-B6687ADD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9640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D2379-B516-2648-ABC3-830B5A94D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Word based Tokenization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D16C2-FC9C-D64B-8A1C-95190D562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already mentioned that tokenization can be hard even when word-based for other languages that don’t use spaces in-between words.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Word tokenization can also be bad for languages where the words can be “glued” together like German or Turkish.</a:t>
            </a:r>
          </a:p>
          <a:p>
            <a:pPr lvl="1"/>
            <a:r>
              <a:rPr lang="en-US" dirty="0"/>
              <a:t>Remember </a:t>
            </a:r>
            <a:r>
              <a:rPr lang="en-US" dirty="0" err="1">
                <a:ea typeface="Times New Roman" charset="0"/>
                <a:cs typeface="Times New Roman" charset="0"/>
              </a:rPr>
              <a:t>fünf­hundert­fünf­und­fünfzig</a:t>
            </a:r>
            <a:r>
              <a:rPr lang="en-US" dirty="0">
                <a:ea typeface="Times New Roman" charset="0"/>
                <a:cs typeface="Times New Roman" charset="0"/>
              </a:rPr>
              <a:t>? It wouldn’t be feasible to have a word embedding for every number in the German language.</a:t>
            </a:r>
            <a:br>
              <a:rPr lang="en-US" dirty="0">
                <a:ea typeface="Times New Roman" charset="0"/>
                <a:cs typeface="Times New Roman" charset="0"/>
              </a:rPr>
            </a:br>
            <a:endParaRPr lang="en-US" dirty="0">
              <a:ea typeface="Times New Roman" charset="0"/>
              <a:cs typeface="Times New Roman" charset="0"/>
            </a:endParaRPr>
          </a:p>
          <a:p>
            <a:r>
              <a:rPr lang="en-US" dirty="0">
                <a:ea typeface="Times New Roman" charset="0"/>
                <a:cs typeface="Times New Roman" charset="0"/>
              </a:rPr>
              <a:t>It is problematic to handle words that are not in the vocabulary e.g. a common practice is to use a special &lt;OOV&gt; (out of vocabulary) token for those words that don’t show up in the vocabulary.</a:t>
            </a:r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28316-1EAF-2B43-A7F0-B6687ADD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9454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6DF76-8C70-DD4F-9F67-BB11716AD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Sub-word Tokenization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03E5C-BB25-0042-897D-BCE8B55D4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9957"/>
            <a:ext cx="6591300" cy="4887006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Byte-pair Encoding Tokenization (BPE)</a:t>
            </a:r>
          </a:p>
          <a:p>
            <a:pPr lvl="1"/>
            <a:r>
              <a:rPr lang="en-US" dirty="0"/>
              <a:t>Start from small strings and based on substring counts iteratively use larger sequences until you define a vocabulary that maximizes informative </a:t>
            </a:r>
            <a:r>
              <a:rPr lang="en-US" dirty="0" err="1"/>
              <a:t>subtokens</a:t>
            </a:r>
            <a:r>
              <a:rPr lang="en-US" dirty="0"/>
              <a:t>. That way most will correspond to words at the end.</a:t>
            </a:r>
          </a:p>
          <a:p>
            <a:r>
              <a:rPr lang="en-US" dirty="0"/>
              <a:t>Byte-level BPE Tokenizer</a:t>
            </a:r>
          </a:p>
          <a:p>
            <a:pPr lvl="1"/>
            <a:r>
              <a:rPr lang="en-US" dirty="0"/>
              <a:t>Do the same but at the byte representation level not at the substring representation level.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B1ECE3-A0C5-F249-BBF6-0893B04AD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57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3F4FA8-93FB-5546-9603-C6893BF89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094" y="1110570"/>
            <a:ext cx="3525706" cy="49618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E86F2F-F90F-5940-BAC1-6DBC8BE7D018}"/>
              </a:ext>
            </a:extLst>
          </p:cNvPr>
          <p:cNvSpPr txBox="1"/>
          <p:nvPr/>
        </p:nvSpPr>
        <p:spPr>
          <a:xfrm>
            <a:off x="8104471" y="6169580"/>
            <a:ext cx="2362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huggingface</a:t>
            </a:r>
            <a:r>
              <a:rPr lang="en-US" dirty="0"/>
              <a:t>/tokenizers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86AFB9-171D-364F-9421-5DB07227D204}"/>
              </a:ext>
            </a:extLst>
          </p:cNvPr>
          <p:cNvSpPr txBox="1"/>
          <p:nvPr/>
        </p:nvSpPr>
        <p:spPr>
          <a:xfrm>
            <a:off x="1352748" y="5992297"/>
            <a:ext cx="5960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We will discuss these more as we discuss Transformer Models</a:t>
            </a:r>
          </a:p>
        </p:txBody>
      </p:sp>
    </p:spTree>
    <p:extLst>
      <p:ext uri="{BB962C8B-B14F-4D97-AF65-F5344CB8AC3E}">
        <p14:creationId xmlns:p14="http://schemas.microsoft.com/office/powerpoint/2010/main" val="21491039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41A3A2-F571-A644-938E-D3DF1E32F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58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06C0A3-D530-554B-A00D-E20A4C90A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82659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-33866" y="5080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Challenges in Natural Language Understanding:</a:t>
            </a:r>
            <a:br>
              <a:rPr lang="en-US" sz="4267" dirty="0">
                <a:solidFill>
                  <a:schemeClr val="accent5">
                    <a:lumMod val="50000"/>
                  </a:schemeClr>
                </a:solidFill>
              </a:rPr>
            </a:b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93572" y="2007512"/>
            <a:ext cx="8098971" cy="255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sz="2667" dirty="0"/>
              <a:t>53‡‡†305))6*;4826)4‡.)4‡);806*;48†8 ¶60))85;;]8*;:‡*8†83(88)5*†;46(;88*96 *?;8)*‡(;485);5*†2:*‡(;4956*2(5*—4)8 ¶8*;4069285);)6†8)4‡‡;1(‡9;48081;8:8‡ 1;48†85;4)485†528806*81(‡9;48;(88;4 (‡?34;48)4‡;161;:188;‡?;</a:t>
            </a:r>
            <a:endParaRPr lang="en-US" sz="2667" dirty="0"/>
          </a:p>
        </p:txBody>
      </p:sp>
      <p:sp>
        <p:nvSpPr>
          <p:cNvPr id="2" name="TextBox 1"/>
          <p:cNvSpPr txBox="1"/>
          <p:nvPr/>
        </p:nvSpPr>
        <p:spPr>
          <a:xfrm>
            <a:off x="1669361" y="5404651"/>
            <a:ext cx="8575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Any idea about what does it mean the text above?</a:t>
            </a:r>
          </a:p>
        </p:txBody>
      </p:sp>
    </p:spTree>
    <p:extLst>
      <p:ext uri="{BB962C8B-B14F-4D97-AF65-F5344CB8AC3E}">
        <p14:creationId xmlns:p14="http://schemas.microsoft.com/office/powerpoint/2010/main" val="221014037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965" y="968830"/>
            <a:ext cx="6980460" cy="558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4141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431" y="772885"/>
            <a:ext cx="7279821" cy="582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3591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-33866" y="5080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Challenges in Natural Language Understanding:</a:t>
            </a:r>
            <a:br>
              <a:rPr lang="en-US" sz="4267" dirty="0">
                <a:solidFill>
                  <a:schemeClr val="accent5">
                    <a:lumMod val="50000"/>
                  </a:schemeClr>
                </a:solidFill>
              </a:rPr>
            </a:b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14799" y="1597768"/>
            <a:ext cx="7141028" cy="4976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67" dirty="0"/>
              <a:t>53‡‡†305))6*;4826)4‡.)4‡);806*;48†8 </a:t>
            </a:r>
            <a:r>
              <a:rPr lang="en-US" sz="1867" dirty="0" err="1"/>
              <a:t>agoodglassinthebishopshostelinthede</a:t>
            </a:r>
            <a:r>
              <a:rPr lang="en-US" sz="1867" dirty="0"/>
              <a:t> </a:t>
            </a:r>
            <a:br>
              <a:rPr lang="en-US" sz="1867" dirty="0"/>
            </a:br>
            <a:br>
              <a:rPr lang="en-US" sz="1867" dirty="0"/>
            </a:br>
            <a:r>
              <a:rPr lang="en-US" sz="1867" dirty="0"/>
              <a:t>¶60))85;;]8*;:‡*8†83(88)5*†;46(;88*96 </a:t>
            </a:r>
            <a:r>
              <a:rPr lang="en-US" sz="1867" dirty="0" err="1"/>
              <a:t>vilsseattwentyonedegreesandthirteenmi</a:t>
            </a:r>
            <a:br>
              <a:rPr lang="en-US" sz="1867" dirty="0"/>
            </a:br>
            <a:br>
              <a:rPr lang="en-US" sz="1867" dirty="0"/>
            </a:br>
            <a:r>
              <a:rPr lang="en-US" sz="1867" dirty="0"/>
              <a:t> *?;8)*‡(;485);5*†2:*‡(;4956*2(5*—4)8 </a:t>
            </a:r>
            <a:r>
              <a:rPr lang="en-US" sz="1867" dirty="0" err="1"/>
              <a:t>nutesnortheastandbynorthmainbranchse</a:t>
            </a:r>
            <a:br>
              <a:rPr lang="en-US" sz="1867" dirty="0"/>
            </a:br>
            <a:br>
              <a:rPr lang="en-US" sz="1867" dirty="0"/>
            </a:br>
            <a:r>
              <a:rPr lang="en-US" sz="1867" dirty="0"/>
              <a:t> ¶8*;4069285);)6†8)4‡‡;1(‡9;48081;8:8‡ </a:t>
            </a:r>
            <a:r>
              <a:rPr lang="en-US" sz="1867" dirty="0" err="1"/>
              <a:t>venthlimbeastsideshootfromthelefteyeo</a:t>
            </a:r>
            <a:r>
              <a:rPr lang="en-US" sz="1867" dirty="0"/>
              <a:t> </a:t>
            </a:r>
            <a:br>
              <a:rPr lang="en-US" sz="1867" dirty="0"/>
            </a:br>
            <a:br>
              <a:rPr lang="en-US" sz="1867" dirty="0"/>
            </a:br>
            <a:r>
              <a:rPr lang="en-US" sz="1867" dirty="0"/>
              <a:t>1;48†85;4)485†528806*81(‡9;48;(88;4 </a:t>
            </a:r>
            <a:r>
              <a:rPr lang="en-US" sz="1867" dirty="0" err="1"/>
              <a:t>fthedeathsheadabeelinefromthetreeth</a:t>
            </a:r>
            <a:r>
              <a:rPr lang="en-US" sz="1867" dirty="0"/>
              <a:t> </a:t>
            </a:r>
            <a:br>
              <a:rPr lang="en-US" sz="1867" dirty="0"/>
            </a:br>
            <a:br>
              <a:rPr lang="en-US" sz="1867" dirty="0"/>
            </a:br>
            <a:r>
              <a:rPr lang="en-US" sz="1867" dirty="0"/>
              <a:t>(‡?34;48)4‡;161;:188;‡?; </a:t>
            </a:r>
            <a:br>
              <a:rPr lang="en-US" sz="1867" dirty="0"/>
            </a:br>
            <a:r>
              <a:rPr lang="en-US" sz="1867" dirty="0" err="1"/>
              <a:t>roughtheshotfiftyfeetout</a:t>
            </a:r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76989189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3643</Words>
  <Application>Microsoft Macintosh PowerPoint</Application>
  <PresentationFormat>Widescreen</PresentationFormat>
  <Paragraphs>538</Paragraphs>
  <Slides>59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Vision &amp; Language</vt:lpstr>
      <vt:lpstr>First Assignment</vt:lpstr>
      <vt:lpstr>Today  </vt:lpstr>
      <vt:lpstr>Natural Language Processing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is NLP Hard?</vt:lpstr>
      <vt:lpstr>Why is NLP Hard?</vt:lpstr>
      <vt:lpstr>Why is NLP Hard?</vt:lpstr>
      <vt:lpstr>Is NLP really that hard?</vt:lpstr>
      <vt:lpstr>Brief History of NLP</vt:lpstr>
      <vt:lpstr>Brief History of NLP</vt:lpstr>
      <vt:lpstr>Ambiguity is Explosive</vt:lpstr>
      <vt:lpstr>Humor and Ambiguity</vt:lpstr>
      <vt:lpstr>Why is Language Ambiguous?</vt:lpstr>
      <vt:lpstr>Why is Language Ambiguous?</vt:lpstr>
      <vt:lpstr>Natural Languages vs. Computer Languages</vt:lpstr>
      <vt:lpstr>Natural Language Tasks</vt:lpstr>
      <vt:lpstr>Syntactic Tasks</vt:lpstr>
      <vt:lpstr>Word Segmentation</vt:lpstr>
      <vt:lpstr>Morphological Analysis</vt:lpstr>
      <vt:lpstr>PowerPoint Presentation</vt:lpstr>
      <vt:lpstr>Part Of Speech (POS) Tagging</vt:lpstr>
      <vt:lpstr>Phrase Chunking</vt:lpstr>
      <vt:lpstr>Syntactic Parsing</vt:lpstr>
      <vt:lpstr>Semantic Tasks</vt:lpstr>
      <vt:lpstr>Word Sense Disambiguation (WSD)</vt:lpstr>
      <vt:lpstr>Semantic Role Labeling (SRL)</vt:lpstr>
      <vt:lpstr>Textual Entailment</vt:lpstr>
      <vt:lpstr>Textual Entailment Problems  from PASCAL Challenge</vt:lpstr>
      <vt:lpstr>Pragmatics/Discourse Tasks</vt:lpstr>
      <vt:lpstr>Anaphora Resolution/ Co-Reference</vt:lpstr>
      <vt:lpstr>Representation vs Computability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Word2Vec – CBOW Version</vt:lpstr>
      <vt:lpstr>Word2Vec – CBOW Version</vt:lpstr>
      <vt:lpstr>Practical Issues - Tokenization</vt:lpstr>
      <vt:lpstr>Issues with Word based Tokenization</vt:lpstr>
      <vt:lpstr>Solution: Sub-word Tokenization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 &amp; Language</dc:title>
  <dc:creator>Ordonez-Roman, Vicente (vo2m)</dc:creator>
  <cp:lastModifiedBy>Ordonez-Roman, Vicente (vo2m)</cp:lastModifiedBy>
  <cp:revision>37</cp:revision>
  <dcterms:created xsi:type="dcterms:W3CDTF">2020-09-01T15:46:42Z</dcterms:created>
  <dcterms:modified xsi:type="dcterms:W3CDTF">2020-09-10T19:27:23Z</dcterms:modified>
</cp:coreProperties>
</file>