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576" r:id="rId3"/>
    <p:sldId id="983" r:id="rId4"/>
    <p:sldId id="589" r:id="rId5"/>
    <p:sldId id="988" r:id="rId6"/>
    <p:sldId id="981" r:id="rId7"/>
    <p:sldId id="990" r:id="rId8"/>
    <p:sldId id="989" r:id="rId9"/>
    <p:sldId id="991" r:id="rId10"/>
    <p:sldId id="992" r:id="rId11"/>
    <p:sldId id="994" r:id="rId12"/>
    <p:sldId id="995" r:id="rId13"/>
    <p:sldId id="996" r:id="rId14"/>
    <p:sldId id="997" r:id="rId15"/>
    <p:sldId id="998" r:id="rId16"/>
    <p:sldId id="982" r:id="rId17"/>
    <p:sldId id="987" r:id="rId18"/>
    <p:sldId id="999" r:id="rId19"/>
    <p:sldId id="1000" r:id="rId20"/>
    <p:sldId id="1002" r:id="rId21"/>
    <p:sldId id="1003" r:id="rId22"/>
    <p:sldId id="1005" r:id="rId23"/>
    <p:sldId id="1006" r:id="rId24"/>
    <p:sldId id="1007" r:id="rId25"/>
    <p:sldId id="1008" r:id="rId26"/>
    <p:sldId id="1009" r:id="rId27"/>
    <p:sldId id="1010" r:id="rId28"/>
    <p:sldId id="1011" r:id="rId29"/>
    <p:sldId id="1012" r:id="rId30"/>
    <p:sldId id="1013" r:id="rId31"/>
    <p:sldId id="26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donez-Roman, Vicente (vo2m)" initials="OV(" lastIdx="2" clrIdx="0">
    <p:extLst>
      <p:ext uri="{19B8F6BF-5375-455C-9EA6-DF929625EA0E}">
        <p15:presenceInfo xmlns:p15="http://schemas.microsoft.com/office/powerpoint/2012/main" userId="S::vo2m@virginia.edu::1e2dfab4-75d1-4ca8-8236-8aaf0e7872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4"/>
    <p:restoredTop sz="94765"/>
  </p:normalViewPr>
  <p:slideViewPr>
    <p:cSldViewPr snapToGrid="0" snapToObjects="1">
      <p:cViewPr>
        <p:scale>
          <a:sx n="125" d="100"/>
          <a:sy n="125" d="100"/>
        </p:scale>
        <p:origin x="648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CC597-C715-D641-AF2D-9027D870C75F}" type="datetimeFigureOut">
              <a:rPr lang="en-US" smtClean="0"/>
              <a:t>9/17/20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5CB42-16E7-A24D-B3D6-F64B855B0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6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B42-16E7-A24D-B3D6-F64B855B0DC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217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184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60812B5B-29A2-1B43-8164-8914867C7AF2}"/>
              </a:ext>
            </a:extLst>
          </p:cNvPr>
          <p:cNvPicPr/>
          <p:nvPr userDrawn="1"/>
        </p:nvPicPr>
        <p:blipFill>
          <a:blip r:embed="rId2">
            <a:alphaModFix amt="10839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680310" cy="39912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84706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0481-3323-A245-9966-88986672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F171A-4392-C74F-9129-68514550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10515600" cy="4887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9EF8F-D3C7-4F40-B092-B8859287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7DBD-F069-3646-A7B0-F111D6E3E4CF}" type="datetime1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7C953-89C9-A746-BCC7-65DA0E60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2E4C-DD6E-A244-9A40-8C86D7B7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5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833B-77A1-F849-B5D1-694C8982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1CEB9-B0E4-6D4B-BD4B-0D3E4BF07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3356E-3044-B445-B69F-C68D3949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5C64-2390-724B-9F7C-CD781EB4084D}" type="datetime1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B398-74DB-CB41-847E-AF4CF4CB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2DC57-D436-2544-B143-DA32FED6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0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9/17/20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93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9/17/20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36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AC8DB-162A-F542-81F5-2BC6D257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AB23-523A-8E43-A474-DECB64D5AB8C}" type="datetime1">
              <a:rPr lang="en-US" smtClean="0"/>
              <a:t>9/17/20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4C257-282E-6B46-AC40-C5A07A6E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12066-EE71-6B43-941C-15B8D840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4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A026-DE6F-7F4E-957A-F23F9839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C882-B7CE-414E-9974-D7009D416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92DAE-4BFD-E64D-A383-9AD254761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965A7-9AE3-B64F-83EA-865A06AD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77B3-D9D2-4C4B-8A2F-4C2E68C3B7A7}" type="datetime1">
              <a:rPr lang="en-US" smtClean="0"/>
              <a:t>9/17/20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7F5BE-11EC-6D47-B39D-822E815E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24CD5-1AF3-3343-85D4-A4DCD0FF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8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F11E-CF88-DE4B-9E74-E9760A36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AE6DF-0B4F-BA49-88C8-151AB34BA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FADA2-52B8-F34A-87CF-4B219457B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7312D-1737-3045-8447-0A7A478A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C0D-E8C5-AD4F-82DB-E013D1D74040}" type="datetime1">
              <a:rPr lang="en-US" smtClean="0"/>
              <a:t>9/17/20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FDEA-B4C4-7848-B14A-B8DE8613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9BBBA-8A1E-994B-B710-3B57FAD8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0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86712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18F9F-0C77-2242-B6D6-B4EC3C8C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6B811-BDBF-B745-AB37-2708A8707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85345-F0A9-A144-9EFB-CAC4CF254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407B-0281-F14F-9998-E479E865FA4E}" type="datetime1">
              <a:rPr lang="en-US" smtClean="0"/>
              <a:t>9/17/20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CAB0-2AAF-D849-AF60-3FB8E000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09DF-F308-1040-8FF1-F5A941EF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3315DE8-E84B-A141-B26C-CDB1CE99E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3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NULL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8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20" Type="http://schemas.openxmlformats.org/officeDocument/2006/relationships/image" Target="NULL"/><Relationship Id="rId41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NULL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8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20" Type="http://schemas.openxmlformats.org/officeDocument/2006/relationships/image" Target="NULL"/><Relationship Id="rId41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NULL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7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8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20" Type="http://schemas.openxmlformats.org/officeDocument/2006/relationships/image" Target="NULL"/><Relationship Id="rId41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56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NULL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6" Type="http://schemas.openxmlformats.org/officeDocument/2006/relationships/image" Target="NULL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png"/><Relationship Id="rId11" Type="http://schemas.openxmlformats.org/officeDocument/2006/relationships/image" Target="../media/image53.png"/><Relationship Id="rId24" Type="http://schemas.openxmlformats.org/officeDocument/2006/relationships/image" Target="NULL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60.png"/><Relationship Id="rId5" Type="http://schemas.openxmlformats.org/officeDocument/2006/relationships/image" Target="NULL"/><Relationship Id="rId15" Type="http://schemas.openxmlformats.org/officeDocument/2006/relationships/image" Target="../media/image55.png"/><Relationship Id="rId23" Type="http://schemas.openxmlformats.org/officeDocument/2006/relationships/image" Target="../media/image59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52.png"/><Relationship Id="rId19" Type="http://schemas.openxmlformats.org/officeDocument/2006/relationships/image" Target="../media/image57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54.png"/><Relationship Id="rId22" Type="http://schemas.openxmlformats.org/officeDocument/2006/relationships/image" Target="../media/image58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8" Type="http://schemas.openxmlformats.org/officeDocument/2006/relationships/image" Target="NULL"/><Relationship Id="rId3" Type="http://schemas.openxmlformats.org/officeDocument/2006/relationships/image" Target="../media/image49.png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61.png"/><Relationship Id="rId20" Type="http://schemas.openxmlformats.org/officeDocument/2006/relationships/image" Target="NULL"/><Relationship Id="rId41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../media/image67.tiff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9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hyperlink" Target="https://arxiv.org/abs/1411.455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412.6632" TargetMode="External"/><Relationship Id="rId2" Type="http://schemas.openxmlformats.org/officeDocument/2006/relationships/hyperlink" Target="https://arxiv.org/abs/1411.455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707.07102" TargetMode="External"/><Relationship Id="rId5" Type="http://schemas.openxmlformats.org/officeDocument/2006/relationships/hyperlink" Target="https://arxiv.org/abs/1411.4952" TargetMode="External"/><Relationship Id="rId4" Type="http://schemas.openxmlformats.org/officeDocument/2006/relationships/hyperlink" Target="https://arxiv.org/abs/1412.2306" TargetMode="Externa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hyperlink" Target="https://arxiv.org/abs/1502.03044" TargetMode="External"/><Relationship Id="rId21" Type="http://schemas.openxmlformats.org/officeDocument/2006/relationships/image" Target="../media/image57.png"/><Relationship Id="rId34" Type="http://schemas.openxmlformats.org/officeDocument/2006/relationships/image" Target="../media/image45.png"/><Relationship Id="rId7" Type="http://schemas.openxmlformats.org/officeDocument/2006/relationships/image" Target="NULL"/><Relationship Id="rId12" Type="http://schemas.openxmlformats.org/officeDocument/2006/relationships/image" Target="../media/image52.png"/><Relationship Id="rId17" Type="http://schemas.openxmlformats.org/officeDocument/2006/relationships/image" Target="../media/image55.png"/><Relationship Id="rId25" Type="http://schemas.openxmlformats.org/officeDocument/2006/relationships/image" Target="../media/image59.png"/><Relationship Id="rId33" Type="http://schemas.openxmlformats.org/officeDocument/2006/relationships/image" Target="../media/image44.png"/><Relationship Id="rId2" Type="http://schemas.openxmlformats.org/officeDocument/2006/relationships/image" Target="../media/image67.tiff"/><Relationship Id="rId16" Type="http://schemas.openxmlformats.org/officeDocument/2006/relationships/image" Target="../media/image54.png"/><Relationship Id="rId20" Type="http://schemas.openxmlformats.org/officeDocument/2006/relationships/image" Target="../media/image56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../media/image58.png"/><Relationship Id="rId32" Type="http://schemas.openxmlformats.org/officeDocument/2006/relationships/image" Target="../media/image43.png"/><Relationship Id="rId5" Type="http://schemas.openxmlformats.org/officeDocument/2006/relationships/image" Target="../media/image49.png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39.png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../media/image42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../media/image41.png"/><Relationship Id="rId35" Type="http://schemas.openxmlformats.org/officeDocument/2006/relationships/image" Target="../media/image68.png"/><Relationship Id="rId8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2.png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56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NULL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6" Type="http://schemas.openxmlformats.org/officeDocument/2006/relationships/image" Target="NULL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png"/><Relationship Id="rId11" Type="http://schemas.openxmlformats.org/officeDocument/2006/relationships/image" Target="../media/image53.png"/><Relationship Id="rId24" Type="http://schemas.openxmlformats.org/officeDocument/2006/relationships/image" Target="NULL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60.png"/><Relationship Id="rId5" Type="http://schemas.openxmlformats.org/officeDocument/2006/relationships/image" Target="NULL"/><Relationship Id="rId15" Type="http://schemas.openxmlformats.org/officeDocument/2006/relationships/image" Target="../media/image55.png"/><Relationship Id="rId23" Type="http://schemas.openxmlformats.org/officeDocument/2006/relationships/image" Target="../media/image59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52.png"/><Relationship Id="rId19" Type="http://schemas.openxmlformats.org/officeDocument/2006/relationships/image" Target="../media/image57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54.png"/><Relationship Id="rId22" Type="http://schemas.openxmlformats.org/officeDocument/2006/relationships/image" Target="../media/image58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8" Type="http://schemas.openxmlformats.org/officeDocument/2006/relationships/image" Target="NULL"/><Relationship Id="rId3" Type="http://schemas.openxmlformats.org/officeDocument/2006/relationships/image" Target="../media/image49.png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61.png"/><Relationship Id="rId20" Type="http://schemas.openxmlformats.org/officeDocument/2006/relationships/image" Target="NULL"/><Relationship Id="rId41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hyperlink" Target="https://arxiv.org/abs/1810.04805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hyperlink" Target="https://arxiv.org/abs/1810.0480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9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../media/image2.png"/><Relationship Id="rId21" Type="http://schemas.openxmlformats.org/officeDocument/2006/relationships/image" Target="NULL"/><Relationship Id="rId34" Type="http://schemas.openxmlformats.org/officeDocument/2006/relationships/image" Target="../media/image10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9.png"/><Relationship Id="rId38" Type="http://schemas.openxmlformats.org/officeDocument/2006/relationships/image" Target="../media/image26.png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../media/image8.png"/><Relationship Id="rId37" Type="http://schemas.openxmlformats.org/officeDocument/2006/relationships/image" Target="../media/image13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4.png"/><Relationship Id="rId36" Type="http://schemas.openxmlformats.org/officeDocument/2006/relationships/image" Target="../media/image12.png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../media/image7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../media/image3.png"/><Relationship Id="rId30" Type="http://schemas.openxmlformats.org/officeDocument/2006/relationships/image" Target="../media/image6.png"/><Relationship Id="rId35" Type="http://schemas.openxmlformats.org/officeDocument/2006/relationships/image" Target="../media/image11.png"/><Relationship Id="rId8" Type="http://schemas.openxmlformats.org/officeDocument/2006/relationships/image" Target="NULL"/><Relationship Id="rId3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9BAC-33BB-1B4D-A3E3-A3E3CE2B2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Vision &amp;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17520-60B9-3F43-B125-2138316230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RNNs, Captioning, Attention, Transformers</a:t>
            </a:r>
          </a:p>
        </p:txBody>
      </p:sp>
    </p:spTree>
    <p:extLst>
      <p:ext uri="{BB962C8B-B14F-4D97-AF65-F5344CB8AC3E}">
        <p14:creationId xmlns:p14="http://schemas.microsoft.com/office/powerpoint/2010/main" val="213858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5756721" y="1779322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364974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blipFill>
                <a:blip r:embed="rId2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185487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193801" y="6359212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170088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5036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36020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216442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335893" y="6359212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267982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49890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blipFill>
                <a:blip r:embed="rId30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333584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314006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3174033" y="6359212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365546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347454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4311480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4115703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4256639" y="6371234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463110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4450182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blipFill>
                <a:blip r:embed="rId3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5276688" y="5557474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5080911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5201005" y="6371232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5596308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5415390" y="589812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blipFill>
                <a:blip r:embed="rId3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6196777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6001000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5970847" y="6371232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blipFill>
                <a:blip r:embed="rId3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63354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5" name="Title 1">
            <a:extLst>
              <a:ext uri="{FF2B5EF4-FFF2-40B4-BE49-F238E27FC236}">
                <a16:creationId xmlns:a16="http://schemas.microsoft.com/office/drawing/2014/main" id="{05DAB218-7A3E-8342-8E0F-CA0276C9D1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RNNs for Machine Translation Seq-to-Seq</a:t>
            </a:r>
          </a:p>
        </p:txBody>
      </p:sp>
      <p:cxnSp>
        <p:nvCxnSpPr>
          <p:cNvPr id="126" name="Elbow Connector 125">
            <a:extLst>
              <a:ext uri="{FF2B5EF4-FFF2-40B4-BE49-F238E27FC236}">
                <a16:creationId xmlns:a16="http://schemas.microsoft.com/office/drawing/2014/main" id="{048EBF1E-9980-4A49-B37C-595EAF36376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87095" y="2388665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>
            <a:extLst>
              <a:ext uri="{FF2B5EF4-FFF2-40B4-BE49-F238E27FC236}">
                <a16:creationId xmlns:a16="http://schemas.microsoft.com/office/drawing/2014/main" id="{C7838DDF-9C12-504F-ACD7-672D8267B20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61428" y="238169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5720A991-8423-1040-A337-D9C66AB58D5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49697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6680D951-EA1A-5A40-80A1-7C643C19EA7B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18592" y="2410838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8B8475B5-D6AF-6140-A2DC-92BCF8384B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41685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4A6D36F8-8576-694E-80E0-BD8217979491}"/>
              </a:ext>
            </a:extLst>
          </p:cNvPr>
          <p:cNvCxnSpPr>
            <a:cxnSpLocks/>
          </p:cNvCxnSpPr>
          <p:nvPr/>
        </p:nvCxnSpPr>
        <p:spPr>
          <a:xfrm flipH="1" flipV="1">
            <a:off x="6335478" y="5265632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4C7FAE93-F33F-B947-88D7-D98407464B95}"/>
              </a:ext>
            </a:extLst>
          </p:cNvPr>
          <p:cNvCxnSpPr>
            <a:cxnSpLocks/>
          </p:cNvCxnSpPr>
          <p:nvPr/>
        </p:nvCxnSpPr>
        <p:spPr>
          <a:xfrm flipH="1" flipV="1">
            <a:off x="5413959" y="5265631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7F3418E4-6D85-AA49-99FF-54CB934267FB}"/>
              </a:ext>
            </a:extLst>
          </p:cNvPr>
          <p:cNvCxnSpPr>
            <a:cxnSpLocks/>
          </p:cNvCxnSpPr>
          <p:nvPr/>
        </p:nvCxnSpPr>
        <p:spPr>
          <a:xfrm flipH="1" flipV="1">
            <a:off x="4450182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9E7AB50B-D4EE-5E49-A6CB-A1157CD760E3}"/>
              </a:ext>
            </a:extLst>
          </p:cNvPr>
          <p:cNvCxnSpPr>
            <a:cxnSpLocks/>
          </p:cNvCxnSpPr>
          <p:nvPr/>
        </p:nvCxnSpPr>
        <p:spPr>
          <a:xfrm flipH="1" flipV="1">
            <a:off x="3473111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A9954FDE-89A5-144D-984D-E4AC20E58175}"/>
              </a:ext>
            </a:extLst>
          </p:cNvPr>
          <p:cNvCxnSpPr>
            <a:cxnSpLocks/>
          </p:cNvCxnSpPr>
          <p:nvPr/>
        </p:nvCxnSpPr>
        <p:spPr>
          <a:xfrm flipH="1" flipV="1">
            <a:off x="2496040" y="5265629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667A2B1-70A6-D246-9150-0CC7E0D99EC7}"/>
              </a:ext>
            </a:extLst>
          </p:cNvPr>
          <p:cNvCxnSpPr>
            <a:cxnSpLocks/>
          </p:cNvCxnSpPr>
          <p:nvPr/>
        </p:nvCxnSpPr>
        <p:spPr>
          <a:xfrm flipH="1" flipV="1">
            <a:off x="1501108" y="5265628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/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blipFill>
                <a:blip r:embed="rId38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/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blipFill>
                <a:blip r:embed="rId3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/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blipFill>
                <a:blip r:embed="rId4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/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blipFill>
                <a:blip r:embed="rId41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/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blipFill>
                <a:blip r:embed="rId42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/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blipFill>
                <a:blip r:embed="rId43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42D3EC3A-3598-6642-AE97-813DD9A0F952}"/>
              </a:ext>
            </a:extLst>
          </p:cNvPr>
          <p:cNvCxnSpPr>
            <a:cxnSpLocks/>
          </p:cNvCxnSpPr>
          <p:nvPr/>
        </p:nvCxnSpPr>
        <p:spPr>
          <a:xfrm flipV="1">
            <a:off x="6240670" y="3794387"/>
            <a:ext cx="56180" cy="27625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/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blipFill>
                <a:blip r:embed="rId4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5C683AF2-BDF0-574D-B8C9-776081935D61}"/>
              </a:ext>
            </a:extLst>
          </p:cNvPr>
          <p:cNvCxnSpPr>
            <a:cxnSpLocks/>
          </p:cNvCxnSpPr>
          <p:nvPr/>
        </p:nvCxnSpPr>
        <p:spPr>
          <a:xfrm flipV="1">
            <a:off x="5413959" y="4385162"/>
            <a:ext cx="782818" cy="43530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B842344A-9E03-8F4B-9D67-9AD1E54A79FB}"/>
              </a:ext>
            </a:extLst>
          </p:cNvPr>
          <p:cNvCxnSpPr>
            <a:cxnSpLocks/>
          </p:cNvCxnSpPr>
          <p:nvPr/>
        </p:nvCxnSpPr>
        <p:spPr>
          <a:xfrm flipH="1" flipV="1">
            <a:off x="6196777" y="4372706"/>
            <a:ext cx="141564" cy="36749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E7164D39-D7AF-6E49-BE2A-B22EE2756741}"/>
              </a:ext>
            </a:extLst>
          </p:cNvPr>
          <p:cNvCxnSpPr>
            <a:cxnSpLocks/>
          </p:cNvCxnSpPr>
          <p:nvPr/>
        </p:nvCxnSpPr>
        <p:spPr>
          <a:xfrm flipV="1">
            <a:off x="4455053" y="4397682"/>
            <a:ext cx="1741724" cy="43393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88D2D1A1-5261-774A-8202-FDF018A655A0}"/>
              </a:ext>
            </a:extLst>
          </p:cNvPr>
          <p:cNvCxnSpPr>
            <a:cxnSpLocks/>
          </p:cNvCxnSpPr>
          <p:nvPr/>
        </p:nvCxnSpPr>
        <p:spPr>
          <a:xfrm flipV="1">
            <a:off x="3532103" y="4393261"/>
            <a:ext cx="2664674" cy="46335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8CC60255-B880-5C48-AA84-374839203445}"/>
              </a:ext>
            </a:extLst>
          </p:cNvPr>
          <p:cNvCxnSpPr>
            <a:cxnSpLocks/>
          </p:cNvCxnSpPr>
          <p:nvPr/>
        </p:nvCxnSpPr>
        <p:spPr>
          <a:xfrm flipV="1">
            <a:off x="2474741" y="4373036"/>
            <a:ext cx="3722036" cy="4988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7392E5D2-0D0A-A749-A5DC-1A3D13A37DB5}"/>
              </a:ext>
            </a:extLst>
          </p:cNvPr>
          <p:cNvCxnSpPr>
            <a:cxnSpLocks/>
          </p:cNvCxnSpPr>
          <p:nvPr/>
        </p:nvCxnSpPr>
        <p:spPr>
          <a:xfrm flipV="1">
            <a:off x="1529521" y="4385162"/>
            <a:ext cx="4667256" cy="46113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FE99B3-9CC4-EF40-A683-9B6AC584F489}"/>
                  </a:ext>
                </a:extLst>
              </p:cNvPr>
              <p:cNvSpPr txBox="1"/>
              <p:nvPr/>
            </p:nvSpPr>
            <p:spPr>
              <a:xfrm>
                <a:off x="7954093" y="4963818"/>
                <a:ext cx="1209305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FE99B3-9CC4-EF40-A683-9B6AC584F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093" y="4963818"/>
                <a:ext cx="1209305" cy="670696"/>
              </a:xfrm>
              <a:prstGeom prst="rect">
                <a:avLst/>
              </a:prstGeom>
              <a:blipFill>
                <a:blip r:embed="rId45"/>
                <a:stretch>
                  <a:fillRect l="-18947" t="-147170" r="-24211" b="-20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C075816-82A3-E240-BE2F-A9876F120D96}"/>
              </a:ext>
            </a:extLst>
          </p:cNvPr>
          <p:cNvSpPr txBox="1"/>
          <p:nvPr/>
        </p:nvSpPr>
        <p:spPr>
          <a:xfrm>
            <a:off x="702496" y="2199381"/>
            <a:ext cx="4506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Perhaps a better idea is to</a:t>
            </a:r>
          </a:p>
          <a:p>
            <a:r>
              <a:rPr lang="en-US" b="1" dirty="0"/>
              <a:t>compute the average h vector across all steps</a:t>
            </a:r>
          </a:p>
          <a:p>
            <a:r>
              <a:rPr lang="en-US" b="1" dirty="0"/>
              <a:t>and pass this to the decoder</a:t>
            </a:r>
          </a:p>
        </p:txBody>
      </p:sp>
    </p:spTree>
    <p:extLst>
      <p:ext uri="{BB962C8B-B14F-4D97-AF65-F5344CB8AC3E}">
        <p14:creationId xmlns:p14="http://schemas.microsoft.com/office/powerpoint/2010/main" val="275339575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5756721" y="1779322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364974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blipFill>
                <a:blip r:embed="rId2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185487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193801" y="6359212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170088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5036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36020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216442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335893" y="6359212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267982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49890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blipFill>
                <a:blip r:embed="rId30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333584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314006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3174033" y="6359212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365546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347454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4311480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4115703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4256639" y="6371234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463110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4450182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blipFill>
                <a:blip r:embed="rId3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5276688" y="5557474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5080911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5201005" y="6371232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5596308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5415390" y="589812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blipFill>
                <a:blip r:embed="rId3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6196777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6001000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5970847" y="6371232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blipFill>
                <a:blip r:embed="rId3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63354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5" name="Title 1">
            <a:extLst>
              <a:ext uri="{FF2B5EF4-FFF2-40B4-BE49-F238E27FC236}">
                <a16:creationId xmlns:a16="http://schemas.microsoft.com/office/drawing/2014/main" id="{05DAB218-7A3E-8342-8E0F-CA0276C9D1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RNNs for Machine Translation Seq-to-Seq</a:t>
            </a:r>
          </a:p>
        </p:txBody>
      </p:sp>
      <p:cxnSp>
        <p:nvCxnSpPr>
          <p:cNvPr id="126" name="Elbow Connector 125">
            <a:extLst>
              <a:ext uri="{FF2B5EF4-FFF2-40B4-BE49-F238E27FC236}">
                <a16:creationId xmlns:a16="http://schemas.microsoft.com/office/drawing/2014/main" id="{048EBF1E-9980-4A49-B37C-595EAF36376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87095" y="2388665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>
            <a:extLst>
              <a:ext uri="{FF2B5EF4-FFF2-40B4-BE49-F238E27FC236}">
                <a16:creationId xmlns:a16="http://schemas.microsoft.com/office/drawing/2014/main" id="{C7838DDF-9C12-504F-ACD7-672D8267B20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61428" y="238169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5720A991-8423-1040-A337-D9C66AB58D5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49697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6680D951-EA1A-5A40-80A1-7C643C19EA7B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18592" y="2410838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8B8475B5-D6AF-6140-A2DC-92BCF8384B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41685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4A6D36F8-8576-694E-80E0-BD8217979491}"/>
              </a:ext>
            </a:extLst>
          </p:cNvPr>
          <p:cNvCxnSpPr>
            <a:cxnSpLocks/>
          </p:cNvCxnSpPr>
          <p:nvPr/>
        </p:nvCxnSpPr>
        <p:spPr>
          <a:xfrm flipH="1" flipV="1">
            <a:off x="6335478" y="5265632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4C7FAE93-F33F-B947-88D7-D98407464B95}"/>
              </a:ext>
            </a:extLst>
          </p:cNvPr>
          <p:cNvCxnSpPr>
            <a:cxnSpLocks/>
          </p:cNvCxnSpPr>
          <p:nvPr/>
        </p:nvCxnSpPr>
        <p:spPr>
          <a:xfrm flipH="1" flipV="1">
            <a:off x="5413959" y="5265631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7F3418E4-6D85-AA49-99FF-54CB934267FB}"/>
              </a:ext>
            </a:extLst>
          </p:cNvPr>
          <p:cNvCxnSpPr>
            <a:cxnSpLocks/>
          </p:cNvCxnSpPr>
          <p:nvPr/>
        </p:nvCxnSpPr>
        <p:spPr>
          <a:xfrm flipH="1" flipV="1">
            <a:off x="4450182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9E7AB50B-D4EE-5E49-A6CB-A1157CD760E3}"/>
              </a:ext>
            </a:extLst>
          </p:cNvPr>
          <p:cNvCxnSpPr>
            <a:cxnSpLocks/>
          </p:cNvCxnSpPr>
          <p:nvPr/>
        </p:nvCxnSpPr>
        <p:spPr>
          <a:xfrm flipH="1" flipV="1">
            <a:off x="3473111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A9954FDE-89A5-144D-984D-E4AC20E58175}"/>
              </a:ext>
            </a:extLst>
          </p:cNvPr>
          <p:cNvCxnSpPr>
            <a:cxnSpLocks/>
          </p:cNvCxnSpPr>
          <p:nvPr/>
        </p:nvCxnSpPr>
        <p:spPr>
          <a:xfrm flipH="1" flipV="1">
            <a:off x="2496040" y="5265629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667A2B1-70A6-D246-9150-0CC7E0D99EC7}"/>
              </a:ext>
            </a:extLst>
          </p:cNvPr>
          <p:cNvCxnSpPr>
            <a:cxnSpLocks/>
          </p:cNvCxnSpPr>
          <p:nvPr/>
        </p:nvCxnSpPr>
        <p:spPr>
          <a:xfrm flipH="1" flipV="1">
            <a:off x="1501108" y="5265628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/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blipFill>
                <a:blip r:embed="rId38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/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blipFill>
                <a:blip r:embed="rId3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/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blipFill>
                <a:blip r:embed="rId4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/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blipFill>
                <a:blip r:embed="rId41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/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blipFill>
                <a:blip r:embed="rId42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/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blipFill>
                <a:blip r:embed="rId43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42D3EC3A-3598-6642-AE97-813DD9A0F952}"/>
              </a:ext>
            </a:extLst>
          </p:cNvPr>
          <p:cNvCxnSpPr>
            <a:cxnSpLocks/>
          </p:cNvCxnSpPr>
          <p:nvPr/>
        </p:nvCxnSpPr>
        <p:spPr>
          <a:xfrm flipV="1">
            <a:off x="6240670" y="3794387"/>
            <a:ext cx="56180" cy="27625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/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blipFill>
                <a:blip r:embed="rId4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5C683AF2-BDF0-574D-B8C9-776081935D61}"/>
              </a:ext>
            </a:extLst>
          </p:cNvPr>
          <p:cNvCxnSpPr>
            <a:cxnSpLocks/>
          </p:cNvCxnSpPr>
          <p:nvPr/>
        </p:nvCxnSpPr>
        <p:spPr>
          <a:xfrm flipV="1">
            <a:off x="5413959" y="4385162"/>
            <a:ext cx="782818" cy="43530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B842344A-9E03-8F4B-9D67-9AD1E54A79FB}"/>
              </a:ext>
            </a:extLst>
          </p:cNvPr>
          <p:cNvCxnSpPr>
            <a:cxnSpLocks/>
          </p:cNvCxnSpPr>
          <p:nvPr/>
        </p:nvCxnSpPr>
        <p:spPr>
          <a:xfrm flipH="1" flipV="1">
            <a:off x="6196777" y="4372706"/>
            <a:ext cx="141564" cy="36749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E7164D39-D7AF-6E49-BE2A-B22EE2756741}"/>
              </a:ext>
            </a:extLst>
          </p:cNvPr>
          <p:cNvCxnSpPr>
            <a:cxnSpLocks/>
          </p:cNvCxnSpPr>
          <p:nvPr/>
        </p:nvCxnSpPr>
        <p:spPr>
          <a:xfrm flipV="1">
            <a:off x="4455053" y="4397682"/>
            <a:ext cx="1741724" cy="43393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88D2D1A1-5261-774A-8202-FDF018A655A0}"/>
              </a:ext>
            </a:extLst>
          </p:cNvPr>
          <p:cNvCxnSpPr>
            <a:cxnSpLocks/>
          </p:cNvCxnSpPr>
          <p:nvPr/>
        </p:nvCxnSpPr>
        <p:spPr>
          <a:xfrm flipV="1">
            <a:off x="3532103" y="4393261"/>
            <a:ext cx="2664674" cy="46335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8CC60255-B880-5C48-AA84-374839203445}"/>
              </a:ext>
            </a:extLst>
          </p:cNvPr>
          <p:cNvCxnSpPr>
            <a:cxnSpLocks/>
          </p:cNvCxnSpPr>
          <p:nvPr/>
        </p:nvCxnSpPr>
        <p:spPr>
          <a:xfrm flipV="1">
            <a:off x="2474741" y="4373036"/>
            <a:ext cx="3722036" cy="4988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7392E5D2-0D0A-A749-A5DC-1A3D13A37DB5}"/>
              </a:ext>
            </a:extLst>
          </p:cNvPr>
          <p:cNvCxnSpPr>
            <a:cxnSpLocks/>
          </p:cNvCxnSpPr>
          <p:nvPr/>
        </p:nvCxnSpPr>
        <p:spPr>
          <a:xfrm flipV="1">
            <a:off x="1529521" y="4385162"/>
            <a:ext cx="4667256" cy="46113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FE99B3-9CC4-EF40-A683-9B6AC584F489}"/>
                  </a:ext>
                </a:extLst>
              </p:cNvPr>
              <p:cNvSpPr txBox="1"/>
              <p:nvPr/>
            </p:nvSpPr>
            <p:spPr>
              <a:xfrm>
                <a:off x="7954093" y="4963818"/>
                <a:ext cx="1209305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FE99B3-9CC4-EF40-A683-9B6AC584F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093" y="4963818"/>
                <a:ext cx="1209305" cy="670696"/>
              </a:xfrm>
              <a:prstGeom prst="rect">
                <a:avLst/>
              </a:prstGeom>
              <a:blipFill>
                <a:blip r:embed="rId45"/>
                <a:stretch>
                  <a:fillRect l="-18947" t="-147170" r="-24211" b="-20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C075816-82A3-E240-BE2F-A9876F120D96}"/>
              </a:ext>
            </a:extLst>
          </p:cNvPr>
          <p:cNvSpPr txBox="1"/>
          <p:nvPr/>
        </p:nvSpPr>
        <p:spPr>
          <a:xfrm>
            <a:off x="702496" y="2199381"/>
            <a:ext cx="44410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Perhaps an even better idea is to</a:t>
            </a:r>
          </a:p>
          <a:p>
            <a:r>
              <a:rPr lang="en-US" dirty="0"/>
              <a:t>compute the average h vector across all steps</a:t>
            </a:r>
          </a:p>
          <a:p>
            <a:r>
              <a:rPr lang="en-US" dirty="0"/>
              <a:t>and pass this to the decoder </a:t>
            </a:r>
            <a:r>
              <a:rPr lang="en-US" b="1" dirty="0"/>
              <a:t>at each time</a:t>
            </a:r>
          </a:p>
          <a:p>
            <a:r>
              <a:rPr lang="en-US" b="1" dirty="0"/>
              <a:t>step in the decoder!</a:t>
            </a: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D118654-8A5C-B841-8792-04074A355EFF}"/>
              </a:ext>
            </a:extLst>
          </p:cNvPr>
          <p:cNvCxnSpPr>
            <a:cxnSpLocks/>
            <a:endCxn id="180" idx="1"/>
          </p:cNvCxnSpPr>
          <p:nvPr/>
        </p:nvCxnSpPr>
        <p:spPr>
          <a:xfrm flipV="1">
            <a:off x="6335478" y="3888882"/>
            <a:ext cx="803480" cy="18176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914334FD-7BB8-9A47-8F0B-3AEB32A60A88}"/>
              </a:ext>
            </a:extLst>
          </p:cNvPr>
          <p:cNvCxnSpPr>
            <a:cxnSpLocks/>
            <a:endCxn id="192" idx="2"/>
          </p:cNvCxnSpPr>
          <p:nvPr/>
        </p:nvCxnSpPr>
        <p:spPr>
          <a:xfrm flipV="1">
            <a:off x="6335478" y="4006831"/>
            <a:ext cx="1938473" cy="12327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B1C3BCDF-A114-E24E-9223-7EF499E6D9C8}"/>
              </a:ext>
            </a:extLst>
          </p:cNvPr>
          <p:cNvCxnSpPr>
            <a:cxnSpLocks/>
            <a:endCxn id="204" idx="2"/>
          </p:cNvCxnSpPr>
          <p:nvPr/>
        </p:nvCxnSpPr>
        <p:spPr>
          <a:xfrm flipV="1">
            <a:off x="6430286" y="4006831"/>
            <a:ext cx="2853003" cy="191945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3AF850EA-A920-E545-BB21-E5045C7D14D6}"/>
              </a:ext>
            </a:extLst>
          </p:cNvPr>
          <p:cNvCxnSpPr>
            <a:cxnSpLocks/>
          </p:cNvCxnSpPr>
          <p:nvPr/>
        </p:nvCxnSpPr>
        <p:spPr>
          <a:xfrm flipV="1">
            <a:off x="6474182" y="4070643"/>
            <a:ext cx="3759284" cy="12813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1E78ED0C-79DB-AB4A-9C08-BA6951942AEA}"/>
              </a:ext>
            </a:extLst>
          </p:cNvPr>
          <p:cNvCxnSpPr>
            <a:cxnSpLocks/>
          </p:cNvCxnSpPr>
          <p:nvPr/>
        </p:nvCxnSpPr>
        <p:spPr>
          <a:xfrm flipV="1">
            <a:off x="6430286" y="4130107"/>
            <a:ext cx="4726273" cy="6867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97496710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5756721" y="1779322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364974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blipFill>
                <a:blip r:embed="rId2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185487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193801" y="6359212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170088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5036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36020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216442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335893" y="6359212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267982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49890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blipFill>
                <a:blip r:embed="rId30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333584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314006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3174033" y="6359212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365546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347454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4311480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4115703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4256639" y="6371234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463110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4450182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blipFill>
                <a:blip r:embed="rId3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5276688" y="5557474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5080911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5201005" y="6371232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5596308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5415390" y="589812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blipFill>
                <a:blip r:embed="rId3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6196777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6001000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5970847" y="6371232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blipFill>
                <a:blip r:embed="rId3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63354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5" name="Title 1">
            <a:extLst>
              <a:ext uri="{FF2B5EF4-FFF2-40B4-BE49-F238E27FC236}">
                <a16:creationId xmlns:a16="http://schemas.microsoft.com/office/drawing/2014/main" id="{05DAB218-7A3E-8342-8E0F-CA0276C9D1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RNNs for Machine Translation Seq-to-Seq</a:t>
            </a:r>
          </a:p>
        </p:txBody>
      </p:sp>
      <p:cxnSp>
        <p:nvCxnSpPr>
          <p:cNvPr id="126" name="Elbow Connector 125">
            <a:extLst>
              <a:ext uri="{FF2B5EF4-FFF2-40B4-BE49-F238E27FC236}">
                <a16:creationId xmlns:a16="http://schemas.microsoft.com/office/drawing/2014/main" id="{048EBF1E-9980-4A49-B37C-595EAF36376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87095" y="2388665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>
            <a:extLst>
              <a:ext uri="{FF2B5EF4-FFF2-40B4-BE49-F238E27FC236}">
                <a16:creationId xmlns:a16="http://schemas.microsoft.com/office/drawing/2014/main" id="{C7838DDF-9C12-504F-ACD7-672D8267B20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61428" y="238169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5720A991-8423-1040-A337-D9C66AB58D5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49697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6680D951-EA1A-5A40-80A1-7C643C19EA7B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18592" y="2410838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8B8475B5-D6AF-6140-A2DC-92BCF8384B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41685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4A6D36F8-8576-694E-80E0-BD8217979491}"/>
              </a:ext>
            </a:extLst>
          </p:cNvPr>
          <p:cNvCxnSpPr>
            <a:cxnSpLocks/>
          </p:cNvCxnSpPr>
          <p:nvPr/>
        </p:nvCxnSpPr>
        <p:spPr>
          <a:xfrm flipH="1" flipV="1">
            <a:off x="6335478" y="5265632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4C7FAE93-F33F-B947-88D7-D98407464B95}"/>
              </a:ext>
            </a:extLst>
          </p:cNvPr>
          <p:cNvCxnSpPr>
            <a:cxnSpLocks/>
          </p:cNvCxnSpPr>
          <p:nvPr/>
        </p:nvCxnSpPr>
        <p:spPr>
          <a:xfrm flipH="1" flipV="1">
            <a:off x="5413959" y="5265631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7F3418E4-6D85-AA49-99FF-54CB934267FB}"/>
              </a:ext>
            </a:extLst>
          </p:cNvPr>
          <p:cNvCxnSpPr>
            <a:cxnSpLocks/>
          </p:cNvCxnSpPr>
          <p:nvPr/>
        </p:nvCxnSpPr>
        <p:spPr>
          <a:xfrm flipH="1" flipV="1">
            <a:off x="4450182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9E7AB50B-D4EE-5E49-A6CB-A1157CD760E3}"/>
              </a:ext>
            </a:extLst>
          </p:cNvPr>
          <p:cNvCxnSpPr>
            <a:cxnSpLocks/>
          </p:cNvCxnSpPr>
          <p:nvPr/>
        </p:nvCxnSpPr>
        <p:spPr>
          <a:xfrm flipH="1" flipV="1">
            <a:off x="3473111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A9954FDE-89A5-144D-984D-E4AC20E58175}"/>
              </a:ext>
            </a:extLst>
          </p:cNvPr>
          <p:cNvCxnSpPr>
            <a:cxnSpLocks/>
          </p:cNvCxnSpPr>
          <p:nvPr/>
        </p:nvCxnSpPr>
        <p:spPr>
          <a:xfrm flipH="1" flipV="1">
            <a:off x="2496040" y="5265629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667A2B1-70A6-D246-9150-0CC7E0D99EC7}"/>
              </a:ext>
            </a:extLst>
          </p:cNvPr>
          <p:cNvCxnSpPr>
            <a:cxnSpLocks/>
          </p:cNvCxnSpPr>
          <p:nvPr/>
        </p:nvCxnSpPr>
        <p:spPr>
          <a:xfrm flipH="1" flipV="1">
            <a:off x="1501108" y="5265628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/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blipFill>
                <a:blip r:embed="rId38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/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blipFill>
                <a:blip r:embed="rId3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/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blipFill>
                <a:blip r:embed="rId4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/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blipFill>
                <a:blip r:embed="rId41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/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blipFill>
                <a:blip r:embed="rId42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/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blipFill>
                <a:blip r:embed="rId43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42D3EC3A-3598-6642-AE97-813DD9A0F952}"/>
              </a:ext>
            </a:extLst>
          </p:cNvPr>
          <p:cNvCxnSpPr>
            <a:cxnSpLocks/>
          </p:cNvCxnSpPr>
          <p:nvPr/>
        </p:nvCxnSpPr>
        <p:spPr>
          <a:xfrm flipV="1">
            <a:off x="6240670" y="3794387"/>
            <a:ext cx="56180" cy="27625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/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blipFill>
                <a:blip r:embed="rId4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5C683AF2-BDF0-574D-B8C9-776081935D61}"/>
              </a:ext>
            </a:extLst>
          </p:cNvPr>
          <p:cNvCxnSpPr>
            <a:cxnSpLocks/>
          </p:cNvCxnSpPr>
          <p:nvPr/>
        </p:nvCxnSpPr>
        <p:spPr>
          <a:xfrm flipV="1">
            <a:off x="5413959" y="4385162"/>
            <a:ext cx="782818" cy="43530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B842344A-9E03-8F4B-9D67-9AD1E54A79FB}"/>
              </a:ext>
            </a:extLst>
          </p:cNvPr>
          <p:cNvCxnSpPr>
            <a:cxnSpLocks/>
          </p:cNvCxnSpPr>
          <p:nvPr/>
        </p:nvCxnSpPr>
        <p:spPr>
          <a:xfrm flipH="1" flipV="1">
            <a:off x="6196777" y="4372706"/>
            <a:ext cx="141564" cy="36749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E7164D39-D7AF-6E49-BE2A-B22EE2756741}"/>
              </a:ext>
            </a:extLst>
          </p:cNvPr>
          <p:cNvCxnSpPr>
            <a:cxnSpLocks/>
          </p:cNvCxnSpPr>
          <p:nvPr/>
        </p:nvCxnSpPr>
        <p:spPr>
          <a:xfrm flipV="1">
            <a:off x="4455053" y="4397682"/>
            <a:ext cx="1741724" cy="43393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88D2D1A1-5261-774A-8202-FDF018A655A0}"/>
              </a:ext>
            </a:extLst>
          </p:cNvPr>
          <p:cNvCxnSpPr>
            <a:cxnSpLocks/>
          </p:cNvCxnSpPr>
          <p:nvPr/>
        </p:nvCxnSpPr>
        <p:spPr>
          <a:xfrm flipV="1">
            <a:off x="3532103" y="4393261"/>
            <a:ext cx="2664674" cy="46335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8CC60255-B880-5C48-AA84-374839203445}"/>
              </a:ext>
            </a:extLst>
          </p:cNvPr>
          <p:cNvCxnSpPr>
            <a:cxnSpLocks/>
          </p:cNvCxnSpPr>
          <p:nvPr/>
        </p:nvCxnSpPr>
        <p:spPr>
          <a:xfrm flipV="1">
            <a:off x="2474741" y="4373036"/>
            <a:ext cx="3722036" cy="4988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7392E5D2-0D0A-A749-A5DC-1A3D13A37DB5}"/>
              </a:ext>
            </a:extLst>
          </p:cNvPr>
          <p:cNvCxnSpPr>
            <a:cxnSpLocks/>
          </p:cNvCxnSpPr>
          <p:nvPr/>
        </p:nvCxnSpPr>
        <p:spPr>
          <a:xfrm flipV="1">
            <a:off x="1529521" y="4385162"/>
            <a:ext cx="4667256" cy="46113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C075816-82A3-E240-BE2F-A9876F120D96}"/>
              </a:ext>
            </a:extLst>
          </p:cNvPr>
          <p:cNvSpPr txBox="1"/>
          <p:nvPr/>
        </p:nvSpPr>
        <p:spPr>
          <a:xfrm>
            <a:off x="702496" y="2199381"/>
            <a:ext cx="48451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Perhaps an even better idea is to</a:t>
            </a:r>
          </a:p>
          <a:p>
            <a:r>
              <a:rPr lang="en-US" dirty="0"/>
              <a:t>compute the average h vector across all steps</a:t>
            </a:r>
          </a:p>
          <a:p>
            <a:r>
              <a:rPr lang="en-US" dirty="0"/>
              <a:t>and pass this to the decoder at each time</a:t>
            </a:r>
          </a:p>
          <a:p>
            <a:r>
              <a:rPr lang="en-US" dirty="0"/>
              <a:t>step in the decoder </a:t>
            </a:r>
            <a:r>
              <a:rPr lang="en-US" b="1" dirty="0"/>
              <a:t>but using a weighted average</a:t>
            </a:r>
          </a:p>
          <a:p>
            <a:r>
              <a:rPr lang="en-US" b="1" dirty="0"/>
              <a:t>with learned weights!!</a:t>
            </a: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D118654-8A5C-B841-8792-04074A355EFF}"/>
              </a:ext>
            </a:extLst>
          </p:cNvPr>
          <p:cNvCxnSpPr>
            <a:cxnSpLocks/>
            <a:endCxn id="180" idx="1"/>
          </p:cNvCxnSpPr>
          <p:nvPr/>
        </p:nvCxnSpPr>
        <p:spPr>
          <a:xfrm flipV="1">
            <a:off x="6335478" y="3888882"/>
            <a:ext cx="803480" cy="18176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914334FD-7BB8-9A47-8F0B-3AEB32A60A88}"/>
              </a:ext>
            </a:extLst>
          </p:cNvPr>
          <p:cNvCxnSpPr>
            <a:cxnSpLocks/>
            <a:endCxn id="192" idx="2"/>
          </p:cNvCxnSpPr>
          <p:nvPr/>
        </p:nvCxnSpPr>
        <p:spPr>
          <a:xfrm flipV="1">
            <a:off x="6335478" y="4006831"/>
            <a:ext cx="1938473" cy="12327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B1C3BCDF-A114-E24E-9223-7EF499E6D9C8}"/>
              </a:ext>
            </a:extLst>
          </p:cNvPr>
          <p:cNvCxnSpPr>
            <a:cxnSpLocks/>
            <a:endCxn id="204" idx="2"/>
          </p:cNvCxnSpPr>
          <p:nvPr/>
        </p:nvCxnSpPr>
        <p:spPr>
          <a:xfrm flipV="1">
            <a:off x="6430286" y="4006831"/>
            <a:ext cx="2853003" cy="191945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3AF850EA-A920-E545-BB21-E5045C7D14D6}"/>
              </a:ext>
            </a:extLst>
          </p:cNvPr>
          <p:cNvCxnSpPr>
            <a:cxnSpLocks/>
          </p:cNvCxnSpPr>
          <p:nvPr/>
        </p:nvCxnSpPr>
        <p:spPr>
          <a:xfrm flipV="1">
            <a:off x="6474182" y="4070643"/>
            <a:ext cx="3759284" cy="128134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1E78ED0C-79DB-AB4A-9C08-BA6951942AEA}"/>
              </a:ext>
            </a:extLst>
          </p:cNvPr>
          <p:cNvCxnSpPr>
            <a:cxnSpLocks/>
          </p:cNvCxnSpPr>
          <p:nvPr/>
        </p:nvCxnSpPr>
        <p:spPr>
          <a:xfrm flipV="1">
            <a:off x="6430286" y="4130107"/>
            <a:ext cx="4726273" cy="6867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ED4AE550-C27B-6642-914D-188AB9EEA319}"/>
                  </a:ext>
                </a:extLst>
              </p:cNvPr>
              <p:cNvSpPr txBox="1"/>
              <p:nvPr/>
            </p:nvSpPr>
            <p:spPr>
              <a:xfrm>
                <a:off x="8307481" y="4886049"/>
                <a:ext cx="1236684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ED4AE550-C27B-6642-914D-188AB9EEA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481" y="4886049"/>
                <a:ext cx="1236684" cy="670696"/>
              </a:xfrm>
              <a:prstGeom prst="rect">
                <a:avLst/>
              </a:prstGeom>
              <a:blipFill>
                <a:blip r:embed="rId45"/>
                <a:stretch>
                  <a:fillRect l="-32990" t="-147170" r="-8247" b="-20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67303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Elbow Connector 125">
            <a:extLst>
              <a:ext uri="{FF2B5EF4-FFF2-40B4-BE49-F238E27FC236}">
                <a16:creationId xmlns:a16="http://schemas.microsoft.com/office/drawing/2014/main" id="{048EBF1E-9980-4A49-B37C-595EAF36376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87095" y="2388665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5756721" y="1779322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364974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blipFill>
                <a:blip r:embed="rId2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185487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193801" y="6359212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170088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5036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36020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216442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335893" y="6359212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267982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49890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blipFill>
                <a:blip r:embed="rId30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333584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314006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3174033" y="6359212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365546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347454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4311480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4115703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4256639" y="6371234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463110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4450182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blipFill>
                <a:blip r:embed="rId3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5276688" y="5557474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5080911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5201005" y="6371232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5596308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5415390" y="589812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blipFill>
                <a:blip r:embed="rId3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6196777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6001000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5970847" y="6371232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blipFill>
                <a:blip r:embed="rId3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63354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5" name="Title 1">
            <a:extLst>
              <a:ext uri="{FF2B5EF4-FFF2-40B4-BE49-F238E27FC236}">
                <a16:creationId xmlns:a16="http://schemas.microsoft.com/office/drawing/2014/main" id="{05DAB218-7A3E-8342-8E0F-CA0276C9D1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RNNs for Machine Translation Seq-to-Seq</a:t>
            </a:r>
          </a:p>
        </p:txBody>
      </p:sp>
      <p:cxnSp>
        <p:nvCxnSpPr>
          <p:cNvPr id="127" name="Elbow Connector 126">
            <a:extLst>
              <a:ext uri="{FF2B5EF4-FFF2-40B4-BE49-F238E27FC236}">
                <a16:creationId xmlns:a16="http://schemas.microsoft.com/office/drawing/2014/main" id="{C7838DDF-9C12-504F-ACD7-672D8267B20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61428" y="238169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5720A991-8423-1040-A337-D9C66AB58D5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49697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6680D951-EA1A-5A40-80A1-7C643C19EA7B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18592" y="2410838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8B8475B5-D6AF-6140-A2DC-92BCF8384B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41685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4A6D36F8-8576-694E-80E0-BD8217979491}"/>
              </a:ext>
            </a:extLst>
          </p:cNvPr>
          <p:cNvCxnSpPr>
            <a:cxnSpLocks/>
          </p:cNvCxnSpPr>
          <p:nvPr/>
        </p:nvCxnSpPr>
        <p:spPr>
          <a:xfrm flipH="1" flipV="1">
            <a:off x="6335478" y="5265632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4C7FAE93-F33F-B947-88D7-D98407464B95}"/>
              </a:ext>
            </a:extLst>
          </p:cNvPr>
          <p:cNvCxnSpPr>
            <a:cxnSpLocks/>
          </p:cNvCxnSpPr>
          <p:nvPr/>
        </p:nvCxnSpPr>
        <p:spPr>
          <a:xfrm flipH="1" flipV="1">
            <a:off x="5413959" y="5265631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7F3418E4-6D85-AA49-99FF-54CB934267FB}"/>
              </a:ext>
            </a:extLst>
          </p:cNvPr>
          <p:cNvCxnSpPr>
            <a:cxnSpLocks/>
          </p:cNvCxnSpPr>
          <p:nvPr/>
        </p:nvCxnSpPr>
        <p:spPr>
          <a:xfrm flipH="1" flipV="1">
            <a:off x="4450182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9E7AB50B-D4EE-5E49-A6CB-A1157CD760E3}"/>
              </a:ext>
            </a:extLst>
          </p:cNvPr>
          <p:cNvCxnSpPr>
            <a:cxnSpLocks/>
          </p:cNvCxnSpPr>
          <p:nvPr/>
        </p:nvCxnSpPr>
        <p:spPr>
          <a:xfrm flipH="1" flipV="1">
            <a:off x="3473111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A9954FDE-89A5-144D-984D-E4AC20E58175}"/>
              </a:ext>
            </a:extLst>
          </p:cNvPr>
          <p:cNvCxnSpPr>
            <a:cxnSpLocks/>
          </p:cNvCxnSpPr>
          <p:nvPr/>
        </p:nvCxnSpPr>
        <p:spPr>
          <a:xfrm flipH="1" flipV="1">
            <a:off x="2496040" y="5265629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667A2B1-70A6-D246-9150-0CC7E0D99EC7}"/>
              </a:ext>
            </a:extLst>
          </p:cNvPr>
          <p:cNvCxnSpPr>
            <a:cxnSpLocks/>
          </p:cNvCxnSpPr>
          <p:nvPr/>
        </p:nvCxnSpPr>
        <p:spPr>
          <a:xfrm flipH="1" flipV="1">
            <a:off x="1501108" y="5265628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/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blipFill>
                <a:blip r:embed="rId38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/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blipFill>
                <a:blip r:embed="rId3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/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blipFill>
                <a:blip r:embed="rId4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/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blipFill>
                <a:blip r:embed="rId41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/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blipFill>
                <a:blip r:embed="rId42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/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blipFill>
                <a:blip r:embed="rId43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/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blipFill>
                <a:blip r:embed="rId4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5C683AF2-BDF0-574D-B8C9-776081935D61}"/>
              </a:ext>
            </a:extLst>
          </p:cNvPr>
          <p:cNvCxnSpPr>
            <a:cxnSpLocks/>
          </p:cNvCxnSpPr>
          <p:nvPr/>
        </p:nvCxnSpPr>
        <p:spPr>
          <a:xfrm flipV="1">
            <a:off x="5413959" y="4385162"/>
            <a:ext cx="782818" cy="43530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B842344A-9E03-8F4B-9D67-9AD1E54A79FB}"/>
              </a:ext>
            </a:extLst>
          </p:cNvPr>
          <p:cNvCxnSpPr>
            <a:cxnSpLocks/>
          </p:cNvCxnSpPr>
          <p:nvPr/>
        </p:nvCxnSpPr>
        <p:spPr>
          <a:xfrm flipH="1" flipV="1">
            <a:off x="6196777" y="4372706"/>
            <a:ext cx="141564" cy="36749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E7164D39-D7AF-6E49-BE2A-B22EE2756741}"/>
              </a:ext>
            </a:extLst>
          </p:cNvPr>
          <p:cNvCxnSpPr>
            <a:cxnSpLocks/>
          </p:cNvCxnSpPr>
          <p:nvPr/>
        </p:nvCxnSpPr>
        <p:spPr>
          <a:xfrm flipV="1">
            <a:off x="4455053" y="4397682"/>
            <a:ext cx="1741724" cy="43393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88D2D1A1-5261-774A-8202-FDF018A655A0}"/>
              </a:ext>
            </a:extLst>
          </p:cNvPr>
          <p:cNvCxnSpPr>
            <a:cxnSpLocks/>
          </p:cNvCxnSpPr>
          <p:nvPr/>
        </p:nvCxnSpPr>
        <p:spPr>
          <a:xfrm flipV="1">
            <a:off x="3532103" y="4393261"/>
            <a:ext cx="2664674" cy="46335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8CC60255-B880-5C48-AA84-374839203445}"/>
              </a:ext>
            </a:extLst>
          </p:cNvPr>
          <p:cNvCxnSpPr>
            <a:cxnSpLocks/>
          </p:cNvCxnSpPr>
          <p:nvPr/>
        </p:nvCxnSpPr>
        <p:spPr>
          <a:xfrm flipV="1">
            <a:off x="2474741" y="4373036"/>
            <a:ext cx="3722036" cy="4988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7392E5D2-0D0A-A749-A5DC-1A3D13A37DB5}"/>
              </a:ext>
            </a:extLst>
          </p:cNvPr>
          <p:cNvCxnSpPr>
            <a:cxnSpLocks/>
          </p:cNvCxnSpPr>
          <p:nvPr/>
        </p:nvCxnSpPr>
        <p:spPr>
          <a:xfrm flipV="1">
            <a:off x="1529521" y="4385162"/>
            <a:ext cx="4667256" cy="46113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C075816-82A3-E240-BE2F-A9876F120D96}"/>
              </a:ext>
            </a:extLst>
          </p:cNvPr>
          <p:cNvSpPr txBox="1"/>
          <p:nvPr/>
        </p:nvSpPr>
        <p:spPr>
          <a:xfrm>
            <a:off x="702496" y="2199381"/>
            <a:ext cx="49576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Perhaps an even better idea is to</a:t>
            </a:r>
          </a:p>
          <a:p>
            <a:r>
              <a:rPr lang="en-US" dirty="0"/>
              <a:t>compute the average h vector across all steps</a:t>
            </a:r>
          </a:p>
          <a:p>
            <a:r>
              <a:rPr lang="en-US" dirty="0"/>
              <a:t>and pass this to the decoder at each time</a:t>
            </a:r>
          </a:p>
          <a:p>
            <a:r>
              <a:rPr lang="en-US" dirty="0"/>
              <a:t>step in the decoder but using a weighted average</a:t>
            </a:r>
          </a:p>
          <a:p>
            <a:r>
              <a:rPr lang="en-US" dirty="0"/>
              <a:t>with learned weights, </a:t>
            </a:r>
            <a:r>
              <a:rPr lang="en-US" b="1" dirty="0"/>
              <a:t>and the weights are specific</a:t>
            </a:r>
          </a:p>
          <a:p>
            <a:r>
              <a:rPr lang="en-US" b="1" dirty="0"/>
              <a:t>for each time step!!!</a:t>
            </a: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D118654-8A5C-B841-8792-04074A355EFF}"/>
              </a:ext>
            </a:extLst>
          </p:cNvPr>
          <p:cNvCxnSpPr>
            <a:cxnSpLocks/>
            <a:endCxn id="192" idx="2"/>
          </p:cNvCxnSpPr>
          <p:nvPr/>
        </p:nvCxnSpPr>
        <p:spPr>
          <a:xfrm flipV="1">
            <a:off x="6335478" y="4006831"/>
            <a:ext cx="1938473" cy="12327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ED4AE550-C27B-6642-914D-188AB9EEA319}"/>
                  </a:ext>
                </a:extLst>
              </p:cNvPr>
              <p:cNvSpPr txBox="1"/>
              <p:nvPr/>
            </p:nvSpPr>
            <p:spPr>
              <a:xfrm>
                <a:off x="8307481" y="4886049"/>
                <a:ext cx="1405128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ED4AE550-C27B-6642-914D-188AB9EEA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481" y="4886049"/>
                <a:ext cx="1405128" cy="670696"/>
              </a:xfrm>
              <a:prstGeom prst="rect">
                <a:avLst/>
              </a:prstGeom>
              <a:blipFill>
                <a:blip r:embed="rId45"/>
                <a:stretch>
                  <a:fillRect l="-24545" t="-147170" r="-909" b="-20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CE34871-403A-E041-8C22-8D679FD8D2D2}"/>
              </a:ext>
            </a:extLst>
          </p:cNvPr>
          <p:cNvSpPr txBox="1"/>
          <p:nvPr/>
        </p:nvSpPr>
        <p:spPr>
          <a:xfrm>
            <a:off x="5660135" y="1172596"/>
            <a:ext cx="6017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showing the third time step encoder-decoder connection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9447DF48-2EFA-6147-AB0A-1F2E7273D5B8}"/>
              </a:ext>
            </a:extLst>
          </p:cNvPr>
          <p:cNvSpPr txBox="1"/>
          <p:nvPr/>
        </p:nvSpPr>
        <p:spPr>
          <a:xfrm>
            <a:off x="8646229" y="5446975"/>
            <a:ext cx="11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such that: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7E762384-1D9F-6146-8012-F7DBA0D71EBB}"/>
                  </a:ext>
                </a:extLst>
              </p:cNvPr>
              <p:cNvSpPr/>
              <p:nvPr/>
            </p:nvSpPr>
            <p:spPr>
              <a:xfrm>
                <a:off x="8455926" y="5923215"/>
                <a:ext cx="2206245" cy="677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7E762384-1D9F-6146-8012-F7DBA0D71E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926" y="5923215"/>
                <a:ext cx="2206245" cy="677045"/>
              </a:xfrm>
              <a:prstGeom prst="rect">
                <a:avLst/>
              </a:prstGeom>
              <a:blipFill>
                <a:blip r:embed="rId46"/>
                <a:stretch>
                  <a:fillRect t="-16981" b="-96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0" name="TextBox 239">
            <a:extLst>
              <a:ext uri="{FF2B5EF4-FFF2-40B4-BE49-F238E27FC236}">
                <a16:creationId xmlns:a16="http://schemas.microsoft.com/office/drawing/2014/main" id="{578638DE-E89B-1D48-8F4A-E7B53FDD7A26}"/>
              </a:ext>
            </a:extLst>
          </p:cNvPr>
          <p:cNvSpPr txBox="1"/>
          <p:nvPr/>
        </p:nvSpPr>
        <p:spPr>
          <a:xfrm>
            <a:off x="8646229" y="59232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98703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0F2BE-911E-1F42-B6F4-AD489CBE0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42922" cy="30611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A7E024-FE7C-2A47-A74A-57F3B07BD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054" y="2332653"/>
            <a:ext cx="2317940" cy="430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DAAF6E-4D2B-F741-B5CF-4AF2E0E6D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2997" y="2088243"/>
            <a:ext cx="2247900" cy="1244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2AFFD0-3322-664C-A6EC-F577498DE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3984" y="3748832"/>
            <a:ext cx="3251200" cy="187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E52AE2-175E-B248-A7D7-E55423EFEFFE}"/>
              </a:ext>
            </a:extLst>
          </p:cNvPr>
          <p:cNvSpPr txBox="1"/>
          <p:nvPr/>
        </p:nvSpPr>
        <p:spPr>
          <a:xfrm>
            <a:off x="419878" y="5509726"/>
            <a:ext cx="2855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Let’s take a look at one of the first papers introducing this idea.</a:t>
            </a:r>
          </a:p>
        </p:txBody>
      </p:sp>
    </p:spTree>
    <p:extLst>
      <p:ext uri="{BB962C8B-B14F-4D97-AF65-F5344CB8AC3E}">
        <p14:creationId xmlns:p14="http://schemas.microsoft.com/office/powerpoint/2010/main" val="185524122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DBF09-EAF8-794C-AE13-3AD6866B4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the Attention weights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36F1E-75FC-F246-B6DC-86B59879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A80F18-7C8B-C248-AB3E-C77D8BC0A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216" y="1185530"/>
            <a:ext cx="5811459" cy="56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67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6115950" y="2718215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640114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Nice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668146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view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56642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of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764978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sunny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76752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beach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05C99A1-3913-BE43-BF0B-A27B2C9F200C}"/>
              </a:ext>
            </a:extLst>
          </p:cNvPr>
          <p:cNvCxnSpPr>
            <a:cxnSpLocks/>
          </p:cNvCxnSpPr>
          <p:nvPr/>
        </p:nvCxnSpPr>
        <p:spPr>
          <a:xfrm flipV="1">
            <a:off x="6644487" y="4806845"/>
            <a:ext cx="0" cy="647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6AF877F-F783-2D4B-B5EA-F9654D1BDE6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073769" y="5297545"/>
            <a:ext cx="2063511" cy="1370171"/>
          </a:xfrm>
          <a:prstGeom prst="rect">
            <a:avLst/>
          </a:prstGeom>
        </p:spPr>
      </p:pic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9AA1FD56-7510-9E4B-8DC0-3AAAAAAC149F}"/>
              </a:ext>
            </a:extLst>
          </p:cNvPr>
          <p:cNvCxnSpPr>
            <a:cxnSpLocks/>
          </p:cNvCxnSpPr>
          <p:nvPr/>
        </p:nvCxnSpPr>
        <p:spPr>
          <a:xfrm>
            <a:off x="4444885" y="6101277"/>
            <a:ext cx="82348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B2DF8CF-416C-214E-BF3A-D25E53554187}"/>
              </a:ext>
            </a:extLst>
          </p:cNvPr>
          <p:cNvSpPr/>
          <p:nvPr/>
        </p:nvSpPr>
        <p:spPr>
          <a:xfrm>
            <a:off x="5740030" y="5748928"/>
            <a:ext cx="1006717" cy="62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CNN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1ECA1A-5FE4-5745-A6BB-8566328FBAAA}"/>
              </a:ext>
            </a:extLst>
          </p:cNvPr>
          <p:cNvSpPr/>
          <p:nvPr/>
        </p:nvSpPr>
        <p:spPr>
          <a:xfrm>
            <a:off x="1918868" y="2324090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Vinyals</a:t>
            </a:r>
            <a:r>
              <a:rPr lang="en-US" dirty="0"/>
              <a:t> et al. Show and Tell: A Neural Image Caption Generator </a:t>
            </a:r>
            <a:r>
              <a:rPr lang="en-US" dirty="0">
                <a:hlinkClick r:id="rId27"/>
              </a:rPr>
              <a:t>https://arxiv.org/abs/1411.4555</a:t>
            </a:r>
            <a:endParaRPr lang="en-US" dirty="0"/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CNNs + RNNs for Image Captioning</a:t>
            </a:r>
          </a:p>
        </p:txBody>
      </p:sp>
    </p:spTree>
    <p:extLst>
      <p:ext uri="{BB962C8B-B14F-4D97-AF65-F5344CB8AC3E}">
        <p14:creationId xmlns:p14="http://schemas.microsoft.com/office/powerpoint/2010/main" val="325836874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F0F3C-BBDF-A248-B8F4-E27010375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(a lot of them)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23AE2-FE9F-EF4F-B9DC-BD4427204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Vinyals</a:t>
            </a:r>
            <a:r>
              <a:rPr lang="en-US" sz="2000" dirty="0"/>
              <a:t> et al. Show and Tell: A Neural Image Caption Generator </a:t>
            </a:r>
            <a:r>
              <a:rPr lang="en-US" sz="2000" dirty="0">
                <a:hlinkClick r:id="rId2"/>
              </a:rPr>
              <a:t>https://arxiv.org/abs/1411.4555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Mao et al. Deep Captioning with Multimodal Recurrent Neural Networks (m-RNN). </a:t>
            </a:r>
            <a:r>
              <a:rPr lang="en-US" sz="2000" dirty="0">
                <a:hlinkClick r:id="rId3"/>
              </a:rPr>
              <a:t>https://arxiv.org/abs/1412.6632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 err="1"/>
              <a:t>Karpathy</a:t>
            </a:r>
            <a:r>
              <a:rPr lang="en-US" sz="2000" dirty="0"/>
              <a:t> and Fei-Fei. Deep Visual-Semantic Alignments for Generating Image Descriptions. </a:t>
            </a:r>
            <a:r>
              <a:rPr lang="en-US" sz="2000" dirty="0">
                <a:hlinkClick r:id="rId4"/>
              </a:rPr>
              <a:t>https://arxiv.org/abs/1412.2306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Fang et al. From Captions to Visual Concepts and Back. </a:t>
            </a:r>
            <a:r>
              <a:rPr lang="en-US" sz="2000" dirty="0">
                <a:hlinkClick r:id="rId5"/>
              </a:rPr>
              <a:t>https://arxiv.org/abs/1411.4952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Yin and Ordonez. OBJ2TEXT: Generating Visually Descriptive Language from Object Layouts. </a:t>
            </a:r>
            <a:r>
              <a:rPr lang="en-US" sz="2000" dirty="0">
                <a:hlinkClick r:id="rId6"/>
              </a:rPr>
              <a:t>https://arxiv.org/abs/1707.07102</a:t>
            </a:r>
            <a:r>
              <a:rPr lang="en-US" sz="2000" dirty="0"/>
              <a:t> (not exactly targeting image captioning specifically but locally grown paper so let me self-promote)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0E1A6-5D5A-AF4A-87AC-32557832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95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AF877F-F783-2D4B-B5EA-F9654D1BD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90" y="5759968"/>
            <a:ext cx="1445741" cy="9599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2DF8CF-416C-214E-BF3A-D25E53554187}"/>
              </a:ext>
            </a:extLst>
          </p:cNvPr>
          <p:cNvSpPr/>
          <p:nvPr/>
        </p:nvSpPr>
        <p:spPr>
          <a:xfrm>
            <a:off x="2930072" y="5928479"/>
            <a:ext cx="1006717" cy="62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CNN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1ECA1A-5FE4-5745-A6BB-8566328FBAAA}"/>
              </a:ext>
            </a:extLst>
          </p:cNvPr>
          <p:cNvSpPr/>
          <p:nvPr/>
        </p:nvSpPr>
        <p:spPr>
          <a:xfrm>
            <a:off x="599619" y="1646736"/>
            <a:ext cx="28338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Xu et al. Show, Attend and Tell: Neural Image Caption Generation with Visual Attention</a:t>
            </a:r>
          </a:p>
          <a:p>
            <a:r>
              <a:rPr lang="en-US" dirty="0">
                <a:hlinkClick r:id="rId3"/>
              </a:rPr>
              <a:t>https://arxiv.org/abs/1502.03044</a:t>
            </a:r>
            <a:endParaRPr lang="en-US" dirty="0"/>
          </a:p>
          <a:p>
            <a:endParaRPr lang="en-US" dirty="0"/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CNNs + RNNs for Image Captioning w/ Attention</a:t>
            </a:r>
          </a:p>
        </p:txBody>
      </p:sp>
      <p:cxnSp>
        <p:nvCxnSpPr>
          <p:cNvPr id="80" name="Elbow Connector 79">
            <a:extLst>
              <a:ext uri="{FF2B5EF4-FFF2-40B4-BE49-F238E27FC236}">
                <a16:creationId xmlns:a16="http://schemas.microsoft.com/office/drawing/2014/main" id="{D410486B-094B-454D-823B-AD812BE6B5FB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87095" y="2388665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B0EE46B-585D-744A-9AC7-B100A969EA25}"/>
              </a:ext>
            </a:extLst>
          </p:cNvPr>
          <p:cNvGrpSpPr/>
          <p:nvPr/>
        </p:nvGrpSpPr>
        <p:grpSpPr>
          <a:xfrm>
            <a:off x="5756721" y="1779322"/>
            <a:ext cx="5673640" cy="2235143"/>
            <a:chOff x="74955" y="1236689"/>
            <a:chExt cx="9019146" cy="3553112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3281C00-6DA2-B544-88EC-D4427C11BD75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372A501F-E81E-D345-B850-BC934A09B91B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372A501F-E81E-D345-B850-BC934A09B9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E9F01A38-888D-2747-87EC-7EB9561EBC1D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9AA7F7B2-B4D5-6142-A04C-93851E378EB2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9AA7F7B2-B4D5-6142-A04C-93851E378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4BE7A13F-208A-F745-A550-720CB54AC675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06D2A481-27F6-5648-871A-04F69F663A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61D17F10-AFD1-8F48-BB47-27C09F531C17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3AB164BF-4991-7242-9F35-B41786A7FD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B61E63BD-2BA9-2446-A184-C7EBC32C4D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505ADC39-07A4-CA45-B79F-E60D55863F37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A4DFA4EC-32E5-6845-9DC8-B82CBBACE2E6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A4DFA4EC-32E5-6845-9DC8-B82CBBACE2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1D47E80-F445-5F4C-B59C-7527F478D22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FD968BF-C5E8-9C48-9278-9415BFA1B005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DABB17E2-2729-EA42-8FCE-3D75E10516BC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F1A3FC7-FA43-F347-A2E5-AD6E4AB54D9E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EFA0C722-749D-C04E-A5BA-5BD086B66798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EFA0C722-749D-C04E-A5BA-5BD086B667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41383BFB-C0C7-2F4C-A5FA-A1C48724B7E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5BEB1B35-CE4D-9742-9B76-E671B26221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9509941A-8568-144E-B7D4-AC8C6581B953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667D5BD4-AC98-7D46-BC43-2AB6BFC0CA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21E11AB5-CE37-864B-B5FE-0E6F3DE15E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35595766-5478-BB45-BF8A-A3A9A3532C5C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47C733EA-2ECB-324B-B759-85C3B83FF2B5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47C733EA-2ECB-324B-B759-85C3B83FF2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FDB66300-C462-644B-B71D-982163482C23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9BB2B7DD-CCD2-8345-AD04-1C0F53C1D6BF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D8ECB550-8814-5944-A2AD-D4362B35813E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D438A327-5051-0742-8B80-93EE47BBF1DB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8C81CED7-E7D5-3346-A352-F82D57089C5A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8C81CED7-E7D5-3346-A352-F82D57089C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E9A8D5AB-DE7A-674F-A728-43F71A74EC98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6EFE0AA5-14F2-5642-BD56-D7D7F9228A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068EBCA5-9822-AA42-9726-334224D8AB2F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F484A036-AFF2-414A-8236-432CE1188C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76CA5B85-160F-EC46-84A1-AE60B1C270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9D33A8BD-F643-C84C-9A61-87D525A1A0A1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A6491948-FCCD-2C4A-A7C2-F6B1885F1D01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A6491948-FCCD-2C4A-A7C2-F6B1885F1D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1532B250-568C-C64F-A23F-662D49901E49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55379BC-ED47-3243-936C-7F7F280728D8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6A542C7F-BDA3-EB4F-8C77-9A9660F72DF9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A9D5CCD5-24BE-2D41-9E76-1B1C1A03F982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E6ADC830-0D3A-074C-8E28-D8A3A5402DE5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E6ADC830-0D3A-074C-8E28-D8A3A5402D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5BCE3D45-5CC4-B44D-AC3B-D80D19F82CFE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90C633C4-77AB-BE46-A659-C0C84692E2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2C3DF029-63B1-4A4D-B132-76BE6C0F9C55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8AD0C75B-3811-DA45-8BE0-E022B7981D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14A19FCA-5E23-3643-B637-786EAC7226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0F7CED77-BA4A-7D49-B5E8-F781F57D5CEE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8C84CB7E-6BB4-F148-95FA-8FEB6416FDE5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8C84CB7E-6BB4-F148-95FA-8FEB6416FD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F957DE9B-0BED-944E-A544-B46F9491C017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ABB38426-0BB3-8A4E-98ED-6DFF4FBCE15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38AA705B-265F-8A44-92AB-DD7B08B91D57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9B45F90-6BCE-7D40-A399-AE36FFFB370C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14CA1F37-6820-9340-8DA1-9B7E469C8DC9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14CA1F37-6820-9340-8DA1-9B7E469C8D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1786BD22-54E8-924F-9253-553D8BAF142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D3A34975-15D8-544D-AC67-0CA1F2C787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1DD336E2-3824-BA48-A1D3-6D927065958E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C82051BC-BD35-9449-983E-804E3713FA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6E24511C-DE76-854E-955D-818D27E86D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59AB4E7D-B284-2142-B926-FC4BCD0AEF18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E538D8DA-ED93-8147-8F72-8C3BD863EC30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E538D8DA-ED93-8147-8F72-8C3BD863EC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24CAE15E-9731-0744-B7C9-A76F37E1A53F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7AE3E3A7-3C92-3A4B-89E9-B01FB52A6042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9E1C9B57-B90E-8346-AF54-D89FAB5E52F0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330CA66A-1F79-8A4C-A99A-AC59FF83ECEB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4579222C-22BD-9F4C-A0BF-2A34C0C11F8D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4579222C-22BD-9F4C-A0BF-2A34C0C11F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32F1C848-6D46-1741-A29B-D7183CAA5E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5CB3019C-2BEB-E540-A0C8-CE3C9C3257FF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41AA0D72-3535-E647-8EB3-1FD30D65C2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C011F9A0-C66E-824F-9384-E8BCF15E5D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06A5A866-0944-684A-93AB-9CB1898C5274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79E98818-3256-6B41-8EC3-D7ADFDAAA296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264" name="Elbow Connector 263">
            <a:extLst>
              <a:ext uri="{FF2B5EF4-FFF2-40B4-BE49-F238E27FC236}">
                <a16:creationId xmlns:a16="http://schemas.microsoft.com/office/drawing/2014/main" id="{39DCD2BC-428C-C042-BA6C-C735D31B12FF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61428" y="238169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Elbow Connector 264">
            <a:extLst>
              <a:ext uri="{FF2B5EF4-FFF2-40B4-BE49-F238E27FC236}">
                <a16:creationId xmlns:a16="http://schemas.microsoft.com/office/drawing/2014/main" id="{A525600B-7EC9-3C4E-A30B-A34D6BE09688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49697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Elbow Connector 265">
            <a:extLst>
              <a:ext uri="{FF2B5EF4-FFF2-40B4-BE49-F238E27FC236}">
                <a16:creationId xmlns:a16="http://schemas.microsoft.com/office/drawing/2014/main" id="{1E7BDEFD-0F48-A742-A4AA-B360DB9DCB3F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18592" y="2410838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Elbow Connector 266">
            <a:extLst>
              <a:ext uri="{FF2B5EF4-FFF2-40B4-BE49-F238E27FC236}">
                <a16:creationId xmlns:a16="http://schemas.microsoft.com/office/drawing/2014/main" id="{A2F04551-F2AF-7A49-9785-CA147B2DB788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41685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96144391-AD48-EC4C-B598-7A81849A31E9}"/>
                  </a:ext>
                </a:extLst>
              </p:cNvPr>
              <p:cNvSpPr/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96144391-AD48-EC4C-B598-7A81849A3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blipFill>
                <a:blip r:embed="rId28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3AFFA1BA-FC99-4342-860B-6FF84FCFCE9B}"/>
                  </a:ext>
                </a:extLst>
              </p:cNvPr>
              <p:cNvSpPr/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3AFFA1BA-FC99-4342-860B-6FF84FCFCE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658CC4F1-A325-F148-BDD0-6CE009C8F988}"/>
                  </a:ext>
                </a:extLst>
              </p:cNvPr>
              <p:cNvSpPr/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658CC4F1-A325-F148-BDD0-6CE009C8F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blipFill>
                <a:blip r:embed="rId3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C1E2E8E5-145D-0542-ABD0-0EBF3DE1336E}"/>
                  </a:ext>
                </a:extLst>
              </p:cNvPr>
              <p:cNvSpPr/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C1E2E8E5-145D-0542-ABD0-0EBF3DE133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blipFill>
                <a:blip r:embed="rId31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D8F68898-05CC-AA48-B0D7-C22676B0F441}"/>
                  </a:ext>
                </a:extLst>
              </p:cNvPr>
              <p:cNvSpPr/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D8F68898-05CC-AA48-B0D7-C22676B0F4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blipFill>
                <a:blip r:embed="rId32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2C3FEA13-6D94-E94D-86FB-BA6AA9182586}"/>
                  </a:ext>
                </a:extLst>
              </p:cNvPr>
              <p:cNvSpPr/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2C3FEA13-6D94-E94D-86FB-BA6AA9182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blipFill>
                <a:blip r:embed="rId33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57459853-F8B2-6944-A338-420BE042F82E}"/>
                  </a:ext>
                </a:extLst>
              </p:cNvPr>
              <p:cNvSpPr/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57459853-F8B2-6944-A338-420BE042F8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blipFill>
                <a:blip r:embed="rId3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93272CBC-13FA-B349-AF3A-36E848ABF405}"/>
              </a:ext>
            </a:extLst>
          </p:cNvPr>
          <p:cNvCxnSpPr>
            <a:cxnSpLocks/>
          </p:cNvCxnSpPr>
          <p:nvPr/>
        </p:nvCxnSpPr>
        <p:spPr>
          <a:xfrm flipV="1">
            <a:off x="5413959" y="4385162"/>
            <a:ext cx="782818" cy="43530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2" name="Straight Arrow Connector 281">
            <a:extLst>
              <a:ext uri="{FF2B5EF4-FFF2-40B4-BE49-F238E27FC236}">
                <a16:creationId xmlns:a16="http://schemas.microsoft.com/office/drawing/2014/main" id="{7145E45A-94CA-8245-B22C-E8F1F7A5815C}"/>
              </a:ext>
            </a:extLst>
          </p:cNvPr>
          <p:cNvCxnSpPr>
            <a:cxnSpLocks/>
          </p:cNvCxnSpPr>
          <p:nvPr/>
        </p:nvCxnSpPr>
        <p:spPr>
          <a:xfrm flipH="1" flipV="1">
            <a:off x="6196777" y="4372706"/>
            <a:ext cx="141564" cy="36749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3" name="Straight Arrow Connector 282">
            <a:extLst>
              <a:ext uri="{FF2B5EF4-FFF2-40B4-BE49-F238E27FC236}">
                <a16:creationId xmlns:a16="http://schemas.microsoft.com/office/drawing/2014/main" id="{1B66A9B9-D1A3-DB49-92BD-E7DE4D64330F}"/>
              </a:ext>
            </a:extLst>
          </p:cNvPr>
          <p:cNvCxnSpPr>
            <a:cxnSpLocks/>
          </p:cNvCxnSpPr>
          <p:nvPr/>
        </p:nvCxnSpPr>
        <p:spPr>
          <a:xfrm flipV="1">
            <a:off x="4455053" y="4397682"/>
            <a:ext cx="1741724" cy="43393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4" name="Straight Arrow Connector 283">
            <a:extLst>
              <a:ext uri="{FF2B5EF4-FFF2-40B4-BE49-F238E27FC236}">
                <a16:creationId xmlns:a16="http://schemas.microsoft.com/office/drawing/2014/main" id="{0C7DEDEB-BED4-594A-B334-12BC31EC46C2}"/>
              </a:ext>
            </a:extLst>
          </p:cNvPr>
          <p:cNvCxnSpPr>
            <a:cxnSpLocks/>
          </p:cNvCxnSpPr>
          <p:nvPr/>
        </p:nvCxnSpPr>
        <p:spPr>
          <a:xfrm flipV="1">
            <a:off x="3532103" y="4393261"/>
            <a:ext cx="2664674" cy="46335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5" name="Straight Arrow Connector 284">
            <a:extLst>
              <a:ext uri="{FF2B5EF4-FFF2-40B4-BE49-F238E27FC236}">
                <a16:creationId xmlns:a16="http://schemas.microsoft.com/office/drawing/2014/main" id="{20AE1A4A-C683-544A-B67C-EE83D0D5E751}"/>
              </a:ext>
            </a:extLst>
          </p:cNvPr>
          <p:cNvCxnSpPr>
            <a:cxnSpLocks/>
          </p:cNvCxnSpPr>
          <p:nvPr/>
        </p:nvCxnSpPr>
        <p:spPr>
          <a:xfrm flipV="1">
            <a:off x="2474741" y="4373036"/>
            <a:ext cx="3722036" cy="4988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6" name="Straight Arrow Connector 285">
            <a:extLst>
              <a:ext uri="{FF2B5EF4-FFF2-40B4-BE49-F238E27FC236}">
                <a16:creationId xmlns:a16="http://schemas.microsoft.com/office/drawing/2014/main" id="{786CE51C-400A-F940-82A3-8B8CD98B1BA4}"/>
              </a:ext>
            </a:extLst>
          </p:cNvPr>
          <p:cNvCxnSpPr>
            <a:cxnSpLocks/>
          </p:cNvCxnSpPr>
          <p:nvPr/>
        </p:nvCxnSpPr>
        <p:spPr>
          <a:xfrm flipV="1">
            <a:off x="1529521" y="4385162"/>
            <a:ext cx="4667256" cy="46113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7" name="Straight Arrow Connector 286">
            <a:extLst>
              <a:ext uri="{FF2B5EF4-FFF2-40B4-BE49-F238E27FC236}">
                <a16:creationId xmlns:a16="http://schemas.microsoft.com/office/drawing/2014/main" id="{A387C130-FAD4-1241-AD06-1086CDAE2FD5}"/>
              </a:ext>
            </a:extLst>
          </p:cNvPr>
          <p:cNvCxnSpPr>
            <a:cxnSpLocks/>
            <a:endCxn id="110" idx="2"/>
          </p:cNvCxnSpPr>
          <p:nvPr/>
        </p:nvCxnSpPr>
        <p:spPr>
          <a:xfrm flipV="1">
            <a:off x="6335478" y="4006831"/>
            <a:ext cx="1938473" cy="12327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9" name="TextBox 288">
            <a:extLst>
              <a:ext uri="{FF2B5EF4-FFF2-40B4-BE49-F238E27FC236}">
                <a16:creationId xmlns:a16="http://schemas.microsoft.com/office/drawing/2014/main" id="{9E1AE2D0-FD6F-3D42-8F48-A95C3B597199}"/>
              </a:ext>
            </a:extLst>
          </p:cNvPr>
          <p:cNvSpPr txBox="1"/>
          <p:nvPr/>
        </p:nvSpPr>
        <p:spPr>
          <a:xfrm>
            <a:off x="5660135" y="1172596"/>
            <a:ext cx="6017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showing the third time step encoder-decoder connection</a:t>
            </a:r>
          </a:p>
        </p:txBody>
      </p: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0FD223E1-3BE9-D040-B281-B75E591B9C5B}"/>
              </a:ext>
            </a:extLst>
          </p:cNvPr>
          <p:cNvCxnSpPr>
            <a:cxnSpLocks/>
          </p:cNvCxnSpPr>
          <p:nvPr/>
        </p:nvCxnSpPr>
        <p:spPr>
          <a:xfrm>
            <a:off x="2401232" y="6250566"/>
            <a:ext cx="41661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4C412B53-A810-F84B-A8E7-2975DBF9BE87}"/>
              </a:ext>
            </a:extLst>
          </p:cNvPr>
          <p:cNvCxnSpPr>
            <a:cxnSpLocks/>
          </p:cNvCxnSpPr>
          <p:nvPr/>
        </p:nvCxnSpPr>
        <p:spPr>
          <a:xfrm>
            <a:off x="4187471" y="6250566"/>
            <a:ext cx="41661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Cube 6">
            <a:extLst>
              <a:ext uri="{FF2B5EF4-FFF2-40B4-BE49-F238E27FC236}">
                <a16:creationId xmlns:a16="http://schemas.microsoft.com/office/drawing/2014/main" id="{F5F5F8BD-58ED-9141-BD0B-A7E7E671AAFF}"/>
              </a:ext>
            </a:extLst>
          </p:cNvPr>
          <p:cNvSpPr/>
          <p:nvPr/>
        </p:nvSpPr>
        <p:spPr>
          <a:xfrm>
            <a:off x="5038531" y="5759968"/>
            <a:ext cx="907806" cy="88342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BA252B-3DB0-E342-9A45-1CAEAD1ABF11}"/>
              </a:ext>
            </a:extLst>
          </p:cNvPr>
          <p:cNvSpPr txBox="1"/>
          <p:nvPr/>
        </p:nvSpPr>
        <p:spPr>
          <a:xfrm>
            <a:off x="6524416" y="6239953"/>
            <a:ext cx="408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tensor of size </a:t>
            </a:r>
            <a:r>
              <a:rPr lang="en-US" dirty="0" err="1"/>
              <a:t>CxHxW</a:t>
            </a:r>
            <a:r>
              <a:rPr lang="en-US" dirty="0"/>
              <a:t> e.g. 512x7x7</a:t>
            </a:r>
          </a:p>
        </p:txBody>
      </p: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6D98D239-6886-1B45-8453-E506100A66E4}"/>
              </a:ext>
            </a:extLst>
          </p:cNvPr>
          <p:cNvCxnSpPr>
            <a:cxnSpLocks/>
          </p:cNvCxnSpPr>
          <p:nvPr/>
        </p:nvCxnSpPr>
        <p:spPr>
          <a:xfrm flipV="1">
            <a:off x="8291332" y="6027576"/>
            <a:ext cx="4893" cy="23448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6" name="TextBox 295">
            <a:extLst>
              <a:ext uri="{FF2B5EF4-FFF2-40B4-BE49-F238E27FC236}">
                <a16:creationId xmlns:a16="http://schemas.microsoft.com/office/drawing/2014/main" id="{B293C5F4-A1CA-B041-AAFD-0ADF00D4AB70}"/>
              </a:ext>
            </a:extLst>
          </p:cNvPr>
          <p:cNvSpPr txBox="1"/>
          <p:nvPr/>
        </p:nvSpPr>
        <p:spPr>
          <a:xfrm>
            <a:off x="6575198" y="5660422"/>
            <a:ext cx="517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convert to 49 vectors of size 512 and those become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76F0828-F4C1-914C-AFA8-F0ABB229ADAD}"/>
                  </a:ext>
                </a:extLst>
              </p:cNvPr>
              <p:cNvSpPr/>
              <p:nvPr/>
            </p:nvSpPr>
            <p:spPr>
              <a:xfrm>
                <a:off x="11412746" y="5660422"/>
                <a:ext cx="4404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76F0828-F4C1-914C-AFA8-F0ABB229AD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2746" y="5660422"/>
                <a:ext cx="440441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7" name="Straight Arrow Connector 296">
            <a:extLst>
              <a:ext uri="{FF2B5EF4-FFF2-40B4-BE49-F238E27FC236}">
                <a16:creationId xmlns:a16="http://schemas.microsoft.com/office/drawing/2014/main" id="{3A6E64F6-A8F5-FB42-B785-F7EFC5EF9CC1}"/>
              </a:ext>
            </a:extLst>
          </p:cNvPr>
          <p:cNvCxnSpPr>
            <a:cxnSpLocks/>
          </p:cNvCxnSpPr>
          <p:nvPr/>
        </p:nvCxnSpPr>
        <p:spPr>
          <a:xfrm flipH="1" flipV="1">
            <a:off x="5159829" y="5438079"/>
            <a:ext cx="3037293" cy="19206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8" name="Straight Arrow Connector 297">
            <a:extLst>
              <a:ext uri="{FF2B5EF4-FFF2-40B4-BE49-F238E27FC236}">
                <a16:creationId xmlns:a16="http://schemas.microsoft.com/office/drawing/2014/main" id="{88D12EEE-382F-E147-926D-249B18082595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086768" y="6263286"/>
            <a:ext cx="437648" cy="161333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85279303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Attention is All you Need  (no RNNs)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D2949-3DEF-1E4E-B9EA-FDF65DD4929F}"/>
              </a:ext>
            </a:extLst>
          </p:cNvPr>
          <p:cNvSpPr txBox="1"/>
          <p:nvPr/>
        </p:nvSpPr>
        <p:spPr>
          <a:xfrm>
            <a:off x="393251" y="5909696"/>
            <a:ext cx="7273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Fixed number of input tokens </a:t>
            </a:r>
          </a:p>
          <a:p>
            <a:pPr algn="ctr"/>
            <a:r>
              <a:rPr lang="en-US" dirty="0"/>
              <a:t>[but hey! we can always define a large enough length and add mask tokens]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18081B-AE5A-CD4A-9E64-6A6F202A7788}"/>
              </a:ext>
            </a:extLst>
          </p:cNvPr>
          <p:cNvSpPr txBox="1"/>
          <p:nvPr/>
        </p:nvSpPr>
        <p:spPr>
          <a:xfrm>
            <a:off x="3238258" y="3204402"/>
            <a:ext cx="95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41404C0-DA71-1A45-9CE2-9B2A7C012E67}"/>
              </a:ext>
            </a:extLst>
          </p:cNvPr>
          <p:cNvSpPr txBox="1"/>
          <p:nvPr/>
        </p:nvSpPr>
        <p:spPr>
          <a:xfrm>
            <a:off x="6510278" y="2345931"/>
            <a:ext cx="9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5A0F8C-5A5A-BF4D-BAAB-89777DFE6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039" y="3869209"/>
            <a:ext cx="3916631" cy="20081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0DBBB0-9EA9-AB41-AAC5-7744BBCF2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236" y="1399584"/>
            <a:ext cx="4186145" cy="2937466"/>
          </a:xfrm>
          <a:prstGeom prst="rect">
            <a:avLst/>
          </a:prstGeom>
        </p:spPr>
      </p:pic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63C63F28-4EC7-E84D-B84B-713EC9E65ACA}"/>
              </a:ext>
            </a:extLst>
          </p:cNvPr>
          <p:cNvCxnSpPr>
            <a:cxnSpLocks/>
          </p:cNvCxnSpPr>
          <p:nvPr/>
        </p:nvCxnSpPr>
        <p:spPr>
          <a:xfrm flipV="1">
            <a:off x="2865120" y="2952629"/>
            <a:ext cx="5435600" cy="1018311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4D6134-32E5-6A47-B49F-CA1985549C3F}"/>
              </a:ext>
            </a:extLst>
          </p:cNvPr>
          <p:cNvCxnSpPr>
            <a:cxnSpLocks/>
          </p:cNvCxnSpPr>
          <p:nvPr/>
        </p:nvCxnSpPr>
        <p:spPr>
          <a:xfrm flipV="1">
            <a:off x="2405506" y="2941413"/>
            <a:ext cx="5416641" cy="102952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4B62527-89CB-F84A-AD81-C437C6DD083A}"/>
              </a:ext>
            </a:extLst>
          </p:cNvPr>
          <p:cNvCxnSpPr>
            <a:cxnSpLocks/>
          </p:cNvCxnSpPr>
          <p:nvPr/>
        </p:nvCxnSpPr>
        <p:spPr>
          <a:xfrm flipV="1">
            <a:off x="4651659" y="2941413"/>
            <a:ext cx="5955381" cy="1055365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0CB104E5-A5C5-F343-A0F9-75427CBA7B37}"/>
              </a:ext>
            </a:extLst>
          </p:cNvPr>
          <p:cNvCxnSpPr>
            <a:cxnSpLocks/>
          </p:cNvCxnSpPr>
          <p:nvPr/>
        </p:nvCxnSpPr>
        <p:spPr>
          <a:xfrm flipV="1">
            <a:off x="5219970" y="2922861"/>
            <a:ext cx="5956030" cy="110621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69599209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13CA-17D3-6F43-A0FF-7FDE7ECAE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AD9B6-08CA-374A-B4FB-12558E819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very soon…!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9FFF7-FC97-A947-B04A-17A91B2A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21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Attention is All you Need  (no RNNs)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D2949-3DEF-1E4E-B9EA-FDF65DD4929F}"/>
              </a:ext>
            </a:extLst>
          </p:cNvPr>
          <p:cNvSpPr txBox="1"/>
          <p:nvPr/>
        </p:nvSpPr>
        <p:spPr>
          <a:xfrm>
            <a:off x="393251" y="5909696"/>
            <a:ext cx="7273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Fixed number of input tokens </a:t>
            </a:r>
          </a:p>
          <a:p>
            <a:pPr algn="ctr"/>
            <a:r>
              <a:rPr lang="en-US" dirty="0"/>
              <a:t>[but hey! we can always define a large enough length and add mask tokens]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18081B-AE5A-CD4A-9E64-6A6F202A7788}"/>
              </a:ext>
            </a:extLst>
          </p:cNvPr>
          <p:cNvSpPr txBox="1"/>
          <p:nvPr/>
        </p:nvSpPr>
        <p:spPr>
          <a:xfrm>
            <a:off x="3238258" y="3204402"/>
            <a:ext cx="95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41404C0-DA71-1A45-9CE2-9B2A7C012E67}"/>
              </a:ext>
            </a:extLst>
          </p:cNvPr>
          <p:cNvSpPr txBox="1"/>
          <p:nvPr/>
        </p:nvSpPr>
        <p:spPr>
          <a:xfrm>
            <a:off x="6510278" y="2345931"/>
            <a:ext cx="9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5A0F8C-5A5A-BF4D-BAAB-89777DFE6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039" y="3869209"/>
            <a:ext cx="3916631" cy="20081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0DBBB0-9EA9-AB41-AAC5-7744BBCF2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236" y="1399584"/>
            <a:ext cx="4186145" cy="2937466"/>
          </a:xfrm>
          <a:prstGeom prst="rect">
            <a:avLst/>
          </a:prstGeom>
        </p:spPr>
      </p:pic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63C63F28-4EC7-E84D-B84B-713EC9E65ACA}"/>
              </a:ext>
            </a:extLst>
          </p:cNvPr>
          <p:cNvCxnSpPr>
            <a:cxnSpLocks/>
          </p:cNvCxnSpPr>
          <p:nvPr/>
        </p:nvCxnSpPr>
        <p:spPr>
          <a:xfrm flipV="1">
            <a:off x="2865120" y="2952629"/>
            <a:ext cx="5435600" cy="1018311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4D6134-32E5-6A47-B49F-CA1985549C3F}"/>
              </a:ext>
            </a:extLst>
          </p:cNvPr>
          <p:cNvCxnSpPr>
            <a:cxnSpLocks/>
          </p:cNvCxnSpPr>
          <p:nvPr/>
        </p:nvCxnSpPr>
        <p:spPr>
          <a:xfrm flipV="1">
            <a:off x="2405506" y="2941413"/>
            <a:ext cx="5416641" cy="102952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4B62527-89CB-F84A-AD81-C437C6DD083A}"/>
              </a:ext>
            </a:extLst>
          </p:cNvPr>
          <p:cNvCxnSpPr>
            <a:cxnSpLocks/>
          </p:cNvCxnSpPr>
          <p:nvPr/>
        </p:nvCxnSpPr>
        <p:spPr>
          <a:xfrm flipV="1">
            <a:off x="4651659" y="2941413"/>
            <a:ext cx="5955381" cy="1055365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0CB104E5-A5C5-F343-A0F9-75427CBA7B37}"/>
              </a:ext>
            </a:extLst>
          </p:cNvPr>
          <p:cNvCxnSpPr>
            <a:cxnSpLocks/>
          </p:cNvCxnSpPr>
          <p:nvPr/>
        </p:nvCxnSpPr>
        <p:spPr>
          <a:xfrm flipV="1">
            <a:off x="5219970" y="2922861"/>
            <a:ext cx="5956030" cy="110621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9583ABE-CBD2-F74F-987E-C539A22C33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687"/>
          <a:stretch/>
        </p:blipFill>
        <p:spPr>
          <a:xfrm>
            <a:off x="8798903" y="4595489"/>
            <a:ext cx="1197701" cy="21365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48CF48-ADC0-6D4A-89F4-771C2CA9E033}"/>
              </a:ext>
            </a:extLst>
          </p:cNvPr>
          <p:cNvSpPr/>
          <p:nvPr/>
        </p:nvSpPr>
        <p:spPr>
          <a:xfrm>
            <a:off x="4390405" y="3836910"/>
            <a:ext cx="443664" cy="20404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F0454A7-A297-3049-A767-89C7FFBB4F3C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4834069" y="4857153"/>
            <a:ext cx="3801931" cy="601263"/>
          </a:xfrm>
          <a:prstGeom prst="straightConnector1">
            <a:avLst/>
          </a:prstGeom>
          <a:noFill/>
          <a:ln w="4762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40764779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Attention is All you Need  (no RNNs)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D2949-3DEF-1E4E-B9EA-FDF65DD4929F}"/>
              </a:ext>
            </a:extLst>
          </p:cNvPr>
          <p:cNvSpPr txBox="1"/>
          <p:nvPr/>
        </p:nvSpPr>
        <p:spPr>
          <a:xfrm>
            <a:off x="393251" y="5909696"/>
            <a:ext cx="7273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Fixed number of input tokens </a:t>
            </a:r>
          </a:p>
          <a:p>
            <a:pPr algn="ctr"/>
            <a:r>
              <a:rPr lang="en-US" dirty="0"/>
              <a:t>[but hey! we can always define a large enough length and add mask tokens]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18081B-AE5A-CD4A-9E64-6A6F202A7788}"/>
              </a:ext>
            </a:extLst>
          </p:cNvPr>
          <p:cNvSpPr txBox="1"/>
          <p:nvPr/>
        </p:nvSpPr>
        <p:spPr>
          <a:xfrm>
            <a:off x="3238258" y="3204402"/>
            <a:ext cx="95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41404C0-DA71-1A45-9CE2-9B2A7C012E67}"/>
              </a:ext>
            </a:extLst>
          </p:cNvPr>
          <p:cNvSpPr txBox="1"/>
          <p:nvPr/>
        </p:nvSpPr>
        <p:spPr>
          <a:xfrm>
            <a:off x="6510278" y="2345931"/>
            <a:ext cx="9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5A0F8C-5A5A-BF4D-BAAB-89777DFE6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039" y="3869209"/>
            <a:ext cx="3916631" cy="20081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0DBBB0-9EA9-AB41-AAC5-7744BBCF2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236" y="1399584"/>
            <a:ext cx="4186145" cy="2937466"/>
          </a:xfrm>
          <a:prstGeom prst="rect">
            <a:avLst/>
          </a:prstGeom>
        </p:spPr>
      </p:pic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63C63F28-4EC7-E84D-B84B-713EC9E65ACA}"/>
              </a:ext>
            </a:extLst>
          </p:cNvPr>
          <p:cNvCxnSpPr>
            <a:cxnSpLocks/>
          </p:cNvCxnSpPr>
          <p:nvPr/>
        </p:nvCxnSpPr>
        <p:spPr>
          <a:xfrm flipV="1">
            <a:off x="2865120" y="2952629"/>
            <a:ext cx="5435600" cy="1018311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4D6134-32E5-6A47-B49F-CA1985549C3F}"/>
              </a:ext>
            </a:extLst>
          </p:cNvPr>
          <p:cNvCxnSpPr>
            <a:cxnSpLocks/>
          </p:cNvCxnSpPr>
          <p:nvPr/>
        </p:nvCxnSpPr>
        <p:spPr>
          <a:xfrm flipV="1">
            <a:off x="2405506" y="2941413"/>
            <a:ext cx="5416641" cy="102952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4B62527-89CB-F84A-AD81-C437C6DD083A}"/>
              </a:ext>
            </a:extLst>
          </p:cNvPr>
          <p:cNvCxnSpPr>
            <a:cxnSpLocks/>
          </p:cNvCxnSpPr>
          <p:nvPr/>
        </p:nvCxnSpPr>
        <p:spPr>
          <a:xfrm flipV="1">
            <a:off x="4651659" y="2941413"/>
            <a:ext cx="5955381" cy="1055365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0CB104E5-A5C5-F343-A0F9-75427CBA7B37}"/>
              </a:ext>
            </a:extLst>
          </p:cNvPr>
          <p:cNvCxnSpPr>
            <a:cxnSpLocks/>
          </p:cNvCxnSpPr>
          <p:nvPr/>
        </p:nvCxnSpPr>
        <p:spPr>
          <a:xfrm flipV="1">
            <a:off x="5219970" y="2922861"/>
            <a:ext cx="5956030" cy="110621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248CF48-ADC0-6D4A-89F4-771C2CA9E033}"/>
              </a:ext>
            </a:extLst>
          </p:cNvPr>
          <p:cNvSpPr/>
          <p:nvPr/>
        </p:nvSpPr>
        <p:spPr>
          <a:xfrm>
            <a:off x="8078888" y="1399584"/>
            <a:ext cx="489402" cy="29374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F0454A7-A297-3049-A767-89C7FFBB4F3C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8568290" y="2868317"/>
            <a:ext cx="628388" cy="2651738"/>
          </a:xfrm>
          <a:prstGeom prst="straightConnector1">
            <a:avLst/>
          </a:prstGeom>
          <a:noFill/>
          <a:ln w="4762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109E5A3-7034-FC43-97C0-26C29C0E2F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29"/>
          <a:stretch/>
        </p:blipFill>
        <p:spPr>
          <a:xfrm>
            <a:off x="9306601" y="4355602"/>
            <a:ext cx="832680" cy="244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272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We can also draw this as in the paper: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3598D-FE91-644C-86F9-AC9A32608A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70"/>
          <a:stretch/>
        </p:blipFill>
        <p:spPr>
          <a:xfrm>
            <a:off x="5172880" y="1051383"/>
            <a:ext cx="4123520" cy="561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2596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Regular Attention: + Scaling factor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336F62-FF45-5345-8F78-CFB6590A7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450" y="1890100"/>
            <a:ext cx="4635500" cy="990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044478-246F-0542-A4C5-8B64F62BC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850" y="3349106"/>
            <a:ext cx="2510790" cy="28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2752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Elbow Connector 125">
            <a:extLst>
              <a:ext uri="{FF2B5EF4-FFF2-40B4-BE49-F238E27FC236}">
                <a16:creationId xmlns:a16="http://schemas.microsoft.com/office/drawing/2014/main" id="{048EBF1E-9980-4A49-B37C-595EAF36376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87095" y="2388665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5756721" y="1779322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364974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blipFill>
                <a:blip r:embed="rId2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185487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193801" y="6359212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170088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5036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36020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216442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335893" y="6359212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267982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49890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blipFill>
                <a:blip r:embed="rId30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333584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314006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3174033" y="6359212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365546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347454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4311480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4115703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4256639" y="6371234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463110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4450182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blipFill>
                <a:blip r:embed="rId3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5276688" y="5557474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5080911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5201005" y="6371232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5596308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5415390" y="589812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blipFill>
                <a:blip r:embed="rId3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6196777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6001000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5970847" y="6371232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blipFill>
                <a:blip r:embed="rId3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63354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5" name="Title 1">
            <a:extLst>
              <a:ext uri="{FF2B5EF4-FFF2-40B4-BE49-F238E27FC236}">
                <a16:creationId xmlns:a16="http://schemas.microsoft.com/office/drawing/2014/main" id="{05DAB218-7A3E-8342-8E0F-CA0276C9D1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This is not unlike what we already used before</a:t>
            </a:r>
          </a:p>
        </p:txBody>
      </p:sp>
      <p:cxnSp>
        <p:nvCxnSpPr>
          <p:cNvPr id="127" name="Elbow Connector 126">
            <a:extLst>
              <a:ext uri="{FF2B5EF4-FFF2-40B4-BE49-F238E27FC236}">
                <a16:creationId xmlns:a16="http://schemas.microsoft.com/office/drawing/2014/main" id="{C7838DDF-9C12-504F-ACD7-672D8267B20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61428" y="238169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5720A991-8423-1040-A337-D9C66AB58D5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49697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6680D951-EA1A-5A40-80A1-7C643C19EA7B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18592" y="2410838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8B8475B5-D6AF-6140-A2DC-92BCF8384B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41685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4A6D36F8-8576-694E-80E0-BD8217979491}"/>
              </a:ext>
            </a:extLst>
          </p:cNvPr>
          <p:cNvCxnSpPr>
            <a:cxnSpLocks/>
          </p:cNvCxnSpPr>
          <p:nvPr/>
        </p:nvCxnSpPr>
        <p:spPr>
          <a:xfrm flipH="1" flipV="1">
            <a:off x="6335478" y="5265632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4C7FAE93-F33F-B947-88D7-D98407464B95}"/>
              </a:ext>
            </a:extLst>
          </p:cNvPr>
          <p:cNvCxnSpPr>
            <a:cxnSpLocks/>
          </p:cNvCxnSpPr>
          <p:nvPr/>
        </p:nvCxnSpPr>
        <p:spPr>
          <a:xfrm flipH="1" flipV="1">
            <a:off x="5413959" y="5265631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7F3418E4-6D85-AA49-99FF-54CB934267FB}"/>
              </a:ext>
            </a:extLst>
          </p:cNvPr>
          <p:cNvCxnSpPr>
            <a:cxnSpLocks/>
          </p:cNvCxnSpPr>
          <p:nvPr/>
        </p:nvCxnSpPr>
        <p:spPr>
          <a:xfrm flipH="1" flipV="1">
            <a:off x="4450182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9E7AB50B-D4EE-5E49-A6CB-A1157CD760E3}"/>
              </a:ext>
            </a:extLst>
          </p:cNvPr>
          <p:cNvCxnSpPr>
            <a:cxnSpLocks/>
          </p:cNvCxnSpPr>
          <p:nvPr/>
        </p:nvCxnSpPr>
        <p:spPr>
          <a:xfrm flipH="1" flipV="1">
            <a:off x="3473111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A9954FDE-89A5-144D-984D-E4AC20E58175}"/>
              </a:ext>
            </a:extLst>
          </p:cNvPr>
          <p:cNvCxnSpPr>
            <a:cxnSpLocks/>
          </p:cNvCxnSpPr>
          <p:nvPr/>
        </p:nvCxnSpPr>
        <p:spPr>
          <a:xfrm flipH="1" flipV="1">
            <a:off x="2496040" y="5265629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667A2B1-70A6-D246-9150-0CC7E0D99EC7}"/>
              </a:ext>
            </a:extLst>
          </p:cNvPr>
          <p:cNvCxnSpPr>
            <a:cxnSpLocks/>
          </p:cNvCxnSpPr>
          <p:nvPr/>
        </p:nvCxnSpPr>
        <p:spPr>
          <a:xfrm flipH="1" flipV="1">
            <a:off x="1501108" y="5265628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/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blipFill>
                <a:blip r:embed="rId38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/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blipFill>
                <a:blip r:embed="rId3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/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blipFill>
                <a:blip r:embed="rId4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/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blipFill>
                <a:blip r:embed="rId41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/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blipFill>
                <a:blip r:embed="rId42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/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blipFill>
                <a:blip r:embed="rId43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/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blipFill>
                <a:blip r:embed="rId4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5C683AF2-BDF0-574D-B8C9-776081935D61}"/>
              </a:ext>
            </a:extLst>
          </p:cNvPr>
          <p:cNvCxnSpPr>
            <a:cxnSpLocks/>
          </p:cNvCxnSpPr>
          <p:nvPr/>
        </p:nvCxnSpPr>
        <p:spPr>
          <a:xfrm flipV="1">
            <a:off x="5413959" y="4385162"/>
            <a:ext cx="782818" cy="43530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B842344A-9E03-8F4B-9D67-9AD1E54A79FB}"/>
              </a:ext>
            </a:extLst>
          </p:cNvPr>
          <p:cNvCxnSpPr>
            <a:cxnSpLocks/>
          </p:cNvCxnSpPr>
          <p:nvPr/>
        </p:nvCxnSpPr>
        <p:spPr>
          <a:xfrm flipH="1" flipV="1">
            <a:off x="6196777" y="4372706"/>
            <a:ext cx="141564" cy="36749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E7164D39-D7AF-6E49-BE2A-B22EE2756741}"/>
              </a:ext>
            </a:extLst>
          </p:cNvPr>
          <p:cNvCxnSpPr>
            <a:cxnSpLocks/>
          </p:cNvCxnSpPr>
          <p:nvPr/>
        </p:nvCxnSpPr>
        <p:spPr>
          <a:xfrm flipV="1">
            <a:off x="4455053" y="4397682"/>
            <a:ext cx="1741724" cy="43393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88D2D1A1-5261-774A-8202-FDF018A655A0}"/>
              </a:ext>
            </a:extLst>
          </p:cNvPr>
          <p:cNvCxnSpPr>
            <a:cxnSpLocks/>
          </p:cNvCxnSpPr>
          <p:nvPr/>
        </p:nvCxnSpPr>
        <p:spPr>
          <a:xfrm flipV="1">
            <a:off x="3532103" y="4393261"/>
            <a:ext cx="2664674" cy="46335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8CC60255-B880-5C48-AA84-374839203445}"/>
              </a:ext>
            </a:extLst>
          </p:cNvPr>
          <p:cNvCxnSpPr>
            <a:cxnSpLocks/>
          </p:cNvCxnSpPr>
          <p:nvPr/>
        </p:nvCxnSpPr>
        <p:spPr>
          <a:xfrm flipV="1">
            <a:off x="2474741" y="4373036"/>
            <a:ext cx="3722036" cy="4988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7392E5D2-0D0A-A749-A5DC-1A3D13A37DB5}"/>
              </a:ext>
            </a:extLst>
          </p:cNvPr>
          <p:cNvCxnSpPr>
            <a:cxnSpLocks/>
          </p:cNvCxnSpPr>
          <p:nvPr/>
        </p:nvCxnSpPr>
        <p:spPr>
          <a:xfrm flipV="1">
            <a:off x="1529521" y="4385162"/>
            <a:ext cx="4667256" cy="46113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D118654-8A5C-B841-8792-04074A355EFF}"/>
              </a:ext>
            </a:extLst>
          </p:cNvPr>
          <p:cNvCxnSpPr>
            <a:cxnSpLocks/>
            <a:endCxn id="192" idx="2"/>
          </p:cNvCxnSpPr>
          <p:nvPr/>
        </p:nvCxnSpPr>
        <p:spPr>
          <a:xfrm flipV="1">
            <a:off x="6335478" y="4006831"/>
            <a:ext cx="1938473" cy="12327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ED4AE550-C27B-6642-914D-188AB9EEA319}"/>
                  </a:ext>
                </a:extLst>
              </p:cNvPr>
              <p:cNvSpPr txBox="1"/>
              <p:nvPr/>
            </p:nvSpPr>
            <p:spPr>
              <a:xfrm>
                <a:off x="8307481" y="4886049"/>
                <a:ext cx="1405128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ED4AE550-C27B-6642-914D-188AB9EEA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481" y="4886049"/>
                <a:ext cx="1405128" cy="670696"/>
              </a:xfrm>
              <a:prstGeom prst="rect">
                <a:avLst/>
              </a:prstGeom>
              <a:blipFill>
                <a:blip r:embed="rId45"/>
                <a:stretch>
                  <a:fillRect l="-24545" t="-147170" r="-909" b="-20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CE34871-403A-E041-8C22-8D679FD8D2D2}"/>
              </a:ext>
            </a:extLst>
          </p:cNvPr>
          <p:cNvSpPr txBox="1"/>
          <p:nvPr/>
        </p:nvSpPr>
        <p:spPr>
          <a:xfrm>
            <a:off x="5660135" y="1172596"/>
            <a:ext cx="6017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showing the third time step encoder-decoder connection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9447DF48-2EFA-6147-AB0A-1F2E7273D5B8}"/>
              </a:ext>
            </a:extLst>
          </p:cNvPr>
          <p:cNvSpPr txBox="1"/>
          <p:nvPr/>
        </p:nvSpPr>
        <p:spPr>
          <a:xfrm>
            <a:off x="8646229" y="5446975"/>
            <a:ext cx="11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such that: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7E762384-1D9F-6146-8012-F7DBA0D71EBB}"/>
                  </a:ext>
                </a:extLst>
              </p:cNvPr>
              <p:cNvSpPr/>
              <p:nvPr/>
            </p:nvSpPr>
            <p:spPr>
              <a:xfrm>
                <a:off x="8455926" y="5923215"/>
                <a:ext cx="2206245" cy="677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7E762384-1D9F-6146-8012-F7DBA0D71E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926" y="5923215"/>
                <a:ext cx="2206245" cy="677045"/>
              </a:xfrm>
              <a:prstGeom prst="rect">
                <a:avLst/>
              </a:prstGeom>
              <a:blipFill>
                <a:blip r:embed="rId46"/>
                <a:stretch>
                  <a:fillRect t="-16981" b="-96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0" name="TextBox 239">
            <a:extLst>
              <a:ext uri="{FF2B5EF4-FFF2-40B4-BE49-F238E27FC236}">
                <a16:creationId xmlns:a16="http://schemas.microsoft.com/office/drawing/2014/main" id="{578638DE-E89B-1D48-8F4A-E7B53FDD7A26}"/>
              </a:ext>
            </a:extLst>
          </p:cNvPr>
          <p:cNvSpPr txBox="1"/>
          <p:nvPr/>
        </p:nvSpPr>
        <p:spPr>
          <a:xfrm>
            <a:off x="8646229" y="59232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E55FC1-2A46-0147-B9CD-F8BC2EA7AEF5}"/>
              </a:ext>
            </a:extLst>
          </p:cNvPr>
          <p:cNvSpPr txBox="1"/>
          <p:nvPr/>
        </p:nvSpPr>
        <p:spPr>
          <a:xfrm>
            <a:off x="1254123" y="2144660"/>
            <a:ext cx="21282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V: those are h’s here</a:t>
            </a:r>
          </a:p>
          <a:p>
            <a:r>
              <a:rPr lang="en-US" dirty="0"/>
              <a:t>Q: those are h’s here</a:t>
            </a:r>
          </a:p>
          <a:p>
            <a:r>
              <a:rPr lang="en-US" dirty="0"/>
              <a:t>K: those are v’s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1746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Multi-head Attention: Do not settle for just one set of attention weights.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934790-E299-DE48-B668-BBADDC1EF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980" y="3429000"/>
            <a:ext cx="2385060" cy="32595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1EF8AF-2E76-7943-B7AC-A9C7D7961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531" y="1530972"/>
            <a:ext cx="7689850" cy="17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8426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We can lose track of position since we are aggregating across all locations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3598D-FE91-644C-86F9-AC9A32608A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70"/>
          <a:stretch/>
        </p:blipFill>
        <p:spPr>
          <a:xfrm>
            <a:off x="5172880" y="1051383"/>
            <a:ext cx="4123520" cy="561775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15BECD0-EA9E-6E4A-AD81-FC674203EC5D}"/>
              </a:ext>
            </a:extLst>
          </p:cNvPr>
          <p:cNvGrpSpPr/>
          <p:nvPr/>
        </p:nvGrpSpPr>
        <p:grpSpPr>
          <a:xfrm>
            <a:off x="599619" y="4874304"/>
            <a:ext cx="4573260" cy="868404"/>
            <a:chOff x="599619" y="4874304"/>
            <a:chExt cx="4573260" cy="86840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550018B-E9DD-2E45-991B-5210FCA05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619" y="4979755"/>
              <a:ext cx="3154681" cy="76295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D965A2-BDD9-9A4A-A08E-D271AED3A780}"/>
                </a:ext>
              </a:extLst>
            </p:cNvPr>
            <p:cNvSpPr/>
            <p:nvPr/>
          </p:nvSpPr>
          <p:spPr>
            <a:xfrm>
              <a:off x="838198" y="4874304"/>
              <a:ext cx="2916101" cy="82686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F7FB564-56DE-1C44-BF4C-235D891A7C98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3754299" y="5287735"/>
              <a:ext cx="1418580" cy="73496"/>
            </a:xfrm>
            <a:prstGeom prst="straightConnector1">
              <a:avLst/>
            </a:prstGeom>
            <a:noFill/>
            <a:ln w="4762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1179667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16868-0C2B-1947-B03B-9CB9A62A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67480" cy="4938395"/>
          </a:xfrm>
        </p:spPr>
        <p:txBody>
          <a:bodyPr/>
          <a:lstStyle/>
          <a:p>
            <a:r>
              <a:rPr lang="en-US" dirty="0"/>
              <a:t>Multi-headed</a:t>
            </a:r>
            <a:br>
              <a:rPr lang="en-US" dirty="0"/>
            </a:br>
            <a:r>
              <a:rPr lang="en-US" dirty="0"/>
              <a:t>attention weights are harder to interpret obviously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ECFD3-C3CE-384B-86E7-CFC37C2EA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9DE4E-D0E8-5044-BEF6-3DCB97FDE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676" y="0"/>
            <a:ext cx="6865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80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1941-EB80-574A-84DF-8DDCA5A6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BERT Encoder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1C6E2-5AED-8443-A761-918C1ACB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54FB0-ABBF-4D41-B6AD-16DE453437F3}"/>
              </a:ext>
            </a:extLst>
          </p:cNvPr>
          <p:cNvSpPr/>
          <p:nvPr/>
        </p:nvSpPr>
        <p:spPr>
          <a:xfrm>
            <a:off x="467360" y="1372869"/>
            <a:ext cx="4884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Devlin et al. BERT: Pre-training of Deep Bidirectional Transformers for Language Understanding .  </a:t>
            </a:r>
            <a:r>
              <a:rPr lang="en-US" dirty="0">
                <a:hlinkClick r:id="rId2"/>
              </a:rPr>
              <a:t>https://arxiv.org/abs/1810.04805</a:t>
            </a:r>
            <a:endParaRPr lang="en-US" dirty="0"/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0DC964-79FC-8849-9230-251A70AAD988}"/>
              </a:ext>
            </a:extLst>
          </p:cNvPr>
          <p:cNvGrpSpPr/>
          <p:nvPr/>
        </p:nvGrpSpPr>
        <p:grpSpPr>
          <a:xfrm>
            <a:off x="5352024" y="1594348"/>
            <a:ext cx="5192785" cy="4944564"/>
            <a:chOff x="5016744" y="1548311"/>
            <a:chExt cx="5192785" cy="494456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846FF3B-ADAE-5341-B24C-A6F0805A8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6744" y="1548311"/>
              <a:ext cx="5192785" cy="494456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61A936B-6704-124E-8B4F-DE2DB805C5A5}"/>
                </a:ext>
              </a:extLst>
            </p:cNvPr>
            <p:cNvSpPr/>
            <p:nvPr/>
          </p:nvSpPr>
          <p:spPr>
            <a:xfrm>
              <a:off x="9925048" y="2804160"/>
              <a:ext cx="228600" cy="10668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052C5E9-D9DC-4746-8D09-2CC6D6965BD8}"/>
              </a:ext>
            </a:extLst>
          </p:cNvPr>
          <p:cNvSpPr txBox="1"/>
          <p:nvPr/>
        </p:nvSpPr>
        <p:spPr>
          <a:xfrm>
            <a:off x="691369" y="3127077"/>
            <a:ext cx="44130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decoder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 the model to fill-in-the-blank by masking some of the input tokens and trying to recover the full sentence.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input is not one sentence but two sentences separated by a [SEP] token.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Also try to predict whether these two input sentences are consecutive or not.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D23BAD-33A9-7A4D-A0F9-C6E7C13CE666}"/>
              </a:ext>
            </a:extLst>
          </p:cNvPr>
          <p:cNvSpPr txBox="1"/>
          <p:nvPr/>
        </p:nvSpPr>
        <p:spPr>
          <a:xfrm>
            <a:off x="1503680" y="2665471"/>
            <a:ext cx="262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Important things to know</a:t>
            </a:r>
          </a:p>
        </p:txBody>
      </p:sp>
    </p:spTree>
    <p:extLst>
      <p:ext uri="{BB962C8B-B14F-4D97-AF65-F5344CB8AC3E}">
        <p14:creationId xmlns:p14="http://schemas.microsoft.com/office/powerpoint/2010/main" val="993343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1941-EB80-574A-84DF-8DDCA5A6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BERT Encoder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1C6E2-5AED-8443-A761-918C1ACB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54FB0-ABBF-4D41-B6AD-16DE453437F3}"/>
              </a:ext>
            </a:extLst>
          </p:cNvPr>
          <p:cNvSpPr/>
          <p:nvPr/>
        </p:nvSpPr>
        <p:spPr>
          <a:xfrm>
            <a:off x="467360" y="1372869"/>
            <a:ext cx="4884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Devlin et al. BERT: Pre-training of Deep Bidirectional Transformers for Language Understanding .  </a:t>
            </a:r>
            <a:r>
              <a:rPr lang="en-US" dirty="0">
                <a:hlinkClick r:id="rId2"/>
              </a:rPr>
              <a:t>https://arxiv.org/abs/1810.04805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804E7D-3053-4644-B358-E446009DE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86" y="2314973"/>
            <a:ext cx="10119627" cy="41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24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5BD85-B4DD-F944-80BC-51498C0E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B61E8-AC1C-0E4A-90C7-336486A70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Chat group on </a:t>
            </a:r>
            <a:r>
              <a:rPr lang="en-US" sz="2400" dirty="0" err="1"/>
              <a:t>Campuswire</a:t>
            </a:r>
            <a:r>
              <a:rPr lang="en-US" sz="2400" dirty="0"/>
              <a:t> – </a:t>
            </a:r>
            <a:r>
              <a:rPr lang="en-US" sz="2400" b="1" dirty="0"/>
              <a:t>Introduce yourselves</a:t>
            </a:r>
            <a:r>
              <a:rPr lang="en-US" sz="2400" dirty="0"/>
              <a:t> if nothing more…</a:t>
            </a:r>
          </a:p>
          <a:p>
            <a:r>
              <a:rPr lang="en-US" sz="2400" dirty="0"/>
              <a:t>Start forming your group and start working on a one-page to two-page project proposal</a:t>
            </a:r>
          </a:p>
          <a:p>
            <a:r>
              <a:rPr lang="en-US" sz="2400" dirty="0"/>
              <a:t>Groups from 1 to 3 students. (You can work on your own)</a:t>
            </a:r>
          </a:p>
          <a:p>
            <a:r>
              <a:rPr lang="en-US" sz="2400" dirty="0"/>
              <a:t>Project effort should be equivalent to at least one of the assignments – keep in mind this semester ends a bit short – so think of your project as your Assignment #4 (for grad students), Assignment #3 (for undergrad students). </a:t>
            </a:r>
          </a:p>
          <a:p>
            <a:r>
              <a:rPr lang="en-US" sz="2400" dirty="0"/>
              <a:t>So Project should be like an Assignment #4 – but it is yours. I won’t push you to do anything but it should hopefully be relevant to the class topic – vision and language. e.g. not prediction of the weather using ML – or email spam classification.</a:t>
            </a:r>
          </a:p>
          <a:p>
            <a:r>
              <a:rPr lang="en-US" sz="2400" b="1" dirty="0"/>
              <a:t>Project Group Formation Enabled – Project Proposal due Soon!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9557D-3A55-F948-917D-8206ED00C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64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4E7F0-0B76-8D4B-BEB8-0D5BC7E95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Reading for you (apart from mentioned papers)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9E143-FDD9-0148-8C41-5F29E6F3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FA9330-72FB-7147-8C3F-5F2CA7449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970" y="1191986"/>
            <a:ext cx="4544060" cy="21175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84FBB7-34E9-ED41-9B39-9A3D8C811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" y="3628753"/>
            <a:ext cx="5969000" cy="261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580D33-F06E-E54C-9872-2206C6A86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890" y="3548506"/>
            <a:ext cx="3440289" cy="3172969"/>
          </a:xfrm>
          <a:prstGeom prst="rect">
            <a:avLst/>
          </a:prstGeom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8259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41A3A2-F571-A644-938E-D3DF1E32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06C0A3-D530-554B-A00D-E20A4C90A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82659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639E3-A81A-9C4C-9DE5-6413114A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BD751-A6A7-6547-A09E-33EF2E5A7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 on Word Embeddings (CBOW)</a:t>
            </a:r>
          </a:p>
          <a:p>
            <a:r>
              <a:rPr lang="en-US" dirty="0"/>
              <a:t>More on Tokenization</a:t>
            </a:r>
          </a:p>
          <a:p>
            <a:r>
              <a:rPr lang="en-US" dirty="0"/>
              <a:t>Recurrent Neural Network – Transition Cell</a:t>
            </a:r>
          </a:p>
          <a:p>
            <a:r>
              <a:rPr lang="en-US" dirty="0"/>
              <a:t>Recurrent Neural Network (Unrolled)</a:t>
            </a:r>
          </a:p>
          <a:p>
            <a:r>
              <a:rPr lang="en-US" dirty="0"/>
              <a:t>Understanding Issues with Batching…</a:t>
            </a:r>
          </a:p>
          <a:p>
            <a:r>
              <a:rPr lang="en-US" dirty="0"/>
              <a:t>Variations with gated connections: LSTMs and GRUs</a:t>
            </a:r>
          </a:p>
          <a:p>
            <a:r>
              <a:rPr lang="en-US" dirty="0"/>
              <a:t>Stacked and Bidirectional RNNs</a:t>
            </a:r>
          </a:p>
          <a:p>
            <a:r>
              <a:rPr lang="en-US" dirty="0"/>
              <a:t>Use in vision and language: Neural Image Captioning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8C9EC-90DA-1749-8A32-11EFFA41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816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E7705-153D-AC48-8B19-EAEC38240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5C265-E82E-D142-8730-1856502DB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Sequence-to-sequence (RNNs) for Machine Translation</a:t>
            </a:r>
          </a:p>
          <a:p>
            <a:r>
              <a:rPr lang="en-US" dirty="0"/>
              <a:t>Learning to Align and Translate with Soft Attention</a:t>
            </a:r>
          </a:p>
          <a:p>
            <a:r>
              <a:rPr lang="en-US" dirty="0"/>
              <a:t>Image Captioning (CNNs + RNNs): Show and Tell</a:t>
            </a:r>
          </a:p>
          <a:p>
            <a:r>
              <a:rPr lang="en-US" dirty="0"/>
              <a:t>Image Captioning (CNNs + RNNs + Attention): Show Attend and Tell</a:t>
            </a:r>
          </a:p>
          <a:p>
            <a:r>
              <a:rPr lang="en-US" dirty="0"/>
              <a:t>Attention is All you Need!</a:t>
            </a:r>
          </a:p>
          <a:p>
            <a:r>
              <a:rPr lang="en-US" dirty="0"/>
              <a:t>Encoder Transformers: BERT</a:t>
            </a:r>
          </a:p>
          <a:p>
            <a:r>
              <a:rPr lang="en-US" dirty="0"/>
              <a:t>Decoder Transformers: GPT-2 – maybe next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96D6A-9ECB-6F49-B2BF-1765C477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697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357219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945900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00" y="4675375"/>
                <a:ext cx="189616" cy="19258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177732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186046" y="5428816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401115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115" y="5168835"/>
                <a:ext cx="189616" cy="192587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1693129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495923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1888906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906" y="4675375"/>
                <a:ext cx="189616" cy="192587"/>
              </a:xfrm>
              <a:prstGeom prst="ellipse">
                <a:avLst/>
              </a:prstGeom>
              <a:blipFill>
                <a:blip r:embed="rId4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352446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2156669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328138" y="5428816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396340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340" y="5168835"/>
                <a:ext cx="189616" cy="19258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2672067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491148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2867843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843" y="4675375"/>
                <a:ext cx="189616" cy="192587"/>
              </a:xfrm>
              <a:prstGeom prst="ellipse">
                <a:avLst/>
              </a:prstGeom>
              <a:blipFill>
                <a:blip r:embed="rId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3328086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3132309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3166278" y="5428816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3371979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979" y="5168835"/>
                <a:ext cx="189616" cy="192587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3647707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3466788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3843483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483" y="4675375"/>
                <a:ext cx="189616" cy="192587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4303725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4107948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4248884" y="5440838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4347620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620" y="5168835"/>
                <a:ext cx="189616" cy="192587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4623347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4442427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4819123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123" y="4675375"/>
                <a:ext cx="189616" cy="192587"/>
              </a:xfrm>
              <a:prstGeom prst="ellipse">
                <a:avLst/>
              </a:prstGeom>
              <a:blipFill>
                <a:blip r:embed="rId1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5268933" y="4627078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5073156" y="477239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5193250" y="5440836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5312827" y="516956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827" y="5169564"/>
                <a:ext cx="189616" cy="192587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5588553" y="477239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5407635" y="496773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5784330" y="467610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330" y="4676104"/>
                <a:ext cx="189616" cy="192587"/>
              </a:xfrm>
              <a:prstGeom prst="ellipse">
                <a:avLst/>
              </a:prstGeom>
              <a:blipFill>
                <a:blip r:embed="rId12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6189022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5993245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5963092" y="5440836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6232915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915" y="5168835"/>
                <a:ext cx="189616" cy="192587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6327723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5" name="Title 1">
            <a:extLst>
              <a:ext uri="{FF2B5EF4-FFF2-40B4-BE49-F238E27FC236}">
                <a16:creationId xmlns:a16="http://schemas.microsoft.com/office/drawing/2014/main" id="{05DAB218-7A3E-8342-8E0F-CA0276C9D1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RNNs – One-to-one sequence prediction 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80E42D99-BDFD-2A4E-BC42-16516064294A}"/>
              </a:ext>
            </a:extLst>
          </p:cNvPr>
          <p:cNvCxnSpPr>
            <a:cxnSpLocks/>
          </p:cNvCxnSpPr>
          <p:nvPr/>
        </p:nvCxnSpPr>
        <p:spPr>
          <a:xfrm flipH="1" flipV="1">
            <a:off x="6327723" y="4335236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10F8471A-B2DD-B24B-AB94-5CD056C7DAC1}"/>
              </a:ext>
            </a:extLst>
          </p:cNvPr>
          <p:cNvCxnSpPr>
            <a:cxnSpLocks/>
          </p:cNvCxnSpPr>
          <p:nvPr/>
        </p:nvCxnSpPr>
        <p:spPr>
          <a:xfrm flipH="1" flipV="1">
            <a:off x="5406204" y="4335235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E8FE93F0-F7DC-7446-B06A-E47C6BFAFA9C}"/>
              </a:ext>
            </a:extLst>
          </p:cNvPr>
          <p:cNvCxnSpPr>
            <a:cxnSpLocks/>
          </p:cNvCxnSpPr>
          <p:nvPr/>
        </p:nvCxnSpPr>
        <p:spPr>
          <a:xfrm flipH="1" flipV="1">
            <a:off x="4442427" y="4335234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8DA4AF4C-2F7D-9645-BC22-85DB55CD1685}"/>
              </a:ext>
            </a:extLst>
          </p:cNvPr>
          <p:cNvCxnSpPr>
            <a:cxnSpLocks/>
          </p:cNvCxnSpPr>
          <p:nvPr/>
        </p:nvCxnSpPr>
        <p:spPr>
          <a:xfrm flipH="1" flipV="1">
            <a:off x="3465356" y="4335234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57273A67-6FE6-3A40-A426-86C6B3194BC4}"/>
              </a:ext>
            </a:extLst>
          </p:cNvPr>
          <p:cNvCxnSpPr>
            <a:cxnSpLocks/>
          </p:cNvCxnSpPr>
          <p:nvPr/>
        </p:nvCxnSpPr>
        <p:spPr>
          <a:xfrm flipH="1" flipV="1">
            <a:off x="2488285" y="4335233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88EEAC7C-7973-0347-81CE-40DB0A9C6696}"/>
              </a:ext>
            </a:extLst>
          </p:cNvPr>
          <p:cNvCxnSpPr>
            <a:cxnSpLocks/>
          </p:cNvCxnSpPr>
          <p:nvPr/>
        </p:nvCxnSpPr>
        <p:spPr>
          <a:xfrm flipH="1" flipV="1">
            <a:off x="1493353" y="4335232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54CE4A46-2B3E-AA42-B341-8386989D59E2}"/>
                  </a:ext>
                </a:extLst>
              </p:cNvPr>
              <p:cNvSpPr/>
              <p:nvPr/>
            </p:nvSpPr>
            <p:spPr>
              <a:xfrm>
                <a:off x="1398545" y="400889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54CE4A46-2B3E-AA42-B341-8386989D59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545" y="4008895"/>
                <a:ext cx="189616" cy="192587"/>
              </a:xfrm>
              <a:prstGeom prst="ellipse">
                <a:avLst/>
              </a:prstGeom>
              <a:blipFill>
                <a:blip r:embed="rId14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B9F31DD0-314A-B249-A622-363E7C442DB0}"/>
                  </a:ext>
                </a:extLst>
              </p:cNvPr>
              <p:cNvSpPr/>
              <p:nvPr/>
            </p:nvSpPr>
            <p:spPr>
              <a:xfrm>
                <a:off x="2393477" y="400889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B9F31DD0-314A-B249-A622-363E7C442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477" y="4008895"/>
                <a:ext cx="189616" cy="192587"/>
              </a:xfrm>
              <a:prstGeom prst="ellipse">
                <a:avLst/>
              </a:prstGeom>
              <a:blipFill>
                <a:blip r:embed="rId15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3C831C7C-41C5-8446-9EB5-D4B1D545A3A7}"/>
                  </a:ext>
                </a:extLst>
              </p:cNvPr>
              <p:cNvSpPr/>
              <p:nvPr/>
            </p:nvSpPr>
            <p:spPr>
              <a:xfrm>
                <a:off x="3373204" y="4010983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3C831C7C-41C5-8446-9EB5-D4B1D545A3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204" y="4010983"/>
                <a:ext cx="189616" cy="192587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78B1E88B-C86E-3A4A-94D6-77AA056C5C84}"/>
                  </a:ext>
                </a:extLst>
              </p:cNvPr>
              <p:cNvSpPr/>
              <p:nvPr/>
            </p:nvSpPr>
            <p:spPr>
              <a:xfrm>
                <a:off x="4347619" y="4010983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78B1E88B-C86E-3A4A-94D6-77AA056C5C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619" y="4010983"/>
                <a:ext cx="189616" cy="192587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5CC01E1E-4727-CB4D-83E6-815860BF606B}"/>
                  </a:ext>
                </a:extLst>
              </p:cNvPr>
              <p:cNvSpPr/>
              <p:nvPr/>
            </p:nvSpPr>
            <p:spPr>
              <a:xfrm>
                <a:off x="5311396" y="4010983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5CC01E1E-4727-CB4D-83E6-815860BF6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96" y="4010983"/>
                <a:ext cx="189616" cy="192587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22D2FE0-2F4C-7648-BDE9-740CBB460B03}"/>
                  </a:ext>
                </a:extLst>
              </p:cNvPr>
              <p:cNvSpPr/>
              <p:nvPr/>
            </p:nvSpPr>
            <p:spPr>
              <a:xfrm>
                <a:off x="6232915" y="4010983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22D2FE0-2F4C-7648-BDE9-740CBB460B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915" y="4010983"/>
                <a:ext cx="189616" cy="192587"/>
              </a:xfrm>
              <a:prstGeom prst="ellipse">
                <a:avLst/>
              </a:prstGeom>
              <a:blipFill>
                <a:blip r:embed="rId19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F12D2589-3089-5640-9CD1-3EDE77C94575}"/>
              </a:ext>
            </a:extLst>
          </p:cNvPr>
          <p:cNvCxnSpPr>
            <a:cxnSpLocks/>
          </p:cNvCxnSpPr>
          <p:nvPr/>
        </p:nvCxnSpPr>
        <p:spPr>
          <a:xfrm flipH="1" flipV="1">
            <a:off x="6325067" y="3696938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9A415658-FA75-5841-8F47-7EE735A295BD}"/>
              </a:ext>
            </a:extLst>
          </p:cNvPr>
          <p:cNvCxnSpPr>
            <a:cxnSpLocks/>
          </p:cNvCxnSpPr>
          <p:nvPr/>
        </p:nvCxnSpPr>
        <p:spPr>
          <a:xfrm flipH="1" flipV="1">
            <a:off x="5403548" y="3696937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503F805C-DC30-0B49-ACD0-EE66FC350D6F}"/>
              </a:ext>
            </a:extLst>
          </p:cNvPr>
          <p:cNvCxnSpPr>
            <a:cxnSpLocks/>
          </p:cNvCxnSpPr>
          <p:nvPr/>
        </p:nvCxnSpPr>
        <p:spPr>
          <a:xfrm flipH="1" flipV="1">
            <a:off x="4439771" y="3696936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72529AD0-32F7-7A40-A091-DA49DC5EC66F}"/>
              </a:ext>
            </a:extLst>
          </p:cNvPr>
          <p:cNvCxnSpPr>
            <a:cxnSpLocks/>
          </p:cNvCxnSpPr>
          <p:nvPr/>
        </p:nvCxnSpPr>
        <p:spPr>
          <a:xfrm flipH="1" flipV="1">
            <a:off x="3462700" y="3696936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F7DBC201-2EC5-CD49-BDCD-6DB81369E313}"/>
              </a:ext>
            </a:extLst>
          </p:cNvPr>
          <p:cNvCxnSpPr>
            <a:cxnSpLocks/>
          </p:cNvCxnSpPr>
          <p:nvPr/>
        </p:nvCxnSpPr>
        <p:spPr>
          <a:xfrm flipH="1" flipV="1">
            <a:off x="2485629" y="3696935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55242A24-E3F6-4143-9506-F378B0D30032}"/>
              </a:ext>
            </a:extLst>
          </p:cNvPr>
          <p:cNvCxnSpPr>
            <a:cxnSpLocks/>
          </p:cNvCxnSpPr>
          <p:nvPr/>
        </p:nvCxnSpPr>
        <p:spPr>
          <a:xfrm flipH="1" flipV="1">
            <a:off x="1490697" y="3696934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DC5169A2-880F-FB48-8421-860295DC3022}"/>
                  </a:ext>
                </a:extLst>
              </p:cNvPr>
              <p:cNvSpPr/>
              <p:nvPr/>
            </p:nvSpPr>
            <p:spPr>
              <a:xfrm>
                <a:off x="1395889" y="337059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DC5169A2-880F-FB48-8421-860295DC30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89" y="3370597"/>
                <a:ext cx="189616" cy="192587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A4AB1E80-6D4A-F047-8701-3CEF166494D8}"/>
                  </a:ext>
                </a:extLst>
              </p:cNvPr>
              <p:cNvSpPr/>
              <p:nvPr/>
            </p:nvSpPr>
            <p:spPr>
              <a:xfrm>
                <a:off x="2390821" y="337059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A4AB1E80-6D4A-F047-8701-3CEF166494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821" y="3370597"/>
                <a:ext cx="189616" cy="192587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9BDA0D38-E9F4-2B43-9544-4CEF67A2D0A9}"/>
                  </a:ext>
                </a:extLst>
              </p:cNvPr>
              <p:cNvSpPr/>
              <p:nvPr/>
            </p:nvSpPr>
            <p:spPr>
              <a:xfrm>
                <a:off x="3370548" y="337268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9BDA0D38-E9F4-2B43-9544-4CEF67A2D0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548" y="3372685"/>
                <a:ext cx="189616" cy="192587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CC0A9A4D-BA73-A544-B72D-266080489FCB}"/>
                  </a:ext>
                </a:extLst>
              </p:cNvPr>
              <p:cNvSpPr/>
              <p:nvPr/>
            </p:nvSpPr>
            <p:spPr>
              <a:xfrm>
                <a:off x="4344963" y="337268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CC0A9A4D-BA73-A544-B72D-266080489F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963" y="3372685"/>
                <a:ext cx="189616" cy="192587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8E158610-9DED-654C-8DA3-86A790796CD2}"/>
                  </a:ext>
                </a:extLst>
              </p:cNvPr>
              <p:cNvSpPr/>
              <p:nvPr/>
            </p:nvSpPr>
            <p:spPr>
              <a:xfrm>
                <a:off x="5308740" y="337268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8E158610-9DED-654C-8DA3-86A790796C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740" y="3372685"/>
                <a:ext cx="189616" cy="192587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38A648BA-48FA-B745-8858-EEF0C5ED902C}"/>
                  </a:ext>
                </a:extLst>
              </p:cNvPr>
              <p:cNvSpPr/>
              <p:nvPr/>
            </p:nvSpPr>
            <p:spPr>
              <a:xfrm>
                <a:off x="6230259" y="337268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38A648BA-48FA-B745-8858-EEF0C5ED9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259" y="3372685"/>
                <a:ext cx="189616" cy="192587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9" name="Rectangle 168">
            <a:extLst>
              <a:ext uri="{FF2B5EF4-FFF2-40B4-BE49-F238E27FC236}">
                <a16:creationId xmlns:a16="http://schemas.microsoft.com/office/drawing/2014/main" id="{F144D2D2-8284-954C-ABEF-8A11C666EF2D}"/>
              </a:ext>
            </a:extLst>
          </p:cNvPr>
          <p:cNvSpPr/>
          <p:nvPr/>
        </p:nvSpPr>
        <p:spPr>
          <a:xfrm>
            <a:off x="2325970" y="2973312"/>
            <a:ext cx="31931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DT</a:t>
            </a:r>
            <a:endParaRPr lang="en-US" sz="933" dirty="0">
              <a:solidFill>
                <a:srgbClr val="0070C0"/>
              </a:solidFill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8ABC750-0363-B640-A838-3D66CF6CC59E}"/>
              </a:ext>
            </a:extLst>
          </p:cNvPr>
          <p:cNvSpPr/>
          <p:nvPr/>
        </p:nvSpPr>
        <p:spPr>
          <a:xfrm>
            <a:off x="3291820" y="2979576"/>
            <a:ext cx="34176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NN</a:t>
            </a:r>
            <a:endParaRPr lang="en-US" sz="933" dirty="0">
              <a:solidFill>
                <a:srgbClr val="0070C0"/>
              </a:solidFill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9B34F0FB-39BE-5949-9471-BB102489DB55}"/>
              </a:ext>
            </a:extLst>
          </p:cNvPr>
          <p:cNvSpPr/>
          <p:nvPr/>
        </p:nvSpPr>
        <p:spPr>
          <a:xfrm>
            <a:off x="4285796" y="2983929"/>
            <a:ext cx="31931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RB</a:t>
            </a:r>
            <a:endParaRPr lang="en-US" sz="933" dirty="0">
              <a:solidFill>
                <a:srgbClr val="0070C0"/>
              </a:solidFill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A165FBCD-62F6-154B-B5E4-56C126F0B7D5}"/>
              </a:ext>
            </a:extLst>
          </p:cNvPr>
          <p:cNvSpPr/>
          <p:nvPr/>
        </p:nvSpPr>
        <p:spPr>
          <a:xfrm>
            <a:off x="5227020" y="2983929"/>
            <a:ext cx="322524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VB</a:t>
            </a:r>
            <a:endParaRPr lang="en-US" sz="933" dirty="0">
              <a:solidFill>
                <a:srgbClr val="0070C0"/>
              </a:solidFill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053B65AF-5685-2C4E-82A9-8A5E82C63681}"/>
              </a:ext>
            </a:extLst>
          </p:cNvPr>
          <p:cNvSpPr/>
          <p:nvPr/>
        </p:nvSpPr>
        <p:spPr>
          <a:xfrm>
            <a:off x="6201611" y="2973312"/>
            <a:ext cx="26481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JJ</a:t>
            </a:r>
            <a:endParaRPr lang="en-US" sz="933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8846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357219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945900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00" y="4675375"/>
                <a:ext cx="189616" cy="19258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177732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186046" y="5428816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401115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115" y="5168835"/>
                <a:ext cx="189616" cy="192587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1693129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495923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1888906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906" y="4675375"/>
                <a:ext cx="189616" cy="192587"/>
              </a:xfrm>
              <a:prstGeom prst="ellipse">
                <a:avLst/>
              </a:prstGeom>
              <a:blipFill>
                <a:blip r:embed="rId4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352446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2156669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328138" y="5428816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396340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340" y="5168835"/>
                <a:ext cx="189616" cy="19258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2672067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491148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2867843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843" y="4675375"/>
                <a:ext cx="189616" cy="192587"/>
              </a:xfrm>
              <a:prstGeom prst="ellipse">
                <a:avLst/>
              </a:prstGeom>
              <a:blipFill>
                <a:blip r:embed="rId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3328086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3132309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3166278" y="5428816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3371979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979" y="5168835"/>
                <a:ext cx="189616" cy="192587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3647707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3466788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3843483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483" y="4675375"/>
                <a:ext cx="189616" cy="192587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4303725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4107948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4248884" y="5440838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4347620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620" y="5168835"/>
                <a:ext cx="189616" cy="192587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4623347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4442427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4819123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123" y="4675375"/>
                <a:ext cx="189616" cy="192587"/>
              </a:xfrm>
              <a:prstGeom prst="ellipse">
                <a:avLst/>
              </a:prstGeom>
              <a:blipFill>
                <a:blip r:embed="rId1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5268933" y="4627078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5073156" y="477239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5193250" y="5440836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5312827" y="516956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827" y="5169564"/>
                <a:ext cx="189616" cy="192587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5588553" y="477239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5407635" y="496773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5784330" y="467610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330" y="4676104"/>
                <a:ext cx="189616" cy="192587"/>
              </a:xfrm>
              <a:prstGeom prst="ellipse">
                <a:avLst/>
              </a:prstGeom>
              <a:blipFill>
                <a:blip r:embed="rId12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6189022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5993245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5963092" y="5440836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6232915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915" y="5168835"/>
                <a:ext cx="189616" cy="192587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6327723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5" name="Title 1">
            <a:extLst>
              <a:ext uri="{FF2B5EF4-FFF2-40B4-BE49-F238E27FC236}">
                <a16:creationId xmlns:a16="http://schemas.microsoft.com/office/drawing/2014/main" id="{05DAB218-7A3E-8342-8E0F-CA0276C9D1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RNNs – Sequence to score prediction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80E42D99-BDFD-2A4E-BC42-16516064294A}"/>
              </a:ext>
            </a:extLst>
          </p:cNvPr>
          <p:cNvCxnSpPr>
            <a:cxnSpLocks/>
          </p:cNvCxnSpPr>
          <p:nvPr/>
        </p:nvCxnSpPr>
        <p:spPr>
          <a:xfrm flipH="1" flipV="1">
            <a:off x="6327723" y="4335236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22D2FE0-2F4C-7648-BDE9-740CBB460B03}"/>
                  </a:ext>
                </a:extLst>
              </p:cNvPr>
              <p:cNvSpPr/>
              <p:nvPr/>
            </p:nvSpPr>
            <p:spPr>
              <a:xfrm>
                <a:off x="6232915" y="4010983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22D2FE0-2F4C-7648-BDE9-740CBB460B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915" y="4010983"/>
                <a:ext cx="189616" cy="192587"/>
              </a:xfrm>
              <a:prstGeom prst="ellipse">
                <a:avLst/>
              </a:prstGeom>
              <a:blipFill>
                <a:blip r:embed="rId14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F12D2589-3089-5640-9CD1-3EDE77C94575}"/>
              </a:ext>
            </a:extLst>
          </p:cNvPr>
          <p:cNvCxnSpPr>
            <a:cxnSpLocks/>
          </p:cNvCxnSpPr>
          <p:nvPr/>
        </p:nvCxnSpPr>
        <p:spPr>
          <a:xfrm flipH="1" flipV="1">
            <a:off x="6325067" y="3696938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38A648BA-48FA-B745-8858-EEF0C5ED902C}"/>
                  </a:ext>
                </a:extLst>
              </p:cNvPr>
              <p:cNvSpPr/>
              <p:nvPr/>
            </p:nvSpPr>
            <p:spPr>
              <a:xfrm>
                <a:off x="6230259" y="337268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38A648BA-48FA-B745-8858-EEF0C5ED9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259" y="3372685"/>
                <a:ext cx="189616" cy="192587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7" name="Rectangle 236">
            <a:extLst>
              <a:ext uri="{FF2B5EF4-FFF2-40B4-BE49-F238E27FC236}">
                <a16:creationId xmlns:a16="http://schemas.microsoft.com/office/drawing/2014/main" id="{053B65AF-5685-2C4E-82A9-8A5E82C63681}"/>
              </a:ext>
            </a:extLst>
          </p:cNvPr>
          <p:cNvSpPr/>
          <p:nvPr/>
        </p:nvSpPr>
        <p:spPr>
          <a:xfrm>
            <a:off x="3926814" y="2959018"/>
            <a:ext cx="47965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 hangingPunct="0"/>
            <a:r>
              <a:rPr lang="en-US" sz="933" b="1" dirty="0">
                <a:solidFill>
                  <a:srgbClr val="0070C0"/>
                </a:solidFill>
              </a:rPr>
              <a:t>[English, German, Swiss German, Gaelic, Dutch, Afrikaans, Luxembourgish, </a:t>
            </a:r>
            <a:r>
              <a:rPr lang="en-US" sz="933" b="1" dirty="0" err="1">
                <a:solidFill>
                  <a:srgbClr val="0070C0"/>
                </a:solidFill>
              </a:rPr>
              <a:t>Limburgish</a:t>
            </a:r>
            <a:r>
              <a:rPr lang="en-US" sz="933" b="1" dirty="0">
                <a:solidFill>
                  <a:srgbClr val="0070C0"/>
                </a:solidFill>
              </a:rPr>
              <a:t>, other]</a:t>
            </a:r>
            <a:endParaRPr lang="en-US" sz="933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C3B174-C5C9-EC46-BE24-4A9F6D96802A}"/>
              </a:ext>
            </a:extLst>
          </p:cNvPr>
          <p:cNvSpPr txBox="1"/>
          <p:nvPr/>
        </p:nvSpPr>
        <p:spPr>
          <a:xfrm>
            <a:off x="5749061" y="2467257"/>
            <a:ext cx="879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Classify</a:t>
            </a:r>
          </a:p>
        </p:txBody>
      </p:sp>
    </p:spTree>
    <p:extLst>
      <p:ext uri="{BB962C8B-B14F-4D97-AF65-F5344CB8AC3E}">
        <p14:creationId xmlns:p14="http://schemas.microsoft.com/office/powerpoint/2010/main" val="78300247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5756721" y="1779322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125" name="Title 1">
            <a:extLst>
              <a:ext uri="{FF2B5EF4-FFF2-40B4-BE49-F238E27FC236}">
                <a16:creationId xmlns:a16="http://schemas.microsoft.com/office/drawing/2014/main" id="{05DAB218-7A3E-8342-8E0F-CA0276C9D1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RNNs for Text Generation (Auto-regressive)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5B81E064-D16D-7548-9765-B6B7B222A9EF}"/>
              </a:ext>
            </a:extLst>
          </p:cNvPr>
          <p:cNvSpPr/>
          <p:nvPr/>
        </p:nvSpPr>
        <p:spPr>
          <a:xfrm>
            <a:off x="5988552" y="3809582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6572FFA8-064E-574E-B218-707A3B63E00B}"/>
              </a:ext>
            </a:extLst>
          </p:cNvPr>
          <p:cNvCxnSpPr>
            <a:cxnSpLocks/>
            <a:stCxn id="175" idx="0"/>
            <a:endCxn id="181" idx="4"/>
          </p:cNvCxnSpPr>
          <p:nvPr/>
        </p:nvCxnSpPr>
        <p:spPr>
          <a:xfrm rot="16200000" flipH="1">
            <a:off x="5987095" y="2388665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E7ECF605-297B-EC4C-B401-73846F1314A6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61428" y="238169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02E1A6F6-3ED6-1447-A287-02B5FCAA1FF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49697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>
            <a:extLst>
              <a:ext uri="{FF2B5EF4-FFF2-40B4-BE49-F238E27FC236}">
                <a16:creationId xmlns:a16="http://schemas.microsoft.com/office/drawing/2014/main" id="{1E71080D-5132-5341-9699-AD25862B67BF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18592" y="2410838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>
            <a:extLst>
              <a:ext uri="{FF2B5EF4-FFF2-40B4-BE49-F238E27FC236}">
                <a16:creationId xmlns:a16="http://schemas.microsoft.com/office/drawing/2014/main" id="{C5193444-D46A-3244-9E43-9A8E89305393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41685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B40C2FD-A5D2-9241-8A08-AA95FB26CA1C}"/>
              </a:ext>
            </a:extLst>
          </p:cNvPr>
          <p:cNvSpPr txBox="1"/>
          <p:nvPr/>
        </p:nvSpPr>
        <p:spPr>
          <a:xfrm>
            <a:off x="5979699" y="3979071"/>
            <a:ext cx="6094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+ Noise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vector</a:t>
            </a:r>
          </a:p>
        </p:txBody>
      </p:sp>
    </p:spTree>
    <p:extLst>
      <p:ext uri="{BB962C8B-B14F-4D97-AF65-F5344CB8AC3E}">
        <p14:creationId xmlns:p14="http://schemas.microsoft.com/office/powerpoint/2010/main" val="229360496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5756721" y="1779322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357219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945900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00" y="4675375"/>
                <a:ext cx="189616" cy="192587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177732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186046" y="5428816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401115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115" y="5168835"/>
                <a:ext cx="189616" cy="19258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1693129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495923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1888906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906" y="4675375"/>
                <a:ext cx="189616" cy="192587"/>
              </a:xfrm>
              <a:prstGeom prst="ellipse">
                <a:avLst/>
              </a:prstGeom>
              <a:blipFill>
                <a:blip r:embed="rId28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352446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2156669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328138" y="5428816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396340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340" y="5168835"/>
                <a:ext cx="189616" cy="19258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2672067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491148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2867843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843" y="4675375"/>
                <a:ext cx="189616" cy="192587"/>
              </a:xfrm>
              <a:prstGeom prst="ellipse">
                <a:avLst/>
              </a:prstGeom>
              <a:blipFill>
                <a:blip r:embed="rId3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3328086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3132309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3166278" y="5428816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3371979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979" y="5168835"/>
                <a:ext cx="189616" cy="19258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3647707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3466788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3843483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483" y="4675375"/>
                <a:ext cx="189616" cy="192587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4303725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4107948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4248884" y="5440838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4347620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620" y="5168835"/>
                <a:ext cx="189616" cy="192587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4623347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4442427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4819123" y="467537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123" y="4675375"/>
                <a:ext cx="189616" cy="192587"/>
              </a:xfrm>
              <a:prstGeom prst="ellipse">
                <a:avLst/>
              </a:prstGeom>
              <a:blipFill>
                <a:blip r:embed="rId34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5268933" y="4627078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5073156" y="477239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5193250" y="5440836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5312827" y="516956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827" y="5169564"/>
                <a:ext cx="189616" cy="192587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5588553" y="477239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5407635" y="496773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5784330" y="4676104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330" y="4676104"/>
                <a:ext cx="189616" cy="192587"/>
              </a:xfrm>
              <a:prstGeom prst="ellipse">
                <a:avLst/>
              </a:prstGeom>
              <a:blipFill>
                <a:blip r:embed="rId36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6189022" y="4626349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5993245" y="4771668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5963092" y="5440836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6232915" y="5168835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915" y="5168835"/>
                <a:ext cx="189616" cy="192587"/>
              </a:xfrm>
              <a:prstGeom prst="ellipse">
                <a:avLst/>
              </a:prstGeom>
              <a:blipFill>
                <a:blip r:embed="rId3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6327723" y="4967000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05C99A1-3913-BE43-BF0B-A27B2C9F200C}"/>
              </a:ext>
            </a:extLst>
          </p:cNvPr>
          <p:cNvCxnSpPr>
            <a:cxnSpLocks/>
          </p:cNvCxnSpPr>
          <p:nvPr/>
        </p:nvCxnSpPr>
        <p:spPr>
          <a:xfrm flipV="1">
            <a:off x="6285258" y="3867952"/>
            <a:ext cx="0" cy="64721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5" name="Title 1">
            <a:extLst>
              <a:ext uri="{FF2B5EF4-FFF2-40B4-BE49-F238E27FC236}">
                <a16:creationId xmlns:a16="http://schemas.microsoft.com/office/drawing/2014/main" id="{05DAB218-7A3E-8342-8E0F-CA0276C9D1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RNNs for Machine Translation Seq-to-Seq</a:t>
            </a:r>
          </a:p>
        </p:txBody>
      </p:sp>
      <p:cxnSp>
        <p:nvCxnSpPr>
          <p:cNvPr id="126" name="Elbow Connector 125">
            <a:extLst>
              <a:ext uri="{FF2B5EF4-FFF2-40B4-BE49-F238E27FC236}">
                <a16:creationId xmlns:a16="http://schemas.microsoft.com/office/drawing/2014/main" id="{048EBF1E-9980-4A49-B37C-595EAF36376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87095" y="2388665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>
            <a:extLst>
              <a:ext uri="{FF2B5EF4-FFF2-40B4-BE49-F238E27FC236}">
                <a16:creationId xmlns:a16="http://schemas.microsoft.com/office/drawing/2014/main" id="{C7838DDF-9C12-504F-ACD7-672D8267B20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61428" y="238169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5720A991-8423-1040-A337-D9C66AB58D5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49697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6680D951-EA1A-5A40-80A1-7C643C19EA7B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18592" y="2410838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8B8475B5-D6AF-6140-A2DC-92BCF8384B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41685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0732F5B6-40D2-4148-A20E-4DBBB336231B}"/>
                  </a:ext>
                </a:extLst>
              </p:cNvPr>
              <p:cNvSpPr/>
              <p:nvPr/>
            </p:nvSpPr>
            <p:spPr>
              <a:xfrm>
                <a:off x="6189022" y="4053713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0732F5B6-40D2-4148-A20E-4DBBB33623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022" y="4053713"/>
                <a:ext cx="189616" cy="192587"/>
              </a:xfrm>
              <a:prstGeom prst="ellipse">
                <a:avLst/>
              </a:prstGeom>
              <a:blipFill>
                <a:blip r:embed="rId3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3354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1876</Words>
  <Application>Microsoft Macintosh PowerPoint</Application>
  <PresentationFormat>Widescreen</PresentationFormat>
  <Paragraphs>774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Office Theme</vt:lpstr>
      <vt:lpstr>Vision &amp; Language</vt:lpstr>
      <vt:lpstr>First Assignment</vt:lpstr>
      <vt:lpstr>Course Project</vt:lpstr>
      <vt:lpstr>Last Class  </vt:lpstr>
      <vt:lpstr>Today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look at the Attention weights</vt:lpstr>
      <vt:lpstr>PowerPoint Presentation</vt:lpstr>
      <vt:lpstr>References (a lot of them)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Multi-headed attention weights are harder to interpret obviously</vt:lpstr>
      <vt:lpstr>The BERT Encoder Model</vt:lpstr>
      <vt:lpstr>The BERT Encoder Model</vt:lpstr>
      <vt:lpstr>Reading for you (apart from mentioned papers)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&amp; Language</dc:title>
  <dc:creator>Ordonez-Roman, Vicente (vo2m)</dc:creator>
  <cp:lastModifiedBy>Ordonez-Roman, Vicente (vo2m)</cp:lastModifiedBy>
  <cp:revision>85</cp:revision>
  <dcterms:created xsi:type="dcterms:W3CDTF">2020-09-01T15:46:42Z</dcterms:created>
  <dcterms:modified xsi:type="dcterms:W3CDTF">2020-09-17T18:53:39Z</dcterms:modified>
</cp:coreProperties>
</file>