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7"/>
  </p:notesMasterIdLst>
  <p:sldIdLst>
    <p:sldId id="934" r:id="rId2"/>
    <p:sldId id="1015" r:id="rId3"/>
    <p:sldId id="1016" r:id="rId4"/>
    <p:sldId id="1017" r:id="rId5"/>
    <p:sldId id="1018" r:id="rId6"/>
    <p:sldId id="1019" r:id="rId7"/>
    <p:sldId id="1021" r:id="rId8"/>
    <p:sldId id="1020" r:id="rId9"/>
    <p:sldId id="1022" r:id="rId10"/>
    <p:sldId id="1023" r:id="rId11"/>
    <p:sldId id="1026" r:id="rId12"/>
    <p:sldId id="1024" r:id="rId13"/>
    <p:sldId id="1025" r:id="rId14"/>
    <p:sldId id="1027" r:id="rId15"/>
    <p:sldId id="285" r:id="rId16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934"/>
            <p14:sldId id="1015"/>
            <p14:sldId id="1016"/>
            <p14:sldId id="1017"/>
            <p14:sldId id="1018"/>
            <p14:sldId id="1019"/>
            <p14:sldId id="1021"/>
            <p14:sldId id="1020"/>
            <p14:sldId id="1022"/>
            <p14:sldId id="1023"/>
            <p14:sldId id="1026"/>
            <p14:sldId id="1024"/>
            <p14:sldId id="1025"/>
            <p14:sldId id="1027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/>
    <p:restoredTop sz="92865"/>
  </p:normalViewPr>
  <p:slideViewPr>
    <p:cSldViewPr snapToGrid="0" snapToObjects="1">
      <p:cViewPr varScale="1">
        <p:scale>
          <a:sx n="163" d="100"/>
          <a:sy n="163" d="100"/>
        </p:scale>
        <p:origin x="184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6</a:t>
            </a:r>
            <a:r>
              <a:rPr sz="3400" dirty="0">
                <a:solidFill>
                  <a:srgbClr val="215380"/>
                </a:solidFill>
              </a:rPr>
              <a:t>501</a:t>
            </a:r>
            <a:r>
              <a:rPr lang="en-US" sz="3400" dirty="0">
                <a:solidFill>
                  <a:srgbClr val="215380"/>
                </a:solidFill>
              </a:rPr>
              <a:t>/4501</a:t>
            </a:r>
            <a:r>
              <a:rPr sz="3400" dirty="0">
                <a:solidFill>
                  <a:srgbClr val="215380"/>
                </a:solidFill>
              </a:rPr>
              <a:t>: </a:t>
            </a:r>
            <a:r>
              <a:rPr lang="en-US" sz="3400" dirty="0">
                <a:solidFill>
                  <a:srgbClr val="215380"/>
                </a:solidFill>
              </a:rPr>
              <a:t>Vision and Language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324947"/>
            <a:ext cx="7886700" cy="3269676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648292" y="1945486"/>
            <a:ext cx="584741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Recent Work (2020 and Beyond)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37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18C08D-5C3A-C44F-AB89-C732B695E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Languages and Vision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84528E-D3F1-F44E-A4B7-1F7B863F16AD}"/>
              </a:ext>
            </a:extLst>
          </p:cNvPr>
          <p:cNvSpPr/>
          <p:nvPr/>
        </p:nvSpPr>
        <p:spPr>
          <a:xfrm>
            <a:off x="2830371" y="4594623"/>
            <a:ext cx="229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/abs/2003.05078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F2E6F-F9D9-AB4C-BFEE-7B2832624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27821"/>
            <a:ext cx="7440246" cy="240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425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DFE1A9-D974-5847-B9AC-AB8478708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+ Language Tasks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2A86A-99FC-7249-8245-FB4715CE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0" y="1268413"/>
            <a:ext cx="8652791" cy="27635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DF7010-3725-C640-A2E0-2D6D99C43E69}"/>
              </a:ext>
            </a:extLst>
          </p:cNvPr>
          <p:cNvSpPr/>
          <p:nvPr/>
        </p:nvSpPr>
        <p:spPr>
          <a:xfrm>
            <a:off x="628650" y="4564080"/>
            <a:ext cx="6264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openaccess.thecvf.com</a:t>
            </a:r>
            <a:r>
              <a:rPr lang="en-US" sz="1200" dirty="0"/>
              <a:t>/content_CVPR_2020/papers/Liu_Violin_A_Large-Scale_Dataset_for_Video-and-Language_Inference_CVPR_2020_paper.pdf</a:t>
            </a:r>
          </a:p>
        </p:txBody>
      </p:sp>
    </p:spTree>
    <p:extLst>
      <p:ext uri="{BB962C8B-B14F-4D97-AF65-F5344CB8AC3E}">
        <p14:creationId xmlns:p14="http://schemas.microsoft.com/office/powerpoint/2010/main" val="19181980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DB759-80B9-BD42-AD69-BE025D9E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+ Language: </a:t>
            </a:r>
            <a:r>
              <a:rPr lang="en-US" dirty="0" err="1"/>
              <a:t>ActBert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16900-45F6-4F46-993F-93B397DE7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35101"/>
            <a:ext cx="4487420" cy="3339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0013DB-E12F-9F4D-B7BE-0EF07D5F4DB8}"/>
              </a:ext>
            </a:extLst>
          </p:cNvPr>
          <p:cNvSpPr/>
          <p:nvPr/>
        </p:nvSpPr>
        <p:spPr>
          <a:xfrm>
            <a:off x="6042493" y="4333115"/>
            <a:ext cx="229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/abs/2011.07231</a:t>
            </a:r>
          </a:p>
        </p:txBody>
      </p:sp>
    </p:spTree>
    <p:extLst>
      <p:ext uri="{BB962C8B-B14F-4D97-AF65-F5344CB8AC3E}">
        <p14:creationId xmlns:p14="http://schemas.microsoft.com/office/powerpoint/2010/main" val="123386197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1D6A77-A684-CB40-B0D4-C263D76A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Counterfactuals in Vision and Language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E3063-C1DF-7241-A335-4D56656A7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04" y="1201123"/>
            <a:ext cx="7729191" cy="33239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05C69-2DF2-A641-9A01-03FCC6091422}"/>
              </a:ext>
            </a:extLst>
          </p:cNvPr>
          <p:cNvSpPr/>
          <p:nvPr/>
        </p:nvSpPr>
        <p:spPr>
          <a:xfrm>
            <a:off x="1746738" y="4638029"/>
            <a:ext cx="6185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openaccess.thecvf.com</a:t>
            </a:r>
            <a:r>
              <a:rPr lang="en-US" sz="1200" dirty="0"/>
              <a:t>/content_CVPR_2020/papers/Abbasnejad_Counterfactual_Vision_and_Language_Learning_CVPR_2020_paper.pdf</a:t>
            </a:r>
          </a:p>
        </p:txBody>
      </p:sp>
    </p:spTree>
    <p:extLst>
      <p:ext uri="{BB962C8B-B14F-4D97-AF65-F5344CB8AC3E}">
        <p14:creationId xmlns:p14="http://schemas.microsoft.com/office/powerpoint/2010/main" val="85018089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3036BA-7EB6-2441-AB7E-28FEC295B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630" y="274638"/>
            <a:ext cx="2911719" cy="1671393"/>
          </a:xfrm>
        </p:spPr>
        <p:txBody>
          <a:bodyPr/>
          <a:lstStyle/>
          <a:p>
            <a:r>
              <a:rPr lang="en-US" dirty="0"/>
              <a:t>Computer Assisted Visual Design and 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E575B-6D15-2C40-8962-1D8DD3ABE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9" y="218831"/>
            <a:ext cx="5432367" cy="49246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39902C-30B8-7949-A5B7-D2B36D5D5100}"/>
              </a:ext>
            </a:extLst>
          </p:cNvPr>
          <p:cNvSpPr/>
          <p:nvPr/>
        </p:nvSpPr>
        <p:spPr>
          <a:xfrm>
            <a:off x="5603630" y="4372193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/pdf/1812.04081.pdf</a:t>
            </a:r>
          </a:p>
        </p:txBody>
      </p:sp>
    </p:spTree>
    <p:extLst>
      <p:ext uri="{BB962C8B-B14F-4D97-AF65-F5344CB8AC3E}">
        <p14:creationId xmlns:p14="http://schemas.microsoft.com/office/powerpoint/2010/main" val="24532995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50801" y="1827822"/>
            <a:ext cx="9194801" cy="168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dirty="0">
                <a:solidFill>
                  <a:srgbClr val="215380"/>
                </a:solidFill>
              </a:rPr>
              <a:t>Any other ideas?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15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Practical Issues with Deployment</a:t>
            </a:r>
          </a:p>
          <a:p>
            <a:pPr lvl="1"/>
            <a:r>
              <a:rPr lang="en-US" dirty="0"/>
              <a:t>Web/Mobile Interface</a:t>
            </a:r>
          </a:p>
          <a:p>
            <a:pPr lvl="2"/>
            <a:r>
              <a:rPr lang="en-US" dirty="0"/>
              <a:t>Web Browser / Web Server / HTTP (POST and GET requests)</a:t>
            </a:r>
          </a:p>
          <a:p>
            <a:pPr lvl="2"/>
            <a:r>
              <a:rPr lang="en-US" dirty="0"/>
              <a:t>HTML/CSS/Bootstrap</a:t>
            </a:r>
          </a:p>
          <a:p>
            <a:pPr lvl="2"/>
            <a:r>
              <a:rPr lang="en-US" dirty="0" err="1"/>
              <a:t>Javascript</a:t>
            </a:r>
            <a:r>
              <a:rPr lang="en-US" dirty="0"/>
              <a:t> / Asynchronous Calls -- AJAX / DOM</a:t>
            </a:r>
          </a:p>
          <a:p>
            <a:pPr lvl="2"/>
            <a:r>
              <a:rPr lang="en-US" dirty="0"/>
              <a:t>Flask / Jinja2 / Python for Web Development</a:t>
            </a:r>
          </a:p>
          <a:p>
            <a:pPr lvl="2"/>
            <a:r>
              <a:rPr lang="en-US" dirty="0"/>
              <a:t>Integration with </a:t>
            </a:r>
            <a:r>
              <a:rPr lang="en-US" dirty="0" err="1"/>
              <a:t>Pytorch</a:t>
            </a:r>
            <a:r>
              <a:rPr lang="en-US" dirty="0"/>
              <a:t> (and potentially other python-based toolkits)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</a:t>
            </a:r>
          </a:p>
        </p:txBody>
      </p:sp>
    </p:spTree>
    <p:extLst>
      <p:ext uri="{BB962C8B-B14F-4D97-AF65-F5344CB8AC3E}">
        <p14:creationId xmlns:p14="http://schemas.microsoft.com/office/powerpoint/2010/main" val="35107378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A quick tour on some recently proposed research and directions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57989746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A89154-FC8A-4145-83F5-21B04B0F7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Common Sense Reasoning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AFE74-CBEE-5D4F-ABE6-56D5BD4B6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30457"/>
            <a:ext cx="7636099" cy="37602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A6DD64-40F9-DD4C-AD9C-C49DC561EADD}"/>
              </a:ext>
            </a:extLst>
          </p:cNvPr>
          <p:cNvSpPr/>
          <p:nvPr/>
        </p:nvSpPr>
        <p:spPr>
          <a:xfrm>
            <a:off x="5348440" y="4790709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visualcommonsense.com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532983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8D9555-0625-1049-ABDC-B340B1D9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Multi-task Learning / More General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F57E6-8FB1-C44C-97DD-53A224503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88352"/>
            <a:ext cx="3857381" cy="1404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90400-4B76-4240-A464-834700F4D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0"/>
          <a:stretch/>
        </p:blipFill>
        <p:spPr>
          <a:xfrm>
            <a:off x="4572000" y="2469663"/>
            <a:ext cx="4468076" cy="26738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5EEFF1-CCD6-8245-8C2B-BA01C0037156}"/>
              </a:ext>
            </a:extLst>
          </p:cNvPr>
          <p:cNvSpPr/>
          <p:nvPr/>
        </p:nvSpPr>
        <p:spPr>
          <a:xfrm>
            <a:off x="5079015" y="1388352"/>
            <a:ext cx="23358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Salesforce </a:t>
            </a:r>
            <a:r>
              <a:rPr lang="en-US" sz="1100" dirty="0" err="1"/>
              <a:t>DecaNLP</a:t>
            </a:r>
            <a:endParaRPr lang="en-US" sz="1100" dirty="0"/>
          </a:p>
          <a:p>
            <a:r>
              <a:rPr lang="en-US" sz="1100" dirty="0"/>
              <a:t>https://</a:t>
            </a:r>
            <a:r>
              <a:rPr lang="en-US" sz="1100" dirty="0" err="1"/>
              <a:t>arxiv.org</a:t>
            </a:r>
            <a:r>
              <a:rPr lang="en-US" sz="1100" dirty="0"/>
              <a:t>/pdf/1806.08730.pdf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B6A16-5DD0-A44E-B36B-B92529E92C08}"/>
              </a:ext>
            </a:extLst>
          </p:cNvPr>
          <p:cNvSpPr/>
          <p:nvPr/>
        </p:nvSpPr>
        <p:spPr>
          <a:xfrm>
            <a:off x="790939" y="3375694"/>
            <a:ext cx="24449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12-in-1: Multi-task Vision and Language</a:t>
            </a:r>
          </a:p>
          <a:p>
            <a:r>
              <a:rPr lang="en-US" sz="1100" dirty="0"/>
              <a:t>https://</a:t>
            </a:r>
            <a:r>
              <a:rPr lang="en-US" sz="1100" dirty="0" err="1"/>
              <a:t>arxiv.org</a:t>
            </a:r>
            <a:r>
              <a:rPr lang="en-US" sz="1100" dirty="0"/>
              <a:t>/abs/1912.02315</a:t>
            </a:r>
          </a:p>
        </p:txBody>
      </p:sp>
    </p:spTree>
    <p:extLst>
      <p:ext uri="{BB962C8B-B14F-4D97-AF65-F5344CB8AC3E}">
        <p14:creationId xmlns:p14="http://schemas.microsoft.com/office/powerpoint/2010/main" val="310321887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981B55-04D7-3942-B9A6-A15B83BC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Interactivity + Language and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3EC71-3BC6-AA47-95A1-9D61C713C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6" y="2752730"/>
            <a:ext cx="6635262" cy="1540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653F08-0833-5A44-B8D0-76C59FDB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" y="1127941"/>
            <a:ext cx="7671288" cy="17663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8B3049-0777-BF49-825A-CE0FDDE1B1FA}"/>
              </a:ext>
            </a:extLst>
          </p:cNvPr>
          <p:cNvSpPr/>
          <p:nvPr/>
        </p:nvSpPr>
        <p:spPr>
          <a:xfrm>
            <a:off x="3151433" y="4679284"/>
            <a:ext cx="202491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arxiv.org</a:t>
            </a:r>
            <a:r>
              <a:rPr lang="en-US" sz="1050" dirty="0"/>
              <a:t>/abs/1911.03826</a:t>
            </a:r>
          </a:p>
        </p:txBody>
      </p:sp>
    </p:spTree>
    <p:extLst>
      <p:ext uri="{BB962C8B-B14F-4D97-AF65-F5344CB8AC3E}">
        <p14:creationId xmlns:p14="http://schemas.microsoft.com/office/powerpoint/2010/main" val="108163814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C7490F-5F79-0140-A718-2FFE051BE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models for Vision and Language - UNITER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940DC-51D3-9945-99CE-64A53023F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88" y="1429531"/>
            <a:ext cx="7651262" cy="3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734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0B4732-AB27-8E4D-AED2-C84BA085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Features – Pixel BERT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D268F-0C1C-7D4B-BDBD-72C7A724D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62" y="1217852"/>
            <a:ext cx="5963256" cy="29790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5B09AD-1452-4141-AFE1-1A93C268A30E}"/>
              </a:ext>
            </a:extLst>
          </p:cNvPr>
          <p:cNvSpPr/>
          <p:nvPr/>
        </p:nvSpPr>
        <p:spPr>
          <a:xfrm>
            <a:off x="2624984" y="4575392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/pdf/2004.00849.pdf</a:t>
            </a:r>
          </a:p>
        </p:txBody>
      </p:sp>
    </p:spTree>
    <p:extLst>
      <p:ext uri="{BB962C8B-B14F-4D97-AF65-F5344CB8AC3E}">
        <p14:creationId xmlns:p14="http://schemas.microsoft.com/office/powerpoint/2010/main" val="42897929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E9CBC3-8287-964F-A602-B6834DAFD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77F52-8E40-8940-B5AB-52662B3D3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46" y="1324947"/>
            <a:ext cx="7057292" cy="33483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E8D028-61D5-EC4C-9DDD-56F8FF161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+ Language + 3D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3E1D35-C1B0-2345-A36A-6F0EA2F03D3C}"/>
              </a:ext>
            </a:extLst>
          </p:cNvPr>
          <p:cNvSpPr/>
          <p:nvPr/>
        </p:nvSpPr>
        <p:spPr>
          <a:xfrm>
            <a:off x="3189878" y="4673253"/>
            <a:ext cx="21146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arxiv.org</a:t>
            </a:r>
            <a:r>
              <a:rPr lang="en-US" sz="1100" dirty="0"/>
              <a:t>/abs/1910.01210</a:t>
            </a:r>
          </a:p>
        </p:txBody>
      </p:sp>
    </p:spTree>
    <p:extLst>
      <p:ext uri="{BB962C8B-B14F-4D97-AF65-F5344CB8AC3E}">
        <p14:creationId xmlns:p14="http://schemas.microsoft.com/office/powerpoint/2010/main" val="189579911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14893</TotalTime>
  <Words>300</Words>
  <Application>Microsoft Macintosh PowerPoint</Application>
  <PresentationFormat>On-screen Show (16:9)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Office Theme</vt:lpstr>
      <vt:lpstr>PowerPoint Presentation</vt:lpstr>
      <vt:lpstr>Last Class</vt:lpstr>
      <vt:lpstr>Today</vt:lpstr>
      <vt:lpstr>Visual Common Sense Reasoning</vt:lpstr>
      <vt:lpstr>Multi-task Learning / More General Models</vt:lpstr>
      <vt:lpstr>Interactivity + Language and Vision</vt:lpstr>
      <vt:lpstr>General models for Vision and Language - UNITER</vt:lpstr>
      <vt:lpstr>Grid Features – Pixel BERT </vt:lpstr>
      <vt:lpstr>Vision + Language + 3D</vt:lpstr>
      <vt:lpstr>Multiple Languages and Vision</vt:lpstr>
      <vt:lpstr>Video + Language Tasks</vt:lpstr>
      <vt:lpstr>Video + Language: ActBert</vt:lpstr>
      <vt:lpstr>Counterfactuals in Vision and Language</vt:lpstr>
      <vt:lpstr>Computer Assisted Visual Design and Language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493</cp:revision>
  <cp:lastPrinted>2019-03-17T05:58:43Z</cp:lastPrinted>
  <dcterms:modified xsi:type="dcterms:W3CDTF">2020-11-19T20:29:05Z</dcterms:modified>
</cp:coreProperties>
</file>