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47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ACB7C-BFA2-4391-BA31-FBA9972008D2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1213C-6E8F-40E7-8DF6-9DAFFB448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9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3DBB-201F-41DB-931D-0A7C55099CBB}" type="datetime1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5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65E8-2C4F-4041-934F-5A59C3B86C16}" type="datetime1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8FAC-90D3-47AC-BBE2-6FFFA0BDB6C9}" type="datetime1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82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08A33-5D4B-49C7-9A52-15F0FC8647AE}" type="datetime1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6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AD95-FC74-4894-AB9F-EAE7C9B34E74}" type="datetime1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9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3802-24F2-422C-9D8D-EE31C42EB9BB}" type="datetime1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15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0AD5-8B00-4CED-A7EE-79F482935E95}" type="datetime1">
              <a:rPr lang="en-US" smtClean="0"/>
              <a:t>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26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05B1D-D054-4D8E-B129-FE0E0F89DC5E}" type="datetime1">
              <a:rPr lang="en-US" smtClean="0"/>
              <a:t>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4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882D-4375-40C3-97E4-893A8CC76771}" type="datetime1">
              <a:rPr lang="en-US" smtClean="0"/>
              <a:t>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7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7D3-F244-4686-9B95-C556644BD0D4}" type="datetime1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7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406E-0818-4F11-9B2C-BF88EA477C53}" type="datetime1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991D3-587D-4831-A12C-C15E4EB31449}" type="datetime1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Picture Taken from Internet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0EEDF-C8E6-4F4C-98BB-980311B21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36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Large Scale Search: Inverted Index, etc.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965781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Comp: 441/552 Large Scale Machine Learning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0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Benefits 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 All Boolean Operation is O(</a:t>
            </a:r>
            <a:r>
              <a:rPr lang="en-US" dirty="0" err="1"/>
              <a:t>x+y</a:t>
            </a:r>
            <a:r>
              <a:rPr lang="en-US" dirty="0"/>
              <a:t>). </a:t>
            </a:r>
          </a:p>
          <a:p>
            <a:pPr lvl="1"/>
            <a:r>
              <a:rPr lang="en-US" dirty="0"/>
              <a:t>BITWISE AND is now Intersection of Postings.</a:t>
            </a:r>
          </a:p>
          <a:p>
            <a:pPr lvl="1"/>
            <a:r>
              <a:rPr lang="en-US" dirty="0"/>
              <a:t>  OR is MERGE</a:t>
            </a:r>
          </a:p>
          <a:p>
            <a:pPr lvl="1"/>
            <a:r>
              <a:rPr lang="en-US" dirty="0"/>
              <a:t>  Set DIFF  can also be done similarly.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 Primary commercial retrieval tool for 3 decades. </a:t>
            </a:r>
          </a:p>
          <a:p>
            <a:endParaRPr lang="en-US" dirty="0"/>
          </a:p>
          <a:p>
            <a:r>
              <a:rPr lang="en-US" dirty="0"/>
              <a:t> Order of operation is important.  X AND Y AND Z.  X AND Y first or Y AND Z first ?  A whole Topic in itself: Query Optimization 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9890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Indexer steps: Token sequence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749707" y="1742119"/>
            <a:ext cx="67818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200" dirty="0">
                <a:ea typeface="ＭＳ Ｐゴシック" panose="020B0600070205080204" pitchFamily="34" charset="-128"/>
              </a:rPr>
              <a:t>Sequence of (Modified token, Document ID) pairs.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1955393" y="4505236"/>
            <a:ext cx="2185214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dirty="0">
                <a:latin typeface="Arial" panose="020B0604020202020204" pitchFamily="34" charset="0"/>
              </a:rPr>
              <a:t>I did enact Julius</a:t>
            </a:r>
          </a:p>
          <a:p>
            <a:pPr algn="ctr"/>
            <a:r>
              <a:rPr lang="en-US" altLang="en-US" dirty="0">
                <a:latin typeface="Arial" panose="020B0604020202020204" pitchFamily="34" charset="0"/>
              </a:rPr>
              <a:t>Caesar I was killed </a:t>
            </a:r>
          </a:p>
          <a:p>
            <a:pPr algn="ctr"/>
            <a:r>
              <a:rPr lang="en-US" altLang="en-US" dirty="0" err="1">
                <a:latin typeface="Arial" panose="020B0604020202020204" pitchFamily="34" charset="0"/>
              </a:rPr>
              <a:t>i</a:t>
            </a:r>
            <a:r>
              <a:rPr lang="en-US" altLang="en-US" dirty="0">
                <a:latin typeface="Arial" panose="020B0604020202020204" pitchFamily="34" charset="0"/>
              </a:rPr>
              <a:t>’ the Capitol; </a:t>
            </a:r>
          </a:p>
          <a:p>
            <a:pPr algn="ctr"/>
            <a:r>
              <a:rPr lang="en-US" altLang="en-US" dirty="0">
                <a:latin typeface="Arial" panose="020B0604020202020204" pitchFamily="34" charset="0"/>
              </a:rPr>
              <a:t>Brutus killed me.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2819401" y="3581401"/>
            <a:ext cx="9893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Doc 1</a:t>
            </a: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5060035" y="4581436"/>
            <a:ext cx="2454518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>
                <a:latin typeface="Arial" panose="020B0604020202020204" pitchFamily="34" charset="0"/>
              </a:rPr>
              <a:t>So let it be with</a:t>
            </a:r>
          </a:p>
          <a:p>
            <a:pPr algn="ctr"/>
            <a:r>
              <a:rPr lang="en-US" altLang="en-US">
                <a:latin typeface="Arial" panose="020B0604020202020204" pitchFamily="34" charset="0"/>
              </a:rPr>
              <a:t>Caesar. The noble</a:t>
            </a:r>
          </a:p>
          <a:p>
            <a:pPr algn="ctr"/>
            <a:r>
              <a:rPr lang="en-US" altLang="en-US">
                <a:latin typeface="Arial" panose="020B0604020202020204" pitchFamily="34" charset="0"/>
              </a:rPr>
              <a:t>Brutus hath told you</a:t>
            </a:r>
          </a:p>
          <a:p>
            <a:pPr algn="ctr"/>
            <a:r>
              <a:rPr lang="en-US" altLang="en-US">
                <a:latin typeface="Arial" panose="020B0604020202020204" pitchFamily="34" charset="0"/>
              </a:rPr>
              <a:t>Caesar was ambitious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5410201" y="3581401"/>
            <a:ext cx="9893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Doc 2</a:t>
            </a:r>
          </a:p>
        </p:txBody>
      </p:sp>
      <p:graphicFrame>
        <p:nvGraphicFramePr>
          <p:cNvPr id="235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138276"/>
              </p:ext>
            </p:extLst>
          </p:nvPr>
        </p:nvGraphicFramePr>
        <p:xfrm>
          <a:off x="8851901" y="1070976"/>
          <a:ext cx="2089584" cy="5640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Worksheet" r:id="rId3" imgW="2717460" imgH="10158730" progId="Excel.Sheet.8">
                  <p:embed/>
                </p:oleObj>
              </mc:Choice>
              <mc:Fallback>
                <p:oleObj name="Worksheet" r:id="rId3" imgW="2717460" imgH="10158730" progId="Excel.Sheet.8">
                  <p:embed/>
                  <p:pic>
                    <p:nvPicPr>
                      <p:cNvPr id="235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1901" y="1070976"/>
                        <a:ext cx="2089584" cy="56409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1" name="Line 8"/>
          <p:cNvSpPr>
            <a:spLocks noChangeShapeType="1"/>
          </p:cNvSpPr>
          <p:nvPr/>
        </p:nvSpPr>
        <p:spPr bwMode="auto">
          <a:xfrm>
            <a:off x="7391400" y="3886200"/>
            <a:ext cx="1371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TextBox 9"/>
          <p:cNvSpPr txBox="1">
            <a:spLocks noChangeArrowheads="1"/>
          </p:cNvSpPr>
          <p:nvPr/>
        </p:nvSpPr>
        <p:spPr bwMode="auto">
          <a:xfrm>
            <a:off x="9144001" y="-33338"/>
            <a:ext cx="968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600">
                <a:solidFill>
                  <a:srgbClr val="FBFCFF"/>
                </a:solidFill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Sec. 1.2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</p:spTree>
    <p:extLst>
      <p:ext uri="{BB962C8B-B14F-4D97-AF65-F5344CB8AC3E}">
        <p14:creationId xmlns:p14="http://schemas.microsoft.com/office/powerpoint/2010/main" val="1538578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Indexer steps: Sort</a:t>
            </a:r>
          </a:p>
        </p:txBody>
      </p:sp>
      <p:sp>
        <p:nvSpPr>
          <p:cNvPr id="38917" name="Rectangle 2"/>
          <p:cNvSpPr>
            <a:spLocks noGrp="1" noChangeArrowheads="1"/>
          </p:cNvSpPr>
          <p:nvPr>
            <p:ph idx="1"/>
          </p:nvPr>
        </p:nvSpPr>
        <p:spPr>
          <a:xfrm>
            <a:off x="1981200" y="1676400"/>
            <a:ext cx="4572000" cy="609600"/>
          </a:xfrm>
        </p:spPr>
        <p:txBody>
          <a:bodyPr rtlCol="0">
            <a:normAutofit fontScale="77500" lnSpcReduction="20000"/>
          </a:bodyPr>
          <a:lstStyle/>
          <a:p>
            <a:pPr>
              <a:buFont typeface="Arial"/>
              <a:buChar char="•"/>
              <a:defRPr/>
            </a:pPr>
            <a:r>
              <a:rPr lang="en-US" sz="3400">
                <a:ea typeface="ＭＳ Ｐゴシック" charset="0"/>
                <a:cs typeface="ＭＳ Ｐゴシック" charset="0"/>
              </a:rPr>
              <a:t>Sort by terms</a:t>
            </a:r>
          </a:p>
          <a:p>
            <a:pPr lvl="1">
              <a:buFont typeface="Arial"/>
              <a:buChar char="–"/>
              <a:defRPr/>
            </a:pPr>
            <a:r>
              <a:rPr lang="en-US" sz="1800">
                <a:ea typeface="ＭＳ Ｐゴシック" charset="0"/>
                <a:cs typeface="ＭＳ Ｐゴシック" charset="0"/>
              </a:rPr>
              <a:t>And then docID </a:t>
            </a:r>
          </a:p>
        </p:txBody>
      </p:sp>
      <p:graphicFrame>
        <p:nvGraphicFramePr>
          <p:cNvPr id="24580" name="Object 2"/>
          <p:cNvGraphicFramePr>
            <a:graphicFrameLocks noChangeAspect="1"/>
          </p:cNvGraphicFramePr>
          <p:nvPr/>
        </p:nvGraphicFramePr>
        <p:xfrm>
          <a:off x="9086851" y="1782764"/>
          <a:ext cx="1217613" cy="492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Worksheet" r:id="rId3" imgW="2717460" imgH="10844444" progId="Excel.Sheet.8">
                  <p:embed/>
                </p:oleObj>
              </mc:Choice>
              <mc:Fallback>
                <p:oleObj name="Worksheet" r:id="rId3" imgW="2717460" imgH="10844444" progId="Excel.Sheet.8">
                  <p:embed/>
                  <p:pic>
                    <p:nvPicPr>
                      <p:cNvPr id="245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6851" y="1782764"/>
                        <a:ext cx="1217613" cy="4922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Line 4"/>
          <p:cNvSpPr>
            <a:spLocks noChangeShapeType="1"/>
          </p:cNvSpPr>
          <p:nvPr/>
        </p:nvSpPr>
        <p:spPr bwMode="auto">
          <a:xfrm>
            <a:off x="8686800" y="3886200"/>
            <a:ext cx="381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582" name="Object 3"/>
          <p:cNvGraphicFramePr>
            <a:graphicFrameLocks noChangeAspect="1"/>
          </p:cNvGraphicFramePr>
          <p:nvPr/>
        </p:nvGraphicFramePr>
        <p:xfrm>
          <a:off x="7404100" y="1733551"/>
          <a:ext cx="1352550" cy="504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Worksheet" r:id="rId5" imgW="2717460" imgH="10082540" progId="Excel.Sheet.8">
                  <p:embed/>
                </p:oleObj>
              </mc:Choice>
              <mc:Fallback>
                <p:oleObj name="Worksheet" r:id="rId5" imgW="2717460" imgH="10082540" progId="Excel.Sheet.8">
                  <p:embed/>
                  <p:pic>
                    <p:nvPicPr>
                      <p:cNvPr id="2458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100" y="1733551"/>
                        <a:ext cx="1352550" cy="504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TextBox 7"/>
          <p:cNvSpPr txBox="1">
            <a:spLocks noChangeArrowheads="1"/>
          </p:cNvSpPr>
          <p:nvPr/>
        </p:nvSpPr>
        <p:spPr bwMode="auto">
          <a:xfrm>
            <a:off x="9144001" y="-33338"/>
            <a:ext cx="968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600">
                <a:solidFill>
                  <a:srgbClr val="FBFCFF"/>
                </a:solidFill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Sec. 1.2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</p:spTree>
    <p:extLst>
      <p:ext uri="{BB962C8B-B14F-4D97-AF65-F5344CB8AC3E}">
        <p14:creationId xmlns:p14="http://schemas.microsoft.com/office/powerpoint/2010/main" val="3723774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5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>
                <a:ea typeface="ＭＳ Ｐゴシック" charset="0"/>
                <a:cs typeface="ＭＳ Ｐゴシック" charset="0"/>
              </a:rPr>
              <a:t>Indexer steps: Dictionary &amp; Postings</a:t>
            </a:r>
          </a:p>
        </p:txBody>
      </p:sp>
      <p:sp>
        <p:nvSpPr>
          <p:cNvPr id="39940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1676400"/>
            <a:ext cx="3429000" cy="5131496"/>
          </a:xfrm>
        </p:spPr>
        <p:txBody>
          <a:bodyPr rtlCol="0">
            <a:normAutofit/>
          </a:bodyPr>
          <a:lstStyle/>
          <a:p>
            <a:pPr>
              <a:buFont typeface="Arial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Multiple term entries in a single document are merged.</a:t>
            </a:r>
          </a:p>
          <a:p>
            <a:pPr>
              <a:buFont typeface="Arial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Split into Dictionary and Postings</a:t>
            </a:r>
          </a:p>
          <a:p>
            <a:pPr>
              <a:buFont typeface="Arial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Doc. frequency information is added for query optimization.</a:t>
            </a:r>
          </a:p>
          <a:p>
            <a:pPr>
              <a:buFont typeface="Arial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 Storage ?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6858000" y="3657600"/>
            <a:ext cx="68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05" name="Object 35"/>
          <p:cNvGraphicFramePr>
            <a:graphicFrameLocks noChangeAspect="1"/>
          </p:cNvGraphicFramePr>
          <p:nvPr/>
        </p:nvGraphicFramePr>
        <p:xfrm>
          <a:off x="5486401" y="1827213"/>
          <a:ext cx="1217613" cy="492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Worksheet" r:id="rId3" imgW="2717460" imgH="10844444" progId="Excel.Sheet.8">
                  <p:embed/>
                </p:oleObj>
              </mc:Choice>
              <mc:Fallback>
                <p:oleObj name="Worksheet" r:id="rId3" imgW="2717460" imgH="10844444" progId="Excel.Sheet.8">
                  <p:embed/>
                  <p:pic>
                    <p:nvPicPr>
                      <p:cNvPr id="25605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1" y="1827213"/>
                        <a:ext cx="1217613" cy="492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TextBox 7"/>
          <p:cNvSpPr txBox="1">
            <a:spLocks noChangeArrowheads="1"/>
          </p:cNvSpPr>
          <p:nvPr/>
        </p:nvSpPr>
        <p:spPr bwMode="auto">
          <a:xfrm>
            <a:off x="9144001" y="-33338"/>
            <a:ext cx="968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600">
                <a:solidFill>
                  <a:srgbClr val="FBFCFF"/>
                </a:solidFill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Sec. 1.2</a:t>
            </a:r>
          </a:p>
        </p:txBody>
      </p:sp>
      <p:pic>
        <p:nvPicPr>
          <p:cNvPr id="25608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032" y="1587674"/>
            <a:ext cx="3611812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</p:spTree>
    <p:extLst>
      <p:ext uri="{BB962C8B-B14F-4D97-AF65-F5344CB8AC3E}">
        <p14:creationId xmlns:p14="http://schemas.microsoft.com/office/powerpoint/2010/main" val="2256793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Phrase Queries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How about queries like “Rice University”</a:t>
            </a:r>
          </a:p>
          <a:p>
            <a:endParaRPr lang="en-US" dirty="0"/>
          </a:p>
          <a:p>
            <a:r>
              <a:rPr lang="en-US" dirty="0"/>
              <a:t> Solution 1: Use Bi-grams. 2-contiguous words as tokens. </a:t>
            </a:r>
          </a:p>
          <a:p>
            <a:pPr marL="0" indent="0">
              <a:buNone/>
            </a:pPr>
            <a:r>
              <a:rPr lang="en-US" dirty="0"/>
              <a:t>   “This is Rice University” gets 3 tokens “This is”, “is Rice”, and “Rice University” 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r>
              <a:rPr lang="en-US" dirty="0"/>
              <a:t> </a:t>
            </a:r>
            <a:r>
              <a:rPr lang="en-US" b="1" dirty="0"/>
              <a:t>Problems:  </a:t>
            </a:r>
            <a:r>
              <a:rPr lang="en-US" dirty="0"/>
              <a:t>Longer phrases will blow up the </a:t>
            </a:r>
            <a:r>
              <a:rPr lang="en-US" dirty="0" err="1"/>
              <a:t>dimentionality</a:t>
            </a:r>
            <a:r>
              <a:rPr lang="en-US" dirty="0"/>
              <a:t>. If the vocabulary is 500k, then bi-grams are (500k)*(500k). Trigrams etc. ?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</p:spTree>
    <p:extLst>
      <p:ext uri="{BB962C8B-B14F-4D97-AF65-F5344CB8AC3E}">
        <p14:creationId xmlns:p14="http://schemas.microsoft.com/office/powerpoint/2010/main" val="2001889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Another Popular Solution: Positional Index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4778" y="4419600"/>
            <a:ext cx="11561524" cy="2209800"/>
          </a:xfrm>
        </p:spPr>
        <p:txBody>
          <a:bodyPr>
            <a:normAutofit/>
          </a:bodyPr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For phrase queries, we use a merge algorithm recursively 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Can now do all sorts of phrase queries, slower than bi-grams but more expressive.  (An ideal solution is usually a combination)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 Still needs significant memory. (2-4x more for positions) 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2286000" y="1905001"/>
            <a:ext cx="54102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/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&lt;</a:t>
            </a:r>
            <a:r>
              <a:rPr lang="en-US" altLang="en-US" sz="2800" b="1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Rice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: 993427;</a:t>
            </a:r>
          </a:p>
          <a:p>
            <a:pPr eaLnBrk="0" hangingPunct="0"/>
            <a:r>
              <a:rPr lang="en-US" altLang="en-US" sz="2800" i="1" dirty="0">
                <a:solidFill>
                  <a:srgbClr val="A40508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1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: 7, 18, 33, 72, 86, 231;</a:t>
            </a:r>
          </a:p>
          <a:p>
            <a:pPr eaLnBrk="0" hangingPunct="0"/>
            <a:r>
              <a:rPr lang="en-US" altLang="en-US" sz="2800" i="1" dirty="0">
                <a:solidFill>
                  <a:srgbClr val="A40508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: 3, 149;</a:t>
            </a:r>
          </a:p>
          <a:p>
            <a:pPr eaLnBrk="0" hangingPunct="0"/>
            <a:r>
              <a:rPr lang="en-US" altLang="en-US" sz="2800" i="1" dirty="0">
                <a:solidFill>
                  <a:srgbClr val="A40508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4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: 17, 191, 291, 430, 434;</a:t>
            </a:r>
          </a:p>
          <a:p>
            <a:pPr eaLnBrk="0" hangingPunct="0"/>
            <a:r>
              <a:rPr lang="en-US" altLang="en-US" sz="2800" i="1" dirty="0">
                <a:solidFill>
                  <a:srgbClr val="A40508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5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Arial Unicode MS" pitchFamily="34" charset="-128"/>
              </a:rPr>
              <a:t>: 363, 367, …&gt;</a:t>
            </a:r>
          </a:p>
        </p:txBody>
      </p:sp>
      <p:sp>
        <p:nvSpPr>
          <p:cNvPr id="51205" name="AutoShape 5"/>
          <p:cNvSpPr>
            <a:spLocks noChangeArrowheads="1"/>
          </p:cNvSpPr>
          <p:nvPr/>
        </p:nvSpPr>
        <p:spPr bwMode="auto">
          <a:xfrm>
            <a:off x="6324601" y="2438400"/>
            <a:ext cx="4635673" cy="1371600"/>
          </a:xfrm>
          <a:prstGeom prst="leftArrowCallout">
            <a:avLst>
              <a:gd name="adj1" fmla="val 25000"/>
              <a:gd name="adj2" fmla="val 25000"/>
              <a:gd name="adj3" fmla="val 49981"/>
              <a:gd name="adj4" fmla="val 6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/>
            <a:r>
              <a:rPr lang="en-US" altLang="en-US" dirty="0">
                <a:latin typeface="Times New Roman" panose="02020603050405020304" pitchFamily="18" charset="0"/>
              </a:rPr>
              <a:t>Which of docs </a:t>
            </a:r>
            <a:r>
              <a:rPr lang="en-US" altLang="en-US" dirty="0">
                <a:solidFill>
                  <a:srgbClr val="A40508"/>
                </a:solidFill>
                <a:latin typeface="Times New Roman" panose="02020603050405020304" pitchFamily="18" charset="0"/>
              </a:rPr>
              <a:t>1,2,4,5</a:t>
            </a:r>
          </a:p>
          <a:p>
            <a:pPr algn="ctr" eaLnBrk="0" hangingPunct="0"/>
            <a:r>
              <a:rPr lang="en-US" altLang="en-US" dirty="0">
                <a:latin typeface="Times New Roman" panose="02020603050405020304" pitchFamily="18" charset="0"/>
              </a:rPr>
              <a:t>could contain “</a:t>
            </a:r>
            <a:r>
              <a:rPr lang="en-US" altLang="en-US" b="1" i="1" dirty="0">
                <a:latin typeface="Times New Roman" panose="02020603050405020304" pitchFamily="18" charset="0"/>
              </a:rPr>
              <a:t>Rice University</a:t>
            </a:r>
            <a:r>
              <a:rPr lang="en-US" altLang="en-US" dirty="0">
                <a:latin typeface="Times New Roman" panose="02020603050405020304" pitchFamily="18" charset="0"/>
              </a:rPr>
              <a:t>”?</a:t>
            </a:r>
          </a:p>
        </p:txBody>
      </p:sp>
      <p:sp>
        <p:nvSpPr>
          <p:cNvPr id="51206" name="TextBox 4"/>
          <p:cNvSpPr txBox="1">
            <a:spLocks noChangeArrowheads="1"/>
          </p:cNvSpPr>
          <p:nvPr/>
        </p:nvSpPr>
        <p:spPr bwMode="auto">
          <a:xfrm>
            <a:off x="9144000" y="-33338"/>
            <a:ext cx="1163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600">
                <a:solidFill>
                  <a:srgbClr val="FBFCFF"/>
                </a:solidFill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Sec. 2.4.2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</p:spTree>
    <p:extLst>
      <p:ext uri="{BB962C8B-B14F-4D97-AF65-F5344CB8AC3E}">
        <p14:creationId xmlns:p14="http://schemas.microsoft.com/office/powerpoint/2010/main" val="1816216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Processing a phrase query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>
              <a:buFont typeface="Arial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Extract inverted index entries for each distinct term: </a:t>
            </a:r>
            <a:r>
              <a:rPr lang="en-US" b="1" i="1" dirty="0">
                <a:ea typeface="ＭＳ Ｐゴシック" charset="0"/>
                <a:cs typeface="ＭＳ Ｐゴシック" charset="0"/>
              </a:rPr>
              <a:t>Rice, University.</a:t>
            </a:r>
          </a:p>
          <a:p>
            <a:pPr>
              <a:buFont typeface="Arial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Merge their </a:t>
            </a:r>
            <a:r>
              <a:rPr lang="en-US" i="1" dirty="0" err="1">
                <a:ea typeface="ＭＳ Ｐゴシック" charset="0"/>
                <a:cs typeface="ＭＳ Ｐゴシック" charset="0"/>
              </a:rPr>
              <a:t>doc:position</a:t>
            </a:r>
            <a:r>
              <a:rPr lang="en-US" dirty="0">
                <a:ea typeface="ＭＳ Ｐゴシック" charset="0"/>
                <a:cs typeface="ＭＳ Ｐゴシック" charset="0"/>
              </a:rPr>
              <a:t> lists to enumerate all positions with “Rice University”.</a:t>
            </a:r>
          </a:p>
          <a:p>
            <a:pPr lvl="1">
              <a:spcBef>
                <a:spcPct val="50000"/>
              </a:spcBef>
              <a:buFont typeface="Arial"/>
              <a:buChar char="–"/>
              <a:defRPr/>
            </a:pPr>
            <a:r>
              <a:rPr lang="en-US" b="1" i="1" dirty="0">
                <a:ea typeface="ＭＳ Ｐゴシック" charset="0"/>
              </a:rPr>
              <a:t>Rice</a:t>
            </a:r>
            <a:r>
              <a:rPr lang="en-US" i="1" dirty="0">
                <a:ea typeface="ＭＳ Ｐゴシック" charset="0"/>
              </a:rPr>
              <a:t>: </a:t>
            </a:r>
          </a:p>
          <a:p>
            <a:pPr lvl="2">
              <a:spcBef>
                <a:spcPct val="50000"/>
              </a:spcBef>
              <a:buFont typeface="Arial"/>
              <a:buChar char="•"/>
              <a:defRPr/>
            </a:pPr>
            <a:r>
              <a:rPr lang="en-US" i="1" dirty="0">
                <a:ea typeface="ＭＳ Ｐゴシック" charset="0"/>
              </a:rPr>
              <a:t>2</a:t>
            </a:r>
            <a:r>
              <a:rPr lang="en-US" dirty="0">
                <a:ea typeface="ＭＳ Ｐゴシック" charset="0"/>
              </a:rPr>
              <a:t>:1,17,74,222,551;</a:t>
            </a:r>
            <a:r>
              <a:rPr lang="en-US" i="1" dirty="0">
                <a:ea typeface="ＭＳ Ｐゴシック" charset="0"/>
              </a:rPr>
              <a:t> </a:t>
            </a:r>
            <a:r>
              <a:rPr lang="en-US" i="1" dirty="0">
                <a:solidFill>
                  <a:srgbClr val="990033"/>
                </a:solidFill>
                <a:ea typeface="ＭＳ Ｐゴシック" charset="0"/>
              </a:rPr>
              <a:t>4</a:t>
            </a:r>
            <a:r>
              <a:rPr lang="en-US" dirty="0">
                <a:solidFill>
                  <a:srgbClr val="990033"/>
                </a:solidFill>
                <a:ea typeface="ＭＳ Ｐゴシック" charset="0"/>
              </a:rPr>
              <a:t>:8,16,190,429,433;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i="1" dirty="0">
                <a:ea typeface="ＭＳ Ｐゴシック" charset="0"/>
              </a:rPr>
              <a:t>7</a:t>
            </a:r>
            <a:r>
              <a:rPr lang="en-US" dirty="0">
                <a:ea typeface="ＭＳ Ｐゴシック" charset="0"/>
              </a:rPr>
              <a:t>:13,23,191; ...</a:t>
            </a:r>
          </a:p>
          <a:p>
            <a:pPr lvl="1">
              <a:spcBef>
                <a:spcPct val="50000"/>
              </a:spcBef>
              <a:buFont typeface="Arial"/>
              <a:buChar char="–"/>
              <a:defRPr/>
            </a:pPr>
            <a:r>
              <a:rPr lang="en-US" b="1" i="1" dirty="0">
                <a:ea typeface="ＭＳ Ｐゴシック" charset="0"/>
              </a:rPr>
              <a:t>University</a:t>
            </a:r>
            <a:r>
              <a:rPr lang="en-US" i="1" dirty="0">
                <a:ea typeface="ＭＳ Ｐゴシック" charset="0"/>
              </a:rPr>
              <a:t>:  </a:t>
            </a:r>
          </a:p>
          <a:p>
            <a:pPr lvl="2">
              <a:spcBef>
                <a:spcPct val="50000"/>
              </a:spcBef>
              <a:buFont typeface="Arial"/>
              <a:buChar char="•"/>
              <a:defRPr/>
            </a:pPr>
            <a:r>
              <a:rPr lang="en-US" i="1" dirty="0">
                <a:ea typeface="ＭＳ Ｐゴシック" charset="0"/>
              </a:rPr>
              <a:t>1</a:t>
            </a:r>
            <a:r>
              <a:rPr lang="en-US" dirty="0">
                <a:ea typeface="ＭＳ Ｐゴシック" charset="0"/>
              </a:rPr>
              <a:t>:17,19; </a:t>
            </a:r>
            <a:r>
              <a:rPr lang="en-US" i="1" dirty="0">
                <a:solidFill>
                  <a:srgbClr val="990033"/>
                </a:solidFill>
                <a:ea typeface="ＭＳ Ｐゴシック" charset="0"/>
              </a:rPr>
              <a:t>4</a:t>
            </a:r>
            <a:r>
              <a:rPr lang="en-US" dirty="0">
                <a:solidFill>
                  <a:srgbClr val="990033"/>
                </a:solidFill>
                <a:ea typeface="ＭＳ Ｐゴシック" charset="0"/>
              </a:rPr>
              <a:t>:17,191,291,430,434;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i="1" dirty="0">
                <a:ea typeface="ＭＳ Ｐゴシック" charset="0"/>
              </a:rPr>
              <a:t>5</a:t>
            </a:r>
            <a:r>
              <a:rPr lang="en-US" dirty="0">
                <a:ea typeface="ＭＳ Ｐゴシック" charset="0"/>
              </a:rPr>
              <a:t>:14,19,101; ...</a:t>
            </a:r>
          </a:p>
          <a:p>
            <a:pPr>
              <a:spcBef>
                <a:spcPct val="50000"/>
              </a:spcBef>
              <a:buFont typeface="Arial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Same general method for proximity searches</a:t>
            </a:r>
            <a:endParaRPr lang="en-US" b="1" i="1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2228" name="TextBox 4"/>
          <p:cNvSpPr txBox="1">
            <a:spLocks noChangeArrowheads="1"/>
          </p:cNvSpPr>
          <p:nvPr/>
        </p:nvSpPr>
        <p:spPr bwMode="auto">
          <a:xfrm>
            <a:off x="9144000" y="-33338"/>
            <a:ext cx="1163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600">
                <a:solidFill>
                  <a:srgbClr val="FBFCFF"/>
                </a:solidFill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Sec. 2.4.2</a:t>
            </a:r>
          </a:p>
        </p:txBody>
      </p:sp>
    </p:spTree>
    <p:extLst>
      <p:ext uri="{BB962C8B-B14F-4D97-AF65-F5344CB8AC3E}">
        <p14:creationId xmlns:p14="http://schemas.microsoft.com/office/powerpoint/2010/main" val="2834648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Power Law in Real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92" y="1357979"/>
            <a:ext cx="7214992" cy="55000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66970" y="1846540"/>
            <a:ext cx="3457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Catching results is a very powerful idea.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Identifying Heavy-Hitters on data streams is a topic in itself.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7973" y="6093913"/>
            <a:ext cx="4483273" cy="565232"/>
          </a:xfrm>
        </p:spPr>
        <p:txBody>
          <a:bodyPr/>
          <a:lstStyle/>
          <a:p>
            <a:r>
              <a:rPr lang="en-US" dirty="0"/>
              <a:t>Picture from </a:t>
            </a:r>
            <a:r>
              <a:rPr lang="en-US" dirty="0"/>
              <a:t>https://moz.com/blog/illustrating-the-long-tail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446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Classical Search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357E69"/>
              </a:buClr>
            </a:pPr>
            <a:r>
              <a:rPr lang="en-US" altLang="en-US" dirty="0">
                <a:solidFill>
                  <a:srgbClr val="357E69"/>
                </a:solidFill>
                <a:ea typeface="ＭＳ Ｐゴシック" panose="020B0600070205080204" pitchFamily="34" charset="-128"/>
              </a:rPr>
              <a:t>Given</a:t>
            </a:r>
            <a:r>
              <a:rPr lang="en-US" altLang="en-US" dirty="0">
                <a:ea typeface="ＭＳ Ｐゴシック" panose="020B0600070205080204" pitchFamily="34" charset="-128"/>
              </a:rPr>
              <a:t>: A (giant) set of text documents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Assume it is a static collection for the moment</a:t>
            </a:r>
          </a:p>
          <a:p>
            <a:pPr marL="457200" lvl="1" indent="0">
              <a:buNone/>
            </a:pPr>
            <a:endParaRPr lang="en-US" altLang="en-US" sz="28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2800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rgbClr val="357E69"/>
                </a:solidFill>
                <a:ea typeface="ＭＳ Ｐゴシック" panose="020B0600070205080204" pitchFamily="34" charset="-128"/>
              </a:rPr>
              <a:t>Task</a:t>
            </a:r>
            <a:r>
              <a:rPr lang="en-US" altLang="en-US" dirty="0">
                <a:ea typeface="ＭＳ Ｐゴシック" panose="020B0600070205080204" pitchFamily="34" charset="-128"/>
              </a:rPr>
              <a:t>: Retrieve documents that is 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relevant</a:t>
            </a:r>
            <a:r>
              <a:rPr lang="en-US" altLang="en-US" dirty="0">
                <a:ea typeface="ＭＳ Ｐゴシック" panose="020B0600070205080204" pitchFamily="34" charset="-128"/>
              </a:rPr>
              <a:t> to the user’s </a:t>
            </a:r>
            <a:r>
              <a:rPr lang="en-US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query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20629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The Measures: Precision and Recall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fontAlgn="auto">
                  <a:spcAft>
                    <a:spcPts val="0"/>
                  </a:spcAft>
                  <a:buFont typeface="Wingdings" charset="2"/>
                  <a:buChar char="§"/>
                  <a:defRPr/>
                </a:pPr>
                <a:r>
                  <a:rPr lang="en-US" dirty="0"/>
                  <a:t> </a:t>
                </a:r>
                <a:r>
                  <a:rPr lang="en-US" i="1" dirty="0">
                    <a:solidFill>
                      <a:schemeClr val="accent5"/>
                    </a:solidFill>
                    <a:ea typeface="ＭＳ Ｐゴシック" charset="-128"/>
                    <a:cs typeface="ＭＳ Ｐゴシック" charset="-128"/>
                  </a:rPr>
                  <a:t>Precision </a:t>
                </a:r>
                <a:r>
                  <a:rPr lang="en-US" dirty="0">
                    <a:ea typeface="ＭＳ Ｐゴシック" charset="-128"/>
                    <a:cs typeface="ＭＳ Ｐゴシック" charset="-128"/>
                  </a:rPr>
                  <a:t>: Fraction of retrieved docs that are relevant to the user’s </a:t>
                </a:r>
                <a:r>
                  <a:rPr lang="en-US" dirty="0">
                    <a:solidFill>
                      <a:schemeClr val="accent2"/>
                    </a:solidFill>
                    <a:ea typeface="ＭＳ Ｐゴシック" charset="-128"/>
                    <a:cs typeface="ＭＳ Ｐゴシック" charset="-128"/>
                  </a:rPr>
                  <a:t>information need</a:t>
                </a:r>
              </a:p>
              <a:p>
                <a:pPr marL="0" indent="0" algn="ctr" fontAlgn="auto">
                  <a:spcAft>
                    <a:spcPts val="0"/>
                  </a:spcAft>
                  <a:buNone/>
                  <a:defRPr/>
                </a:pPr>
                <a:r>
                  <a:rPr lang="en-US" dirty="0">
                    <a:solidFill>
                      <a:schemeClr val="accent2"/>
                    </a:solidFill>
                    <a:ea typeface="ＭＳ Ｐゴシック" charset="-128"/>
                    <a:cs typeface="ＭＳ Ｐゴシック" charset="-128"/>
                  </a:rPr>
                  <a:t>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                   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𝑃𝑟𝑒𝑐𝑖𝑠𝑖𝑜𝑛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ＭＳ Ｐゴシック" charset="-128"/>
                              </a:rPr>
                            </m:ctrlPr>
                          </m:d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𝑟𝑒𝑙𝑒𝑣𝑎𝑛𝑡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𝐷𝑜𝑐𝑠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ＭＳ Ｐゴシック" charset="-128"/>
                              </a:rPr>
                              <m:t>∩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𝑟𝑒𝑡𝑟𝑖𝑒𝑣𝑒𝑑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𝑑𝑜𝑐𝑠</m:t>
                                </m:r>
                              </m:e>
                            </m:d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ＭＳ Ｐゴシック" charset="-128"/>
                              </a:rPr>
                            </m:ctrlPr>
                          </m:d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𝑟𝑒𝑡𝑟𝑖𝑒𝑣𝑒𝑑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𝑑𝑜𝑐𝑠</m:t>
                                </m:r>
                              </m:e>
                            </m:d>
                          </m:e>
                        </m:d>
                      </m:den>
                    </m:f>
                  </m:oMath>
                </a14:m>
                <a:endParaRPr lang="en-US" dirty="0">
                  <a:solidFill>
                    <a:schemeClr val="accent2"/>
                  </a:solidFill>
                  <a:ea typeface="ＭＳ Ｐゴシック" charset="-128"/>
                  <a:cs typeface="ＭＳ Ｐゴシック" charset="-128"/>
                </a:endParaRPr>
              </a:p>
              <a:p>
                <a:pPr fontAlgn="auto">
                  <a:spcAft>
                    <a:spcPts val="0"/>
                  </a:spcAft>
                  <a:buFont typeface="Wingdings" charset="2"/>
                  <a:buChar char="§"/>
                  <a:defRPr/>
                </a:pPr>
                <a:r>
                  <a:rPr lang="en-US" i="1" dirty="0">
                    <a:solidFill>
                      <a:srgbClr val="139CB7"/>
                    </a:solidFill>
                    <a:ea typeface="ＭＳ Ｐゴシック" charset="-128"/>
                    <a:cs typeface="ＭＳ Ｐゴシック" charset="-128"/>
                  </a:rPr>
                  <a:t>Recall</a:t>
                </a:r>
                <a:r>
                  <a:rPr lang="en-US" dirty="0">
                    <a:solidFill>
                      <a:srgbClr val="139CB7"/>
                    </a:solidFill>
                    <a:ea typeface="ＭＳ Ｐゴシック" charset="-128"/>
                    <a:cs typeface="ＭＳ Ｐゴシック" charset="-128"/>
                  </a:rPr>
                  <a:t> </a:t>
                </a:r>
                <a:r>
                  <a:rPr lang="en-US" dirty="0">
                    <a:ea typeface="ＭＳ Ｐゴシック" charset="-128"/>
                    <a:cs typeface="ＭＳ Ｐゴシック" charset="-128"/>
                  </a:rPr>
                  <a:t>: Fraction of relevant docs in collection that are retrieved</a:t>
                </a:r>
              </a:p>
              <a:p>
                <a:pPr marL="0" indent="0" algn="ctr" fontAlgn="auto">
                  <a:spcAft>
                    <a:spcPts val="0"/>
                  </a:spcAft>
                  <a:buNone/>
                  <a:defRPr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         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𝑅𝑒𝑐𝑎𝑙𝑙</m:t>
                    </m:r>
                    <m:r>
                      <a:rPr lang="en-US" i="1"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ＭＳ Ｐゴシック" charset="-128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  <a:ea typeface="ＭＳ Ｐゴシック" charset="-128"/>
                              </a:rPr>
                            </m:ctrlPr>
                          </m:d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𝑟𝑒𝑙𝑒𝑣𝑎𝑛𝑡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𝐷𝑜𝑐𝑠</m:t>
                                </m:r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  <a:ea typeface="ＭＳ Ｐゴシック" charset="-128"/>
                              </a:rPr>
                              <m:t>∩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𝑟𝑒𝑡𝑟𝑖𝑒𝑣𝑒𝑑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𝑑𝑜𝑐𝑠</m:t>
                                </m:r>
                              </m:e>
                            </m:d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  <a:ea typeface="ＭＳ Ｐゴシック" charset="-128"/>
                              </a:rPr>
                            </m:ctrlPr>
                          </m:d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𝑟𝑒𝑙𝑒𝑣𝑎𝑛𝑡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ＭＳ Ｐゴシック" charset="-128"/>
                                  </a:rPr>
                                  <m:t>𝑑𝑜𝑐𝑠</m:t>
                                </m:r>
                              </m:e>
                            </m:d>
                          </m:e>
                        </m:d>
                      </m:den>
                    </m:f>
                  </m:oMath>
                </a14:m>
                <a:r>
                  <a:rPr lang="en-US" dirty="0">
                    <a:ea typeface="ＭＳ Ｐゴシック" charset="-128"/>
                    <a:cs typeface="ＭＳ Ｐゴシック" charset="-128"/>
                  </a:rPr>
                  <a:t>  </a:t>
                </a:r>
              </a:p>
              <a:p>
                <a:pPr fontAlgn="auto">
                  <a:spcAft>
                    <a:spcPts val="0"/>
                  </a:spcAft>
                  <a:buFont typeface="Wingdings" charset="2"/>
                  <a:buChar char="§"/>
                  <a:defRPr/>
                </a:pPr>
                <a:r>
                  <a:rPr lang="en-US" dirty="0">
                    <a:ea typeface="ＭＳ Ｐゴシック" charset="-128"/>
                    <a:cs typeface="ＭＳ Ｐゴシック" charset="-128"/>
                  </a:rPr>
                  <a:t> There is usually a tradeoff between these two.  For example if we report everything, recall is 1.  </a:t>
                </a:r>
              </a:p>
              <a:p>
                <a:pPr marL="0" indent="0" algn="ctr" fontAlgn="auto">
                  <a:spcAft>
                    <a:spcPts val="0"/>
                  </a:spcAft>
                  <a:buNone/>
                  <a:defRPr/>
                </a:pPr>
                <a:r>
                  <a:rPr lang="en-US" dirty="0">
                    <a:ea typeface="ＭＳ Ｐゴシック" charset="-128"/>
                    <a:cs typeface="ＭＳ Ｐゴシック" charset="-128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𝑆𝑐𝑜𝑟𝑒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ＭＳ Ｐゴシック" charset="-128"/>
                        <a:cs typeface="ＭＳ Ｐゴシック" charset="-128"/>
                      </a:rPr>
                      <m:t>=2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𝑝𝑟𝑒𝑐𝑖𝑠𝑖𝑜𝑛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×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𝑟𝑒𝑐𝑎𝑙𝑙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𝑝𝑟𝑒𝑐𝑖𝑠𝑖𝑜𝑛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𝑟𝑒𝑐𝑎𝑙𝑙</m:t>
                        </m:r>
                      </m:den>
                    </m:f>
                  </m:oMath>
                </a14:m>
                <a:endParaRPr lang="en-US" dirty="0">
                  <a:ea typeface="ＭＳ Ｐゴシック" charset="-128"/>
                  <a:cs typeface="ＭＳ Ｐゴシック" charset="-128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1690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Search for Documents containing the words </a:t>
            </a:r>
            <a:r>
              <a:rPr lang="en-US" b="1" i="1" dirty="0"/>
              <a:t>Brutus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AND</a:t>
            </a:r>
            <a:r>
              <a:rPr lang="en-US" dirty="0"/>
              <a:t> </a:t>
            </a:r>
            <a:r>
              <a:rPr lang="en-US" b="1" i="1" dirty="0"/>
              <a:t>Caesar</a:t>
            </a:r>
            <a:r>
              <a:rPr lang="en-US" dirty="0"/>
              <a:t>  but </a:t>
            </a:r>
            <a:r>
              <a:rPr lang="en-US" dirty="0">
                <a:solidFill>
                  <a:schemeClr val="accent1"/>
                </a:solidFill>
              </a:rPr>
              <a:t>NOT</a:t>
            </a:r>
            <a:r>
              <a:rPr lang="en-US" dirty="0"/>
              <a:t> </a:t>
            </a:r>
            <a:r>
              <a:rPr lang="en-US" b="1" i="1" dirty="0"/>
              <a:t>Calpurnia 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Naïve Solution</a:t>
            </a:r>
            <a:r>
              <a:rPr lang="en-US" b="1" dirty="0"/>
              <a:t>: </a:t>
            </a:r>
            <a:r>
              <a:rPr lang="en-US" dirty="0"/>
              <a:t>grep </a:t>
            </a:r>
            <a:r>
              <a:rPr lang="en-US" b="1" i="1" dirty="0">
                <a:ea typeface="ＭＳ Ｐゴシック" charset="0"/>
                <a:cs typeface="ＭＳ Ｐゴシック" charset="0"/>
              </a:rPr>
              <a:t>Brutus</a:t>
            </a:r>
            <a:r>
              <a:rPr lang="en-US" dirty="0">
                <a:ea typeface="ＭＳ Ｐゴシック" charset="0"/>
                <a:cs typeface="ＭＳ Ｐゴシック" charset="0"/>
              </a:rPr>
              <a:t> and </a:t>
            </a:r>
            <a:r>
              <a:rPr lang="en-US" b="1" i="1" dirty="0">
                <a:ea typeface="ＭＳ Ｐゴシック" charset="0"/>
                <a:cs typeface="ＭＳ Ｐゴシック" charset="0"/>
              </a:rPr>
              <a:t>Caesar,</a:t>
            </a:r>
            <a:r>
              <a:rPr lang="en-US" dirty="0">
                <a:ea typeface="ＭＳ Ｐゴシック" charset="0"/>
                <a:cs typeface="ＭＳ Ｐゴシック" charset="0"/>
              </a:rPr>
              <a:t> then strip out lines containing </a:t>
            </a:r>
            <a:r>
              <a:rPr lang="en-US" b="1" i="1" dirty="0">
                <a:ea typeface="ＭＳ Ｐゴシック" charset="0"/>
                <a:cs typeface="ＭＳ Ｐゴシック" charset="0"/>
              </a:rPr>
              <a:t>Calpurnia</a:t>
            </a:r>
            <a:r>
              <a:rPr lang="en-US" b="1" dirty="0"/>
              <a:t> 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Problem</a:t>
            </a:r>
            <a:r>
              <a:rPr lang="en-US" b="1" dirty="0"/>
              <a:t>:  </a:t>
            </a:r>
            <a:r>
              <a:rPr lang="en-US" dirty="0"/>
              <a:t>Won’t work for the web. Just too slow!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39255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0518" y="334962"/>
            <a:ext cx="10515600" cy="1325563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Term-document Matrix</a:t>
            </a:r>
          </a:p>
        </p:txBody>
      </p:sp>
      <p:graphicFrame>
        <p:nvGraphicFramePr>
          <p:cNvPr id="13315" name="Object 102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216431"/>
              </p:ext>
            </p:extLst>
          </p:nvPr>
        </p:nvGraphicFramePr>
        <p:xfrm>
          <a:off x="1263650" y="1704975"/>
          <a:ext cx="9937750" cy="355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Worksheet" r:id="rId3" imgW="9799372" imgH="3501321" progId="Excel.Sheet.8">
                  <p:embed/>
                </p:oleObj>
              </mc:Choice>
              <mc:Fallback>
                <p:oleObj name="Worksheet" r:id="rId3" imgW="9799372" imgH="3501321" progId="Excel.Sheet.8">
                  <p:embed/>
                  <p:pic>
                    <p:nvPicPr>
                      <p:cNvPr id="13315" name="Object 102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650" y="1704975"/>
                        <a:ext cx="9937750" cy="355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7399446" y="5343482"/>
            <a:ext cx="3423041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1 if </a:t>
            </a:r>
            <a:r>
              <a:rPr lang="en-US" altLang="en-US" sz="2400" dirty="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Document  </a:t>
            </a: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contains </a:t>
            </a:r>
            <a:r>
              <a:rPr lang="en-US" altLang="en-US" sz="2400" dirty="0">
                <a:solidFill>
                  <a:srgbClr val="9900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word</a:t>
            </a: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, 0 otherwise</a:t>
            </a: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 flipV="1">
            <a:off x="5682639" y="3377940"/>
            <a:ext cx="1626297" cy="1965542"/>
          </a:xfrm>
          <a:prstGeom prst="line">
            <a:avLst/>
          </a:prstGeom>
          <a:noFill/>
          <a:ln w="19050">
            <a:solidFill>
              <a:srgbClr val="00008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TextBox 6"/>
          <p:cNvSpPr txBox="1">
            <a:spLocks noChangeArrowheads="1"/>
          </p:cNvSpPr>
          <p:nvPr/>
        </p:nvSpPr>
        <p:spPr bwMode="auto">
          <a:xfrm>
            <a:off x="9144001" y="-33338"/>
            <a:ext cx="968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600">
                <a:solidFill>
                  <a:srgbClr val="FBFCFF"/>
                </a:solidFill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Sec. 1.1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Picture Taken from Internet</a:t>
            </a:r>
          </a:p>
        </p:txBody>
      </p:sp>
    </p:spTree>
    <p:extLst>
      <p:ext uri="{BB962C8B-B14F-4D97-AF65-F5344CB8AC3E}">
        <p14:creationId xmlns:p14="http://schemas.microsoft.com/office/powerpoint/2010/main" val="3057351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An Efficient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 0/1 can be treated as bit-vector.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To answer query: take the vectors for </a:t>
            </a:r>
            <a:r>
              <a:rPr lang="en-US" altLang="en-US" b="1" i="1" dirty="0">
                <a:ea typeface="ＭＳ Ｐゴシック" panose="020B0600070205080204" pitchFamily="34" charset="-128"/>
              </a:rPr>
              <a:t>Brutus, Caesar</a:t>
            </a:r>
            <a:r>
              <a:rPr lang="en-US" altLang="en-US" dirty="0">
                <a:ea typeface="ＭＳ Ｐゴシック" panose="020B0600070205080204" pitchFamily="34" charset="-128"/>
              </a:rPr>
              <a:t> and </a:t>
            </a:r>
            <a:r>
              <a:rPr lang="en-US" altLang="en-US" b="1" i="1" dirty="0">
                <a:ea typeface="ＭＳ Ｐゴシック" panose="020B0600070205080204" pitchFamily="34" charset="-128"/>
              </a:rPr>
              <a:t>Calpurnia</a:t>
            </a:r>
            <a:r>
              <a:rPr lang="en-US" altLang="en-US" dirty="0">
                <a:ea typeface="ＭＳ Ｐゴシック" panose="020B0600070205080204" pitchFamily="34" charset="-128"/>
              </a:rPr>
              <a:t> (complemented)</a:t>
            </a:r>
          </a:p>
          <a:p>
            <a:r>
              <a:rPr lang="en-US" dirty="0">
                <a:ea typeface="ＭＳ Ｐゴシック" panose="020B0600070205080204" pitchFamily="34" charset="-128"/>
              </a:rPr>
              <a:t>BITWISE AND</a:t>
            </a:r>
            <a:endParaRPr lang="en-US" altLang="en-US" i="1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110111 </a:t>
            </a:r>
            <a:r>
              <a:rPr lang="en-US" altLang="en-US" i="1" dirty="0">
                <a:ea typeface="ＭＳ Ｐゴシック" panose="020B0600070205080204" pitchFamily="34" charset="-128"/>
              </a:rPr>
              <a:t>AND</a:t>
            </a:r>
          </a:p>
          <a:p>
            <a:pPr lvl="1"/>
            <a:r>
              <a:rPr 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110100 </a:t>
            </a:r>
            <a:r>
              <a:rPr lang="en-US" altLang="en-US" i="1" dirty="0">
                <a:ea typeface="ＭＳ Ｐゴシック" panose="020B0600070205080204" pitchFamily="34" charset="-128"/>
              </a:rPr>
              <a:t>AND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101111 = </a:t>
            </a:r>
          </a:p>
          <a:p>
            <a:pPr lvl="1"/>
            <a:r>
              <a:rPr lang="en-US" altLang="en-US" b="1" dirty="0">
                <a:ea typeface="ＭＳ Ｐゴシック" panose="020B0600070205080204" pitchFamily="34" charset="-128"/>
              </a:rPr>
              <a:t>100100</a:t>
            </a:r>
          </a:p>
          <a:p>
            <a:endParaRPr lang="en-US" dirty="0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695770"/>
              </p:ext>
            </p:extLst>
          </p:nvPr>
        </p:nvGraphicFramePr>
        <p:xfrm>
          <a:off x="4678471" y="3737802"/>
          <a:ext cx="6487539" cy="243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Worksheet" r:id="rId3" imgW="9799372" imgH="3501321" progId="Excel.Sheet.8">
                  <p:embed/>
                </p:oleObj>
              </mc:Choice>
              <mc:Fallback>
                <p:oleObj name="Worksheet" r:id="rId3" imgW="9799372" imgH="3501321" progId="Excel.Sheet.8">
                  <p:embed/>
                  <p:pic>
                    <p:nvPicPr>
                      <p:cNvPr id="13315" name="Object 102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471" y="3737802"/>
                        <a:ext cx="6487539" cy="243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</p:spTree>
    <p:extLst>
      <p:ext uri="{BB962C8B-B14F-4D97-AF65-F5344CB8AC3E}">
        <p14:creationId xmlns:p14="http://schemas.microsoft.com/office/powerpoint/2010/main" val="1021241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Issue: Cant build the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 Even for 1 million documents, with say 500K distinct terms.  </a:t>
            </a:r>
          </a:p>
          <a:p>
            <a:pPr marL="0" indent="0">
              <a:buNone/>
            </a:pPr>
            <a:r>
              <a:rPr lang="en-US" dirty="0"/>
              <a:t>     We get around </a:t>
            </a:r>
            <a:r>
              <a:rPr lang="en-US" b="1" dirty="0"/>
              <a:t>half a trillion </a:t>
            </a:r>
            <a:r>
              <a:rPr lang="en-US" dirty="0"/>
              <a:t>0s and 1s.  Storage will blow up. </a:t>
            </a:r>
          </a:p>
          <a:p>
            <a:endParaRPr lang="en-US" dirty="0"/>
          </a:p>
          <a:p>
            <a:r>
              <a:rPr lang="en-US" dirty="0"/>
              <a:t> Every document is sparse and usually contains around 1000 terms on average, so the number of 1s is around a billion.</a:t>
            </a:r>
          </a:p>
          <a:p>
            <a:endParaRPr lang="en-US" dirty="0"/>
          </a:p>
          <a:p>
            <a:r>
              <a:rPr lang="en-US" dirty="0"/>
              <a:t>  How to exploit sparsity 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519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>
            <a:spLocks noGrp="1" noChangeArrowheads="1"/>
          </p:cNvSpPr>
          <p:nvPr/>
        </p:nvSpPr>
        <p:spPr bwMode="auto">
          <a:xfrm>
            <a:off x="576197" y="349250"/>
            <a:ext cx="10985326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en-US" altLang="en-US" dirty="0">
                <a:ea typeface="ＭＳ Ｐゴシック" panose="020B0600070205080204" pitchFamily="34" charset="-128"/>
              </a:rPr>
              <a:t>Solutions: Inverted index or Postings</a:t>
            </a:r>
          </a:p>
        </p:txBody>
      </p:sp>
      <p:sp>
        <p:nvSpPr>
          <p:cNvPr id="69" name="Rectangle 68"/>
          <p:cNvSpPr>
            <a:spLocks noGrp="1" noChangeArrowheads="1"/>
          </p:cNvSpPr>
          <p:nvPr/>
        </p:nvSpPr>
        <p:spPr bwMode="auto">
          <a:xfrm>
            <a:off x="626301" y="1674812"/>
            <a:ext cx="11198269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ea typeface="ＭＳ Ｐゴシック" panose="020B0600070205080204" pitchFamily="34" charset="-128"/>
              </a:rPr>
              <a:t>We need variable-size 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postings lists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On disk, a continuous run of postings is normal and best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 Generally a linked list (good for insertion). Sorted (Why?)</a:t>
            </a:r>
          </a:p>
        </p:txBody>
      </p:sp>
      <p:sp>
        <p:nvSpPr>
          <p:cNvPr id="70" name="Slide Number Placeholder 5"/>
          <p:cNvSpPr>
            <a:spLocks noGrp="1"/>
          </p:cNvSpPr>
          <p:nvPr/>
        </p:nvSpPr>
        <p:spPr bwMode="auto">
          <a:xfrm>
            <a:off x="8001000" y="6430962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7AE2574-CC0C-4410-917C-9EB53990BC66}" type="slidenum">
              <a:rPr lang="en-US" altLang="en-US">
                <a:solidFill>
                  <a:srgbClr val="898989"/>
                </a:solidFill>
                <a:ea typeface="ＭＳ Ｐゴシック" panose="020B0600070205080204" pitchFamily="34" charset="-128"/>
                <a:cs typeface="Arial Unicode MS" pitchFamily="34" charset="-128"/>
              </a:rPr>
              <a:pPr/>
              <a:t>8</a:t>
            </a:fld>
            <a:endParaRPr lang="en-US" altLang="en-US">
              <a:solidFill>
                <a:srgbClr val="898989"/>
              </a:solidFill>
              <a:ea typeface="ＭＳ Ｐゴシック" panose="020B0600070205080204" pitchFamily="34" charset="-128"/>
              <a:cs typeface="Arial Unicode MS" pitchFamily="34" charset="-128"/>
            </a:endParaRPr>
          </a:p>
        </p:txBody>
      </p:sp>
      <p:grpSp>
        <p:nvGrpSpPr>
          <p:cNvPr id="71" name="Group 70"/>
          <p:cNvGrpSpPr>
            <a:grpSpLocks/>
          </p:cNvGrpSpPr>
          <p:nvPr/>
        </p:nvGrpSpPr>
        <p:grpSpPr bwMode="auto">
          <a:xfrm>
            <a:off x="1752600" y="4046537"/>
            <a:ext cx="1666875" cy="2398713"/>
            <a:chOff x="192" y="2502"/>
            <a:chExt cx="1050" cy="1511"/>
          </a:xfrm>
        </p:grpSpPr>
        <p:sp>
          <p:nvSpPr>
            <p:cNvPr id="127" name="AutoShape 46"/>
            <p:cNvSpPr>
              <a:spLocks/>
            </p:cNvSpPr>
            <p:nvPr/>
          </p:nvSpPr>
          <p:spPr bwMode="auto">
            <a:xfrm>
              <a:off x="192" y="2502"/>
              <a:ext cx="144" cy="960"/>
            </a:xfrm>
            <a:prstGeom prst="leftBrace">
              <a:avLst>
                <a:gd name="adj1" fmla="val 55556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8" name="Text Box 47"/>
            <p:cNvSpPr txBox="1">
              <a:spLocks noChangeArrowheads="1"/>
            </p:cNvSpPr>
            <p:nvPr/>
          </p:nvSpPr>
          <p:spPr bwMode="auto">
            <a:xfrm>
              <a:off x="278" y="3725"/>
              <a:ext cx="964" cy="28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i="1">
                  <a:latin typeface="Tahoma" charset="0"/>
                  <a:ea typeface="Arial Unicode MS" charset="0"/>
                  <a:cs typeface="+mn-cs"/>
                </a:rPr>
                <a:t>Dictionary</a:t>
              </a:r>
            </a:p>
          </p:txBody>
        </p:sp>
        <p:cxnSp>
          <p:nvCxnSpPr>
            <p:cNvPr id="129" name="AutoShape 48"/>
            <p:cNvCxnSpPr>
              <a:cxnSpLocks noChangeShapeType="1"/>
              <a:stCxn id="128" idx="1"/>
              <a:endCxn id="127" idx="1"/>
            </p:cNvCxnSpPr>
            <p:nvPr/>
          </p:nvCxnSpPr>
          <p:spPr bwMode="auto">
            <a:xfrm rot="10800000">
              <a:off x="192" y="2982"/>
              <a:ext cx="86" cy="889"/>
            </a:xfrm>
            <a:prstGeom prst="curvedConnector3">
              <a:avLst>
                <a:gd name="adj1" fmla="val 26744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5" name="TextBox 52"/>
          <p:cNvSpPr txBox="1">
            <a:spLocks noChangeArrowheads="1"/>
          </p:cNvSpPr>
          <p:nvPr/>
        </p:nvSpPr>
        <p:spPr bwMode="auto">
          <a:xfrm>
            <a:off x="9067800" y="41274"/>
            <a:ext cx="968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FBFCFF"/>
                </a:solidFill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Sec. 1.2</a:t>
            </a:r>
          </a:p>
        </p:txBody>
      </p:sp>
      <p:sp>
        <p:nvSpPr>
          <p:cNvPr id="76" name="Text Box 4"/>
          <p:cNvSpPr txBox="1">
            <a:spLocks noChangeArrowheads="1"/>
          </p:cNvSpPr>
          <p:nvPr/>
        </p:nvSpPr>
        <p:spPr bwMode="auto">
          <a:xfrm>
            <a:off x="2203450" y="3960812"/>
            <a:ext cx="1092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b="1" i="1">
                <a:ea typeface="Arial Unicode MS" pitchFamily="34" charset="-128"/>
              </a:rPr>
              <a:t>Brutus</a:t>
            </a:r>
          </a:p>
        </p:txBody>
      </p:sp>
      <p:sp>
        <p:nvSpPr>
          <p:cNvPr id="77" name="Text Box 5"/>
          <p:cNvSpPr txBox="1">
            <a:spLocks noChangeArrowheads="1"/>
          </p:cNvSpPr>
          <p:nvPr/>
        </p:nvSpPr>
        <p:spPr bwMode="auto">
          <a:xfrm>
            <a:off x="2203450" y="5018087"/>
            <a:ext cx="1490663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b="1" i="1">
                <a:ea typeface="Arial Unicode MS" pitchFamily="34" charset="-128"/>
              </a:rPr>
              <a:t>Calpurnia</a:t>
            </a:r>
          </a:p>
        </p:txBody>
      </p:sp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2203450" y="4494212"/>
            <a:ext cx="11493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b="1" i="1">
                <a:ea typeface="Arial Unicode MS" pitchFamily="34" charset="-128"/>
              </a:rPr>
              <a:t>Caesar</a:t>
            </a:r>
          </a:p>
        </p:txBody>
      </p:sp>
      <p:sp>
        <p:nvSpPr>
          <p:cNvPr id="79" name="AutoShape 7"/>
          <p:cNvSpPr>
            <a:spLocks noChangeArrowheads="1"/>
          </p:cNvSpPr>
          <p:nvPr/>
        </p:nvSpPr>
        <p:spPr bwMode="auto">
          <a:xfrm>
            <a:off x="3879850" y="4037012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80" name="AutoShape 8"/>
          <p:cNvSpPr>
            <a:spLocks noChangeArrowheads="1"/>
          </p:cNvSpPr>
          <p:nvPr/>
        </p:nvSpPr>
        <p:spPr bwMode="auto">
          <a:xfrm>
            <a:off x="3879850" y="4570412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/>
          </a:p>
        </p:txBody>
      </p:sp>
      <p:grpSp>
        <p:nvGrpSpPr>
          <p:cNvPr id="81" name="Group 80"/>
          <p:cNvGrpSpPr>
            <a:grpSpLocks/>
          </p:cNvGrpSpPr>
          <p:nvPr/>
        </p:nvGrpSpPr>
        <p:grpSpPr bwMode="auto">
          <a:xfrm>
            <a:off x="5099050" y="5103812"/>
            <a:ext cx="4876800" cy="304800"/>
            <a:chOff x="2064" y="2448"/>
            <a:chExt cx="3072" cy="192"/>
          </a:xfrm>
        </p:grpSpPr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2064" y="2448"/>
              <a:ext cx="30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2448" y="2448"/>
              <a:ext cx="2304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2832" y="2448"/>
              <a:ext cx="1536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3216" y="2448"/>
              <a:ext cx="76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2" name="Line 31"/>
            <p:cNvSpPr>
              <a:spLocks noChangeShapeType="1"/>
            </p:cNvSpPr>
            <p:nvPr/>
          </p:nvSpPr>
          <p:spPr bwMode="auto">
            <a:xfrm>
              <a:off x="3600" y="244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82" name="Group 81"/>
          <p:cNvGrpSpPr>
            <a:grpSpLocks/>
          </p:cNvGrpSpPr>
          <p:nvPr/>
        </p:nvGrpSpPr>
        <p:grpSpPr bwMode="auto">
          <a:xfrm>
            <a:off x="5099050" y="4494212"/>
            <a:ext cx="4959350" cy="461963"/>
            <a:chOff x="2064" y="2688"/>
            <a:chExt cx="3124" cy="291"/>
          </a:xfrm>
        </p:grpSpPr>
        <p:grpSp>
          <p:nvGrpSpPr>
            <p:cNvPr id="104" name="Group 103"/>
            <p:cNvGrpSpPr>
              <a:grpSpLocks/>
            </p:cNvGrpSpPr>
            <p:nvPr/>
          </p:nvGrpSpPr>
          <p:grpSpPr bwMode="auto">
            <a:xfrm>
              <a:off x="2064" y="2736"/>
              <a:ext cx="3072" cy="192"/>
              <a:chOff x="2064" y="2448"/>
              <a:chExt cx="3072" cy="192"/>
            </a:xfrm>
          </p:grpSpPr>
          <p:sp>
            <p:nvSpPr>
              <p:cNvPr id="113" name="Rectangle 112"/>
              <p:cNvSpPr>
                <a:spLocks noChangeArrowheads="1"/>
              </p:cNvSpPr>
              <p:nvPr/>
            </p:nvSpPr>
            <p:spPr bwMode="auto">
              <a:xfrm>
                <a:off x="2064" y="2448"/>
                <a:ext cx="307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4" name="Rectangle 113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2304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5" name="Rectangle 114"/>
              <p:cNvSpPr>
                <a:spLocks noChangeArrowheads="1"/>
              </p:cNvSpPr>
              <p:nvPr/>
            </p:nvSpPr>
            <p:spPr bwMode="auto">
              <a:xfrm>
                <a:off x="2832" y="2448"/>
                <a:ext cx="153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6" name="Rectangle 115"/>
              <p:cNvSpPr>
                <a:spLocks noChangeArrowheads="1"/>
              </p:cNvSpPr>
              <p:nvPr/>
            </p:nvSpPr>
            <p:spPr bwMode="auto">
              <a:xfrm>
                <a:off x="3216" y="2448"/>
                <a:ext cx="76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7" name="Line 25"/>
              <p:cNvSpPr>
                <a:spLocks noChangeShapeType="1"/>
              </p:cNvSpPr>
              <p:nvPr/>
            </p:nvSpPr>
            <p:spPr bwMode="auto">
              <a:xfrm>
                <a:off x="3600" y="244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105" name="Text Box 32"/>
            <p:cNvSpPr txBox="1">
              <a:spLocks noChangeArrowheads="1"/>
            </p:cNvSpPr>
            <p:nvPr/>
          </p:nvSpPr>
          <p:spPr bwMode="auto">
            <a:xfrm>
              <a:off x="2150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1</a:t>
              </a:r>
            </a:p>
          </p:txBody>
        </p:sp>
        <p:sp>
          <p:nvSpPr>
            <p:cNvPr id="106" name="Text Box 33"/>
            <p:cNvSpPr txBox="1">
              <a:spLocks noChangeArrowheads="1"/>
            </p:cNvSpPr>
            <p:nvPr/>
          </p:nvSpPr>
          <p:spPr bwMode="auto">
            <a:xfrm>
              <a:off x="2582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2</a:t>
              </a:r>
            </a:p>
          </p:txBody>
        </p:sp>
        <p:sp>
          <p:nvSpPr>
            <p:cNvPr id="107" name="Text Box 34"/>
            <p:cNvSpPr txBox="1">
              <a:spLocks noChangeArrowheads="1"/>
            </p:cNvSpPr>
            <p:nvPr/>
          </p:nvSpPr>
          <p:spPr bwMode="auto">
            <a:xfrm>
              <a:off x="2945" y="2688"/>
              <a:ext cx="23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4</a:t>
              </a:r>
            </a:p>
          </p:txBody>
        </p:sp>
        <p:sp>
          <p:nvSpPr>
            <p:cNvPr id="108" name="Text Box 35"/>
            <p:cNvSpPr txBox="1">
              <a:spLocks noChangeArrowheads="1"/>
            </p:cNvSpPr>
            <p:nvPr/>
          </p:nvSpPr>
          <p:spPr bwMode="auto">
            <a:xfrm>
              <a:off x="3312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5</a:t>
              </a:r>
            </a:p>
          </p:txBody>
        </p:sp>
        <p:sp>
          <p:nvSpPr>
            <p:cNvPr id="109" name="Text Box 36"/>
            <p:cNvSpPr txBox="1">
              <a:spLocks noChangeArrowheads="1"/>
            </p:cNvSpPr>
            <p:nvPr/>
          </p:nvSpPr>
          <p:spPr bwMode="auto">
            <a:xfrm>
              <a:off x="3665" y="2688"/>
              <a:ext cx="23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6</a:t>
              </a:r>
            </a:p>
          </p:txBody>
        </p:sp>
        <p:sp>
          <p:nvSpPr>
            <p:cNvPr id="110" name="Text Box 37"/>
            <p:cNvSpPr txBox="1">
              <a:spLocks noChangeArrowheads="1"/>
            </p:cNvSpPr>
            <p:nvPr/>
          </p:nvSpPr>
          <p:spPr bwMode="auto">
            <a:xfrm>
              <a:off x="4049" y="2688"/>
              <a:ext cx="36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16</a:t>
              </a:r>
            </a:p>
          </p:txBody>
        </p:sp>
        <p:sp>
          <p:nvSpPr>
            <p:cNvPr id="111" name="Text Box 38"/>
            <p:cNvSpPr txBox="1">
              <a:spLocks noChangeArrowheads="1"/>
            </p:cNvSpPr>
            <p:nvPr/>
          </p:nvSpPr>
          <p:spPr bwMode="auto">
            <a:xfrm>
              <a:off x="4416" y="2688"/>
              <a:ext cx="36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57</a:t>
              </a:r>
            </a:p>
          </p:txBody>
        </p:sp>
        <p:sp>
          <p:nvSpPr>
            <p:cNvPr id="112" name="Text Box 39"/>
            <p:cNvSpPr txBox="1">
              <a:spLocks noChangeArrowheads="1"/>
            </p:cNvSpPr>
            <p:nvPr/>
          </p:nvSpPr>
          <p:spPr bwMode="auto">
            <a:xfrm>
              <a:off x="4704" y="2688"/>
              <a:ext cx="48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132</a:t>
              </a:r>
            </a:p>
          </p:txBody>
        </p:sp>
      </p:grpSp>
      <p:grpSp>
        <p:nvGrpSpPr>
          <p:cNvPr id="83" name="Group 82"/>
          <p:cNvGrpSpPr>
            <a:grpSpLocks/>
          </p:cNvGrpSpPr>
          <p:nvPr/>
        </p:nvGrpSpPr>
        <p:grpSpPr bwMode="auto">
          <a:xfrm>
            <a:off x="5099050" y="3960812"/>
            <a:ext cx="4876800" cy="461963"/>
            <a:chOff x="2064" y="2400"/>
            <a:chExt cx="3072" cy="291"/>
          </a:xfrm>
        </p:grpSpPr>
        <p:grpSp>
          <p:nvGrpSpPr>
            <p:cNvPr id="90" name="Group 89"/>
            <p:cNvGrpSpPr>
              <a:grpSpLocks/>
            </p:cNvGrpSpPr>
            <p:nvPr/>
          </p:nvGrpSpPr>
          <p:grpSpPr bwMode="auto">
            <a:xfrm>
              <a:off x="2064" y="2448"/>
              <a:ext cx="3072" cy="192"/>
              <a:chOff x="2064" y="2448"/>
              <a:chExt cx="3072" cy="192"/>
            </a:xfrm>
          </p:grpSpPr>
          <p:sp>
            <p:nvSpPr>
              <p:cNvPr id="99" name="Rectangle 98"/>
              <p:cNvSpPr>
                <a:spLocks noChangeArrowheads="1"/>
              </p:cNvSpPr>
              <p:nvPr/>
            </p:nvSpPr>
            <p:spPr bwMode="auto">
              <a:xfrm>
                <a:off x="2064" y="2448"/>
                <a:ext cx="307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0" name="Rectangle 99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2304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" name="Rectangle 100"/>
              <p:cNvSpPr>
                <a:spLocks noChangeArrowheads="1"/>
              </p:cNvSpPr>
              <p:nvPr/>
            </p:nvSpPr>
            <p:spPr bwMode="auto">
              <a:xfrm>
                <a:off x="2832" y="2448"/>
                <a:ext cx="153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2" name="Rectangle 101"/>
              <p:cNvSpPr>
                <a:spLocks noChangeArrowheads="1"/>
              </p:cNvSpPr>
              <p:nvPr/>
            </p:nvSpPr>
            <p:spPr bwMode="auto">
              <a:xfrm>
                <a:off x="3216" y="2448"/>
                <a:ext cx="76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" name="Line 18"/>
              <p:cNvSpPr>
                <a:spLocks noChangeShapeType="1"/>
              </p:cNvSpPr>
              <p:nvPr/>
            </p:nvSpPr>
            <p:spPr bwMode="auto">
              <a:xfrm>
                <a:off x="3600" y="244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91" name="Text Box 40"/>
            <p:cNvSpPr txBox="1">
              <a:spLocks noChangeArrowheads="1"/>
            </p:cNvSpPr>
            <p:nvPr/>
          </p:nvSpPr>
          <p:spPr bwMode="auto">
            <a:xfrm>
              <a:off x="2160" y="2400"/>
              <a:ext cx="23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1</a:t>
              </a:r>
            </a:p>
          </p:txBody>
        </p:sp>
        <p:sp>
          <p:nvSpPr>
            <p:cNvPr id="92" name="Text Box 41"/>
            <p:cNvSpPr txBox="1">
              <a:spLocks noChangeArrowheads="1"/>
            </p:cNvSpPr>
            <p:nvPr/>
          </p:nvSpPr>
          <p:spPr bwMode="auto">
            <a:xfrm>
              <a:off x="2513" y="2400"/>
              <a:ext cx="23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2</a:t>
              </a:r>
            </a:p>
          </p:txBody>
        </p:sp>
        <p:sp>
          <p:nvSpPr>
            <p:cNvPr id="93" name="Text Box 42"/>
            <p:cNvSpPr txBox="1">
              <a:spLocks noChangeArrowheads="1"/>
            </p:cNvSpPr>
            <p:nvPr/>
          </p:nvSpPr>
          <p:spPr bwMode="auto">
            <a:xfrm>
              <a:off x="2928" y="2400"/>
              <a:ext cx="23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4</a:t>
              </a:r>
            </a:p>
          </p:txBody>
        </p:sp>
        <p:sp>
          <p:nvSpPr>
            <p:cNvPr id="94" name="Text Box 43"/>
            <p:cNvSpPr txBox="1">
              <a:spLocks noChangeArrowheads="1"/>
            </p:cNvSpPr>
            <p:nvPr/>
          </p:nvSpPr>
          <p:spPr bwMode="auto">
            <a:xfrm>
              <a:off x="3264" y="2400"/>
              <a:ext cx="36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11</a:t>
              </a:r>
            </a:p>
          </p:txBody>
        </p:sp>
        <p:sp>
          <p:nvSpPr>
            <p:cNvPr id="95" name="Text Box 44"/>
            <p:cNvSpPr txBox="1">
              <a:spLocks noChangeArrowheads="1"/>
            </p:cNvSpPr>
            <p:nvPr/>
          </p:nvSpPr>
          <p:spPr bwMode="auto">
            <a:xfrm>
              <a:off x="3665" y="2400"/>
              <a:ext cx="36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31</a:t>
              </a:r>
            </a:p>
          </p:txBody>
        </p:sp>
        <p:sp>
          <p:nvSpPr>
            <p:cNvPr id="96" name="Text Box 45"/>
            <p:cNvSpPr txBox="1">
              <a:spLocks noChangeArrowheads="1"/>
            </p:cNvSpPr>
            <p:nvPr/>
          </p:nvSpPr>
          <p:spPr bwMode="auto">
            <a:xfrm>
              <a:off x="4049" y="2400"/>
              <a:ext cx="36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45</a:t>
              </a:r>
            </a:p>
          </p:txBody>
        </p:sp>
        <p:sp>
          <p:nvSpPr>
            <p:cNvPr id="97" name="Text Box 46"/>
            <p:cNvSpPr txBox="1">
              <a:spLocks noChangeArrowheads="1"/>
            </p:cNvSpPr>
            <p:nvPr/>
          </p:nvSpPr>
          <p:spPr bwMode="auto">
            <a:xfrm>
              <a:off x="4320" y="2400"/>
              <a:ext cx="48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Lucida Sans" panose="020B0602030504020204" pitchFamily="34" charset="0"/>
                  <a:ea typeface="ＭＳ Ｐゴシック" panose="020B0600070205080204" pitchFamily="34" charset="-128"/>
                  <a:cs typeface="Arial Unicode MS" pitchFamily="34" charset="-128"/>
                </a:rPr>
                <a:t>173</a:t>
              </a:r>
            </a:p>
          </p:txBody>
        </p:sp>
        <p:sp>
          <p:nvSpPr>
            <p:cNvPr id="98" name="Text Box 47"/>
            <p:cNvSpPr txBox="1">
              <a:spLocks noChangeArrowheads="1"/>
            </p:cNvSpPr>
            <p:nvPr/>
          </p:nvSpPr>
          <p:spPr bwMode="auto">
            <a:xfrm>
              <a:off x="4747" y="240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en-US" altLang="en-US" sz="2400"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endParaRPr>
            </a:p>
          </p:txBody>
        </p:sp>
      </p:grpSp>
      <p:sp>
        <p:nvSpPr>
          <p:cNvPr id="84" name="Text Box 48"/>
          <p:cNvSpPr txBox="1">
            <a:spLocks noChangeArrowheads="1"/>
          </p:cNvSpPr>
          <p:nvPr/>
        </p:nvSpPr>
        <p:spPr bwMode="auto">
          <a:xfrm>
            <a:off x="5099050" y="5027612"/>
            <a:ext cx="379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2</a:t>
            </a:r>
          </a:p>
        </p:txBody>
      </p:sp>
      <p:sp>
        <p:nvSpPr>
          <p:cNvPr id="85" name="AutoShape 49"/>
          <p:cNvSpPr>
            <a:spLocks noChangeArrowheads="1"/>
          </p:cNvSpPr>
          <p:nvPr/>
        </p:nvSpPr>
        <p:spPr bwMode="auto">
          <a:xfrm>
            <a:off x="3879850" y="5103812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86" name="Text Box 50"/>
          <p:cNvSpPr txBox="1">
            <a:spLocks noChangeArrowheads="1"/>
          </p:cNvSpPr>
          <p:nvPr/>
        </p:nvSpPr>
        <p:spPr bwMode="auto">
          <a:xfrm>
            <a:off x="5718175" y="5027612"/>
            <a:ext cx="573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31</a:t>
            </a:r>
          </a:p>
        </p:txBody>
      </p:sp>
      <p:sp>
        <p:nvSpPr>
          <p:cNvPr id="87" name="Text Box 46"/>
          <p:cNvSpPr txBox="1">
            <a:spLocks noChangeArrowheads="1"/>
          </p:cNvSpPr>
          <p:nvPr/>
        </p:nvSpPr>
        <p:spPr bwMode="auto">
          <a:xfrm>
            <a:off x="9290050" y="3960812"/>
            <a:ext cx="76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174</a:t>
            </a:r>
          </a:p>
        </p:txBody>
      </p:sp>
      <p:sp>
        <p:nvSpPr>
          <p:cNvPr id="88" name="Text Box 50"/>
          <p:cNvSpPr txBox="1">
            <a:spLocks noChangeArrowheads="1"/>
          </p:cNvSpPr>
          <p:nvPr/>
        </p:nvSpPr>
        <p:spPr bwMode="auto">
          <a:xfrm>
            <a:off x="6429375" y="5027612"/>
            <a:ext cx="574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54</a:t>
            </a:r>
          </a:p>
        </p:txBody>
      </p:sp>
      <p:sp>
        <p:nvSpPr>
          <p:cNvPr id="89" name="Text Box 50"/>
          <p:cNvSpPr txBox="1">
            <a:spLocks noChangeArrowheads="1"/>
          </p:cNvSpPr>
          <p:nvPr/>
        </p:nvSpPr>
        <p:spPr bwMode="auto">
          <a:xfrm>
            <a:off x="6851650" y="5027612"/>
            <a:ext cx="76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Lucida Sans" panose="020B0602030504020204" pitchFamily="34" charset="0"/>
                <a:ea typeface="ＭＳ Ｐゴシック" panose="020B0600070205080204" pitchFamily="34" charset="-128"/>
                <a:cs typeface="Arial Unicode MS" pitchFamily="34" charset="-128"/>
              </a:rPr>
              <a:t>101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</p:spTree>
    <p:extLst>
      <p:ext uri="{BB962C8B-B14F-4D97-AF65-F5344CB8AC3E}">
        <p14:creationId xmlns:p14="http://schemas.microsoft.com/office/powerpoint/2010/main" val="2942776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Manipulating Sorted list is linear time. 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389" y="1825625"/>
            <a:ext cx="9864247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Picture Taken from Internet</a:t>
            </a:r>
          </a:p>
        </p:txBody>
      </p:sp>
    </p:spTree>
    <p:extLst>
      <p:ext uri="{BB962C8B-B14F-4D97-AF65-F5344CB8AC3E}">
        <p14:creationId xmlns:p14="http://schemas.microsoft.com/office/powerpoint/2010/main" val="175397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854</Words>
  <Application>Microsoft Office PowerPoint</Application>
  <PresentationFormat>Widescreen</PresentationFormat>
  <Paragraphs>150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MS PGothic</vt:lpstr>
      <vt:lpstr>Arial</vt:lpstr>
      <vt:lpstr>Arial Unicode MS</vt:lpstr>
      <vt:lpstr>Calibri</vt:lpstr>
      <vt:lpstr>Calibri Light</vt:lpstr>
      <vt:lpstr>Cambria Math</vt:lpstr>
      <vt:lpstr>Lucida Sans</vt:lpstr>
      <vt:lpstr>Tahoma</vt:lpstr>
      <vt:lpstr>Times New Roman</vt:lpstr>
      <vt:lpstr>Wingdings</vt:lpstr>
      <vt:lpstr>Office Theme</vt:lpstr>
      <vt:lpstr>Worksheet</vt:lpstr>
      <vt:lpstr>Large Scale Search: Inverted Index, etc.</vt:lpstr>
      <vt:lpstr> Classical Search Problem</vt:lpstr>
      <vt:lpstr> The Measures: Precision and Recall</vt:lpstr>
      <vt:lpstr>  Example</vt:lpstr>
      <vt:lpstr>Term-document Matrix</vt:lpstr>
      <vt:lpstr> An Efficient Solution</vt:lpstr>
      <vt:lpstr> Issue: Cant build the Matrix</vt:lpstr>
      <vt:lpstr>PowerPoint Presentation</vt:lpstr>
      <vt:lpstr>  Manipulating Sorted list is linear time. </vt:lpstr>
      <vt:lpstr>Some Benefits  </vt:lpstr>
      <vt:lpstr>Indexer steps: Token sequence</vt:lpstr>
      <vt:lpstr>Indexer steps: Sort</vt:lpstr>
      <vt:lpstr>Indexer steps: Dictionary &amp; Postings</vt:lpstr>
      <vt:lpstr> Phrase Queries ?</vt:lpstr>
      <vt:lpstr>Another Popular Solution: Positional Index</vt:lpstr>
      <vt:lpstr>Processing a phrase query</vt:lpstr>
      <vt:lpstr> Power Law in Real World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Large Scale Search: Inverted Index, etc.</dc:title>
  <dc:creator>Pallavi Srivastava</dc:creator>
  <cp:lastModifiedBy>Pallavi Srivastava</cp:lastModifiedBy>
  <cp:revision>21</cp:revision>
  <dcterms:created xsi:type="dcterms:W3CDTF">2017-01-13T06:52:45Z</dcterms:created>
  <dcterms:modified xsi:type="dcterms:W3CDTF">2017-01-13T15:12:46Z</dcterms:modified>
</cp:coreProperties>
</file>