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339" r:id="rId13"/>
    <p:sldId id="340" r:id="rId14"/>
    <p:sldId id="341" r:id="rId15"/>
    <p:sldId id="342" r:id="rId16"/>
    <p:sldId id="34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shumali Shrivastava" initials="AS" lastIdx="1" clrIdx="0">
    <p:extLst>
      <p:ext uri="{19B8F6BF-5375-455C-9EA6-DF929625EA0E}">
        <p15:presenceInfo xmlns:p15="http://schemas.microsoft.com/office/powerpoint/2012/main" userId="ee53ba8455d9244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19AB8-F349-470F-93FF-D84207695EAD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3D518-6E07-4826-A7A1-880D124E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57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6828F-ED6A-4967-8BDA-A5B3135B6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06DA4D-2DA7-4F37-8D04-B1384490EF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5B0CC-0223-43A0-A392-436689D10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2F4D4-E15C-4DA0-B2BE-231DF5FE5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FC709-A2F0-4529-87D0-2EC31C126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299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4A6CB-200A-4915-BF81-1796AC139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8A884C-5CE5-4B7B-A695-3AA566DC2C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A1AEF-0CB9-40BD-BD3B-BC65FBD5D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EC22B-3E3A-462B-85B6-74AC3B5C1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7EE76-8ADE-423E-8E6F-D20417450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3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22EAD8-36D2-42D2-B5BA-8CBD2DC46D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47465D-22C6-4808-9FB7-1453330E0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93EF2-FBF4-4B37-A202-F66530EDE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3494C-8BED-44C2-AF70-EF320730A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D5120-5E3E-498A-8C73-A78F8D7E3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810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BA90F-4D58-4033-8A53-A19B977D5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8277E-09E5-4850-94D3-B8755E464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19936-AB51-497E-8443-CDD8DB503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C7D6D4-F6BD-4AF0-B934-9A868C8A3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BD8F6-E80E-47FE-85D1-9787245E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93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FE318-782C-4846-8DBB-BCC91C088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31AFD5-4752-4023-9ACA-657CEBF3C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48F21-AC5D-4E4E-A32B-5B56682CE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865F9C-0BC3-4DC2-BDF7-6310F38E1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EEECC-CFFD-40A4-A342-B163995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50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EEA3B-E6C6-4F8B-B392-C82D519C4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128D9-455D-4943-962D-B99413C6C0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97664F-2B3F-4034-9A89-C3EFF5ADD1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39F39D-E2D0-4EB5-9305-F7C5AC47B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C63E94-83CB-48A8-91B4-96154C06D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559292-4CC4-4C84-B072-0EEB0EC81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3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CAEE0-5E89-4282-ACD6-DFB9F1187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AF5AF0-CE7F-4B17-9056-4C1CF911F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72F4EA-7D68-49D8-B124-2B35BAFE5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60F79C-CA69-44F1-9861-3D995ACD4B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67724C-828C-4249-9A38-59A8360DB8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34DCB3-6584-4FFF-A560-2931BDE07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1F6426-B253-4F45-8D47-E07562D48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7DA1A-9355-4175-B367-27E9969F0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4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0CF40-E1CF-4638-89B2-5870EA606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48017-E81C-485B-A436-8ABC69F5B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851FA-131E-4B27-A1D4-D8F48F7D1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66CAE-06C1-4D1D-8089-4AA5B453D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6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FAA7E7-3463-40F9-8179-FA26D0536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05D75D-EAFA-4ABD-8969-6B42E09A0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F90E13-CE46-42C3-B076-81D46E2C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140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886B3-CA7C-4441-A444-5D09E64FB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C27E1-FB47-47EB-8C55-E441F6960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F38F24-21E9-4439-A16C-890301AE74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CD798F-C143-4F78-9AB6-8D5207AD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A5E2E1-0D54-499E-9D11-226A21F5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45C034-04EE-4754-AAAE-CD6547C6D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14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69811-5EAD-4D14-A79D-12F9CBC3E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F63F96-EAEF-4914-8644-78FC9E3064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3D3C92-6B26-4C33-A65E-6580C082E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406205-EE95-4E9C-B906-E2A315258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20A6-7D82-4811-BFAE-8B12E26B26F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40385E-1A9B-4034-A3A9-A7FE0111A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74B57-941F-4B08-817B-9BC16313F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409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DD9642-BBA1-4562-AF11-0993088CB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F75EA6-9852-43CD-B82F-2237F1917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C2EC1-4855-476D-B6BF-2981E95186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320A6-7D82-4811-BFAE-8B12E26B26F4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28E17-BD32-4B5D-8111-B8CD2A5220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F3C82-612E-4CE3-8097-8F09768BF2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D8CF8-2F98-4C3F-9817-8FFF72CC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452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99BE-323E-43AF-80AE-5E6B0709E7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Introduction to Stream Computing and Reservoir Sampling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8ECF49-2E08-41A7-8B04-885DF94D6E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447395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083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617C1-EA48-4256-BDF1-9FBA8B239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sample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71EBC-23F2-4368-8C95-BBF3FC110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want to sample s elements from the stream. When we stop at n elements, we should have</a:t>
            </a:r>
          </a:p>
          <a:p>
            <a:pPr lvl="1"/>
            <a:r>
              <a:rPr lang="en-US" dirty="0"/>
              <a:t>Every element has s/n probability of being sampled.</a:t>
            </a:r>
          </a:p>
          <a:p>
            <a:pPr lvl="1"/>
            <a:r>
              <a:rPr lang="en-US" dirty="0"/>
              <a:t>We have exactly s elements.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Can this be done? </a:t>
            </a:r>
          </a:p>
        </p:txBody>
      </p:sp>
    </p:spTree>
    <p:extLst>
      <p:ext uri="{BB962C8B-B14F-4D97-AF65-F5344CB8AC3E}">
        <p14:creationId xmlns:p14="http://schemas.microsoft.com/office/powerpoint/2010/main" val="2421850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D51F9-3052-42B2-9A42-475AA2EDB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Reservoir Sampling of Size 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4BE7A22-92B9-4DBE-BD87-F5F6D537F83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</p:spPr>
            <p:txBody>
              <a:bodyPr/>
              <a:lstStyle/>
              <a:p>
                <a:r>
                  <a:rPr lang="en-US" dirty="0"/>
                  <a:t>Observe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If  n &lt; s </a:t>
                </a:r>
              </a:p>
              <a:p>
                <a:pPr lvl="2"/>
                <a:r>
                  <a:rPr lang="en-US" dirty="0"/>
                  <a:t>Keep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Else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, </a:t>
                </a:r>
              </a:p>
              <a:p>
                <a:pPr lvl="2"/>
                <a:r>
                  <a:rPr lang="en-US" dirty="0"/>
                  <a:t>Select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 and let it replace one of the s elements we already have uniformly. </a:t>
                </a:r>
              </a:p>
              <a:p>
                <a:pPr lvl="2"/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Claim:  At any time t, any element in the sequence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has exactly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 chance of being in the sample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4BE7A22-92B9-4DBE-BD87-F5F6D537F83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2755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Proof: By Induction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1295400"/>
                <a:ext cx="8610600" cy="5410200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>
                    <a:solidFill>
                      <a:srgbClr val="D60093"/>
                    </a:solidFill>
                  </a:rPr>
                  <a:t>Inductive hypothesis:</a:t>
                </a:r>
                <a:r>
                  <a:rPr lang="en-US" dirty="0"/>
                  <a:t> After </a:t>
                </a:r>
                <a:r>
                  <a:rPr lang="en-US" b="1" i="1" dirty="0"/>
                  <a:t>n</a:t>
                </a:r>
                <a:r>
                  <a:rPr lang="en-US" dirty="0"/>
                  <a:t> elements, the sample </a:t>
                </a:r>
                <a:r>
                  <a:rPr lang="en-US" b="1" i="1" dirty="0"/>
                  <a:t>S</a:t>
                </a:r>
                <a:r>
                  <a:rPr lang="en-US" dirty="0"/>
                  <a:t> contains each element seen so far with prob. </a:t>
                </a:r>
                <a:r>
                  <a:rPr lang="en-US" b="1" i="1" dirty="0"/>
                  <a:t>s/n</a:t>
                </a:r>
              </a:p>
              <a:p>
                <a:r>
                  <a:rPr lang="en-US" b="1" dirty="0">
                    <a:solidFill>
                      <a:srgbClr val="008000"/>
                    </a:solidFill>
                  </a:rPr>
                  <a:t>Now element </a:t>
                </a:r>
                <a:r>
                  <a:rPr lang="en-US" b="1" i="1" dirty="0">
                    <a:solidFill>
                      <a:srgbClr val="008000"/>
                    </a:solidFill>
                  </a:rPr>
                  <a:t>n+1</a:t>
                </a:r>
                <a:r>
                  <a:rPr lang="en-US" b="1" dirty="0">
                    <a:solidFill>
                      <a:srgbClr val="008000"/>
                    </a:solidFill>
                  </a:rPr>
                  <a:t> arrives</a:t>
                </a:r>
              </a:p>
              <a:p>
                <a:r>
                  <a:rPr lang="en-US" b="1" dirty="0">
                    <a:solidFill>
                      <a:srgbClr val="D60093"/>
                    </a:solidFill>
                  </a:rPr>
                  <a:t>Inductive step:</a:t>
                </a:r>
                <a:r>
                  <a:rPr lang="en-US" dirty="0"/>
                  <a:t> For elements already in </a:t>
                </a:r>
                <a:r>
                  <a:rPr lang="en-US" b="1" i="1" dirty="0"/>
                  <a:t>S</a:t>
                </a:r>
                <a:r>
                  <a:rPr lang="en-US" dirty="0"/>
                  <a:t>, probability that the algorithm keeps it in </a:t>
                </a:r>
                <a:r>
                  <a:rPr lang="en-US" b="1" i="1" dirty="0"/>
                  <a:t>S</a:t>
                </a:r>
                <a:r>
                  <a:rPr lang="en-US" dirty="0"/>
                  <a:t> is:</a:t>
                </a:r>
              </a:p>
              <a:p>
                <a:pPr lvl="3"/>
                <a:endParaRPr lang="en-US" dirty="0"/>
              </a:p>
              <a:p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So, at time </a:t>
                </a:r>
                <a:r>
                  <a:rPr lang="en-US" b="1" i="1" dirty="0"/>
                  <a:t>n</a:t>
                </a:r>
                <a:r>
                  <a:rPr lang="en-US" i="1" dirty="0"/>
                  <a:t>,</a:t>
                </a:r>
                <a:r>
                  <a:rPr lang="en-US" dirty="0"/>
                  <a:t> tuples in </a:t>
                </a:r>
                <a:r>
                  <a:rPr lang="en-US" b="1" i="1" dirty="0"/>
                  <a:t>S</a:t>
                </a:r>
                <a:r>
                  <a:rPr lang="en-US" dirty="0"/>
                  <a:t> were there with prob. </a:t>
                </a:r>
                <a:r>
                  <a:rPr lang="en-US" b="1" dirty="0"/>
                  <a:t>s/n</a:t>
                </a:r>
              </a:p>
              <a:p>
                <a:r>
                  <a:rPr lang="en-US" dirty="0"/>
                  <a:t>Time </a:t>
                </a:r>
                <a:r>
                  <a:rPr lang="en-US" b="1" i="1" dirty="0"/>
                  <a:t>n</a:t>
                </a:r>
                <a:r>
                  <a:rPr lang="en-US" b="1" dirty="0">
                    <a:sym typeface="Symbol"/>
                  </a:rPr>
                  <a:t></a:t>
                </a:r>
                <a:r>
                  <a:rPr lang="en-US" b="1" i="1" dirty="0"/>
                  <a:t>n+1</a:t>
                </a:r>
                <a:r>
                  <a:rPr lang="en-US" i="1" dirty="0"/>
                  <a:t>, </a:t>
                </a:r>
                <a:r>
                  <a:rPr lang="en-US" dirty="0"/>
                  <a:t>tuple stayed in </a:t>
                </a:r>
                <a:r>
                  <a:rPr lang="en-US" b="1" i="1" dirty="0"/>
                  <a:t>S</a:t>
                </a:r>
                <a:r>
                  <a:rPr lang="en-US" dirty="0"/>
                  <a:t> with prob. </a:t>
                </a:r>
                <a:r>
                  <a:rPr lang="en-US" b="1" dirty="0"/>
                  <a:t>n/(n+1)</a:t>
                </a:r>
              </a:p>
              <a:p>
                <a:r>
                  <a:rPr lang="en-US" dirty="0"/>
                  <a:t>So prob. tuple is in </a:t>
                </a:r>
                <a:r>
                  <a:rPr lang="en-US" b="1" i="1" dirty="0"/>
                  <a:t>S</a:t>
                </a:r>
                <a:r>
                  <a:rPr lang="en-US" dirty="0"/>
                  <a:t> at time </a:t>
                </a:r>
                <a:r>
                  <a:rPr lang="en-US" b="1" i="1" dirty="0"/>
                  <a:t>n+1</a:t>
                </a:r>
                <a:r>
                  <a:rPr lang="en-US" dirty="0"/>
                  <a:t> </a:t>
                </a:r>
                <a:r>
                  <a:rPr lang="en-US" b="1" dirty="0">
                    <a:solidFill>
                      <a:srgbClr val="0000FF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𝒔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𝒏</m:t>
                        </m:r>
                      </m:den>
                    </m:f>
                    <m:r>
                      <a:rPr lang="en-US" b="1" i="1" smtClean="0">
                        <a:solidFill>
                          <a:srgbClr val="0000FF"/>
                        </a:solidFill>
                        <a:latin typeface="Cambria Math"/>
                      </a:rPr>
                      <m:t>⋅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en-US" b="1" i="1" smtClean="0">
                        <a:solidFill>
                          <a:srgbClr val="0000FF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𝒔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endParaRPr lang="en-US" b="1" dirty="0">
                  <a:solidFill>
                    <a:srgbClr val="0000FF"/>
                  </a:solidFill>
                </a:endParaRPr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1295400"/>
                <a:ext cx="8610600" cy="5410200"/>
              </a:xfrm>
              <a:blipFill>
                <a:blip r:embed="rId3"/>
                <a:stretch>
                  <a:fillRect l="-1274" t="-19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75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nn-NO" dirty="0"/>
              <a:t> http://www.mmds.org</a:t>
            </a:r>
            <a:endParaRPr lang="en-US" dirty="0"/>
          </a:p>
        </p:txBody>
      </p:sp>
      <p:sp>
        <p:nvSpPr>
          <p:cNvPr id="3175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41E4ED3-02FB-4C85-87FC-6BF1EB7FF080}" type="slidenum">
              <a:rPr lang="en-US"/>
              <a:pPr/>
              <a:t>12</a:t>
            </a:fld>
            <a:endParaRPr lang="en-US"/>
          </a:p>
        </p:txBody>
      </p:sp>
      <p:graphicFrame>
        <p:nvGraphicFramePr>
          <p:cNvPr id="190466" name="Content Placeholder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280428"/>
              </p:ext>
            </p:extLst>
          </p:nvPr>
        </p:nvGraphicFramePr>
        <p:xfrm>
          <a:off x="2743200" y="3547254"/>
          <a:ext cx="5715000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4" imgW="2082600" imgH="431640" progId="Equation.3">
                  <p:embed/>
                </p:oleObj>
              </mc:Choice>
              <mc:Fallback>
                <p:oleObj name="Equation" r:id="rId4" imgW="2082600" imgH="431640" progId="Equation.3">
                  <p:embed/>
                  <p:pic>
                    <p:nvPicPr>
                      <p:cNvPr id="190466" name="Content Placeholder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47254"/>
                        <a:ext cx="5715000" cy="11842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05101" y="4645224"/>
            <a:ext cx="20201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Element </a:t>
            </a:r>
            <a:r>
              <a:rPr lang="en-US" sz="14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n+1</a:t>
            </a:r>
            <a:r>
              <a:rPr lang="en-US" sz="14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discarded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24400" y="4582180"/>
            <a:ext cx="1258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Element </a:t>
            </a:r>
            <a:r>
              <a:rPr lang="en-US" sz="14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n+1</a:t>
            </a:r>
            <a:r>
              <a:rPr lang="en-US" sz="14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US" sz="14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not discarded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50526" y="4572000"/>
            <a:ext cx="1627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Element in the </a:t>
            </a:r>
            <a:br>
              <a:rPr lang="en-US" sz="14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sample not picked</a:t>
            </a:r>
          </a:p>
        </p:txBody>
      </p:sp>
    </p:spTree>
    <p:extLst>
      <p:ext uri="{BB962C8B-B14F-4D97-AF65-F5344CB8AC3E}">
        <p14:creationId xmlns:p14="http://schemas.microsoft.com/office/powerpoint/2010/main" val="1982269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D68A-20F2-44E8-81F5-20F493FDD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Weighted Reservoir sampling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A4519E8-40AB-435E-B103-5D1CCDF3DB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Every element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has weight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We want to sample s elements from the stream. When we stop at n elements, we should have</a:t>
                </a:r>
              </a:p>
              <a:p>
                <a:pPr lvl="1"/>
                <a:r>
                  <a:rPr lang="en-US" dirty="0"/>
                  <a:t>Every element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in the sample has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num>
                      <m:den>
                        <m:nary>
                          <m:naryPr>
                            <m:chr m:val="∑"/>
                            <m:sup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nary>
                      </m:den>
                    </m:f>
                  </m:oMath>
                </a14:m>
                <a:r>
                  <a:rPr lang="en-US" dirty="0"/>
                  <a:t>probability of being sampled.</a:t>
                </a:r>
              </a:p>
              <a:p>
                <a:pPr lvl="1"/>
                <a:r>
                  <a:rPr lang="en-US" dirty="0"/>
                  <a:t>We have exactly s elements. 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A4519E8-40AB-435E-B103-5D1CCDF3DB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5326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FA45C-D3A5-420B-ADB3-569BC9A50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Attempt 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1600CD-114A-47CA-9B04-1E14205D9EE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Assume there 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copies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anytime you observe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b="0" dirty="0"/>
              </a:p>
              <a:p>
                <a:pPr lvl="1"/>
                <a:endParaRPr lang="en-US" dirty="0"/>
              </a:p>
              <a:p>
                <a:r>
                  <a:rPr lang="en-US" dirty="0"/>
                  <a:t>Make sure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dirty="0"/>
                  <a:t> is big enough integer and every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an integer.</a:t>
                </a:r>
              </a:p>
              <a:p>
                <a:endParaRPr lang="en-US" dirty="0"/>
              </a:p>
              <a:p>
                <a:r>
                  <a:rPr lang="en-US" b="1" dirty="0"/>
                  <a:t>Issues</a:t>
                </a:r>
                <a:r>
                  <a:rPr lang="en-US" dirty="0"/>
                  <a:t>?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1600CD-114A-47CA-9B04-1E14205D9EE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721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F16D5-31FE-44A0-A516-1734A3767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Solution: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Pavlos</a:t>
            </a:r>
            <a:r>
              <a:rPr lang="en-US" dirty="0"/>
              <a:t> S </a:t>
            </a:r>
            <a:r>
              <a:rPr lang="en-US" dirty="0" err="1"/>
              <a:t>Efraimidis</a:t>
            </a:r>
            <a:r>
              <a:rPr lang="en-US" dirty="0"/>
              <a:t> and Paul G </a:t>
            </a:r>
            <a:r>
              <a:rPr lang="en-US" dirty="0" err="1"/>
              <a:t>Spirakis</a:t>
            </a:r>
            <a:r>
              <a:rPr lang="en-US" dirty="0"/>
              <a:t> in 2006)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222B1C-BAAA-496F-96EF-6258FABB51A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Observe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:r>
                  <a:rPr lang="en-US" b="0" dirty="0"/>
                  <a:t>Generate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uniformly in [0-1]</a:t>
                </a:r>
              </a:p>
              <a:p>
                <a:pPr lvl="1"/>
                <a:r>
                  <a:rPr lang="en-US" dirty="0"/>
                  <a:t>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𝑠𝑐𝑜𝑟𝑒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den>
                        </m:f>
                      </m:sup>
                    </m:sSubSup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Report s elements with top-s values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𝑠𝑐𝑜𝑟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b="1" dirty="0"/>
                  <a:t>Question</a:t>
                </a:r>
                <a:r>
                  <a:rPr lang="en-US" dirty="0"/>
                  <a:t>: Can this be done on a stream?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222B1C-BAAA-496F-96EF-6258FABB51A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4567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7EF61-87DC-4258-9CB8-FE0BF5E26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it works	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B7A91EC-2D0D-444D-A343-3C225056076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r>
                  <a:rPr lang="en-US" dirty="0"/>
                  <a:t>Lemma: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be independent uniformly distributed random variables over [0, 1] and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≥ 0. Then </a:t>
                </a:r>
                <a:r>
                  <a:rPr lang="en-US" dirty="0" err="1"/>
                  <a:t>Pr</a:t>
                </a:r>
                <a:r>
                  <a:rPr lang="en-US" dirty="0"/>
                  <a:t>[X1 ≤ X2]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marL="457200" lvl="1" indent="0">
                  <a:buNone/>
                </a:pPr>
                <a:r>
                  <a:rPr lang="en-US" dirty="0"/>
                  <a:t>Proof: </a:t>
                </a:r>
                <a:r>
                  <a:rPr lang="en-US"/>
                  <a:t>On board</a:t>
                </a:r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B7A91EC-2D0D-444D-A343-3C22505607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4616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1E09E-08C6-449F-B3A7-80E601685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Streams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6E862-90EF-4B62-ADB8-97366073B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We do not know the entire data set in advance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Google queries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Twitter feeds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Internet traffic</a:t>
            </a:r>
          </a:p>
          <a:p>
            <a:pPr marL="457200" lvl="1" indent="0">
              <a:buNone/>
            </a:pPr>
            <a:endParaRPr lang="en-US" dirty="0">
              <a:ea typeface="ＭＳ Ｐゴシック" pitchFamily="34" charset="-128"/>
            </a:endParaRPr>
          </a:p>
          <a:p>
            <a:r>
              <a:rPr lang="en-US" dirty="0">
                <a:ea typeface="ＭＳ Ｐゴシック" pitchFamily="34" charset="-128"/>
              </a:rPr>
              <a:t>Convenient to think of the data as infinite.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038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30E6-F817-46F9-AC5D-D1A5F5D8F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Contd..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53FD3-0CB7-4A4E-A512-2696D3DE5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Input data element enter one after another (i.e., in a </a:t>
            </a:r>
            <a:r>
              <a:rPr lang="en-US" b="1" dirty="0"/>
              <a:t>stream</a:t>
            </a:r>
            <a:r>
              <a:rPr lang="en-US" dirty="0"/>
              <a:t>).</a:t>
            </a:r>
          </a:p>
          <a:p>
            <a:r>
              <a:rPr lang="en-US" dirty="0"/>
              <a:t>Cannot store the entire stream accessibly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8"/>
            <a:endParaRPr lang="en-US" dirty="0"/>
          </a:p>
          <a:p>
            <a:endParaRPr lang="en-US" b="1" dirty="0"/>
          </a:p>
          <a:p>
            <a:r>
              <a:rPr lang="en-US" b="1" dirty="0"/>
              <a:t>How do you make critical calculations about the stream using a limited amount of memory?</a:t>
            </a:r>
          </a:p>
          <a:p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93419A-B09E-4068-97FC-C876B3CFF5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528" y="3247430"/>
            <a:ext cx="8086442" cy="1923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24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1C85-EFB2-4EEC-9A64-C6DB2FB9D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864CD-1B5F-43CC-99C5-DB5626545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D60093"/>
                </a:solidFill>
              </a:rPr>
              <a:t>Mining query streams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Google wants to know what queries are </a:t>
            </a:r>
            <a:br>
              <a:rPr lang="en-US" dirty="0">
                <a:ea typeface="ＭＳ Ｐゴシック" pitchFamily="34" charset="-128"/>
              </a:rPr>
            </a:br>
            <a:r>
              <a:rPr lang="en-US" dirty="0">
                <a:ea typeface="ＭＳ Ｐゴシック" pitchFamily="34" charset="-128"/>
              </a:rPr>
              <a:t>more frequent today than yesterday</a:t>
            </a:r>
          </a:p>
          <a:p>
            <a:pPr lvl="8"/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>
                <a:solidFill>
                  <a:srgbClr val="0000FF"/>
                </a:solidFill>
              </a:rPr>
              <a:t>Mining click streams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Yahoo wants to know which of its pages are getting an unusual number of hits in the past hour</a:t>
            </a:r>
          </a:p>
          <a:p>
            <a:pPr lvl="8"/>
            <a:endParaRPr lang="en-US" b="1" dirty="0">
              <a:solidFill>
                <a:srgbClr val="008000"/>
              </a:solidFill>
            </a:endParaRPr>
          </a:p>
          <a:p>
            <a:r>
              <a:rPr lang="en-US" b="1" dirty="0">
                <a:solidFill>
                  <a:srgbClr val="008000"/>
                </a:solidFill>
              </a:rPr>
              <a:t>Mining social network news feeds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E.g., look for trending topics on Twitter, Facebook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A5EECA-B76A-4975-A29A-654FB1900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From http://www.mmds.org </a:t>
            </a:r>
          </a:p>
        </p:txBody>
      </p:sp>
    </p:spTree>
    <p:extLst>
      <p:ext uri="{BB962C8B-B14F-4D97-AF65-F5344CB8AC3E}">
        <p14:creationId xmlns:p14="http://schemas.microsoft.com/office/powerpoint/2010/main" val="3287840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3EF1A-989A-44D1-81D7-B43197D2A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A67B2-03E6-4CEE-B594-35580D5E7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8000"/>
                </a:solidFill>
              </a:rPr>
              <a:t>Sensor Networks 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Many sensors feeding into a central controller</a:t>
            </a:r>
          </a:p>
          <a:p>
            <a:r>
              <a:rPr lang="en-US" b="1" dirty="0">
                <a:solidFill>
                  <a:srgbClr val="D60093"/>
                </a:solidFill>
              </a:rPr>
              <a:t>Telephone call records 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Data feeds into customer bills as well as settlements between telephone companies</a:t>
            </a:r>
          </a:p>
          <a:p>
            <a:r>
              <a:rPr lang="en-US" b="1" dirty="0">
                <a:solidFill>
                  <a:srgbClr val="0000FF"/>
                </a:solidFill>
              </a:rPr>
              <a:t>IP packets monitored at a switch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Gather information for optimal routing</a:t>
            </a:r>
          </a:p>
          <a:p>
            <a:pPr lvl="1"/>
            <a:r>
              <a:rPr lang="en-US" dirty="0">
                <a:ea typeface="ＭＳ Ｐゴシック" pitchFamily="34" charset="-128"/>
              </a:rPr>
              <a:t>Detect denial-of-service attacks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947BB4-221D-4A1C-85CD-A4A2E27EB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From http://www.mmds.org </a:t>
            </a:r>
          </a:p>
        </p:txBody>
      </p:sp>
    </p:spTree>
    <p:extLst>
      <p:ext uri="{BB962C8B-B14F-4D97-AF65-F5344CB8AC3E}">
        <p14:creationId xmlns:p14="http://schemas.microsoft.com/office/powerpoint/2010/main" val="1879842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E4E7E-4BF1-4280-BE03-D7143C1D2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Formalization: One Pass Model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281B30-0D2A-4D80-8933-62FABF76E9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At time t, we observe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.  For analysis we assume that what we have observed is a sequence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={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so far and we do not know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in advance. </a:t>
                </a:r>
              </a:p>
              <a:p>
                <a:endParaRPr lang="en-US" dirty="0"/>
              </a:p>
              <a:p>
                <a:r>
                  <a:rPr lang="en-US" dirty="0"/>
                  <a:t>We have at any time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 limited memory budget which is much less than the t (or n). So storing every observation is out of question. </a:t>
                </a:r>
              </a:p>
              <a:p>
                <a:endParaRPr lang="en-US" dirty="0"/>
              </a:p>
              <a:p>
                <a:r>
                  <a:rPr lang="en-US" dirty="0"/>
                  <a:t>Assume out goal is to calculate f(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  <a:p>
                <a:endParaRPr lang="en-US" dirty="0"/>
              </a:p>
              <a:p>
                <a:r>
                  <a:rPr lang="en-US" dirty="0"/>
                  <a:t>Essentially, the algorithm should at any point in time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, be able to compute f(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) (Why?)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281B30-0D2A-4D80-8933-62FABF76E9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 r="-696" b="-3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785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3B858-91BF-4465-864A-95F0553DF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Question: Sampling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78733-0816-49D4-801E-E6D2A8394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get a representative sample of stream then we can do analysis on it. </a:t>
            </a:r>
          </a:p>
          <a:p>
            <a:pPr lvl="1"/>
            <a:r>
              <a:rPr lang="en-US" dirty="0"/>
              <a:t>Example: Find trending tweets from a large enough random sample of streams.</a:t>
            </a:r>
          </a:p>
          <a:p>
            <a:pPr lvl="1"/>
            <a:endParaRPr lang="en-US" dirty="0"/>
          </a:p>
          <a:p>
            <a:r>
              <a:rPr lang="en-US" dirty="0"/>
              <a:t>How to do sampling on a stream?</a:t>
            </a:r>
          </a:p>
        </p:txBody>
      </p:sp>
    </p:spTree>
    <p:extLst>
      <p:ext uri="{BB962C8B-B14F-4D97-AF65-F5344CB8AC3E}">
        <p14:creationId xmlns:p14="http://schemas.microsoft.com/office/powerpoint/2010/main" val="1970179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1B45B-4B38-43F9-A5A2-D25B6248E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Sampling a Fraction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41855-FD36-4C55-8A9D-C28D82EDB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Sample a random sample of say 1/10 the total size?</a:t>
            </a:r>
          </a:p>
          <a:p>
            <a:pPr lvl="1"/>
            <a:r>
              <a:rPr lang="en-US" dirty="0"/>
              <a:t>How?</a:t>
            </a:r>
          </a:p>
          <a:p>
            <a:pPr lvl="1"/>
            <a:r>
              <a:rPr lang="en-US" dirty="0"/>
              <a:t>Generate a random number between [1-10] and if that number is 1, then use the sample.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Issues?</a:t>
            </a:r>
          </a:p>
          <a:p>
            <a:pPr lvl="1"/>
            <a:r>
              <a:rPr lang="en-US" dirty="0"/>
              <a:t>Size is unknown, so this can go unbounded. </a:t>
            </a:r>
          </a:p>
          <a:p>
            <a:pPr lvl="1"/>
            <a:r>
              <a:rPr lang="en-US" dirty="0"/>
              <a:t>How about sampling bias?</a:t>
            </a:r>
          </a:p>
        </p:txBody>
      </p:sp>
    </p:spTree>
    <p:extLst>
      <p:ext uri="{BB962C8B-B14F-4D97-AF65-F5344CB8AC3E}">
        <p14:creationId xmlns:p14="http://schemas.microsoft.com/office/powerpoint/2010/main" val="99638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D47E0-E620-4FC6-9AFA-CF7E131C5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Fraction of duplicates in original vs sample?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FD45FD-077B-4E92-9E21-DB338397AEA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9520767" cy="4351338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Say the original data has U + 2D  elements where U are unique elements and all the D ones have one duplicate. </a:t>
                </a:r>
              </a:p>
              <a:p>
                <a:pPr lvl="1"/>
                <a:r>
                  <a:rPr lang="en-US" dirty="0"/>
                  <a:t>Fraction of Duplicates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What is the probability of duplicate in random sample?</a:t>
                </a:r>
              </a:p>
              <a:p>
                <a:pPr lvl="2"/>
                <a:r>
                  <a:rPr lang="en-US" dirty="0">
                    <a:ea typeface="ＭＳ Ｐゴシック" pitchFamily="34" charset="-128"/>
                  </a:rPr>
                  <a:t>Sample will contain </a:t>
                </a:r>
                <a:r>
                  <a:rPr lang="en-US" b="1" i="1" dirty="0">
                    <a:ea typeface="ＭＳ Ｐゴシック" pitchFamily="34" charset="-128"/>
                  </a:rPr>
                  <a:t>U</a:t>
                </a:r>
                <a:r>
                  <a:rPr lang="en-US" b="1" dirty="0">
                    <a:ea typeface="ＭＳ Ｐゴシック" pitchFamily="34" charset="-128"/>
                  </a:rPr>
                  <a:t>/10</a:t>
                </a:r>
                <a:r>
                  <a:rPr lang="en-US" dirty="0">
                    <a:ea typeface="ＭＳ Ｐゴシック" pitchFamily="34" charset="-128"/>
                  </a:rPr>
                  <a:t> of the singleton queries and </a:t>
                </a:r>
                <a:br>
                  <a:rPr lang="en-US" dirty="0">
                    <a:ea typeface="ＭＳ Ｐゴシック" pitchFamily="34" charset="-128"/>
                  </a:rPr>
                </a:br>
                <a:r>
                  <a:rPr lang="en-US" b="1" dirty="0">
                    <a:ea typeface="ＭＳ Ｐゴシック" pitchFamily="34" charset="-128"/>
                  </a:rPr>
                  <a:t>2</a:t>
                </a:r>
                <a:r>
                  <a:rPr lang="en-US" b="1" i="1" dirty="0">
                    <a:ea typeface="ＭＳ Ｐゴシック" pitchFamily="34" charset="-128"/>
                  </a:rPr>
                  <a:t>d</a:t>
                </a:r>
                <a:r>
                  <a:rPr lang="en-US" b="1" dirty="0">
                    <a:ea typeface="ＭＳ Ｐゴシック" pitchFamily="34" charset="-128"/>
                  </a:rPr>
                  <a:t>/10</a:t>
                </a:r>
                <a:r>
                  <a:rPr lang="en-US" dirty="0">
                    <a:ea typeface="ＭＳ Ｐゴシック" pitchFamily="34" charset="-128"/>
                  </a:rPr>
                  <a:t> of the duplicate queries at least once</a:t>
                </a:r>
              </a:p>
              <a:p>
                <a:pPr lvl="2"/>
                <a:r>
                  <a:rPr lang="en-US" dirty="0">
                    <a:ea typeface="ＭＳ Ｐゴシック" pitchFamily="34" charset="-128"/>
                  </a:rPr>
                  <a:t>But only </a:t>
                </a:r>
                <a:r>
                  <a:rPr lang="en-US" b="1" i="1" dirty="0">
                    <a:ea typeface="ＭＳ Ｐゴシック" pitchFamily="34" charset="-128"/>
                  </a:rPr>
                  <a:t>d</a:t>
                </a:r>
                <a:r>
                  <a:rPr lang="en-US" b="1" dirty="0">
                    <a:ea typeface="ＭＳ Ｐゴシック" pitchFamily="34" charset="-128"/>
                  </a:rPr>
                  <a:t>/100</a:t>
                </a:r>
                <a:r>
                  <a:rPr lang="en-US" dirty="0">
                    <a:ea typeface="ＭＳ Ｐゴシック" pitchFamily="34" charset="-128"/>
                  </a:rPr>
                  <a:t> pairs of duplicates</a:t>
                </a:r>
              </a:p>
              <a:p>
                <a:pPr lvl="3"/>
                <a:r>
                  <a:rPr lang="en-US" b="1" dirty="0">
                    <a:ea typeface="ＭＳ Ｐゴシック" pitchFamily="34" charset="-128"/>
                  </a:rPr>
                  <a:t>d/100</a:t>
                </a:r>
                <a:r>
                  <a:rPr lang="en-US" dirty="0">
                    <a:ea typeface="ＭＳ Ｐゴシック" pitchFamily="34" charset="-128"/>
                  </a:rPr>
                  <a:t> = </a:t>
                </a:r>
                <a:r>
                  <a:rPr lang="en-US" b="1" dirty="0">
                    <a:ea typeface="ＭＳ Ｐゴシック" pitchFamily="34" charset="-128"/>
                  </a:rPr>
                  <a:t>1/10 ∙ 1/10 ∙ d</a:t>
                </a:r>
              </a:p>
              <a:p>
                <a:pPr lvl="2"/>
                <a:r>
                  <a:rPr lang="en-US" dirty="0">
                    <a:ea typeface="ＭＳ Ｐゴシック" pitchFamily="34" charset="-128"/>
                  </a:rPr>
                  <a:t>Of </a:t>
                </a:r>
                <a:r>
                  <a:rPr lang="en-US" b="1" i="1" dirty="0">
                    <a:ea typeface="ＭＳ Ｐゴシック" pitchFamily="34" charset="-128"/>
                  </a:rPr>
                  <a:t>d</a:t>
                </a:r>
                <a:r>
                  <a:rPr lang="en-US" dirty="0">
                    <a:ea typeface="ＭＳ Ｐゴシック" pitchFamily="34" charset="-128"/>
                  </a:rPr>
                  <a:t> “duplicates” </a:t>
                </a:r>
                <a:r>
                  <a:rPr lang="en-US" b="1" i="1" dirty="0">
                    <a:ea typeface="ＭＳ Ｐゴシック" pitchFamily="34" charset="-128"/>
                  </a:rPr>
                  <a:t>18d/100</a:t>
                </a:r>
                <a:r>
                  <a:rPr lang="en-US" dirty="0">
                    <a:ea typeface="ＭＳ Ｐゴシック" pitchFamily="34" charset="-128"/>
                  </a:rPr>
                  <a:t> appear exactly once</a:t>
                </a:r>
              </a:p>
              <a:p>
                <a:pPr lvl="3"/>
                <a:r>
                  <a:rPr lang="en-US" b="1" dirty="0">
                    <a:ea typeface="ＭＳ Ｐゴシック" pitchFamily="34" charset="-128"/>
                  </a:rPr>
                  <a:t>18d/100 = ((1/10 ∙ 9/10)+(9/10 ∙ 1/10)) ∙ d</a:t>
                </a:r>
              </a:p>
              <a:p>
                <a:pPr lvl="3"/>
                <a:endParaRPr lang="en-US" b="1" dirty="0">
                  <a:ea typeface="ＭＳ Ｐゴシック" pitchFamily="34" charset="-128"/>
                </a:endParaRPr>
              </a:p>
              <a:p>
                <a:r>
                  <a:rPr lang="en-US" b="1" dirty="0">
                    <a:ea typeface="ＭＳ Ｐゴシック" pitchFamily="34" charset="-128"/>
                  </a:rPr>
                  <a:t>What happens to estimation?</a:t>
                </a:r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FD45FD-077B-4E92-9E21-DB338397AEA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9520767" cy="4351338"/>
              </a:xfrm>
              <a:blipFill>
                <a:blip r:embed="rId2"/>
                <a:stretch>
                  <a:fillRect l="-1025" t="-2801" b="-32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3339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796</Words>
  <Application>Microsoft Office PowerPoint</Application>
  <PresentationFormat>Widescreen</PresentationFormat>
  <Paragraphs>126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Office Theme</vt:lpstr>
      <vt:lpstr>Equation</vt:lpstr>
      <vt:lpstr>Introduction to Stream Computing and Reservoir Sampling</vt:lpstr>
      <vt:lpstr>Data Streams</vt:lpstr>
      <vt:lpstr>Contd..</vt:lpstr>
      <vt:lpstr>Applications </vt:lpstr>
      <vt:lpstr>Applications</vt:lpstr>
      <vt:lpstr>Formalization: One Pass Model</vt:lpstr>
      <vt:lpstr>Basic Question: Sampling</vt:lpstr>
      <vt:lpstr>Sampling a Fraction</vt:lpstr>
      <vt:lpstr>Fraction of duplicates in original vs sample?</vt:lpstr>
      <vt:lpstr>Fixed sample size</vt:lpstr>
      <vt:lpstr>Reservoir Sampling of Size s</vt:lpstr>
      <vt:lpstr>Proof: By Induction</vt:lpstr>
      <vt:lpstr>Weighted Reservoir sampling</vt:lpstr>
      <vt:lpstr>Attempt 1</vt:lpstr>
      <vt:lpstr>Solution:  (Pavlos S Efraimidis and Paul G Spirakis in 2006)</vt:lpstr>
      <vt:lpstr>Why it works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Universal Hashing, Bloom Filters and Count-Min Sketches</dc:title>
  <dc:creator>Anshumali Shrivastava</dc:creator>
  <cp:lastModifiedBy>Anshumali Shrivastava</cp:lastModifiedBy>
  <cp:revision>125</cp:revision>
  <dcterms:created xsi:type="dcterms:W3CDTF">2018-10-30T15:06:13Z</dcterms:created>
  <dcterms:modified xsi:type="dcterms:W3CDTF">2019-01-31T16:03:24Z</dcterms:modified>
</cp:coreProperties>
</file>