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6" r:id="rId10"/>
    <p:sldId id="265" r:id="rId11"/>
    <p:sldId id="284" r:id="rId12"/>
    <p:sldId id="267" r:id="rId13"/>
    <p:sldId id="270" r:id="rId14"/>
    <p:sldId id="271" r:id="rId15"/>
    <p:sldId id="272" r:id="rId16"/>
    <p:sldId id="273" r:id="rId17"/>
    <p:sldId id="275" r:id="rId18"/>
    <p:sldId id="274" r:id="rId19"/>
    <p:sldId id="281" r:id="rId20"/>
    <p:sldId id="282" r:id="rId21"/>
    <p:sldId id="286" r:id="rId22"/>
    <p:sldId id="276" r:id="rId23"/>
    <p:sldId id="283" r:id="rId24"/>
    <p:sldId id="287" r:id="rId25"/>
    <p:sldId id="285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shumali Shrivastava" initials="AS" lastIdx="1" clrIdx="0">
    <p:extLst>
      <p:ext uri="{19B8F6BF-5375-455C-9EA6-DF929625EA0E}">
        <p15:presenceInfo xmlns:p15="http://schemas.microsoft.com/office/powerpoint/2012/main" userId="ee53ba8455d9244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3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0-30T00:06:13.101" idx="1">
    <p:pos x="10" y="10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719AB8-F349-470F-93FF-D84207695EAD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3D518-6E07-4826-A7A1-880D124E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57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F3D518-6E07-4826-A7A1-880D124E199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525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F3D518-6E07-4826-A7A1-880D124E199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695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F3D518-6E07-4826-A7A1-880D124E199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118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6828F-ED6A-4967-8BDA-A5B3135B6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06DA4D-2DA7-4F37-8D04-B1384490EF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5B0CC-0223-43A0-A392-436689D10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2F4D4-E15C-4DA0-B2BE-231DF5FE5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7FC709-A2F0-4529-87D0-2EC31C126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299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4A6CB-200A-4915-BF81-1796AC139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8A884C-5CE5-4B7B-A695-3AA566DC2C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A1AEF-0CB9-40BD-BD3B-BC65FBD5D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EC22B-3E3A-462B-85B6-74AC3B5C1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7EE76-8ADE-423E-8E6F-D20417450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39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22EAD8-36D2-42D2-B5BA-8CBD2DC46D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47465D-22C6-4808-9FB7-1453330E0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93EF2-FBF4-4B37-A202-F66530EDE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3494C-8BED-44C2-AF70-EF320730A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D5120-5E3E-498A-8C73-A78F8D7E3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810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BA90F-4D58-4033-8A53-A19B977D5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8277E-09E5-4850-94D3-B8755E464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19936-AB51-497E-8443-CDD8DB503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C7D6D4-F6BD-4AF0-B934-9A868C8A3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BD8F6-E80E-47FE-85D1-9787245E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93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FE318-782C-4846-8DBB-BCC91C088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31AFD5-4752-4023-9ACA-657CEBF3C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48F21-AC5D-4E4E-A32B-5B56682CE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865F9C-0BC3-4DC2-BDF7-6310F38E1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EEECC-CFFD-40A4-A342-B163995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50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EEA3B-E6C6-4F8B-B392-C82D519C4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128D9-455D-4943-962D-B99413C6C0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97664F-2B3F-4034-9A89-C3EFF5ADD1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39F39D-E2D0-4EB5-9305-F7C5AC47B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C63E94-83CB-48A8-91B4-96154C06D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559292-4CC4-4C84-B072-0EEB0EC81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3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CAEE0-5E89-4282-ACD6-DFB9F1187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AF5AF0-CE7F-4B17-9056-4C1CF911F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72F4EA-7D68-49D8-B124-2B35BAFE5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60F79C-CA69-44F1-9861-3D995ACD4B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67724C-828C-4249-9A38-59A8360DB8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34DCB3-6584-4FFF-A560-2931BDE07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1F6426-B253-4F45-8D47-E07562D48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7DA1A-9355-4175-B367-27E9969F0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14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0CF40-E1CF-4638-89B2-5870EA606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448017-E81C-485B-A436-8ABC69F5B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851FA-131E-4B27-A1D4-D8F48F7D1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66CAE-06C1-4D1D-8089-4AA5B453D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6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FAA7E7-3463-40F9-8179-FA26D0536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05D75D-EAFA-4ABD-8969-6B42E09A0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F90E13-CE46-42C3-B076-81D46E2C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140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886B3-CA7C-4441-A444-5D09E64FB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C27E1-FB47-47EB-8C55-E441F6960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F38F24-21E9-4439-A16C-890301AE74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CD798F-C143-4F78-9AB6-8D5207AD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A5E2E1-0D54-499E-9D11-226A21F5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45C034-04EE-4754-AAAE-CD6547C6D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914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69811-5EAD-4D14-A79D-12F9CBC3E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F63F96-EAEF-4914-8644-78FC9E3064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3D3C92-6B26-4C33-A65E-6580C082E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406205-EE95-4E9C-B906-E2A315258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40385E-1A9B-4034-A3A9-A7FE0111A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674B57-941F-4B08-817B-9BC16313F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409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DD9642-BBA1-4562-AF11-0993088CB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F75EA6-9852-43CD-B82F-2237F1917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C2EC1-4855-476D-B6BF-2981E95186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320A6-7D82-4811-BFAE-8B12E26B26F4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28E17-BD32-4B5D-8111-B8CD2A5220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F3C82-612E-4CE3-8097-8F09768BF2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452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99BE-323E-43AF-80AE-5E6B0709E7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Stream Estimation 1: Count-Min Sketch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8ECF49-2E08-41A7-8B04-885DF94D6E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447395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083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B6246-7F77-400B-BBEE-3D3B96E2A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Hope?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09D52-ADBC-4DBA-9CE0-6BBAB394E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case. No!</a:t>
            </a:r>
          </a:p>
          <a:p>
            <a:endParaRPr lang="en-US" dirty="0"/>
          </a:p>
          <a:p>
            <a:r>
              <a:rPr lang="en-US" dirty="0"/>
              <a:t>However, if we know that the stream contains element with large counts, then something is possible.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514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D6156-4405-4931-99E8-341DB4176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Law in Real World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EB1287-8397-4AAD-90E8-EFCE62D42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876" y="1533466"/>
            <a:ext cx="5356854" cy="4959409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endParaRPr lang="en-US" sz="1800" dirty="0"/>
          </a:p>
          <a:p>
            <a:r>
              <a:rPr lang="en-US" sz="2200" dirty="0"/>
              <a:t>Exactly: No Hopes, we need dictionary O(N). </a:t>
            </a:r>
          </a:p>
          <a:p>
            <a:r>
              <a:rPr lang="en-US" sz="2200" b="1" dirty="0"/>
              <a:t>Approximation </a:t>
            </a:r>
            <a:r>
              <a:rPr lang="en-US" sz="2200" dirty="0"/>
              <a:t>: Wont be accurate on General Input</a:t>
            </a:r>
          </a:p>
          <a:p>
            <a:r>
              <a:rPr lang="en-US" sz="2200" b="1" dirty="0"/>
              <a:t>Approximation and Power Law</a:t>
            </a:r>
            <a:r>
              <a:rPr lang="en-US" sz="2200" dirty="0"/>
              <a:t> </a:t>
            </a:r>
            <a:r>
              <a:rPr lang="en-US" sz="2200" b="1" dirty="0"/>
              <a:t>Input</a:t>
            </a:r>
            <a:r>
              <a:rPr lang="en-US" sz="2200" dirty="0"/>
              <a:t>: </a:t>
            </a:r>
            <a:r>
              <a:rPr lang="en-US" sz="2200" b="1" dirty="0"/>
              <a:t>YES!! </a:t>
            </a:r>
          </a:p>
          <a:p>
            <a:endParaRPr lang="en-US" sz="2200" dirty="0"/>
          </a:p>
          <a:p>
            <a:r>
              <a:rPr lang="en-US" sz="2200" dirty="0"/>
              <a:t> Real word data follows power law. Some things are repeated all the time, most things occur rarely. </a:t>
            </a:r>
          </a:p>
          <a:p>
            <a:pPr lvl="1"/>
            <a:r>
              <a:rPr lang="en-US" sz="1800" dirty="0"/>
              <a:t>Browsing History</a:t>
            </a:r>
          </a:p>
          <a:p>
            <a:pPr lvl="1"/>
            <a:r>
              <a:rPr lang="en-US" sz="1800" dirty="0"/>
              <a:t>User Queries</a:t>
            </a:r>
          </a:p>
          <a:p>
            <a:pPr lvl="1"/>
            <a:r>
              <a:rPr lang="en-US" sz="1800" dirty="0"/>
              <a:t>Phrases </a:t>
            </a:r>
          </a:p>
          <a:p>
            <a:pPr lvl="1"/>
            <a:r>
              <a:rPr lang="en-US" sz="1800" dirty="0"/>
              <a:t>Human Patterns</a:t>
            </a:r>
          </a:p>
          <a:p>
            <a:pPr lvl="1"/>
            <a:endParaRPr lang="en-US" sz="1800" dirty="0"/>
          </a:p>
          <a:p>
            <a:pPr marL="457200" lvl="1" indent="0">
              <a:buNone/>
            </a:pPr>
            <a:endParaRPr lang="en-US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6D9809-F0FB-4C3C-A496-06399D86AB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2025" y="2138543"/>
            <a:ext cx="5141701" cy="2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314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73C7-539D-4D97-9A67-D3ABD01CD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Revise: Bloom Filters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C5EAB36-8591-4472-8463-EAF745C04EF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17990"/>
                <a:ext cx="10714567" cy="5095875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Use K-independent </a:t>
                </a:r>
                <a:r>
                  <a:rPr lang="en-US"/>
                  <a:t>hash functions</a:t>
                </a:r>
                <a:endParaRPr lang="en-US" dirty="0"/>
              </a:p>
              <a:p>
                <a:pPr lvl="1"/>
                <a:r>
                  <a:rPr lang="en-US" dirty="0"/>
                  <a:t>Just select seeds independently. </a:t>
                </a:r>
              </a:p>
              <a:p>
                <a:r>
                  <a:rPr lang="en-US" dirty="0"/>
                  <a:t>K = 3 illustration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Given a query q, if all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dirty="0"/>
                  <a:t>is set, return seen else no.</a:t>
                </a:r>
              </a:p>
              <a:p>
                <a:r>
                  <a:rPr lang="en-US" dirty="0"/>
                  <a:t>False Positive Rate? 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C5EAB36-8591-4472-8463-EAF745C04E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17990"/>
                <a:ext cx="10714567" cy="5095875"/>
              </a:xfrm>
              <a:blipFill>
                <a:blip r:embed="rId2"/>
                <a:stretch>
                  <a:fillRect l="-1024" t="-1914" b="-7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0558361-C38D-4CBC-A881-36D1C5D034D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49400" y="4902822"/>
          <a:ext cx="8176035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5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361400">
                <a:tc>
                  <a:txBody>
                    <a:bodyPr/>
                    <a:lstStyle/>
                    <a:p>
                      <a:r>
                        <a:rPr lang="en-US" dirty="0"/>
                        <a:t>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F6752193-3AE3-4062-A88F-3145658C2280}"/>
              </a:ext>
            </a:extLst>
          </p:cNvPr>
          <p:cNvSpPr/>
          <p:nvPr/>
        </p:nvSpPr>
        <p:spPr>
          <a:xfrm>
            <a:off x="2603500" y="3907819"/>
            <a:ext cx="406400" cy="2243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29C6C9F-FD5B-4900-98F3-CFC543AAE6E5}"/>
              </a:ext>
            </a:extLst>
          </p:cNvPr>
          <p:cNvCxnSpPr>
            <a:cxnSpLocks/>
          </p:cNvCxnSpPr>
          <p:nvPr/>
        </p:nvCxnSpPr>
        <p:spPr>
          <a:xfrm>
            <a:off x="2827867" y="4169303"/>
            <a:ext cx="59266" cy="8006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03732CC-F4A4-4F63-B608-0C493D3274BD}"/>
              </a:ext>
            </a:extLst>
          </p:cNvPr>
          <p:cNvCxnSpPr>
            <a:cxnSpLocks/>
          </p:cNvCxnSpPr>
          <p:nvPr/>
        </p:nvCxnSpPr>
        <p:spPr>
          <a:xfrm>
            <a:off x="2992967" y="4031137"/>
            <a:ext cx="4724400" cy="93879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FBBC3FA-B4D4-4515-A199-D97FE4933E25}"/>
              </a:ext>
            </a:extLst>
          </p:cNvPr>
          <p:cNvCxnSpPr>
            <a:cxnSpLocks/>
          </p:cNvCxnSpPr>
          <p:nvPr/>
        </p:nvCxnSpPr>
        <p:spPr>
          <a:xfrm>
            <a:off x="2942167" y="4101834"/>
            <a:ext cx="2023533" cy="9187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3205AB79-C1B9-4DFC-A42B-3744E5AD2859}"/>
              </a:ext>
            </a:extLst>
          </p:cNvPr>
          <p:cNvSpPr/>
          <p:nvPr/>
        </p:nvSpPr>
        <p:spPr>
          <a:xfrm>
            <a:off x="6938434" y="3888681"/>
            <a:ext cx="406400" cy="224367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CEE6436-7B90-4F01-BA1C-11C2C3C5D6AA}"/>
              </a:ext>
            </a:extLst>
          </p:cNvPr>
          <p:cNvCxnSpPr/>
          <p:nvPr/>
        </p:nvCxnSpPr>
        <p:spPr>
          <a:xfrm flipH="1">
            <a:off x="6705601" y="4110142"/>
            <a:ext cx="465666" cy="1007533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056468C-9614-4CA6-A2AC-17A65AB2FCF3}"/>
              </a:ext>
            </a:extLst>
          </p:cNvPr>
          <p:cNvCxnSpPr>
            <a:cxnSpLocks/>
          </p:cNvCxnSpPr>
          <p:nvPr/>
        </p:nvCxnSpPr>
        <p:spPr>
          <a:xfrm flipH="1">
            <a:off x="5041900" y="4031137"/>
            <a:ext cx="1845734" cy="93192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78D964F-4615-4C7D-9075-D6F9E139800A}"/>
              </a:ext>
            </a:extLst>
          </p:cNvPr>
          <p:cNvCxnSpPr>
            <a:cxnSpLocks/>
          </p:cNvCxnSpPr>
          <p:nvPr/>
        </p:nvCxnSpPr>
        <p:spPr>
          <a:xfrm>
            <a:off x="7467600" y="4122027"/>
            <a:ext cx="1367368" cy="84103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BE357FF-E7B5-4D71-9CA8-6A11EE5AE2B0}"/>
                  </a:ext>
                </a:extLst>
              </p:cNvPr>
              <p:cNvSpPr txBox="1"/>
              <p:nvPr/>
            </p:nvSpPr>
            <p:spPr>
              <a:xfrm>
                <a:off x="2319867" y="3163668"/>
                <a:ext cx="4064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BE357FF-E7B5-4D71-9CA8-6A11EE5AE2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9867" y="3163668"/>
                <a:ext cx="406400" cy="830997"/>
              </a:xfrm>
              <a:prstGeom prst="rect">
                <a:avLst/>
              </a:prstGeom>
              <a:blipFill>
                <a:blip r:embed="rId3"/>
                <a:stretch>
                  <a:fillRect l="-4545" r="-7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A96B289-73C6-41C0-88BC-D57C08849CEE}"/>
                  </a:ext>
                </a:extLst>
              </p:cNvPr>
              <p:cNvSpPr txBox="1"/>
              <p:nvPr/>
            </p:nvSpPr>
            <p:spPr>
              <a:xfrm>
                <a:off x="6968067" y="3111875"/>
                <a:ext cx="406400" cy="7540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5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5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5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5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A96B289-73C6-41C0-88BC-D57C08849C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8067" y="3111875"/>
                <a:ext cx="406400" cy="754053"/>
              </a:xfrm>
              <a:prstGeom prst="rect">
                <a:avLst/>
              </a:prstGeom>
              <a:blipFill>
                <a:blip r:embed="rId4"/>
                <a:stretch>
                  <a:fillRect l="-4478" r="-13433" b="-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1271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976A8-FCAB-4813-B9E3-E6EB5BCD8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Bloom Filters with Counters do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80D1110-1B20-488A-B959-ACD01B1CC5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68967"/>
                <a:ext cx="10515600" cy="4707996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To simplify, lets just take 1 (K=1) random hash function and use counters instead of bits, so whenever s is occurred, increment h(s). 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Given string q, estimate its frequency with the frequency of hashed counter h(q). </a:t>
                </a:r>
              </a:p>
              <a:p>
                <a:endParaRPr lang="en-US" dirty="0"/>
              </a:p>
              <a:p>
                <a:r>
                  <a:rPr lang="en-US" dirty="0"/>
                  <a:t>Reminder with universal hash function, the probability of </a:t>
                </a:r>
                <a:r>
                  <a:rPr lang="en-US" dirty="0" err="1"/>
                  <a:t>Pr</a:t>
                </a:r>
                <a:r>
                  <a:rPr lang="en-US" dirty="0"/>
                  <a:t>(h(s) = c)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80D1110-1B20-488A-B959-ACD01B1CC5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68967"/>
                <a:ext cx="10515600" cy="4707996"/>
              </a:xfrm>
              <a:blipFill>
                <a:blip r:embed="rId2"/>
                <a:stretch>
                  <a:fillRect l="-812" t="-2979" r="-4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7F535B9-1158-4B51-BCD0-7139918071C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603500" y="4059640"/>
          <a:ext cx="8176035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5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4506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361400">
                <a:tc>
                  <a:txBody>
                    <a:bodyPr/>
                    <a:lstStyle/>
                    <a:p>
                      <a:r>
                        <a:rPr lang="en-US" dirty="0"/>
                        <a:t>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BF93914-DE14-4080-BDEB-7A2CB454F37F}"/>
              </a:ext>
            </a:extLst>
          </p:cNvPr>
          <p:cNvSpPr txBox="1"/>
          <p:nvPr/>
        </p:nvSpPr>
        <p:spPr>
          <a:xfrm>
            <a:off x="3107265" y="2131454"/>
            <a:ext cx="94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h(s)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3AB5D0D-D7D7-4137-B2E2-9C6B5B530F23}"/>
              </a:ext>
            </a:extLst>
          </p:cNvPr>
          <p:cNvSpPr/>
          <p:nvPr/>
        </p:nvSpPr>
        <p:spPr>
          <a:xfrm>
            <a:off x="794462" y="3340316"/>
            <a:ext cx="321733" cy="203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Curved Down 6">
            <a:extLst>
              <a:ext uri="{FF2B5EF4-FFF2-40B4-BE49-F238E27FC236}">
                <a16:creationId xmlns:a16="http://schemas.microsoft.com/office/drawing/2014/main" id="{C1D3DC3D-6951-4C75-8272-B61E16CE6915}"/>
              </a:ext>
            </a:extLst>
          </p:cNvPr>
          <p:cNvSpPr/>
          <p:nvPr/>
        </p:nvSpPr>
        <p:spPr>
          <a:xfrm rot="591919">
            <a:off x="1164167" y="2705100"/>
            <a:ext cx="4351866" cy="935567"/>
          </a:xfrm>
          <a:prstGeom prst="curved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368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CD30F9D-4069-4E04-856D-AC2C351FE9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881531"/>
              </p:ext>
            </p:extLst>
          </p:nvPr>
        </p:nvGraphicFramePr>
        <p:xfrm>
          <a:off x="2654079" y="1014838"/>
          <a:ext cx="8939045" cy="11196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78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78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7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78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78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196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5F06601D-297E-432F-83DB-6BDC0F2B5CB7}"/>
              </a:ext>
            </a:extLst>
          </p:cNvPr>
          <p:cNvSpPr/>
          <p:nvPr/>
        </p:nvSpPr>
        <p:spPr>
          <a:xfrm>
            <a:off x="6311144" y="1166646"/>
            <a:ext cx="998484" cy="89337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3981AD3F-3818-4E7B-B19B-28CC2A86C043}"/>
              </a:ext>
            </a:extLst>
          </p:cNvPr>
          <p:cNvSpPr/>
          <p:nvPr/>
        </p:nvSpPr>
        <p:spPr>
          <a:xfrm flipH="1">
            <a:off x="7734300" y="1618588"/>
            <a:ext cx="166378" cy="12554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D8EF4A-BC0A-45CF-BDFD-A68FFE9C2CD0}"/>
              </a:ext>
            </a:extLst>
          </p:cNvPr>
          <p:cNvSpPr txBox="1"/>
          <p:nvPr/>
        </p:nvSpPr>
        <p:spPr>
          <a:xfrm>
            <a:off x="7361923" y="1353229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+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A107556-B2F7-409A-9EE4-2763687937C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622333" y="2811224"/>
          <a:ext cx="8939045" cy="11196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78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78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7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78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78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196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5E12C2F0-4CCF-41A0-82FD-BDD24B5056F7}"/>
              </a:ext>
            </a:extLst>
          </p:cNvPr>
          <p:cNvSpPr/>
          <p:nvPr/>
        </p:nvSpPr>
        <p:spPr>
          <a:xfrm>
            <a:off x="6625194" y="3473667"/>
            <a:ext cx="97338" cy="12506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B1335126-58C0-4F5B-BDF4-3CDAA8FA9C27}"/>
              </a:ext>
            </a:extLst>
          </p:cNvPr>
          <p:cNvSpPr/>
          <p:nvPr/>
        </p:nvSpPr>
        <p:spPr>
          <a:xfrm flipH="1">
            <a:off x="7451833" y="3473667"/>
            <a:ext cx="117366" cy="11561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C50D603-E8D3-4FDF-B429-A71BAFC515A9}"/>
              </a:ext>
            </a:extLst>
          </p:cNvPr>
          <p:cNvSpPr txBox="1"/>
          <p:nvPr/>
        </p:nvSpPr>
        <p:spPr>
          <a:xfrm>
            <a:off x="6841078" y="3150501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+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8A22861-B32D-4E9E-9C57-D6D932936BD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653864" y="4881935"/>
          <a:ext cx="8939045" cy="11196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78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78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7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78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78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196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Flowchart: Connector 12">
            <a:extLst>
              <a:ext uri="{FF2B5EF4-FFF2-40B4-BE49-F238E27FC236}">
                <a16:creationId xmlns:a16="http://schemas.microsoft.com/office/drawing/2014/main" id="{100FEF9C-5181-4FE1-AB0F-545C0110D41C}"/>
              </a:ext>
            </a:extLst>
          </p:cNvPr>
          <p:cNvSpPr/>
          <p:nvPr/>
        </p:nvSpPr>
        <p:spPr>
          <a:xfrm>
            <a:off x="6254283" y="5002923"/>
            <a:ext cx="696103" cy="89337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C8C07748-DBE9-47EA-8790-BE7CF0F9A262}"/>
              </a:ext>
            </a:extLst>
          </p:cNvPr>
          <p:cNvSpPr/>
          <p:nvPr/>
        </p:nvSpPr>
        <p:spPr>
          <a:xfrm>
            <a:off x="7254974" y="5002924"/>
            <a:ext cx="756746" cy="89337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7A9CED3-87F9-4C98-9399-A086B01CF698}"/>
              </a:ext>
            </a:extLst>
          </p:cNvPr>
          <p:cNvSpPr txBox="1"/>
          <p:nvPr/>
        </p:nvSpPr>
        <p:spPr>
          <a:xfrm>
            <a:off x="6895732" y="5068641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+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B4B48B8-0F5E-4383-AD1B-67B1CD15D273}"/>
              </a:ext>
            </a:extLst>
          </p:cNvPr>
          <p:cNvSpPr txBox="1"/>
          <p:nvPr/>
        </p:nvSpPr>
        <p:spPr>
          <a:xfrm>
            <a:off x="354998" y="1353229"/>
            <a:ext cx="18309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2">
                    <a:lumMod val="10000"/>
                  </a:schemeClr>
                </a:solidFill>
              </a:rPr>
              <a:t>The Good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FFAA47C-92A6-478A-B54B-2C8957D3D937}"/>
              </a:ext>
            </a:extLst>
          </p:cNvPr>
          <p:cNvSpPr txBox="1"/>
          <p:nvPr/>
        </p:nvSpPr>
        <p:spPr>
          <a:xfrm>
            <a:off x="89338" y="2975822"/>
            <a:ext cx="25647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2">
                    <a:lumMod val="10000"/>
                  </a:schemeClr>
                </a:solidFill>
              </a:rPr>
              <a:t>The Irrelevant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9B23B8E-68A8-416F-922C-B89C828E19C2}"/>
              </a:ext>
            </a:extLst>
          </p:cNvPr>
          <p:cNvSpPr txBox="1"/>
          <p:nvPr/>
        </p:nvSpPr>
        <p:spPr>
          <a:xfrm>
            <a:off x="131379" y="5258956"/>
            <a:ext cx="22781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2">
                    <a:lumMod val="10000"/>
                  </a:schemeClr>
                </a:solidFill>
              </a:rPr>
              <a:t>The Unlucky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D04369-5177-41BF-973E-37A98B200501}"/>
              </a:ext>
            </a:extLst>
          </p:cNvPr>
          <p:cNvSpPr txBox="1"/>
          <p:nvPr/>
        </p:nvSpPr>
        <p:spPr>
          <a:xfrm>
            <a:off x="3481550" y="204945"/>
            <a:ext cx="7018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Survival of Fittest  (natural selection)</a:t>
            </a:r>
          </a:p>
        </p:txBody>
      </p:sp>
    </p:spTree>
    <p:extLst>
      <p:ext uri="{BB962C8B-B14F-4D97-AF65-F5344CB8AC3E}">
        <p14:creationId xmlns:p14="http://schemas.microsoft.com/office/powerpoint/2010/main" val="1834845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3" grpId="0" animBg="1"/>
      <p:bldP spid="14" grpId="0" animBg="1"/>
      <p:bldP spid="15" grpId="0"/>
      <p:bldP spid="17" grpId="0"/>
      <p:bldP spid="18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4EA64-30F3-407E-BE7B-9041829BD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Points to Ponder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5958A16-3CCB-41B0-990D-2835F44629C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49300" y="1419225"/>
                <a:ext cx="10515600" cy="4351338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sz="3200" dirty="0"/>
                  <a:t>No collision: we estimate exactly. </a:t>
                </a:r>
              </a:p>
              <a:p>
                <a:r>
                  <a:rPr lang="en-US" sz="3200" dirty="0"/>
                  <a:t>Collisions always overestimate (if unlucky by a lot)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Denote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𝑐𝑜𝑢𝑛𝑡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𝑜𝑓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𝑠𝑡𝑟𝑖𝑛𝑔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r>
                  <a:rPr lang="en-US" dirty="0"/>
                  <a:t>If s is frequent (heavy), then h(s) is a good estimate unless some other heavy r collides with h, i.e. h(s) = h(r), or too many tails present in h(s)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 Let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=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𝑠𝑢𝑚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𝑜𝑓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𝑎𝑙𝑙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𝑡h𝑒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𝑒𝑙𝑒𝑚𝑒𝑛𝑡𝑠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 Expected value of counter h(s) 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Σ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  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c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</m:sub>
                        </m:sSub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 &lt;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Σ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R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Expected Error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Σ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R</m:t>
                        </m:r>
                      </m:den>
                    </m:f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In power law, if s is head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 (some fraction of everything). </a:t>
                </a:r>
              </a:p>
              <a:p>
                <a:pPr lvl="1"/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5958A16-3CCB-41B0-990D-2835F44629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49300" y="1419225"/>
                <a:ext cx="10515600" cy="4351338"/>
              </a:xfrm>
              <a:blipFill>
                <a:blip r:embed="rId2"/>
                <a:stretch>
                  <a:fillRect l="-1217" t="-4482" b="-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9755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25B74-B970-407B-8692-D36430921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Can we do better?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FD68A-CA13-465C-BB96-2CD93AF04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Repeat Independently d times, take minimum (Count-Min)</a:t>
            </a:r>
          </a:p>
          <a:p>
            <a:r>
              <a:rPr lang="en-US" dirty="0"/>
              <a:t>Unless all the d counters messes up simultaneously, we have a good estimate.</a:t>
            </a:r>
          </a:p>
          <a:p>
            <a:r>
              <a:rPr lang="en-US" dirty="0"/>
              <a:t> For heavy hitters, unless every d counters has more than 2 heavy hitters we are fine. </a:t>
            </a:r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69351AF-A135-4EC0-85F0-399E52E1CCC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623733" y="4046939"/>
          <a:ext cx="7476075" cy="15414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8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3853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3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097056"/>
                  </a:ext>
                </a:extLst>
              </a:tr>
              <a:tr h="3853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981805"/>
                  </a:ext>
                </a:extLst>
              </a:tr>
              <a:tr h="3853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711295"/>
                  </a:ext>
                </a:extLst>
              </a:tr>
            </a:tbl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2C65A2EA-7210-453A-BF6B-1E93B0FA216A}"/>
              </a:ext>
            </a:extLst>
          </p:cNvPr>
          <p:cNvSpPr/>
          <p:nvPr/>
        </p:nvSpPr>
        <p:spPr>
          <a:xfrm>
            <a:off x="768350" y="4551367"/>
            <a:ext cx="419100" cy="283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3DEC680-B94D-4120-ACCB-EC4BA542FEC2}"/>
              </a:ext>
            </a:extLst>
          </p:cNvPr>
          <p:cNvCxnSpPr>
            <a:cxnSpLocks/>
          </p:cNvCxnSpPr>
          <p:nvPr/>
        </p:nvCxnSpPr>
        <p:spPr>
          <a:xfrm flipV="1">
            <a:off x="1121833" y="4271577"/>
            <a:ext cx="5109634" cy="32899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16D5252-FEBD-496E-B4AD-CE7D95396A2D}"/>
              </a:ext>
            </a:extLst>
          </p:cNvPr>
          <p:cNvCxnSpPr>
            <a:cxnSpLocks/>
          </p:cNvCxnSpPr>
          <p:nvPr/>
        </p:nvCxnSpPr>
        <p:spPr>
          <a:xfrm>
            <a:off x="1092192" y="4674921"/>
            <a:ext cx="9105908" cy="264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0698517-728D-476D-B3A0-8E6925F63EAA}"/>
              </a:ext>
            </a:extLst>
          </p:cNvPr>
          <p:cNvCxnSpPr>
            <a:cxnSpLocks/>
          </p:cNvCxnSpPr>
          <p:nvPr/>
        </p:nvCxnSpPr>
        <p:spPr>
          <a:xfrm>
            <a:off x="977900" y="4750930"/>
            <a:ext cx="3780367" cy="25001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C36C431-8893-4BFC-B3B6-3EDF7D134449}"/>
              </a:ext>
            </a:extLst>
          </p:cNvPr>
          <p:cNvCxnSpPr>
            <a:cxnSpLocks/>
          </p:cNvCxnSpPr>
          <p:nvPr/>
        </p:nvCxnSpPr>
        <p:spPr>
          <a:xfrm>
            <a:off x="948267" y="4773061"/>
            <a:ext cx="4826000" cy="56722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85107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25B74-B970-407B-8692-D36430921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Summary of Algorithm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3FD68A-CA13-465C-BB96-2CD93AF0453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/>
              <a:lstStyle/>
              <a:p>
                <a:r>
                  <a:rPr lang="en-US" dirty="0"/>
                  <a:t>Take d, independent hash function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..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dirty="0"/>
                  <a:t> and d arrays of size R.</a:t>
                </a:r>
              </a:p>
              <a:p>
                <a:r>
                  <a:rPr lang="en-US" b="1" dirty="0"/>
                  <a:t>Update</a:t>
                </a:r>
                <a:r>
                  <a:rPr lang="en-US" dirty="0"/>
                  <a:t>: Any string s, increment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in array </a:t>
                </a:r>
                <a:r>
                  <a:rPr lang="en-US" dirty="0" err="1"/>
                  <a:t>i</a:t>
                </a:r>
                <a:r>
                  <a:rPr lang="en-US" dirty="0"/>
                  <a:t>.  </a:t>
                </a:r>
              </a:p>
              <a:p>
                <a:r>
                  <a:rPr lang="en-US" b="1" dirty="0"/>
                  <a:t>Estimate Counts: </a:t>
                </a:r>
                <a:r>
                  <a:rPr lang="en-US" dirty="0"/>
                  <a:t>Given query q, return min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,.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..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)</a:t>
                </a:r>
                <a:r>
                  <a:rPr lang="en-US" b="1" dirty="0"/>
                  <a:t> </a:t>
                </a:r>
              </a:p>
              <a:p>
                <a:endParaRPr lang="en-US" b="1" dirty="0"/>
              </a:p>
              <a:p>
                <a:endParaRPr lang="en-US" b="1" dirty="0"/>
              </a:p>
              <a:p>
                <a:endParaRPr lang="en-US" b="1" dirty="0"/>
              </a:p>
              <a:p>
                <a:endParaRPr lang="en-US" b="1" dirty="0"/>
              </a:p>
              <a:p>
                <a:endParaRPr lang="en-US" b="1" dirty="0"/>
              </a:p>
              <a:p>
                <a:r>
                  <a:rPr lang="en-US" b="1" dirty="0"/>
                  <a:t>Update and Estimate cost O(d)</a:t>
                </a:r>
              </a:p>
              <a:p>
                <a:endParaRPr lang="en-US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3FD68A-CA13-465C-BB96-2CD93AF04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3"/>
                <a:stretch>
                  <a:fillRect l="-1043" t="-2089" b="-14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69351AF-A135-4EC0-85F0-399E52E1CCC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623733" y="4046939"/>
          <a:ext cx="7476075" cy="15414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8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9840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3853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3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097056"/>
                  </a:ext>
                </a:extLst>
              </a:tr>
              <a:tr h="3853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981805"/>
                  </a:ext>
                </a:extLst>
              </a:tr>
              <a:tr h="3853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711295"/>
                  </a:ext>
                </a:extLst>
              </a:tr>
            </a:tbl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2C65A2EA-7210-453A-BF6B-1E93B0FA216A}"/>
              </a:ext>
            </a:extLst>
          </p:cNvPr>
          <p:cNvSpPr/>
          <p:nvPr/>
        </p:nvSpPr>
        <p:spPr>
          <a:xfrm>
            <a:off x="768350" y="4551367"/>
            <a:ext cx="419100" cy="283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3DEC680-B94D-4120-ACCB-EC4BA542FEC2}"/>
              </a:ext>
            </a:extLst>
          </p:cNvPr>
          <p:cNvCxnSpPr>
            <a:cxnSpLocks/>
          </p:cNvCxnSpPr>
          <p:nvPr/>
        </p:nvCxnSpPr>
        <p:spPr>
          <a:xfrm flipV="1">
            <a:off x="1121833" y="4271577"/>
            <a:ext cx="5109634" cy="32899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16D5252-FEBD-496E-B4AD-CE7D95396A2D}"/>
              </a:ext>
            </a:extLst>
          </p:cNvPr>
          <p:cNvCxnSpPr>
            <a:cxnSpLocks/>
          </p:cNvCxnSpPr>
          <p:nvPr/>
        </p:nvCxnSpPr>
        <p:spPr>
          <a:xfrm>
            <a:off x="1092192" y="4674921"/>
            <a:ext cx="9105908" cy="264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0698517-728D-476D-B3A0-8E6925F63EAA}"/>
              </a:ext>
            </a:extLst>
          </p:cNvPr>
          <p:cNvCxnSpPr>
            <a:cxnSpLocks/>
          </p:cNvCxnSpPr>
          <p:nvPr/>
        </p:nvCxnSpPr>
        <p:spPr>
          <a:xfrm>
            <a:off x="977900" y="4750930"/>
            <a:ext cx="3780367" cy="25001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C36C431-8893-4BFC-B3B6-3EDF7D134449}"/>
              </a:ext>
            </a:extLst>
          </p:cNvPr>
          <p:cNvCxnSpPr>
            <a:cxnSpLocks/>
          </p:cNvCxnSpPr>
          <p:nvPr/>
        </p:nvCxnSpPr>
        <p:spPr>
          <a:xfrm>
            <a:off x="948267" y="4773061"/>
            <a:ext cx="4826000" cy="56722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04002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74963-8E97-49A5-AFF3-5F0135504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Markov Inequality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12AF394-CC9D-4510-95DE-9A6B02EE3EA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dirty="0"/>
                  <a:t> ;  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For just 1 hash function, </a:t>
                </a:r>
              </a:p>
              <a:p>
                <a:pPr lvl="1"/>
                <a:r>
                  <a:rPr lang="en-US" dirty="0"/>
                  <a:t>Denote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 Expected error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err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b="0" dirty="0"/>
                  <a:t> (why? Previous slides)</a:t>
                </a:r>
              </a:p>
              <a:p>
                <a:pPr lvl="1"/>
                <a:r>
                  <a:rPr lang="en-US" dirty="0"/>
                  <a:t> </a:t>
                </a:r>
                <a:r>
                  <a:rPr lang="en-US" dirty="0" err="1"/>
                  <a:t>Pr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𝑒𝑟𝑟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&gt;2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𝜖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So the error is worse than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𝜖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with d hash functions with probability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0.5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   (d= 7 it is 0.007) 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12AF394-CC9D-4510-95DE-9A6B02EE3E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7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45880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FF244-4F94-4EAB-BD45-0A675D0C9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Mental 	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85564-C6E5-4D4C-9E8B-7B91E7001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to increase d (number of hash functions)?</a:t>
            </a:r>
          </a:p>
          <a:p>
            <a:r>
              <a:rPr lang="en-US" dirty="0"/>
              <a:t>When to </a:t>
            </a:r>
            <a:r>
              <a:rPr lang="en-US"/>
              <a:t>increase R (or </a:t>
            </a:r>
            <a:r>
              <a:rPr lang="en-US" dirty="0"/>
              <a:t>the range)? </a:t>
            </a:r>
          </a:p>
        </p:txBody>
      </p:sp>
    </p:spTree>
    <p:extLst>
      <p:ext uri="{BB962C8B-B14F-4D97-AF65-F5344CB8AC3E}">
        <p14:creationId xmlns:p14="http://schemas.microsoft.com/office/powerpoint/2010/main" val="2449452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30E6-F817-46F9-AC5D-D1A5F5D8F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Contd..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53FD3-0CB7-4A4E-A512-2696D3DE5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Input data element enter one after another (i.e., in a </a:t>
            </a:r>
            <a:r>
              <a:rPr lang="en-US" b="1" dirty="0"/>
              <a:t>stream</a:t>
            </a:r>
            <a:r>
              <a:rPr lang="en-US" dirty="0"/>
              <a:t>).</a:t>
            </a:r>
          </a:p>
          <a:p>
            <a:r>
              <a:rPr lang="en-US" dirty="0"/>
              <a:t>Cannot store the entire stream accessibly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8"/>
            <a:endParaRPr lang="en-US" dirty="0"/>
          </a:p>
          <a:p>
            <a:endParaRPr lang="en-US" b="1" dirty="0"/>
          </a:p>
          <a:p>
            <a:r>
              <a:rPr lang="en-US" b="1" dirty="0"/>
              <a:t>How do you make critical calculations about the stream using a limited amount of memory?</a:t>
            </a:r>
          </a:p>
          <a:p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93419A-B09E-4068-97FC-C876B3CFF5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528" y="3247430"/>
            <a:ext cx="8086442" cy="1923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247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8DEFF-A183-4423-B4E6-C983E1EBC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Summary so far	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8B19BCD-3B54-4291-A3C6-024BAD97EB8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The estimate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𝑔𝑖𝑣𝑒𝑛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acc>
                  </m:oMath>
                </a14:m>
                <a:r>
                  <a:rPr lang="en-US" dirty="0"/>
                  <a:t> has guarantees</a:t>
                </a:r>
              </a:p>
              <a:p>
                <a:endParaRPr lang="en-US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𝒔</m:t>
                        </m:r>
                      </m:sub>
                    </m:sSub>
                    <m:r>
                      <a:rPr lang="en-US" b="1" i="1" smtClean="0">
                        <a:latin typeface="Cambria Math" panose="02040503050406030204" pitchFamily="18" charset="0"/>
                      </a:rPr>
                      <m:t>&lt;</m:t>
                    </m:r>
                    <m:acc>
                      <m:accPr>
                        <m:chr m:val="̂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𝒄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</m:acc>
                    <m:r>
                      <a:rPr lang="en-US" b="1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𝒔</m:t>
                        </m:r>
                      </m:sub>
                    </m:sSub>
                    <m:r>
                      <a:rPr lang="en-US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𝝐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𝚺</m:t>
                    </m:r>
                  </m:oMath>
                </a14:m>
                <a:r>
                  <a:rPr lang="en-US" b="1" dirty="0"/>
                  <a:t> </a:t>
                </a:r>
                <a:r>
                  <a:rPr lang="en-US" dirty="0"/>
                  <a:t>with high probability </a:t>
                </a:r>
              </a:p>
              <a:p>
                <a:pPr marL="0" indent="0" algn="ctr">
                  <a:buNone/>
                </a:pPr>
                <a:endParaRPr lang="en-US" dirty="0"/>
              </a:p>
              <a:p>
                <a:r>
                  <a:rPr lang="en-US" dirty="0"/>
                  <a:t>If s is heavy hitters, generally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Choose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/>
                  <a:t> appropriately smaller than f and get relative error guarantee.</a:t>
                </a:r>
              </a:p>
              <a:p>
                <a:r>
                  <a:rPr lang="en-US" dirty="0"/>
                  <a:t>High probability decays 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0.5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 , so d generally around 4 to 5 is enough!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8B19BCD-3B54-4291-A3C6-024BAD97EB8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b="-32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93525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28657-0317-432D-B774-B75086ED4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requirements?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146B8F-0880-44D5-A74E-4D60B7F6871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𝜖</m:t>
                            </m:r>
                          </m:den>
                        </m:f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den>
                            </m:f>
                          </m:e>
                        </m:func>
                      </m:e>
                    </m:d>
                  </m:oMath>
                </a14:m>
                <a:r>
                  <a:rPr lang="en-US" dirty="0"/>
                  <a:t>  to ensure 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𝒔</m:t>
                        </m:r>
                      </m:sub>
                    </m:sSub>
                    <m:r>
                      <a:rPr lang="en-US" b="1" i="1">
                        <a:latin typeface="Cambria Math" panose="02040503050406030204" pitchFamily="18" charset="0"/>
                      </a:rPr>
                      <m:t>&lt;</m:t>
                    </m:r>
                    <m:acc>
                      <m:accPr>
                        <m:chr m:val="̂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𝒄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</m:acc>
                    <m:r>
                      <a:rPr lang="en-US" b="1" i="1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𝒔</m:t>
                        </m:r>
                      </m:sub>
                    </m:sSub>
                    <m:r>
                      <a:rPr lang="en-US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1" i="1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b="1" i="1">
                        <a:latin typeface="Cambria Math" panose="02040503050406030204" pitchFamily="18" charset="0"/>
                      </a:rPr>
                      <m:t>𝝐</m:t>
                    </m:r>
                    <m:r>
                      <a:rPr lang="en-US" b="1">
                        <a:latin typeface="Cambria Math" panose="02040503050406030204" pitchFamily="18" charset="0"/>
                      </a:rPr>
                      <m:t>𝚺</m:t>
                    </m:r>
                  </m:oMath>
                </a14:m>
                <a:r>
                  <a:rPr lang="en-US" dirty="0"/>
                  <a:t>  with probability 1 -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dirty="0"/>
                  <a:t> for any given string s.</a:t>
                </a:r>
              </a:p>
              <a:p>
                <a:endParaRPr lang="en-US" dirty="0"/>
              </a:p>
              <a:p>
                <a:r>
                  <a:rPr lang="en-US" dirty="0"/>
                  <a:t>How much to guarantee for all strings (N) in total?</a:t>
                </a:r>
              </a:p>
              <a:p>
                <a:pPr lvl="1"/>
                <a:r>
                  <a:rPr lang="en-US" dirty="0"/>
                  <a:t>The union bound trick.</a:t>
                </a:r>
              </a:p>
              <a:p>
                <a:pPr lvl="1"/>
                <a:r>
                  <a:rPr lang="en-US" dirty="0"/>
                  <a:t>Probability  of failure for any given string s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Probability that failure happens on any one of the N string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So choose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𝛿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Memory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𝜖</m:t>
                            </m:r>
                          </m:den>
                        </m:f>
                        <m:func>
                          <m:func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den>
                            </m:f>
                          </m:e>
                        </m:func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. N appears inside logarithm!! (exponentially less space).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146B8F-0880-44D5-A74E-4D60B7F6871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8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78112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FF7E9-091E-48D6-8674-63CC0F234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identify top-k?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1B5C9-9559-4A96-8582-64B195F8E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s, we can estimate its count quite accurately. How do we solve the identifying top-k problem?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Use heaps</a:t>
            </a:r>
          </a:p>
          <a:p>
            <a:pPr lvl="1"/>
            <a:r>
              <a:rPr lang="en-US" dirty="0"/>
              <a:t>Keep a minheap of size k</a:t>
            </a:r>
          </a:p>
          <a:p>
            <a:pPr lvl="1"/>
            <a:r>
              <a:rPr lang="en-US" dirty="0"/>
              <a:t>Whenever, we see a string s, update, estimate and check if the estimate is less than min of top-k heap,  update heap if more.  (O(log(k)))</a:t>
            </a:r>
          </a:p>
          <a:p>
            <a:pPr lvl="1"/>
            <a:r>
              <a:rPr lang="en-US" dirty="0"/>
              <a:t> total update cost </a:t>
            </a:r>
            <a:r>
              <a:rPr lang="en-US" dirty="0" err="1"/>
              <a:t>dlogk</a:t>
            </a:r>
            <a:r>
              <a:rPr lang="en-US" dirty="0"/>
              <a:t> in worst case.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008E7C-8732-4890-A83F-3B34CFDFF2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333" y="2970212"/>
            <a:ext cx="2286000" cy="1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840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A0F23-36E6-4BA4-9AF7-2BC45A689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Turnstile Model of Stream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A4C97B7-2B40-41CA-9F8A-6152431C4E2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3967" y="1825625"/>
                <a:ext cx="10515600" cy="4351338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Assume an N dimensional vector V. We cannot afford O(N) space.</a:t>
                </a:r>
              </a:p>
              <a:p>
                <a:endParaRPr lang="en-US" dirty="0"/>
              </a:p>
              <a:p>
                <a:r>
                  <a:rPr lang="en-US" dirty="0"/>
                  <a:t> At time t, we only get to see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𝛿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 which means that coordinate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changed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dirty="0"/>
                  <a:t>  (no deletions). </a:t>
                </a:r>
              </a:p>
              <a:p>
                <a:pPr lvl="1"/>
                <a:r>
                  <a:rPr lang="en-US" dirty="0"/>
                  <a:t>For counting problem,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is the identity of string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are only allowed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d>
                      </m:e>
                    </m:func>
                  </m:oMath>
                </a14:m>
                <a:r>
                  <a:rPr lang="en-US" dirty="0"/>
                  <a:t> space. </a:t>
                </a:r>
              </a:p>
              <a:p>
                <a:endParaRPr lang="en-US" dirty="0"/>
              </a:p>
              <a:p>
                <a:r>
                  <a:rPr lang="en-US" dirty="0"/>
                  <a:t>In the end, we want to get some estimate of any co-ordinate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and in particular identify elements with large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A4C97B7-2B40-41CA-9F8A-6152431C4E2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3967" y="1825625"/>
                <a:ext cx="10515600" cy="4351338"/>
              </a:xfrm>
              <a:blipFill>
                <a:blip r:embed="rId2"/>
                <a:stretch>
                  <a:fillRect l="-928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02600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20989-9EED-4957-AFAE-2B52009DC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we use count-sketch in turnstile setting?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EEFA74D-5583-4785-BE0A-D4E6391F2F1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At time t, we only get to see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𝛿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 which means that coordinate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changed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. </a:t>
                </a:r>
              </a:p>
              <a:p>
                <a:endParaRPr lang="en-US" dirty="0"/>
              </a:p>
              <a:p>
                <a:r>
                  <a:rPr lang="en-US" dirty="0"/>
                  <a:t>We have identity of item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so hash it d times and add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to all hash counters. </a:t>
                </a:r>
              </a:p>
              <a:p>
                <a:endParaRPr lang="en-US" dirty="0"/>
              </a:p>
              <a:p>
                <a:r>
                  <a:rPr lang="en-US" dirty="0"/>
                  <a:t>Hashing is a convenient way of handling turnstile setting.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EEFA74D-5583-4785-BE0A-D4E6391F2F1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54174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DCBC5-9203-467A-AFB9-B03D8C543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Observation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80965-442E-4899-9473-5CAE6807C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saw that for the general problem, there is not much hope in &lt; O(N) memory.</a:t>
            </a:r>
          </a:p>
          <a:p>
            <a:endParaRPr lang="en-US" dirty="0"/>
          </a:p>
          <a:p>
            <a:r>
              <a:rPr lang="en-US" dirty="0"/>
              <a:t>However, with  power law input, we can get exponential improvements!</a:t>
            </a:r>
          </a:p>
          <a:p>
            <a:endParaRPr lang="en-US" dirty="0"/>
          </a:p>
          <a:p>
            <a:r>
              <a:rPr lang="en-US" dirty="0"/>
              <a:t>It is about solving problems and not getting stuck in formalism</a:t>
            </a:r>
          </a:p>
          <a:p>
            <a:pPr lvl="1"/>
            <a:r>
              <a:rPr lang="en-US" dirty="0"/>
              <a:t>If you see an impossibility result, that only means that your formalism is not right (generally too harsh) for the problem at hand. </a:t>
            </a:r>
          </a:p>
        </p:txBody>
      </p:sp>
    </p:spTree>
    <p:extLst>
      <p:ext uri="{BB962C8B-B14F-4D97-AF65-F5344CB8AC3E}">
        <p14:creationId xmlns:p14="http://schemas.microsoft.com/office/powerpoint/2010/main" val="2400630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1C85-EFB2-4EEC-9A64-C6DB2FB9D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864CD-1B5F-43CC-99C5-DB5626545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D60093"/>
                </a:solidFill>
              </a:rPr>
              <a:t>Mining query streams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Google wants to know what queries are </a:t>
            </a:r>
            <a:br>
              <a:rPr lang="en-US" dirty="0">
                <a:ea typeface="ＭＳ Ｐゴシック" pitchFamily="34" charset="-128"/>
              </a:rPr>
            </a:br>
            <a:r>
              <a:rPr lang="en-US" dirty="0">
                <a:ea typeface="ＭＳ Ｐゴシック" pitchFamily="34" charset="-128"/>
              </a:rPr>
              <a:t>more frequent today than yesterday</a:t>
            </a:r>
          </a:p>
          <a:p>
            <a:pPr lvl="8"/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>
                <a:solidFill>
                  <a:srgbClr val="0000FF"/>
                </a:solidFill>
              </a:rPr>
              <a:t>Mining click streams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Yahoo wants to know which of its pages are getting an unusual number of hits in the past hour</a:t>
            </a:r>
          </a:p>
          <a:p>
            <a:pPr lvl="8"/>
            <a:endParaRPr lang="en-US" b="1" dirty="0">
              <a:solidFill>
                <a:srgbClr val="008000"/>
              </a:solidFill>
            </a:endParaRPr>
          </a:p>
          <a:p>
            <a:r>
              <a:rPr lang="en-US" b="1" dirty="0">
                <a:solidFill>
                  <a:srgbClr val="008000"/>
                </a:solidFill>
              </a:rPr>
              <a:t>Mining social network news feeds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E.g., look for trending topics on Twitter, Facebook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A5EECA-B76A-4975-A29A-654FB1900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From http://www.mmds.org </a:t>
            </a:r>
          </a:p>
        </p:txBody>
      </p:sp>
    </p:spTree>
    <p:extLst>
      <p:ext uri="{BB962C8B-B14F-4D97-AF65-F5344CB8AC3E}">
        <p14:creationId xmlns:p14="http://schemas.microsoft.com/office/powerpoint/2010/main" val="3287840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3EF1A-989A-44D1-81D7-B43197D2A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A67B2-03E6-4CEE-B594-35580D5E7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8000"/>
                </a:solidFill>
              </a:rPr>
              <a:t>Sensor Networks 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Many sensors feeding into a central controller</a:t>
            </a:r>
          </a:p>
          <a:p>
            <a:r>
              <a:rPr lang="en-US" b="1" dirty="0">
                <a:solidFill>
                  <a:srgbClr val="D60093"/>
                </a:solidFill>
              </a:rPr>
              <a:t>Telephone call records 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Data feeds into customer bills as well as settlements between telephone companies</a:t>
            </a:r>
          </a:p>
          <a:p>
            <a:r>
              <a:rPr lang="en-US" b="1" dirty="0">
                <a:solidFill>
                  <a:srgbClr val="0000FF"/>
                </a:solidFill>
              </a:rPr>
              <a:t>IP packets monitored at a switch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Gather information for optimal routing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Detect denial-of-service attacks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947BB4-221D-4A1C-85CD-A4A2E27EB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From http://www.mmds.org </a:t>
            </a:r>
          </a:p>
        </p:txBody>
      </p:sp>
    </p:spTree>
    <p:extLst>
      <p:ext uri="{BB962C8B-B14F-4D97-AF65-F5344CB8AC3E}">
        <p14:creationId xmlns:p14="http://schemas.microsoft.com/office/powerpoint/2010/main" val="1879842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69946-B395-423E-B38D-2B8DD4399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Problem (Heavy Hitters Problem)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2CFD93-4A4E-49F6-BD98-2C051B9876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In a twitter feed, what are the top-50 phrases say </a:t>
                </a:r>
                <a:r>
                  <a:rPr lang="en-US" dirty="0" err="1"/>
                  <a:t>upto</a:t>
                </a:r>
                <a:r>
                  <a:rPr lang="en-US" dirty="0"/>
                  <a:t> four words in the last year?</a:t>
                </a:r>
              </a:p>
              <a:p>
                <a:pPr lvl="1"/>
                <a:r>
                  <a:rPr lang="en-US" dirty="0"/>
                  <a:t>For every tweet, find all the contiguous 4-words (4-gram) and add them to dictionary. </a:t>
                </a:r>
              </a:p>
              <a:p>
                <a:pPr lvl="1"/>
                <a:r>
                  <a:rPr lang="en-US" dirty="0"/>
                  <a:t>What is the size of dictionary</a:t>
                </a:r>
              </a:p>
              <a:p>
                <a:r>
                  <a:rPr lang="en-US" b="1" dirty="0"/>
                  <a:t>Naïve Counting:</a:t>
                </a:r>
                <a:r>
                  <a:rPr lang="en-US" dirty="0"/>
                  <a:t> Around a million possible words, so possible phrase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But not all combinations are observed.</a:t>
                </a:r>
              </a:p>
              <a:p>
                <a:pPr lvl="1"/>
                <a:endParaRPr lang="en-US" b="1" dirty="0"/>
              </a:p>
              <a:p>
                <a:r>
                  <a:rPr lang="en-US" dirty="0"/>
                  <a:t>There are around </a:t>
                </a:r>
                <a:r>
                  <a:rPr lang="en-US" b="1" dirty="0"/>
                  <a:t>500 million tweets</a:t>
                </a:r>
                <a:r>
                  <a:rPr lang="en-US" dirty="0"/>
                  <a:t> per day and around </a:t>
                </a:r>
                <a:r>
                  <a:rPr lang="en-US" b="1" dirty="0"/>
                  <a:t>200 billion tweets</a:t>
                </a:r>
                <a:r>
                  <a:rPr lang="en-US" dirty="0"/>
                  <a:t> per year.</a:t>
                </a:r>
              </a:p>
              <a:p>
                <a:pPr lvl="1"/>
                <a:r>
                  <a:rPr lang="en-US" dirty="0"/>
                  <a:t>Even if every tweet has 2 new phrases of four words (very likely) then it is 400 billion strings! Even if we ignore strings (the hardest part), that is </a:t>
                </a:r>
                <a:r>
                  <a:rPr lang="en-US" b="1" dirty="0"/>
                  <a:t>1.6 terabytes </a:t>
                </a:r>
                <a:r>
                  <a:rPr lang="en-US" dirty="0"/>
                  <a:t>of memory just to store the counts!!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2CFD93-4A4E-49F6-BD98-2C051B9876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3501" r="-406" b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1170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08EAA-A381-4024-B115-5FACAF594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Heavy Hitter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73C6A-D024-4088-9C0E-358E016EA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Computing popular products and context:</a:t>
            </a:r>
            <a:r>
              <a:rPr lang="en-US" dirty="0"/>
              <a:t> For example, we want to know popular page views of products on amazon.com given a variety of constraints. </a:t>
            </a:r>
          </a:p>
          <a:p>
            <a:r>
              <a:rPr lang="en-US" b="1" dirty="0"/>
              <a:t>Identifying heavy TCP flows</a:t>
            </a:r>
            <a:r>
              <a:rPr lang="en-US" dirty="0"/>
              <a:t>. A list of data packets passing through a network switch, each annotated with a source-destination pair of IP addresses and some context. The heavy hitters are then the flows that are sending the most traffic. This is useful for, among other things, identifying denial-of-service attacks</a:t>
            </a:r>
          </a:p>
          <a:p>
            <a:r>
              <a:rPr lang="en-US" dirty="0"/>
              <a:t>Stock trends (co-occurrence in sets)</a:t>
            </a:r>
          </a:p>
        </p:txBody>
      </p:sp>
    </p:spTree>
    <p:extLst>
      <p:ext uri="{BB962C8B-B14F-4D97-AF65-F5344CB8AC3E}">
        <p14:creationId xmlns:p14="http://schemas.microsoft.com/office/powerpoint/2010/main" val="1683251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69C7C-D035-4FAA-86ED-875012FF3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we do better?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BB603-4801-46FE-BD46-4EC64EC2A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always.</a:t>
            </a:r>
          </a:p>
          <a:p>
            <a:r>
              <a:rPr lang="en-US" dirty="0"/>
              <a:t>There is no algorithm that solves the Heavy Hitters problems (for all inputs) in one pass while using a sublinear amount of auxiliary space.</a:t>
            </a:r>
          </a:p>
          <a:p>
            <a:pPr lvl="1"/>
            <a:r>
              <a:rPr lang="en-US" dirty="0"/>
              <a:t>Can be proven using pigeonhole principle. </a:t>
            </a:r>
          </a:p>
        </p:txBody>
      </p:sp>
    </p:spTree>
    <p:extLst>
      <p:ext uri="{BB962C8B-B14F-4D97-AF65-F5344CB8AC3E}">
        <p14:creationId xmlns:p14="http://schemas.microsoft.com/office/powerpoint/2010/main" val="2386920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D3228-F3F9-496A-910F-9252D3168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we do better? Specific Inputs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435AA-44BA-4164-9A3D-5145C8215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Finding the Majority Element</a:t>
            </a:r>
            <a:r>
              <a:rPr lang="en-US" dirty="0"/>
              <a:t>:</a:t>
            </a:r>
          </a:p>
          <a:p>
            <a:r>
              <a:rPr lang="en-US" dirty="0"/>
              <a:t>You’re given as input an array A of length n, with the promise that it has a majority element — a value that is repeated in strictly more than n/2 of the array’s entries. Your task is to find the majority element.</a:t>
            </a:r>
          </a:p>
          <a:p>
            <a:pPr lvl="1"/>
            <a:r>
              <a:rPr lang="en-US" dirty="0"/>
              <a:t>O(n) solution? </a:t>
            </a:r>
          </a:p>
          <a:p>
            <a:pPr lvl="1"/>
            <a:r>
              <a:rPr lang="en-US" dirty="0"/>
              <a:t>Can you do it in one pass and O(1) storage? </a:t>
            </a:r>
          </a:p>
        </p:txBody>
      </p:sp>
    </p:spTree>
    <p:extLst>
      <p:ext uri="{BB962C8B-B14F-4D97-AF65-F5344CB8AC3E}">
        <p14:creationId xmlns:p14="http://schemas.microsoft.com/office/powerpoint/2010/main" val="297460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FCD48-E23A-4499-82A4-2B881BA1B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Solution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9CD7D-F6C3-4CEF-9387-E7CBB853B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222784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= 0 to n-1{</a:t>
            </a:r>
          </a:p>
          <a:p>
            <a:pPr marL="457200" lvl="1" indent="0">
              <a:buNone/>
            </a:pPr>
            <a:r>
              <a:rPr lang="en-US" dirty="0"/>
              <a:t>if </a:t>
            </a:r>
            <a:r>
              <a:rPr lang="en-US" dirty="0" err="1"/>
              <a:t>i</a:t>
            </a:r>
            <a:r>
              <a:rPr lang="en-US" dirty="0"/>
              <a:t> == 0</a:t>
            </a:r>
          </a:p>
          <a:p>
            <a:pPr marL="457200" lvl="1" indent="0">
              <a:buNone/>
            </a:pPr>
            <a:r>
              <a:rPr lang="en-US" dirty="0"/>
              <a:t> { current = A[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  <a:p>
            <a:pPr marL="457200" lvl="1" indent="0">
              <a:buNone/>
            </a:pPr>
            <a:r>
              <a:rPr lang="en-US" dirty="0"/>
              <a:t>  </a:t>
            </a:r>
            <a:r>
              <a:rPr lang="en-US" dirty="0" err="1"/>
              <a:t>currentcount</a:t>
            </a:r>
            <a:r>
              <a:rPr lang="en-US" dirty="0"/>
              <a:t> = 1;}</a:t>
            </a:r>
          </a:p>
          <a:p>
            <a:pPr marL="457200" lvl="1" indent="0">
              <a:buNone/>
            </a:pPr>
            <a:r>
              <a:rPr lang="en-US" dirty="0"/>
              <a:t>else</a:t>
            </a:r>
          </a:p>
          <a:p>
            <a:pPr marL="457200" lvl="1" indent="0">
              <a:buNone/>
            </a:pPr>
            <a:r>
              <a:rPr lang="en-US" dirty="0"/>
              <a:t>  {</a:t>
            </a:r>
          </a:p>
          <a:p>
            <a:pPr marL="457200" lvl="1" indent="0">
              <a:buNone/>
            </a:pPr>
            <a:r>
              <a:rPr lang="en-US" dirty="0"/>
              <a:t>   if (current == A[</a:t>
            </a:r>
            <a:r>
              <a:rPr lang="en-US" dirty="0" err="1"/>
              <a:t>i</a:t>
            </a:r>
            <a:r>
              <a:rPr lang="en-US" dirty="0"/>
              <a:t>])</a:t>
            </a:r>
          </a:p>
          <a:p>
            <a:pPr marL="457200" lvl="1" indent="0">
              <a:buNone/>
            </a:pPr>
            <a:r>
              <a:rPr lang="en-US" dirty="0"/>
              <a:t> 	</a:t>
            </a:r>
            <a:r>
              <a:rPr lang="en-US" dirty="0" err="1"/>
              <a:t>currentcount</a:t>
            </a:r>
            <a:r>
              <a:rPr lang="en-US" dirty="0"/>
              <a:t>++</a:t>
            </a:r>
          </a:p>
          <a:p>
            <a:pPr marL="457200" lvl="1" indent="0">
              <a:buNone/>
            </a:pPr>
            <a:r>
              <a:rPr lang="en-US" dirty="0"/>
              <a:t>    else</a:t>
            </a:r>
          </a:p>
          <a:p>
            <a:pPr marL="457200" lvl="1" indent="0">
              <a:buNone/>
            </a:pPr>
            <a:r>
              <a:rPr lang="en-US" dirty="0"/>
              <a:t> 	{</a:t>
            </a:r>
          </a:p>
          <a:p>
            <a:pPr marL="457200" lvl="1" indent="0">
              <a:buNone/>
            </a:pPr>
            <a:r>
              <a:rPr lang="en-US" dirty="0"/>
              <a:t>        </a:t>
            </a:r>
            <a:r>
              <a:rPr lang="en-US" dirty="0" err="1"/>
              <a:t>currentcount</a:t>
            </a:r>
            <a:r>
              <a:rPr lang="en-US" dirty="0"/>
              <a:t> - -</a:t>
            </a:r>
          </a:p>
          <a:p>
            <a:pPr marL="457200" lvl="1" indent="0">
              <a:buNone/>
            </a:pPr>
            <a:r>
              <a:rPr lang="en-US" dirty="0"/>
              <a:t>        if(</a:t>
            </a:r>
            <a:r>
              <a:rPr lang="en-US" dirty="0" err="1"/>
              <a:t>currentcount</a:t>
            </a:r>
            <a:r>
              <a:rPr lang="en-US" dirty="0"/>
              <a:t> == 0)</a:t>
            </a:r>
          </a:p>
          <a:p>
            <a:pPr marL="457200" lvl="1" indent="0">
              <a:buNone/>
            </a:pPr>
            <a:r>
              <a:rPr lang="en-US" dirty="0"/>
              <a:t>            current = 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pPr marL="457200" lvl="1" indent="0">
              <a:buNone/>
            </a:pPr>
            <a:r>
              <a:rPr lang="en-US" dirty="0"/>
              <a:t>      }</a:t>
            </a:r>
          </a:p>
          <a:p>
            <a:pPr marL="457200" lvl="1" indent="0">
              <a:buNone/>
            </a:pPr>
            <a:r>
              <a:rPr lang="en-US" dirty="0"/>
              <a:t>   }</a:t>
            </a:r>
          </a:p>
          <a:p>
            <a:pPr marL="457200" lvl="1" indent="0">
              <a:buNone/>
            </a:pPr>
            <a:r>
              <a:rPr lang="en-US" dirty="0"/>
              <a:t>}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A15681-A4BE-4377-82CC-030ECD8E88BF}"/>
              </a:ext>
            </a:extLst>
          </p:cNvPr>
          <p:cNvSpPr txBox="1"/>
          <p:nvPr/>
        </p:nvSpPr>
        <p:spPr>
          <a:xfrm>
            <a:off x="6286500" y="1735667"/>
            <a:ext cx="14689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/>
              <a:t>Proof?</a:t>
            </a:r>
          </a:p>
        </p:txBody>
      </p:sp>
    </p:spTree>
    <p:extLst>
      <p:ext uri="{BB962C8B-B14F-4D97-AF65-F5344CB8AC3E}">
        <p14:creationId xmlns:p14="http://schemas.microsoft.com/office/powerpoint/2010/main" val="114444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1496</Words>
  <Application>Microsoft Office PowerPoint</Application>
  <PresentationFormat>Widescreen</PresentationFormat>
  <Paragraphs>237</Paragraphs>
  <Slides>25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Office Theme</vt:lpstr>
      <vt:lpstr>Stream Estimation 1: Count-Min Sketch</vt:lpstr>
      <vt:lpstr>Contd..</vt:lpstr>
      <vt:lpstr>Applications </vt:lpstr>
      <vt:lpstr>Applications</vt:lpstr>
      <vt:lpstr>A Simple Problem (Heavy Hitters Problem)</vt:lpstr>
      <vt:lpstr>More Heavy Hitter Problem</vt:lpstr>
      <vt:lpstr>Can we do better?</vt:lpstr>
      <vt:lpstr>Can we do better? Specific Inputs </vt:lpstr>
      <vt:lpstr>The Solution </vt:lpstr>
      <vt:lpstr>Hope?</vt:lpstr>
      <vt:lpstr>Power Law in Real World</vt:lpstr>
      <vt:lpstr>Revise: Bloom Filters</vt:lpstr>
      <vt:lpstr>What can Bloom Filters with Counters do </vt:lpstr>
      <vt:lpstr>PowerPoint Presentation</vt:lpstr>
      <vt:lpstr>Points to Ponder </vt:lpstr>
      <vt:lpstr> Can we do better? </vt:lpstr>
      <vt:lpstr> Summary of Algorithm </vt:lpstr>
      <vt:lpstr> Markov Inequality</vt:lpstr>
      <vt:lpstr>Mental  Exercise</vt:lpstr>
      <vt:lpstr> Summary so far !</vt:lpstr>
      <vt:lpstr>Memory requirements?</vt:lpstr>
      <vt:lpstr>How to identify top-k?</vt:lpstr>
      <vt:lpstr>Turnstile Model of Stream</vt:lpstr>
      <vt:lpstr>Can we use count-sketch in turnstile setting?</vt:lpstr>
      <vt:lpstr>Some Observation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Universal Hashing, Bloom Filters and Count-Min Sketches</dc:title>
  <dc:creator>Anshumali Shrivastava</dc:creator>
  <cp:lastModifiedBy>Anshumali Shrivastava</cp:lastModifiedBy>
  <cp:revision>157</cp:revision>
  <dcterms:created xsi:type="dcterms:W3CDTF">2018-10-30T15:06:13Z</dcterms:created>
  <dcterms:modified xsi:type="dcterms:W3CDTF">2019-02-12T03:52:48Z</dcterms:modified>
</cp:coreProperties>
</file>