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5" r:id="rId12"/>
    <p:sldId id="266" r:id="rId13"/>
    <p:sldId id="273" r:id="rId14"/>
    <p:sldId id="274" r:id="rId15"/>
    <p:sldId id="275" r:id="rId16"/>
    <p:sldId id="270" r:id="rId17"/>
    <p:sldId id="271" r:id="rId18"/>
    <p:sldId id="276" r:id="rId19"/>
    <p:sldId id="272" r:id="rId20"/>
    <p:sldId id="268" r:id="rId2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0" autoAdjust="0"/>
    <p:restoredTop sz="95556" autoAdjust="0"/>
  </p:normalViewPr>
  <p:slideViewPr>
    <p:cSldViewPr snapToGrid="0">
      <p:cViewPr varScale="1">
        <p:scale>
          <a:sx n="118" d="100"/>
          <a:sy n="118" d="100"/>
        </p:scale>
        <p:origin x="848" y="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0d1d739bd8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0d1d739bd8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0d1d739bd8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10d1d739bd8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0d1d739bd8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10d1d739bd8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0ce3573e21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0ce3573e21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0ce3573e21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0ce3573e21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0ce3573e21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0ce3573e21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0ce3573e21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0ce3573e21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0ce3573e21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0ce3573e21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0d1d739bd8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0d1d739bd8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0d1d739bd8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0d1d739bd8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0d1d739bd8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0d1d739bd8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rice.edu/~as143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cs.rice.edu/~as143/COMP642_Spring24/index.html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YpwJvZ6SavwG1c5hppc-utnLw3uwDDnPTpDEWoaaHTY/edit?usp=sharin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.rice.edu/~as143/COMP642_Spring23/index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" dirty="0"/>
              <a:t>Machine Learning as a new paradigm for programming.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 642.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823DC-5781-40A5-9E23-1C2F8A262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Memorization and Generalization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A9048C-3188-492C-AC27-15136A5702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What is the goal! </a:t>
            </a:r>
          </a:p>
          <a:p>
            <a:pPr lvl="1"/>
            <a:r>
              <a:rPr lang="en-US" dirty="0"/>
              <a:t>To predict outcomes on unseen input.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Notions of generalization are studies for more than two decades and based on expectation and </a:t>
            </a:r>
            <a:r>
              <a:rPr lang="en-US" dirty="0" err="1"/>
              <a:t>i.i.d</a:t>
            </a:r>
            <a:r>
              <a:rPr lang="en-US" dirty="0"/>
              <a:t> data distribution.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Far from what is observed in practice.</a:t>
            </a:r>
          </a:p>
          <a:p>
            <a:pPr lvl="1"/>
            <a:r>
              <a:rPr lang="en-US" dirty="0"/>
              <a:t>Read: Zhang et. al. </a:t>
            </a:r>
            <a:r>
              <a:rPr lang="en-US" b="1" dirty="0"/>
              <a:t>Understanding deep learning requires rethinking generalization </a:t>
            </a:r>
            <a:r>
              <a:rPr lang="en-US" dirty="0"/>
              <a:t>(Best Paper Award at ICLR)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r>
              <a:rPr lang="en-US" dirty="0"/>
              <a:t>Infinite memorization is perfect generalization! </a:t>
            </a:r>
          </a:p>
          <a:p>
            <a:pPr lvl="1"/>
            <a:r>
              <a:rPr lang="en-US" dirty="0"/>
              <a:t>For very large datasets memorization is not bad!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762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Old Vs Modern Question Answering Systems</a:t>
            </a:r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6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OLD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   Training:    Data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KnowledgeBase</a:t>
            </a:r>
            <a:r>
              <a:rPr lang="en-US" dirty="0">
                <a:sym typeface="Wingdings" panose="05000000000000000000" pitchFamily="2" charset="2"/>
              </a:rPr>
              <a:t> (Use, logic, deductions, reasoning, etc.)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ym typeface="Wingdings" panose="05000000000000000000" pitchFamily="2" charset="2"/>
              </a:rPr>
              <a:t>   Inference:  query  </a:t>
            </a:r>
            <a:r>
              <a:rPr lang="en-US" dirty="0" err="1">
                <a:sym typeface="Wingdings" panose="05000000000000000000" pitchFamily="2" charset="2"/>
              </a:rPr>
              <a:t>KnowledgeBase</a:t>
            </a:r>
            <a:r>
              <a:rPr lang="en-US" dirty="0">
                <a:sym typeface="Wingdings" panose="05000000000000000000" pitchFamily="2" charset="2"/>
              </a:rPr>
              <a:t>  Answer 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>
                <a:sym typeface="Wingdings" panose="05000000000000000000" pitchFamily="2" charset="2"/>
              </a:rPr>
              <a:t>Use, logic, deductions, reasoning, etc.</a:t>
            </a:r>
          </a:p>
          <a:p>
            <a:pPr marL="0" indent="0">
              <a:spcAft>
                <a:spcPts val="1200"/>
              </a:spcAft>
              <a:buNone/>
            </a:pPr>
            <a:endParaRPr lang="en-US" dirty="0">
              <a:sym typeface="Wingdings" panose="05000000000000000000" pitchFamily="2" charset="2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>
                <a:sym typeface="Wingdings" panose="05000000000000000000" pitchFamily="2" charset="2"/>
              </a:rPr>
              <a:t>NEW and Much Better Approach (Past Decade)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ym typeface="Wingdings" panose="05000000000000000000" pitchFamily="2" charset="2"/>
              </a:rPr>
              <a:t>Create Dataset of Question Answer Pairs:  Create a neural network maps questions to answer (just like curve fitting or any of function approximation).   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ym typeface="Wingdings" panose="05000000000000000000" pitchFamily="2" charset="2"/>
              </a:rPr>
              <a:t>Given a new question, the network predicts the answer.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ym typeface="Wingdings" panose="05000000000000000000" pitchFamily="2" charset="2"/>
              </a:rPr>
              <a:t>The network can score any sentence with the likelihood of being an answer to a question. (Kind of Dumb)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lang="en-US" dirty="0">
              <a:sym typeface="Wingdings" panose="05000000000000000000" pitchFamily="2" charset="2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lang="en-US" dirty="0">
              <a:sym typeface="Wingdings" panose="05000000000000000000" pitchFamily="2" charset="2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lang="en-US" dirty="0">
              <a:sym typeface="Wingdings" panose="05000000000000000000" pitchFamily="2" charset="2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lang="en-US" dirty="0">
              <a:sym typeface="Wingdings" panose="05000000000000000000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311700" y="3078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Supervised Learning: Notion of Data, Model, Training and Inference.</a:t>
            </a:r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Example:  </a:t>
            </a:r>
            <a:r>
              <a:rPr lang="en" b="1" dirty="0"/>
              <a:t>Housing Price Data.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The intelligence is already in the data.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You can distill it into a model with ML!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That is why any reasonable way of distilling work on large datasets.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Small datasets need creative ideas but may not alwa</a:t>
            </a:r>
            <a:r>
              <a:rPr lang="en-US" dirty="0" err="1"/>
              <a:t>ys</a:t>
            </a:r>
            <a:r>
              <a:rPr lang="en" dirty="0"/>
              <a:t> work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b="1" dirty="0"/>
              <a:t>New Tradeoff in Practice</a:t>
            </a:r>
            <a:r>
              <a:rPr lang="en" dirty="0"/>
              <a:t>: Should we get more data or spend more time with creativity of ideas?  </a:t>
            </a: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dirty="0"/>
              <a:t>	What is the best gain for a given effort? Not really clear. </a:t>
            </a: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A4144-A33B-42EB-865B-E8F9BF6FC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the data?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3D8C50-FD4D-40E0-BD2E-D1548A1B18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4972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AFFD3-415C-4BC7-AA01-65BB33300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the model?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2C49D-0728-4566-89CC-4113A8016D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170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B376D-0396-4846-8169-A462ACDC8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are training and Inference?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66AA5F-5BF5-45CE-B730-F4F094B1C0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8530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84701-3F7C-489E-B2E2-006BB3CE9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Notion of Data, Model, Training, and Inference.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097951-27DC-4BDA-A90A-E928D7DB7A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That is all. Assuming it all works </a:t>
            </a:r>
          </a:p>
          <a:p>
            <a:pPr lvl="1"/>
            <a:r>
              <a:rPr lang="en-US" dirty="0"/>
              <a:t>How to make it work is the question we will explore for the rest of the semester.</a:t>
            </a:r>
          </a:p>
          <a:p>
            <a:endParaRPr lang="en-US" dirty="0"/>
          </a:p>
          <a:p>
            <a:r>
              <a:rPr lang="en-US" dirty="0"/>
              <a:t>We have a new way of solving problems:</a:t>
            </a:r>
          </a:p>
        </p:txBody>
      </p:sp>
    </p:spTree>
    <p:extLst>
      <p:ext uri="{BB962C8B-B14F-4D97-AF65-F5344CB8AC3E}">
        <p14:creationId xmlns:p14="http://schemas.microsoft.com/office/powerpoint/2010/main" val="10030716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410E7-B2D5-4694-B6B8-B891EC61A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Machine Learning is Changing Our Thinking?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58E429-8A40-49B5-A06A-D1B2330F7A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Case of Learned Sorting!</a:t>
            </a:r>
          </a:p>
        </p:txBody>
      </p:sp>
    </p:spTree>
    <p:extLst>
      <p:ext uri="{BB962C8B-B14F-4D97-AF65-F5344CB8AC3E}">
        <p14:creationId xmlns:p14="http://schemas.microsoft.com/office/powerpoint/2010/main" val="28579320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E2236-B478-4267-8841-33EB6D00B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Two more case studies	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8521F0-46EB-4C29-8A61-A161103DDD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Predict Malicious URL</a:t>
            </a:r>
          </a:p>
          <a:p>
            <a:endParaRPr lang="en-US" dirty="0"/>
          </a:p>
          <a:p>
            <a:r>
              <a:rPr lang="en-US" dirty="0"/>
              <a:t>Malware detection.</a:t>
            </a:r>
          </a:p>
          <a:p>
            <a:endParaRPr lang="en-US" dirty="0"/>
          </a:p>
          <a:p>
            <a:r>
              <a:rPr lang="en-US" dirty="0"/>
              <a:t>All after observing something which is completely irrelevant to how we define something as malicious. </a:t>
            </a:r>
          </a:p>
          <a:p>
            <a:pPr lvl="1"/>
            <a:r>
              <a:rPr lang="en-US" dirty="0"/>
              <a:t>You would not have solved it in this way. But ML can give a “magical” boost! </a:t>
            </a:r>
          </a:p>
          <a:p>
            <a:pPr lvl="1"/>
            <a:r>
              <a:rPr lang="en-US" dirty="0"/>
              <a:t>Changing the economics of how we solve </a:t>
            </a:r>
            <a:r>
              <a:rPr lang="en-US"/>
              <a:t>the problems.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0654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A432-2EA1-45EF-A6D5-2664AB679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Learning from past decade	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188443-F171-472F-AAE9-F3F8F8993C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lot of hopeless things can be predicted reasonably well:</a:t>
            </a:r>
          </a:p>
          <a:p>
            <a:pPr lvl="1"/>
            <a:r>
              <a:rPr lang="en-US" dirty="0"/>
              <a:t>Predict moves of chess, Go, Poker and many more </a:t>
            </a:r>
            <a:r>
              <a:rPr lang="en-US" b="1" dirty="0"/>
              <a:t>without knowing anything about the game</a:t>
            </a:r>
            <a:r>
              <a:rPr lang="en-US" dirty="0"/>
              <a:t>! </a:t>
            </a:r>
          </a:p>
          <a:p>
            <a:endParaRPr lang="en-US" dirty="0"/>
          </a:p>
          <a:p>
            <a:r>
              <a:rPr lang="en-US" dirty="0"/>
              <a:t>Can you predict: </a:t>
            </a:r>
          </a:p>
        </p:txBody>
      </p:sp>
    </p:spTree>
    <p:extLst>
      <p:ext uri="{BB962C8B-B14F-4D97-AF65-F5344CB8AC3E}">
        <p14:creationId xmlns:p14="http://schemas.microsoft.com/office/powerpoint/2010/main" val="425102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Course and Logistics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 dirty="0">
                <a:solidFill>
                  <a:schemeClr val="dk1"/>
                </a:solidFill>
              </a:rPr>
              <a:t>Instructor:</a:t>
            </a:r>
            <a:r>
              <a:rPr lang="en" sz="1400" dirty="0">
                <a:solidFill>
                  <a:schemeClr val="dk1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" sz="1400" u="sng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Anshumali Shrivastava</a:t>
            </a:r>
            <a:r>
              <a:rPr lang="en" sz="1400" dirty="0">
                <a:solidFill>
                  <a:schemeClr val="dk1"/>
                </a:solidFill>
              </a:rPr>
              <a:t> (anshumali AT rice.edu)</a:t>
            </a:r>
            <a:endParaRPr sz="1400" dirty="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 dirty="0">
                <a:solidFill>
                  <a:schemeClr val="dk1"/>
                </a:solidFill>
              </a:rPr>
              <a:t>Class Timings: Tuesday and Thursday 1pm - 2:15pm</a:t>
            </a:r>
            <a:endParaRPr sz="1400" dirty="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 dirty="0">
                <a:solidFill>
                  <a:schemeClr val="dk1"/>
                </a:solidFill>
              </a:rPr>
              <a:t>Location:</a:t>
            </a:r>
            <a:r>
              <a:rPr lang="en" sz="1400" dirty="0">
                <a:solidFill>
                  <a:schemeClr val="dk1"/>
                </a:solidFill>
                <a:uFill>
                  <a:noFill/>
                </a:uFill>
              </a:rPr>
              <a:t> </a:t>
            </a:r>
            <a:r>
              <a:rPr lang="en-US" sz="1400" dirty="0"/>
              <a:t>HRZ AMP</a:t>
            </a:r>
            <a:endParaRPr sz="1400" u="sng" dirty="0">
              <a:solidFill>
                <a:srgbClr val="0000FF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 dirty="0">
                <a:solidFill>
                  <a:schemeClr val="dk1"/>
                </a:solidFill>
              </a:rPr>
              <a:t>Teaching Assistants: TBA</a:t>
            </a:r>
            <a:endParaRPr sz="1400" dirty="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 dirty="0">
                <a:solidFill>
                  <a:schemeClr val="dk1"/>
                </a:solidFill>
              </a:rPr>
              <a:t>Office Hours: TBA</a:t>
            </a:r>
            <a:endParaRPr sz="14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 u="sng" dirty="0">
                <a:solidFill>
                  <a:srgbClr val="0000FF"/>
                </a:solidFill>
              </a:rPr>
              <a:t>   </a:t>
            </a:r>
            <a:endParaRPr sz="1400" u="sng" dirty="0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chemeClr val="dk1"/>
                </a:solidFill>
              </a:rPr>
              <a:t>   Course Information:  </a:t>
            </a:r>
            <a:r>
              <a:rPr lang="en" sz="1400" u="sng" dirty="0">
                <a:solidFill>
                  <a:schemeClr val="hlink"/>
                </a:solidFill>
                <a:hlinkClick r:id="rId4"/>
              </a:rPr>
              <a:t>https://www.cs.rice.edu/~as143/COMP642_Spring24/index.html</a:t>
            </a:r>
            <a:endParaRPr sz="1100" u="sng" dirty="0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Key question in any pipeline or application	</a:t>
            </a:r>
            <a:endParaRPr dirty="0"/>
          </a:p>
        </p:txBody>
      </p:sp>
      <p:sp>
        <p:nvSpPr>
          <p:cNvPr id="127" name="Google Shape;127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1200"/>
              </a:spcAft>
              <a:buFontTx/>
              <a:buChar char="-"/>
            </a:pPr>
            <a:r>
              <a:rPr lang="en-US" dirty="0"/>
              <a:t>What can be predicted reasonably well that can change the economics of the application?</a:t>
            </a:r>
          </a:p>
          <a:p>
            <a:pPr marL="457200" lvl="1" indent="0">
              <a:spcAft>
                <a:spcPts val="1200"/>
              </a:spcAft>
              <a:buNone/>
            </a:pPr>
            <a:r>
              <a:rPr lang="en-US" dirty="0"/>
              <a:t>Easy Guess</a:t>
            </a:r>
          </a:p>
          <a:p>
            <a:pPr marL="742950" lvl="1" indent="-285750">
              <a:spcAft>
                <a:spcPts val="1200"/>
              </a:spcAft>
              <a:buFontTx/>
              <a:buChar char="-"/>
            </a:pPr>
            <a:r>
              <a:rPr lang="en-US" dirty="0"/>
              <a:t>Malicious objects, frauds anomaly, objects, etc.</a:t>
            </a:r>
          </a:p>
          <a:p>
            <a:pPr marL="457200" lvl="1" indent="0">
              <a:spcAft>
                <a:spcPts val="1200"/>
              </a:spcAft>
              <a:buNone/>
            </a:pPr>
            <a:r>
              <a:rPr lang="en-US" dirty="0"/>
              <a:t>Endless possibilities. A lot of things can be predicted, </a:t>
            </a:r>
            <a:r>
              <a:rPr lang="en-US" b="1" dirty="0"/>
              <a:t>but which one will change the economics!</a:t>
            </a:r>
          </a:p>
          <a:p>
            <a:pPr marL="742950" lvl="1" indent="-285750">
              <a:spcAft>
                <a:spcPts val="1200"/>
              </a:spcAft>
              <a:buFontTx/>
              <a:buChar char="-"/>
            </a:pPr>
            <a:r>
              <a:rPr lang="en-US" dirty="0"/>
              <a:t>Predicting the position of an element in sorted array</a:t>
            </a:r>
          </a:p>
          <a:p>
            <a:pPr marL="742950" lvl="1" indent="-285750">
              <a:spcAft>
                <a:spcPts val="1200"/>
              </a:spcAft>
              <a:buFontTx/>
              <a:buChar char="-"/>
            </a:pPr>
            <a:r>
              <a:rPr lang="en-US" dirty="0"/>
              <a:t>Predicting the structure of protein</a:t>
            </a:r>
          </a:p>
          <a:p>
            <a:pPr marL="742950" lvl="1" indent="-285750">
              <a:spcAft>
                <a:spcPts val="1200"/>
              </a:spcAft>
              <a:buFontTx/>
              <a:buChar char="-"/>
            </a:pPr>
            <a:r>
              <a:rPr lang="en-US" dirty="0"/>
              <a:t>Next best move in a game (or go or chess)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Grading</a:t>
            </a: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916475"/>
            <a:ext cx="8520600" cy="365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457200" lvl="0" indent="-282733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Char char="●"/>
            </a:pPr>
            <a:r>
              <a:rPr lang="en" dirty="0"/>
              <a:t>Term Project: 25% (Can be done in a group of 2 or 3)</a:t>
            </a:r>
            <a:endParaRPr dirty="0"/>
          </a:p>
          <a:p>
            <a:pPr marL="914400" lvl="1" indent="-28273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Char char="○"/>
            </a:pPr>
            <a:r>
              <a:rPr lang="en" dirty="0"/>
              <a:t>Build an ML application using datasets from Kaggle, Hugging Face, or any other repository. Use or combine all datasets for the task you can use.</a:t>
            </a:r>
            <a:endParaRPr dirty="0"/>
          </a:p>
          <a:p>
            <a:pPr marL="914400" lvl="1" indent="-28273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Char char="○"/>
            </a:pPr>
            <a:r>
              <a:rPr lang="en" dirty="0"/>
              <a:t>Every member in the group should describe one different usage scenario and associated deployment level challenges (e.g. low memory and/or low power hardware, sparse data, distributed computing, limited compute resources, heterogeneous hardware, limited inference latency, privacy, etc.). Propose a solution. Demonstrate with experiments how your solution is expected to perform in practice.</a:t>
            </a:r>
            <a:endParaRPr dirty="0"/>
          </a:p>
          <a:p>
            <a:pPr marL="914400" lvl="1" indent="-28273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Char char="○"/>
            </a:pPr>
            <a:r>
              <a:rPr lang="en" b="1" dirty="0"/>
              <a:t>Important Dates: Form a group and finalize the application, submit 1 page abstract by: Jan 30th. Mid Project report: March 6th: Final Report: April 21st</a:t>
            </a:r>
            <a:endParaRPr b="1" dirty="0"/>
          </a:p>
          <a:p>
            <a:pPr marL="457200" lvl="0" indent="-28273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Char char="●"/>
            </a:pPr>
            <a:r>
              <a:rPr lang="en" dirty="0"/>
              <a:t>4 (bi-weekly) Assignments: 35%</a:t>
            </a:r>
            <a:endParaRPr dirty="0"/>
          </a:p>
          <a:p>
            <a:pPr marL="457200" lvl="0" indent="-28273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Char char="●"/>
            </a:pPr>
            <a:r>
              <a:rPr lang="en" dirty="0"/>
              <a:t>2 Quizzes: 30%</a:t>
            </a:r>
            <a:endParaRPr dirty="0"/>
          </a:p>
          <a:p>
            <a:pPr marL="914400" lvl="1" indent="-28273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Char char="○"/>
            </a:pPr>
            <a:r>
              <a:rPr lang="en" dirty="0"/>
              <a:t>Ideally no preparation needed. Just follow the class. True/false short answer questions. All materials needed will be provided in the quiz. </a:t>
            </a:r>
            <a:endParaRPr dirty="0"/>
          </a:p>
          <a:p>
            <a:pPr marL="457200" lvl="0" indent="-28273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Char char="●"/>
            </a:pPr>
            <a:r>
              <a:rPr lang="en" dirty="0"/>
              <a:t>Lecture Scribing: 10%</a:t>
            </a:r>
            <a:endParaRPr dirty="0"/>
          </a:p>
          <a:p>
            <a:pPr marL="914400" lvl="1" indent="-28273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Char char="○"/>
            </a:pPr>
            <a:r>
              <a:rPr lang="en" dirty="0"/>
              <a:t>Sign up for one lecture to scribe. Attend a lecture. Use any resources to create an extended summary of the class will more details and discussions. Work in group of 4.  You will have a week to finish the scribe. </a:t>
            </a:r>
            <a:endParaRPr dirty="0"/>
          </a:p>
          <a:p>
            <a:pPr marL="914400" lvl="1" indent="-28273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Char char="○"/>
            </a:pPr>
            <a:r>
              <a:rPr lang="en" dirty="0"/>
              <a:t>Can require few rounds of back and forth before finalizing. </a:t>
            </a:r>
            <a:endParaRPr dirty="0"/>
          </a:p>
          <a:p>
            <a:pPr marL="914400" lvl="1" indent="-28273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Char char="○"/>
            </a:pPr>
            <a:r>
              <a:rPr lang="en" u="sng" dirty="0">
                <a:solidFill>
                  <a:schemeClr val="hlink"/>
                </a:solidFill>
                <a:hlinkClick r:id="rId3"/>
              </a:rPr>
              <a:t>https://docs.google.com/spreadsheets/d/1YpwJvZ6SavwG1c5hppc-utnLw3uwDDnPTpDEWoaaHTY/edit?usp=sharing</a:t>
            </a:r>
            <a:r>
              <a:rPr lang="en" dirty="0"/>
              <a:t>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difference between AI and ML?</a:t>
            </a:r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AI aims to create smart systems that can simulate human intelligence. 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Reasoning, Logic, Machine Learning (Learning from Data), Knowledge Base, etc.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b="1"/>
              <a:t>Focus on brain like capabilities based on</a:t>
            </a:r>
            <a:r>
              <a:rPr lang="en"/>
              <a:t> </a:t>
            </a:r>
            <a:r>
              <a:rPr lang="en" b="1"/>
              <a:t>our perceived notions of brain.  </a:t>
            </a:r>
            <a:endParaRPr b="1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We are still very very far from understanding brain. 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 b="1"/>
              <a:t>Assuming human brain can understand itself.</a:t>
            </a:r>
            <a:r>
              <a:rPr lang="en"/>
              <a:t> (</a:t>
            </a:r>
            <a:r>
              <a:rPr lang="en" b="1"/>
              <a:t>May not be true</a:t>
            </a:r>
            <a:r>
              <a:rPr lang="en"/>
              <a:t>)</a:t>
            </a:r>
            <a:endParaRPr/>
          </a:p>
          <a:p>
            <a:pPr marL="9144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ML is a subfield of AI, which enables machines to learn from past data or experiences without being explicitly programmed.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The science of learning to solve problems from data.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May or may not be like brain (could be even better!). We can build systems that can surpass best human in numerous strategic tasks: chess, poker, alpha go and many other tasks. 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Machine Learning is rapidly evolving</a:t>
            </a:r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937300"/>
            <a:ext cx="8520600" cy="370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 dirty="0">
                <a:solidFill>
                  <a:schemeClr val="dk1"/>
                </a:solidFill>
              </a:rPr>
              <a:t>ML in 2000s and earlier</a:t>
            </a:r>
            <a:endParaRPr sz="1400" dirty="0"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dirty="0">
                <a:solidFill>
                  <a:schemeClr val="dk1"/>
                </a:solidFill>
              </a:rPr>
              <a:t>All about a Variety of models, SVMs, Kernels, Convexity, Loss Functions, Optimizations, Convergence, etc.   </a:t>
            </a:r>
            <a:endParaRPr dirty="0"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dirty="0">
                <a:solidFill>
                  <a:schemeClr val="dk1"/>
                </a:solidFill>
              </a:rPr>
              <a:t>Generalization, regularization. </a:t>
            </a:r>
            <a:endParaRPr dirty="0"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dirty="0">
                <a:solidFill>
                  <a:schemeClr val="dk1"/>
                </a:solidFill>
              </a:rPr>
              <a:t>Small labelled data and the whole world around beyond supervised learning.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 dirty="0">
                <a:solidFill>
                  <a:schemeClr val="dk1"/>
                </a:solidFill>
              </a:rPr>
              <a:t>ML in last decade: Modern Realizations.</a:t>
            </a:r>
            <a:endParaRPr sz="1400" dirty="0"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dirty="0">
                <a:solidFill>
                  <a:schemeClr val="dk1"/>
                </a:solidFill>
              </a:rPr>
              <a:t>If you have enough data, you don't really need to worry about most of the above. </a:t>
            </a:r>
            <a:endParaRPr dirty="0"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dirty="0">
                <a:solidFill>
                  <a:schemeClr val="dk1"/>
                </a:solidFill>
              </a:rPr>
              <a:t>We got over obsessed with convexity because of its nice mathematical properties. However, deep learning, the form of learning that made all the wonders, are non-convex. </a:t>
            </a:r>
            <a:endParaRPr dirty="0"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dirty="0">
                <a:solidFill>
                  <a:schemeClr val="dk1"/>
                </a:solidFill>
              </a:rPr>
              <a:t>If you have less supervised data, you still need more or less a twist on supervised learning. </a:t>
            </a:r>
            <a:endParaRPr dirty="0"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dirty="0">
                <a:solidFill>
                  <a:schemeClr val="dk1"/>
                </a:solidFill>
              </a:rPr>
              <a:t>All modern unsupervised or semi-supervised learning is supervised learning on auxiliary information. </a:t>
            </a:r>
            <a:endParaRPr dirty="0"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dirty="0">
                <a:solidFill>
                  <a:schemeClr val="dk1"/>
                </a:solidFill>
              </a:rPr>
              <a:t>Everything that we argued about generalization in 90s and 2000s are probably wrong. 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 dirty="0">
                <a:solidFill>
                  <a:schemeClr val="dk1"/>
                </a:solidFill>
              </a:rPr>
              <a:t>Tentative Topics :  </a:t>
            </a:r>
            <a:r>
              <a:rPr lang="en" sz="1400" dirty="0"/>
              <a:t>Schedule at: </a:t>
            </a:r>
            <a:r>
              <a:rPr lang="en" sz="1400" u="sng" dirty="0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https://www.cs.rice.edu/~as143/COMP642_Spring23/index.html</a:t>
            </a:r>
            <a:endParaRPr sz="1400"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new? ML as a new paradigm for programming</a:t>
            </a:r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dirty="0"/>
              <a:t>Example Problem:  Sort an array of numbers</a:t>
            </a:r>
            <a:endParaRPr dirty="0"/>
          </a:p>
          <a:p>
            <a:pPr marL="914400" lvl="1" indent="-297497" algn="l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dirty="0"/>
              <a:t>Solve the problem in programmers mind first.  </a:t>
            </a:r>
            <a:endParaRPr dirty="0"/>
          </a:p>
          <a:p>
            <a:pPr marL="914400" lvl="1" indent="-297497" algn="l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dirty="0"/>
              <a:t>Get convinced with a sequence of steps that will solve the problem. (Pseudo code or algorithms)</a:t>
            </a:r>
            <a:endParaRPr dirty="0"/>
          </a:p>
          <a:p>
            <a:pPr marL="914400" lvl="1" indent="-297497" algn="l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dirty="0"/>
              <a:t>Then code the solution in desired programming language.  </a:t>
            </a:r>
            <a:endParaRPr dirty="0"/>
          </a:p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dirty="0"/>
              <a:t>Works great if the out can be defined mathematically, like in textbooks.  Our training of given X show Y only works when X and Y are well defined. 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17182" algn="l" rtl="0"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en" dirty="0"/>
              <a:t>What if the expected output cannot be well defined? Our training fails!</a:t>
            </a:r>
            <a:endParaRPr dirty="0"/>
          </a:p>
          <a:p>
            <a:pPr marL="914400" lvl="1" indent="-297497" algn="l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dirty="0"/>
              <a:t>Write code that can drive a car! </a:t>
            </a:r>
            <a:endParaRPr dirty="0"/>
          </a:p>
          <a:p>
            <a:pPr marL="914400" lvl="1" indent="-297497" algn="l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dirty="0"/>
              <a:t>Or maybe detect a cat in an image.</a:t>
            </a:r>
            <a:endParaRPr dirty="0"/>
          </a:p>
          <a:p>
            <a:pPr marL="914400" lvl="1" indent="-297497" algn="l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dirty="0"/>
              <a:t>Or play poker or a game of chess. 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    We don’t really know the mathematics of driving, or of a winning strategy in chess, or how our brain identifies cat. They cannot be defined. We just have a feel for them.  </a:t>
            </a:r>
            <a:endParaRPr dirty="0"/>
          </a:p>
          <a:p>
            <a:pPr marL="9144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try to design a program to change lanes in car.</a:t>
            </a:r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Problem Solving from Demonstration	</a:t>
            </a:r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What if I want a program that is specified as follows:     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Instance 1 — Output 1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Instance 2 — Output 2 </a:t>
            </a:r>
            <a:endParaRPr dirty="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b="1" dirty="0"/>
              <a:t>. . . </a:t>
            </a:r>
            <a:endParaRPr b="1" dirty="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b="1" dirty="0"/>
              <a:t>. . .</a:t>
            </a:r>
            <a:endParaRPr b="1" dirty="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b="1" dirty="0"/>
              <a:t>. . .</a:t>
            </a:r>
            <a:endParaRPr b="1"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dirty="0"/>
              <a:t>Instance N – Output N</a:t>
            </a: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b="1" dirty="0"/>
              <a:t>Specifications becomes easy. BUT there is something wrong here.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Defining functions</a:t>
            </a:r>
            <a:endParaRPr dirty="0"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There are two ways to define a function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dirty="0"/>
              <a:t>1.  Writing its form and/or specify mathematical properties: f(x) = x^2.  Or maybe dy/dx = 2x 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dirty="0"/>
              <a:t>2.  As a memory map of input outputs:  f(1) = 1, f(2) = 4, f(3) = 9, f(4) = 16  …. </a:t>
            </a:r>
            <a:endParaRPr dirty="0"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dirty="0"/>
              <a:t>Requires infinite description.  </a:t>
            </a:r>
            <a:endParaRPr dirty="0"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dirty="0"/>
              <a:t>The bigger the description the more useful it is. (Just like our data)</a:t>
            </a:r>
            <a:endParaRPr dirty="0"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dirty="0"/>
              <a:t>Much more expressive! </a:t>
            </a:r>
            <a:endParaRPr dirty="0"/>
          </a:p>
          <a:p>
            <a:pPr marL="13716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 </a:t>
            </a: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Turns out that we cannot define most functions using 1.  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b="1" dirty="0"/>
              <a:t>Fun Fact</a:t>
            </a:r>
            <a:r>
              <a:rPr lang="en" dirty="0"/>
              <a:t>: In the space of all functions, I pick a function uniformly. What is a probability that we can define it with some properties 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b="1" dirty="0"/>
              <a:t>ZERO</a:t>
            </a:r>
            <a:r>
              <a:rPr lang="en" dirty="0"/>
              <a:t>.  Almost all of them won't be even continuous.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3179</TotalTime>
  <Words>1572</Words>
  <Application>Microsoft Office PowerPoint</Application>
  <PresentationFormat>On-screen Show (16:9)</PresentationFormat>
  <Paragraphs>146</Paragraphs>
  <Slides>20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Arial</vt:lpstr>
      <vt:lpstr>Simple Light</vt:lpstr>
      <vt:lpstr>Machine Learning as a new paradigm for programming. </vt:lpstr>
      <vt:lpstr>Course and Logistics</vt:lpstr>
      <vt:lpstr>Grading</vt:lpstr>
      <vt:lpstr>What is the difference between AI and ML?</vt:lpstr>
      <vt:lpstr>Machine Learning is rapidly evolving</vt:lpstr>
      <vt:lpstr>What is new? ML as a new paradigm for programming</vt:lpstr>
      <vt:lpstr>Let’s try to design a program to change lanes in car.</vt:lpstr>
      <vt:lpstr>Problem Solving from Demonstration </vt:lpstr>
      <vt:lpstr>Defining functions</vt:lpstr>
      <vt:lpstr>Memorization and Generalization</vt:lpstr>
      <vt:lpstr>Old Vs Modern Question Answering Systems</vt:lpstr>
      <vt:lpstr>Supervised Learning: Notion of Data, Model, Training and Inference.</vt:lpstr>
      <vt:lpstr>What is the data?</vt:lpstr>
      <vt:lpstr>What is the model?</vt:lpstr>
      <vt:lpstr>What are training and Inference?</vt:lpstr>
      <vt:lpstr>Notion of Data, Model, Training, and Inference.</vt:lpstr>
      <vt:lpstr>How Machine Learning is Changing Our Thinking? </vt:lpstr>
      <vt:lpstr>Two more case studies </vt:lpstr>
      <vt:lpstr>Learning from past decade </vt:lpstr>
      <vt:lpstr>Key question in any pipeline or application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 as a new paradigm for programming. </dc:title>
  <cp:lastModifiedBy>Anshumali Shrivastava</cp:lastModifiedBy>
  <cp:revision>25</cp:revision>
  <dcterms:modified xsi:type="dcterms:W3CDTF">2024-01-09T18:56:26Z</dcterms:modified>
</cp:coreProperties>
</file>